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5" r:id="rId4"/>
    <p:sldId id="262" r:id="rId5"/>
    <p:sldId id="263" r:id="rId6"/>
    <p:sldId id="258" r:id="rId7"/>
    <p:sldId id="257" r:id="rId8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25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9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20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b.celejewski\Documents\18022020_Onkologia\Wsparcie%20onkologii%202012-2020.od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b.celejewski\Documents\18022020_Onkologia\PL_onkologiczne_2012-2019_l_pacjentow_kwota_refundacji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b.celejewski\Documents\18022020_Onkologia\onkologiczne_programy_lek_rocznie_kw_refundacji_leki_i_swiadczenia_wykresy_2012-2018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dane_z_umów!$B$14:$C$14</c:f>
              <c:strCache>
                <c:ptCount val="2"/>
                <c:pt idx="0">
                  <c:v>2012-2015</c:v>
                </c:pt>
                <c:pt idx="1">
                  <c:v>2016-2019</c:v>
                </c:pt>
              </c:strCache>
            </c:strRef>
          </c:cat>
          <c:val>
            <c:numRef>
              <c:f>dane_z_umów!$B$15:$C$15</c:f>
              <c:numCache>
                <c:formatCode>#,##0.00</c:formatCode>
                <c:ptCount val="2"/>
                <c:pt idx="0">
                  <c:v>1371.85</c:v>
                </c:pt>
                <c:pt idx="1">
                  <c:v>2613.56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47"/>
        <c:overlap val="-43"/>
        <c:axId val="995979632"/>
        <c:axId val="995984528"/>
      </c:barChart>
      <c:catAx>
        <c:axId val="99597963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cap="none" spc="0" normalizeH="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995984528"/>
        <c:crosses val="autoZero"/>
        <c:auto val="1"/>
        <c:lblAlgn val="ctr"/>
        <c:lblOffset val="100"/>
        <c:noMultiLvlLbl val="0"/>
      </c:catAx>
      <c:valAx>
        <c:axId val="995984528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crossAx val="995979632"/>
        <c:crosses val="autoZero"/>
        <c:crossBetween val="between"/>
      </c:valAx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5485570282651293E-2"/>
          <c:y val="1.788894643979913E-2"/>
          <c:w val="0.90020630800543489"/>
          <c:h val="0.894017536716403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'Raport 1'!$C$2</c:f>
              <c:strCache>
                <c:ptCount val="1"/>
                <c:pt idx="0">
                  <c:v>liczba pacjentów</c:v>
                </c:pt>
              </c:strCache>
            </c:strRef>
          </c:tx>
          <c:spPr>
            <a:solidFill>
              <a:srgbClr val="00B0F0"/>
            </a:solidFill>
            <a:effectLst>
              <a:outerShdw blurRad="50800" dist="50800" dir="5400000" algn="ctr" rotWithShape="0">
                <a:srgbClr val="000000">
                  <a:alpha val="94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/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'Raport 1'!$B$3:$B$10</c:f>
              <c:strCache>
                <c:ptCount val="8"/>
                <c:pt idx="0">
                  <c:v>2012 r.</c:v>
                </c:pt>
                <c:pt idx="1">
                  <c:v>2013 r.</c:v>
                </c:pt>
                <c:pt idx="2">
                  <c:v>2014 r.</c:v>
                </c:pt>
                <c:pt idx="3">
                  <c:v>2015 r.</c:v>
                </c:pt>
                <c:pt idx="4">
                  <c:v>2016 r.</c:v>
                </c:pt>
                <c:pt idx="5">
                  <c:v>2017 r.</c:v>
                </c:pt>
                <c:pt idx="6">
                  <c:v>2018 r.</c:v>
                </c:pt>
                <c:pt idx="7">
                  <c:v>2019 r.</c:v>
                </c:pt>
              </c:strCache>
            </c:strRef>
          </c:cat>
          <c:val>
            <c:numRef>
              <c:f>'Raport 1'!$C$3:$C$10</c:f>
              <c:numCache>
                <c:formatCode>_-* #\ ##0\ _z_ł_-;\-* #\ ##0\ _z_ł_-;_-* "-"??\ _z_ł_-;_-@_-</c:formatCode>
                <c:ptCount val="8"/>
                <c:pt idx="0">
                  <c:v>10553</c:v>
                </c:pt>
                <c:pt idx="1">
                  <c:v>15898</c:v>
                </c:pt>
                <c:pt idx="2">
                  <c:v>18268</c:v>
                </c:pt>
                <c:pt idx="3">
                  <c:v>19001</c:v>
                </c:pt>
                <c:pt idx="4">
                  <c:v>20714</c:v>
                </c:pt>
                <c:pt idx="5">
                  <c:v>24888</c:v>
                </c:pt>
                <c:pt idx="6">
                  <c:v>28377</c:v>
                </c:pt>
                <c:pt idx="7">
                  <c:v>33696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6"/>
        <c:axId val="995991056"/>
        <c:axId val="995993776"/>
      </c:barChart>
      <c:catAx>
        <c:axId val="99599105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pl-PL"/>
          </a:p>
        </c:txPr>
        <c:crossAx val="995993776"/>
        <c:crosses val="autoZero"/>
        <c:auto val="1"/>
        <c:lblAlgn val="ctr"/>
        <c:lblOffset val="100"/>
        <c:noMultiLvlLbl val="0"/>
      </c:catAx>
      <c:valAx>
        <c:axId val="995993776"/>
        <c:scaling>
          <c:orientation val="minMax"/>
        </c:scaling>
        <c:delete val="0"/>
        <c:axPos val="l"/>
        <c:numFmt formatCode="_-* #\ ##0\ _z_ł_-;\-* #\ ##0\ _z_ł_-;_-* &quot;-&quot;??\ _z_ł_-;_-@_-" sourceLinked="1"/>
        <c:majorTickMark val="out"/>
        <c:minorTickMark val="none"/>
        <c:tickLblPos val="nextTo"/>
        <c:crossAx val="99599105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[onkologiczne_programy_lek_rocznie_kw_refundacji_leki_i_swiadczenia_wykresy_2012-2018.xlsx]kw_refund_łącznie!Tabela przestawna4</c:name>
    <c:fmtId val="5"/>
  </c:pivotSource>
  <c:chart>
    <c:autoTitleDeleted val="1"/>
    <c:pivotFmts>
      <c:pivotFmt>
        <c:idx val="0"/>
        <c:marker>
          <c:symbol val="none"/>
        </c:marker>
      </c:pivotFmt>
      <c:pivotFmt>
        <c:idx val="1"/>
        <c:marker>
          <c:symbol val="none"/>
        </c:marker>
      </c:pivotFmt>
      <c:pivotFmt>
        <c:idx val="2"/>
        <c:marker>
          <c:symbol val="none"/>
        </c:marker>
        <c:dLbl>
          <c:idx val="0"/>
          <c:numFmt formatCode="#,##0\ &quot;zł&quot;" sourceLinked="0"/>
          <c:spPr/>
          <c:txPr>
            <a:bodyPr/>
            <a:lstStyle/>
            <a:p>
              <a:pPr>
                <a:defRPr b="1"/>
              </a:pPr>
              <a:endParaRPr lang="pl-PL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marker>
          <c:symbol val="none"/>
        </c:marker>
        <c:dLbl>
          <c:idx val="0"/>
          <c:numFmt formatCode="#,##0\ &quot;zł&quot;" sourceLinked="0"/>
          <c:spPr/>
          <c:txPr>
            <a:bodyPr/>
            <a:lstStyle/>
            <a:p>
              <a:pPr>
                <a:defRPr b="1"/>
              </a:pPr>
              <a:endParaRPr lang="pl-PL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marker>
          <c:symbol val="none"/>
        </c:marker>
        <c:dLbl>
          <c:idx val="0"/>
          <c:numFmt formatCode="#,##0\ &quot;zł&quot;" sourceLinked="0"/>
          <c:spPr/>
          <c:txPr>
            <a:bodyPr/>
            <a:lstStyle/>
            <a:p>
              <a:pPr>
                <a:defRPr b="1"/>
              </a:pPr>
              <a:endParaRPr lang="pl-PL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marker>
          <c:symbol val="none"/>
        </c:marker>
        <c:dLbl>
          <c:idx val="0"/>
          <c:numFmt formatCode="#,##0\ &quot;zł&quot;" sourceLinked="0"/>
          <c:spPr/>
          <c:txPr>
            <a:bodyPr/>
            <a:lstStyle/>
            <a:p>
              <a:pPr>
                <a:defRPr b="1"/>
              </a:pPr>
              <a:endParaRPr lang="pl-PL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marker>
          <c:symbol val="none"/>
        </c:marker>
      </c:pivotFmt>
      <c:pivotFmt>
        <c:idx val="7"/>
        <c:marker>
          <c:symbol val="none"/>
        </c:marker>
      </c:pivotFmt>
      <c:pivotFmt>
        <c:idx val="8"/>
        <c:spPr>
          <a:solidFill>
            <a:srgbClr val="00B0F0"/>
          </a:solidFill>
          <a:effectLst>
            <a:outerShdw blurRad="50800" dist="12700" dir="5400000" sx="102000" sy="102000" algn="ctr" rotWithShape="0">
              <a:schemeClr val="tx1">
                <a:lumMod val="65000"/>
                <a:lumOff val="35000"/>
              </a:schemeClr>
            </a:outerShdw>
          </a:effectLst>
          <a:scene3d>
            <a:camera prst="orthographicFront"/>
            <a:lightRig rig="threePt" dir="t"/>
          </a:scene3d>
          <a:sp3d/>
        </c:spPr>
        <c:marker>
          <c:symbol val="none"/>
        </c:marker>
        <c:dLbl>
          <c:idx val="0"/>
          <c:numFmt formatCode="#,##0\ &quot;zł&quot;" sourceLinked="0"/>
          <c:spPr/>
          <c:txPr>
            <a:bodyPr rot="-2400000"/>
            <a:lstStyle/>
            <a:p>
              <a:pPr>
                <a:defRPr sz="1100" b="1">
                  <a:solidFill>
                    <a:schemeClr val="tx2">
                      <a:lumMod val="75000"/>
                    </a:schemeClr>
                  </a:solidFill>
                </a:defRPr>
              </a:pPr>
              <a:endParaRPr lang="pl-PL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dLbl>
          <c:idx val="0"/>
          <c:numFmt formatCode="#,##0\ &quot;zł&quot;" sourceLinked="0"/>
          <c:spPr/>
          <c:txPr>
            <a:bodyPr rot="-2400000"/>
            <a:lstStyle/>
            <a:p>
              <a:pPr>
                <a:defRPr sz="1400" b="1">
                  <a:solidFill>
                    <a:schemeClr val="tx2">
                      <a:lumMod val="75000"/>
                    </a:schemeClr>
                  </a:solidFill>
                </a:defRPr>
              </a:pPr>
              <a:endParaRPr lang="pl-PL"/>
            </a:p>
          </c:txPr>
          <c:showLegendKey val="1"/>
          <c:showVal val="1"/>
          <c:showCatName val="1"/>
          <c:showSerName val="1"/>
          <c:showPercent val="1"/>
          <c:showBubbleSize val="1"/>
          <c:extLst>
            <c:ext xmlns:c15="http://schemas.microsoft.com/office/drawing/2012/chart" uri="{CE6537A1-D6FC-4f65-9D91-7224C49458BB}"/>
          </c:extLst>
        </c:dLbl>
      </c:pivotFmt>
      <c:pivotFmt>
        <c:idx val="10"/>
        <c:dLbl>
          <c:idx val="0"/>
          <c:numFmt formatCode="#,##0\ &quot;zł&quot;" sourceLinked="0"/>
          <c:spPr/>
          <c:txPr>
            <a:bodyPr rot="-2400000"/>
            <a:lstStyle/>
            <a:p>
              <a:pPr>
                <a:defRPr sz="1300" b="1">
                  <a:solidFill>
                    <a:schemeClr val="tx2">
                      <a:lumMod val="75000"/>
                    </a:schemeClr>
                  </a:solidFill>
                </a:defRPr>
              </a:pPr>
              <a:endParaRPr lang="pl-PL"/>
            </a:p>
          </c:txPr>
          <c:showLegendKey val="1"/>
          <c:showVal val="1"/>
          <c:showCatName val="1"/>
          <c:showSerName val="1"/>
          <c:showPercent val="1"/>
          <c:showBubbleSize val="1"/>
          <c:extLst>
            <c:ext xmlns:c15="http://schemas.microsoft.com/office/drawing/2012/chart" uri="{CE6537A1-D6FC-4f65-9D91-7224C49458BB}"/>
          </c:extLst>
        </c:dLbl>
      </c:pivotFmt>
      <c:pivotFmt>
        <c:idx val="11"/>
        <c:dLbl>
          <c:idx val="0"/>
          <c:numFmt formatCode="#,##0\ &quot;zł&quot;" sourceLinked="0"/>
          <c:spPr/>
          <c:txPr>
            <a:bodyPr rot="-2400000"/>
            <a:lstStyle/>
            <a:p>
              <a:pPr>
                <a:defRPr sz="1200" b="1">
                  <a:solidFill>
                    <a:schemeClr val="tx2">
                      <a:lumMod val="75000"/>
                    </a:schemeClr>
                  </a:solidFill>
                </a:defRPr>
              </a:pPr>
              <a:endParaRPr lang="pl-PL"/>
            </a:p>
          </c:txPr>
          <c:showLegendKey val="1"/>
          <c:showVal val="1"/>
          <c:showCatName val="1"/>
          <c:showSerName val="1"/>
          <c:showPercent val="1"/>
          <c:showBubbleSize val="1"/>
          <c:extLst>
            <c:ext xmlns:c15="http://schemas.microsoft.com/office/drawing/2012/chart" uri="{CE6537A1-D6FC-4f65-9D91-7224C49458BB}"/>
          </c:extLst>
        </c:dLbl>
      </c:pivotFmt>
      <c:pivotFmt>
        <c:idx val="12"/>
        <c:spPr>
          <a:solidFill>
            <a:srgbClr val="00B0F0"/>
          </a:solidFill>
          <a:effectLst>
            <a:outerShdw blurRad="50800" dist="12700" dir="5400000" sx="102000" sy="102000" algn="ctr" rotWithShape="0">
              <a:schemeClr val="tx1">
                <a:lumMod val="65000"/>
                <a:lumOff val="35000"/>
              </a:schemeClr>
            </a:outerShdw>
          </a:effectLst>
          <a:scene3d>
            <a:camera prst="orthographicFront"/>
            <a:lightRig rig="threePt" dir="t"/>
          </a:scene3d>
          <a:sp3d/>
        </c:spPr>
        <c:marker>
          <c:symbol val="none"/>
        </c:marker>
        <c:dLbl>
          <c:idx val="0"/>
          <c:numFmt formatCode="#,##0\ &quot;zł&quot;" sourceLinked="0"/>
          <c:spPr/>
          <c:txPr>
            <a:bodyPr rot="-2400000"/>
            <a:lstStyle/>
            <a:p>
              <a:pPr>
                <a:defRPr sz="1100" b="1">
                  <a:solidFill>
                    <a:schemeClr val="tx2">
                      <a:lumMod val="75000"/>
                    </a:schemeClr>
                  </a:solidFill>
                </a:defRPr>
              </a:pPr>
              <a:endParaRPr lang="pl-PL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"/>
        <c:dLbl>
          <c:idx val="0"/>
          <c:numFmt formatCode="#,##0\ &quot;zł&quot;" sourceLinked="0"/>
          <c:spPr/>
          <c:txPr>
            <a:bodyPr rot="-2400000"/>
            <a:lstStyle/>
            <a:p>
              <a:pPr>
                <a:defRPr sz="1200" b="1">
                  <a:solidFill>
                    <a:schemeClr val="tx2">
                      <a:lumMod val="75000"/>
                    </a:schemeClr>
                  </a:solidFill>
                </a:defRPr>
              </a:pPr>
              <a:endParaRPr lang="pl-PL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"/>
        <c:dLbl>
          <c:idx val="0"/>
          <c:numFmt formatCode="#,##0\ &quot;zł&quot;" sourceLinked="0"/>
          <c:spPr/>
          <c:txPr>
            <a:bodyPr rot="-2400000"/>
            <a:lstStyle/>
            <a:p>
              <a:pPr>
                <a:defRPr sz="1300" b="1">
                  <a:solidFill>
                    <a:schemeClr val="tx2">
                      <a:lumMod val="75000"/>
                    </a:schemeClr>
                  </a:solidFill>
                </a:defRPr>
              </a:pPr>
              <a:endParaRPr lang="pl-PL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"/>
        <c:dLbl>
          <c:idx val="0"/>
          <c:numFmt formatCode="#,##0\ &quot;zł&quot;" sourceLinked="0"/>
          <c:spPr/>
          <c:txPr>
            <a:bodyPr rot="-2400000"/>
            <a:lstStyle/>
            <a:p>
              <a:pPr>
                <a:defRPr sz="1400" b="1">
                  <a:solidFill>
                    <a:schemeClr val="tx2">
                      <a:lumMod val="75000"/>
                    </a:schemeClr>
                  </a:solidFill>
                </a:defRPr>
              </a:pPr>
              <a:endParaRPr lang="pl-PL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"/>
        <c:spPr>
          <a:solidFill>
            <a:srgbClr val="00B0F0"/>
          </a:solidFill>
          <a:effectLst>
            <a:outerShdw blurRad="50800" dist="12700" dir="5400000" sx="102000" sy="102000" algn="ctr" rotWithShape="0">
              <a:schemeClr val="tx1">
                <a:lumMod val="65000"/>
                <a:lumOff val="35000"/>
              </a:schemeClr>
            </a:outerShdw>
          </a:effectLst>
          <a:scene3d>
            <a:camera prst="orthographicFront"/>
            <a:lightRig rig="threePt" dir="t"/>
          </a:scene3d>
          <a:sp3d/>
        </c:spPr>
        <c:marker>
          <c:symbol val="none"/>
        </c:marker>
        <c:dLbl>
          <c:idx val="0"/>
          <c:numFmt formatCode="#,##0\ &quot;zł&quot;" sourceLinked="0"/>
          <c:spPr/>
          <c:txPr>
            <a:bodyPr rot="-2400000"/>
            <a:lstStyle/>
            <a:p>
              <a:pPr>
                <a:defRPr sz="1100" b="1">
                  <a:solidFill>
                    <a:schemeClr val="tx2">
                      <a:lumMod val="75000"/>
                    </a:schemeClr>
                  </a:solidFill>
                </a:defRPr>
              </a:pPr>
              <a:endParaRPr lang="pl-PL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"/>
        <c:dLbl>
          <c:idx val="0"/>
          <c:numFmt formatCode="#,##0\ &quot;zł&quot;" sourceLinked="0"/>
          <c:spPr/>
          <c:txPr>
            <a:bodyPr rot="-2400000"/>
            <a:lstStyle/>
            <a:p>
              <a:pPr>
                <a:defRPr sz="1200" b="1">
                  <a:solidFill>
                    <a:schemeClr val="tx2">
                      <a:lumMod val="75000"/>
                    </a:schemeClr>
                  </a:solidFill>
                </a:defRPr>
              </a:pPr>
              <a:endParaRPr lang="pl-PL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8"/>
        <c:dLbl>
          <c:idx val="0"/>
          <c:numFmt formatCode="#,##0\ &quot;zł&quot;" sourceLinked="0"/>
          <c:spPr/>
          <c:txPr>
            <a:bodyPr rot="-2400000"/>
            <a:lstStyle/>
            <a:p>
              <a:pPr>
                <a:defRPr sz="1300" b="1">
                  <a:solidFill>
                    <a:schemeClr val="tx2">
                      <a:lumMod val="75000"/>
                    </a:schemeClr>
                  </a:solidFill>
                </a:defRPr>
              </a:pPr>
              <a:endParaRPr lang="pl-PL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9"/>
        <c:dLbl>
          <c:idx val="0"/>
          <c:numFmt formatCode="#,##0\ &quot;zł&quot;" sourceLinked="0"/>
          <c:spPr/>
          <c:txPr>
            <a:bodyPr rot="-2400000"/>
            <a:lstStyle/>
            <a:p>
              <a:pPr>
                <a:defRPr sz="1400" b="1">
                  <a:solidFill>
                    <a:schemeClr val="tx2">
                      <a:lumMod val="75000"/>
                    </a:schemeClr>
                  </a:solidFill>
                </a:defRPr>
              </a:pPr>
              <a:endParaRPr lang="pl-PL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>
        <c:manualLayout>
          <c:layoutTarget val="inner"/>
          <c:xMode val="edge"/>
          <c:yMode val="edge"/>
          <c:x val="2.8093788206018565E-2"/>
          <c:y val="2.452594913009162E-2"/>
          <c:w val="0.9719062117939814"/>
          <c:h val="0.9024682181357227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kw_refund_łącznie!$F$7</c:f>
              <c:strCache>
                <c:ptCount val="1"/>
                <c:pt idx="0">
                  <c:v>Suma</c:v>
                </c:pt>
              </c:strCache>
            </c:strRef>
          </c:tx>
          <c:spPr>
            <a:solidFill>
              <a:srgbClr val="00B0F0"/>
            </a:solidFill>
            <a:effectLst>
              <a:outerShdw blurRad="50800" dist="12700" dir="5400000" sx="102000" sy="102000" algn="ctr" rotWithShape="0">
                <a:schemeClr val="tx1">
                  <a:lumMod val="65000"/>
                  <a:lumOff val="35000"/>
                </a:schemeClr>
              </a:outerShdw>
            </a:effectLst>
            <a:scene3d>
              <a:camera prst="orthographicFront"/>
              <a:lightRig rig="threePt" dir="t"/>
            </a:scene3d>
            <a:sp3d/>
          </c:spPr>
          <c:invertIfNegative val="0"/>
          <c:dLbls>
            <c:dLbl>
              <c:idx val="4"/>
              <c:numFmt formatCode="#,##0\ &quot;zł&quot;" sourceLinked="0"/>
              <c:spPr/>
              <c:txPr>
                <a:bodyPr rot="-2400000"/>
                <a:lstStyle/>
                <a:p>
                  <a:pPr>
                    <a:defRPr sz="1200" b="1">
                      <a:solidFill>
                        <a:schemeClr val="tx2">
                          <a:lumMod val="75000"/>
                        </a:schemeClr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numFmt formatCode="#,##0\ &quot;zł&quot;" sourceLinked="0"/>
              <c:spPr/>
              <c:txPr>
                <a:bodyPr rot="-2400000"/>
                <a:lstStyle/>
                <a:p>
                  <a:pPr>
                    <a:defRPr sz="1300" b="1">
                      <a:solidFill>
                        <a:schemeClr val="tx2">
                          <a:lumMod val="75000"/>
                        </a:schemeClr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numFmt formatCode="#,##0\ &quot;zł&quot;" sourceLinked="0"/>
              <c:spPr/>
              <c:txPr>
                <a:bodyPr rot="-2400000"/>
                <a:lstStyle/>
                <a:p>
                  <a:pPr>
                    <a:defRPr sz="1400" b="1">
                      <a:solidFill>
                        <a:schemeClr val="tx2">
                          <a:lumMod val="75000"/>
                        </a:schemeClr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\ &quot;zł&quot;" sourceLinked="0"/>
            <c:spPr>
              <a:noFill/>
              <a:ln>
                <a:noFill/>
              </a:ln>
              <a:effectLst/>
            </c:spPr>
            <c:txPr>
              <a:bodyPr rot="-2400000"/>
              <a:lstStyle/>
              <a:p>
                <a:pPr>
                  <a:defRPr sz="1100" b="1">
                    <a:solidFill>
                      <a:schemeClr val="tx2">
                        <a:lumMod val="75000"/>
                      </a:schemeClr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trendline>
            <c:spPr>
              <a:ln w="25400">
                <a:solidFill>
                  <a:srgbClr val="C00000"/>
                </a:solidFill>
              </a:ln>
            </c:spPr>
            <c:trendlineType val="linear"/>
            <c:forward val="1"/>
            <c:dispRSqr val="0"/>
            <c:dispEq val="0"/>
          </c:trendline>
          <c:cat>
            <c:strRef>
              <c:f>kw_refund_łącznie!$E$8:$E$15</c:f>
              <c:strCache>
                <c:ptCount val="7"/>
                <c:pt idx="0">
                  <c:v>2012 r.</c:v>
                </c:pt>
                <c:pt idx="1">
                  <c:v>2013 r.</c:v>
                </c:pt>
                <c:pt idx="2">
                  <c:v>2014 r.</c:v>
                </c:pt>
                <c:pt idx="3">
                  <c:v>2015 r.</c:v>
                </c:pt>
                <c:pt idx="4">
                  <c:v>2016 r.</c:v>
                </c:pt>
                <c:pt idx="5">
                  <c:v>2017 r.</c:v>
                </c:pt>
                <c:pt idx="6">
                  <c:v>2018 r.</c:v>
                </c:pt>
              </c:strCache>
            </c:strRef>
          </c:cat>
          <c:val>
            <c:numRef>
              <c:f>kw_refund_łącznie!$F$8:$F$15</c:f>
              <c:numCache>
                <c:formatCode>General</c:formatCode>
                <c:ptCount val="7"/>
                <c:pt idx="0">
                  <c:v>455230040.15342402</c:v>
                </c:pt>
                <c:pt idx="1">
                  <c:v>990718807.95207393</c:v>
                </c:pt>
                <c:pt idx="2">
                  <c:v>1180657164.4931312</c:v>
                </c:pt>
                <c:pt idx="3">
                  <c:v>1285363070.6010799</c:v>
                </c:pt>
                <c:pt idx="4">
                  <c:v>1342262246.1568279</c:v>
                </c:pt>
                <c:pt idx="5">
                  <c:v>1612843254.535718</c:v>
                </c:pt>
                <c:pt idx="6">
                  <c:v>1912019116.7834229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1"/>
        <c:overlap val="9"/>
        <c:axId val="995986160"/>
        <c:axId val="995988336"/>
      </c:barChart>
      <c:catAx>
        <c:axId val="9959861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 b="0"/>
            </a:pPr>
            <a:endParaRPr lang="pl-PL"/>
          </a:p>
        </c:txPr>
        <c:crossAx val="995988336"/>
        <c:crosses val="autoZero"/>
        <c:auto val="1"/>
        <c:lblAlgn val="ctr"/>
        <c:lblOffset val="100"/>
        <c:noMultiLvlLbl val="0"/>
      </c:catAx>
      <c:valAx>
        <c:axId val="995988336"/>
        <c:scaling>
          <c:orientation val="minMax"/>
        </c:scaling>
        <c:delete val="1"/>
        <c:axPos val="l"/>
        <c:numFmt formatCode="#,##0\ &quot;zł&quot;" sourceLinked="0"/>
        <c:majorTickMark val="out"/>
        <c:minorTickMark val="none"/>
        <c:tickLblPos val="nextTo"/>
        <c:crossAx val="99598616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Visible val="1"/>
      </c14:pivotOptions>
    </c:ext>
  </c:extLst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8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8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1600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13EC2-B52E-49FF-B6CE-BD54E4E5C474}" type="datetimeFigureOut">
              <a:rPr lang="pl-PL" smtClean="0"/>
              <a:t>18.02.2020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9070B-EEE4-47FD-97FE-D3A0404D232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235537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13EC2-B52E-49FF-B6CE-BD54E4E5C474}" type="datetimeFigureOut">
              <a:rPr lang="pl-PL" smtClean="0"/>
              <a:t>18.02.2020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9070B-EEE4-47FD-97FE-D3A0404D232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791917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13EC2-B52E-49FF-B6CE-BD54E4E5C474}" type="datetimeFigureOut">
              <a:rPr lang="pl-PL" smtClean="0"/>
              <a:t>18.02.2020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9070B-EEE4-47FD-97FE-D3A0404D232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08627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13EC2-B52E-49FF-B6CE-BD54E4E5C474}" type="datetimeFigureOut">
              <a:rPr lang="pl-PL" smtClean="0"/>
              <a:t>18.02.2020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9070B-EEE4-47FD-97FE-D3A0404D232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41301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13EC2-B52E-49FF-B6CE-BD54E4E5C474}" type="datetimeFigureOut">
              <a:rPr lang="pl-PL" smtClean="0"/>
              <a:t>18.02.2020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9070B-EEE4-47FD-97FE-D3A0404D232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13357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13EC2-B52E-49FF-B6CE-BD54E4E5C474}" type="datetimeFigureOut">
              <a:rPr lang="pl-PL" smtClean="0"/>
              <a:t>18.02.2020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9070B-EEE4-47FD-97FE-D3A0404D232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565579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13EC2-B52E-49FF-B6CE-BD54E4E5C474}" type="datetimeFigureOut">
              <a:rPr lang="pl-PL" smtClean="0"/>
              <a:t>18.02.2020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9070B-EEE4-47FD-97FE-D3A0404D232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18012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13EC2-B52E-49FF-B6CE-BD54E4E5C474}" type="datetimeFigureOut">
              <a:rPr lang="pl-PL" smtClean="0"/>
              <a:t>18.02.2020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9070B-EEE4-47FD-97FE-D3A0404D232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58566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13EC2-B52E-49FF-B6CE-BD54E4E5C474}" type="datetimeFigureOut">
              <a:rPr lang="pl-PL" smtClean="0"/>
              <a:t>18.02.2020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9070B-EEE4-47FD-97FE-D3A0404D232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419993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13EC2-B52E-49FF-B6CE-BD54E4E5C474}" type="datetimeFigureOut">
              <a:rPr lang="pl-PL" smtClean="0"/>
              <a:t>18.02.2020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9070B-EEE4-47FD-97FE-D3A0404D232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1034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13EC2-B52E-49FF-B6CE-BD54E4E5C474}" type="datetimeFigureOut">
              <a:rPr lang="pl-PL" smtClean="0"/>
              <a:t>18.02.2020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9070B-EEE4-47FD-97FE-D3A0404D232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946893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213EC2-B52E-49FF-B6CE-BD54E4E5C474}" type="datetimeFigureOut">
              <a:rPr lang="pl-PL" smtClean="0"/>
              <a:t>18.02.2020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E9070B-EEE4-47FD-97FE-D3A0404D232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14005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168" y="2254279"/>
            <a:ext cx="10725665" cy="2066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3239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5251" y="6369393"/>
            <a:ext cx="2337390" cy="488607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8976" y="0"/>
            <a:ext cx="7487423" cy="5902036"/>
          </a:xfrm>
          <a:prstGeom prst="rect">
            <a:avLst/>
          </a:prstGeom>
        </p:spPr>
      </p:pic>
      <p:sp>
        <p:nvSpPr>
          <p:cNvPr id="8" name="pole tekstowe 7"/>
          <p:cNvSpPr txBox="1"/>
          <p:nvPr/>
        </p:nvSpPr>
        <p:spPr>
          <a:xfrm>
            <a:off x="155864" y="6265717"/>
            <a:ext cx="7512627" cy="2770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 smtClean="0">
                <a:solidFill>
                  <a:schemeClr val="bg1">
                    <a:lumMod val="50000"/>
                  </a:schemeClr>
                </a:solidFill>
              </a:rPr>
              <a:t>Źródło: https://www.nik.gov.pl/plik/id,6962,vp,8809.pdf</a:t>
            </a:r>
            <a:endParaRPr lang="pl-PL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16933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5251" y="6369393"/>
            <a:ext cx="2337390" cy="488607"/>
          </a:xfrm>
          <a:prstGeom prst="rect">
            <a:avLst/>
          </a:prstGeom>
        </p:spPr>
      </p:pic>
      <p:sp>
        <p:nvSpPr>
          <p:cNvPr id="2" name="pole tekstowe 1"/>
          <p:cNvSpPr txBox="1"/>
          <p:nvPr/>
        </p:nvSpPr>
        <p:spPr>
          <a:xfrm>
            <a:off x="362465" y="172995"/>
            <a:ext cx="114505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Wydatki na onkologię (mld zł) w latach 2013–2018 oraz prognoza na lata </a:t>
            </a:r>
            <a:b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2019–2020 w podziale na refundację apteczną oraz refundację świadczeń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2123" y="1134343"/>
            <a:ext cx="8651278" cy="5104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7136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5251" y="6369393"/>
            <a:ext cx="2337390" cy="488607"/>
          </a:xfrm>
          <a:prstGeom prst="rect">
            <a:avLst/>
          </a:prstGeom>
        </p:spPr>
      </p:pic>
      <p:sp>
        <p:nvSpPr>
          <p:cNvPr id="2" name="pole tekstowe 1"/>
          <p:cNvSpPr txBox="1"/>
          <p:nvPr/>
        </p:nvSpPr>
        <p:spPr>
          <a:xfrm>
            <a:off x="362465" y="172995"/>
            <a:ext cx="114505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Wsparcie obszaru onkologii 2012-2019 - wartości zakontraktowane w umowach</a:t>
            </a:r>
            <a:b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(w mln)</a:t>
            </a:r>
          </a:p>
        </p:txBody>
      </p:sp>
      <p:graphicFrame>
        <p:nvGraphicFramePr>
          <p:cNvPr id="9" name="Wykres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99603428"/>
              </p:ext>
            </p:extLst>
          </p:nvPr>
        </p:nvGraphicFramePr>
        <p:xfrm>
          <a:off x="1995055" y="1270806"/>
          <a:ext cx="7990609" cy="48317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202517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5251" y="6369393"/>
            <a:ext cx="2337390" cy="488607"/>
          </a:xfrm>
          <a:prstGeom prst="rect">
            <a:avLst/>
          </a:prstGeom>
        </p:spPr>
      </p:pic>
      <p:sp>
        <p:nvSpPr>
          <p:cNvPr id="2" name="pole tekstowe 1"/>
          <p:cNvSpPr txBox="1"/>
          <p:nvPr/>
        </p:nvSpPr>
        <p:spPr>
          <a:xfrm>
            <a:off x="362465" y="172995"/>
            <a:ext cx="114505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Liczba pacjentów leczonych w ramach onkologicznych programów lekowych</a:t>
            </a:r>
          </a:p>
        </p:txBody>
      </p:sp>
      <p:graphicFrame>
        <p:nvGraphicFramePr>
          <p:cNvPr id="6" name="Wykres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03919375"/>
              </p:ext>
            </p:extLst>
          </p:nvPr>
        </p:nvGraphicFramePr>
        <p:xfrm>
          <a:off x="1359243" y="1037968"/>
          <a:ext cx="9844216" cy="50497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895233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5251" y="6369393"/>
            <a:ext cx="2337390" cy="488607"/>
          </a:xfrm>
          <a:prstGeom prst="rect">
            <a:avLst/>
          </a:prstGeom>
        </p:spPr>
      </p:pic>
      <p:sp>
        <p:nvSpPr>
          <p:cNvPr id="2" name="pole tekstowe 1"/>
          <p:cNvSpPr txBox="1"/>
          <p:nvPr/>
        </p:nvSpPr>
        <p:spPr>
          <a:xfrm>
            <a:off x="362465" y="172995"/>
            <a:ext cx="11450594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Kwota</a:t>
            </a:r>
            <a:r>
              <a:rPr lang="pl-PL" sz="24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refundacji programów lekowych onkologicznych w latach </a:t>
            </a:r>
            <a:br>
              <a:rPr lang="pl-PL" sz="2400" baseline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24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2012 - 2018 (leki i świadczenia łącznie)</a:t>
            </a:r>
          </a:p>
          <a:p>
            <a:pPr algn="ctr"/>
            <a:endParaRPr lang="pl-PL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Wykres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24705235"/>
              </p:ext>
            </p:extLst>
          </p:nvPr>
        </p:nvGraphicFramePr>
        <p:xfrm>
          <a:off x="928687" y="1029730"/>
          <a:ext cx="9945259" cy="51781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60166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561" y="6291134"/>
            <a:ext cx="2337390" cy="488607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pole tekstowe 5"/>
          <p:cNvSpPr txBox="1"/>
          <p:nvPr/>
        </p:nvSpPr>
        <p:spPr>
          <a:xfrm>
            <a:off x="6276109" y="1392382"/>
            <a:ext cx="2628900" cy="769441"/>
          </a:xfrm>
          <a:prstGeom prst="rect">
            <a:avLst/>
          </a:prstGeom>
          <a:noFill/>
          <a:effectLst>
            <a:outerShdw blurRad="50800" dist="50800" dir="5400000" sx="14000" sy="14000" algn="ctr" rotWithShape="0">
              <a:srgbClr val="000000">
                <a:alpha val="90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pl-PL" sz="4400" b="1" dirty="0" smtClean="0">
                <a:solidFill>
                  <a:srgbClr val="E62528"/>
                </a:solidFill>
              </a:rPr>
              <a:t>5,1 mld zł</a:t>
            </a:r>
            <a:endParaRPr lang="pl-PL" sz="4400" b="1" dirty="0">
              <a:solidFill>
                <a:srgbClr val="E6252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3512334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46</Words>
  <Application>Microsoft Office PowerPoint</Application>
  <PresentationFormat>Panoramiczny</PresentationFormat>
  <Paragraphs>6</Paragraphs>
  <Slides>7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Celejewski Bartłomiej</dc:creator>
  <cp:lastModifiedBy>Celejewski Bartłomiej</cp:lastModifiedBy>
  <cp:revision>8</cp:revision>
  <dcterms:created xsi:type="dcterms:W3CDTF">2020-02-18T08:53:44Z</dcterms:created>
  <dcterms:modified xsi:type="dcterms:W3CDTF">2020-02-18T10:26:21Z</dcterms:modified>
</cp:coreProperties>
</file>