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8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charts/chart9.xml" ContentType="application/vnd.openxmlformats-officedocument.drawingml.chart+xml"/>
  <Override PartName="/ppt/notesSlides/notesSlide94.xml" ContentType="application/vnd.openxmlformats-officedocument.presentationml.notesSlide+xml"/>
  <Override PartName="/ppt/charts/chart10.xml" ContentType="application/vnd.openxmlformats-officedocument.drawingml.chart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charts/chart11.xml" ContentType="application/vnd.openxmlformats-officedocument.drawingml.chart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charts/chart12.xml" ContentType="application/vnd.openxmlformats-officedocument.drawingml.chart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7"/>
  </p:notesMasterIdLst>
  <p:sldIdLst>
    <p:sldId id="257" r:id="rId2"/>
    <p:sldId id="641" r:id="rId3"/>
    <p:sldId id="642" r:id="rId4"/>
    <p:sldId id="643" r:id="rId5"/>
    <p:sldId id="644" r:id="rId6"/>
    <p:sldId id="645" r:id="rId7"/>
    <p:sldId id="646" r:id="rId8"/>
    <p:sldId id="647" r:id="rId9"/>
    <p:sldId id="648" r:id="rId10"/>
    <p:sldId id="649" r:id="rId11"/>
    <p:sldId id="650" r:id="rId12"/>
    <p:sldId id="651" r:id="rId13"/>
    <p:sldId id="652" r:id="rId14"/>
    <p:sldId id="653" r:id="rId15"/>
    <p:sldId id="685" r:id="rId16"/>
    <p:sldId id="656" r:id="rId17"/>
    <p:sldId id="657" r:id="rId18"/>
    <p:sldId id="658" r:id="rId19"/>
    <p:sldId id="686" r:id="rId20"/>
    <p:sldId id="687" r:id="rId21"/>
    <p:sldId id="662" r:id="rId22"/>
    <p:sldId id="688" r:id="rId23"/>
    <p:sldId id="689" r:id="rId24"/>
    <p:sldId id="666" r:id="rId25"/>
    <p:sldId id="690" r:id="rId26"/>
    <p:sldId id="668" r:id="rId27"/>
    <p:sldId id="691" r:id="rId28"/>
    <p:sldId id="670" r:id="rId29"/>
    <p:sldId id="692" r:id="rId30"/>
    <p:sldId id="672" r:id="rId31"/>
    <p:sldId id="673" r:id="rId32"/>
    <p:sldId id="693" r:id="rId33"/>
    <p:sldId id="694" r:id="rId34"/>
    <p:sldId id="695" r:id="rId35"/>
    <p:sldId id="696" r:id="rId36"/>
    <p:sldId id="697" r:id="rId37"/>
    <p:sldId id="698" r:id="rId38"/>
    <p:sldId id="699" r:id="rId39"/>
    <p:sldId id="700" r:id="rId40"/>
    <p:sldId id="701" r:id="rId41"/>
    <p:sldId id="702" r:id="rId42"/>
    <p:sldId id="680" r:id="rId43"/>
    <p:sldId id="703" r:id="rId44"/>
    <p:sldId id="704" r:id="rId45"/>
    <p:sldId id="705" r:id="rId46"/>
    <p:sldId id="706" r:id="rId47"/>
    <p:sldId id="607" r:id="rId48"/>
    <p:sldId id="618" r:id="rId49"/>
    <p:sldId id="619" r:id="rId50"/>
    <p:sldId id="620" r:id="rId51"/>
    <p:sldId id="621" r:id="rId52"/>
    <p:sldId id="622" r:id="rId53"/>
    <p:sldId id="623" r:id="rId54"/>
    <p:sldId id="624" r:id="rId55"/>
    <p:sldId id="625" r:id="rId56"/>
    <p:sldId id="626" r:id="rId57"/>
    <p:sldId id="627" r:id="rId58"/>
    <p:sldId id="612" r:id="rId59"/>
    <p:sldId id="613" r:id="rId60"/>
    <p:sldId id="743" r:id="rId61"/>
    <p:sldId id="744" r:id="rId62"/>
    <p:sldId id="616" r:id="rId63"/>
    <p:sldId id="617" r:id="rId64"/>
    <p:sldId id="709" r:id="rId65"/>
    <p:sldId id="710" r:id="rId66"/>
    <p:sldId id="711" r:id="rId67"/>
    <p:sldId id="712" r:id="rId68"/>
    <p:sldId id="713" r:id="rId69"/>
    <p:sldId id="714" r:id="rId70"/>
    <p:sldId id="715" r:id="rId71"/>
    <p:sldId id="716" r:id="rId72"/>
    <p:sldId id="717" r:id="rId73"/>
    <p:sldId id="718" r:id="rId74"/>
    <p:sldId id="628" r:id="rId75"/>
    <p:sldId id="629" r:id="rId76"/>
    <p:sldId id="630" r:id="rId77"/>
    <p:sldId id="631" r:id="rId78"/>
    <p:sldId id="632" r:id="rId79"/>
    <p:sldId id="633" r:id="rId80"/>
    <p:sldId id="634" r:id="rId81"/>
    <p:sldId id="635" r:id="rId82"/>
    <p:sldId id="636" r:id="rId83"/>
    <p:sldId id="637" r:id="rId84"/>
    <p:sldId id="638" r:id="rId85"/>
    <p:sldId id="639" r:id="rId86"/>
    <p:sldId id="640" r:id="rId87"/>
    <p:sldId id="719" r:id="rId88"/>
    <p:sldId id="720" r:id="rId89"/>
    <p:sldId id="721" r:id="rId90"/>
    <p:sldId id="722" r:id="rId91"/>
    <p:sldId id="723" r:id="rId92"/>
    <p:sldId id="724" r:id="rId93"/>
    <p:sldId id="725" r:id="rId94"/>
    <p:sldId id="726" r:id="rId95"/>
    <p:sldId id="727" r:id="rId96"/>
    <p:sldId id="728" r:id="rId97"/>
    <p:sldId id="729" r:id="rId98"/>
    <p:sldId id="730" r:id="rId99"/>
    <p:sldId id="731" r:id="rId100"/>
    <p:sldId id="732" r:id="rId101"/>
    <p:sldId id="733" r:id="rId102"/>
    <p:sldId id="734" r:id="rId103"/>
    <p:sldId id="735" r:id="rId104"/>
    <p:sldId id="736" r:id="rId105"/>
    <p:sldId id="737" r:id="rId106"/>
    <p:sldId id="738" r:id="rId107"/>
    <p:sldId id="739" r:id="rId108"/>
    <p:sldId id="740" r:id="rId109"/>
    <p:sldId id="741" r:id="rId110"/>
    <p:sldId id="742" r:id="rId111"/>
    <p:sldId id="572" r:id="rId112"/>
    <p:sldId id="575" r:id="rId113"/>
    <p:sldId id="576" r:id="rId114"/>
    <p:sldId id="577" r:id="rId115"/>
    <p:sldId id="578" r:id="rId116"/>
    <p:sldId id="579" r:id="rId117"/>
    <p:sldId id="580" r:id="rId118"/>
    <p:sldId id="581" r:id="rId119"/>
    <p:sldId id="582" r:id="rId120"/>
    <p:sldId id="583" r:id="rId121"/>
    <p:sldId id="584" r:id="rId122"/>
    <p:sldId id="585" r:id="rId123"/>
    <p:sldId id="586" r:id="rId124"/>
    <p:sldId id="587" r:id="rId125"/>
    <p:sldId id="588" r:id="rId126"/>
    <p:sldId id="590" r:id="rId127"/>
    <p:sldId id="589" r:id="rId128"/>
    <p:sldId id="591" r:id="rId129"/>
    <p:sldId id="592" r:id="rId130"/>
    <p:sldId id="593" r:id="rId131"/>
    <p:sldId id="594" r:id="rId132"/>
    <p:sldId id="595" r:id="rId133"/>
    <p:sldId id="596" r:id="rId134"/>
    <p:sldId id="597" r:id="rId135"/>
    <p:sldId id="598" r:id="rId136"/>
    <p:sldId id="599" r:id="rId137"/>
    <p:sldId id="600" r:id="rId138"/>
    <p:sldId id="270" r:id="rId139"/>
    <p:sldId id="271" r:id="rId140"/>
    <p:sldId id="272" r:id="rId141"/>
    <p:sldId id="273" r:id="rId142"/>
    <p:sldId id="274" r:id="rId143"/>
    <p:sldId id="275" r:id="rId144"/>
    <p:sldId id="276" r:id="rId145"/>
    <p:sldId id="277" r:id="rId146"/>
    <p:sldId id="294" r:id="rId147"/>
    <p:sldId id="295" r:id="rId148"/>
    <p:sldId id="303" r:id="rId149"/>
    <p:sldId id="300" r:id="rId150"/>
    <p:sldId id="296" r:id="rId151"/>
    <p:sldId id="302" r:id="rId152"/>
    <p:sldId id="297" r:id="rId153"/>
    <p:sldId id="298" r:id="rId154"/>
    <p:sldId id="299" r:id="rId155"/>
    <p:sldId id="304" r:id="rId156"/>
    <p:sldId id="305" r:id="rId157"/>
    <p:sldId id="306" r:id="rId158"/>
    <p:sldId id="307" r:id="rId159"/>
    <p:sldId id="308" r:id="rId160"/>
    <p:sldId id="309" r:id="rId161"/>
    <p:sldId id="310" r:id="rId162"/>
    <p:sldId id="311" r:id="rId163"/>
    <p:sldId id="312" r:id="rId164"/>
    <p:sldId id="313" r:id="rId165"/>
    <p:sldId id="707" r:id="rId16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szek Gocół" initials="LG" lastIdx="1" clrIdx="0">
    <p:extLst>
      <p:ext uri="{19B8F6BF-5375-455C-9EA6-DF929625EA0E}">
        <p15:presenceInfo xmlns:p15="http://schemas.microsoft.com/office/powerpoint/2012/main" userId="S-1-5-21-2741633741-1803608311-2883572107-13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9882" autoAdjust="0"/>
  </p:normalViewPr>
  <p:slideViewPr>
    <p:cSldViewPr snapToGrid="0">
      <p:cViewPr varScale="1">
        <p:scale>
          <a:sx n="103" d="100"/>
          <a:sy n="103" d="100"/>
        </p:scale>
        <p:origin x="185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09435104945003E-2"/>
          <c:y val="8.7108129999605866E-3"/>
          <c:w val="0.69398907103825258"/>
          <c:h val="0.763066202090594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0000"/>
            </a:solidFill>
            <a:ln w="12691">
              <a:solidFill>
                <a:srgbClr val="000000"/>
              </a:solidFill>
              <a:prstDash val="solid"/>
            </a:ln>
          </c:spPr>
          <c:explosion val="1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C34-4FA0-9F90-CDE951C4163B}"/>
              </c:ext>
            </c:extLst>
          </c:dPt>
          <c:dPt>
            <c:idx val="1"/>
            <c:bubble3D val="0"/>
            <c:spPr>
              <a:solidFill>
                <a:srgbClr val="0000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C34-4FA0-9F90-CDE951C4163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C34-4FA0-9F90-CDE951C4163B}"/>
              </c:ext>
            </c:extLst>
          </c:dPt>
          <c:dLbls>
            <c:dLbl>
              <c:idx val="0"/>
              <c:layout>
                <c:manualLayout>
                  <c:x val="-0.15231150004523142"/>
                  <c:y val="2.9675984343521467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chemeClr val="bg1"/>
                        </a:solidFill>
                      </a:rPr>
                      <a:t>35,4%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C34-4FA0-9F90-CDE951C4163B}"/>
                </c:ext>
              </c:extLst>
            </c:dLbl>
            <c:dLbl>
              <c:idx val="1"/>
              <c:layout>
                <c:manualLayout>
                  <c:x val="0.14367356012624469"/>
                  <c:y val="-0.1567937655053396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57,3%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C34-4FA0-9F90-CDE951C4163B}"/>
                </c:ext>
              </c:extLst>
            </c:dLbl>
            <c:dLbl>
              <c:idx val="2"/>
              <c:layout>
                <c:manualLayout>
                  <c:x val="4.9887366208973292E-2"/>
                  <c:y val="8.3222872898432568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7,3%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C34-4FA0-9F90-CDE951C4163B}"/>
                </c:ext>
              </c:extLst>
            </c:dLbl>
            <c:numFmt formatCode="0.0%" sourceLinked="0"/>
            <c:spPr>
              <a:noFill/>
              <a:ln w="25382">
                <a:noFill/>
              </a:ln>
            </c:spPr>
            <c:txPr>
              <a:bodyPr/>
              <a:lstStyle/>
              <a:p>
                <a:pPr>
                  <a:defRPr sz="2000" b="1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9956</c:v>
                </c:pt>
                <c:pt idx="1">
                  <c:v>11793</c:v>
                </c:pt>
                <c:pt idx="2">
                  <c:v>1357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34-4FA0-9F90-CDE951C4163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3333CC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1C34-4FA0-9F90-CDE951C4163B}"/>
              </c:ext>
            </c:extLst>
          </c:dPt>
          <c:dPt>
            <c:idx val="2"/>
            <c:bubble3D val="0"/>
            <c:spPr>
              <a:solidFill>
                <a:srgbClr val="CCCC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1C34-4FA0-9F90-CDE951C4163B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B-1C34-4FA0-9F90-CDE951C4163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CCCCFF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1C34-4FA0-9F90-CDE951C4163B}"/>
              </c:ext>
            </c:extLst>
          </c:dPt>
          <c:dPt>
            <c:idx val="1"/>
            <c:bubble3D val="0"/>
            <c:spPr>
              <a:solidFill>
                <a:srgbClr val="3333CC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1C34-4FA0-9F90-CDE951C4163B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1C34-4FA0-9F90-CDE951C4163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rgbClr val="B2B2B2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1C34-4FA0-9F90-CDE951C4163B}"/>
              </c:ext>
            </c:extLst>
          </c:dPt>
          <c:dPt>
            <c:idx val="1"/>
            <c:bubble3D val="0"/>
            <c:spPr>
              <a:solidFill>
                <a:srgbClr val="3333CC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1C34-4FA0-9F90-CDE951C4163B}"/>
              </c:ext>
            </c:extLst>
          </c:dPt>
          <c:dPt>
            <c:idx val="2"/>
            <c:bubble3D val="0"/>
            <c:spPr>
              <a:solidFill>
                <a:srgbClr val="CCCC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1C34-4FA0-9F90-CDE951C4163B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7-1C34-4FA0-9F90-CDE951C4163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808080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1C34-4FA0-9F90-CDE951C4163B}"/>
              </c:ext>
            </c:extLst>
          </c:dPt>
          <c:dPt>
            <c:idx val="1"/>
            <c:bubble3D val="0"/>
            <c:spPr>
              <a:solidFill>
                <a:srgbClr val="3333CC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1C34-4FA0-9F90-CDE951C4163B}"/>
              </c:ext>
            </c:extLst>
          </c:dPt>
          <c:dPt>
            <c:idx val="2"/>
            <c:bubble3D val="0"/>
            <c:spPr>
              <a:solidFill>
                <a:srgbClr val="CCCC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D-1C34-4FA0-9F90-CDE951C4163B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E-1C34-4FA0-9F90-CDE951C4163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5382">
          <a:noFill/>
        </a:ln>
      </c:spPr>
    </c:plotArea>
    <c:legend>
      <c:legendPos val="b"/>
      <c:layout>
        <c:manualLayout>
          <c:xMode val="edge"/>
          <c:yMode val="edge"/>
          <c:x val="2.950819672131149E-2"/>
          <c:y val="0.8972125435540067"/>
          <c:w val="0.92127762957673864"/>
          <c:h val="0.10141417124723875"/>
        </c:manualLayout>
      </c:layout>
      <c:overlay val="0"/>
      <c:spPr>
        <a:noFill/>
        <a:ln w="25382">
          <a:noFill/>
        </a:ln>
      </c:sp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+mn-lt"/>
          <a:ea typeface="Times New Roman"/>
          <a:cs typeface="Times New Roman"/>
        </a:defRPr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844088032600763"/>
          <c:y val="6.454508689463033E-2"/>
          <c:w val="0.86095975503062161"/>
          <c:h val="0.89826589595375728"/>
        </c:manualLayout>
      </c:layout>
      <c:pie3DChart>
        <c:varyColors val="1"/>
        <c:ser>
          <c:idx val="0"/>
          <c:order val="0"/>
          <c:explosion val="24"/>
          <c:dPt>
            <c:idx val="0"/>
            <c:bubble3D val="0"/>
            <c:explosion val="22"/>
            <c:extLst>
              <c:ext xmlns:c16="http://schemas.microsoft.com/office/drawing/2014/chart" uri="{C3380CC4-5D6E-409C-BE32-E72D297353CC}">
                <c16:uniqueId val="{00000001-A299-4DA6-86C4-5C16623CDEE2}"/>
              </c:ext>
            </c:extLst>
          </c:dPt>
          <c:dLbls>
            <c:dLbl>
              <c:idx val="0"/>
              <c:layout>
                <c:manualLayout>
                  <c:x val="5.0787074117429734E-2"/>
                  <c:y val="-0.1073837235781322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99-4DA6-86C4-5C16623CDEE2}"/>
                </c:ext>
              </c:extLst>
            </c:dLbl>
            <c:dLbl>
              <c:idx val="1"/>
              <c:layout>
                <c:manualLayout>
                  <c:x val="0.15259226172139745"/>
                  <c:y val="1.25574392151934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99-4DA6-86C4-5C16623CDEE2}"/>
                </c:ext>
              </c:extLst>
            </c:dLbl>
            <c:dLbl>
              <c:idx val="2"/>
              <c:layout>
                <c:manualLayout>
                  <c:x val="0"/>
                  <c:y val="0.1360414737322169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99-4DA6-86C4-5C16623CDEE2}"/>
                </c:ext>
              </c:extLst>
            </c:dLbl>
            <c:dLbl>
              <c:idx val="3"/>
              <c:layout>
                <c:manualLayout>
                  <c:x val="-3.0314650718167926E-2"/>
                  <c:y val="9.486325116458724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99-4DA6-86C4-5C16623CDEE2}"/>
                </c:ext>
              </c:extLst>
            </c:dLbl>
            <c:dLbl>
              <c:idx val="4"/>
              <c:layout>
                <c:manualLayout>
                  <c:x val="0"/>
                  <c:y val="-8.550059799984177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99-4DA6-86C4-5C16623CDEE2}"/>
                </c:ext>
              </c:extLst>
            </c:dLbl>
            <c:dLbl>
              <c:idx val="5"/>
              <c:layout>
                <c:manualLayout>
                  <c:x val="2.3404755189465484E-2"/>
                  <c:y val="-0.2250748081514126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99-4DA6-86C4-5C16623CDEE2}"/>
                </c:ext>
              </c:extLst>
            </c:dLbl>
            <c:dLbl>
              <c:idx val="6"/>
              <c:layout>
                <c:manualLayout>
                  <c:x val="3.2901574803149605E-2"/>
                  <c:y val="-7.462418642756361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99-4DA6-86C4-5C16623CDEE2}"/>
                </c:ext>
              </c:extLst>
            </c:dLbl>
            <c:dLbl>
              <c:idx val="7"/>
              <c:layout>
                <c:manualLayout>
                  <c:x val="1.182477113910521E-2"/>
                  <c:y val="-2.86362582862026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99-4DA6-86C4-5C16623CDEE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cele!$C$2:$I$2</c:f>
              <c:strCache>
                <c:ptCount val="7"/>
                <c:pt idx="0">
                  <c:v>Zapomoga</c:v>
                </c:pt>
                <c:pt idx="1">
                  <c:v>Leczenie</c:v>
                </c:pt>
                <c:pt idx="2">
                  <c:v>Sanatorium</c:v>
                </c:pt>
                <c:pt idx="3">
                  <c:v>Pogrzeb</c:v>
                </c:pt>
                <c:pt idx="4">
                  <c:v>Wypoczynek dziecka</c:v>
                </c:pt>
                <c:pt idx="5">
                  <c:v>Wypoczynek</c:v>
                </c:pt>
                <c:pt idx="6">
                  <c:v>Kulturalno-oświatowe</c:v>
                </c:pt>
              </c:strCache>
            </c:strRef>
          </c:cat>
          <c:val>
            <c:numRef>
              <c:f>cele!$C$11:$I$11</c:f>
              <c:numCache>
                <c:formatCode>0.00%</c:formatCode>
                <c:ptCount val="7"/>
                <c:pt idx="0">
                  <c:v>0.22476692607665907</c:v>
                </c:pt>
                <c:pt idx="1">
                  <c:v>0.48129081901480802</c:v>
                </c:pt>
                <c:pt idx="2">
                  <c:v>5.8906705370017527E-2</c:v>
                </c:pt>
                <c:pt idx="3">
                  <c:v>1.0366263794165095E-2</c:v>
                </c:pt>
                <c:pt idx="4">
                  <c:v>6.5817547899460925E-3</c:v>
                </c:pt>
                <c:pt idx="5">
                  <c:v>7.1741127210412411E-2</c:v>
                </c:pt>
                <c:pt idx="6">
                  <c:v>0.14634640374399172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299-4DA6-86C4-5C16623CD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016568241469831E-2"/>
          <c:y val="0.10312499999999999"/>
          <c:w val="0.58439911417322854"/>
          <c:h val="0.8062500000000000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Akty normatywne Zachodniopomorskiego Komendanta Wojewódzkiego Państwowej Straży Pożarnej</c:v>
                </c:pt>
              </c:strCache>
            </c:strRef>
          </c:tx>
          <c:spPr>
            <a:solidFill>
              <a:srgbClr val="00B0F0"/>
            </a:solidFill>
          </c:spPr>
          <c:explosion val="25"/>
          <c:dPt>
            <c:idx val="0"/>
            <c:bubble3D val="0"/>
            <c:explosion val="23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1-C858-4E11-9181-66251ED1DBA0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858-4E11-9181-66251ED1DBA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3"/>
                <c:pt idx="0">
                  <c:v>1. zarządzenia</c:v>
                </c:pt>
                <c:pt idx="1">
                  <c:v>2. decyzje</c:v>
                </c:pt>
                <c:pt idx="2">
                  <c:v>3. rozkazy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157</c:v>
                </c:pt>
                <c:pt idx="1">
                  <c:v>1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58-4E11-9181-66251ED1DBA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819587732602494E-2"/>
          <c:y val="6.8638702433655219E-2"/>
          <c:w val="0.86818109468392035"/>
          <c:h val="0.8625681571543184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6600"/>
            </a:solidFill>
            <a:ln w="17415">
              <a:solidFill>
                <a:srgbClr val="000000"/>
              </a:solidFill>
              <a:prstDash val="solid"/>
            </a:ln>
          </c:spPr>
          <c:explosion val="24"/>
          <c:dPt>
            <c:idx val="0"/>
            <c:bubble3D val="0"/>
            <c:spPr>
              <a:gradFill rotWithShape="0">
                <a:gsLst>
                  <a:gs pos="0">
                    <a:srgbClr val="00CCFF">
                      <a:gamma/>
                      <a:shade val="46275"/>
                      <a:invGamma/>
                    </a:srgbClr>
                  </a:gs>
                  <a:gs pos="50000">
                    <a:srgbClr val="00CCFF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741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538-4AC9-9C57-A06E2279F0BE}"/>
              </c:ext>
            </c:extLst>
          </c:dPt>
          <c:dPt>
            <c:idx val="1"/>
            <c:bubble3D val="0"/>
            <c:spPr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/>
                  </a:gs>
                </a:gsLst>
                <a:lin ang="5400000" scaled="1"/>
              </a:gradFill>
              <a:ln w="1741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538-4AC9-9C57-A06E2279F0BE}"/>
              </c:ext>
            </c:extLst>
          </c:dPt>
          <c:dLbls>
            <c:dLbl>
              <c:idx val="0"/>
              <c:layout>
                <c:manualLayout>
                  <c:x val="-6.4595045904257783E-2"/>
                  <c:y val="-0.355827510304176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538-4AC9-9C57-A06E2279F0BE}"/>
                </c:ext>
              </c:extLst>
            </c:dLbl>
            <c:dLbl>
              <c:idx val="1"/>
              <c:layout>
                <c:manualLayout>
                  <c:x val="8.9080396802872525E-2"/>
                  <c:y val="-7.80600079774269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38-4AC9-9C57-A06E2279F0BE}"/>
                </c:ext>
              </c:extLst>
            </c:dLbl>
            <c:spPr>
              <a:noFill/>
              <a:ln w="34830">
                <a:noFill/>
              </a:ln>
            </c:spPr>
            <c:txPr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skargi</c:v>
                </c:pt>
                <c:pt idx="1">
                  <c:v>anonimy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38-4AC9-9C57-A06E2279F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415">
          <a:noFill/>
          <a:prstDash val="solid"/>
        </a:ln>
      </c:spPr>
    </c:plotArea>
    <c:legend>
      <c:legendPos val="b"/>
      <c:layout>
        <c:manualLayout>
          <c:xMode val="edge"/>
          <c:yMode val="edge"/>
          <c:x val="4.294177751293627E-2"/>
          <c:y val="0.83690988417866907"/>
          <c:w val="0.85087719298245612"/>
          <c:h val="0.16309012875536499"/>
        </c:manualLayout>
      </c:layout>
      <c:overlay val="0"/>
      <c:spPr>
        <a:noFill/>
        <a:ln w="4354">
          <a:noFill/>
          <a:prstDash val="solid"/>
        </a:ln>
      </c:spPr>
      <c:txPr>
        <a:bodyPr/>
        <a:lstStyle/>
        <a:p>
          <a:pPr>
            <a:defRPr sz="2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 w="17415">
      <a:noFill/>
      <a:prstDash val="solid"/>
    </a:ln>
  </c:spPr>
  <c:txPr>
    <a:bodyPr/>
    <a:lstStyle/>
    <a:p>
      <a:pPr>
        <a:defRPr sz="1406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7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000000"/>
          </a:solidFill>
          <a:prstDash val="solid"/>
        </a:ln>
      </c:spPr>
    </c:sideWall>
    <c:backWall>
      <c:thickness val="0"/>
      <c:spPr>
        <a:noFill/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21990392040965914"/>
          <c:y val="4.3726260533222823E-2"/>
          <c:w val="0.77338749227334724"/>
          <c:h val="0.9256900212314226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małe </c:v>
                </c:pt>
              </c:strCache>
            </c:strRef>
          </c:tx>
          <c:spPr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69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4.8617690404139458E-3"/>
                  <c:y val="8.9359993224691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C9-4FD4-A22F-481892B676AF}"/>
                </c:ext>
              </c:extLst>
            </c:dLbl>
            <c:spPr>
              <a:noFill/>
              <a:ln w="2538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7634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C9-4FD4-A22F-481892B676AF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średnie</c:v>
                </c:pt>
              </c:strCache>
            </c:strRef>
          </c:tx>
          <c:spPr>
            <a:solidFill>
              <a:srgbClr val="FFFF00"/>
            </a:solidFill>
            <a:ln w="1269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7277563331375801E-2"/>
                  <c:y val="-6.6899227006105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C9-4FD4-A22F-481892B676AF}"/>
                </c:ext>
              </c:extLst>
            </c:dLbl>
            <c:spPr>
              <a:noFill/>
              <a:ln w="2538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C9-4FD4-A22F-481892B676AF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duże </c:v>
                </c:pt>
              </c:strCache>
            </c:strRef>
          </c:tx>
          <c:spPr>
            <a:solidFill>
              <a:srgbClr val="0000FF"/>
            </a:solidFill>
            <a:ln w="1269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4770979478397981E-2"/>
                  <c:y val="-7.5526589811150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C9-4FD4-A22F-481892B676AF}"/>
                </c:ext>
              </c:extLst>
            </c:dLbl>
            <c:spPr>
              <a:noFill/>
              <a:ln w="2538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Sheet1!$B$5:$B$5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C9-4FD4-A22F-481892B676AF}"/>
            </c:ext>
          </c:extLst>
        </c:ser>
        <c:ser>
          <c:idx val="4"/>
          <c:order val="3"/>
          <c:tx>
            <c:strRef>
              <c:f>Sheet1!$A$6</c:f>
              <c:strCache>
                <c:ptCount val="1"/>
                <c:pt idx="0">
                  <c:v>bardzo duże</c:v>
                </c:pt>
              </c:strCache>
            </c:strRef>
          </c:tx>
          <c:spPr>
            <a:solidFill>
              <a:srgbClr val="00FF00"/>
            </a:solidFill>
            <a:ln w="1269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9369952941255353E-2"/>
                  <c:y val="-5.7811856149241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C9-4FD4-A22F-481892B676AF}"/>
                </c:ext>
              </c:extLst>
            </c:dLbl>
            <c:spPr>
              <a:noFill/>
              <a:ln w="2538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Sheet1!$B$6:$B$6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DC9-4FD4-A22F-481892B676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83961856"/>
        <c:axId val="183967744"/>
        <c:axId val="0"/>
      </c:bar3DChart>
      <c:catAx>
        <c:axId val="183961856"/>
        <c:scaling>
          <c:orientation val="minMax"/>
        </c:scaling>
        <c:delete val="0"/>
        <c:axPos val="b"/>
        <c:majorGridlines>
          <c:spPr>
            <a:ln w="3173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low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3967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3967744"/>
        <c:scaling>
          <c:orientation val="minMax"/>
          <c:max val="9000"/>
          <c:min val="0"/>
        </c:scaling>
        <c:delete val="0"/>
        <c:axPos val="l"/>
        <c:majorGridlines>
          <c:spPr>
            <a:ln w="3173">
              <a:noFill/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3961856"/>
        <c:crosses val="autoZero"/>
        <c:crossBetween val="between"/>
        <c:majorUnit val="2000"/>
      </c:valAx>
      <c:spPr>
        <a:noFill/>
        <a:ln w="25388">
          <a:noFill/>
        </a:ln>
      </c:spPr>
    </c:plotArea>
    <c:legend>
      <c:legendPos val="r"/>
      <c:layout>
        <c:manualLayout>
          <c:xMode val="edge"/>
          <c:yMode val="edge"/>
          <c:x val="0.68367671174093614"/>
          <c:y val="0.23554367263224787"/>
          <c:w val="0.20250615609532263"/>
          <c:h val="0.39664223512796204"/>
        </c:manualLayout>
      </c:layout>
      <c:overlay val="0"/>
      <c:spPr>
        <a:noFill/>
        <a:ln w="25388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+mn-lt"/>
          <a:ea typeface="Times New Roman"/>
          <a:cs typeface="Times New Roman"/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000000"/>
          </a:solidFill>
          <a:prstDash val="solid"/>
        </a:ln>
      </c:spPr>
    </c:sideWall>
    <c:backWall>
      <c:thickness val="0"/>
      <c:spPr>
        <a:noFill/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7098900518257915"/>
          <c:y val="2.8938834129064943E-2"/>
          <c:w val="0.82133267578718405"/>
          <c:h val="0.93740673999418367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małe</c:v>
                </c:pt>
              </c:strCache>
            </c:strRef>
          </c:tx>
          <c:spPr>
            <a:solidFill>
              <a:srgbClr val="00FF00"/>
            </a:solidFill>
            <a:ln w="1269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9944013878652297E-4"/>
                  <c:y val="0.100490952631475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346-41DC-A8F8-43FE153E7B3B}"/>
                </c:ext>
              </c:extLst>
            </c:dLbl>
            <c:spPr>
              <a:noFill/>
              <a:ln w="25393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2254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6-41DC-A8F8-43FE153E7B3B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lokalne</c:v>
                </c:pt>
              </c:strCache>
            </c:strRef>
          </c:tx>
          <c:spPr>
            <a:solidFill>
              <a:srgbClr val="FFFF00"/>
            </a:solidFill>
            <a:ln w="1269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885988109795666E-3"/>
                  <c:y val="0.1684773046285765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9593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346-41DC-A8F8-43FE153E7B3B}"/>
                </c:ext>
              </c:extLst>
            </c:dLbl>
            <c:spPr>
              <a:noFill/>
              <a:ln w="25393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10657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46-41DC-A8F8-43FE153E7B3B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średnie</c:v>
                </c:pt>
              </c:strCache>
            </c:strRef>
          </c:tx>
          <c:spPr>
            <a:solidFill>
              <a:srgbClr val="FF0000"/>
            </a:solidFill>
            <a:ln w="1269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2611029769926816E-2"/>
                  <c:y val="-7.89545351099244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346-41DC-A8F8-43FE153E7B3B}"/>
                </c:ext>
              </c:extLst>
            </c:dLbl>
            <c:spPr>
              <a:noFill/>
              <a:ln w="25393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46-41DC-A8F8-43FE153E7B3B}"/>
            </c:ext>
          </c:extLst>
        </c:ser>
        <c:ser>
          <c:idx val="4"/>
          <c:order val="3"/>
          <c:tx>
            <c:strRef>
              <c:f>Sheet1!$A$5</c:f>
              <c:strCache>
                <c:ptCount val="1"/>
                <c:pt idx="0">
                  <c:v>duże</c:v>
                </c:pt>
              </c:strCache>
            </c:strRef>
          </c:tx>
          <c:spPr>
            <a:solidFill>
              <a:srgbClr val="008080"/>
            </a:solidFill>
            <a:ln w="1269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9138619105645771E-2"/>
                  <c:y val="-7.92370389238048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346-41DC-A8F8-43FE153E7B3B}"/>
                </c:ext>
              </c:extLst>
            </c:dLbl>
            <c:spPr>
              <a:noFill/>
              <a:ln w="25393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Sheet1!$B$5:$B$5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46-41DC-A8F8-43FE153E7B3B}"/>
            </c:ext>
          </c:extLst>
        </c:ser>
        <c:ser>
          <c:idx val="5"/>
          <c:order val="4"/>
          <c:tx>
            <c:strRef>
              <c:f>Sheet1!$A$6</c:f>
              <c:strCache>
                <c:ptCount val="1"/>
                <c:pt idx="0">
                  <c:v>gigantyczne</c:v>
                </c:pt>
              </c:strCache>
            </c:strRef>
          </c:tx>
          <c:spPr>
            <a:solidFill>
              <a:srgbClr val="CC99FF"/>
            </a:solidFill>
            <a:ln w="25393">
              <a:noFill/>
            </a:ln>
          </c:spPr>
          <c:invertIfNegative val="0"/>
          <c:dLbls>
            <c:dLbl>
              <c:idx val="0"/>
              <c:layout>
                <c:manualLayout>
                  <c:x val="3.1320506786268541E-2"/>
                  <c:y val="-7.961687777608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346-41DC-A8F8-43FE153E7B3B}"/>
                </c:ext>
              </c:extLst>
            </c:dLbl>
            <c:spPr>
              <a:noFill/>
              <a:ln w="25393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Sheet1!$B$6:$B$6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46-41DC-A8F8-43FE153E7B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84222848"/>
        <c:axId val="184224384"/>
        <c:axId val="0"/>
      </c:bar3DChart>
      <c:catAx>
        <c:axId val="18422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4224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4224384"/>
        <c:scaling>
          <c:orientation val="minMax"/>
          <c:max val="11000"/>
          <c:min val="0"/>
        </c:scaling>
        <c:delete val="0"/>
        <c:axPos val="l"/>
        <c:majorGridlines>
          <c:spPr>
            <a:ln w="3174">
              <a:noFill/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4222848"/>
        <c:crosses val="autoZero"/>
        <c:crossBetween val="between"/>
        <c:majorUnit val="2000"/>
      </c:valAx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0.70001423704832233"/>
          <c:y val="0.14940985901851361"/>
          <c:w val="0.27922637482798146"/>
          <c:h val="0.52223580067653252"/>
        </c:manualLayout>
      </c:layout>
      <c:overlay val="0"/>
      <c:spPr>
        <a:noFill/>
        <a:ln w="25393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+mn-lt"/>
          <a:ea typeface="Times New Roman"/>
          <a:cs typeface="Times New Roman"/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96150117032679"/>
          <c:y val="2.2513099935283189E-2"/>
          <c:w val="0.85861912082232406"/>
          <c:h val="0.621385774827247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18-4308-80BC-744C85E1AEEE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18-4308-80BC-744C85E1AEEE}"/>
              </c:ext>
            </c:extLst>
          </c:dPt>
          <c:cat>
            <c:strRef>
              <c:f>Arkusz2!$B$5:$B$20</c:f>
              <c:strCache>
                <c:ptCount val="16"/>
                <c:pt idx="0">
                  <c:v>MAZOWIECKIE</c:v>
                </c:pt>
                <c:pt idx="1">
                  <c:v>ŚLĄSKIE</c:v>
                </c:pt>
                <c:pt idx="2">
                  <c:v>MAŁOPOLSKIE</c:v>
                </c:pt>
                <c:pt idx="3">
                  <c:v>DOLNOŚLĄSKIE</c:v>
                </c:pt>
                <c:pt idx="4">
                  <c:v>WIELKOPOLSKIE</c:v>
                </c:pt>
                <c:pt idx="5">
                  <c:v>ŁÓDZKIE</c:v>
                </c:pt>
                <c:pt idx="6">
                  <c:v>POMORSKIE</c:v>
                </c:pt>
                <c:pt idx="7">
                  <c:v>PODKARPACKIE</c:v>
                </c:pt>
                <c:pt idx="8">
                  <c:v>KUJAWSKO-POMORSKIE</c:v>
                </c:pt>
                <c:pt idx="9">
                  <c:v>LUBELSKIE</c:v>
                </c:pt>
                <c:pt idx="10">
                  <c:v>ZACHODNIOPOMORSKIE</c:v>
                </c:pt>
                <c:pt idx="11">
                  <c:v>WARMIŃSKO-MAZURSKIE</c:v>
                </c:pt>
                <c:pt idx="12">
                  <c:v>ŚWIĘTOKRZYSKIE</c:v>
                </c:pt>
                <c:pt idx="13">
                  <c:v>LUBUSKIE</c:v>
                </c:pt>
                <c:pt idx="14">
                  <c:v>OPOLSKIE</c:v>
                </c:pt>
                <c:pt idx="15">
                  <c:v>PODLASKIE</c:v>
                </c:pt>
              </c:strCache>
            </c:strRef>
          </c:cat>
          <c:val>
            <c:numRef>
              <c:f>Arkusz2!$C$5:$C$20</c:f>
              <c:numCache>
                <c:formatCode>General</c:formatCode>
                <c:ptCount val="16"/>
                <c:pt idx="0">
                  <c:v>70294</c:v>
                </c:pt>
                <c:pt idx="1">
                  <c:v>69322</c:v>
                </c:pt>
                <c:pt idx="2">
                  <c:v>50293</c:v>
                </c:pt>
                <c:pt idx="3">
                  <c:v>44021</c:v>
                </c:pt>
                <c:pt idx="4">
                  <c:v>41597</c:v>
                </c:pt>
                <c:pt idx="5">
                  <c:v>34039</c:v>
                </c:pt>
                <c:pt idx="6">
                  <c:v>29250</c:v>
                </c:pt>
                <c:pt idx="7">
                  <c:v>29020</c:v>
                </c:pt>
                <c:pt idx="8">
                  <c:v>25455</c:v>
                </c:pt>
                <c:pt idx="9">
                  <c:v>23270</c:v>
                </c:pt>
                <c:pt idx="10">
                  <c:v>22734</c:v>
                </c:pt>
                <c:pt idx="11">
                  <c:v>18680</c:v>
                </c:pt>
                <c:pt idx="12">
                  <c:v>15822</c:v>
                </c:pt>
                <c:pt idx="13">
                  <c:v>14287</c:v>
                </c:pt>
                <c:pt idx="14">
                  <c:v>13262</c:v>
                </c:pt>
                <c:pt idx="15">
                  <c:v>11168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18-4308-80BC-744C85E1A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04480"/>
        <c:axId val="47606016"/>
      </c:barChart>
      <c:catAx>
        <c:axId val="4760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47606016"/>
        <c:crosses val="autoZero"/>
        <c:auto val="1"/>
        <c:lblAlgn val="ctr"/>
        <c:lblOffset val="100"/>
        <c:noMultiLvlLbl val="0"/>
      </c:catAx>
      <c:valAx>
        <c:axId val="4760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4760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cat>
            <c:strRef>
              <c:f>Arkusz1!$A$2:$A$21</c:f>
              <c:strCache>
                <c:ptCount val="20"/>
                <c:pt idx="0">
                  <c:v>Szczecin</c:v>
                </c:pt>
                <c:pt idx="1">
                  <c:v>Koszalin</c:v>
                </c:pt>
                <c:pt idx="2">
                  <c:v>Stargard</c:v>
                </c:pt>
                <c:pt idx="3">
                  <c:v>Gryfino</c:v>
                </c:pt>
                <c:pt idx="4">
                  <c:v>Kołobrzeg</c:v>
                </c:pt>
                <c:pt idx="5">
                  <c:v>Goleniów</c:v>
                </c:pt>
                <c:pt idx="6">
                  <c:v>Myślibórz</c:v>
                </c:pt>
                <c:pt idx="7">
                  <c:v>Gryfice</c:v>
                </c:pt>
                <c:pt idx="8">
                  <c:v>Drawsko Pom.</c:v>
                </c:pt>
                <c:pt idx="9">
                  <c:v>Kamień Pom.</c:v>
                </c:pt>
                <c:pt idx="10">
                  <c:v>Szczecinek</c:v>
                </c:pt>
                <c:pt idx="11">
                  <c:v>Police</c:v>
                </c:pt>
                <c:pt idx="12">
                  <c:v>Świnoujście</c:v>
                </c:pt>
                <c:pt idx="13">
                  <c:v>Świdwin</c:v>
                </c:pt>
                <c:pt idx="14">
                  <c:v>Sławno</c:v>
                </c:pt>
                <c:pt idx="15">
                  <c:v>Choszczno</c:v>
                </c:pt>
                <c:pt idx="16">
                  <c:v>Białogard</c:v>
                </c:pt>
                <c:pt idx="17">
                  <c:v>Łobez</c:v>
                </c:pt>
                <c:pt idx="18">
                  <c:v>Wałcz</c:v>
                </c:pt>
                <c:pt idx="19">
                  <c:v>Pyrzyce</c:v>
                </c:pt>
              </c:strCache>
            </c:strRef>
          </c:cat>
          <c:val>
            <c:numRef>
              <c:f>Arkusz1!$B$2:$B$21</c:f>
              <c:numCache>
                <c:formatCode>General</c:formatCode>
                <c:ptCount val="20"/>
                <c:pt idx="0">
                  <c:v>3185</c:v>
                </c:pt>
                <c:pt idx="1">
                  <c:v>2071</c:v>
                </c:pt>
                <c:pt idx="2">
                  <c:v>1507</c:v>
                </c:pt>
                <c:pt idx="3">
                  <c:v>1418</c:v>
                </c:pt>
                <c:pt idx="4">
                  <c:v>1308</c:v>
                </c:pt>
                <c:pt idx="5">
                  <c:v>1194</c:v>
                </c:pt>
                <c:pt idx="6">
                  <c:v>1131</c:v>
                </c:pt>
                <c:pt idx="7">
                  <c:v>1035</c:v>
                </c:pt>
                <c:pt idx="8">
                  <c:v>1034</c:v>
                </c:pt>
                <c:pt idx="9">
                  <c:v>1010</c:v>
                </c:pt>
                <c:pt idx="10">
                  <c:v>978</c:v>
                </c:pt>
                <c:pt idx="11">
                  <c:v>969</c:v>
                </c:pt>
                <c:pt idx="12">
                  <c:v>864</c:v>
                </c:pt>
                <c:pt idx="13">
                  <c:v>854</c:v>
                </c:pt>
                <c:pt idx="14">
                  <c:v>807</c:v>
                </c:pt>
                <c:pt idx="15">
                  <c:v>799</c:v>
                </c:pt>
                <c:pt idx="16">
                  <c:v>677</c:v>
                </c:pt>
                <c:pt idx="17">
                  <c:v>672</c:v>
                </c:pt>
                <c:pt idx="18">
                  <c:v>632</c:v>
                </c:pt>
                <c:pt idx="19">
                  <c:v>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7D-44B1-BDCA-A2E296E65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248576"/>
        <c:axId val="184529664"/>
      </c:barChart>
      <c:catAx>
        <c:axId val="18424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pl-PL"/>
          </a:p>
        </c:txPr>
        <c:crossAx val="184529664"/>
        <c:crosses val="autoZero"/>
        <c:auto val="1"/>
        <c:lblAlgn val="ctr"/>
        <c:lblOffset val="100"/>
        <c:noMultiLvlLbl val="0"/>
      </c:catAx>
      <c:valAx>
        <c:axId val="184529664"/>
        <c:scaling>
          <c:orientation val="minMax"/>
          <c:max val="3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248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3431400516269E-2"/>
          <c:y val="3.2161176334200729E-2"/>
          <c:w val="0.87701359195638995"/>
          <c:h val="0.6959094178379612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ogółem</c:v>
                </c:pt>
              </c:strCache>
            </c:strRef>
          </c:tx>
          <c:spPr>
            <a:ln w="25332">
              <a:solidFill>
                <a:srgbClr val="0000FF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3.595197666226721E-2"/>
                  <c:y val="-4.7283284761615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69-410E-A240-B3F7A0B331C0}"/>
                </c:ext>
              </c:extLst>
            </c:dLbl>
            <c:dLbl>
              <c:idx val="1"/>
              <c:layout>
                <c:manualLayout>
                  <c:x val="-1.9854725895958922E-2"/>
                  <c:y val="-6.2332278232662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69-410E-A240-B3F7A0B331C0}"/>
                </c:ext>
              </c:extLst>
            </c:dLbl>
            <c:dLbl>
              <c:idx val="2"/>
              <c:layout>
                <c:manualLayout>
                  <c:x val="-4.0319874527331982E-2"/>
                  <c:y val="-4.2364192847987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69-410E-A240-B3F7A0B331C0}"/>
                </c:ext>
              </c:extLst>
            </c:dLbl>
            <c:dLbl>
              <c:idx val="3"/>
              <c:layout>
                <c:manualLayout>
                  <c:x val="-2.5739174139885645E-2"/>
                  <c:y val="-3.4778559656787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69-410E-A240-B3F7A0B331C0}"/>
                </c:ext>
              </c:extLst>
            </c:dLbl>
            <c:dLbl>
              <c:idx val="4"/>
              <c:layout>
                <c:manualLayout>
                  <c:x val="-1.5367576335566754E-2"/>
                  <c:y val="-4.72484968931599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69-410E-A240-B3F7A0B331C0}"/>
                </c:ext>
              </c:extLst>
            </c:dLbl>
            <c:dLbl>
              <c:idx val="5"/>
              <c:layout>
                <c:manualLayout>
                  <c:x val="-4.3817858365530399E-2"/>
                  <c:y val="-5.0580488541168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69-410E-A240-B3F7A0B331C0}"/>
                </c:ext>
              </c:extLst>
            </c:dLbl>
            <c:dLbl>
              <c:idx val="6"/>
              <c:layout>
                <c:manualLayout>
                  <c:x val="-3.3896985702874104E-2"/>
                  <c:y val="-4.34028913318742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69-410E-A240-B3F7A0B331C0}"/>
                </c:ext>
              </c:extLst>
            </c:dLbl>
            <c:dLbl>
              <c:idx val="7"/>
              <c:layout>
                <c:manualLayout>
                  <c:x val="-2.1513852887954231E-2"/>
                  <c:y val="-4.3256563776173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69-410E-A240-B3F7A0B331C0}"/>
                </c:ext>
              </c:extLst>
            </c:dLbl>
            <c:dLbl>
              <c:idx val="8"/>
              <c:layout>
                <c:manualLayout>
                  <c:x val="-2.6883935703689219E-2"/>
                  <c:y val="-3.6390069851492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69-410E-A240-B3F7A0B331C0}"/>
                </c:ext>
              </c:extLst>
            </c:dLbl>
            <c:dLbl>
              <c:idx val="9"/>
              <c:layout>
                <c:manualLayout>
                  <c:x val="-3.5068714236807345E-2"/>
                  <c:y val="-3.6117906129260226E-2"/>
                </c:manualLayout>
              </c:layout>
              <c:tx>
                <c:rich>
                  <a:bodyPr/>
                  <a:lstStyle/>
                  <a:p>
                    <a:pPr>
                      <a:defRPr sz="1120" b="1" i="0" u="sng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1120" u="none" dirty="0"/>
                      <a:t>23105</a:t>
                    </a:r>
                  </a:p>
                </c:rich>
              </c:tx>
              <c:spPr>
                <a:noFill/>
                <a:ln w="25332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169-410E-A240-B3F7A0B331C0}"/>
                </c:ext>
              </c:extLst>
            </c:dLbl>
            <c:dLbl>
              <c:idx val="10"/>
              <c:layout>
                <c:manualLayout>
                  <c:x val="-2.6519782853230301E-2"/>
                  <c:y val="-3.4842391477149778E-2"/>
                </c:manualLayout>
              </c:layout>
              <c:tx>
                <c:rich>
                  <a:bodyPr/>
                  <a:lstStyle/>
                  <a:p>
                    <a:r>
                      <a:rPr lang="en-US" sz="1500" u="sng" dirty="0"/>
                      <a:t>22734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2169-410E-A240-B3F7A0B331C0}"/>
                </c:ext>
              </c:extLst>
            </c:dLbl>
            <c:dLbl>
              <c:idx val="11"/>
              <c:spPr>
                <a:noFill/>
                <a:ln w="25332">
                  <a:noFill/>
                </a:ln>
              </c:spPr>
              <c:txPr>
                <a:bodyPr/>
                <a:lstStyle/>
                <a:p>
                  <a:pPr>
                    <a:defRPr sz="1695" b="1" i="0" u="sng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69-410E-A240-B3F7A0B331C0}"/>
                </c:ext>
              </c:extLst>
            </c:dLbl>
            <c:spPr>
              <a:noFill/>
              <a:ln w="25332">
                <a:noFill/>
              </a:ln>
            </c:spPr>
            <c:txPr>
              <a:bodyPr/>
              <a:lstStyle/>
              <a:p>
                <a:pPr>
                  <a:defRPr sz="1122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19481</c:v>
                </c:pt>
                <c:pt idx="1">
                  <c:v>19991</c:v>
                </c:pt>
                <c:pt idx="2">
                  <c:v>21567</c:v>
                </c:pt>
                <c:pt idx="3">
                  <c:v>17270</c:v>
                </c:pt>
                <c:pt idx="4">
                  <c:v>17632</c:v>
                </c:pt>
                <c:pt idx="5">
                  <c:v>17611</c:v>
                </c:pt>
                <c:pt idx="6">
                  <c:v>19268</c:v>
                </c:pt>
                <c:pt idx="7">
                  <c:v>19289</c:v>
                </c:pt>
                <c:pt idx="8">
                  <c:v>19745</c:v>
                </c:pt>
                <c:pt idx="9">
                  <c:v>23105</c:v>
                </c:pt>
                <c:pt idx="10">
                  <c:v>22734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169-410E-A240-B3F7A0B331C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pożary</c:v>
                </c:pt>
              </c:strCache>
            </c:strRef>
          </c:tx>
          <c:spPr>
            <a:ln w="25332">
              <a:solidFill>
                <a:srgbClr val="FF0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2.6849700852610819E-2"/>
                  <c:y val="5.02092190552858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69-410E-A240-B3F7A0B331C0}"/>
                </c:ext>
              </c:extLst>
            </c:dLbl>
            <c:dLbl>
              <c:idx val="1"/>
              <c:layout>
                <c:manualLayout>
                  <c:x val="-2.3464424283921027E-2"/>
                  <c:y val="4.40907146990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69-410E-A240-B3F7A0B331C0}"/>
                </c:ext>
              </c:extLst>
            </c:dLbl>
            <c:dLbl>
              <c:idx val="2"/>
              <c:layout>
                <c:manualLayout>
                  <c:x val="-1.9338479871265177E-2"/>
                  <c:y val="-4.1740382982006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169-410E-A240-B3F7A0B331C0}"/>
                </c:ext>
              </c:extLst>
            </c:dLbl>
            <c:dLbl>
              <c:idx val="3"/>
              <c:layout>
                <c:manualLayout>
                  <c:x val="-2.6532926590697854E-2"/>
                  <c:y val="-3.51404157547399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169-410E-A240-B3F7A0B331C0}"/>
                </c:ext>
              </c:extLst>
            </c:dLbl>
            <c:dLbl>
              <c:idx val="4"/>
              <c:layout>
                <c:manualLayout>
                  <c:x val="-1.7149520712084903E-2"/>
                  <c:y val="4.4974130629837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169-410E-A240-B3F7A0B331C0}"/>
                </c:ext>
              </c:extLst>
            </c:dLbl>
            <c:dLbl>
              <c:idx val="5"/>
              <c:layout>
                <c:manualLayout>
                  <c:x val="-2.4927658499209353E-2"/>
                  <c:y val="4.16127896153555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169-410E-A240-B3F7A0B331C0}"/>
                </c:ext>
              </c:extLst>
            </c:dLbl>
            <c:dLbl>
              <c:idx val="6"/>
              <c:layout>
                <c:manualLayout>
                  <c:x val="-3.4975281622405999E-2"/>
                  <c:y val="3.607749909855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169-410E-A240-B3F7A0B331C0}"/>
                </c:ext>
              </c:extLst>
            </c:dLbl>
            <c:dLbl>
              <c:idx val="7"/>
              <c:layout>
                <c:manualLayout>
                  <c:x val="-3.1200991180450374E-2"/>
                  <c:y val="4.33689299220983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169-410E-A240-B3F7A0B331C0}"/>
                </c:ext>
              </c:extLst>
            </c:dLbl>
            <c:dLbl>
              <c:idx val="8"/>
              <c:layout>
                <c:manualLayout>
                  <c:x val="-2.3267166332469218E-2"/>
                  <c:y val="5.32906928966147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169-410E-A240-B3F7A0B331C0}"/>
                </c:ext>
              </c:extLst>
            </c:dLbl>
            <c:dLbl>
              <c:idx val="9"/>
              <c:layout>
                <c:manualLayout>
                  <c:x val="-1.8887041293751343E-2"/>
                  <c:y val="5.69295950625981E-2"/>
                </c:manualLayout>
              </c:layout>
              <c:tx>
                <c:rich>
                  <a:bodyPr/>
                  <a:lstStyle/>
                  <a:p>
                    <a:pPr>
                      <a:defRPr sz="112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1120" u="none"/>
                      <a:t>9955</a:t>
                    </a:r>
                  </a:p>
                </c:rich>
              </c:tx>
              <c:spPr>
                <a:noFill/>
                <a:ln w="25332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2169-410E-A240-B3F7A0B331C0}"/>
                </c:ext>
              </c:extLst>
            </c:dLbl>
            <c:dLbl>
              <c:idx val="10"/>
              <c:layout>
                <c:manualLayout>
                  <c:x val="-2.5997599484847006E-2"/>
                  <c:y val="-3.3602980166752311E-2"/>
                </c:manualLayout>
              </c:layout>
              <c:spPr>
                <a:noFill/>
                <a:ln w="25332">
                  <a:noFill/>
                </a:ln>
              </c:spPr>
              <c:txPr>
                <a:bodyPr/>
                <a:lstStyle/>
                <a:p>
                  <a:pPr>
                    <a:defRPr sz="1500" b="1" i="0" u="sng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169-410E-A240-B3F7A0B331C0}"/>
                </c:ext>
              </c:extLst>
            </c:dLbl>
            <c:dLbl>
              <c:idx val="11"/>
              <c:spPr>
                <a:noFill/>
                <a:ln w="25332">
                  <a:noFill/>
                </a:ln>
              </c:spPr>
              <c:txPr>
                <a:bodyPr/>
                <a:lstStyle/>
                <a:p>
                  <a:pPr>
                    <a:defRPr sz="1695" b="1" i="0" u="sng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169-410E-A240-B3F7A0B331C0}"/>
                </c:ext>
              </c:extLst>
            </c:dLbl>
            <c:spPr>
              <a:noFill/>
              <a:ln w="25332">
                <a:noFill/>
              </a:ln>
            </c:spPr>
            <c:txPr>
              <a:bodyPr/>
              <a:lstStyle/>
              <a:p>
                <a:pPr>
                  <a:defRPr sz="1122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  <c:pt idx="0">
                  <c:v>9271</c:v>
                </c:pt>
                <c:pt idx="1">
                  <c:v>9188</c:v>
                </c:pt>
                <c:pt idx="2">
                  <c:v>11380</c:v>
                </c:pt>
                <c:pt idx="3">
                  <c:v>8765</c:v>
                </c:pt>
                <c:pt idx="4">
                  <c:v>8158</c:v>
                </c:pt>
                <c:pt idx="5">
                  <c:v>8075</c:v>
                </c:pt>
                <c:pt idx="6">
                  <c:v>9062</c:v>
                </c:pt>
                <c:pt idx="7">
                  <c:v>8238</c:v>
                </c:pt>
                <c:pt idx="8">
                  <c:v>6213</c:v>
                </c:pt>
                <c:pt idx="9">
                  <c:v>9955</c:v>
                </c:pt>
                <c:pt idx="10">
                  <c:v>8057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2169-410E-A240-B3F7A0B331C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 w="25332">
              <a:solidFill>
                <a:srgbClr val="00FF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2.9459089352961331E-2"/>
                  <c:y val="-4.5066161857563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169-410E-A240-B3F7A0B331C0}"/>
                </c:ext>
              </c:extLst>
            </c:dLbl>
            <c:dLbl>
              <c:idx val="1"/>
              <c:layout>
                <c:manualLayout>
                  <c:x val="-3.034807469718459E-2"/>
                  <c:y val="-5.5446613502385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169-410E-A240-B3F7A0B331C0}"/>
                </c:ext>
              </c:extLst>
            </c:dLbl>
            <c:dLbl>
              <c:idx val="2"/>
              <c:layout>
                <c:manualLayout>
                  <c:x val="-3.3307249637273606E-2"/>
                  <c:y val="4.1542980050816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169-410E-A240-B3F7A0B331C0}"/>
                </c:ext>
              </c:extLst>
            </c:dLbl>
            <c:dLbl>
              <c:idx val="3"/>
              <c:layout>
                <c:manualLayout>
                  <c:x val="-3.4296901745977451E-2"/>
                  <c:y val="6.0142512138059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169-410E-A240-B3F7A0B331C0}"/>
                </c:ext>
              </c:extLst>
            </c:dLbl>
            <c:dLbl>
              <c:idx val="4"/>
              <c:layout>
                <c:manualLayout>
                  <c:x val="-1.8475306075870952E-2"/>
                  <c:y val="-4.6931314096919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169-410E-A240-B3F7A0B331C0}"/>
                </c:ext>
              </c:extLst>
            </c:dLbl>
            <c:dLbl>
              <c:idx val="5"/>
              <c:layout>
                <c:manualLayout>
                  <c:x val="-3.7331780538302287E-2"/>
                  <c:y val="-4.4259263917888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169-410E-A240-B3F7A0B331C0}"/>
                </c:ext>
              </c:extLst>
            </c:dLbl>
            <c:dLbl>
              <c:idx val="6"/>
              <c:layout>
                <c:manualLayout>
                  <c:x val="-3.0578956163088308E-2"/>
                  <c:y val="-4.5851467049046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169-410E-A240-B3F7A0B331C0}"/>
                </c:ext>
              </c:extLst>
            </c:dLbl>
            <c:dLbl>
              <c:idx val="7"/>
              <c:layout>
                <c:manualLayout>
                  <c:x val="-3.9072663471413908E-2"/>
                  <c:y val="-4.1050329970734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169-410E-A240-B3F7A0B331C0}"/>
                </c:ext>
              </c:extLst>
            </c:dLbl>
            <c:dLbl>
              <c:idx val="8"/>
              <c:layout>
                <c:manualLayout>
                  <c:x val="-2.7403877504442391E-2"/>
                  <c:y val="-4.11496985400786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169-410E-A240-B3F7A0B331C0}"/>
                </c:ext>
              </c:extLst>
            </c:dLbl>
            <c:dLbl>
              <c:idx val="9"/>
              <c:layout>
                <c:manualLayout>
                  <c:x val="-4.0602329600104514E-2"/>
                  <c:y val="-5.6065925522498436E-2"/>
                </c:manualLayout>
              </c:layout>
              <c:tx>
                <c:rich>
                  <a:bodyPr/>
                  <a:lstStyle/>
                  <a:p>
                    <a:pPr>
                      <a:defRPr sz="112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1120" u="none"/>
                      <a:t>11793</a:t>
                    </a:r>
                  </a:p>
                </c:rich>
              </c:tx>
              <c:spPr>
                <a:noFill/>
                <a:ln w="25332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443891524429018E-2"/>
                      <c:h val="5.378061767838125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2169-410E-A240-B3F7A0B331C0}"/>
                </c:ext>
              </c:extLst>
            </c:dLbl>
            <c:dLbl>
              <c:idx val="10"/>
              <c:layout>
                <c:manualLayout>
                  <c:x val="-1.9015727653608521E-2"/>
                  <c:y val="-3.2055049390807444E-2"/>
                </c:manualLayout>
              </c:layout>
              <c:tx>
                <c:rich>
                  <a:bodyPr/>
                  <a:lstStyle/>
                  <a:p>
                    <a:pPr>
                      <a:defRPr sz="1500" b="1" i="0" u="sng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1500" u="sng"/>
                      <a:t>13020</a:t>
                    </a:r>
                  </a:p>
                </c:rich>
              </c:tx>
              <c:spPr>
                <a:noFill/>
                <a:ln w="25332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2169-410E-A240-B3F7A0B331C0}"/>
                </c:ext>
              </c:extLst>
            </c:dLbl>
            <c:dLbl>
              <c:idx val="11"/>
              <c:spPr>
                <a:noFill/>
                <a:ln w="25332">
                  <a:noFill/>
                </a:ln>
              </c:spPr>
              <c:txPr>
                <a:bodyPr/>
                <a:lstStyle/>
                <a:p>
                  <a:pPr>
                    <a:defRPr sz="1695" b="1" i="0" u="sng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169-410E-A240-B3F7A0B331C0}"/>
                </c:ext>
              </c:extLst>
            </c:dLbl>
            <c:spPr>
              <a:noFill/>
              <a:ln w="25332">
                <a:noFill/>
              </a:ln>
            </c:spPr>
            <c:txPr>
              <a:bodyPr/>
              <a:lstStyle/>
              <a:p>
                <a:pPr>
                  <a:defRPr sz="1197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Sheet1!$B$4:$L$4</c:f>
              <c:numCache>
                <c:formatCode>General</c:formatCode>
                <c:ptCount val="11"/>
                <c:pt idx="0">
                  <c:v>9699</c:v>
                </c:pt>
                <c:pt idx="1">
                  <c:v>10242</c:v>
                </c:pt>
                <c:pt idx="2">
                  <c:v>9248</c:v>
                </c:pt>
                <c:pt idx="3">
                  <c:v>7665</c:v>
                </c:pt>
                <c:pt idx="4">
                  <c:v>8684</c:v>
                </c:pt>
                <c:pt idx="5">
                  <c:v>8643</c:v>
                </c:pt>
                <c:pt idx="6">
                  <c:v>9297</c:v>
                </c:pt>
                <c:pt idx="7">
                  <c:v>10064</c:v>
                </c:pt>
                <c:pt idx="8">
                  <c:v>12330</c:v>
                </c:pt>
                <c:pt idx="9">
                  <c:v>11793</c:v>
                </c:pt>
                <c:pt idx="10">
                  <c:v>13020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2169-410E-A240-B3F7A0B331C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alarmy fałszywe</c:v>
                </c:pt>
              </c:strCache>
            </c:strRef>
          </c:tx>
          <c:spPr>
            <a:ln w="25332">
              <a:solidFill>
                <a:srgbClr val="FFFF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FFFF00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2.2508336538172021E-2"/>
                  <c:y val="-4.54374292409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2169-410E-A240-B3F7A0B331C0}"/>
                </c:ext>
              </c:extLst>
            </c:dLbl>
            <c:dLbl>
              <c:idx val="1"/>
              <c:layout>
                <c:manualLayout>
                  <c:x val="-2.3508723613198473E-2"/>
                  <c:y val="-4.3602323627709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169-410E-A240-B3F7A0B331C0}"/>
                </c:ext>
              </c:extLst>
            </c:dLbl>
            <c:dLbl>
              <c:idx val="2"/>
              <c:layout>
                <c:manualLayout>
                  <c:x val="-1.9338479871265205E-2"/>
                  <c:y val="-3.37461923824136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2169-410E-A240-B3F7A0B331C0}"/>
                </c:ext>
              </c:extLst>
            </c:dLbl>
            <c:dLbl>
              <c:idx val="3"/>
              <c:layout>
                <c:manualLayout>
                  <c:x val="-3.1714254743602947E-2"/>
                  <c:y val="-3.86930862373435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169-410E-A240-B3F7A0B331C0}"/>
                </c:ext>
              </c:extLst>
            </c:dLbl>
            <c:dLbl>
              <c:idx val="4"/>
              <c:layout>
                <c:manualLayout>
                  <c:x val="-3.1680515655237655E-2"/>
                  <c:y val="-3.9186387247663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2169-410E-A240-B3F7A0B331C0}"/>
                </c:ext>
              </c:extLst>
            </c:dLbl>
            <c:dLbl>
              <c:idx val="5"/>
              <c:layout>
                <c:manualLayout>
                  <c:x val="-3.1646776566872037E-2"/>
                  <c:y val="-4.3701409269675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2169-410E-A240-B3F7A0B331C0}"/>
                </c:ext>
              </c:extLst>
            </c:dLbl>
            <c:dLbl>
              <c:idx val="6"/>
              <c:layout>
                <c:manualLayout>
                  <c:x val="-3.3681289805290601E-2"/>
                  <c:y val="-4.2951991319012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2169-410E-A240-B3F7A0B331C0}"/>
                </c:ext>
              </c:extLst>
            </c:dLbl>
            <c:dLbl>
              <c:idx val="7"/>
              <c:layout>
                <c:manualLayout>
                  <c:x val="-3.3647550716925316E-2"/>
                  <c:y val="-4.3422197777235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2169-410E-A240-B3F7A0B331C0}"/>
                </c:ext>
              </c:extLst>
            </c:dLbl>
            <c:dLbl>
              <c:idx val="8"/>
              <c:layout>
                <c:manualLayout>
                  <c:x val="-3.3613811628559788E-2"/>
                  <c:y val="-4.23473792299368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2169-410E-A240-B3F7A0B331C0}"/>
                </c:ext>
              </c:extLst>
            </c:dLbl>
            <c:dLbl>
              <c:idx val="9"/>
              <c:layout>
                <c:manualLayout>
                  <c:x val="-4.0808757600952143E-2"/>
                  <c:y val="-5.5557401749165972E-2"/>
                </c:manualLayout>
              </c:layout>
              <c:tx>
                <c:rich>
                  <a:bodyPr/>
                  <a:lstStyle/>
                  <a:p>
                    <a:pPr>
                      <a:defRPr sz="112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1120" u="none"/>
                      <a:t>1357</a:t>
                    </a:r>
                  </a:p>
                </c:rich>
              </c:tx>
              <c:spPr>
                <a:noFill/>
                <a:ln w="25332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12629399585921E-2"/>
                      <c:h val="5.378061767838125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30-2169-410E-A240-B3F7A0B331C0}"/>
                </c:ext>
              </c:extLst>
            </c:dLbl>
            <c:dLbl>
              <c:idx val="10"/>
              <c:layout>
                <c:manualLayout>
                  <c:x val="-7.3281483264121415E-8"/>
                  <c:y val="-4.6141772685416457E-2"/>
                </c:manualLayout>
              </c:layout>
              <c:spPr>
                <a:noFill/>
                <a:ln w="25332">
                  <a:noFill/>
                </a:ln>
              </c:spPr>
              <c:txPr>
                <a:bodyPr/>
                <a:lstStyle/>
                <a:p>
                  <a:pPr>
                    <a:defRPr sz="1500" b="1" i="0" u="sng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37282575091989"/>
                      <c:h val="6.31628247701069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1-2169-410E-A240-B3F7A0B331C0}"/>
                </c:ext>
              </c:extLst>
            </c:dLbl>
            <c:dLbl>
              <c:idx val="11"/>
              <c:spPr>
                <a:noFill/>
                <a:ln w="25332">
                  <a:noFill/>
                </a:ln>
              </c:spPr>
              <c:txPr>
                <a:bodyPr/>
                <a:lstStyle/>
                <a:p>
                  <a:pPr>
                    <a:defRPr sz="1695" b="1" i="0" u="sng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2169-410E-A240-B3F7A0B331C0}"/>
                </c:ext>
              </c:extLst>
            </c:dLbl>
            <c:spPr>
              <a:noFill/>
              <a:ln w="25332">
                <a:noFill/>
              </a:ln>
            </c:spPr>
            <c:txPr>
              <a:bodyPr/>
              <a:lstStyle/>
              <a:p>
                <a:pPr>
                  <a:defRPr sz="1122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Sheet1!$B$5:$L$5</c:f>
              <c:numCache>
                <c:formatCode>General</c:formatCode>
                <c:ptCount val="11"/>
                <c:pt idx="0">
                  <c:v>511</c:v>
                </c:pt>
                <c:pt idx="1">
                  <c:v>561</c:v>
                </c:pt>
                <c:pt idx="2">
                  <c:v>939</c:v>
                </c:pt>
                <c:pt idx="3">
                  <c:v>840</c:v>
                </c:pt>
                <c:pt idx="4">
                  <c:v>790</c:v>
                </c:pt>
                <c:pt idx="5">
                  <c:v>893</c:v>
                </c:pt>
                <c:pt idx="6">
                  <c:v>909</c:v>
                </c:pt>
                <c:pt idx="7">
                  <c:v>987</c:v>
                </c:pt>
                <c:pt idx="8">
                  <c:v>1202</c:v>
                </c:pt>
                <c:pt idx="9">
                  <c:v>1357</c:v>
                </c:pt>
                <c:pt idx="10">
                  <c:v>1657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2169-410E-A240-B3F7A0B331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5880192"/>
        <c:axId val="125881728"/>
      </c:lineChart>
      <c:catAx>
        <c:axId val="12588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96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pl-PL"/>
          </a:p>
        </c:txPr>
        <c:crossAx val="1258817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5881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7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pl-PL"/>
          </a:p>
        </c:txPr>
        <c:crossAx val="125880192"/>
        <c:crosses val="autoZero"/>
        <c:crossBetween val="between"/>
      </c:valAx>
      <c:spPr>
        <a:noFill/>
        <a:ln w="12666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5966173853577148"/>
          <c:y val="0.8206830707489039"/>
          <c:w val="0.76377963035439356"/>
          <c:h val="0.17931687510554989"/>
        </c:manualLayout>
      </c:layout>
      <c:overlay val="0"/>
      <c:spPr>
        <a:noFill/>
        <a:ln w="3166">
          <a:noFill/>
          <a:prstDash val="solid"/>
        </a:ln>
        <a:effectLst/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+mn-lt"/>
              <a:ea typeface="Times New Roman"/>
              <a:cs typeface="Times New Roman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44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liczba rozpatrywanych wniosków dotyczących rozwiązań zamiennych w latach 2016 - 2019</a:t>
            </a:r>
            <a:endParaRPr lang="en-US"/>
          </a:p>
        </c:rich>
      </c:tx>
      <c:layout>
        <c:manualLayout>
          <c:xMode val="edge"/>
          <c:yMode val="edge"/>
          <c:x val="0.20544853261681126"/>
          <c:y val="4.5584121527781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9600104141323309E-2"/>
          <c:y val="0.18292206947395812"/>
          <c:w val="0.87873738414549141"/>
          <c:h val="0.497785131637423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rozpatrywanych wniosków/wydanych postanowień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284</c:v>
                </c:pt>
                <c:pt idx="1">
                  <c:v>323</c:v>
                </c:pt>
                <c:pt idx="2">
                  <c:v>393</c:v>
                </c:pt>
                <c:pt idx="3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96-4913-88F5-D3F8B47DD7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58717071"/>
        <c:axId val="1519048559"/>
      </c:barChart>
      <c:catAx>
        <c:axId val="155871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19048559"/>
        <c:crosses val="autoZero"/>
        <c:auto val="1"/>
        <c:lblAlgn val="ctr"/>
        <c:lblOffset val="100"/>
        <c:noMultiLvlLbl val="0"/>
      </c:catAx>
      <c:valAx>
        <c:axId val="1519048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58717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81309392613874"/>
          <c:y val="0.79164540014967177"/>
          <c:w val="0.72865804539017254"/>
          <c:h val="0.187171480961324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083333333333372E-2"/>
          <c:y val="0.17890625000000018"/>
          <c:w val="0.60557923228346544"/>
          <c:h val="0.82109374999999996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25"/>
          <c:cat>
            <c:strRef>
              <c:f>Arkusz1!$A$2:$A$5</c:f>
              <c:strCache>
                <c:ptCount val="4"/>
                <c:pt idx="0">
                  <c:v>62% - stan techniczny bardzo dobry i dobry</c:v>
                </c:pt>
                <c:pt idx="1">
                  <c:v>29% - stan techniczny dostateczny</c:v>
                </c:pt>
                <c:pt idx="2">
                  <c:v>5% - stan techniczny zły</c:v>
                </c:pt>
                <c:pt idx="3">
                  <c:v>4% - -do rozbiórki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61</c:v>
                </c:pt>
                <c:pt idx="1">
                  <c:v>29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B8-46D6-AC04-4E782C1DC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044097569469371"/>
          <c:y val="0.24950408205991906"/>
          <c:w val="0.34878945520678983"/>
          <c:h val="0.65809355116456403"/>
        </c:manualLayout>
      </c:layout>
      <c:overlay val="0"/>
      <c:txPr>
        <a:bodyPr/>
        <a:lstStyle/>
        <a:p>
          <a:pPr>
            <a:defRPr sz="18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13481978727907E-2"/>
          <c:y val="5.7926124207108666E-2"/>
          <c:w val="0.9207864758143165"/>
          <c:h val="0.55357142857142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 w="15996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Sheet1!$B$1:$O$1</c:f>
              <c:strCache>
                <c:ptCount val="14"/>
                <c:pt idx="0">
                  <c:v>Ubranie specjalne</c:v>
                </c:pt>
                <c:pt idx="1">
                  <c:v>Buty strażackie gumowe</c:v>
                </c:pt>
                <c:pt idx="2">
                  <c:v>Buty strażackie skórzane</c:v>
                </c:pt>
                <c:pt idx="3">
                  <c:v>Rękawice specjalne</c:v>
                </c:pt>
                <c:pt idx="4">
                  <c:v>Kominiarka</c:v>
                </c:pt>
                <c:pt idx="5">
                  <c:v>Sztormiak</c:v>
                </c:pt>
                <c:pt idx="6">
                  <c:v>Ubranie koszarowe</c:v>
                </c:pt>
                <c:pt idx="7">
                  <c:v>Koszulka letnia</c:v>
                </c:pt>
                <c:pt idx="8">
                  <c:v>Koszulka zimowa</c:v>
                </c:pt>
                <c:pt idx="9">
                  <c:v>Obuwie koszarowe</c:v>
                </c:pt>
                <c:pt idx="10">
                  <c:v>Hełm strażacki</c:v>
                </c:pt>
                <c:pt idx="11">
                  <c:v>Pas strażacki</c:v>
                </c:pt>
                <c:pt idx="12">
                  <c:v>Maska do aparatu oddechowego</c:v>
                </c:pt>
                <c:pt idx="13">
                  <c:v>Sygnalizator bezruchu</c:v>
                </c:pt>
              </c:strCache>
            </c:strRef>
          </c:cat>
          <c:val>
            <c:numRef>
              <c:f>Sheet1!$B$3:$O$3</c:f>
              <c:numCache>
                <c:formatCode>0.00%</c:formatCode>
                <c:ptCount val="14"/>
                <c:pt idx="0">
                  <c:v>0.99919999999999998</c:v>
                </c:pt>
                <c:pt idx="1">
                  <c:v>0.99919999999999998</c:v>
                </c:pt>
                <c:pt idx="2">
                  <c:v>0.99209999999999998</c:v>
                </c:pt>
                <c:pt idx="3">
                  <c:v>0.99349999999999983</c:v>
                </c:pt>
                <c:pt idx="4">
                  <c:v>0.9879</c:v>
                </c:pt>
                <c:pt idx="5">
                  <c:v>0.97829999999999995</c:v>
                </c:pt>
                <c:pt idx="6">
                  <c:v>0.99819999999999998</c:v>
                </c:pt>
                <c:pt idx="7">
                  <c:v>0.99970000000000003</c:v>
                </c:pt>
                <c:pt idx="8">
                  <c:v>0.99970000000000003</c:v>
                </c:pt>
                <c:pt idx="9">
                  <c:v>0.99570000000000003</c:v>
                </c:pt>
                <c:pt idx="10">
                  <c:v>0.99690000000000001</c:v>
                </c:pt>
                <c:pt idx="11">
                  <c:v>0.93240000000000001</c:v>
                </c:pt>
                <c:pt idx="12">
                  <c:v>0.96080000000000021</c:v>
                </c:pt>
                <c:pt idx="13">
                  <c:v>0.96730000000000005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C-4214-95D4-10B2049841C2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hlink"/>
            </a:solidFill>
            <a:ln w="15996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Sheet1!$B$1:$O$1</c:f>
              <c:strCache>
                <c:ptCount val="14"/>
                <c:pt idx="0">
                  <c:v>Ubranie specjalne</c:v>
                </c:pt>
                <c:pt idx="1">
                  <c:v>Buty strażackie gumowe</c:v>
                </c:pt>
                <c:pt idx="2">
                  <c:v>Buty strażackie skórzane</c:v>
                </c:pt>
                <c:pt idx="3">
                  <c:v>Rękawice specjalne</c:v>
                </c:pt>
                <c:pt idx="4">
                  <c:v>Kominiarka</c:v>
                </c:pt>
                <c:pt idx="5">
                  <c:v>Sztormiak</c:v>
                </c:pt>
                <c:pt idx="6">
                  <c:v>Ubranie koszarowe</c:v>
                </c:pt>
                <c:pt idx="7">
                  <c:v>Koszulka letnia</c:v>
                </c:pt>
                <c:pt idx="8">
                  <c:v>Koszulka zimowa</c:v>
                </c:pt>
                <c:pt idx="9">
                  <c:v>Obuwie koszarowe</c:v>
                </c:pt>
                <c:pt idx="10">
                  <c:v>Hełm strażacki</c:v>
                </c:pt>
                <c:pt idx="11">
                  <c:v>Pas strażacki</c:v>
                </c:pt>
                <c:pt idx="12">
                  <c:v>Maska do aparatu oddechowego</c:v>
                </c:pt>
                <c:pt idx="13">
                  <c:v>Sygnalizator bezruchu</c:v>
                </c:pt>
              </c:strCache>
            </c:strRef>
          </c:cat>
          <c:val>
            <c:numRef>
              <c:f>Sheet1!$B$4:$O$4</c:f>
              <c:numCache>
                <c:formatCode>0.00%</c:formatCode>
                <c:ptCount val="14"/>
                <c:pt idx="0">
                  <c:v>0.99839999999999973</c:v>
                </c:pt>
                <c:pt idx="1">
                  <c:v>0.99099999999999999</c:v>
                </c:pt>
                <c:pt idx="2">
                  <c:v>0.99049999999999983</c:v>
                </c:pt>
                <c:pt idx="3">
                  <c:v>0.99260000000000004</c:v>
                </c:pt>
                <c:pt idx="4">
                  <c:v>0.98749999999999982</c:v>
                </c:pt>
                <c:pt idx="5">
                  <c:v>0.97190000000000021</c:v>
                </c:pt>
                <c:pt idx="6">
                  <c:v>0.99529999999999996</c:v>
                </c:pt>
                <c:pt idx="7">
                  <c:v>0.99609999999999999</c:v>
                </c:pt>
                <c:pt idx="8">
                  <c:v>0.99649999999999983</c:v>
                </c:pt>
                <c:pt idx="9">
                  <c:v>0.99339999999999973</c:v>
                </c:pt>
                <c:pt idx="10">
                  <c:v>0.99619999999999997</c:v>
                </c:pt>
                <c:pt idx="11">
                  <c:v>0.9425</c:v>
                </c:pt>
                <c:pt idx="12">
                  <c:v>0.86590000000000023</c:v>
                </c:pt>
                <c:pt idx="13">
                  <c:v>0.95709999999999995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7C-4214-95D4-10B204984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734464"/>
        <c:axId val="76736000"/>
      </c:barChart>
      <c:catAx>
        <c:axId val="7673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999">
            <a:solidFill>
              <a:schemeClr val="tx1"/>
            </a:solidFill>
            <a:prstDash val="solid"/>
          </a:ln>
        </c:spPr>
        <c:txPr>
          <a:bodyPr rot="-3600000" vert="horz"/>
          <a:lstStyle/>
          <a:p>
            <a:pPr>
              <a:defRPr/>
            </a:pPr>
            <a:endParaRPr lang="pl-PL"/>
          </a:p>
        </c:txPr>
        <c:crossAx val="76736000"/>
        <c:crossesAt val="0.8"/>
        <c:auto val="1"/>
        <c:lblAlgn val="ctr"/>
        <c:lblOffset val="100"/>
        <c:tickLblSkip val="1"/>
        <c:tickMarkSkip val="1"/>
        <c:noMultiLvlLbl val="0"/>
      </c:catAx>
      <c:valAx>
        <c:axId val="76736000"/>
        <c:scaling>
          <c:orientation val="minMax"/>
          <c:max val="1"/>
          <c:min val="0.8"/>
        </c:scaling>
        <c:delete val="0"/>
        <c:axPos val="l"/>
        <c:majorGridlines>
          <c:spPr>
            <a:ln w="3999">
              <a:solidFill>
                <a:schemeClr val="tx1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noFill/>
          <a:ln w="399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76734464"/>
        <c:crosses val="autoZero"/>
        <c:crossBetween val="between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0449503399558547"/>
          <c:y val="0.92077817629371694"/>
          <c:w val="0.2433820257416914"/>
          <c:h val="7.9221823706283279E-2"/>
        </c:manualLayout>
      </c:layout>
      <c:overlay val="0"/>
      <c:spPr>
        <a:noFill/>
        <a:ln w="3999">
          <a:noFill/>
          <a:prstDash val="solid"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015E6-A8A3-4DC9-BC59-BDE8D0D6F556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533A4-E8AB-4B3A-954B-A79ADF31B53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00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39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92363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36803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48772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89080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500673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91110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stycznia 2019 roku w  Komendzie Wojewódzkiej Państwowej Straży Pożarnej w Szczecinie odbyła się uroczysta zbiórka z okazji przekazania i poświęcenia samochodów ratowniczo – gaśniczych dla Komend Powiatowych </a:t>
            </a:r>
            <a:b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Miejskich PSP województwa zachodniopomorskiego.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uroczystości udział wzięli zaproszeni goście: Leszek Dobrzyński – Poseł RP, Michał Jach – Poseł RP, Tomasz Hinc – wojewoda zachodniopomorski, st. bryg. Jacek Staśkiewicz – zachodniopomorski komendant wojewódzki PSP, insp. Jarosław Pasterski – I zastępca komendanta wojewódzkiego Policji w Szczecinie, Paweł Mirowski – prezes Zarządu Wojewódzkiego Funduszu Ochronny Środowiska i Gospodarki Wodnej w Szczecinie,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Marek Kowalski Prezes Zarządu Oddziału Wojewódzkiego Związku Ochotniczych Straży Pożarnych RP w Szczecinie, funkcjonariusze Państwowej Straży Pożarnej, przedstawiciele władz samorządowych, zaprzyjaźnione instytucje i przedsiębiorcy.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213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 lutego 2019 roku Minister Spraw Wewnętrznych i Administracji Joachim Brudziński otworzył w siedzibie Parlamentu Europejskiego w Strasburgu wystawę fotograficzną „Polska solidarna w Europie. Polscy strażacy w Szwecji”.</a:t>
            </a:r>
            <a:b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Wystawa poświęcona była działaniom ratowniczym polskich strażaków, którzy w ubiegłym roku przez czternaście dni pomagali Szwedom w walce z pożarami lasów. Podczas uroczystości otwarcia wystawy w siedzibie Parlamentu Europejskiego obecna była grupa polskich strażaków. 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Wystawa „Polska solidarna w Europie. Polscy strażacy w Szwecji” przedstawiała przebieg wyjazdu oraz prowadzenie działań gaśniczych strażaków Państwowej Straży Pożarnej w Szwecji.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166915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dniu 25 lutego 2019 r. w siedzibie Zachodniopomorskiego Urzędu Wojewódzkiego odbyła się narada roczna podsumowująca działalność jednostek organizacyjnych Państwowej Straży Pożarnej Pomorza Zachodniego za rok 2018.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Narada składała się z dwóch części. Pierwszą część stanowiła narada służbowa z kadrą kierowniczą PSP woj. zachodniopomorskiego, podczas której przedstawione zostały najistotniejsze zagadnienia dot. bieżącej działalności komend i realizowanych zadań. St. bryg. Jacek Rudziński Zastępca Zachodniopomorskiego Komendanta Wojewódzkiego, przekazał główne założenia i kierunki działań na rok 2019 przedstawione przez Komendanta Głównego PSP podczas narady rocznej kadry kierowniczej PSP. W drugiej części narady, Zachodniopomorski Komendant Wojewódzki PSP st. bryg. Jacek Staśkiewicz, gospodarz spotkania, przedstawił najważniejsze zadania, które zrealizowane zostały w 2018 r. Wystąpienie swoje zakończył podziękowaniami złożonymi na ręce komendantów miejskich i powiatowych PSP oraz dowódców JRG dla wszystkich strażaków za zaangażowanie i oddanie w służbie. Słowa podziękowania skierował również do przedstawicieli służb i instytucji współpracujących z PSP, zarówno w obszarze działań ratowniczych jak i prewencyjnym oraz organizacyjnym. Jak wskazał, na szczególne uznanie zasługują instytucje, które w znacznym stopniu przyczyniają się do poprawy poziomu wyposażenia jednostek Państwowej Straży Pożarnej oraz jednostek Ochotniczych Straży Pożarnych. Narada stanowiła również okazję do omówienia trudności i problemów, z jakimi strażacy spotykają się  w czasie codziennej służby.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naradzie udział wzięli m.in.: płk rez. dr inż. Paweł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Rodzoś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Dyrektor Wydziału Bezpieczeństwa i Zarządzania Kryzysowego, druh Marek Kowalski Prezes Zarządu Oddziału Wojewódzkiego  Związku Ochotniczych Straży Pożarnych RP, przedstawiciele służb mundurowych z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nadinsp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Jackiem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Cegiełą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Komendantem Wojewódzkim Policji w Szczecinie na czele, Andrzej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Miluch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Zachodniopomorski Wojewódzki Inspektor Ochrony Środowiska w szczecinie, mgr inż. Ryszard Kabata Zachodniopomorski Wojewódzki Inspektor Nadzoru Budowlanego w Szczecinie, Apoloniusz Kurylczyk Wiceprezes Wodnego Ochotniczego Pogotowia Ratunkowego Woj. Zachodniopomorskiego, Prezes Zarządu Wojewódzkiego Związku Emerytów i Rencistów Pożarnictwa RP w Szczecinie, komendanci powiatowi i miejscy PSP oraz dowódcy JRG, komendanci Zakładowych Straży Pożarnych i Zakładowych Służb Ratowniczych z regionu, przewodniczący związków zawodowych z terenu województwa i kierownicy komórek organizacyjnych KW PSP w Szczecinie.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17468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kwietnia 2019 roku podczas uroczystej zbiórki Minister Spraw Wewnętrznych i Administracji Joachim Brudziński przekazał pięć samochodów i trzy łodzie o wartości 5,8 mln zł. dla strażaków z Pomorza Zachodniego. Średnie samochody ratowniczo-gaśnicze dostały jednostki PSP ze Szczecina, Szczecinka i Pyrzyc. Kolejne dwa auta otrzymały OSP w Kierzkowie oraz Stanominie. Z łodzi korzystają również strażacy z Ośrodka Szkolenia PSP w Bornem Sulinowie oraz z KP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PSP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Kamieniu Pomorskim. Jedną jednostkę pływającą wraz zestawem do ograniczania skażenia środowiska dysponuje OSP Bielkowo. </a:t>
            </a:r>
            <a:b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uroczystości przekazania sprzętu wzięli udział między innymi parlamentarzyści, Czesław Hoc, poseł do PE, Małgorzata Golińska, wiceminister środowiska, Tomasz Hinc, wojewoda zachodniopomorski.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40328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maja 2019 roku odbyły się w Warszawie centralne obchody Dnia Strażaka pod honorowym patronatem Prezydenta RP Andrzeja Dudy.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okazji święta strażaków prezydent RP Andrzej Duda w asyście szefa MSWiA Joachima Brudzińskiego wręczył nominacje generalskie sześciu oficerom Państwowej Straży Pożarnej. Na stopień nadbrygadiera awansowany został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Zachodniopomorski Komendant Wojewódzki st. bryg. Jacek Staśkiewicz.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33348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maja 2019 roku  Minister Spraw Wewnętrznych i Administracji Joachim Brudziński wraz z wiceministrem Pawłem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Szefernakerem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wzięli udział w uroczystości wmurowania aktu erekcyjnego pod budowę Jednostki Ratowniczo - Gaśniczej nr 1 w Koszalinie. Szef MSWiA podziękował władzom samorządowym Koszalina za współpracę przy realizacji tego zadania. Podkreślił, że nowa siedziba JRG nr 1 będzie służyć kolejnym pokoleniom. Inwestycja zdecydowanie poprawi komfort pracy strażaków, a jednocześnie zwiększy bezpieczeństwo mieszkańców. Nowa lokalizacja jednostki, lepiej skomunikowana z innymi dzielnicami miasta i Specjalną Słupską Strefą Ekonomiczną, ułatwi i skróci czas dojazdu do zdarzeń.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942736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 maja 2019 roku w Choszcznie odbyły się Wojewódzkie Obchody Dnia Strażaka. Obchody rozpoczęły się od uroczystej mszy świętej w Kościele pw. Narodzenia NMP w Choszcznie. Wydarzenie swoją obecnością uświetnili Minister Spraw Wewnętrznych i Administracji Joachim Brudziński, Sekretarz Stanu Ministerstwa Spraw Wewnętrznych i Administracji Paweł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Szefernaker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Sekretarz Stanu Ministerstwa Spraw Wewnętrznych i Administracji Krzysztof Kozłowski, Sekretarz Stanu Ministerstwa Środowiska Małgorzata Golińska, Komendant Główny PSP gen. brygadier Leszek Suski, Wicewojewoda Zachodniopomorski Marek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Subocz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Prezes Zarządu Oddziału Wojewódzkiego Związku OSP RP Marek Kowalski, Komendant Wojewódzki Policji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nadinsp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Jacek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Cegieła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parlamentarzyści, samorządowcy oraz wielu znamienitych gości. Kolejnym punktem obchodów był uroczysty apel, w czasie której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nadbryg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Jacek Staśkiewicz powitał zebranych gości. Najbardziej zasłużeni dla służby otrzymali odznaczenia i wyróżnienia oraz akty mianowania na wyższe stopnie służbowe.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 oficjalnej części uroczystości wszyscy zebrani zostali zaproszeni na piknik strażacki, który był okazją do zapoznania się z będącymi na wyposażeniu zachodniopomorskich strażaków samochodami bojowymi oraz sprzętem ratowniczo – gaśniczym. Dużym zainteresowaniem cieszyły się psy ratownicze pełniące służbę w OSP Wołczkowo. Najmłodsi uczestnicy mieli okazję spróbować swoich sił w  pożarniczym torze przeszkód, a ich rodzice i opiekunowie uczyli się udzielania pierwszej pomocy pod okiem członków Stowarzyszenia „Żarek”. Najwytrwalsi próbowali swoich sił na ściance wspinaczkowej. Zainteresowani mogli również obejrzeć z bliska najnowszy nabytek polskiej policji śmigłowiec S-70i Black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Hawk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Dzięki zaangażowaniu gospodarza terenu, władz powiatu i miasta Choszczno oraz miejscowych strażaków uroczystość, jak i piknik przebiegły w radosnej atmosferze.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58103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41094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maja 2019 r. Zachodniopomorski Komendant Wojewódzki PSP 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nadbryg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Jacek Staśkiewicz powołał na stanowisko Komendanta Powiatowego PSP w Stargardzie mł. bryg. Jarosława Tomczyka.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0459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lipca 2019 roku na placu komendy powiatowej PSP w Goleniowie odbyła się uroczystość przekazania samochodów pożarniczych dla Komend Powiatowych PSP z: Goleniowa, Drawska Pomorskiego i Wałcza.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28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Calibri" pitchFamily="34" charset="0"/>
                <a:cs typeface="Calibri" pitchFamily="34" charset="0"/>
              </a:rPr>
              <a:t>Federalne Stowarzyszenie Młodzieży THW zorganizowało wypoczynek  dla 6000 dzieci i młodzieży z terenu całych Niemiec oraz zaproszonych gości z różnych zakątków świata w tym z Polski</a:t>
            </a:r>
            <a:r>
              <a:rPr lang="pl-PL" sz="1200" dirty="0"/>
              <a:t>. </a:t>
            </a:r>
            <a:r>
              <a:rPr lang="pl-PL" sz="1200" dirty="0">
                <a:latin typeface="Calibri" pitchFamily="34" charset="0"/>
                <a:cs typeface="Calibri" pitchFamily="34" charset="0"/>
              </a:rPr>
              <a:t>Był to aktywny wypoczynek z elementami zdobycia wiedzy z zakresu działania młodzieżowych drużyn THW, dla dzieci i młodzieży MDB OSP z Reska w woj. zachodniopomorskim, Trzebicza w woj. lubuskim i Ruszowa w woj. dolnośląskim. </a:t>
            </a: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54970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latin typeface="Calibri" pitchFamily="34" charset="0"/>
                <a:cs typeface="Calibri" pitchFamily="34" charset="0"/>
              </a:rPr>
              <a:t>Dzieci miały okazję poznać kulturę swoich sąsiadów, zdobyć nowe doświadczenia, czy też zwiedzić kilka historycznych zakątków regionu. Była to świetna nauka samodzielności i pewności siebie – prawdziwa szkoła życia, gdzie dzieci musiały radzić sobie w codziennych sytuacjach w nowym środowisku, często używając również swojej znajomości języków obcych. </a:t>
            </a:r>
            <a:endParaRPr lang="pl-PL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37635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lipca 2019 r. Zachodniopomorski Komendant Wojewódzki PSP 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nadbryg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Jacek Staśkiewicz powołał na stanowisko Komendanta Powiatowego PSP w Łobzie bryg. Jacka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Dziurdza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437951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 sierpnia 2019 r. na placu Komendy Wojewódzkiej PSP w Szczecinie odbyła się uroczysta zbiórka podczas której oficjalnie przekazano ciężki samochód ratownictwa technicznego do usuwania skutków kolizji drogowych  (z rotatorem) na podwoziu: Renault HD010 K520 8x4. Pojazd zastąpi wcześniej użytkowany w komendzie powiatowej PSP w Pyrzycach samochód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SCRt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typu MEGA-CITY na podwoziu Volvo FL 10H z 1997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834811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dirty="0">
                <a:solidFill>
                  <a:srgbClr val="C00000"/>
                </a:solidFill>
                <a:cs typeface="Calibri" pitchFamily="34" charset="0"/>
              </a:rPr>
              <a:t>Borne Sulinowo 12 – 15 września 2019 r. </a:t>
            </a:r>
            <a:r>
              <a:rPr lang="pl-PL" dirty="0">
                <a:latin typeface="Calibri" pitchFamily="34" charset="0"/>
                <a:cs typeface="Calibri" pitchFamily="34" charset="0"/>
              </a:rPr>
              <a:t>Celem spotkania zorganizowanego przez wojewódzki ośrodek szkolenia PSP były wspólne ćwiczenia osób z THW i PSP zajmujących się lokalizacją podwodną. Założeniem ćwiczeń było poszukiwanie osób i obiektów znajdujących się pod powierzchnią wody za pomocą urządzeń hydrolokacyjnych oraz pozycjonowania znalezionych obiektów za pomocą urządzeń GPS (również w porze nocnej).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47409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88000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32094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0379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69808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 października 2019 r. na placu Komendy Wojewódzkiej Państwowej Straży pożarnej w Szczecinie odbyła się uroczysta zbiórka z okazji przekazania czeków na dofinansowanie jednostek Ochotniczych Straży Pożarnych oraz umów z Wojewódzkim Funduszem Ochrony Środowiska i Gospodarki Wodnej na zakup samochodów ratowniczo - gaśniczych dla Ochotniczych Straży Pożarnych. W uroczystości wzięli udział: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Leszek Dobrzyński,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poseł RP, Krzysztof Zaręba, poseł RP, Artur </a:t>
            </a:r>
            <a:r>
              <a:rPr lang="pl-P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Szałabawka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poseł RP, Rafał Mucha, poseł RP,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Tomasz Hinc, wojewoda zachodniopomorski,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Paweł Mirowski, Prezes Wojewódzkiego Funduszu Ochrony Środowiska i Gospodarki Wodnej w Szczecinie.</a:t>
            </a: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579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201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r. Zachodniopomorski Komendant Wojewódzki PSP wydał 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157 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zarządze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ń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decyzj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ę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oraz 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rozkazów.</a:t>
            </a:r>
            <a:endParaRPr lang="pl-PL" sz="1200" b="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67048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201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r. 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Zachodniopomorskiego Komendanta Wojewódzkiego PSP wpłynęło 6 decyzji w sprawie zmiany bądź ustalenia regulaminu organizacyjnego z 6 komend powiatowych/miejskich Państwowej Straży Pożarnej. </a:t>
            </a:r>
            <a:r>
              <a:rPr lang="pl-PL" sz="1200" b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Zak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tualiz</a:t>
            </a:r>
            <a:r>
              <a:rPr lang="pl-PL" sz="1200" b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owano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6.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Tym samym Zachodniopomorski Komendant Wojewódzki PSP wydał 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zarządze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ń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sprawie zatwierdzenia zmian lub zatwierdzenia regulaminów organizacyjnych KP/M </a:t>
            </a:r>
            <a:r>
              <a:rPr lang="pl-PL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Państwowej Straży Pożarnej województwa zachodniopomorskiego</a:t>
            </a:r>
            <a:r>
              <a:rPr lang="x-none" sz="1200" b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pl-PL" sz="1200" b="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2731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Czynności kontrolne prowadzone przez KW PSP w Szczecinie w 2019 r. prowadzone były na podstawie rocznego planu kontroli zatwierdzonego przez Zachodniopomorskiego Komendanta Wojewódzkiego PSP.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Realizując ustawowe zadania kontrolne organów i jednostek organizacyjnych PSP w woj. zachodniopomorskim, zespoły kontrolerów Komendanta Wojewódzkiego PSP w Szczecinie przeprowadziły 25 kontroli planowych.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Reagując na sygnały o istniejących nieprawidłowościach Zachodniopomorski Komendant Wojewódzki PSP polecił przeprowadzić 4 kontrole pozaplanowe. </a:t>
            </a: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Ogółem w 2019 r. wykonano 29 kontroli (27 w trybie zwykłym i 2 w trybie uproszczonym) kontrolując 15 komend powiatowych/miejskich PSP woj. zachodniopomorskiego.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193639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2019 r. do Komendy Wojewódzkiej PSP w Szczecinie wpłynęło ogółem 18 spraw, które w trybie art. 227 kpa zarejestrowano jako skargi, w tym: 10 skarg, z których cztery zostały przekazane wg właściwości i 8 anonimów. Wszystkie skargi zostały objęte postępowaniem wyjaśniającym mającym na celu zbadanie zasadności zarzutów.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68519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82137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25340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latin typeface="Calibri" pitchFamily="34" charset="0"/>
                <a:cs typeface="Calibri" pitchFamily="34" charset="0"/>
              </a:rPr>
              <a:t>Spotkanie koordynatorów współpracy transgranicznej Federalnej Służby THW i Państwowej Straży Pożarnej z województw: zachodniopomorskiego, lubuskiego i dolnośląskiego. Ustalenie planu współpracy na lata 2020 -2021.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88283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altLang="pl-PL" dirty="0"/>
              <a:t>W porównaniu do ustawy budżetowej na 2019 rok, plan budżetu w ciągu całego roku budżetowego wzrósł o </a:t>
            </a:r>
            <a:r>
              <a:rPr lang="pl-PL" altLang="pl-PL" b="1" dirty="0"/>
              <a:t>25 321 593,00 </a:t>
            </a:r>
            <a:r>
              <a:rPr lang="pl-PL" altLang="pl-PL" dirty="0"/>
              <a:t>zł i na dzień 31.12.2019 r. wynosił </a:t>
            </a:r>
            <a:r>
              <a:rPr lang="pl-PL" altLang="pl-PL" b="1" dirty="0"/>
              <a:t>148 792 593,00 zł</a:t>
            </a:r>
            <a:r>
              <a:rPr lang="pl-PL" altLang="pl-PL" dirty="0"/>
              <a:t>. </a:t>
            </a:r>
          </a:p>
          <a:p>
            <a:pPr>
              <a:defRPr/>
            </a:pPr>
            <a:r>
              <a:rPr lang="pl-PL" altLang="pl-PL" dirty="0"/>
              <a:t>Zwiększenia w planie realizowane były między innymi ze środków pochodzących z:</a:t>
            </a:r>
          </a:p>
          <a:p>
            <a:pPr>
              <a:defRPr/>
            </a:pPr>
            <a:r>
              <a:rPr lang="pl-PL" dirty="0"/>
              <a:t>Zwiększenia w planie realizowane były między innymi ze środków pochodzących z:</a:t>
            </a:r>
          </a:p>
          <a:p>
            <a:pPr>
              <a:defRPr/>
            </a:pPr>
            <a:r>
              <a:rPr lang="pl-PL" dirty="0"/>
              <a:t>rezerw celowych i przesunięć z cz. 42 (podwyżki uposażeń i pochodnych) – </a:t>
            </a:r>
            <a:r>
              <a:rPr lang="pl-PL" b="1" dirty="0"/>
              <a:t>8 512 000,00 zł</a:t>
            </a:r>
            <a:endParaRPr lang="pl-PL" dirty="0"/>
          </a:p>
          <a:p>
            <a:pPr>
              <a:defRPr/>
            </a:pPr>
            <a:r>
              <a:rPr lang="pl-PL" dirty="0"/>
              <a:t>zwiększenia budżetu na inwestycje budowlane – </a:t>
            </a:r>
            <a:r>
              <a:rPr lang="pl-PL" b="1" dirty="0"/>
              <a:t>15 580 000,00 zł</a:t>
            </a:r>
            <a:endParaRPr lang="pl-PL" dirty="0"/>
          </a:p>
          <a:p>
            <a:pPr>
              <a:defRPr/>
            </a:pPr>
            <a:r>
              <a:rPr lang="pl-PL" dirty="0"/>
              <a:t>środków pochodzących z oszczędności z KW PSP w Szczecinie – </a:t>
            </a:r>
            <a:r>
              <a:rPr lang="pl-PL" b="1" dirty="0"/>
              <a:t>1 131 659,00 zł</a:t>
            </a:r>
            <a:endParaRPr lang="pl-PL" dirty="0"/>
          </a:p>
          <a:p>
            <a:pPr>
              <a:defRPr/>
            </a:pPr>
            <a:r>
              <a:rPr lang="pl-PL" altLang="pl-PL" dirty="0"/>
              <a:t>zwiększenie budżetu KP/KM PSP na bieżącą działalność z rozdziału 75421 -  </a:t>
            </a:r>
            <a:r>
              <a:rPr lang="pl-PL" altLang="pl-PL" b="1" dirty="0"/>
              <a:t>100 000,00 zł</a:t>
            </a:r>
          </a:p>
          <a:p>
            <a:pPr>
              <a:defRPr/>
            </a:pPr>
            <a:r>
              <a:rPr lang="pl-PL" altLang="pl-PL" i="1" dirty="0"/>
              <a:t>zwiększenie budżetu KW PSP na bieżącą działalność z rozdziału 75421 – </a:t>
            </a:r>
            <a:r>
              <a:rPr lang="pl-PL" altLang="pl-PL" b="1" i="1" dirty="0"/>
              <a:t>736 292,00 zł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727473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W 2019 r. pozyskano pozabudżetowe środki finansowe </a:t>
            </a:r>
          </a:p>
          <a:p>
            <a:r>
              <a:rPr lang="pl-PL" altLang="pl-PL" dirty="0"/>
              <a:t>-z firm ubezpieczeniowych w kwocie </a:t>
            </a:r>
            <a:r>
              <a:rPr lang="pl-PL" altLang="pl-PL" b="1" dirty="0"/>
              <a:t>2 635 025,85 </a:t>
            </a:r>
            <a:r>
              <a:rPr lang="pl-PL" altLang="pl-PL" dirty="0"/>
              <a:t>zł, </a:t>
            </a:r>
          </a:p>
          <a:p>
            <a:r>
              <a:rPr lang="pl-PL" altLang="pl-PL" dirty="0"/>
              <a:t>- w ramach Funduszu Wsparcia PSP w kwocie ogółem: </a:t>
            </a:r>
            <a:r>
              <a:rPr lang="pl-PL" altLang="pl-PL" b="1" dirty="0"/>
              <a:t>1 524 540,72 zł</a:t>
            </a:r>
            <a:endParaRPr lang="pl-PL" alt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18684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W 2019 r. pozyskano pozabudżetowe środki finansowe z firm ubezpieczeniowych w kwocie </a:t>
            </a:r>
            <a:r>
              <a:rPr lang="pl-PL" altLang="pl-PL" b="1" dirty="0"/>
              <a:t>2 635 025,85 </a:t>
            </a:r>
            <a:r>
              <a:rPr lang="pl-PL" altLang="pl-PL" dirty="0"/>
              <a:t>zł, które przeznaczone były przede wszystkim dla Komend Miejskich/Powiatowych PSP woj. zachodniopomorskiego, na zakup samochodów i sprzętu przeciwpożarowego oraz dla jednostek OSP.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226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Najwięcej środków pozabudżetowych, które udało się uzyskać od firm ubezpieczeniowych przeznaczono dla OSP na zakupy min. samochodów, wyposażenia i sprzętu specjalistycznego, ochrony indywidualnej, oraz dla jednostek  organizacyjnych PSP w województwie zachodniopomorskim min. na odbudowę potencjału ratowniczego, zakup ubrań specjalnych, dofinansowania napraw pojazdów i sprzętów, dofinansowanie i utworzenie </a:t>
            </a:r>
            <a:r>
              <a:rPr lang="pl-PL" altLang="pl-PL" dirty="0" err="1"/>
              <a:t>sal</a:t>
            </a:r>
            <a:r>
              <a:rPr lang="pl-PL" altLang="pl-PL" dirty="0"/>
              <a:t> edukacyjnych dla jednostek organizacyjnych PSP oraz OSP w woj. zachodniopomorskim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84824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Środki w ramach Funduszu Wsparcia PSP przeznaczono w szczególności na realizację </a:t>
            </a:r>
            <a:r>
              <a:rPr lang="pl-PL" altLang="pl-PL" u="sng" dirty="0"/>
              <a:t>zadań inwestycyjnych. </a:t>
            </a:r>
          </a:p>
          <a:p>
            <a:r>
              <a:rPr lang="pl-PL" altLang="pl-PL" dirty="0"/>
              <a:t>Kwota </a:t>
            </a:r>
            <a:r>
              <a:rPr lang="pl-PL" altLang="pl-PL" b="1" dirty="0"/>
              <a:t>1 355 775,90 </a:t>
            </a:r>
            <a:r>
              <a:rPr lang="pl-PL" altLang="pl-PL" dirty="0"/>
              <a:t>m.in.: dofinansowanie zakupu samochodów ratowniczo-gaśniczych (2 szt.), samochodu ciężkiego (1 szt.), zakup samochodów operacyjnych (3 szt.); zakup sprzętu specjalistycznego i wyposażenia, modernizację pomieszczeń i zmianę ich przeznaczenia.  </a:t>
            </a:r>
          </a:p>
          <a:p>
            <a:r>
              <a:rPr lang="pl-PL" altLang="pl-PL" b="1" dirty="0"/>
              <a:t>168 764,82 zł </a:t>
            </a:r>
            <a:r>
              <a:rPr lang="pl-PL" altLang="pl-PL" dirty="0"/>
              <a:t>przeznaczono na realizację </a:t>
            </a:r>
            <a:r>
              <a:rPr lang="pl-PL" altLang="pl-PL" u="sng" dirty="0"/>
              <a:t>zadań bieżących</a:t>
            </a:r>
            <a:r>
              <a:rPr lang="pl-PL" altLang="pl-PL" dirty="0"/>
              <a:t>, min. zakup materiałów i wyposażenia w ramach Szkoleń Inspektorów Ochrony Przeciwpożarowej, zakup ubrań specjalnych, zakup wyposażenia Sali edukacyjnej.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123495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dirty="0"/>
              <a:t>Inwestycje budowlane zrealizowane w 2019 roku:</a:t>
            </a:r>
          </a:p>
          <a:p>
            <a:pPr>
              <a:defRPr/>
            </a:pPr>
            <a:r>
              <a:rPr lang="pl-PL" b="1" u="sng" dirty="0"/>
              <a:t>Rozdział 75411</a:t>
            </a:r>
            <a:endParaRPr lang="pl-PL" b="1" dirty="0"/>
          </a:p>
          <a:p>
            <a:pPr>
              <a:defRPr/>
            </a:pPr>
            <a:r>
              <a:rPr lang="pl-PL" dirty="0"/>
              <a:t>KP PSP Koszalin- budowa strażnicy – 10 180 000,00</a:t>
            </a:r>
          </a:p>
          <a:p>
            <a:pPr>
              <a:defRPr/>
            </a:pPr>
            <a:r>
              <a:rPr lang="pl-PL" dirty="0"/>
              <a:t>KP PSP Choszczno – rozbudowa i modernizacja obiektów- 2 900 000,00</a:t>
            </a:r>
          </a:p>
          <a:p>
            <a:pPr>
              <a:defRPr/>
            </a:pPr>
            <a:r>
              <a:rPr lang="pl-PL" dirty="0"/>
              <a:t>KP PSP Gryfice – budowa obiektów – 4 452 000,00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50797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dirty="0"/>
              <a:t>Zakupy inwestycyjne zrealizowane w 2019 roku:</a:t>
            </a:r>
          </a:p>
          <a:p>
            <a:pPr>
              <a:defRPr/>
            </a:pPr>
            <a:r>
              <a:rPr lang="pl-PL" b="1" u="sng" dirty="0"/>
              <a:t>Rozdział 75410</a:t>
            </a:r>
            <a:endParaRPr lang="pl-PL" b="1" dirty="0"/>
          </a:p>
          <a:p>
            <a:pPr>
              <a:defRPr/>
            </a:pPr>
            <a:r>
              <a:rPr lang="pl-PL" dirty="0"/>
              <a:t>2 ciężkie samochody ratowniczo- gaśnicze (KP PSP Łobez; KM PSP Szczecin)</a:t>
            </a:r>
          </a:p>
          <a:p>
            <a:pPr>
              <a:defRPr/>
            </a:pPr>
            <a:r>
              <a:rPr lang="pl-PL" dirty="0"/>
              <a:t>1 średni samochód ratowniczo-gaśniczy (KP PSP Stargard)</a:t>
            </a:r>
          </a:p>
          <a:p>
            <a:pPr>
              <a:defRPr/>
            </a:pPr>
            <a:r>
              <a:rPr lang="pl-PL" b="1" dirty="0"/>
              <a:t>Programy unijne</a:t>
            </a:r>
          </a:p>
          <a:p>
            <a:pPr>
              <a:defRPr/>
            </a:pPr>
            <a:r>
              <a:rPr lang="pl-PL" dirty="0"/>
              <a:t>zakup 7 samochodów , w tym:</a:t>
            </a:r>
          </a:p>
          <a:p>
            <a:pPr>
              <a:defRPr/>
            </a:pPr>
            <a:r>
              <a:rPr lang="pl-PL" dirty="0"/>
              <a:t>- 3 średnie ratowniczo -gaśnicze; (KM PSP Szczecin, KP PSP Szczecinek, KP PSP Pyrzyce)</a:t>
            </a:r>
          </a:p>
          <a:p>
            <a:pPr>
              <a:defRPr/>
            </a:pPr>
            <a:r>
              <a:rPr lang="pl-PL" dirty="0"/>
              <a:t>- 3 ciężkie ratowniczo-gaśnicze; (KP PSP Drawsko, KP PSP Goleniów KP PSP Wałcz)</a:t>
            </a:r>
          </a:p>
          <a:p>
            <a:pPr>
              <a:defRPr/>
            </a:pPr>
            <a:r>
              <a:rPr lang="pl-PL" dirty="0"/>
              <a:t>- 1 ciężki ratownictwa technicznego (KP PSP Pyrzyce)</a:t>
            </a:r>
          </a:p>
          <a:p>
            <a:pPr>
              <a:defRPr/>
            </a:pPr>
            <a:r>
              <a:rPr lang="pl-PL" dirty="0"/>
              <a:t>zestawy hydraulicznych narzędzi ratowniczych – 9 szt. </a:t>
            </a:r>
          </a:p>
          <a:p>
            <a:pPr>
              <a:defRPr/>
            </a:pPr>
            <a:r>
              <a:rPr lang="pl-PL" dirty="0"/>
              <a:t>zestaw do oświetlenia terenu akcji z agregatem</a:t>
            </a:r>
          </a:p>
          <a:p>
            <a:pPr>
              <a:defRPr/>
            </a:pPr>
            <a:r>
              <a:rPr lang="pl-PL" dirty="0"/>
              <a:t>zakup 2 quadów z przyczepą (KP PSP Drawsko; KP PSP Wałcz)</a:t>
            </a:r>
          </a:p>
          <a:p>
            <a:pPr>
              <a:defRPr/>
            </a:pPr>
            <a:r>
              <a:rPr lang="pl-PL" b="1" u="sng" dirty="0"/>
              <a:t>Rozdział 75295</a:t>
            </a:r>
            <a:endParaRPr lang="pl-PL" b="1" dirty="0"/>
          </a:p>
          <a:p>
            <a:pPr>
              <a:defRPr/>
            </a:pPr>
            <a:r>
              <a:rPr lang="pl-PL" dirty="0"/>
              <a:t>sprzęt informatyczny (przetwornica z podzespołami</a:t>
            </a:r>
          </a:p>
          <a:p>
            <a:pPr>
              <a:defRPr/>
            </a:pPr>
            <a:r>
              <a:rPr lang="pl-PL" dirty="0"/>
              <a:t>modernizacja samochodu dowodzenia i łączności</a:t>
            </a:r>
          </a:p>
          <a:p>
            <a:pPr>
              <a:defRPr/>
            </a:pPr>
            <a:r>
              <a:rPr lang="pl-PL" b="1" u="sng" dirty="0"/>
              <a:t>Rozdział 75411</a:t>
            </a:r>
            <a:endParaRPr lang="pl-PL" b="1" dirty="0"/>
          </a:p>
          <a:p>
            <a:pPr>
              <a:defRPr/>
            </a:pPr>
            <a:r>
              <a:rPr lang="pl-PL" dirty="0"/>
              <a:t>samochód operacyjny – KP PSP Choszczno</a:t>
            </a:r>
          </a:p>
          <a:p>
            <a:pPr>
              <a:defRPr/>
            </a:pPr>
            <a:r>
              <a:rPr lang="pl-PL" b="1" u="sng" dirty="0"/>
              <a:t>Rozdział 75478</a:t>
            </a:r>
            <a:endParaRPr lang="pl-PL" b="1" dirty="0"/>
          </a:p>
          <a:p>
            <a:pPr>
              <a:defRPr/>
            </a:pPr>
            <a:r>
              <a:rPr lang="pl-PL" dirty="0"/>
              <a:t>Namioty pneumatyczne – 5 szt.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18506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W </a:t>
            </a:r>
            <a:r>
              <a:rPr lang="pl-PL" altLang="pl-PL" b="1" dirty="0"/>
              <a:t>2019</a:t>
            </a:r>
            <a:r>
              <a:rPr lang="pl-PL" altLang="pl-PL" dirty="0"/>
              <a:t>r. dotacje uległy zwiększeniu do kwoty </a:t>
            </a:r>
            <a:r>
              <a:rPr lang="pl-PL" altLang="pl-PL" b="1" dirty="0"/>
              <a:t>150 935 906 </a:t>
            </a:r>
            <a:r>
              <a:rPr lang="pl-PL" altLang="pl-PL" dirty="0"/>
              <a:t>zł, w tym: budżetu państwa </a:t>
            </a:r>
            <a:r>
              <a:rPr lang="pl-PL" altLang="pl-PL" b="1" dirty="0"/>
              <a:t>148 759 322 </a:t>
            </a:r>
            <a:r>
              <a:rPr lang="pl-PL" altLang="pl-PL" dirty="0"/>
              <a:t>zł, w tym na inwestycje </a:t>
            </a:r>
            <a:r>
              <a:rPr lang="pl-PL" altLang="pl-PL" b="1" dirty="0"/>
              <a:t>17 599 200 </a:t>
            </a:r>
            <a:r>
              <a:rPr lang="pl-PL" altLang="pl-PL" dirty="0"/>
              <a:t>zł oraz </a:t>
            </a:r>
            <a:r>
              <a:rPr lang="pl-PL" altLang="pl-PL" b="1" dirty="0"/>
              <a:t>2 176 584 </a:t>
            </a:r>
            <a:r>
              <a:rPr lang="pl-PL" altLang="pl-PL" dirty="0"/>
              <a:t>zł to środki pozabudżetowe przekazane dla KP/KM PSP w woj. Zachodniopomorskim.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75961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Szkolenie naczelników OSP – </a:t>
            </a:r>
            <a:r>
              <a:rPr lang="pl-PL" altLang="pl-PL" b="1" dirty="0"/>
              <a:t>2</a:t>
            </a:r>
            <a:r>
              <a:rPr lang="pl-PL" altLang="pl-PL" dirty="0"/>
              <a:t> szkolenia, które ukończyło </a:t>
            </a:r>
            <a:r>
              <a:rPr lang="pl-PL" altLang="pl-PL" b="1" dirty="0"/>
              <a:t>36</a:t>
            </a:r>
            <a:r>
              <a:rPr lang="pl-PL" altLang="pl-PL" dirty="0"/>
              <a:t> członków OSP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11119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b="0" dirty="0"/>
              <a:t>Szkolenie</a:t>
            </a:r>
            <a:r>
              <a:rPr lang="pl-PL" altLang="pl-PL" b="1" dirty="0"/>
              <a:t> </a:t>
            </a:r>
            <a:r>
              <a:rPr lang="pl-PL" altLang="pl-PL" dirty="0"/>
              <a:t>inspektora ochrony przeciwpożarowej</a:t>
            </a:r>
            <a:r>
              <a:rPr lang="pl-PL" altLang="pl-PL" baseline="0" dirty="0"/>
              <a:t> -</a:t>
            </a:r>
            <a:r>
              <a:rPr lang="pl-PL" altLang="pl-PL" b="1" baseline="0" dirty="0"/>
              <a:t> </a:t>
            </a:r>
            <a:r>
              <a:rPr lang="pl-PL" altLang="pl-PL" b="1" dirty="0"/>
              <a:t>3 </a:t>
            </a:r>
            <a:r>
              <a:rPr lang="pl-PL" altLang="pl-PL" dirty="0"/>
              <a:t>szkolenia, które ukończyło</a:t>
            </a:r>
            <a:r>
              <a:rPr lang="pl-PL" altLang="pl-PL" b="1" dirty="0"/>
              <a:t> 27</a:t>
            </a:r>
            <a:r>
              <a:rPr lang="pl-PL" altLang="pl-PL" b="1" baseline="0" dirty="0"/>
              <a:t> </a:t>
            </a:r>
            <a:r>
              <a:rPr lang="pl-PL" altLang="pl-PL" dirty="0"/>
              <a:t>osób</a:t>
            </a:r>
          </a:p>
          <a:p>
            <a:r>
              <a:rPr lang="pl-PL" altLang="pl-PL" b="0" dirty="0"/>
              <a:t>Szkolenie </a:t>
            </a:r>
            <a:r>
              <a:rPr lang="pl-PL" altLang="pl-PL" dirty="0"/>
              <a:t>aktualizujące inspektora ochrony przeciwpożarowej – </a:t>
            </a:r>
            <a:r>
              <a:rPr lang="pl-PL" altLang="pl-PL" b="1" dirty="0"/>
              <a:t>4</a:t>
            </a:r>
            <a:r>
              <a:rPr lang="pl-PL" altLang="pl-PL" dirty="0"/>
              <a:t> szkolenia, które ukończyło </a:t>
            </a:r>
            <a:r>
              <a:rPr lang="pl-PL" altLang="pl-PL" b="1" dirty="0"/>
              <a:t>28</a:t>
            </a:r>
            <a:r>
              <a:rPr lang="pl-PL" altLang="pl-PL" dirty="0"/>
              <a:t> osób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82588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65308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864354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W 2019 roku przeszkolonych zostało </a:t>
            </a:r>
            <a:r>
              <a:rPr lang="pl-PL" altLang="pl-PL" b="1" dirty="0"/>
              <a:t>403</a:t>
            </a:r>
            <a:r>
              <a:rPr lang="pl-PL" altLang="pl-PL" dirty="0"/>
              <a:t> strażaków PSP oraz </a:t>
            </a:r>
            <a:r>
              <a:rPr lang="pl-PL" altLang="pl-PL" b="1" dirty="0"/>
              <a:t>708 </a:t>
            </a:r>
            <a:r>
              <a:rPr lang="pl-PL" altLang="pl-PL" dirty="0"/>
              <a:t>członków OSP z terenu województwa zachodniopomorskiego. </a:t>
            </a:r>
          </a:p>
          <a:p>
            <a:r>
              <a:rPr lang="pl-PL" altLang="pl-PL" u="sng" dirty="0"/>
              <a:t>Łącznie w roku 2019 w komorze dymowej przeszkolono </a:t>
            </a:r>
            <a:r>
              <a:rPr lang="pl-PL" altLang="pl-PL" b="1" u="sng" dirty="0"/>
              <a:t>1111 </a:t>
            </a:r>
            <a:r>
              <a:rPr lang="pl-PL" altLang="pl-PL" u="sng" dirty="0"/>
              <a:t>osób.</a:t>
            </a:r>
            <a:endParaRPr lang="pl-PL" altLang="pl-PL" dirty="0"/>
          </a:p>
          <a:p>
            <a:endParaRPr lang="pl-PL" alt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653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65308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b="0" dirty="0"/>
              <a:t>ZEWNĘTRZNY</a:t>
            </a:r>
          </a:p>
          <a:p>
            <a:r>
              <a:rPr lang="pl-PL" altLang="pl-PL" b="1" dirty="0"/>
              <a:t>25 czerwca </a:t>
            </a:r>
            <a:r>
              <a:rPr lang="pl-PL" altLang="pl-PL" dirty="0"/>
              <a:t>– Piotr Nieckarz – SP PSP Bydgoszcz – kurs młodszego nurka</a:t>
            </a:r>
          </a:p>
          <a:p>
            <a:r>
              <a:rPr lang="pl-PL" altLang="pl-PL" b="1" dirty="0"/>
              <a:t>21 listopada </a:t>
            </a:r>
            <a:r>
              <a:rPr lang="pl-PL" altLang="pl-PL" dirty="0"/>
              <a:t>– dokumentacja nurkowa - SP PSP Bydgoszcz – kurs nurka</a:t>
            </a:r>
          </a:p>
          <a:p>
            <a:endParaRPr lang="pl-PL" altLang="pl-PL" dirty="0"/>
          </a:p>
          <a:p>
            <a:r>
              <a:rPr lang="pl-PL" altLang="pl-PL" dirty="0"/>
              <a:t>WEWNĘTRZNY</a:t>
            </a:r>
          </a:p>
          <a:p>
            <a:r>
              <a:rPr lang="pl-PL" altLang="pl-PL" b="1" dirty="0"/>
              <a:t>2</a:t>
            </a:r>
            <a:r>
              <a:rPr lang="pl-PL" altLang="pl-PL" dirty="0"/>
              <a:t> hospitacje na szkoleniu z zakresu gaszenia pożarów wewnętrznych</a:t>
            </a:r>
          </a:p>
          <a:p>
            <a:r>
              <a:rPr lang="pl-PL" altLang="pl-PL" b="1" dirty="0"/>
              <a:t>2</a:t>
            </a:r>
            <a:r>
              <a:rPr lang="pl-PL" altLang="pl-PL" dirty="0"/>
              <a:t> hospitacje na szkoleniu z </a:t>
            </a:r>
            <a:r>
              <a:rPr lang="pl-PL" altLang="pl-PL" dirty="0">
                <a:latin typeface="Bahnschrift SemiLight Condensed" panose="020B0502040204020203" pitchFamily="34" charset="0"/>
              </a:rPr>
              <a:t>ratownictwa technicznego</a:t>
            </a:r>
            <a:endParaRPr lang="pl-PL" altLang="pl-PL" dirty="0"/>
          </a:p>
          <a:p>
            <a:r>
              <a:rPr lang="pl-PL" altLang="pl-PL" b="1" dirty="0"/>
              <a:t>2</a:t>
            </a:r>
            <a:r>
              <a:rPr lang="pl-PL" altLang="pl-PL" dirty="0"/>
              <a:t> hospitacje na szkoleniu z ratownictwa na obszarach wodnych</a:t>
            </a:r>
          </a:p>
          <a:p>
            <a:r>
              <a:rPr lang="pl-PL" altLang="pl-PL" b="1" dirty="0"/>
              <a:t>1</a:t>
            </a:r>
            <a:r>
              <a:rPr lang="pl-PL" altLang="pl-PL" dirty="0"/>
              <a:t> hospitację na szkoleniu inspektorów ochrony przeciwpożarowej</a:t>
            </a:r>
          </a:p>
          <a:p>
            <a:r>
              <a:rPr lang="pl-PL" altLang="pl-PL" b="1" dirty="0"/>
              <a:t>1</a:t>
            </a:r>
            <a:r>
              <a:rPr lang="pl-PL" altLang="pl-PL" dirty="0"/>
              <a:t> hospitację na szkoleniu nurka</a:t>
            </a:r>
          </a:p>
          <a:p>
            <a:r>
              <a:rPr lang="pl-PL" altLang="pl-PL" b="1" dirty="0"/>
              <a:t>1</a:t>
            </a:r>
            <a:r>
              <a:rPr lang="pl-PL" altLang="pl-PL" dirty="0"/>
              <a:t> hospitację na szkoleniu chemiczno – ekologicznym</a:t>
            </a:r>
          </a:p>
          <a:p>
            <a:r>
              <a:rPr lang="pl-PL" altLang="pl-PL" b="1" dirty="0"/>
              <a:t>1</a:t>
            </a:r>
            <a:r>
              <a:rPr lang="pl-PL" altLang="pl-PL" dirty="0"/>
              <a:t> hospitację na szkoleniu poszukiwawczo - ratowniczym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683430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Komenda</a:t>
            </a:r>
            <a:r>
              <a:rPr lang="pl-PL" altLang="pl-PL" baseline="0" dirty="0"/>
              <a:t> </a:t>
            </a:r>
            <a:r>
              <a:rPr lang="pl-PL" altLang="pl-PL" dirty="0"/>
              <a:t>Powiatowa PSP w Wałczu – 14 – 15 marca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Komenda Powiatowa PSP w Myśliborzu – 20 września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Komenda Miejska PSP w Szczecinie – 27 września</a:t>
            </a:r>
          </a:p>
          <a:p>
            <a:endParaRPr lang="pl-PL" alt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222546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63643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22 czerwca – Szczecin, jez. Głębokie</a:t>
            </a:r>
          </a:p>
          <a:p>
            <a:r>
              <a:rPr lang="pl-PL" altLang="pl-PL" dirty="0"/>
              <a:t>28 czerwca</a:t>
            </a:r>
            <a:r>
              <a:rPr lang="pl-PL" altLang="pl-PL" baseline="0" dirty="0"/>
              <a:t> </a:t>
            </a:r>
            <a:r>
              <a:rPr lang="pl-PL" altLang="pl-PL" dirty="0"/>
              <a:t>– Zieleniewo,</a:t>
            </a:r>
            <a:r>
              <a:rPr lang="pl-PL" altLang="pl-PL" baseline="0" dirty="0"/>
              <a:t> jez. Miedwie</a:t>
            </a:r>
            <a:endParaRPr lang="pl-PL" altLang="pl-PL" dirty="0"/>
          </a:p>
          <a:p>
            <a:r>
              <a:rPr lang="pl-PL" altLang="pl-PL" dirty="0"/>
              <a:t>29 czerwca</a:t>
            </a:r>
            <a:r>
              <a:rPr lang="pl-PL" altLang="pl-PL" baseline="0" dirty="0"/>
              <a:t> </a:t>
            </a:r>
            <a:r>
              <a:rPr lang="pl-PL" altLang="pl-PL" dirty="0"/>
              <a:t>– Zieleniewo,</a:t>
            </a:r>
            <a:r>
              <a:rPr lang="pl-PL" altLang="pl-PL" baseline="0" dirty="0"/>
              <a:t> jez. Miedwie</a:t>
            </a:r>
          </a:p>
          <a:p>
            <a:r>
              <a:rPr lang="pl-PL" altLang="pl-PL" dirty="0"/>
              <a:t>29 lipca – Choszczno</a:t>
            </a:r>
          </a:p>
          <a:p>
            <a:r>
              <a:rPr lang="pl-PL" altLang="pl-PL" dirty="0"/>
              <a:t>15 sierpnia – Łobez/ Borkowo Wielkie</a:t>
            </a:r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17675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4618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96176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402994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14904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56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76839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alt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26728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mł. bryg. Tomasz Dębowski – magister pedagogika – ukończenie w lipcu 2019 r.</a:t>
            </a:r>
          </a:p>
          <a:p>
            <a:r>
              <a:rPr lang="pl-PL" altLang="pl-PL" dirty="0"/>
              <a:t>mł. </a:t>
            </a:r>
            <a:r>
              <a:rPr lang="pl-PL" altLang="pl-PL" dirty="0" err="1"/>
              <a:t>asp</a:t>
            </a:r>
            <a:r>
              <a:rPr lang="pl-PL" altLang="pl-PL" dirty="0"/>
              <a:t>. Dorota Nadolna – SA PSP w Poznaniu – ukończenie w lipcu 2019 r.</a:t>
            </a:r>
          </a:p>
          <a:p>
            <a:r>
              <a:rPr lang="pl-PL" altLang="pl-PL" dirty="0"/>
              <a:t>mł. </a:t>
            </a:r>
            <a:r>
              <a:rPr lang="pl-PL" altLang="pl-PL" dirty="0" err="1"/>
              <a:t>asp</a:t>
            </a:r>
            <a:r>
              <a:rPr lang="pl-PL" altLang="pl-PL" dirty="0"/>
              <a:t>. Krystian Nadolny – SA PSP w Poznaniu – ukończenie w lipcu 2019 r.</a:t>
            </a:r>
          </a:p>
          <a:p>
            <a:r>
              <a:rPr lang="pl-PL" altLang="pl-PL" dirty="0"/>
              <a:t>st. </a:t>
            </a:r>
            <a:r>
              <a:rPr lang="pl-PL" altLang="pl-PL" dirty="0" err="1"/>
              <a:t>sekc</a:t>
            </a:r>
            <a:r>
              <a:rPr lang="pl-PL" altLang="pl-PL" dirty="0"/>
              <a:t>. Mariusz Kwiecień – SA PSP w</a:t>
            </a:r>
            <a:r>
              <a:rPr lang="pl-PL" altLang="pl-PL" baseline="0" dirty="0"/>
              <a:t> Poznaniu</a:t>
            </a:r>
            <a:r>
              <a:rPr lang="pl-PL" altLang="pl-PL" dirty="0"/>
              <a:t>– koniec lipiec 2020 r.</a:t>
            </a:r>
          </a:p>
          <a:p>
            <a:r>
              <a:rPr lang="pl-PL" altLang="pl-PL" dirty="0" err="1"/>
              <a:t>asp</a:t>
            </a:r>
            <a:r>
              <a:rPr lang="pl-PL" altLang="pl-PL" dirty="0"/>
              <a:t>. Konrad </a:t>
            </a:r>
            <a:r>
              <a:rPr lang="pl-PL" altLang="pl-PL" dirty="0" err="1"/>
              <a:t>Kopkiewicz</a:t>
            </a:r>
            <a:r>
              <a:rPr lang="pl-PL" altLang="pl-PL" dirty="0"/>
              <a:t> – SGSP Warszawa – koniec lipiec 2022 r.</a:t>
            </a:r>
          </a:p>
          <a:p>
            <a:r>
              <a:rPr lang="pl-PL" altLang="pl-PL" dirty="0"/>
              <a:t>mł. </a:t>
            </a:r>
            <a:r>
              <a:rPr lang="pl-PL" altLang="pl-PL" dirty="0" err="1"/>
              <a:t>asp</a:t>
            </a:r>
            <a:r>
              <a:rPr lang="pl-PL" altLang="pl-PL" dirty="0"/>
              <a:t>. Piotr Paluch – SGSP Warszawa – koniec lipiec 2022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87346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dirty="0"/>
              <a:t>Awanse w stopniu:</a:t>
            </a:r>
          </a:p>
          <a:p>
            <a:r>
              <a:rPr lang="pl-PL" altLang="pl-PL" dirty="0"/>
              <a:t>Roman Sieniawski –</a:t>
            </a:r>
            <a:r>
              <a:rPr lang="pl-PL" altLang="pl-PL" baseline="0" dirty="0"/>
              <a:t> mł.</a:t>
            </a:r>
            <a:r>
              <a:rPr lang="pl-PL" altLang="pl-PL" dirty="0"/>
              <a:t> bryg.;</a:t>
            </a:r>
          </a:p>
          <a:p>
            <a:r>
              <a:rPr lang="pl-PL" altLang="pl-PL" dirty="0"/>
              <a:t>Mariusz </a:t>
            </a:r>
            <a:r>
              <a:rPr lang="pl-PL" altLang="pl-PL" dirty="0" err="1"/>
              <a:t>Henkiel</a:t>
            </a:r>
            <a:r>
              <a:rPr lang="pl-PL" altLang="pl-PL" dirty="0"/>
              <a:t>– </a:t>
            </a:r>
            <a:r>
              <a:rPr lang="pl-PL" altLang="pl-PL" dirty="0" err="1"/>
              <a:t>asp</a:t>
            </a:r>
            <a:r>
              <a:rPr lang="pl-PL" altLang="pl-PL" dirty="0"/>
              <a:t>. sztab.;</a:t>
            </a:r>
          </a:p>
          <a:p>
            <a:r>
              <a:rPr lang="pl-PL" altLang="pl-PL" dirty="0"/>
              <a:t>Konrad </a:t>
            </a:r>
            <a:r>
              <a:rPr lang="pl-PL" altLang="pl-PL" dirty="0" err="1"/>
              <a:t>Kopkiewicz</a:t>
            </a:r>
            <a:r>
              <a:rPr lang="pl-PL" altLang="pl-PL" dirty="0"/>
              <a:t> – </a:t>
            </a:r>
            <a:r>
              <a:rPr lang="pl-PL" altLang="pl-PL" dirty="0" err="1"/>
              <a:t>asp</a:t>
            </a:r>
            <a:r>
              <a:rPr lang="pl-PL" altLang="pl-PL" dirty="0"/>
              <a:t>.;</a:t>
            </a:r>
          </a:p>
          <a:p>
            <a:r>
              <a:rPr lang="pl-PL" altLang="pl-PL" dirty="0"/>
              <a:t>Dorota Nadolna – mł. </a:t>
            </a:r>
            <a:r>
              <a:rPr lang="pl-PL" altLang="pl-PL" dirty="0" err="1"/>
              <a:t>asp</a:t>
            </a:r>
            <a:r>
              <a:rPr lang="pl-PL" altLang="pl-PL" dirty="0"/>
              <a:t>.;</a:t>
            </a:r>
          </a:p>
          <a:p>
            <a:r>
              <a:rPr lang="pl-PL" altLang="pl-PL" dirty="0"/>
              <a:t>Krystian Nadolny – mł. </a:t>
            </a:r>
            <a:r>
              <a:rPr lang="pl-PL" altLang="pl-PL" dirty="0" err="1"/>
              <a:t>asp</a:t>
            </a:r>
            <a:r>
              <a:rPr lang="pl-PL" altLang="pl-PL" dirty="0"/>
              <a:t>.</a:t>
            </a:r>
          </a:p>
          <a:p>
            <a:r>
              <a:rPr lang="pl-PL" altLang="pl-PL" dirty="0"/>
              <a:t> </a:t>
            </a:r>
          </a:p>
          <a:p>
            <a:r>
              <a:rPr lang="pl-PL" altLang="pl-PL" dirty="0"/>
              <a:t>8.04 – przyjęcie do służby – str. Julia Żukowska;</a:t>
            </a:r>
          </a:p>
          <a:p>
            <a:r>
              <a:rPr lang="pl-PL" altLang="pl-PL" dirty="0"/>
              <a:t>30.04 – nadanie kwalifikacji nurka instruktora – mł. </a:t>
            </a:r>
            <a:r>
              <a:rPr lang="pl-PL" altLang="pl-PL" dirty="0" err="1"/>
              <a:t>asp</a:t>
            </a:r>
            <a:r>
              <a:rPr lang="pl-PL" altLang="pl-PL" dirty="0"/>
              <a:t>. Piotr Paluch;</a:t>
            </a:r>
          </a:p>
          <a:p>
            <a:r>
              <a:rPr lang="pl-PL" altLang="pl-PL" dirty="0"/>
              <a:t>4.05 – brązowy medal za długoletnią służbę – Agata </a:t>
            </a:r>
            <a:r>
              <a:rPr lang="pl-PL" altLang="pl-PL" dirty="0" err="1"/>
              <a:t>Leśkiewicz</a:t>
            </a:r>
            <a:r>
              <a:rPr lang="pl-PL" altLang="pl-PL" dirty="0"/>
              <a:t>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26.07 - przejście na zaopatrzenie emerytalne – Eugeniusz </a:t>
            </a:r>
            <a:r>
              <a:rPr lang="pl-PL" altLang="pl-PL" dirty="0" err="1"/>
              <a:t>Sierszyń</a:t>
            </a:r>
            <a:r>
              <a:rPr lang="pl-PL" altLang="pl-PL" dirty="0"/>
              <a:t>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Lipiec- praktyka zawodowa w ośrodku szkolenia – Paweł Szypulski (student SGSP);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1.08 – zatrudnienie </a:t>
            </a:r>
            <a:r>
              <a:rPr lang="pl-PL" altLang="pl-PL" baseline="0" dirty="0"/>
              <a:t>– Eugeniusz </a:t>
            </a:r>
            <a:r>
              <a:rPr lang="pl-PL" altLang="pl-PL" baseline="0" dirty="0" err="1"/>
              <a:t>Sierszyń</a:t>
            </a:r>
            <a:r>
              <a:rPr lang="pl-PL" altLang="pl-PL" baseline="0" dirty="0"/>
              <a:t>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baseline="0" dirty="0"/>
              <a:t>1.08 – awans na stanowisko zastępcy naczelnika – mł. bryg. Tomasz Dębowski;</a:t>
            </a:r>
          </a:p>
          <a:p>
            <a:r>
              <a:rPr lang="pl-PL" altLang="pl-PL" dirty="0"/>
              <a:t>1.10 -  przeniesienie z KP PSP Szczecinek – st. </a:t>
            </a:r>
            <a:r>
              <a:rPr lang="pl-PL" altLang="pl-PL" dirty="0" err="1"/>
              <a:t>sekc</a:t>
            </a:r>
            <a:r>
              <a:rPr lang="pl-PL" altLang="pl-PL" dirty="0"/>
              <a:t>. Tomasz Sowiński.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607098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8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380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700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375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810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6069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18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471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71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3958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656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313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7657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154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456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1567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88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2957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42</a:t>
            </a:fld>
            <a:endParaRPr 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7030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4020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9437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4960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7992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840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0753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14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44059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49958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6678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027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1649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208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12958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Na łączną liczbę 80 obiektów według ogólnie stosowanej klasyfikacji technicznej 62 % znajduje się w stanie dobrym i bardzo dobrym, 29 % w stanie dostatecznym, 5 % w stanie złym i 4 % w stanie do rozbiórki.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Zły stan techniczny obiektów, takich jak siedziba KP PSP w Gryficach i JRG 4 w Szczecinie, oraz  garaży zlokalizowanych przy wspinalni przy ul. </a:t>
            </a:r>
            <a:r>
              <a:rPr lang="pl-PL" baseline="0" dirty="0" err="1"/>
              <a:t>Firlika</a:t>
            </a:r>
            <a:r>
              <a:rPr lang="pl-PL" baseline="0" dirty="0"/>
              <a:t> w Szczecinie jest spowodowany zużyciem dachów elewacji, instalacji oraz stanem elementów konstrukcyjnych – murów nośnych, stropów , fundamentów. Obiekty te powinny być gruntownie zmodernizowane lub sukcesywnie opuszczane ze względu na brak ekonomicznego uzasadnienia prowadzenia w nich doraźnych robót remontowych. </a:t>
            </a:r>
            <a:br>
              <a:rPr lang="pl-PL" baseline="0" dirty="0"/>
            </a:br>
            <a:r>
              <a:rPr lang="pl-PL" baseline="0" dirty="0"/>
              <a:t>W KP PSP w Gryficach w roku 2019 realizowana była inwestycja budowy nowej strażnicy, która będzie również kontynuowana w roku 2020.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95811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 PSP Choszczno: „Rozbudowa i modernizacja obiektów KP PSP w Choszcznie”. 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Wartość kosztorysowa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6 956 tys. zł. Inwestycja jest finansowana w ramach „Programu modernizacji Policji, Straży Granicznej, Państwowej Straży Pożarnej i Służby Ochrony Państwa w latach 2017-2020” .</a:t>
            </a:r>
            <a:b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 początku realizacji zadania: w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ykonano rozbiórkę i wybudowano nową kontenerową stację transformatorową,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ykonano dokumentację </a:t>
            </a:r>
            <a:r>
              <a:rPr lang="pl-PL" sz="1200" b="0" i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techniczno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projektową, wykonano rozbiórkę garażu oraz wybudowano nowy garaż jednostanowiskowy,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ykonano rozbudowę budynku </a:t>
            </a:r>
            <a:r>
              <a:rPr lang="pl-PL" sz="1200" b="0" i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administracyjno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garażowego, przebudowano ziemne urządzenia </a:t>
            </a:r>
            <a:r>
              <a:rPr lang="pl-PL" sz="1200" b="0" i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wodno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ściekowe, wybudowano ogrodzenie z bramą wjazdową, wykonano dach dwuspadowy, </a:t>
            </a:r>
            <a:r>
              <a:rPr lang="pl-PL" sz="1200" b="0" i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docieplono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całość obiektu i wykonano elewacje,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wykonano prace termomodernizacyjne, przebudowano plac wewnętrzny wraz z infrastrukturą i ułożeniem nowej nawierzchni</a:t>
            </a:r>
            <a:r>
              <a:rPr lang="pl-PL" dirty="0"/>
              <a:t>,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wykonano prace budowlane wewnątrz obiektu: instalację elektryczną, instalację klimatyzacji, instalację wentylacji, instalację wodociągową i sanitarną w nowej części, wymieniono drzwi wewnętrzne, wykonano remont wnętrz i przebudowę ścian budynku administracyjnego.</a:t>
            </a:r>
            <a:b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2019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kontynuowano roboty elektryczne, klimatyzacyjne, wodociągowe i sanitarne, zakupiono agregat prądotwórczy, kontynuowano remont wnętrz, wykonano prace budowlane poddasza, zakupiono meble biurowe i kuchenne.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Środki na inwestycję w roku 2019 w kwocie 2900 tys. zł pochodziły z rezerwy celowej programu modernizacji. Na rok 2020 planuje się wydatkowanie kwoty 400 tys. zł (z budżetu państwa) i zakończenie realizacji zadania.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33991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Zdjęcie u góry po lewej: widok na strażnicę od strony placu wewnętrznego.</a:t>
            </a:r>
          </a:p>
          <a:p>
            <a:r>
              <a:rPr lang="pl-PL" dirty="0"/>
              <a:t>Zdjęcie na dole po prawej: agregat prądotwórczy.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03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Zdjęcie u góry po lewej: pomieszczenie sypialne strażaków.</a:t>
            </a:r>
          </a:p>
          <a:p>
            <a:r>
              <a:rPr lang="pl-PL" dirty="0"/>
              <a:t>Zdjęcie u góry po prawej: pomieszczenie poddasza.</a:t>
            </a:r>
          </a:p>
          <a:p>
            <a:r>
              <a:rPr lang="pl-PL"/>
              <a:t>Zdjęcie na dole na środku: zabudowa kuchenna.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9292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baseline="0" dirty="0"/>
              <a:t>Zadanie inwestycyjne pn. </a:t>
            </a:r>
            <a:r>
              <a:rPr lang="pl-PL" b="1" baseline="0" dirty="0"/>
              <a:t>„Budowa obiektów KP PSP w Gryficach przy ul. Piłsudskiego 35”.</a:t>
            </a:r>
          </a:p>
          <a:p>
            <a:r>
              <a:rPr lang="pl-PL" baseline="0" dirty="0"/>
              <a:t>Wartość kosztorysowa – 17351 tys. zł. Budowę rozpoczęto w roku 2015. Zadanie zostało ujęte w „Programie modernizacji Policji, Straży Granicznej, Państwowej Straży Pożarnej i Służby Ochrony Państwa w latach 2017-2020”. </a:t>
            </a:r>
            <a:r>
              <a:rPr lang="pl-PL" b="1" baseline="0" dirty="0"/>
              <a:t>W roku 2019 wydatkowano środki w wysokości 4452 tys. zł. </a:t>
            </a:r>
            <a:r>
              <a:rPr lang="pl-PL" b="0" baseline="0" dirty="0"/>
              <a:t>Zakres rzeczowy obejmował: wykonanie posadzek, wykonanie tynków, wykonanie instalacji centralnego ogrzewania, montaż stolarki drzwiowej, malowanie ścian, wykonanie elewacji zewnętrznej, osadzenie elektrycznych szaf rozdzielczych, ułożenie glazury, terakoty, wykładzin PCV.</a:t>
            </a:r>
            <a:endParaRPr lang="pl-PL" b="0" dirty="0"/>
          </a:p>
          <a:p>
            <a:r>
              <a:rPr lang="pl-PL" dirty="0"/>
              <a:t>Na rok 2020 na zadanie zaplanowano kwotę 2484 tys. zł.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91993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Zdjęcia wewnątrz nowobudowanej strażnicy w KP PSP w Gryficach.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2175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Budowa strażnicy JRG 1 Komendy Miejskiej Państwowej Straży Pożarnej w Koszalinie przy ul. Fałata.</a:t>
            </a:r>
            <a:endParaRPr lang="pl-PL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Wartość kosztorysowa inwestycji – 22 345 tys. zł. </a:t>
            </a:r>
            <a:r>
              <a:rPr lang="pl-PL" baseline="0" dirty="0"/>
              <a:t>Zadanie zostało ujęte w „Programie modernizacji Policji, Straży Granicznej, Państwowej Straży Pożarnej i Służby Ochrony Państwa w latach 2017-2020”.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2019 na zadanie łącznie wydatkowano kwotę 12 281 tys. zł. (w tym: 1 464 tys. zł – środki niewygasające z końcem roku 2018, 10 180 tys. zł – rezerwa celowa programu modernizacji oraz kwota 637,5 tys. zł z przyznanej promesy z firm ubezpieczeniowych z KG PSP). Wykonano stan surowy zamknięty, wykonano częściowo wykończenie wnętrz, wykonano częściowo instalacje elektryczne, teletechniczne, sanitarne, klimatyzacyjne, wentylacyjne i odciągi spalin, wykonano posadzki, tynki, docieplenie i elewacje.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Obecnie w planie budżetu na rok 2020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pozostała do wydatkowania kwota z promesy z firm ubezpieczeniowych z KG PSP w wysokości 863 tys. zł. </a:t>
            </a:r>
            <a:b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Trwają starania pozyskania środków finansowych, które pozwoliłyby na kontynuację zadania.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7552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Zdjęcia wewnątrz nowobudowanej strażnicy w KM PSP w Koszalinie.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0177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2019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pl-PL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KM PSP w Świnoujściu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została przeprowadzona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przebudowa oraz zmiana sposobu użytkowania budynku magazynowego na budynek edukacyjny „OGNIK” położony przy ul. Piastowskiej 2A w Świnoujściu. W zakresie zadania wykonano: 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prace budowlane (posadzki, ściany, sufity),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nową instalację elektryczną,</a:t>
            </a:r>
          </a:p>
          <a:p>
            <a:pPr marL="0" lvl="0" indent="0">
              <a:buFontTx/>
              <a:buNone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nową instalację sanitarną, wodociągową i centralnego ogrzewania, </a:t>
            </a:r>
          </a:p>
          <a:p>
            <a:pPr marL="0" lvl="0" indent="0">
              <a:buFontTx/>
              <a:buNone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wentylację oddymiającą.    </a:t>
            </a:r>
          </a:p>
          <a:p>
            <a:r>
              <a:rPr lang="pl-PL" dirty="0"/>
              <a:t>Łączny koszt przedsięwzięcia wyniósł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268 890 zł 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 tym: 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168 890 zł – środki z Wojewódzkiego Funduszu Wsparcia PSP oraz 100 000 zł ze środków budżetu Gminy Miasto Świnoujście).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2475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5716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2019 w </a:t>
            </a: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 PSP w Pyrzycach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wymieniono część orynnowania w segmencie B, koszt 4 941,31 zł (środki własne komendy).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roku 2019 w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 PSP w Białogardzie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wykonano r</a:t>
            </a:r>
            <a:r>
              <a:rPr lang="pl-PL" sz="1200" dirty="0">
                <a:latin typeface="+mn-lt"/>
              </a:rPr>
              <a:t>emont placu manewrowego przed budynkiem strażnicy, koszt 100 000,00 zł (środki własne komendy).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1589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2019 w </a:t>
            </a: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 PSP w Myśliborzu 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zostały wykonane prace remontowe korytarza JRG na parterze oraz pomieszczenia SKKP. </a:t>
            </a:r>
            <a:b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Środki finansowe na remonty w kwocie 20 tys. zł zostały pokryte z budżetu Miasta Myślibórz.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91071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91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954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8523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109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6836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9186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1631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1483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3261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0638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105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3543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61122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8949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2654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38926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48406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51339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96409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1936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290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3893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17702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81323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30831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0634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59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52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63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221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2145792"/>
            <a:ext cx="19050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3" y="2645665"/>
            <a:ext cx="2075213" cy="42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4389121"/>
            <a:ext cx="3258540" cy="66841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3124201"/>
            <a:ext cx="11277600" cy="2234892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690037"/>
            <a:ext cx="6781800" cy="1391139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4851401"/>
            <a:ext cx="7239000" cy="1484923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2006601"/>
            <a:ext cx="7239000" cy="1484923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80" y="3096768"/>
            <a:ext cx="3557641" cy="11430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2474976"/>
            <a:ext cx="2507998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346199"/>
            <a:ext cx="10972800" cy="1327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6883250"/>
            <a:ext cx="10972800" cy="1327508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6195061"/>
            <a:ext cx="237744" cy="262467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06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97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744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368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01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754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98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54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34344-4DF8-4108-B8A5-2DEC7A189E7F}" type="datetimeFigureOut">
              <a:rPr lang="pl-PL" smtClean="0"/>
              <a:pPr/>
              <a:t>17.12.2020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719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21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5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74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74.jpeg"/><Relationship Id="rId4" Type="http://schemas.openxmlformats.org/officeDocument/2006/relationships/image" Target="../media/image11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45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8" y="2996953"/>
            <a:ext cx="1512916" cy="194850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0864749">
            <a:off x="5504388" y="1947592"/>
            <a:ext cx="3435307" cy="602386"/>
          </a:xfrm>
        </p:spPr>
        <p:txBody>
          <a:bodyPr>
            <a:normAutofit/>
          </a:bodyPr>
          <a:lstStyle/>
          <a:p>
            <a:r>
              <a:rPr lang="pl-PL" sz="3600" spc="0" dirty="0"/>
              <a:t>PAŃSTWOWA</a:t>
            </a:r>
            <a:endParaRPr lang="en-US" sz="3600" spc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0884694">
            <a:off x="2325843" y="3352575"/>
            <a:ext cx="2822980" cy="857250"/>
          </a:xfrm>
        </p:spPr>
        <p:txBody>
          <a:bodyPr>
            <a:noAutofit/>
          </a:bodyPr>
          <a:lstStyle/>
          <a:p>
            <a:r>
              <a:rPr lang="pl-PL" sz="6600" dirty="0">
                <a:latin typeface="+mn-lt"/>
              </a:rPr>
              <a:t>STRAŻ</a:t>
            </a:r>
            <a:endParaRPr lang="en-US" sz="6600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rot="20864749">
            <a:off x="4745547" y="2637211"/>
            <a:ext cx="3758251" cy="914400"/>
          </a:xfrm>
        </p:spPr>
        <p:txBody>
          <a:bodyPr>
            <a:noAutofit/>
          </a:bodyPr>
          <a:lstStyle/>
          <a:p>
            <a:r>
              <a:rPr lang="pl-PL" sz="6600" dirty="0"/>
              <a:t>POŻARNA</a:t>
            </a:r>
            <a:endParaRPr lang="en-US" sz="66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51521" y="1052736"/>
            <a:ext cx="2330894" cy="602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spc="0" dirty="0"/>
              <a:t>Komenda Wojewódzka</a:t>
            </a:r>
            <a:br>
              <a:rPr lang="pl-PL" sz="1200" spc="0" dirty="0"/>
            </a:br>
            <a:r>
              <a:rPr lang="pl-PL" sz="1200" spc="0" dirty="0"/>
              <a:t>Państwowej Straży Pożarnej </a:t>
            </a:r>
            <a:br>
              <a:rPr lang="pl-PL" sz="1200" spc="0" dirty="0"/>
            </a:br>
            <a:r>
              <a:rPr lang="pl-PL" sz="1200" spc="0" dirty="0"/>
              <a:t>w Szczecinie</a:t>
            </a:r>
            <a:endParaRPr lang="en-US" sz="1200" spc="0" dirty="0"/>
          </a:p>
        </p:txBody>
      </p:sp>
      <p:sp>
        <p:nvSpPr>
          <p:cNvPr id="5" name="Prostokąt 4"/>
          <p:cNvSpPr/>
          <p:nvPr/>
        </p:nvSpPr>
        <p:spPr>
          <a:xfrm>
            <a:off x="179512" y="1052737"/>
            <a:ext cx="72008" cy="651279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2267744" y="5085185"/>
            <a:ext cx="6768753" cy="818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3600" spc="0" dirty="0"/>
              <a:t>Podsumowanie realizacji zadań w 2019 roku</a:t>
            </a:r>
          </a:p>
          <a:p>
            <a:pPr algn="r"/>
            <a:r>
              <a:rPr lang="pl-PL" sz="3600" spc="0" dirty="0"/>
              <a:t>na terenie województwa zachodniopomorskiego</a:t>
            </a:r>
            <a:endParaRPr lang="en-US" sz="3600" spc="0" dirty="0"/>
          </a:p>
        </p:txBody>
      </p:sp>
    </p:spTree>
    <p:extLst>
      <p:ext uri="{BB962C8B-B14F-4D97-AF65-F5344CB8AC3E}">
        <p14:creationId xmlns:p14="http://schemas.microsoft.com/office/powerpoint/2010/main" val="14788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30458" y="116632"/>
            <a:ext cx="649269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  <a:cs typeface="Arial" pitchFamily="34" charset="0"/>
              </a:rPr>
              <a:t>MIEJSCOWE ZAGROŻENIA  w 2019 roku </a:t>
            </a:r>
            <a:br>
              <a:rPr lang="pl-PL" sz="28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800" dirty="0">
                <a:solidFill>
                  <a:srgbClr val="C00000"/>
                </a:solidFill>
                <a:cs typeface="Arial" pitchFamily="34" charset="0"/>
              </a:rPr>
              <a:t>(ogółem 13 020)</a:t>
            </a:r>
            <a:endParaRPr lang="pl-PL" sz="2800" dirty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</a:t>
            </a:fld>
            <a:endParaRPr lang="pl-PL" dirty="0"/>
          </a:p>
        </p:txBody>
      </p:sp>
      <p:graphicFrame>
        <p:nvGraphicFramePr>
          <p:cNvPr id="7" name="Obiekt 2">
            <a:extLst>
              <a:ext uri="{FF2B5EF4-FFF2-40B4-BE49-F238E27FC236}">
                <a16:creationId xmlns:a16="http://schemas.microsoft.com/office/drawing/2014/main" id="{FA3876D0-5FF5-45A2-93E1-D2B21F5B6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951260"/>
              </p:ext>
            </p:extLst>
          </p:nvPr>
        </p:nvGraphicFramePr>
        <p:xfrm>
          <a:off x="1809946" y="1124744"/>
          <a:ext cx="712666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100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1907704" y="1772816"/>
            <a:ext cx="6912768" cy="3888432"/>
          </a:xfrm>
        </p:spPr>
        <p:txBody>
          <a:bodyPr>
            <a:noAutofit/>
          </a:bodyPr>
          <a:lstStyle/>
          <a:p>
            <a:r>
              <a:rPr lang="pl-PL" sz="2400" dirty="0"/>
              <a:t>Zgodnie z obowiązującymi na dzień 31 grudnia 2019 r. regulaminami 505 etatów to etaty oficerskie, 541 aspiranckie, a 506 podoficerskie. </a:t>
            </a:r>
          </a:p>
          <a:p>
            <a:r>
              <a:rPr lang="pl-PL" sz="2400" dirty="0"/>
              <a:t>Stan zatrudnienia na dzień 31 grudnia 2019 r. wynosił ogółem 254 oficerów (93 w systemie zmianowym), 334 aspirantów (294 w systemie zmianowym), 797 podoficerów (755 w systemie zmianowym) i 118 szeregowych (109 w systemie zmianowym).</a:t>
            </a:r>
          </a:p>
          <a:p>
            <a:pPr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139256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101</a:t>
            </a:fld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929F089-483A-4658-BD14-631C14900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74008" y="968912"/>
            <a:ext cx="7099335" cy="48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899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85989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102</a:t>
            </a:fld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CAC92B9-63DF-4BF2-90A1-B7B378EE9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7704" y="995398"/>
            <a:ext cx="7065640" cy="55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970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26632" y="-83900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103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1907704" y="1340768"/>
            <a:ext cx="6984776" cy="50851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000" dirty="0"/>
              <a:t>W 2019 roku 17 funkcjonariuszy będących w służbie stałej, którzy ukończyli w SGSP studia niestacjonarne pierwszego stopnia na kierunku inżynieria bezpieczeństwa dla strażaków w służbie stałej, SPO i SPF otrzymało pierwszy stopień oficerski. </a:t>
            </a:r>
          </a:p>
          <a:p>
            <a:pPr>
              <a:buNone/>
            </a:pPr>
            <a:endParaRPr lang="pl-PL" sz="2000" dirty="0"/>
          </a:p>
          <a:p>
            <a:pPr>
              <a:buNone/>
            </a:pPr>
            <a:r>
              <a:rPr lang="pl-PL" sz="2000" dirty="0"/>
              <a:t>W ubiegłym roku województwo zachodniopomorskie mogło zgłosić:</a:t>
            </a:r>
          </a:p>
          <a:p>
            <a:r>
              <a:rPr lang="pl-PL" sz="2000" dirty="0"/>
              <a:t>17 kandydatów na niestacjonarne studia I stopnia w SGSP, </a:t>
            </a:r>
          </a:p>
          <a:p>
            <a:r>
              <a:rPr lang="pl-PL" sz="2000" dirty="0"/>
              <a:t>1 kandydata na  SPO-2,</a:t>
            </a:r>
          </a:p>
          <a:p>
            <a:r>
              <a:rPr lang="pl-PL" sz="2000" dirty="0"/>
              <a:t>1 kandydata na SPO-4,</a:t>
            </a:r>
          </a:p>
          <a:p>
            <a:r>
              <a:rPr lang="pl-PL" sz="2000" dirty="0"/>
              <a:t>2 kandydatów na SPK,</a:t>
            </a:r>
          </a:p>
          <a:p>
            <a:r>
              <a:rPr lang="pl-PL" sz="2000" dirty="0"/>
              <a:t>38 kandydatów na Kwalifikacyjne Kursy Zawodowe w SA PSP.</a:t>
            </a:r>
          </a:p>
        </p:txBody>
      </p:sp>
    </p:spTree>
    <p:extLst>
      <p:ext uri="{BB962C8B-B14F-4D97-AF65-F5344CB8AC3E}">
        <p14:creationId xmlns:p14="http://schemas.microsoft.com/office/powerpoint/2010/main" val="3775309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79299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104</a:t>
            </a:fld>
            <a:endParaRPr lang="pl-PL" dirty="0"/>
          </a:p>
        </p:txBody>
      </p:sp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5741AE95-8183-4382-BA00-A26370E41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35696" y="1285024"/>
            <a:ext cx="7056784" cy="49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28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105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1652298" y="944723"/>
            <a:ext cx="7338951" cy="5261758"/>
          </a:xfrm>
        </p:spPr>
        <p:txBody>
          <a:bodyPr>
            <a:noAutofit/>
          </a:bodyPr>
          <a:lstStyle/>
          <a:p>
            <a:pPr indent="17463">
              <a:spcBef>
                <a:spcPts val="0"/>
              </a:spcBef>
              <a:buNone/>
            </a:pPr>
            <a:r>
              <a:rPr lang="pl-PL" sz="1800" dirty="0"/>
              <a:t>W okresie od grudnia 2018 r. do listopada 2019 r. strażacy przebywali ogółem 19 661 dni na zwolnieniu lekarskim z tego 13 423 dni była to absencja chorobowa, podczas której strażakowi przysługiwało 80% uposażenia. W porównaniu do okresu od grudnia 2017 r. do listopada 2018 r. zachorowalność wzrosła o 12,3% (2 158 dni).</a:t>
            </a:r>
            <a:endParaRPr lang="pl-PL" sz="1800" b="1" i="1" dirty="0"/>
          </a:p>
          <a:p>
            <a:pPr indent="17463">
              <a:spcBef>
                <a:spcPts val="0"/>
              </a:spcBef>
              <a:buNone/>
            </a:pPr>
            <a:endParaRPr lang="pl-PL" sz="2000" dirty="0">
              <a:solidFill>
                <a:srgbClr val="92D050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E2F8E5B-0F9D-4EE9-AC9C-3A2FB6914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7" y="2540155"/>
            <a:ext cx="5777253" cy="42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278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14292" y="-86074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106</a:t>
            </a:fld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E90C68E-9C93-47F9-82FC-AF0F31787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600201"/>
            <a:ext cx="6923112" cy="3809024"/>
          </a:xfrm>
        </p:spPr>
        <p:txBody>
          <a:bodyPr>
            <a:normAutofit/>
          </a:bodyPr>
          <a:lstStyle/>
          <a:p>
            <a:r>
              <a:rPr lang="pl-PL" sz="2600" dirty="0"/>
              <a:t>W oparciu o przygotowywaną bazę danych wg stanu na dzień 31.12.2019 r. opracowano wykresy przedstawiające:</a:t>
            </a:r>
          </a:p>
          <a:p>
            <a:pPr lvl="0"/>
            <a:r>
              <a:rPr lang="pl-PL" sz="2600" dirty="0"/>
              <a:t>średnią płacę na dzień 31.12.2019 r.:</a:t>
            </a:r>
          </a:p>
          <a:p>
            <a:pPr lvl="1"/>
            <a:r>
              <a:rPr lang="pl-PL" sz="2600" dirty="0"/>
              <a:t>w KP/KM PSP,</a:t>
            </a:r>
          </a:p>
          <a:p>
            <a:pPr lvl="1"/>
            <a:r>
              <a:rPr lang="pl-PL" sz="2600" dirty="0"/>
              <a:t>w poszczególnych grupach zaszeregowania,</a:t>
            </a:r>
          </a:p>
          <a:p>
            <a:pPr lvl="0"/>
            <a:r>
              <a:rPr lang="pl-PL" sz="2600" dirty="0"/>
              <a:t>średnią wysługę lat służby i pracy.</a:t>
            </a:r>
          </a:p>
        </p:txBody>
      </p:sp>
    </p:spTree>
    <p:extLst>
      <p:ext uri="{BB962C8B-B14F-4D97-AF65-F5344CB8AC3E}">
        <p14:creationId xmlns:p14="http://schemas.microsoft.com/office/powerpoint/2010/main" val="36513872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107</a:t>
            </a:fld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1A61A8C-ECF1-459A-AA61-4A0406EC2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998" y="255563"/>
            <a:ext cx="9162998" cy="63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799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108</a:t>
            </a:fld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32A5C52-4CE2-4D56-A289-41C3B6D3F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51121"/>
            <a:ext cx="9144000" cy="54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882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109</a:t>
            </a:fld>
            <a:endParaRPr lang="pl-PL" dirty="0"/>
          </a:p>
        </p:txBody>
      </p:sp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88F873FF-77E7-4D6F-9D93-BE3598F37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10595"/>
            <a:ext cx="9144000" cy="5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4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056535" y="158075"/>
            <a:ext cx="6547913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  <a:cs typeface="Arial" pitchFamily="34" charset="0"/>
              </a:rPr>
              <a:t>ZACHODNIOPOMORSKIE W  SKALI  KRAJU</a:t>
            </a:r>
            <a:br>
              <a:rPr lang="pl-PL" sz="28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800" dirty="0">
                <a:solidFill>
                  <a:srgbClr val="C00000"/>
                </a:solidFill>
                <a:cs typeface="Arial" pitchFamily="34" charset="0"/>
              </a:rPr>
              <a:t>zdarzenia ogółem  - 11 miejsce w 2019 r.</a:t>
            </a:r>
            <a:endParaRPr lang="pl-PL" sz="2800" dirty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</a:t>
            </a:fld>
            <a:endParaRPr lang="pl-PL" dirty="0"/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8C01651A-5395-4056-AEB4-D13ACFBE6F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009582"/>
              </p:ext>
            </p:extLst>
          </p:nvPr>
        </p:nvGraphicFramePr>
        <p:xfrm>
          <a:off x="1875934" y="1191310"/>
          <a:ext cx="6928834" cy="5508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861304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110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1907704" y="1412776"/>
            <a:ext cx="6984776" cy="4824536"/>
          </a:xfrm>
        </p:spPr>
        <p:txBody>
          <a:bodyPr>
            <a:noAutofit/>
          </a:bodyPr>
          <a:lstStyle/>
          <a:p>
            <a:r>
              <a:rPr lang="pl-PL" sz="2000" dirty="0"/>
              <a:t>Pracownicy cywilni w jednostkach PSP województwa zachodniopomorskiego stanowią niewielką, ale równie ważną grupę pracowników. Przyznany limit etatów cywilnych wynosi 83 etaty z tego 57 to etaty korpusu służby cywilnej i 26 etatów pracowników pomocniczych i obsługi. </a:t>
            </a:r>
          </a:p>
          <a:p>
            <a:r>
              <a:rPr lang="pl-PL" sz="2000" dirty="0"/>
              <a:t>Stan zatrudnienia na 31 grudnia 2019 r. wynosił ogółem 89 osób (81 et.) z tego 3 urzędników służby cywilnej (3 et.), 55 pracowników służby cywilnej (53 et.) i 31 pracowników pomocniczych i obsługi (25 et.).</a:t>
            </a:r>
          </a:p>
          <a:p>
            <a:r>
              <a:rPr lang="pl-PL" sz="2000" dirty="0"/>
              <a:t>Średnie wynagrodzenie pracowników cywilnych brutto na dzień 31.12.2019 r. w województwie zachodniopomorskim wynosiło:</a:t>
            </a:r>
          </a:p>
          <a:p>
            <a:pPr marL="400050" lvl="1" indent="0">
              <a:buNone/>
            </a:pPr>
            <a:r>
              <a:rPr lang="pl-PL" sz="2000" dirty="0"/>
              <a:t>- 3 869,29 zł pracownicy służby cywilnej,</a:t>
            </a:r>
          </a:p>
          <a:p>
            <a:pPr marL="400050" lvl="1" indent="0">
              <a:buNone/>
            </a:pPr>
            <a:r>
              <a:rPr lang="pl-PL" sz="2000" dirty="0"/>
              <a:t>- 3 159,68 zł pracownicy pomocniczy i obsługi. </a:t>
            </a:r>
          </a:p>
          <a:p>
            <a:endParaRPr lang="pl-PL" sz="2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511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129396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400" dirty="0">
                <a:solidFill>
                  <a:srgbClr val="C00000"/>
                </a:solidFill>
              </a:rPr>
              <a:t>Uroczyste przekazanie samochodów ratowniczo-gaśniczych dla Komend Powiatowych i Miejskich PSP  woj. zachodniopomorskiego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111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956F33A-366E-4136-AE27-AEA4FEC364EC}"/>
              </a:ext>
            </a:extLst>
          </p:cNvPr>
          <p:cNvSpPr/>
          <p:nvPr/>
        </p:nvSpPr>
        <p:spPr>
          <a:xfrm>
            <a:off x="422176" y="5860665"/>
            <a:ext cx="3633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l-PL" sz="2400" dirty="0"/>
          </a:p>
          <a:p>
            <a:pPr algn="r"/>
            <a:r>
              <a:rPr lang="pl-PL" sz="2400" dirty="0"/>
              <a:t>14.01.2019 r.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12E6373-439F-42F8-8F1C-818F7FA57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5887" y="3621021"/>
            <a:ext cx="4896544" cy="324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BEF023C-E726-423F-9336-610EA109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812" y="1596960"/>
            <a:ext cx="389992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5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40880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Wystawa fotograficzna „Polska solidarna w Europie. Polscy strażacy w Szwecji”</a:t>
            </a:r>
          </a:p>
          <a:p>
            <a:pPr algn="r"/>
            <a:r>
              <a:rPr lang="pl-PL" sz="2667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112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956F33A-366E-4136-AE27-AEA4FEC364EC}"/>
              </a:ext>
            </a:extLst>
          </p:cNvPr>
          <p:cNvSpPr/>
          <p:nvPr/>
        </p:nvSpPr>
        <p:spPr>
          <a:xfrm>
            <a:off x="422176" y="5860665"/>
            <a:ext cx="3633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l-PL" sz="2400" dirty="0"/>
          </a:p>
          <a:p>
            <a:pPr algn="r"/>
            <a:r>
              <a:rPr lang="pl-PL" sz="2400" dirty="0"/>
              <a:t>12.02.2019 r.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86509E9-5D8C-4E73-8131-CB2F923B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50" y="4058824"/>
            <a:ext cx="4975732" cy="279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7D6F9BF-354D-4AF7-806D-45552F15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260" y="1394016"/>
            <a:ext cx="4224469" cy="326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0280" y="-3338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  <a:cs typeface="Times New Roman" pitchFamily="18" charset="0"/>
              </a:rPr>
              <a:t>Narada roczna, podsumowująca działalność jednostek organizacyjnych Państwowej Straży Pożarnej Pomorza Zachodniego za rok 2018 </a:t>
            </a:r>
          </a:p>
          <a:p>
            <a:pPr algn="r"/>
            <a:r>
              <a:rPr lang="pl-PL" sz="2667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113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956F33A-366E-4136-AE27-AEA4FEC364EC}"/>
              </a:ext>
            </a:extLst>
          </p:cNvPr>
          <p:cNvSpPr/>
          <p:nvPr/>
        </p:nvSpPr>
        <p:spPr>
          <a:xfrm>
            <a:off x="422176" y="5860665"/>
            <a:ext cx="3633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l-PL" sz="2400" dirty="0"/>
          </a:p>
          <a:p>
            <a:pPr algn="r"/>
            <a:r>
              <a:rPr lang="pl-PL" sz="2400" dirty="0"/>
              <a:t>25.02.2019 r.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F75CE58-E45A-4146-9D3A-683AAFB58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1371" y="1719203"/>
            <a:ext cx="5844320" cy="265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53DFA04-83AB-4B1F-8DCE-56F4BD56A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65" r="-471"/>
          <a:stretch/>
        </p:blipFill>
        <p:spPr bwMode="auto">
          <a:xfrm>
            <a:off x="4284066" y="2946805"/>
            <a:ext cx="4859935" cy="391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69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0280" y="-3338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Przekazanie pięciu samochodów ratowniczo-gaśniczych o trzech łodzi dla strażaków z Pomorza Zachodniego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114</a:t>
            </a:fld>
            <a:endParaRPr lang="pl-PL" dirty="0"/>
          </a:p>
        </p:txBody>
      </p:sp>
      <p:pic>
        <p:nvPicPr>
          <p:cNvPr id="11" name="Picture 2" descr=" ">
            <a:extLst>
              <a:ext uri="{FF2B5EF4-FFF2-40B4-BE49-F238E27FC236}">
                <a16:creationId xmlns:a16="http://schemas.microsoft.com/office/drawing/2014/main" id="{E69E9CFC-001A-42FB-9BFC-D2F5676A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369" y="1640799"/>
            <a:ext cx="5807968" cy="3871979"/>
          </a:xfrm>
          <a:prstGeom prst="rect">
            <a:avLst/>
          </a:prstGeom>
          <a:noFill/>
        </p:spPr>
      </p:pic>
      <p:pic>
        <p:nvPicPr>
          <p:cNvPr id="12" name="Picture 4" descr=" ">
            <a:extLst>
              <a:ext uri="{FF2B5EF4-FFF2-40B4-BE49-F238E27FC236}">
                <a16:creationId xmlns:a16="http://schemas.microsoft.com/office/drawing/2014/main" id="{FAF2C357-D194-4040-9E64-B7202AD83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380" y="4601736"/>
            <a:ext cx="5568619" cy="2256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75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0280" y="-425542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  <a:cs typeface="Times New Roman" pitchFamily="18" charset="0"/>
              </a:rPr>
              <a:t>Nominacja generalska  Zachodniopomorskiego Komendanta Wojewódzkiego PSP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115</a:t>
            </a:fld>
            <a:endParaRPr lang="pl-PL" dirty="0"/>
          </a:p>
        </p:txBody>
      </p:sp>
      <p:pic>
        <p:nvPicPr>
          <p:cNvPr id="13" name="Picture 4" descr="https://www.straz.gov.pl/pics/_galerie/19225/img_15951.jpg">
            <a:extLst>
              <a:ext uri="{FF2B5EF4-FFF2-40B4-BE49-F238E27FC236}">
                <a16:creationId xmlns:a16="http://schemas.microsoft.com/office/drawing/2014/main" id="{59842715-C242-44B5-8EBC-F41843D70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5722" y="1248641"/>
            <a:ext cx="3552396" cy="5126915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DA5A84-756E-4E52-8608-FDCFD9B8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494" y="2348875"/>
            <a:ext cx="3605591" cy="450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16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0280" y="-129396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Wmurowanie aktu erekcyjnego pod budowę Jednostki Ratowniczo-Gaśniczej nr 1 </a:t>
            </a:r>
            <a:br>
              <a:rPr lang="pl-PL" sz="2667" dirty="0">
                <a:solidFill>
                  <a:srgbClr val="C00000"/>
                </a:solidFill>
              </a:rPr>
            </a:br>
            <a:r>
              <a:rPr lang="pl-PL" sz="2667" dirty="0">
                <a:solidFill>
                  <a:srgbClr val="C00000"/>
                </a:solidFill>
              </a:rPr>
              <a:t>w Koszalinie</a:t>
            </a:r>
          </a:p>
          <a:p>
            <a:pPr algn="r"/>
            <a:endParaRPr lang="pl-PL" sz="2667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116</a:t>
            </a:fld>
            <a:endParaRPr lang="pl-PL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47E773C-DABD-40F5-AB84-49D1793A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376" y="3368994"/>
            <a:ext cx="5246625" cy="348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DAC5727-A62A-4339-B19E-FCCCE028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2" y="1508787"/>
            <a:ext cx="4224469" cy="28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8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5400000">
            <a:off x="6990280" y="-80147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Wojewódzkie Obchody Dnia Strażaka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117</a:t>
            </a:fld>
            <a:endParaRPr lang="pl-PL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5F74D0-1B75-492F-94F2-CAF61C22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021" y="1100742"/>
            <a:ext cx="9217020" cy="501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13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118</a:t>
            </a:fld>
            <a:endParaRPr lang="pl-P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D5B0223-9CF2-4E02-A915-64DACB767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543769" cy="368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B5E3590-319F-4112-9FBC-C65B6899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3" y="3488706"/>
            <a:ext cx="5062240" cy="336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2F630C6-E0A9-4380-8F5B-4B520D75E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408" y="3471123"/>
            <a:ext cx="5056592" cy="335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2311677-84AA-451B-ABBC-26A91DFE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816" y="6120"/>
            <a:ext cx="4427185" cy="348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4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461168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Powołanie na stanowisko Komendanta Powiatowego PSP w Stargardzie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119</a:t>
            </a:fld>
            <a:endParaRPr lang="pl-PL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C90CCB1-EBBB-4DC8-A5C5-89CA1E0B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692" y="1200843"/>
            <a:ext cx="3744416" cy="25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3D069D5-94F4-4A1D-90B1-027AE275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893" y="3154690"/>
            <a:ext cx="5532107" cy="370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30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04214" y="116632"/>
            <a:ext cx="671894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  </a:t>
            </a:r>
            <a:br>
              <a:rPr lang="pl-PL" sz="2800" dirty="0">
                <a:solidFill>
                  <a:srgbClr val="C00000"/>
                </a:solidFill>
              </a:rPr>
            </a:br>
            <a:r>
              <a:rPr lang="pl-PL" sz="2800" dirty="0">
                <a:solidFill>
                  <a:srgbClr val="C00000"/>
                </a:solidFill>
              </a:rPr>
              <a:t>w poszczególnych komendach PSP w 2019 r.</a:t>
            </a:r>
            <a:endParaRPr lang="pl-PL" sz="28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</a:t>
            </a:fld>
            <a:endParaRPr lang="pl-PL" dirty="0"/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FA7DA20D-CD05-45DA-AF3A-35DA8B7D8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8287823"/>
              </p:ext>
            </p:extLst>
          </p:nvPr>
        </p:nvGraphicFramePr>
        <p:xfrm>
          <a:off x="1904214" y="1544288"/>
          <a:ext cx="7088957" cy="498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Przekazanie samochodów pożarniczych dla Komend Powiatowych PSP z: Goleniowa, Drawska Pomorskiego i Wałcza.  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2831" y="-3338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120</a:t>
            </a:fld>
            <a:endParaRPr lang="pl-PL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35AED49-2982-4074-A968-C768104D3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037" y="1579839"/>
            <a:ext cx="4789188" cy="3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5AFEF66-9F34-4504-B6A6-E082CEA16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332" y="3841237"/>
            <a:ext cx="3973667" cy="301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33892" y="-80147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121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0990" indent="-380990" algn="r"/>
            <a:r>
              <a:rPr lang="pl-PL" sz="3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Rudolstadt, 27 lipca – 3 sierpnia 2019 r.</a:t>
            </a:r>
          </a:p>
        </p:txBody>
      </p:sp>
      <p:pic>
        <p:nvPicPr>
          <p:cNvPr id="10" name="Obraz 9" descr="DSC06795.JPG">
            <a:extLst>
              <a:ext uri="{FF2B5EF4-FFF2-40B4-BE49-F238E27FC236}">
                <a16:creationId xmlns:a16="http://schemas.microsoft.com/office/drawing/2014/main" id="{6F2A2877-10F3-4166-819E-AE7BA4BF1B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20669" y="1746249"/>
            <a:ext cx="5136739" cy="3413339"/>
          </a:xfrm>
          <a:prstGeom prst="rect">
            <a:avLst/>
          </a:prstGeom>
        </p:spPr>
      </p:pic>
      <p:pic>
        <p:nvPicPr>
          <p:cNvPr id="13" name="Picture 2" descr="C:\Users\MagdalenaBilinska\Desktop\Rudolstadt 2019\2019-08\DSC07192.JPG">
            <a:extLst>
              <a:ext uri="{FF2B5EF4-FFF2-40B4-BE49-F238E27FC236}">
                <a16:creationId xmlns:a16="http://schemas.microsoft.com/office/drawing/2014/main" id="{3D975EE7-2A42-4B4D-87D9-815CD534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1" y="4011325"/>
            <a:ext cx="4283967" cy="28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DSC06857.JPG">
            <a:extLst>
              <a:ext uri="{FF2B5EF4-FFF2-40B4-BE49-F238E27FC236}">
                <a16:creationId xmlns:a16="http://schemas.microsoft.com/office/drawing/2014/main" id="{BE788061-BD44-41E9-BF71-3E1E57AC30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41" y="1015029"/>
            <a:ext cx="3831459" cy="254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122</a:t>
            </a:fld>
            <a:endParaRPr lang="pl-PL" dirty="0"/>
          </a:p>
        </p:txBody>
      </p:sp>
      <p:pic>
        <p:nvPicPr>
          <p:cNvPr id="11" name="Obraz 10" descr="DSC06964.JPG">
            <a:extLst>
              <a:ext uri="{FF2B5EF4-FFF2-40B4-BE49-F238E27FC236}">
                <a16:creationId xmlns:a16="http://schemas.microsoft.com/office/drawing/2014/main" id="{CAFC8487-3E2E-4E25-860F-4B6516FBB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173" y="3198781"/>
            <a:ext cx="4455828" cy="3679148"/>
          </a:xfrm>
          <a:prstGeom prst="rect">
            <a:avLst/>
          </a:prstGeom>
        </p:spPr>
      </p:pic>
      <p:pic>
        <p:nvPicPr>
          <p:cNvPr id="12" name="Obraz 11" descr="DSC06983.JPG">
            <a:extLst>
              <a:ext uri="{FF2B5EF4-FFF2-40B4-BE49-F238E27FC236}">
                <a16:creationId xmlns:a16="http://schemas.microsoft.com/office/drawing/2014/main" id="{1DB19A22-117E-4D64-9B91-0BA9F896B4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33" y="-38072"/>
            <a:ext cx="4372679" cy="2905624"/>
          </a:xfrm>
          <a:prstGeom prst="rect">
            <a:avLst/>
          </a:prstGeom>
        </p:spPr>
      </p:pic>
      <p:pic>
        <p:nvPicPr>
          <p:cNvPr id="15" name="Obraz 14" descr="DSC07147.JPG">
            <a:extLst>
              <a:ext uri="{FF2B5EF4-FFF2-40B4-BE49-F238E27FC236}">
                <a16:creationId xmlns:a16="http://schemas.microsoft.com/office/drawing/2014/main" id="{1C302632-DC06-403A-9A0A-25889C32DD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075" y="5662"/>
            <a:ext cx="4809925" cy="3196172"/>
          </a:xfrm>
          <a:prstGeom prst="rect">
            <a:avLst/>
          </a:prstGeom>
        </p:spPr>
      </p:pic>
      <p:pic>
        <p:nvPicPr>
          <p:cNvPr id="16" name="Obraz 15" descr="DSC06919.JPG">
            <a:extLst>
              <a:ext uri="{FF2B5EF4-FFF2-40B4-BE49-F238E27FC236}">
                <a16:creationId xmlns:a16="http://schemas.microsoft.com/office/drawing/2014/main" id="{700D3C54-B7E2-45BC-AF8D-5BD950EF89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47512"/>
            <a:ext cx="5052053" cy="40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461168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Powołanie na stanowisko Komendanta Powiatowego PSP w Łobzie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123</a:t>
            </a:fld>
            <a:endParaRPr lang="pl-PL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C802EA99-FB3B-44F4-A718-5C76BDAB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099" y="1137397"/>
            <a:ext cx="4282788" cy="321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0FD531-31C2-424F-BAA2-79432EFC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011" y="3501010"/>
            <a:ext cx="4475987" cy="335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74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461168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Przekazanie ciężkiego samochodu ratownictwa technicznego do usuwania kolizji drogowych</a:t>
            </a:r>
          </a:p>
          <a:p>
            <a:pPr algn="r"/>
            <a:r>
              <a:rPr lang="pl-PL" sz="2667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124</a:t>
            </a:fld>
            <a:endParaRPr lang="pl-PL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00FBA30-D863-40D2-9EA6-1208650E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235" y="1166074"/>
            <a:ext cx="5757531" cy="328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37DBA62-978E-4469-8FD0-3A72A527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447" y="2889560"/>
            <a:ext cx="2976331" cy="396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4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125</a:t>
            </a:fld>
            <a:endParaRPr lang="pl-PL" dirty="0"/>
          </a:p>
        </p:txBody>
      </p:sp>
      <p:pic>
        <p:nvPicPr>
          <p:cNvPr id="11" name="Obraz 10" descr="P1090348.JPG">
            <a:extLst>
              <a:ext uri="{FF2B5EF4-FFF2-40B4-BE49-F238E27FC236}">
                <a16:creationId xmlns:a16="http://schemas.microsoft.com/office/drawing/2014/main" id="{864C3687-1A67-4BF6-9DAF-A0382EB795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25" y="47272"/>
            <a:ext cx="4684736" cy="3513552"/>
          </a:xfrm>
          <a:prstGeom prst="rect">
            <a:avLst/>
          </a:prstGeom>
        </p:spPr>
      </p:pic>
      <p:pic>
        <p:nvPicPr>
          <p:cNvPr id="12" name="Obraz 11" descr="P1090336.JPG">
            <a:extLst>
              <a:ext uri="{FF2B5EF4-FFF2-40B4-BE49-F238E27FC236}">
                <a16:creationId xmlns:a16="http://schemas.microsoft.com/office/drawing/2014/main" id="{DDBD57FB-6E4A-4C90-8592-5E9D87FC26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173" y="0"/>
            <a:ext cx="4828028" cy="3621021"/>
          </a:xfrm>
          <a:prstGeom prst="rect">
            <a:avLst/>
          </a:prstGeom>
        </p:spPr>
      </p:pic>
      <p:pic>
        <p:nvPicPr>
          <p:cNvPr id="14" name="Obraz 13" descr="P1090242.JPG">
            <a:extLst>
              <a:ext uri="{FF2B5EF4-FFF2-40B4-BE49-F238E27FC236}">
                <a16:creationId xmlns:a16="http://schemas.microsoft.com/office/drawing/2014/main" id="{BFC42C21-68F3-456C-B821-234F32B48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898" y="3605754"/>
            <a:ext cx="4828103" cy="3204975"/>
          </a:xfrm>
          <a:prstGeom prst="rect">
            <a:avLst/>
          </a:prstGeom>
        </p:spPr>
      </p:pic>
      <p:pic>
        <p:nvPicPr>
          <p:cNvPr id="15" name="Obraz 14" descr="P1090239.JPG">
            <a:extLst>
              <a:ext uri="{FF2B5EF4-FFF2-40B4-BE49-F238E27FC236}">
                <a16:creationId xmlns:a16="http://schemas.microsoft.com/office/drawing/2014/main" id="{70D0DD09-8DBF-4ED4-9EC9-68B8C6758C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525" y="3580610"/>
            <a:ext cx="4349423" cy="32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3592" y="-727672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spcBef>
                <a:spcPts val="1600"/>
              </a:spcBef>
            </a:pPr>
            <a:r>
              <a:rPr lang="pl-PL" sz="3200" dirty="0">
                <a:solidFill>
                  <a:srgbClr val="C00000"/>
                </a:solidFill>
                <a:cs typeface="Calibri" pitchFamily="34" charset="0"/>
              </a:rPr>
              <a:t>Ćwiczenia „ </a:t>
            </a:r>
            <a:r>
              <a:rPr lang="pl-PL" sz="3200" dirty="0" err="1">
                <a:solidFill>
                  <a:srgbClr val="C00000"/>
                </a:solidFill>
                <a:cs typeface="Calibri" pitchFamily="34" charset="0"/>
              </a:rPr>
              <a:t>Jägerbrück</a:t>
            </a:r>
            <a:r>
              <a:rPr lang="pl-PL" sz="3200" dirty="0">
                <a:solidFill>
                  <a:srgbClr val="C00000"/>
                </a:solidFill>
                <a:cs typeface="Calibri" pitchFamily="34" charset="0"/>
              </a:rPr>
              <a:t> 2019” </a:t>
            </a:r>
          </a:p>
          <a:p>
            <a:pPr algn="r"/>
            <a:r>
              <a:rPr lang="pl-PL" sz="3200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126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B3F4DE8-B9D3-4591-A18D-A6F9B6E45B57}"/>
              </a:ext>
            </a:extLst>
          </p:cNvPr>
          <p:cNvSpPr/>
          <p:nvPr/>
        </p:nvSpPr>
        <p:spPr>
          <a:xfrm>
            <a:off x="2189520" y="1387708"/>
            <a:ext cx="6431776" cy="456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ctr"/>
            <a:r>
              <a:rPr lang="pl-PL" sz="2400" dirty="0">
                <a:cs typeface="Calibri" pitchFamily="34" charset="0"/>
              </a:rPr>
              <a:t>Transgraniczne ćwiczenia w zakresie gaszenia wielkoobszarowych pożarów lasów. Współdziałanie Federalnej Służby THW z Państwową Strażą Pożarną </a:t>
            </a:r>
            <a:br>
              <a:rPr lang="pl-PL" sz="2400" dirty="0">
                <a:cs typeface="Calibri" pitchFamily="34" charset="0"/>
              </a:rPr>
            </a:br>
            <a:r>
              <a:rPr lang="pl-PL" sz="2400" dirty="0">
                <a:cs typeface="Calibri" pitchFamily="34" charset="0"/>
              </a:rPr>
              <a:t>z Polski we współpracy z powiatem </a:t>
            </a:r>
            <a:r>
              <a:rPr lang="pl-PL" sz="2400" dirty="0" err="1">
                <a:cs typeface="Calibri" pitchFamily="34" charset="0"/>
              </a:rPr>
              <a:t>Vorpommern</a:t>
            </a:r>
            <a:r>
              <a:rPr lang="pl-PL" sz="2400" dirty="0">
                <a:cs typeface="Calibri" pitchFamily="34" charset="0"/>
              </a:rPr>
              <a:t>-Greifswald i krajem związkowym Meklemburgią-Pomorzem Przednim. </a:t>
            </a:r>
          </a:p>
          <a:p>
            <a:pPr algn="ctr">
              <a:spcBef>
                <a:spcPts val="1600"/>
              </a:spcBef>
            </a:pPr>
            <a:r>
              <a:rPr lang="pl-PL" sz="2400" dirty="0">
                <a:cs typeface="Calibri" pitchFamily="34" charset="0"/>
              </a:rPr>
              <a:t>Miejsce spotkania: Ośrodek Szkolenia Poligonowego Wojsk Lądowych </a:t>
            </a:r>
            <a:r>
              <a:rPr lang="pl-PL" sz="2400" dirty="0" err="1">
                <a:cs typeface="Calibri" pitchFamily="34" charset="0"/>
              </a:rPr>
              <a:t>Torgelow</a:t>
            </a:r>
            <a:r>
              <a:rPr lang="pl-PL" sz="2400" dirty="0">
                <a:cs typeface="Calibri" pitchFamily="34" charset="0"/>
              </a:rPr>
              <a:t> (Niemcy).</a:t>
            </a:r>
          </a:p>
          <a:p>
            <a:pPr algn="ctr">
              <a:spcBef>
                <a:spcPts val="1600"/>
              </a:spcBef>
            </a:pPr>
            <a:r>
              <a:rPr lang="pl-PL" sz="2400" dirty="0">
                <a:cs typeface="Calibri" pitchFamily="34" charset="0"/>
              </a:rPr>
              <a:t>Termin: 27-29 września 2019 r.</a:t>
            </a:r>
          </a:p>
        </p:txBody>
      </p:sp>
    </p:spTree>
    <p:extLst>
      <p:ext uri="{BB962C8B-B14F-4D97-AF65-F5344CB8AC3E}">
        <p14:creationId xmlns:p14="http://schemas.microsoft.com/office/powerpoint/2010/main" val="17836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3592" y="-727672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spcBef>
                <a:spcPts val="1600"/>
              </a:spcBef>
            </a:pPr>
            <a:r>
              <a:rPr lang="pl-PL" sz="3200" dirty="0">
                <a:solidFill>
                  <a:srgbClr val="C00000"/>
                </a:solidFill>
                <a:cs typeface="Calibri" pitchFamily="34" charset="0"/>
              </a:rPr>
              <a:t>Ćwiczenia „ </a:t>
            </a:r>
            <a:r>
              <a:rPr lang="pl-PL" sz="3200" dirty="0" err="1">
                <a:solidFill>
                  <a:srgbClr val="C00000"/>
                </a:solidFill>
                <a:cs typeface="Calibri" pitchFamily="34" charset="0"/>
              </a:rPr>
              <a:t>Jägerbrück</a:t>
            </a:r>
            <a:r>
              <a:rPr lang="pl-PL" sz="3200" dirty="0">
                <a:solidFill>
                  <a:srgbClr val="C00000"/>
                </a:solidFill>
                <a:cs typeface="Calibri" pitchFamily="34" charset="0"/>
              </a:rPr>
              <a:t> 2019” </a:t>
            </a:r>
          </a:p>
          <a:p>
            <a:pPr algn="r"/>
            <a:r>
              <a:rPr lang="pl-PL" sz="3200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127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E579388-4A92-4DD8-90C8-72DD5B21D569}"/>
              </a:ext>
            </a:extLst>
          </p:cNvPr>
          <p:cNvSpPr/>
          <p:nvPr/>
        </p:nvSpPr>
        <p:spPr>
          <a:xfrm>
            <a:off x="2221437" y="1366097"/>
            <a:ext cx="6496339" cy="4607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667" dirty="0">
                <a:latin typeface="Calibri" pitchFamily="34" charset="0"/>
                <a:cs typeface="Calibri" pitchFamily="34" charset="0"/>
              </a:rPr>
              <a:t>Siły i środki biorące udział w ćwiczeniach to dwa moduły HCP z THW  z kraju związkowego Brandenburgii są to grupy specjalizujące się w budowie układów pompowo wężowych posiadające w swoich zasobach pompy dużej wydajności. Moduły HCP wykorzystywane są głównie podczas działań przeciwpowodziowych. Jednakże ćwiczenia pokazały, że mogą być wykorzystywane do tworzenia zabezpieczenia wodnego w przypadku długotrwałych działań gaśniczych. </a:t>
            </a:r>
          </a:p>
        </p:txBody>
      </p:sp>
    </p:spTree>
    <p:extLst>
      <p:ext uri="{BB962C8B-B14F-4D97-AF65-F5344CB8AC3E}">
        <p14:creationId xmlns:p14="http://schemas.microsoft.com/office/powerpoint/2010/main" val="26245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3592" y="-727672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16463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spcBef>
                <a:spcPts val="1600"/>
              </a:spcBef>
            </a:pPr>
            <a:r>
              <a:rPr lang="pl-PL" sz="3200" dirty="0">
                <a:solidFill>
                  <a:srgbClr val="C00000"/>
                </a:solidFill>
                <a:cs typeface="Calibri" pitchFamily="34" charset="0"/>
              </a:rPr>
              <a:t>Ćwiczenia „ </a:t>
            </a:r>
            <a:r>
              <a:rPr lang="pl-PL" sz="3200" dirty="0" err="1">
                <a:solidFill>
                  <a:srgbClr val="C00000"/>
                </a:solidFill>
                <a:cs typeface="Calibri" pitchFamily="34" charset="0"/>
              </a:rPr>
              <a:t>Jägerbrück</a:t>
            </a:r>
            <a:r>
              <a:rPr lang="pl-PL" sz="3200" dirty="0">
                <a:solidFill>
                  <a:srgbClr val="C00000"/>
                </a:solidFill>
                <a:cs typeface="Calibri" pitchFamily="34" charset="0"/>
              </a:rPr>
              <a:t> 2019” </a:t>
            </a:r>
          </a:p>
          <a:p>
            <a:pPr algn="r"/>
            <a:r>
              <a:rPr lang="pl-PL" sz="3200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128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6B02EEC-F841-444C-9C17-A0A65B0B89D1}"/>
              </a:ext>
            </a:extLst>
          </p:cNvPr>
          <p:cNvSpPr/>
          <p:nvPr/>
        </p:nvSpPr>
        <p:spPr>
          <a:xfrm>
            <a:off x="2227529" y="1121236"/>
            <a:ext cx="6739455" cy="501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667" dirty="0">
                <a:latin typeface="Calibri" pitchFamily="34" charset="0"/>
                <a:cs typeface="Calibri" pitchFamily="34" charset="0"/>
              </a:rPr>
              <a:t>Ćwiczenia realizowane były w formie praktycznej. Brały w nich udział siły i środki z województwa zachodniopomorskiego.</a:t>
            </a:r>
            <a:br>
              <a:rPr lang="pl-PL" sz="2667" dirty="0">
                <a:latin typeface="Calibri" pitchFamily="34" charset="0"/>
                <a:cs typeface="Calibri" pitchFamily="34" charset="0"/>
              </a:rPr>
            </a:br>
            <a:r>
              <a:rPr lang="pl-PL" sz="2667" dirty="0">
                <a:latin typeface="Calibri" pitchFamily="34" charset="0"/>
                <a:cs typeface="Calibri" pitchFamily="34" charset="0"/>
              </a:rPr>
              <a:t>Podczas ćwiczeń sprawdzono również możliwości logistyczne sił i środków z PSP poza granicami państwa.</a:t>
            </a:r>
          </a:p>
          <a:p>
            <a:r>
              <a:rPr lang="pl-PL" sz="2667" dirty="0">
                <a:latin typeface="Calibri" pitchFamily="34" charset="0"/>
                <a:cs typeface="Calibri" pitchFamily="34" charset="0"/>
              </a:rPr>
              <a:t>Zakres tematyczny ćwiczeń obejmował m.in.:</a:t>
            </a:r>
          </a:p>
          <a:p>
            <a:r>
              <a:rPr lang="pl-PL" sz="2667" dirty="0">
                <a:latin typeface="Calibri" pitchFamily="34" charset="0"/>
                <a:cs typeface="Calibri" pitchFamily="34" charset="0"/>
              </a:rPr>
              <a:t>- budowę obozowiska,</a:t>
            </a:r>
          </a:p>
          <a:p>
            <a:r>
              <a:rPr lang="pl-PL" sz="2667" dirty="0">
                <a:latin typeface="Calibri" pitchFamily="34" charset="0"/>
                <a:cs typeface="Calibri" pitchFamily="34" charset="0"/>
              </a:rPr>
              <a:t>- współdziałanie podczas pracy sztabu,</a:t>
            </a:r>
          </a:p>
          <a:p>
            <a:pPr>
              <a:buFontTx/>
              <a:buChar char="-"/>
            </a:pPr>
            <a:r>
              <a:rPr lang="pl-PL" sz="2667" dirty="0">
                <a:latin typeface="Calibri" pitchFamily="34" charset="0"/>
                <a:cs typeface="Calibri" pitchFamily="34" charset="0"/>
              </a:rPr>
              <a:t> budowę punktu czerpania wody,</a:t>
            </a:r>
          </a:p>
          <a:p>
            <a:pPr>
              <a:buFontTx/>
              <a:buChar char="-"/>
            </a:pPr>
            <a:r>
              <a:rPr lang="pl-PL" sz="2667" dirty="0">
                <a:latin typeface="Calibri" pitchFamily="34" charset="0"/>
                <a:cs typeface="Calibri" pitchFamily="34" charset="0"/>
              </a:rPr>
              <a:t> utworzenie sprawnego systemu zasilania,</a:t>
            </a:r>
          </a:p>
          <a:p>
            <a:pPr>
              <a:buFontTx/>
              <a:buChar char="-"/>
            </a:pPr>
            <a:r>
              <a:rPr lang="pl-PL" sz="2667" dirty="0">
                <a:latin typeface="Calibri" pitchFamily="34" charset="0"/>
                <a:cs typeface="Calibri" pitchFamily="34" charset="0"/>
              </a:rPr>
              <a:t> budowę stanowisk gaśniczych.</a:t>
            </a:r>
          </a:p>
        </p:txBody>
      </p:sp>
    </p:spTree>
    <p:extLst>
      <p:ext uri="{BB962C8B-B14F-4D97-AF65-F5344CB8AC3E}">
        <p14:creationId xmlns:p14="http://schemas.microsoft.com/office/powerpoint/2010/main" val="1048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129</a:t>
            </a:fld>
            <a:endParaRPr lang="pl-PL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D3A4F76-B379-4ACC-8214-0D1CDC4F0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609" y="3332990"/>
            <a:ext cx="4642975" cy="348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211206B-D514-4B34-9C7D-A4223EE0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598" y="0"/>
            <a:ext cx="4443985" cy="333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7FCD3CE-36BD-4092-A1BA-C111E2A5A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8" y="3332990"/>
            <a:ext cx="5228812" cy="348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B86AD11-FE85-4DE0-B4FF-EAE2EE9E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0" y="36675"/>
            <a:ext cx="4944471" cy="329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02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5" y="-10413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58738" y="0"/>
            <a:ext cx="64457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r" defTabSz="914400">
              <a:spcBef>
                <a:spcPct val="20000"/>
              </a:spcBef>
              <a:defRPr/>
            </a:pPr>
            <a:r>
              <a:rPr lang="pl-PL" sz="2800" dirty="0">
                <a:solidFill>
                  <a:srgbClr val="C00000"/>
                </a:solidFill>
                <a:cs typeface="Calibri" pitchFamily="34" charset="0"/>
              </a:rPr>
              <a:t>ZDARZENIA W LATACH 2009 - 2019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9943" y="6261156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</a:t>
            </a:fld>
            <a:endParaRPr lang="pl-PL" dirty="0"/>
          </a:p>
        </p:txBody>
      </p:sp>
      <p:graphicFrame>
        <p:nvGraphicFramePr>
          <p:cNvPr id="7" name="Obiekt 3">
            <a:extLst>
              <a:ext uri="{FF2B5EF4-FFF2-40B4-BE49-F238E27FC236}">
                <a16:creationId xmlns:a16="http://schemas.microsoft.com/office/drawing/2014/main" id="{D8A0327A-019F-44C4-835C-9F36050069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463679"/>
              </p:ext>
            </p:extLst>
          </p:nvPr>
        </p:nvGraphicFramePr>
        <p:xfrm>
          <a:off x="2158738" y="936102"/>
          <a:ext cx="6823006" cy="545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982370" y="6862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3200" dirty="0">
                <a:solidFill>
                  <a:srgbClr val="C00000"/>
                </a:solidFill>
              </a:rPr>
              <a:t>Przekazanie czeków na dofinansowanie jednostek Ochotniczych Straży Pożarnych oraz umów z Wojewódzkim Funduszem Ochrony Środowiska </a:t>
            </a:r>
            <a:br>
              <a:rPr lang="pl-PL" sz="3200" dirty="0">
                <a:solidFill>
                  <a:srgbClr val="C00000"/>
                </a:solidFill>
              </a:rPr>
            </a:br>
            <a:r>
              <a:rPr lang="pl-PL" sz="3200" dirty="0">
                <a:solidFill>
                  <a:srgbClr val="C00000"/>
                </a:solidFill>
              </a:rPr>
              <a:t>i Gospodarki Wodnej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130</a:t>
            </a:fld>
            <a:endParaRPr lang="pl-PL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C7C8D13-2CA0-4577-BF01-CF1D290FE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290" y="3305605"/>
            <a:ext cx="4736527" cy="355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AA58622-A96E-4DB7-A925-18695E1C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355" y="2310317"/>
            <a:ext cx="2942949" cy="39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83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41267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32993" y="143285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  <a:ea typeface="Roboto" charset="0"/>
              </a:rPr>
              <a:t>Akty normatywne Zachodniopomorskiego Komendanta Wojewódzkiego PSP</a:t>
            </a:r>
          </a:p>
          <a:p>
            <a:pPr algn="r"/>
            <a:r>
              <a:rPr lang="pl-PL" sz="2667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131</a:t>
            </a:fld>
            <a:endParaRPr lang="pl-PL" dirty="0"/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77C99F99-5E9E-46CF-AC1A-B5A611302100}"/>
              </a:ext>
            </a:extLst>
          </p:cNvPr>
          <p:cNvGraphicFramePr/>
          <p:nvPr/>
        </p:nvGraphicFramePr>
        <p:xfrm>
          <a:off x="1836870" y="1222673"/>
          <a:ext cx="693170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71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0" y="-129396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32993" y="143285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  <a:ea typeface="Roboto" charset="0"/>
              </a:rPr>
              <a:t>Nowelizacja regulaminów organizacyjnych jednostek organizacyjnych PSP </a:t>
            </a:r>
            <a:br>
              <a:rPr lang="pl-PL" sz="2667" dirty="0">
                <a:solidFill>
                  <a:srgbClr val="C00000"/>
                </a:solidFill>
                <a:ea typeface="Roboto" charset="0"/>
              </a:rPr>
            </a:br>
            <a:r>
              <a:rPr lang="pl-PL" sz="2667" dirty="0">
                <a:solidFill>
                  <a:srgbClr val="C00000"/>
                </a:solidFill>
                <a:ea typeface="Roboto" charset="0"/>
              </a:rPr>
              <a:t>woj. zachodniopomorskiego w 2019 r.</a:t>
            </a:r>
          </a:p>
          <a:p>
            <a:pPr algn="r"/>
            <a:r>
              <a:rPr lang="pl-PL" sz="2667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132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C91CA9C-1DDE-40D6-8ABD-A14EA62D34D6}"/>
              </a:ext>
            </a:extLst>
          </p:cNvPr>
          <p:cNvSpPr txBox="1"/>
          <p:nvPr/>
        </p:nvSpPr>
        <p:spPr>
          <a:xfrm>
            <a:off x="2141200" y="1849402"/>
            <a:ext cx="65897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x-none" sz="2400" dirty="0"/>
              <a:t>W 201</a:t>
            </a:r>
            <a:r>
              <a:rPr lang="pl-PL" sz="2400" dirty="0"/>
              <a:t>9</a:t>
            </a:r>
            <a:r>
              <a:rPr lang="x-none" sz="2400" dirty="0"/>
              <a:t> r. </a:t>
            </a:r>
            <a:r>
              <a:rPr lang="pl-PL" sz="2400" dirty="0"/>
              <a:t>do Zachodniopomorskiego Komendanta Wojewódzkiego PSP wpłynęło 6 decyzji w sprawie zmiany bądź ustalenia regulaminu organizacyjnego z 6 komend powiatowych/miejskich Państwowej Straży Pożarnej. </a:t>
            </a:r>
            <a:r>
              <a:rPr lang="pl-PL" sz="2400" dirty="0" err="1"/>
              <a:t>Zak</a:t>
            </a:r>
            <a:r>
              <a:rPr lang="x-none" sz="2400" dirty="0"/>
              <a:t>tualiz</a:t>
            </a:r>
            <a:r>
              <a:rPr lang="pl-PL" sz="2400" dirty="0" err="1"/>
              <a:t>owano</a:t>
            </a:r>
            <a:r>
              <a:rPr lang="pl-PL" sz="2400" dirty="0"/>
              <a:t> 6 regulaminów.</a:t>
            </a:r>
            <a:r>
              <a:rPr lang="x-none" sz="2400" dirty="0"/>
              <a:t> Tym samym Zachodniopomorski</a:t>
            </a:r>
            <a:r>
              <a:rPr lang="pl-PL" sz="2400" dirty="0"/>
              <a:t> </a:t>
            </a:r>
            <a:r>
              <a:rPr lang="x-none" sz="2400" dirty="0"/>
              <a:t>Komendant Wojewódzki PSP wydał </a:t>
            </a:r>
            <a:r>
              <a:rPr lang="pl-PL" sz="2400" dirty="0"/>
              <a:t>6</a:t>
            </a:r>
            <a:r>
              <a:rPr lang="x-none" sz="2400" dirty="0"/>
              <a:t> zarządze</a:t>
            </a:r>
            <a:r>
              <a:rPr lang="pl-PL" sz="2400" dirty="0"/>
              <a:t>ń</a:t>
            </a:r>
            <a:r>
              <a:rPr lang="x-none" sz="2400" dirty="0"/>
              <a:t> w sprawie zatwierdzenia zmian lub zatwierdzenia regulaminów organizacyjnych KP/M </a:t>
            </a:r>
            <a:r>
              <a:rPr lang="pl-PL" sz="2400" dirty="0"/>
              <a:t>Państwowej Straży Pożarnej województwa zachodniopomorskiego</a:t>
            </a:r>
            <a:r>
              <a:rPr lang="x-none" sz="2400" dirty="0"/>
              <a:t>.</a:t>
            </a:r>
            <a:endParaRPr lang="pl-PL" sz="2400" u="sng" dirty="0"/>
          </a:p>
        </p:txBody>
      </p:sp>
    </p:spTree>
    <p:extLst>
      <p:ext uri="{BB962C8B-B14F-4D97-AF65-F5344CB8AC3E}">
        <p14:creationId xmlns:p14="http://schemas.microsoft.com/office/powerpoint/2010/main" val="7823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133</a:t>
            </a:fld>
            <a:endParaRPr lang="pl-PL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EB8B60FB-F293-421D-A301-FBECF27E5C82}"/>
              </a:ext>
            </a:extLst>
          </p:cNvPr>
          <p:cNvGraphicFramePr>
            <a:graphicFrameLocks noGrp="1"/>
          </p:cNvGraphicFramePr>
          <p:nvPr/>
        </p:nvGraphicFramePr>
        <p:xfrm>
          <a:off x="2255400" y="0"/>
          <a:ext cx="6061016" cy="6858000"/>
        </p:xfrm>
        <a:graphic>
          <a:graphicData uri="http://schemas.openxmlformats.org/drawingml/2006/table">
            <a:tbl>
              <a:tblPr/>
              <a:tblGrid>
                <a:gridCol w="106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4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217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 b="1" dirty="0">
                          <a:latin typeface="Times New Roman"/>
                          <a:ea typeface="Times New Roman"/>
                          <a:cs typeface="Times New Roman"/>
                        </a:rPr>
                        <a:t>Lp.</a:t>
                      </a:r>
                      <a:endParaRPr lang="pl-PL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 b="1" dirty="0">
                          <a:latin typeface="Times New Roman"/>
                          <a:ea typeface="Times New Roman"/>
                          <a:cs typeface="Times New Roman"/>
                        </a:rPr>
                        <a:t>Jednostka organizacyjna PSP </a:t>
                      </a:r>
                      <a:br>
                        <a:rPr lang="pl-PL" sz="1300" b="1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pl-PL" sz="1300" b="1" dirty="0">
                          <a:latin typeface="Times New Roman"/>
                          <a:ea typeface="Times New Roman"/>
                          <a:cs typeface="Times New Roman"/>
                        </a:rPr>
                        <a:t>objęta kontrolą</a:t>
                      </a:r>
                      <a:endParaRPr lang="pl-PL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 b="1">
                          <a:latin typeface="Times New Roman"/>
                          <a:ea typeface="Times New Roman"/>
                          <a:cs typeface="Times New Roman"/>
                        </a:rPr>
                        <a:t>Forma kontroli</a:t>
                      </a:r>
                      <a:endParaRPr lang="pl-PL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 b="1">
                          <a:latin typeface="Times New Roman"/>
                          <a:ea typeface="Times New Roman"/>
                          <a:cs typeface="Times New Roman"/>
                        </a:rPr>
                        <a:t>Liczba kontroli</a:t>
                      </a:r>
                      <a:endParaRPr lang="pl-PL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87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latin typeface="Calibri"/>
                          <a:ea typeface="Times New Roman"/>
                          <a:cs typeface="Times New Roman"/>
                        </a:rPr>
                        <a:t>KP PSP w Białogardzie 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77">
                <a:tc rowSpan="2"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Choszcznie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7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pozaplanowa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740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Drawsku Pomorskim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Kamieniu Pomorskim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731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Kołobrzegu 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368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Łobzie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085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KM PSP w Myśliborzu 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15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Policach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015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Sławnie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Stargardzie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pozaplanowa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KM PSP w Szczecinie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5749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Szczecinku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pozaplanowa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1279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13.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Świdwinie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077">
                <a:tc rowSpan="2"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14.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>
                          <a:latin typeface="Calibri"/>
                          <a:ea typeface="Times New Roman"/>
                          <a:cs typeface="Times New Roman"/>
                        </a:rPr>
                        <a:t>KP PSP w Świnoujściu</a:t>
                      </a:r>
                      <a:endParaRPr lang="pl-PL" sz="13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07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pozaplanowa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58625">
                <a:tc>
                  <a:txBody>
                    <a:bodyPr/>
                    <a:lstStyle/>
                    <a:p>
                      <a:pPr indent="-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450215" algn="l"/>
                        </a:tabLst>
                      </a:pPr>
                      <a:r>
                        <a:rPr lang="pl-PL" sz="1300">
                          <a:latin typeface="Times New Roman"/>
                          <a:ea typeface="Times New Roman"/>
                          <a:cs typeface="Times New Roman"/>
                        </a:rPr>
                        <a:t>15.</a:t>
                      </a:r>
                    </a:p>
                  </a:txBody>
                  <a:tcPr marL="75516" marR="75516" marT="37757" marB="37757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 dirty="0">
                          <a:latin typeface="Calibri"/>
                          <a:ea typeface="Times New Roman"/>
                          <a:cs typeface="Times New Roman"/>
                        </a:rPr>
                        <a:t>KP PSP w Wałczu</a:t>
                      </a:r>
                      <a:endParaRPr lang="pl-PL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latin typeface="Calibri"/>
                          <a:ea typeface="Times New Roman"/>
                          <a:cs typeface="Times New Roman"/>
                        </a:rPr>
                        <a:t>planowana</a:t>
                      </a: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kern="1200" dirty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pl-PL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516" marR="75516" marT="37757" marB="37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4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134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019605" y="143285"/>
            <a:ext cx="787287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667" dirty="0">
                <a:solidFill>
                  <a:srgbClr val="C00000"/>
                </a:solidFill>
              </a:rPr>
              <a:t>Skargi wniesione do Komendy Wojewódzkiej </a:t>
            </a:r>
            <a:br>
              <a:rPr lang="pl-PL" sz="2667" dirty="0">
                <a:solidFill>
                  <a:srgbClr val="C00000"/>
                </a:solidFill>
              </a:rPr>
            </a:br>
            <a:r>
              <a:rPr lang="pl-PL" sz="2667" dirty="0">
                <a:solidFill>
                  <a:srgbClr val="C00000"/>
                </a:solidFill>
              </a:rPr>
              <a:t>PSP w Szczecinie na działalność </a:t>
            </a:r>
            <a:br>
              <a:rPr lang="pl-PL" sz="2667" dirty="0">
                <a:solidFill>
                  <a:srgbClr val="C00000"/>
                </a:solidFill>
              </a:rPr>
            </a:br>
            <a:r>
              <a:rPr lang="pl-PL" sz="2667" dirty="0">
                <a:solidFill>
                  <a:srgbClr val="C00000"/>
                </a:solidFill>
              </a:rPr>
              <a:t>Komendantów Powiatowych/Miejskich PSP </a:t>
            </a:r>
            <a:br>
              <a:rPr lang="pl-PL" sz="2667" dirty="0">
                <a:solidFill>
                  <a:srgbClr val="C00000"/>
                </a:solidFill>
              </a:rPr>
            </a:br>
            <a:r>
              <a:rPr lang="pl-PL" sz="2667" dirty="0">
                <a:solidFill>
                  <a:srgbClr val="C00000"/>
                </a:solidFill>
              </a:rPr>
              <a:t>woj. zachodniopomorskiego.</a:t>
            </a:r>
          </a:p>
          <a:p>
            <a:pPr algn="r"/>
            <a:r>
              <a:rPr lang="pl-PL" sz="2667" dirty="0">
                <a:solidFill>
                  <a:srgbClr val="C00000"/>
                </a:solidFill>
              </a:rPr>
              <a:t>  </a:t>
            </a:r>
          </a:p>
        </p:txBody>
      </p:sp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id="{DAFB3AA6-6AA6-4AFB-8DDE-E00476C054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7691" y="1888614"/>
          <a:ext cx="7287827" cy="482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533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00367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35095" y="0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defRPr/>
            </a:pPr>
            <a:r>
              <a:rPr lang="pl-PL" sz="2667" dirty="0">
                <a:solidFill>
                  <a:srgbClr val="C00000"/>
                </a:solidFill>
                <a:cs typeface="Arial" pitchFamily="34" charset="0"/>
              </a:rPr>
              <a:t>Archiwum KW PSP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135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78F0674-F3E1-4060-AC1A-6A2BA36E7F70}"/>
              </a:ext>
            </a:extLst>
          </p:cNvPr>
          <p:cNvSpPr/>
          <p:nvPr/>
        </p:nvSpPr>
        <p:spPr>
          <a:xfrm>
            <a:off x="2198568" y="1554021"/>
            <a:ext cx="63885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W roku 2019</a:t>
            </a:r>
            <a:r>
              <a:rPr lang="pl-PL" sz="2400" b="1" dirty="0"/>
              <a:t> </a:t>
            </a:r>
            <a:r>
              <a:rPr lang="pl-PL" sz="2400" dirty="0"/>
              <a:t>przesłano do KG PSP sprawozdanie z działalności archiwów zakładowych jednostek organizacyjnych PSP woj. zachodniopomorskiego oraz spisy zdawczo-odbiorcze dokumentacji przyjętej do archiwów w roku sprawozdawczym.</a:t>
            </a:r>
          </a:p>
          <a:p>
            <a:endParaRPr lang="pl-PL" sz="2400" dirty="0"/>
          </a:p>
          <a:p>
            <a:r>
              <a:rPr lang="pl-PL" sz="2400" dirty="0"/>
              <a:t>W roku 2019 do Archiwum Komendy Wojewódzkiej PSP w Szczecinie z komórek organizacyjnych przyjęto 200 teczek w ilości około 4,475 </a:t>
            </a:r>
            <a:r>
              <a:rPr lang="pl-PL" sz="2400" dirty="0" err="1"/>
              <a:t>mb</a:t>
            </a:r>
            <a:r>
              <a:rPr lang="pl-PL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6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00367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35095" y="0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defRPr/>
            </a:pPr>
            <a:r>
              <a:rPr lang="pl-PL" sz="2667" dirty="0">
                <a:solidFill>
                  <a:srgbClr val="C00000"/>
                </a:solidFill>
                <a:cs typeface="Arial" pitchFamily="34" charset="0"/>
              </a:rPr>
              <a:t>Archiwum KW PSP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136</a:t>
            </a:fld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78F0674-F3E1-4060-AC1A-6A2BA36E7F70}"/>
              </a:ext>
            </a:extLst>
          </p:cNvPr>
          <p:cNvSpPr/>
          <p:nvPr/>
        </p:nvSpPr>
        <p:spPr>
          <a:xfrm>
            <a:off x="2171436" y="943555"/>
            <a:ext cx="65592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Na podstawie Zarządzenia Nr 102 Zachodniopomorskiego Komendanta Wojewódzkiego Państwowej Straży Pożarnej z dnia 18 lipca 2019 r. została powołana komisja do przeprowadzenia brakowania dokumentacji niearchiwalnej znajdującej się w zasobie archiwalnym Komendy Wojewódzkiej PSP. Komisja dokonała oceny i wydzielenia dokumentacji przeznaczonej do zniszczenia.</a:t>
            </a:r>
          </a:p>
          <a:p>
            <a:r>
              <a:rPr lang="pl-PL" sz="2400" dirty="0"/>
              <a:t>Zgodnie z zezwoleniem Nr 254/2019 z dnia 14 października 2019 r. zdjęto z ewidencji 303 pozycje i przekazano na makulaturę 465 teczek akt komórek organizacyjnych Komendy Wojewódzkiej PSP, co stanowi około 13,65 </a:t>
            </a:r>
            <a:r>
              <a:rPr lang="pl-PL" sz="2400" dirty="0" err="1"/>
              <a:t>mb</a:t>
            </a:r>
            <a:r>
              <a:rPr lang="pl-PL" sz="2400" dirty="0"/>
              <a:t> akt.</a:t>
            </a:r>
          </a:p>
        </p:txBody>
      </p:sp>
    </p:spTree>
    <p:extLst>
      <p:ext uri="{BB962C8B-B14F-4D97-AF65-F5344CB8AC3E}">
        <p14:creationId xmlns:p14="http://schemas.microsoft.com/office/powerpoint/2010/main" val="8139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00367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35097" y="68627"/>
            <a:ext cx="6739455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0990" indent="-380990" algn="r"/>
            <a:r>
              <a:rPr lang="pl-PL" sz="26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Poczdam, 10-11 grudnia 2019 r.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137</a:t>
            </a:fld>
            <a:endParaRPr lang="pl-P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5C6BC61-8988-4723-858E-BD505067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096" y="776703"/>
            <a:ext cx="4704523" cy="313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O:\2019\WO.0843 Współpraca z zagranicą, Zagraniczne wyjazdy służb. - Wnioski wyjazdowe\WO.0843.15.2019_Poczdam\Zdjęcia\GAP_0039.JPG">
            <a:extLst>
              <a:ext uri="{FF2B5EF4-FFF2-40B4-BE49-F238E27FC236}">
                <a16:creationId xmlns:a16="http://schemas.microsoft.com/office/drawing/2014/main" id="{C623DA06-D771-45D6-A36D-141E4AFF8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16"/>
          <a:stretch/>
        </p:blipFill>
        <p:spPr bwMode="auto">
          <a:xfrm>
            <a:off x="3515882" y="3146709"/>
            <a:ext cx="5628116" cy="3642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5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858256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3419872" y="116632"/>
            <a:ext cx="5203284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Plan budżetu na 2019 rok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138</a:t>
            </a:fld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F44584C-7576-40F5-B990-DDEF204D6F11}"/>
              </a:ext>
            </a:extLst>
          </p:cNvPr>
          <p:cNvGraphicFramePr>
            <a:graphicFrameLocks noGrp="1"/>
          </p:cNvGraphicFramePr>
          <p:nvPr/>
        </p:nvGraphicFramePr>
        <p:xfrm>
          <a:off x="1835696" y="1052736"/>
          <a:ext cx="7200801" cy="5330601"/>
        </p:xfrm>
        <a:graphic>
          <a:graphicData uri="http://schemas.openxmlformats.org/drawingml/2006/table">
            <a:tbl>
              <a:tblPr/>
              <a:tblGrid>
                <a:gridCol w="167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446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 budżetu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 dziale 754,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rozdziale 75411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Wynagrodzenia oraz pochodne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Pozostałe wydatki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Wydatki majątkowe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Ustawa budżetowa       </a:t>
                      </a:r>
                      <a:b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 2019 </a:t>
                      </a: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rok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95 152 548,00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26 366 452,00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1 952 000,00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123 471 000,00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8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 po</a:t>
                      </a:r>
                      <a:b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zmianach na 31.12.2019 r.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100 750 888,33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30 442 504,67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17 599 200,00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148 792 593,00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3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Wykonanie na dzień  31.12.2019 r.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100 748 941,09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30 411 181,31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17 599 200,00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148 759 322,40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6208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763688" y="116632"/>
            <a:ext cx="685946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Środki pozyskane poza budżetem państwa </a:t>
            </a:r>
            <a:br>
              <a:rPr lang="pl-PL" sz="2800" dirty="0">
                <a:solidFill>
                  <a:srgbClr val="C00000"/>
                </a:solidFill>
                <a:latin typeface="+mn-lt"/>
              </a:rPr>
            </a:br>
            <a:r>
              <a:rPr lang="pl-PL" sz="2800" dirty="0">
                <a:solidFill>
                  <a:srgbClr val="C00000"/>
                </a:solidFill>
                <a:latin typeface="+mn-lt"/>
              </a:rPr>
              <a:t>dla przedsięwzięć inwestycyjnych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latin typeface="+mn-lt"/>
              </a:rPr>
              <a:t>oraz finansowanie bieżących wydatków w 2019 roku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139</a:t>
            </a:fld>
            <a:endParaRPr lang="pl-PL" dirty="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3EF152D-B9BB-48DC-A940-D25CD2730A64}"/>
              </a:ext>
            </a:extLst>
          </p:cNvPr>
          <p:cNvGraphicFramePr>
            <a:graphicFrameLocks noGrp="1"/>
          </p:cNvGraphicFramePr>
          <p:nvPr/>
        </p:nvGraphicFramePr>
        <p:xfrm>
          <a:off x="1966866" y="2089944"/>
          <a:ext cx="7071887" cy="2313805"/>
        </p:xfrm>
        <a:graphic>
          <a:graphicData uri="http://schemas.openxmlformats.org/drawingml/2006/table">
            <a:tbl>
              <a:tblPr/>
              <a:tblGrid>
                <a:gridCol w="2217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4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23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49" marR="444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OSP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49" marR="444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KM/KP PSP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49" marR="444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 PSP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49" marR="4444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1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Środki wydatkowane z firm ubezpieczeniowych</a:t>
                      </a: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49" marR="444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Times New Roman"/>
                          <a:ea typeface="Times New Roman"/>
                          <a:cs typeface="Times New Roman"/>
                        </a:rPr>
                        <a:t>1 342 010,00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Times New Roman"/>
                          <a:ea typeface="Times New Roman"/>
                          <a:cs typeface="Times New Roman"/>
                        </a:rPr>
                        <a:t>1 094 483,77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latin typeface="Times New Roman"/>
                          <a:ea typeface="Times New Roman"/>
                          <a:cs typeface="Times New Roman"/>
                        </a:rPr>
                        <a:t>198 532,08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41EB7A6E-AE00-40E2-8B4B-EF68BE856D75}"/>
              </a:ext>
            </a:extLst>
          </p:cNvPr>
          <p:cNvGraphicFramePr>
            <a:graphicFrameLocks noGrp="1"/>
          </p:cNvGraphicFramePr>
          <p:nvPr/>
        </p:nvGraphicFramePr>
        <p:xfrm>
          <a:off x="1966866" y="4403749"/>
          <a:ext cx="7071886" cy="2016125"/>
        </p:xfrm>
        <a:graphic>
          <a:graphicData uri="http://schemas.openxmlformats.org/drawingml/2006/table">
            <a:tbl>
              <a:tblPr/>
              <a:tblGrid>
                <a:gridCol w="2924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6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8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Realizacja zadań bieżących</a:t>
                      </a: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Realizacja zadań inwestycyjnych</a:t>
                      </a: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Środki wydatkowane w ramach Funduszu Wsparcia PSP</a:t>
                      </a:r>
                      <a:endParaRPr kumimoji="0" 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168 764,82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1 355 775,90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4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066508" y="116632"/>
            <a:ext cx="655664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  <a:cs typeface="Calibri" pitchFamily="34" charset="0"/>
              </a:rPr>
              <a:t>CZAS DOJAZDU JEDNOSTEK </a:t>
            </a:r>
          </a:p>
          <a:p>
            <a:pPr algn="r"/>
            <a:r>
              <a:rPr lang="pl-PL" sz="2000" dirty="0">
                <a:solidFill>
                  <a:srgbClr val="C00000"/>
                </a:solidFill>
                <a:cs typeface="Calibri" pitchFamily="34" charset="0"/>
              </a:rPr>
              <a:t>w minutach od zgłoszenia do przybycia na miejsce zdarzenia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</a:t>
            </a:fld>
            <a:endParaRPr lang="pl-PL" dirty="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49221E3-AD7E-4E96-BD78-A90EDD886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579217"/>
              </p:ext>
            </p:extLst>
          </p:nvPr>
        </p:nvGraphicFramePr>
        <p:xfrm>
          <a:off x="1772933" y="1506621"/>
          <a:ext cx="7143798" cy="4519693"/>
        </p:xfrm>
        <a:graphic>
          <a:graphicData uri="http://schemas.openxmlformats.org/drawingml/2006/table">
            <a:tbl>
              <a:tblPr/>
              <a:tblGrid>
                <a:gridCol w="1409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0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7183">
                  <a:extLst>
                    <a:ext uri="{9D8B030D-6E8A-4147-A177-3AD203B41FA5}">
                      <a16:colId xmlns:a16="http://schemas.microsoft.com/office/drawing/2014/main" val="1490703868"/>
                    </a:ext>
                  </a:extLst>
                </a:gridCol>
                <a:gridCol w="790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5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331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latin typeface="+mn-lt"/>
                      </a:endParaRPr>
                    </a:p>
                  </a:txBody>
                  <a:tcPr marL="6145" marR="6145" marT="61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endParaRPr lang="pl-PL" sz="1800" b="1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latin typeface="+mn-lt"/>
                      </a:endParaRPr>
                    </a:p>
                  </a:txBody>
                  <a:tcPr marL="6145" marR="6145" marT="61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rodzaj zdarzenia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do 5 </a:t>
                      </a:r>
                    </a:p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min.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6-10 </a:t>
                      </a:r>
                    </a:p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min.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11-15 min.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16-20 min.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300" b="1" i="0" u="none" strike="noStrike" dirty="0">
                        <a:latin typeface="Arial CE" pitchFamily="34" charset="0"/>
                        <a:cs typeface="Arial CE" pitchFamily="34" charset="0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21-30 min.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latin typeface="+mn-lt"/>
                          <a:cs typeface="Arial CE" pitchFamily="34" charset="0"/>
                        </a:rPr>
                        <a:t>&gt;30 min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razem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8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pożary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2029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3289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2220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313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pl-PL" sz="1300" b="1" i="0" u="none" strike="noStrike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175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8057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8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latin typeface="+mn-lt"/>
                          <a:cs typeface="Arial CE" pitchFamily="34" charset="0"/>
                        </a:rPr>
                        <a:t>udział procentowy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25,2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40,8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27,6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3,9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0" i="0" u="none" strike="noStrike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2,2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0,4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miejscowe zagrożenia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3622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5043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3105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464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pl-PL" sz="1300" b="1" i="0" u="none" strike="noStrike" dirty="0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396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13019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8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latin typeface="+mn-lt"/>
                          <a:cs typeface="Arial CE" pitchFamily="34" charset="0"/>
                        </a:rPr>
                        <a:t>udział procentowy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27,82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38,74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23,85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3,56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0" i="0" u="none" strike="noStrike" dirty="0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3,04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2,99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8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latin typeface="+mn-lt"/>
                          <a:cs typeface="Arial CE" pitchFamily="34" charset="0"/>
                        </a:rPr>
                        <a:t>razem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5651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8332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5325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777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1" i="0" u="none" strike="noStrike" dirty="0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571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420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21076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8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latin typeface="+mn-lt"/>
                          <a:cs typeface="Arial CE" pitchFamily="34" charset="0"/>
                        </a:rPr>
                        <a:t>udział procentowy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26,8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effectLst/>
                          <a:latin typeface="+mn-lt"/>
                          <a:cs typeface="Arial CE" panose="020B0604020202020204" pitchFamily="34" charset="0"/>
                        </a:rPr>
                        <a:t>39,5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25,3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3,7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0" i="0" u="none" strike="noStrike" dirty="0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2,7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2,0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827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latin typeface="+mn-lt"/>
                          <a:cs typeface="Arial CE" pitchFamily="34" charset="0"/>
                        </a:rPr>
                        <a:t> </a:t>
                      </a:r>
                    </a:p>
                  </a:txBody>
                  <a:tcPr marL="6145" marR="6145" marT="61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latin typeface="+mn-lt"/>
                          <a:cs typeface="Arial CE" pitchFamily="34" charset="0"/>
                        </a:rPr>
                        <a:t>91,6%</a:t>
                      </a:r>
                    </a:p>
                  </a:txBody>
                  <a:tcPr marL="6145" marR="6145" marT="61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2400" b="0" i="0" u="none" strike="noStrike" dirty="0">
                        <a:solidFill>
                          <a:srgbClr val="92D050"/>
                        </a:solidFill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latin typeface="+mn-lt"/>
                          <a:cs typeface="Arial CE" pitchFamily="34" charset="0"/>
                        </a:rPr>
                        <a:t>6,4%</a:t>
                      </a:r>
                    </a:p>
                  </a:txBody>
                  <a:tcPr marL="6145" marR="6145" marT="61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3857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latin typeface="+mn-lt"/>
                          <a:cs typeface="Arial CE" pitchFamily="34" charset="0"/>
                        </a:rPr>
                        <a:t> </a:t>
                      </a:r>
                    </a:p>
                  </a:txBody>
                  <a:tcPr marL="6145" marR="6145" marT="61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24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latin typeface="+mn-lt"/>
                          <a:cs typeface="Arial CE" pitchFamily="34" charset="0"/>
                        </a:rPr>
                        <a:t>98,0%</a:t>
                      </a:r>
                    </a:p>
                  </a:txBody>
                  <a:tcPr marL="6145" marR="6145" marT="61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2400" b="0" i="0" u="none" strike="noStrike" dirty="0">
                        <a:solidFill>
                          <a:srgbClr val="92D050"/>
                        </a:solidFill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92D050"/>
                          </a:solidFill>
                          <a:latin typeface="+mn-lt"/>
                          <a:cs typeface="Arial CE" pitchFamily="34" charset="0"/>
                        </a:rPr>
                        <a:t>  </a:t>
                      </a:r>
                    </a:p>
                  </a:txBody>
                  <a:tcPr marL="6145" marR="6145" marT="614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92D050"/>
                          </a:solidFill>
                          <a:latin typeface="Arial CE" pitchFamily="34" charset="0"/>
                          <a:cs typeface="Arial CE" pitchFamily="34" charset="0"/>
                        </a:rPr>
                        <a:t>  </a:t>
                      </a:r>
                    </a:p>
                  </a:txBody>
                  <a:tcPr marL="8193" marR="8193" marT="819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6145" marR="6145" marT="61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763688" y="116632"/>
            <a:ext cx="685946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eaLnBrk="1" hangingPunct="1"/>
            <a:r>
              <a:rPr lang="pl-PL" altLang="pl-PL" sz="2800" dirty="0">
                <a:solidFill>
                  <a:srgbClr val="C00000"/>
                </a:solidFill>
                <a:latin typeface="+mn-lt"/>
              </a:rPr>
              <a:t>Środki finansowe wydatkowane z firm ubezpieczeniowych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140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6580598-9639-4306-A922-27A89F305E56}"/>
              </a:ext>
            </a:extLst>
          </p:cNvPr>
          <p:cNvSpPr/>
          <p:nvPr/>
        </p:nvSpPr>
        <p:spPr>
          <a:xfrm rot="5400000">
            <a:off x="6969430" y="-46881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2" name="Wykres 1">
            <a:extLst>
              <a:ext uri="{FF2B5EF4-FFF2-40B4-BE49-F238E27FC236}">
                <a16:creationId xmlns:a16="http://schemas.microsoft.com/office/drawing/2014/main" id="{D006A1A6-397F-421D-823B-774D47D2FCD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9" t="-3648" r="-4433" b="-2888"/>
          <a:stretch>
            <a:fillRect/>
          </a:stretch>
        </p:blipFill>
        <p:spPr bwMode="auto">
          <a:xfrm>
            <a:off x="1763688" y="1164820"/>
            <a:ext cx="7380312" cy="54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3689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763688" y="116632"/>
            <a:ext cx="685946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eaLnBrk="1" hangingPunct="1"/>
            <a:r>
              <a:rPr lang="pl-PL" altLang="pl-PL" sz="2800" dirty="0">
                <a:solidFill>
                  <a:srgbClr val="C00000"/>
                </a:solidFill>
                <a:latin typeface="+mn-lt"/>
              </a:rPr>
              <a:t>Środki finansowe wydatkowane z firm ubezpieczeniowych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141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6580598-9639-4306-A922-27A89F305E56}"/>
              </a:ext>
            </a:extLst>
          </p:cNvPr>
          <p:cNvSpPr/>
          <p:nvPr/>
        </p:nvSpPr>
        <p:spPr>
          <a:xfrm rot="5400000">
            <a:off x="6969430" y="-46881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Wykres 1">
            <a:extLst>
              <a:ext uri="{FF2B5EF4-FFF2-40B4-BE49-F238E27FC236}">
                <a16:creationId xmlns:a16="http://schemas.microsoft.com/office/drawing/2014/main" id="{8BE0AB42-3CC6-4916-A874-F2C5B7610C2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" t="-11690" r="-423" b="-2798"/>
          <a:stretch>
            <a:fillRect/>
          </a:stretch>
        </p:blipFill>
        <p:spPr bwMode="auto">
          <a:xfrm>
            <a:off x="2051721" y="1205368"/>
            <a:ext cx="6859468" cy="444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1B76DCCC-163D-4D5A-AEF9-0314CE0DE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1" y="6042168"/>
            <a:ext cx="45005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+mn-lt"/>
              </a:rPr>
              <a:t>Ogółem:</a:t>
            </a:r>
            <a:r>
              <a:rPr lang="pl-PL" altLang="pl-PL" sz="2800" dirty="0">
                <a:latin typeface="+mn-lt"/>
              </a:rPr>
              <a:t> </a:t>
            </a:r>
            <a:r>
              <a:rPr lang="pl-PL" altLang="pl-PL" sz="2800" b="1" dirty="0">
                <a:latin typeface="+mn-lt"/>
              </a:rPr>
              <a:t>2 635 025,85 zł</a:t>
            </a:r>
            <a:endParaRPr lang="pl-PL" altLang="pl-P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40647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763688" y="116632"/>
            <a:ext cx="685946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eaLnBrk="1" hangingPunct="1"/>
            <a:r>
              <a:rPr lang="pl-PL" altLang="pl-PL" sz="2800" dirty="0">
                <a:solidFill>
                  <a:srgbClr val="C00000"/>
                </a:solidFill>
                <a:latin typeface="+mn-lt"/>
              </a:rPr>
              <a:t>Środki finansowe wydatkowane </a:t>
            </a:r>
            <a:br>
              <a:rPr lang="pl-PL" altLang="pl-PL" sz="2800" dirty="0">
                <a:solidFill>
                  <a:srgbClr val="C00000"/>
                </a:solidFill>
                <a:latin typeface="+mn-lt"/>
              </a:rPr>
            </a:br>
            <a:r>
              <a:rPr lang="pl-PL" altLang="pl-PL" sz="2800" dirty="0">
                <a:solidFill>
                  <a:srgbClr val="C00000"/>
                </a:solidFill>
                <a:latin typeface="+mn-lt"/>
              </a:rPr>
              <a:t>z Funduszu Wsparcia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142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6580598-9639-4306-A922-27A89F305E56}"/>
              </a:ext>
            </a:extLst>
          </p:cNvPr>
          <p:cNvSpPr/>
          <p:nvPr/>
        </p:nvSpPr>
        <p:spPr>
          <a:xfrm rot="5400000">
            <a:off x="6969430" y="-46881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5E37E-4F77-4BF2-AAA7-EB6FC70BC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6097612"/>
            <a:ext cx="5111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+mn-lt"/>
              </a:rPr>
              <a:t>Ogółem: 1 524 540 ,72 zł</a:t>
            </a:r>
          </a:p>
        </p:txBody>
      </p:sp>
      <p:pic>
        <p:nvPicPr>
          <p:cNvPr id="13" name="Wykres 1">
            <a:extLst>
              <a:ext uri="{FF2B5EF4-FFF2-40B4-BE49-F238E27FC236}">
                <a16:creationId xmlns:a16="http://schemas.microsoft.com/office/drawing/2014/main" id="{F794EF58-42FF-4B54-9119-7993C1C5FB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9" t="-4681" r="-38237" b="-1624"/>
          <a:stretch>
            <a:fillRect/>
          </a:stretch>
        </p:blipFill>
        <p:spPr bwMode="auto">
          <a:xfrm>
            <a:off x="1331640" y="1345069"/>
            <a:ext cx="7812360" cy="475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31840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763688" y="116632"/>
            <a:ext cx="685946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</a:rPr>
              <a:t>Wydatki inwestycyjne w 2019 r.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143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6580598-9639-4306-A922-27A89F305E56}"/>
              </a:ext>
            </a:extLst>
          </p:cNvPr>
          <p:cNvSpPr/>
          <p:nvPr/>
        </p:nvSpPr>
        <p:spPr>
          <a:xfrm rot="5400000">
            <a:off x="6972700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79350F70-E6CC-4C4D-AEC3-E9DDD11AD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9" y="2348880"/>
            <a:ext cx="7560840" cy="192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 sz="2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dirty="0">
                <a:latin typeface="+mn-lt"/>
              </a:rPr>
              <a:t>KP/KM PSP 	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dirty="0">
                <a:latin typeface="+mn-lt"/>
              </a:rPr>
              <a:t>			     </a:t>
            </a:r>
            <a:br>
              <a:rPr lang="pl-PL" altLang="pl-PL" sz="2800" dirty="0">
                <a:latin typeface="+mn-lt"/>
              </a:rPr>
            </a:br>
            <a:r>
              <a:rPr lang="pl-PL" altLang="pl-PL" sz="2800" dirty="0">
                <a:latin typeface="+mn-lt"/>
              </a:rPr>
              <a:t>75411- Budżet			1 952 000,00 zł</a:t>
            </a:r>
            <a:br>
              <a:rPr lang="pl-PL" altLang="pl-PL" sz="2800" dirty="0">
                <a:latin typeface="+mn-lt"/>
              </a:rPr>
            </a:br>
            <a:endParaRPr lang="pl-PL" altLang="pl-PL" sz="2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dirty="0">
                <a:latin typeface="+mn-lt"/>
              </a:rPr>
              <a:t>75411- Program modernizacji	15 580 000,00 zł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2D17A5F3-C507-4E4D-A130-C2079FD9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911" y="1314499"/>
            <a:ext cx="668111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+mn-lt"/>
              </a:rPr>
              <a:t>17 532 000,00 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4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4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49279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763688" y="116632"/>
            <a:ext cx="685946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</a:rPr>
              <a:t>Wydatki na zakupy inwestycyjne w 2019 r.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144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6580598-9639-4306-A922-27A89F305E56}"/>
              </a:ext>
            </a:extLst>
          </p:cNvPr>
          <p:cNvSpPr/>
          <p:nvPr/>
        </p:nvSpPr>
        <p:spPr>
          <a:xfrm rot="5400000">
            <a:off x="6972700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B012CF1-4452-421B-ABA1-0E99A618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448777"/>
            <a:ext cx="82486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latin typeface="Arial" panose="020B0604020202020204" pitchFamily="34" charset="0"/>
              </a:rPr>
              <a:t>13 917 278,20 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>
              <a:latin typeface="Arial" panose="020B060402020202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2C5C1D8A-CB01-45AD-AFDC-A6EC4FF8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527" y="2501513"/>
            <a:ext cx="6696546" cy="36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i="1" dirty="0">
                <a:latin typeface="+mn-lt"/>
              </a:rPr>
              <a:t>KW PSP </a:t>
            </a:r>
            <a:r>
              <a:rPr lang="pl-PL" altLang="pl-PL" sz="2800" dirty="0">
                <a:latin typeface="+mn-lt"/>
              </a:rPr>
              <a:t>					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dirty="0">
                <a:latin typeface="+mn-lt"/>
              </a:rPr>
              <a:t>75410			 1 970 000,00 zł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dirty="0">
                <a:latin typeface="+mn-lt"/>
              </a:rPr>
              <a:t>POIS                              11 270 078,20 zł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dirty="0">
                <a:latin typeface="+mn-lt"/>
              </a:rPr>
              <a:t>75295			    460 000,00 zł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dirty="0">
                <a:latin typeface="+mn-lt"/>
              </a:rPr>
              <a:t>75478			    150 000,00 zł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i="1" dirty="0">
                <a:latin typeface="+mn-lt"/>
              </a:rPr>
              <a:t>KP/KM PSP </a:t>
            </a:r>
            <a:r>
              <a:rPr lang="pl-PL" altLang="pl-PL" sz="2800" dirty="0">
                <a:latin typeface="+mn-lt"/>
              </a:rPr>
              <a:t>				   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dirty="0">
                <a:latin typeface="+mn-lt"/>
              </a:rPr>
              <a:t>      75411			      67 200,00 zł	</a:t>
            </a:r>
          </a:p>
        </p:txBody>
      </p:sp>
    </p:spTree>
    <p:extLst>
      <p:ext uri="{BB962C8B-B14F-4D97-AF65-F5344CB8AC3E}">
        <p14:creationId xmlns:p14="http://schemas.microsoft.com/office/powerpoint/2010/main" val="30280398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79512" y="116632"/>
            <a:ext cx="8784976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rgbClr val="C00000"/>
                </a:solidFill>
                <a:latin typeface="+mn-lt"/>
              </a:rPr>
              <a:t>Zestawienie wydatków jednostek PSP w 2019 r</a:t>
            </a:r>
            <a:br>
              <a:rPr lang="pl-PL" sz="2400" dirty="0">
                <a:solidFill>
                  <a:srgbClr val="C00000"/>
                </a:solidFill>
                <a:latin typeface="+mn-lt"/>
              </a:rPr>
            </a:br>
            <a:r>
              <a:rPr lang="pl-PL" sz="2400" dirty="0">
                <a:solidFill>
                  <a:srgbClr val="C00000"/>
                </a:solidFill>
                <a:latin typeface="+mn-lt"/>
              </a:rPr>
              <a:t>(Budżet Państwa, Firmy ubezpieczeniowe, Fundusz Wsparcia PSP)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145</a:t>
            </a:fld>
            <a:endParaRPr lang="pl-PL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191D3543-EA36-4FD7-85EE-4B842800D2BE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908721"/>
          <a:ext cx="8784974" cy="5832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3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41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95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Lp.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KM/KP PSP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2019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80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 Wydatki bieżące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Wydatki inwestycyjne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Środki z Firm Ubezpieczeniowych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Fundusz Wsparcia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>
                          <a:effectLst/>
                        </a:rPr>
                        <a:t>razem 2019rok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Białogard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4 084 929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4 084 929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2.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Choszczno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4 069 664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2 967 200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45 000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7 081 864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249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3.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Drawsko Pomorskie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4 396 635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24 000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4 420 635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4.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Goleniów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6 522 711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8 702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22 000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6 553 413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5.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Gryfice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4 186 803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4 452 000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30 000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8 668 803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6.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Gryfino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5 492 173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22 800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15 000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5 529 973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249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7.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Kamień Pomorski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5 376 155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 dirty="0">
                          <a:effectLst/>
                        </a:rPr>
                        <a:t>            22 800    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60 000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5 458 955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8.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Kołobrzeg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5 202 706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95 000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5 297 706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9.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Koszalin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11 662 913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10 180 000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866 797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37 000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22 746 710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10.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Łobez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4 198 212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160 000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4 358 212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11.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Myślibórz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6 482 280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6 502 280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12.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Police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4 343 969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4 343 969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13.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Pyrzyce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4 104 952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6 925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4 111 877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14.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Sławno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6 160 102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6 160 102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15.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Stargard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8 009 194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 dirty="0">
                          <a:effectLst/>
                        </a:rPr>
                        <a:t> 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300 000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8 309 194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16.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Szczecin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26 563 800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44 800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26 608 600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17.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Szczecinek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5 102 374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24 840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5 127 214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18.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Świdwin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4 235 499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4 255 499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62229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19.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Świnoujście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6 691 782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21 820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300 000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7 013 602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20.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Wałcz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4 273 270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         -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  29 100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4 302 370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KW PSP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10 725 043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1 970 000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198 532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  442 441   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13 336 016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8557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 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Suma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141 885 166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19 569 200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        1 293 016   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 dirty="0">
                          <a:effectLst/>
                        </a:rPr>
                        <a:t>        1 524 541   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 dirty="0">
                          <a:effectLst/>
                        </a:rPr>
                        <a:t>    164 271 922   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8523" marR="8523" marT="8521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45729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468814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Szkolenia dla strażaków OSP realizowane przez Ośrodek Szkolenia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146</a:t>
            </a:fld>
            <a:endParaRPr lang="pl-PL" dirty="0"/>
          </a:p>
        </p:txBody>
      </p:sp>
      <p:pic>
        <p:nvPicPr>
          <p:cNvPr id="10" name="Picture 2" descr="D:\Borne Sulinowo\Cegła 2015\2015 rok\kurs - Naczelnicy OSP\2.JPG">
            <a:extLst>
              <a:ext uri="{FF2B5EF4-FFF2-40B4-BE49-F238E27FC236}">
                <a16:creationId xmlns:a16="http://schemas.microsoft.com/office/drawing/2014/main" id="{0BCFB681-6773-4910-864A-415FE2BE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03649" y="1412777"/>
            <a:ext cx="3839633" cy="28807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Obraz 12" descr="17.03.2018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717032"/>
            <a:ext cx="3931928" cy="29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026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0147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Kurs inspektorów ochrony przeciwpożarowej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147</a:t>
            </a:fld>
            <a:endParaRPr lang="pl-PL" dirty="0"/>
          </a:p>
        </p:txBody>
      </p:sp>
      <p:pic>
        <p:nvPicPr>
          <p:cNvPr id="7" name="Obraz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7" y="932723"/>
            <a:ext cx="4464497" cy="2976331"/>
          </a:xfrm>
          <a:prstGeom prst="rect">
            <a:avLst/>
          </a:prstGeom>
        </p:spPr>
      </p:pic>
      <p:pic>
        <p:nvPicPr>
          <p:cNvPr id="10" name="Obraz 9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1947" y="3044958"/>
            <a:ext cx="4860032" cy="32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254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78269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71734" y="164637"/>
            <a:ext cx="639562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Inne szkolenia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148</a:t>
            </a:fld>
            <a:endParaRPr lang="pl-PL" dirty="0"/>
          </a:p>
        </p:txBody>
      </p:sp>
      <p:sp>
        <p:nvSpPr>
          <p:cNvPr id="11" name="Symbol zastępczy tekstu 1"/>
          <p:cNvSpPr txBox="1">
            <a:spLocks/>
          </p:cNvSpPr>
          <p:nvPr/>
        </p:nvSpPr>
        <p:spPr>
          <a:xfrm>
            <a:off x="1499659" y="836712"/>
            <a:ext cx="7644341" cy="57606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defTabSz="914377">
              <a:spcBef>
                <a:spcPct val="20000"/>
              </a:spcBef>
              <a:defRPr/>
            </a:pPr>
            <a:r>
              <a:rPr lang="pl-PL" altLang="pl-PL" sz="2400" dirty="0"/>
              <a:t>Inne szkolenia: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2400" dirty="0">
                <a:cs typeface="Calibri" panose="020F0502020204030204" pitchFamily="34" charset="0"/>
              </a:rPr>
              <a:t>2 szkolenia dla kandydatów na młodszych ratowników wysokościowych ksrg, które ukończyło 11 strażaków PSP </a:t>
            </a:r>
            <a:br>
              <a:rPr lang="pl-PL" sz="2400" dirty="0">
                <a:cs typeface="Calibri" panose="020F0502020204030204" pitchFamily="34" charset="0"/>
              </a:rPr>
            </a:br>
            <a:r>
              <a:rPr lang="pl-PL" sz="2400" dirty="0">
                <a:cs typeface="Calibri" panose="020F0502020204030204" pitchFamily="34" charset="0"/>
              </a:rPr>
              <a:t>i 8 członków OSP;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2400" dirty="0">
                <a:cs typeface="Calibri" panose="020F0502020204030204" pitchFamily="34" charset="0"/>
              </a:rPr>
              <a:t>2 szkolenia młodszych ratowników wysokościowych ksrg, które ukończyło 11 strażaków PSP i 8 członków OSP;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2400" dirty="0">
                <a:cs typeface="Calibri" panose="020F0502020204030204" pitchFamily="34" charset="0"/>
              </a:rPr>
              <a:t>1 szkolenie specjalistyczne w zakresie ratownictwa chemiczno – ekologicznego, które ukończyło 20 strażaków PSP – realizowane przez KM PSP Szczecin;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2400" dirty="0">
                <a:cs typeface="Calibri" panose="020F0502020204030204" pitchFamily="34" charset="0"/>
              </a:rPr>
              <a:t> 1 szkolenie specjalistyczne kierowców-operatorów samochodów z drabiną mechaniczną, które ukończyło </a:t>
            </a:r>
            <a:br>
              <a:rPr lang="pl-PL" sz="2400" dirty="0">
                <a:cs typeface="Calibri" panose="020F0502020204030204" pitchFamily="34" charset="0"/>
              </a:rPr>
            </a:br>
            <a:r>
              <a:rPr lang="pl-PL" sz="2400" dirty="0">
                <a:cs typeface="Calibri" panose="020F0502020204030204" pitchFamily="34" charset="0"/>
              </a:rPr>
              <a:t>13 strażaków PSP – realizowane przez KP PSP Stargard;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2400" dirty="0">
                <a:cs typeface="Calibri" panose="020F0502020204030204" pitchFamily="34" charset="0"/>
              </a:rPr>
              <a:t>1 pilotażowe szkolenie podsumowujące doskonalenie zawodowe, które ukończyło 24 strażaków PSP.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l-PL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3227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1779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Inne szkolenia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149</a:t>
            </a:fld>
            <a:endParaRPr lang="pl-PL" dirty="0"/>
          </a:p>
        </p:txBody>
      </p:sp>
      <p:sp>
        <p:nvSpPr>
          <p:cNvPr id="7" name="Prostokąt 2">
            <a:extLst>
              <a:ext uri="{FF2B5EF4-FFF2-40B4-BE49-F238E27FC236}">
                <a16:creationId xmlns:a16="http://schemas.microsoft.com/office/drawing/2014/main" id="{862E0998-45DA-4C9F-9355-DDD99BB2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400" y="1277159"/>
            <a:ext cx="6742112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W 2019 roku zorganizowano </a:t>
            </a:r>
            <a:r>
              <a:rPr lang="pl-PL" altLang="pl-PL" sz="2667" b="1" dirty="0">
                <a:latin typeface="+mn-lt"/>
              </a:rPr>
              <a:t>4 razy warsztaty dot. samo ratowania strażaka (</a:t>
            </a:r>
            <a:r>
              <a:rPr lang="pl-PL" altLang="pl-PL" sz="2667" b="1" dirty="0">
                <a:solidFill>
                  <a:srgbClr val="FF0000"/>
                </a:solidFill>
                <a:latin typeface="+mn-lt"/>
              </a:rPr>
              <a:t>RIT</a:t>
            </a:r>
            <a:r>
              <a:rPr lang="pl-PL" altLang="pl-PL" sz="2667" b="1" dirty="0">
                <a:latin typeface="+mn-lt"/>
              </a:rPr>
              <a:t>), </a:t>
            </a:r>
            <a:r>
              <a:rPr lang="pl-PL" altLang="pl-PL" sz="2667" dirty="0">
                <a:latin typeface="+mn-lt"/>
              </a:rPr>
              <a:t>w których udział wzięło </a:t>
            </a:r>
            <a:r>
              <a:rPr lang="pl-PL" altLang="pl-PL" sz="2667" b="1" dirty="0">
                <a:latin typeface="+mn-lt"/>
              </a:rPr>
              <a:t>83 </a:t>
            </a:r>
            <a:r>
              <a:rPr lang="pl-PL" altLang="pl-PL" sz="2667" dirty="0">
                <a:latin typeface="+mn-lt"/>
              </a:rPr>
              <a:t>strażaków PSP. </a:t>
            </a:r>
          </a:p>
        </p:txBody>
      </p:sp>
      <p:pic>
        <p:nvPicPr>
          <p:cNvPr id="10" name="Picture 4" descr="C:\Users\Mariusz_Kwiecien\Downloads\FGS - Łobez-27.jpg">
            <a:extLst>
              <a:ext uri="{FF2B5EF4-FFF2-40B4-BE49-F238E27FC236}">
                <a16:creationId xmlns:a16="http://schemas.microsoft.com/office/drawing/2014/main" id="{48202D3D-A981-4B62-AA79-85CEA0E3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38401" y="2855799"/>
            <a:ext cx="3784711" cy="25238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5" descr="C:\Users\Mariusz_Kwiecien\Downloads\FGS - Łobez-60.jpg">
            <a:extLst>
              <a:ext uri="{FF2B5EF4-FFF2-40B4-BE49-F238E27FC236}">
                <a16:creationId xmlns:a16="http://schemas.microsoft.com/office/drawing/2014/main" id="{0D3874F0-33C6-4C26-B54B-660A4A02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59290" y="4101075"/>
            <a:ext cx="3784711" cy="25231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1861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>
            <a:extLst>
              <a:ext uri="{FF2B5EF4-FFF2-40B4-BE49-F238E27FC236}">
                <a16:creationId xmlns:a16="http://schemas.microsoft.com/office/drawing/2014/main" id="{812E9FE1-803F-4F49-BE50-1A59DF825C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9744260-B6C8-4603-B7F7-B543BDDBE953}"/>
              </a:ext>
            </a:extLst>
          </p:cNvPr>
          <p:cNvSpPr/>
          <p:nvPr/>
        </p:nvSpPr>
        <p:spPr>
          <a:xfrm rot="5400000">
            <a:off x="6948973" y="-909954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5FA1C1A3-E7E7-41B8-82DA-01D6D05CE432}"/>
              </a:ext>
            </a:extLst>
          </p:cNvPr>
          <p:cNvSpPr txBox="1">
            <a:spLocks/>
          </p:cNvSpPr>
          <p:nvPr/>
        </p:nvSpPr>
        <p:spPr>
          <a:xfrm>
            <a:off x="2305677" y="116632"/>
            <a:ext cx="6317479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OPERACJA ZABEZPIECZENIA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4398E72-078A-485B-B35C-22C3DD8C2A03}"/>
              </a:ext>
            </a:extLst>
          </p:cNvPr>
          <p:cNvSpPr txBox="1"/>
          <p:nvPr/>
        </p:nvSpPr>
        <p:spPr>
          <a:xfrm>
            <a:off x="1713540" y="2397387"/>
            <a:ext cx="73509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WYDOBYCIA NIEWYBUCHÓW W ŚWINOUJŚCIU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PRAC  POŻAROWO NIEBEZPIECZNYCH (TERMINAL LNG)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STRZELAŃ PODCZAS ĆWICZEŃ WOJSKOWYCH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97101950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15999" y="-464014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Testy w komorze dymowej w ramach doskonalenia zawodowego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150</a:t>
            </a:fld>
            <a:endParaRPr lang="pl-PL" dirty="0"/>
          </a:p>
        </p:txBody>
      </p:sp>
      <p:pic>
        <p:nvPicPr>
          <p:cNvPr id="7" name="Picture 2" descr="I:\PRACA\moje dokumenty\10. ZDJĘCIA\WOSz PSP\zdjęcia komora\komora dym. 069.jpg">
            <a:extLst>
              <a:ext uri="{FF2B5EF4-FFF2-40B4-BE49-F238E27FC236}">
                <a16:creationId xmlns:a16="http://schemas.microsoft.com/office/drawing/2014/main" id="{B5E9E3F0-466D-4321-A22C-824A96E21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852399" y="1137868"/>
            <a:ext cx="5181600" cy="3886200"/>
          </a:xfrm>
          <a:prstGeom prst="rect">
            <a:avLst/>
          </a:prstGeom>
          <a:effectLst/>
        </p:spPr>
      </p:pic>
      <p:pic>
        <p:nvPicPr>
          <p:cNvPr id="10" name="Picture 4" descr="I:\PRACA\moje dokumenty\10. ZDJĘCIA\WOSz PSP\zdjęcia komora\komora dym. 030.jpg">
            <a:extLst>
              <a:ext uri="{FF2B5EF4-FFF2-40B4-BE49-F238E27FC236}">
                <a16:creationId xmlns:a16="http://schemas.microsoft.com/office/drawing/2014/main" id="{8F5DD002-F945-4EC7-9DEE-08D22AE1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871" y="3932266"/>
            <a:ext cx="3886200" cy="29116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270646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15999" y="-464014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67745" y="356659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Szkolenia z zakresu psychologii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151</a:t>
            </a:fld>
            <a:endParaRPr lang="pl-PL" dirty="0"/>
          </a:p>
        </p:txBody>
      </p:sp>
      <p:sp>
        <p:nvSpPr>
          <p:cNvPr id="11" name="Symbol zastępczy tekstu 1"/>
          <p:cNvSpPr txBox="1">
            <a:spLocks/>
          </p:cNvSpPr>
          <p:nvPr/>
        </p:nvSpPr>
        <p:spPr>
          <a:xfrm>
            <a:off x="1559157" y="1988840"/>
            <a:ext cx="7584843" cy="40324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defTabSz="914377">
              <a:spcBef>
                <a:spcPct val="20000"/>
              </a:spcBef>
              <a:defRPr/>
            </a:pPr>
            <a:r>
              <a:rPr lang="pl-PL" altLang="pl-PL" sz="2667" dirty="0"/>
              <a:t>W 2019 roku przeprowadzone zostały: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2667" dirty="0">
                <a:cs typeface="Calibri" panose="020F0502020204030204" pitchFamily="34" charset="0"/>
              </a:rPr>
              <a:t>3 szkolenia doskonalące dla funkcjonariuszy PSP. Stres, efektywne sposoby radzenia sobie ze stresem, które ukończyło 18 strażaków;</a:t>
            </a:r>
          </a:p>
          <a:p>
            <a:pPr marL="342891" indent="-342891" defTabSz="914377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2667" dirty="0">
                <a:cs typeface="Calibri" panose="020F0502020204030204" pitchFamily="34" charset="0"/>
              </a:rPr>
              <a:t>1 szkolenie doskonalące dla funkcjonariuszy, pełniących służbę w podziale bojowym PSP – udzielanie wsparcia psychicznego na miejscu zdarzenia, które ukończyło 10 strażaków.</a:t>
            </a:r>
          </a:p>
          <a:p>
            <a:pPr marL="342891" indent="-342891" algn="r" defTabSz="914377">
              <a:spcBef>
                <a:spcPct val="20000"/>
              </a:spcBef>
              <a:defRPr/>
            </a:pP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8804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18631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Nadzór dydaktyczny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152</a:t>
            </a:fld>
            <a:endParaRPr lang="pl-PL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6B856E4-0AD6-4128-965A-3167F81C08A9}"/>
              </a:ext>
            </a:extLst>
          </p:cNvPr>
          <p:cNvSpPr txBox="1">
            <a:spLocks/>
          </p:cNvSpPr>
          <p:nvPr/>
        </p:nvSpPr>
        <p:spPr bwMode="auto">
          <a:xfrm>
            <a:off x="2267744" y="1124745"/>
            <a:ext cx="6358069" cy="459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 eaLnBrk="1" hangingPunct="1">
              <a:defRPr/>
            </a:pPr>
            <a:r>
              <a:rPr lang="pl-PL" sz="2667" b="1" dirty="0">
                <a:cs typeface="Arial" charset="0"/>
              </a:rPr>
              <a:t>Zewnętrzny nadzór dydaktyczny:</a:t>
            </a:r>
            <a:endParaRPr lang="pl-PL" sz="2667" dirty="0">
              <a:cs typeface="Arial" charset="0"/>
            </a:endParaRPr>
          </a:p>
          <a:p>
            <a:pPr eaLnBrk="1" hangingPunct="1">
              <a:defRPr/>
            </a:pPr>
            <a:r>
              <a:rPr lang="pl-PL" sz="2667" dirty="0">
                <a:cs typeface="Arial" charset="0"/>
              </a:rPr>
              <a:t>W roku 2019 w Wojewódzkim Ośrodku Szkolenia były przeprowadzone </a:t>
            </a:r>
            <a:br>
              <a:rPr lang="pl-PL" sz="2667" dirty="0">
                <a:cs typeface="Arial" charset="0"/>
              </a:rPr>
            </a:br>
            <a:r>
              <a:rPr lang="pl-PL" sz="2667" b="1" u="sng" dirty="0">
                <a:cs typeface="Arial" charset="0"/>
              </a:rPr>
              <a:t>2</a:t>
            </a:r>
            <a:r>
              <a:rPr lang="pl-PL" sz="2667" u="sng" dirty="0">
                <a:cs typeface="Arial" charset="0"/>
              </a:rPr>
              <a:t> jednodniowe kontrole (hospitacje) nadzoru zewnętrznego</a:t>
            </a:r>
            <a:r>
              <a:rPr lang="pl-PL" sz="2667" dirty="0">
                <a:cs typeface="Arial" charset="0"/>
              </a:rPr>
              <a:t>. </a:t>
            </a:r>
          </a:p>
          <a:p>
            <a:pPr algn="just" eaLnBrk="1" hangingPunct="1">
              <a:defRPr/>
            </a:pPr>
            <a:endParaRPr lang="pl-PL" sz="2667" dirty="0">
              <a:cs typeface="Arial" charset="0"/>
            </a:endParaRPr>
          </a:p>
          <a:p>
            <a:pPr algn="just" eaLnBrk="1" hangingPunct="1">
              <a:defRPr/>
            </a:pPr>
            <a:endParaRPr lang="pl-PL" sz="2667" dirty="0">
              <a:cs typeface="Arial" charset="0"/>
            </a:endParaRPr>
          </a:p>
          <a:p>
            <a:pPr algn="just" eaLnBrk="1" hangingPunct="1">
              <a:defRPr/>
            </a:pPr>
            <a:r>
              <a:rPr lang="pl-PL" sz="2667" b="1" dirty="0">
                <a:cs typeface="Arial" charset="0"/>
              </a:rPr>
              <a:t>Wewnętrzny nadzór dydaktyczny:</a:t>
            </a:r>
            <a:endParaRPr lang="pl-PL" sz="2667" dirty="0">
              <a:cs typeface="Arial" charset="0"/>
            </a:endParaRPr>
          </a:p>
          <a:p>
            <a:pPr algn="just" eaLnBrk="1" hangingPunct="1">
              <a:defRPr/>
            </a:pPr>
            <a:r>
              <a:rPr lang="pl-PL" sz="2667" dirty="0">
                <a:cs typeface="Arial" charset="0"/>
              </a:rPr>
              <a:t>W roku 2019 w Wojewódzkim Ośrodku Szkolenia przeprowadzono </a:t>
            </a:r>
            <a:r>
              <a:rPr lang="pl-PL" sz="2667" b="1" u="sng" dirty="0">
                <a:cs typeface="Arial" charset="0"/>
              </a:rPr>
              <a:t>10 </a:t>
            </a:r>
            <a:r>
              <a:rPr lang="pl-PL" sz="2667" u="sng" dirty="0">
                <a:cs typeface="Arial" charset="0"/>
              </a:rPr>
              <a:t>kontroli (hospitacji) nadzoru wewnętrznego. </a:t>
            </a:r>
            <a:endParaRPr lang="pl-PL" sz="2667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4728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504816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Kontrole w zakresie zadań szkoleniowych prowadzonych w powiatach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153</a:t>
            </a:fld>
            <a:endParaRPr lang="pl-PL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6B856E4-0AD6-4128-965A-3167F81C08A9}"/>
              </a:ext>
            </a:extLst>
          </p:cNvPr>
          <p:cNvSpPr txBox="1">
            <a:spLocks/>
          </p:cNvSpPr>
          <p:nvPr/>
        </p:nvSpPr>
        <p:spPr bwMode="auto">
          <a:xfrm>
            <a:off x="2171734" y="1796819"/>
            <a:ext cx="6358069" cy="364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 typeface="Wingdings" panose="05000000000000000000" pitchFamily="2" charset="2"/>
              <a:buNone/>
            </a:pPr>
            <a:r>
              <a:rPr lang="pl-PL" altLang="pl-PL" sz="2667" dirty="0"/>
              <a:t>Kontrole związane z realizacją zadań szkoleniowych prowadzonych przez Komendantów Powiatowych PSP przeprowadzono w:</a:t>
            </a:r>
          </a:p>
          <a:p>
            <a:pPr>
              <a:buFont typeface="Wingdings" panose="05000000000000000000" pitchFamily="2" charset="2"/>
              <a:buNone/>
            </a:pPr>
            <a:endParaRPr lang="pl-PL" altLang="pl-PL" sz="2667" dirty="0"/>
          </a:p>
          <a:p>
            <a:pPr>
              <a:buFont typeface="Arial" pitchFamily="34" charset="0"/>
              <a:buChar char="•"/>
            </a:pPr>
            <a:r>
              <a:rPr lang="pl-PL" altLang="pl-PL" sz="2667" dirty="0"/>
              <a:t> Komendzie Powiatowej PSP w Wałczu,</a:t>
            </a:r>
          </a:p>
          <a:p>
            <a:pPr>
              <a:buFont typeface="Arial" pitchFamily="34" charset="0"/>
              <a:buChar char="•"/>
            </a:pPr>
            <a:r>
              <a:rPr lang="pl-PL" altLang="pl-PL" sz="2667" dirty="0"/>
              <a:t> Komendzie Powiatowej PSP w Myśliborzu,</a:t>
            </a:r>
          </a:p>
          <a:p>
            <a:pPr>
              <a:buFont typeface="Arial" pitchFamily="34" charset="0"/>
              <a:buChar char="•"/>
            </a:pPr>
            <a:r>
              <a:rPr lang="pl-PL" altLang="pl-PL" sz="2667" dirty="0"/>
              <a:t> Komendzie Miejskiej PSP w Szczecinie.</a:t>
            </a:r>
          </a:p>
        </p:txBody>
      </p:sp>
    </p:spTree>
    <p:extLst>
      <p:ext uri="{BB962C8B-B14F-4D97-AF65-F5344CB8AC3E}">
        <p14:creationId xmlns:p14="http://schemas.microsoft.com/office/powerpoint/2010/main" val="37733748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504816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Inne formy kształcenia, w których uczestniczyła kadra ośrodka szkolenia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154</a:t>
            </a:fld>
            <a:endParaRPr lang="pl-PL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6B856E4-0AD6-4128-965A-3167F81C08A9}"/>
              </a:ext>
            </a:extLst>
          </p:cNvPr>
          <p:cNvSpPr txBox="1">
            <a:spLocks/>
          </p:cNvSpPr>
          <p:nvPr/>
        </p:nvSpPr>
        <p:spPr bwMode="auto">
          <a:xfrm>
            <a:off x="2267744" y="2084851"/>
            <a:ext cx="635806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pl-PL" altLang="pl-PL" sz="2667" b="1" dirty="0"/>
              <a:t>15 </a:t>
            </a:r>
            <a:r>
              <a:rPr lang="pl-PL" altLang="pl-PL" sz="2667" dirty="0"/>
              <a:t>inicjatyw z zakresu działalności wspomagającej, w tym </a:t>
            </a:r>
            <a:r>
              <a:rPr lang="pl-PL" altLang="pl-PL" sz="2667" b="1" dirty="0"/>
              <a:t>14</a:t>
            </a:r>
            <a:r>
              <a:rPr lang="pl-PL" altLang="pl-PL" sz="2667" dirty="0"/>
              <a:t> warsztatach oraz </a:t>
            </a:r>
            <a:r>
              <a:rPr lang="pl-PL" altLang="pl-PL" sz="2667" b="1" dirty="0"/>
              <a:t>1 </a:t>
            </a:r>
            <a:r>
              <a:rPr lang="pl-PL" altLang="pl-PL" sz="2667" dirty="0"/>
              <a:t>naradzie służbowej; </a:t>
            </a:r>
          </a:p>
          <a:p>
            <a:endParaRPr lang="pl-PL" altLang="pl-PL" sz="2667" dirty="0"/>
          </a:p>
          <a:p>
            <a:r>
              <a:rPr lang="pl-PL" altLang="pl-PL" sz="2667" b="1" dirty="0"/>
              <a:t>48 </a:t>
            </a:r>
            <a:r>
              <a:rPr lang="pl-PL" altLang="pl-PL" sz="2667" dirty="0"/>
              <a:t>posiedzeń Rady Pedagogicznej, w tym </a:t>
            </a:r>
            <a:br>
              <a:rPr lang="pl-PL" altLang="pl-PL" sz="2667" dirty="0"/>
            </a:br>
            <a:r>
              <a:rPr lang="pl-PL" altLang="pl-PL" sz="2667" b="1" dirty="0"/>
              <a:t>8 </a:t>
            </a:r>
            <a:r>
              <a:rPr lang="pl-PL" altLang="pl-PL" sz="2667" dirty="0"/>
              <a:t>posiedzeń szkoleniowych, </a:t>
            </a:r>
            <a:r>
              <a:rPr lang="pl-PL" altLang="pl-PL" sz="2667" b="1" dirty="0"/>
              <a:t>34 </a:t>
            </a:r>
            <a:r>
              <a:rPr lang="pl-PL" altLang="pl-PL" sz="2667" dirty="0"/>
              <a:t>związanych </a:t>
            </a:r>
            <a:br>
              <a:rPr lang="pl-PL" altLang="pl-PL" sz="2667" dirty="0"/>
            </a:br>
            <a:r>
              <a:rPr lang="pl-PL" altLang="pl-PL" sz="2667" dirty="0"/>
              <a:t>z kursami nurkowymi oraz </a:t>
            </a:r>
            <a:r>
              <a:rPr lang="pl-PL" altLang="pl-PL" sz="2667" b="1" dirty="0"/>
              <a:t>6 </a:t>
            </a:r>
            <a:r>
              <a:rPr lang="pl-PL" altLang="pl-PL" sz="2667" dirty="0"/>
              <a:t>pozostałych.</a:t>
            </a:r>
          </a:p>
        </p:txBody>
      </p:sp>
    </p:spTree>
    <p:extLst>
      <p:ext uri="{BB962C8B-B14F-4D97-AF65-F5344CB8AC3E}">
        <p14:creationId xmlns:p14="http://schemas.microsoft.com/office/powerpoint/2010/main" val="71376358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Wyjazdy grupy sonarowej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155</a:t>
            </a:fld>
            <a:endParaRPr lang="pl-PL" dirty="0"/>
          </a:p>
        </p:txBody>
      </p:sp>
      <p:pic>
        <p:nvPicPr>
          <p:cNvPr id="7" name="Obraz 4" descr="C:\Users\KWPSP01\Desktop\DSCN4587.JPG">
            <a:extLst>
              <a:ext uri="{FF2B5EF4-FFF2-40B4-BE49-F238E27FC236}">
                <a16:creationId xmlns:a16="http://schemas.microsoft.com/office/drawing/2014/main" id="{B609095A-2262-4BD0-BF5A-038B95AE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52565" y="1400773"/>
            <a:ext cx="6335183" cy="35517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1A2EB95-609B-4D65-94B2-C54AD782B55B}"/>
              </a:ext>
            </a:extLst>
          </p:cNvPr>
          <p:cNvSpPr txBox="1">
            <a:spLocks/>
          </p:cNvSpPr>
          <p:nvPr/>
        </p:nvSpPr>
        <p:spPr>
          <a:xfrm>
            <a:off x="1883701" y="5445224"/>
            <a:ext cx="7260299" cy="710043"/>
          </a:xfrm>
          <a:prstGeom prst="rect">
            <a:avLst/>
          </a:prstGeom>
        </p:spPr>
        <p:txBody>
          <a:bodyPr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667"/>
              <a:t>5 wyjazdów do zdarzeń  grupy sonarowej</a:t>
            </a:r>
            <a:endParaRPr lang="pl-PL" altLang="pl-PL" sz="2100" dirty="0"/>
          </a:p>
        </p:txBody>
      </p:sp>
    </p:spTree>
    <p:extLst>
      <p:ext uri="{BB962C8B-B14F-4D97-AF65-F5344CB8AC3E}">
        <p14:creationId xmlns:p14="http://schemas.microsoft.com/office/powerpoint/2010/main" val="4226772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POZOSTAŁA DZIAŁALNOŚĆ </a:t>
            </a:r>
            <a:r>
              <a:rPr lang="pl-PL" altLang="pl-PL" sz="2667" dirty="0" err="1">
                <a:solidFill>
                  <a:srgbClr val="C00000"/>
                </a:solidFill>
              </a:rPr>
              <a:t>WOSz</a:t>
            </a:r>
            <a:r>
              <a:rPr lang="pl-PL" altLang="pl-PL" sz="2667" dirty="0">
                <a:solidFill>
                  <a:srgbClr val="C00000"/>
                </a:solidFill>
              </a:rPr>
              <a:t> PSP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156</a:t>
            </a:fld>
            <a:endParaRPr lang="pl-PL" dirty="0"/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42B87FDA-2886-4464-BE34-0EBB798C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723" y="1124746"/>
            <a:ext cx="7068277" cy="46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b="1" dirty="0">
                <a:latin typeface="+mn-lt"/>
              </a:rPr>
              <a:t>STYCZEŃ</a:t>
            </a:r>
            <a:endParaRPr lang="pl-PL" altLang="pl-PL" sz="2667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4-5 – szkolenie policji;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21 – zwiedzanie ośrodka przez uczniów LO o profilu pożarniczym – ZS nr 6 im. St. Staszica w Szczecinku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b="1" dirty="0">
                <a:latin typeface="+mn-lt"/>
              </a:rPr>
              <a:t>MARZEC</a:t>
            </a:r>
            <a:endParaRPr lang="pl-PL" altLang="pl-PL" sz="2667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19 – Turniej Wiedzy Pożarniczej - poziom gminny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29 – egzamin medyczny dla kadry ośrodka szkolenia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2667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816130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POZOSTAŁA DZIAŁALNOŚĆ </a:t>
            </a:r>
            <a:r>
              <a:rPr lang="pl-PL" altLang="pl-PL" sz="2667" dirty="0" err="1">
                <a:solidFill>
                  <a:srgbClr val="C00000"/>
                </a:solidFill>
              </a:rPr>
              <a:t>WOSz</a:t>
            </a:r>
            <a:r>
              <a:rPr lang="pl-PL" altLang="pl-PL" sz="2667" dirty="0">
                <a:solidFill>
                  <a:srgbClr val="C00000"/>
                </a:solidFill>
              </a:rPr>
              <a:t> PSP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157</a:t>
            </a:fld>
            <a:endParaRPr lang="pl-PL" dirty="0"/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42B87FDA-2886-4464-BE34-0EBB798C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34" y="916072"/>
            <a:ext cx="6951981" cy="542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b="1" dirty="0">
                <a:latin typeface="+mn-lt"/>
              </a:rPr>
              <a:t>KWIECIEŃ</a:t>
            </a:r>
            <a:endParaRPr lang="pl-PL" altLang="pl-PL" sz="2667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12-13 – ćwiczenia OSP Lotyń w kontenerze </a:t>
            </a:r>
            <a:r>
              <a:rPr lang="pl-PL" altLang="pl-PL" sz="2667" dirty="0" err="1">
                <a:latin typeface="+mn-lt"/>
              </a:rPr>
              <a:t>rozgorzeniowym</a:t>
            </a:r>
            <a:r>
              <a:rPr lang="pl-PL" altLang="pl-PL" sz="2667" dirty="0">
                <a:latin typeface="+mn-lt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15-20 – obóz nurkowy SPA Policji w Katowicach;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667" dirty="0">
                <a:latin typeface="+mn-lt"/>
              </a:rPr>
              <a:t>26 – LNG Drawsko Pomorskie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pl-PL" altLang="pl-PL" sz="2667" b="1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>
                <a:latin typeface="+mn-lt"/>
              </a:rPr>
              <a:t>MAJ</a:t>
            </a:r>
            <a:endParaRPr lang="pl-PL" altLang="pl-PL" sz="2667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2-4 - wyjazd autobusu z ośrodka do Warszawy;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11 – WODS w Choszcznie;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16 - szkolenie sędziów sportu pożarniczego;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23-29 – obóz nurkowy SGRWN Koszalin;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30-31 – Mistrzostwa Wojewódzkie w Sporcie Pożarniczym;</a:t>
            </a:r>
          </a:p>
        </p:txBody>
      </p:sp>
    </p:spTree>
    <p:extLst>
      <p:ext uri="{BB962C8B-B14F-4D97-AF65-F5344CB8AC3E}">
        <p14:creationId xmlns:p14="http://schemas.microsoft.com/office/powerpoint/2010/main" val="32418387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POZOSTAŁA DZIAŁALNOŚĆ </a:t>
            </a:r>
            <a:r>
              <a:rPr lang="pl-PL" altLang="pl-PL" sz="2667" dirty="0" err="1">
                <a:solidFill>
                  <a:srgbClr val="C00000"/>
                </a:solidFill>
              </a:rPr>
              <a:t>WOSz</a:t>
            </a:r>
            <a:r>
              <a:rPr lang="pl-PL" altLang="pl-PL" sz="2667" dirty="0">
                <a:solidFill>
                  <a:srgbClr val="C00000"/>
                </a:solidFill>
              </a:rPr>
              <a:t> PSP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158</a:t>
            </a:fld>
            <a:endParaRPr lang="pl-PL" dirty="0"/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42B87FDA-2886-4464-BE34-0EBB798C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34" y="916073"/>
            <a:ext cx="6951981" cy="50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>
                <a:latin typeface="+mn-lt"/>
              </a:rPr>
              <a:t>CZERWIEC</a:t>
            </a:r>
            <a:endParaRPr lang="pl-PL" altLang="pl-PL" sz="2667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5 – wizyta w ośrodku dzieci z przedszkola w Bornem Sulinowie;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10-19 – kurs medyczny;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11 – zajęcia dla uczniów z klasy bezpieczeństwa wewnętrznego i ratownictwa – ZS nr 7 w Białym Borze;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12 – szkolenie sędziów na Mistrzostwa Wojewódzkie w Sporcie Pożarniczym OSP i KDM;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15 – Mistrzostwa Wojewódzkie w Sporcie Pożarniczym OSP i KDM;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pl-PL" altLang="pl-PL" sz="2667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549429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POZOSTAŁA DZIAŁALNOŚĆ </a:t>
            </a:r>
            <a:r>
              <a:rPr lang="pl-PL" altLang="pl-PL" sz="2667" dirty="0" err="1">
                <a:solidFill>
                  <a:srgbClr val="C00000"/>
                </a:solidFill>
              </a:rPr>
              <a:t>WOSz</a:t>
            </a:r>
            <a:r>
              <a:rPr lang="pl-PL" altLang="pl-PL" sz="2667" dirty="0">
                <a:solidFill>
                  <a:srgbClr val="C00000"/>
                </a:solidFill>
              </a:rPr>
              <a:t> PSP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159</a:t>
            </a:fld>
            <a:endParaRPr lang="pl-PL" dirty="0"/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42B87FDA-2886-4464-BE34-0EBB798C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34" y="916073"/>
            <a:ext cx="6951981" cy="419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/>
              <a:t>LIPIEC</a:t>
            </a:r>
            <a:endParaRPr lang="pl-PL" altLang="pl-PL" sz="2667" dirty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/>
              <a:t>10 – szkolenie z obsługi komory dymowej dla kadry ośrodka;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/>
              <a:t> 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/>
              <a:t>SIERPIEŃ</a:t>
            </a:r>
            <a:endParaRPr lang="pl-PL" altLang="pl-PL" sz="2667" dirty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/>
              <a:t>12 – udział funkcjonariuszy z ośrodka szkolenia jako członków OSP w pożarze firmy OPAK w Szczecinku;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/>
              <a:t>21 – wizyta w ośrodku szkolenia członków OSP Stara Łubianka;</a:t>
            </a:r>
          </a:p>
        </p:txBody>
      </p:sp>
    </p:spTree>
    <p:extLst>
      <p:ext uri="{BB962C8B-B14F-4D97-AF65-F5344CB8AC3E}">
        <p14:creationId xmlns:p14="http://schemas.microsoft.com/office/powerpoint/2010/main" val="162594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O CHARAKTERZE NIEZAPOWIEDZIANYM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16</a:t>
            </a:fld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5308B79-9BA1-4422-BE62-0A4F6C059867}"/>
              </a:ext>
            </a:extLst>
          </p:cNvPr>
          <p:cNvSpPr txBox="1"/>
          <p:nvPr/>
        </p:nvSpPr>
        <p:spPr>
          <a:xfrm>
            <a:off x="2227527" y="1498426"/>
            <a:ext cx="64942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 2019 r. na terenie województwa zachodniopomorskiego zostały przeprowadzone ćwiczenia taktyczno-bojowe o charakterze niezapowiedzianym.</a:t>
            </a:r>
          </a:p>
          <a:p>
            <a:endParaRPr lang="pl-PL" sz="2000" dirty="0"/>
          </a:p>
          <a:p>
            <a:r>
              <a:rPr lang="pl-PL" sz="2000" dirty="0"/>
              <a:t>Zakres ćwiczeń taktyczno-bojowych obejmował trzy tematy:</a:t>
            </a:r>
          </a:p>
          <a:p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Powstanie wielkopowierzchniowego pożaru lasu  - </a:t>
            </a:r>
            <a:r>
              <a:rPr lang="pl-PL" sz="2000" dirty="0" err="1"/>
              <a:t>pk</a:t>
            </a:r>
            <a:r>
              <a:rPr lang="pl-PL" sz="2000" dirty="0"/>
              <a:t>. „LAS-19”, kwiecień 2019r.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Powstanie zagrożenia powodziowego - </a:t>
            </a:r>
            <a:r>
              <a:rPr lang="pl-PL" sz="2000" dirty="0" err="1"/>
              <a:t>pk</a:t>
            </a:r>
            <a:r>
              <a:rPr lang="pl-PL" sz="2000" dirty="0"/>
              <a:t>. „WODA-19”, maj-czerwiec 2019 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Budowa układów pompowo-wężowych - </a:t>
            </a:r>
            <a:r>
              <a:rPr lang="pl-PL" sz="2000" dirty="0" err="1"/>
              <a:t>pk</a:t>
            </a:r>
            <a:r>
              <a:rPr lang="pl-PL" sz="2000" dirty="0"/>
              <a:t>. „ZENIT-19”, październik 2019r.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POZOSTAŁA DZIAŁALNOŚĆ </a:t>
            </a:r>
            <a:r>
              <a:rPr lang="pl-PL" altLang="pl-PL" sz="2667" dirty="0" err="1">
                <a:solidFill>
                  <a:srgbClr val="C00000"/>
                </a:solidFill>
              </a:rPr>
              <a:t>WOSz</a:t>
            </a:r>
            <a:r>
              <a:rPr lang="pl-PL" altLang="pl-PL" sz="2667" dirty="0">
                <a:solidFill>
                  <a:srgbClr val="C00000"/>
                </a:solidFill>
              </a:rPr>
              <a:t> PSP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160</a:t>
            </a:fld>
            <a:endParaRPr lang="pl-PL" dirty="0"/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42B87FDA-2886-4464-BE34-0EBB798C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34" y="916073"/>
            <a:ext cx="6951981" cy="46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>
                <a:latin typeface="+mn-lt"/>
              </a:rPr>
              <a:t>WRZESIEŃ</a:t>
            </a:r>
            <a:endParaRPr lang="pl-PL" altLang="pl-PL" sz="2667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12-15 – ćwiczenia PSP – THW w zakresie ratownictwa wodnego </a:t>
            </a:r>
            <a:br>
              <a:rPr lang="pl-PL" altLang="pl-PL" sz="2667" dirty="0">
                <a:latin typeface="+mn-lt"/>
              </a:rPr>
            </a:br>
            <a:r>
              <a:rPr lang="pl-PL" altLang="pl-PL" sz="2667" dirty="0">
                <a:latin typeface="+mn-lt"/>
              </a:rPr>
              <a:t>z udziałem 2 obserwatorów z KG PSP;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23-28 – obóz nurkowy SPA Policji w Katowicach;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27-29 – wyjazd Naczelnika Ośrodka do Hoya na obchody 60-lecia Federalnej Szkoły Służby THW;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27-29 – udział autobusu i dwóch funkcjonariuszy z ośrodka w ćwiczeniach Modułu zagranicznego „</a:t>
            </a:r>
            <a:r>
              <a:rPr lang="pl-PL" altLang="pl-PL" sz="2667" dirty="0" err="1">
                <a:latin typeface="+mn-lt"/>
              </a:rPr>
              <a:t>Jägerbrück</a:t>
            </a:r>
            <a:r>
              <a:rPr lang="pl-PL" altLang="pl-PL" sz="2667" dirty="0">
                <a:latin typeface="+mn-lt"/>
              </a:rPr>
              <a:t> 2019” na poligonie w </a:t>
            </a:r>
            <a:r>
              <a:rPr lang="pl-PL" altLang="pl-PL" sz="2667" dirty="0" err="1">
                <a:latin typeface="+mn-lt"/>
              </a:rPr>
              <a:t>Torgelow</a:t>
            </a:r>
            <a:r>
              <a:rPr lang="pl-PL" altLang="pl-PL" sz="2667" dirty="0">
                <a:latin typeface="+mn-lt"/>
              </a:rPr>
              <a:t> (Niemcy);</a:t>
            </a:r>
          </a:p>
        </p:txBody>
      </p:sp>
    </p:spTree>
    <p:extLst>
      <p:ext uri="{BB962C8B-B14F-4D97-AF65-F5344CB8AC3E}">
        <p14:creationId xmlns:p14="http://schemas.microsoft.com/office/powerpoint/2010/main" val="324487935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POZOSTAŁA DZIAŁALNOŚĆ </a:t>
            </a:r>
            <a:r>
              <a:rPr lang="pl-PL" altLang="pl-PL" sz="2667" dirty="0" err="1">
                <a:solidFill>
                  <a:srgbClr val="C00000"/>
                </a:solidFill>
              </a:rPr>
              <a:t>WOSz</a:t>
            </a:r>
            <a:r>
              <a:rPr lang="pl-PL" altLang="pl-PL" sz="2667" dirty="0">
                <a:solidFill>
                  <a:srgbClr val="C00000"/>
                </a:solidFill>
              </a:rPr>
              <a:t> PSP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161</a:t>
            </a:fld>
            <a:endParaRPr lang="pl-PL" dirty="0"/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42B87FDA-2886-4464-BE34-0EBB798C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018" y="821530"/>
            <a:ext cx="6951981" cy="583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>
                <a:latin typeface="+mn-lt"/>
              </a:rPr>
              <a:t>PAŹDZIERNIK</a:t>
            </a:r>
            <a:endParaRPr lang="pl-PL" altLang="pl-PL" sz="2667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5 – udział karetki z ośrodka szkolenia w ćwiczeniach dot. wypadków masowych, Łobez/Gryfice;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23-25 - Mistrzostwa Polski Strażaków w Halowej Piłce Nożnej, Spała;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26 – ćwiczenia „Bryza”;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>
                <a:latin typeface="+mn-lt"/>
              </a:rPr>
              <a:t>LISTOPAD  </a:t>
            </a:r>
            <a:endParaRPr lang="pl-PL" altLang="pl-PL" sz="2667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6-8 – warsztaty szkoleniowe oddziały prewencji policji ze Szczecina;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13 – ochotnicy ze sławna zwiedzają ośrodek szkolenia;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27-28 - odprawa Komendantów P/M PSP woj. zachodniopomorskiego;</a:t>
            </a:r>
          </a:p>
        </p:txBody>
      </p:sp>
    </p:spTree>
    <p:extLst>
      <p:ext uri="{BB962C8B-B14F-4D97-AF65-F5344CB8AC3E}">
        <p14:creationId xmlns:p14="http://schemas.microsoft.com/office/powerpoint/2010/main" val="15960736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POZOSTAŁA DZIAŁALNOŚĆ </a:t>
            </a:r>
            <a:r>
              <a:rPr lang="pl-PL" altLang="pl-PL" sz="2667" dirty="0" err="1">
                <a:solidFill>
                  <a:srgbClr val="C00000"/>
                </a:solidFill>
              </a:rPr>
              <a:t>WOSz</a:t>
            </a:r>
            <a:r>
              <a:rPr lang="pl-PL" altLang="pl-PL" sz="2667" dirty="0">
                <a:solidFill>
                  <a:srgbClr val="C00000"/>
                </a:solidFill>
              </a:rPr>
              <a:t> PSP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162</a:t>
            </a:fld>
            <a:endParaRPr lang="pl-PL" dirty="0"/>
          </a:p>
        </p:txBody>
      </p:sp>
      <p:sp>
        <p:nvSpPr>
          <p:cNvPr id="11" name="Prostokąt 6">
            <a:extLst>
              <a:ext uri="{FF2B5EF4-FFF2-40B4-BE49-F238E27FC236}">
                <a16:creationId xmlns:a16="http://schemas.microsoft.com/office/drawing/2014/main" id="{42B87FDA-2886-4464-BE34-0EBB798C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018" y="821530"/>
            <a:ext cx="6951981" cy="25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b="1" dirty="0">
                <a:latin typeface="+mn-lt"/>
              </a:rPr>
              <a:t>GRUDZIEŃ</a:t>
            </a:r>
            <a:endParaRPr lang="pl-PL" altLang="pl-PL" sz="2667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5 -  wigilia woj. zachodniopomorskiego;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5-6 – zajęcia dla policji prowadzone przez funkcjonariusza z ośrodka szkolenia;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pl-PL" altLang="pl-PL" sz="2667" dirty="0">
                <a:latin typeface="+mn-lt"/>
              </a:rPr>
              <a:t>12 – spotkanie w KG PSP w </a:t>
            </a:r>
            <a:r>
              <a:rPr lang="pl-PL" altLang="pl-PL" sz="2667" dirty="0" err="1">
                <a:latin typeface="+mn-lt"/>
              </a:rPr>
              <a:t>spr</a:t>
            </a:r>
            <a:r>
              <a:rPr lang="pl-PL" altLang="pl-PL" sz="2667" dirty="0">
                <a:latin typeface="+mn-lt"/>
              </a:rPr>
              <a:t>. centralnych szkoleń nurkowych.</a:t>
            </a:r>
          </a:p>
        </p:txBody>
      </p:sp>
    </p:spTree>
    <p:extLst>
      <p:ext uri="{BB962C8B-B14F-4D97-AF65-F5344CB8AC3E}">
        <p14:creationId xmlns:p14="http://schemas.microsoft.com/office/powerpoint/2010/main" val="77709759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Podnoszenie kwalifikacji kadry ośrodka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163</a:t>
            </a:fld>
            <a:endParaRPr lang="pl-P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1FFABE7-C3C1-4A70-BA2D-947A198A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61853" y="1637728"/>
            <a:ext cx="2118512" cy="336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0FA7F43-8A38-4C2D-8BA7-D6EA6953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0205" y="1925759"/>
            <a:ext cx="3558627" cy="325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82961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2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97481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9" y="116632"/>
            <a:ext cx="639562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891" indent="-342891" algn="r" defTabSz="914377">
              <a:spcBef>
                <a:spcPct val="20000"/>
              </a:spcBef>
              <a:defRPr/>
            </a:pPr>
            <a:r>
              <a:rPr lang="pl-PL" altLang="pl-PL" sz="2667" dirty="0">
                <a:solidFill>
                  <a:srgbClr val="C00000"/>
                </a:solidFill>
              </a:rPr>
              <a:t>Zmiany kadrowe w ośrodku szkolenia</a:t>
            </a:r>
            <a:endParaRPr lang="pl-PL" sz="28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>
            <a:normAutofit/>
          </a:bodyPr>
          <a:lstStyle/>
          <a:p>
            <a:fld id="{D44CCDA1-AB23-4DAF-8A74-EC91F0AF4EB4}" type="slidenum">
              <a:rPr lang="pl-PL" smtClean="0"/>
              <a:pPr/>
              <a:t>164</a:t>
            </a:fld>
            <a:endParaRPr lang="pl-PL" dirty="0"/>
          </a:p>
        </p:txBody>
      </p:sp>
      <p:pic>
        <p:nvPicPr>
          <p:cNvPr id="11" name="Picture 4" descr="C:\Users\Mariusz_Kwiecien\Downloads\Logo_kolor_cmyk_www.jpg">
            <a:extLst>
              <a:ext uri="{FF2B5EF4-FFF2-40B4-BE49-F238E27FC236}">
                <a16:creationId xmlns:a16="http://schemas.microsoft.com/office/drawing/2014/main" id="{E4116401-5EBC-42F7-A98F-FCC187E8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173" y="1413688"/>
            <a:ext cx="3479800" cy="448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52983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8" y="2996953"/>
            <a:ext cx="1512916" cy="194850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0864749">
            <a:off x="2665815" y="2901824"/>
            <a:ext cx="4465117" cy="602386"/>
          </a:xfrm>
        </p:spPr>
        <p:txBody>
          <a:bodyPr>
            <a:noAutofit/>
          </a:bodyPr>
          <a:lstStyle/>
          <a:p>
            <a:r>
              <a:rPr lang="pl-PL" sz="4800" spc="0" dirty="0" err="1">
                <a:solidFill>
                  <a:srgbClr val="C00000"/>
                </a:solidFill>
              </a:rPr>
              <a:t>Dzękuję</a:t>
            </a:r>
            <a:r>
              <a:rPr lang="pl-PL" sz="4800" spc="0" dirty="0">
                <a:solidFill>
                  <a:srgbClr val="C00000"/>
                </a:solidFill>
              </a:rPr>
              <a:t> za uwagę</a:t>
            </a:r>
            <a:endParaRPr lang="en-US" sz="4800" spc="0" dirty="0">
              <a:solidFill>
                <a:srgbClr val="C00000"/>
              </a:solidFill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51521" y="1052736"/>
            <a:ext cx="2330894" cy="602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spc="0" dirty="0"/>
              <a:t>Komenda Wojewódzka</a:t>
            </a:r>
            <a:br>
              <a:rPr lang="pl-PL" sz="1200" spc="0" dirty="0"/>
            </a:br>
            <a:r>
              <a:rPr lang="pl-PL" sz="1200" spc="0" dirty="0"/>
              <a:t>Państwowej Straży Pożarnej </a:t>
            </a:r>
            <a:br>
              <a:rPr lang="pl-PL" sz="1200" spc="0" dirty="0"/>
            </a:br>
            <a:r>
              <a:rPr lang="pl-PL" sz="1200" spc="0" dirty="0"/>
              <a:t>w Szczecinie</a:t>
            </a:r>
            <a:endParaRPr lang="en-US" sz="1200" spc="0" dirty="0"/>
          </a:p>
        </p:txBody>
      </p:sp>
      <p:sp>
        <p:nvSpPr>
          <p:cNvPr id="5" name="Prostokąt 4"/>
          <p:cNvSpPr/>
          <p:nvPr/>
        </p:nvSpPr>
        <p:spPr>
          <a:xfrm>
            <a:off x="179512" y="1052737"/>
            <a:ext cx="72008" cy="651279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2267744" y="5085185"/>
            <a:ext cx="6768753" cy="818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3600" spc="0" dirty="0" err="1"/>
              <a:t>nadbryg</a:t>
            </a:r>
            <a:r>
              <a:rPr lang="pl-PL" sz="3600" spc="0" dirty="0"/>
              <a:t>. Jacek Staśkiewicz</a:t>
            </a:r>
            <a:endParaRPr lang="en-US" sz="3600" spc="0" dirty="0"/>
          </a:p>
        </p:txBody>
      </p:sp>
    </p:spTree>
    <p:extLst>
      <p:ext uri="{BB962C8B-B14F-4D97-AF65-F5344CB8AC3E}">
        <p14:creationId xmlns:p14="http://schemas.microsoft.com/office/powerpoint/2010/main" val="33100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FF483CE-CA7D-4FB7-B23C-74642F3DFA17}"/>
              </a:ext>
            </a:extLst>
          </p:cNvPr>
          <p:cNvSpPr txBox="1"/>
          <p:nvPr/>
        </p:nvSpPr>
        <p:spPr>
          <a:xfrm>
            <a:off x="2064470" y="1331615"/>
            <a:ext cx="6777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„LAS -19”</a:t>
            </a:r>
          </a:p>
          <a:p>
            <a:endParaRPr lang="pl-PL" sz="2000" dirty="0"/>
          </a:p>
          <a:p>
            <a:r>
              <a:rPr lang="pl-PL" sz="2000" dirty="0"/>
              <a:t>Zweryfikowanie stopnia przygotowania do prowadzenia działań na poziomie taktycznym na terenie powiatów zagrożonych wystąpieniem powstania wielkopowierzchniowego pożaru lasu.</a:t>
            </a:r>
          </a:p>
          <a:p>
            <a:endParaRPr lang="pl-PL" sz="2000" dirty="0"/>
          </a:p>
          <a:p>
            <a:r>
              <a:rPr lang="pl-PL" sz="2000" dirty="0"/>
              <a:t>Weryfikacja możliwości sprzętowych, umiejętności dowódczych oraz poprawności realizacji założeń taktycznych.</a:t>
            </a:r>
          </a:p>
          <a:p>
            <a:endParaRPr lang="pl-PL" sz="2000" dirty="0"/>
          </a:p>
          <a:p>
            <a:r>
              <a:rPr lang="pl-PL" sz="2000" dirty="0"/>
              <a:t>Ilość ćwiczeń	–  6 z siłami i środkami z trzech powiatów</a:t>
            </a:r>
          </a:p>
          <a:p>
            <a:r>
              <a:rPr lang="pl-PL" sz="2000" dirty="0"/>
              <a:t>			–  1 z siłami i środkami z dwóch powiatów</a:t>
            </a:r>
          </a:p>
          <a:p>
            <a:r>
              <a:rPr lang="pl-PL" sz="2000" dirty="0"/>
              <a:t>Ilość strażaków 	–  408 (w tym 310 z OSP i 98 z PSP)</a:t>
            </a:r>
          </a:p>
          <a:p>
            <a:r>
              <a:rPr lang="pl-PL" sz="2000" dirty="0"/>
              <a:t>Ilość zastępów 	–  101</a:t>
            </a:r>
          </a:p>
          <a:p>
            <a:r>
              <a:rPr lang="pl-PL" sz="2000" dirty="0"/>
              <a:t>Czas realizacji	–  4 dni</a:t>
            </a:r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O CHARAKTERZE NIEZAPOWIEDZIANYM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420BC1-2908-48ED-939F-9E24E58C8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31"/>
          <a:stretch/>
        </p:blipFill>
        <p:spPr>
          <a:xfrm>
            <a:off x="0" y="3009260"/>
            <a:ext cx="4741682" cy="38497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835100F-2155-4A59-B965-4897868E9D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45" t="-134" b="3732"/>
          <a:stretch/>
        </p:blipFill>
        <p:spPr>
          <a:xfrm>
            <a:off x="4402318" y="3349125"/>
            <a:ext cx="4741682" cy="349837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AED9D2B-9056-4913-BF59-A55CAD513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501"/>
            <a:ext cx="4477732" cy="319691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FDAE60D-0A6D-4475-9238-90CF13C7A8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600" y="10501"/>
            <a:ext cx="5069400" cy="33386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O CHARAKTERZE NIEZAPOWIEDZIANYM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544E245-346B-4DCD-8C83-AECBB8403A84}"/>
              </a:ext>
            </a:extLst>
          </p:cNvPr>
          <p:cNvSpPr/>
          <p:nvPr/>
        </p:nvSpPr>
        <p:spPr>
          <a:xfrm>
            <a:off x="2026763" y="1544305"/>
            <a:ext cx="69381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/>
              <a:t>„WODA-19”</a:t>
            </a:r>
          </a:p>
          <a:p>
            <a:endParaRPr lang="pl-PL" sz="2000" dirty="0"/>
          </a:p>
          <a:p>
            <a:r>
              <a:rPr lang="pl-PL" sz="2000" dirty="0"/>
              <a:t>Działania związków taktycznych na wypadek powstania powodzi opadowych oraz przyborów wód, z wykorzystaniem sił i środków krajowego systemu ratowniczo-gaśniczego o wielkości co najmniej kompanii. </a:t>
            </a:r>
          </a:p>
          <a:p>
            <a:endParaRPr lang="pl-PL" sz="2000" dirty="0"/>
          </a:p>
          <a:p>
            <a:r>
              <a:rPr lang="pl-PL" sz="2000" dirty="0"/>
              <a:t>Ilość ćwiczeń	–  6 z siłami i środkami z trzech powiatów</a:t>
            </a:r>
          </a:p>
          <a:p>
            <a:r>
              <a:rPr lang="pl-PL" sz="2000" dirty="0"/>
              <a:t>			–  1 z siłami i środkami z dwóch powiatów</a:t>
            </a:r>
          </a:p>
          <a:p>
            <a:r>
              <a:rPr lang="pl-PL" sz="2000" dirty="0"/>
              <a:t>Ilość strażaków	–  228 (w tym 102 z OSP i 126 z PSP)</a:t>
            </a:r>
          </a:p>
          <a:p>
            <a:r>
              <a:rPr lang="pl-PL" sz="2000" dirty="0"/>
              <a:t>Ilość zastępów	–  83</a:t>
            </a:r>
          </a:p>
          <a:p>
            <a:r>
              <a:rPr lang="pl-PL" sz="2000" dirty="0"/>
              <a:t>Czas realizacji	– 4 dni</a:t>
            </a:r>
          </a:p>
        </p:txBody>
      </p:sp>
    </p:spTree>
    <p:extLst>
      <p:ext uri="{BB962C8B-B14F-4D97-AF65-F5344CB8AC3E}">
        <p14:creationId xmlns:p14="http://schemas.microsoft.com/office/powerpoint/2010/main" val="248359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329314" y="116632"/>
            <a:ext cx="629384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CHARAKTERYSTYKA WOJEWÓDZTWA ZACHODNIOPOMORSKIEGO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</a:t>
            </a:fld>
            <a:endParaRPr lang="pl-PL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EC9E5A6B-05AA-4F38-8B71-374624EB797E}"/>
              </a:ext>
            </a:extLst>
          </p:cNvPr>
          <p:cNvSpPr txBox="1">
            <a:spLocks/>
          </p:cNvSpPr>
          <p:nvPr/>
        </p:nvSpPr>
        <p:spPr>
          <a:xfrm>
            <a:off x="1990173" y="1232753"/>
            <a:ext cx="6632983" cy="36012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Powierzchnia –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22 892 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km</a:t>
            </a:r>
            <a:r>
              <a:rPr lang="pl-PL" sz="2000" baseline="30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Liczba mieszkańców –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1,707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mln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Liczba powiatów –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w tym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miasta na prawach powiatu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Liczba gmin –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114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Długość linii brzegowej –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185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km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Długość granicy z RFN –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189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km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="1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C9B2613-941B-4B64-B7DE-2AF5EACB1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915640"/>
            <a:ext cx="3716615" cy="39489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O CHARAKTERZE NIEZAPOWIEDZIANYM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F8134C-68CE-4566-A2A1-103DD1129443}"/>
              </a:ext>
            </a:extLst>
          </p:cNvPr>
          <p:cNvSpPr txBox="1"/>
          <p:nvPr/>
        </p:nvSpPr>
        <p:spPr>
          <a:xfrm>
            <a:off x="2051874" y="1231545"/>
            <a:ext cx="665735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„ZENIT-19”</a:t>
            </a:r>
          </a:p>
          <a:p>
            <a:endParaRPr lang="pl-PL" sz="2000" dirty="0"/>
          </a:p>
          <a:p>
            <a:r>
              <a:rPr lang="pl-PL" sz="2000" dirty="0"/>
              <a:t>Ćwiczenia </a:t>
            </a:r>
            <a:r>
              <a:rPr lang="pl-PL" sz="2000" dirty="0" err="1"/>
              <a:t>pk</a:t>
            </a:r>
            <a:r>
              <a:rPr lang="pl-PL" sz="2000" dirty="0"/>
              <a:t>. „ZENIT-19” zawierały cykl 5 ćwiczeń z użyciem sił i środków PSP oraz OSP w </a:t>
            </a:r>
            <a:r>
              <a:rPr lang="pl-PL" sz="2000" dirty="0" err="1"/>
              <a:t>ksrg</a:t>
            </a:r>
            <a:r>
              <a:rPr lang="pl-PL" sz="2000" dirty="0"/>
              <a:t>.</a:t>
            </a:r>
          </a:p>
          <a:p>
            <a:r>
              <a:rPr lang="pl-PL" sz="2000" dirty="0"/>
              <a:t>Założenie do ćwiczeń: Rozwinięcia taktyczno-bojowe w zakresie budowania układów pompowo-wężowych </a:t>
            </a:r>
            <a:br>
              <a:rPr lang="pl-PL" sz="2000" dirty="0"/>
            </a:br>
            <a:r>
              <a:rPr lang="pl-PL" sz="2000" dirty="0"/>
              <a:t>z wykorzystaniem sił i środków krajowego systemu ratowniczo-gaśniczego o wielkości co najmniej kompanii. Wykonanie założeń realizowane było na podstawie opracowanych przez KG PSP dziesięciu wariantów układów pompowo-wężowych.</a:t>
            </a:r>
          </a:p>
          <a:p>
            <a:r>
              <a:rPr lang="pl-PL" sz="2000" dirty="0"/>
              <a:t>	</a:t>
            </a:r>
          </a:p>
          <a:p>
            <a:r>
              <a:rPr lang="pl-PL" sz="2000" dirty="0"/>
              <a:t>Ilość ćwiczeń	– 3 z siłami i środkami z czterech powiatów</a:t>
            </a:r>
          </a:p>
          <a:p>
            <a:r>
              <a:rPr lang="pl-PL" sz="2000" dirty="0"/>
              <a:t>			– 1 z siłami i środkami z pięciu powiatów</a:t>
            </a:r>
          </a:p>
          <a:p>
            <a:r>
              <a:rPr lang="pl-PL" sz="2000" dirty="0"/>
              <a:t>			– 1 z siłami i środkami z sześciu powiatów</a:t>
            </a:r>
          </a:p>
          <a:p>
            <a:r>
              <a:rPr lang="pl-PL" sz="2000" dirty="0"/>
              <a:t>Ilość strażaków	– 301</a:t>
            </a:r>
          </a:p>
          <a:p>
            <a:r>
              <a:rPr lang="pl-PL" sz="2000" dirty="0"/>
              <a:t>Ilość zastępów	– 88</a:t>
            </a:r>
          </a:p>
          <a:p>
            <a:r>
              <a:rPr lang="pl-PL" sz="2000" dirty="0"/>
              <a:t>Czas realizacji	– 5 dni</a:t>
            </a:r>
          </a:p>
        </p:txBody>
      </p:sp>
    </p:spTree>
    <p:extLst>
      <p:ext uri="{BB962C8B-B14F-4D97-AF65-F5344CB8AC3E}">
        <p14:creationId xmlns:p14="http://schemas.microsoft.com/office/powerpoint/2010/main" val="1197511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21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87B7645-C586-405F-BF9F-7F0C77C02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708306" cy="26395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A2DA3B-8AF7-4337-A2E4-09DDABA6E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68" r="-82"/>
          <a:stretch/>
        </p:blipFill>
        <p:spPr>
          <a:xfrm>
            <a:off x="0" y="2639505"/>
            <a:ext cx="6595430" cy="421534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C7C20B6-0E79-4548-A37E-FBFE95F90B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75" r="-1"/>
          <a:stretch/>
        </p:blipFill>
        <p:spPr>
          <a:xfrm>
            <a:off x="4359175" y="0"/>
            <a:ext cx="4784826" cy="32662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12AB9ED-3FC5-468B-94C8-CD7D001A7E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175" y="3266227"/>
            <a:ext cx="4784825" cy="35886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1879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22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TAKTYCZNO-BOJOWE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F8134C-68CE-4566-A2A1-103DD1129443}"/>
              </a:ext>
            </a:extLst>
          </p:cNvPr>
          <p:cNvSpPr txBox="1"/>
          <p:nvPr/>
        </p:nvSpPr>
        <p:spPr>
          <a:xfrm>
            <a:off x="1982112" y="901607"/>
            <a:ext cx="665735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„COFKA-19”</a:t>
            </a:r>
          </a:p>
          <a:p>
            <a:endParaRPr lang="pl-PL" sz="2000" b="1" dirty="0"/>
          </a:p>
          <a:p>
            <a:r>
              <a:rPr lang="pl-PL" sz="2000" dirty="0"/>
              <a:t>Ćwiczenia związków taktycznych na terenie powiatów, na których może wystąpić zjawisko podtopień związanych z brakiem możliwości odpływu wód rzek do morza. </a:t>
            </a:r>
          </a:p>
          <a:p>
            <a:r>
              <a:rPr lang="pl-PL" sz="2000" dirty="0"/>
              <a:t>Ćwiczenia odbyły się w konwencji warsztatowej, umożliwiając uczestnikom poszerzenie wiedzy oraz sprawdzenie możliwości sprzętowych, które mogą zostać wykorzystane w przypadku wystąpienia podtopień.</a:t>
            </a:r>
          </a:p>
          <a:p>
            <a:r>
              <a:rPr lang="pl-PL" sz="2000" dirty="0"/>
              <a:t>Weryfikacja umiejętności dowódczych oraz poprawności realizacji założeń taktycznych.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985A5A2-8152-4AEC-AB27-AEFE8199D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36402"/>
              </p:ext>
            </p:extLst>
          </p:nvPr>
        </p:nvGraphicFramePr>
        <p:xfrm>
          <a:off x="2472465" y="4482015"/>
          <a:ext cx="5922063" cy="2120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450">
                  <a:extLst>
                    <a:ext uri="{9D8B030D-6E8A-4147-A177-3AD203B41FA5}">
                      <a16:colId xmlns:a16="http://schemas.microsoft.com/office/drawing/2014/main" val="4249417398"/>
                    </a:ext>
                  </a:extLst>
                </a:gridCol>
                <a:gridCol w="2067711">
                  <a:extLst>
                    <a:ext uri="{9D8B030D-6E8A-4147-A177-3AD203B41FA5}">
                      <a16:colId xmlns:a16="http://schemas.microsoft.com/office/drawing/2014/main" val="4255554999"/>
                    </a:ext>
                  </a:extLst>
                </a:gridCol>
                <a:gridCol w="3395902">
                  <a:extLst>
                    <a:ext uri="{9D8B030D-6E8A-4147-A177-3AD203B41FA5}">
                      <a16:colId xmlns:a16="http://schemas.microsoft.com/office/drawing/2014/main" val="1461010167"/>
                    </a:ext>
                  </a:extLst>
                </a:gridCol>
              </a:tblGrid>
              <a:tr h="41354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L.p.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+mn-lt"/>
                        </a:rPr>
                        <a:t>Termin</a:t>
                      </a:r>
                      <a:endParaRPr lang="pl-PL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Komenda przeprowadzająca ćwiczenia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64363863"/>
                  </a:ext>
                </a:extLst>
              </a:tr>
              <a:tr h="206771">
                <a:tc>
                  <a:txBody>
                    <a:bodyPr/>
                    <a:lstStyle/>
                    <a:p>
                      <a:pPr marL="228600" lvl="0" indent="-2286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19-21 marca 2019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KM PSP Szczecin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02594719"/>
                  </a:ext>
                </a:extLst>
              </a:tr>
              <a:tr h="215197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21 marca 2019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KP PSP Kamień Pomorski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3265240"/>
                  </a:ext>
                </a:extLst>
              </a:tr>
              <a:tr h="20677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3. 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21 marca 2019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+mn-lt"/>
                        </a:rPr>
                        <a:t>KP PSP Sławno</a:t>
                      </a:r>
                      <a:endParaRPr lang="pl-PL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1597585"/>
                  </a:ext>
                </a:extLst>
              </a:tr>
              <a:tr h="20677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4. 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24 marca 2019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KP PSP Police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64801453"/>
                  </a:ext>
                </a:extLst>
              </a:tr>
              <a:tr h="20677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5. 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25-27 marca 2019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KM PSP Świnoujście 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61449489"/>
                  </a:ext>
                </a:extLst>
              </a:tr>
              <a:tr h="20677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6. 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30 marca 2019 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KP PSP Gryfice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86142124"/>
                  </a:ext>
                </a:extLst>
              </a:tr>
              <a:tr h="20677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+mn-lt"/>
                        </a:rPr>
                        <a:t>30 marca 2019</a:t>
                      </a:r>
                      <a:endParaRPr lang="pl-PL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KP PSP Kołobrzeg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70388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481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1879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23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TAKTYCZNO-BOJOWE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F8134C-68CE-4566-A2A1-103DD1129443}"/>
              </a:ext>
            </a:extLst>
          </p:cNvPr>
          <p:cNvSpPr txBox="1"/>
          <p:nvPr/>
        </p:nvSpPr>
        <p:spPr>
          <a:xfrm>
            <a:off x="1982112" y="901607"/>
            <a:ext cx="66573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„GNIAZDO 19 BRZEG”</a:t>
            </a:r>
          </a:p>
          <a:p>
            <a:endParaRPr lang="pl-PL" sz="2800" b="1" dirty="0"/>
          </a:p>
          <a:p>
            <a:r>
              <a:rPr lang="pl-PL" sz="2000" dirty="0"/>
              <a:t>Tematyką przewodnią ćwiczeń było prowadzenie działań ratowniczych podczas zdarzeń z usuwaniem zanieczyszczeń ropopochodnych z brzegu morskiego. </a:t>
            </a:r>
          </a:p>
          <a:p>
            <a:endParaRPr lang="pl-PL" sz="2000" dirty="0"/>
          </a:p>
          <a:p>
            <a:r>
              <a:rPr lang="pl-PL" sz="2000" dirty="0"/>
              <a:t>Cel: Sprawdzenie założeń dokumentu:</a:t>
            </a:r>
          </a:p>
          <a:p>
            <a:r>
              <a:rPr lang="pl-PL" sz="2000" dirty="0"/>
              <a:t>„Kierunki rozwoju PSP w związku z zagrożeniami chemiczno-ekologicznymi na linii brzegowej”. </a:t>
            </a:r>
          </a:p>
          <a:p>
            <a:endParaRPr lang="pl-PL" sz="2000" dirty="0"/>
          </a:p>
          <a:p>
            <a:r>
              <a:rPr lang="pl-PL" sz="2000" dirty="0"/>
              <a:t>Ćwiczenia zrealizowano w dniach 24-25 września 2019 r. na terenie powiatu gryfickiego w miejscowości Mrzeżyno.</a:t>
            </a:r>
          </a:p>
        </p:txBody>
      </p:sp>
    </p:spTree>
    <p:extLst>
      <p:ext uri="{BB962C8B-B14F-4D97-AF65-F5344CB8AC3E}">
        <p14:creationId xmlns:p14="http://schemas.microsoft.com/office/powerpoint/2010/main" val="2606539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24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C87E825-720E-4050-8D0A-D9699E0571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90"/>
          <a:stretch/>
        </p:blipFill>
        <p:spPr>
          <a:xfrm>
            <a:off x="4081806" y="0"/>
            <a:ext cx="5052344" cy="36198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7D0E6C-9D75-4D63-8272-B300F6ABE4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5" r="14381"/>
          <a:stretch/>
        </p:blipFill>
        <p:spPr>
          <a:xfrm>
            <a:off x="0" y="0"/>
            <a:ext cx="4081806" cy="361989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5541556-7573-417E-A63F-0767A80A9C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63"/>
          <a:stretch/>
        </p:blipFill>
        <p:spPr>
          <a:xfrm>
            <a:off x="0" y="3619892"/>
            <a:ext cx="4676525" cy="32381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5174748-E012-4C3A-BBAB-C1D2B2ADEF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6" r="9234"/>
          <a:stretch/>
        </p:blipFill>
        <p:spPr>
          <a:xfrm>
            <a:off x="4676525" y="3385578"/>
            <a:ext cx="4457625" cy="34724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1879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TAKTYCZNO-BOJOWE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F8134C-68CE-4566-A2A1-103DD1129443}"/>
              </a:ext>
            </a:extLst>
          </p:cNvPr>
          <p:cNvSpPr txBox="1"/>
          <p:nvPr/>
        </p:nvSpPr>
        <p:spPr>
          <a:xfrm>
            <a:off x="1982112" y="901607"/>
            <a:ext cx="665735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„GNIAZDO 19 KARAMBOL”</a:t>
            </a:r>
          </a:p>
          <a:p>
            <a:endParaRPr lang="pl-PL" sz="2000" dirty="0"/>
          </a:p>
          <a:p>
            <a:r>
              <a:rPr lang="pl-PL" sz="2000" dirty="0"/>
              <a:t>Celem głównym ćwiczeń jest ustalenie stopnia przygotowania sił i środków centralnego odwodu operacyjnego krajowego systemu ratowniczo-gaśniczego do działań ratowniczych podczas zdarzeń związanych z katastrofą w ruchu lądowym.</a:t>
            </a:r>
          </a:p>
          <a:p>
            <a:endParaRPr lang="pl-PL" sz="2000" dirty="0"/>
          </a:p>
          <a:p>
            <a:r>
              <a:rPr lang="pl-PL" sz="2000" dirty="0"/>
              <a:t>Termin przeprowadzenia ćwiczeń: 21 listopada 2019 r.</a:t>
            </a:r>
          </a:p>
          <a:p>
            <a:endParaRPr lang="pl-PL" sz="2000" dirty="0"/>
          </a:p>
          <a:p>
            <a:r>
              <a:rPr lang="pl-PL" sz="2000" dirty="0"/>
              <a:t>Miejsce przeprowadzenia ćwiczeń: fragment drogi S3 – </a:t>
            </a:r>
            <a:r>
              <a:rPr lang="pl-PL" sz="2000" dirty="0" err="1"/>
              <a:t>Dargobądz</a:t>
            </a:r>
            <a:r>
              <a:rPr lang="pl-PL" sz="2000" dirty="0"/>
              <a:t>, powiat kamieński, </a:t>
            </a:r>
          </a:p>
          <a:p>
            <a:endParaRPr lang="pl-PL" sz="2000" dirty="0"/>
          </a:p>
          <a:p>
            <a:r>
              <a:rPr lang="pl-PL" sz="2000" dirty="0"/>
              <a:t>Ćwiczenie składało się z dwóch części: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scenariusz I: zderzenia pojazdów na drodze podczas transportu substancji niebezpiecznej;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scenariusz II: Karambol kilku pojazdów z dużą liczbą osób poszkodowanych.</a:t>
            </a:r>
          </a:p>
        </p:txBody>
      </p:sp>
    </p:spTree>
    <p:extLst>
      <p:ext uri="{BB962C8B-B14F-4D97-AF65-F5344CB8AC3E}">
        <p14:creationId xmlns:p14="http://schemas.microsoft.com/office/powerpoint/2010/main" val="676822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26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76FACEA-6D28-4DE6-A936-266BF2D97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7"/>
          <a:stretch/>
        </p:blipFill>
        <p:spPr>
          <a:xfrm>
            <a:off x="0" y="0"/>
            <a:ext cx="4547024" cy="386576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071D1C8-C6C7-4D3E-BFD2-6119230454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976" y="3827390"/>
            <a:ext cx="4547024" cy="303061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13C28B3-4973-4D5E-8E06-6ED0208DCE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1"/>
          <a:stretch/>
        </p:blipFill>
        <p:spPr>
          <a:xfrm>
            <a:off x="4430598" y="0"/>
            <a:ext cx="4713401" cy="38273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5F21CD5-8DB8-4CA8-89D5-62B978210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0466"/>
            <a:ext cx="4898961" cy="324753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1879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27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TAKTYCZNO-BOJOWE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F8134C-68CE-4566-A2A1-103DD1129443}"/>
              </a:ext>
            </a:extLst>
          </p:cNvPr>
          <p:cNvSpPr txBox="1"/>
          <p:nvPr/>
        </p:nvSpPr>
        <p:spPr>
          <a:xfrm>
            <a:off x="1982112" y="901607"/>
            <a:ext cx="66573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„OGNISTA PUSZCZA 2019”</a:t>
            </a:r>
          </a:p>
          <a:p>
            <a:endParaRPr lang="pl-PL" sz="2800" b="1" dirty="0"/>
          </a:p>
          <a:p>
            <a:r>
              <a:rPr lang="pl-PL" sz="2000" dirty="0"/>
              <a:t>Celem ćwiczeń było ustalenie stopnia przygotowania sił i środków centralnego odwodu operacyjnego </a:t>
            </a:r>
            <a:r>
              <a:rPr lang="pl-PL" sz="2000" dirty="0" err="1"/>
              <a:t>ksrg</a:t>
            </a:r>
            <a:r>
              <a:rPr lang="pl-PL" sz="2000" dirty="0"/>
              <a:t> do zwalczania skutków zdarzeń długotrwałych i o dużych rozmiarach powstałych w wyniku wystąpienia gwałtownych zjawisk atmosferycznych.</a:t>
            </a:r>
          </a:p>
          <a:p>
            <a:endParaRPr lang="pl-PL" sz="2000" dirty="0"/>
          </a:p>
          <a:p>
            <a:r>
              <a:rPr lang="pl-PL" sz="2000" dirty="0"/>
              <a:t>Ćwiczenia przeprowadzono do dnia 2-4 kwietnia 2019 r dla sił i środków COO z: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Województwa lubuskiego – organizator;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Województwa dolnośląskiego;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Szkoły Aspirantów PSP w Poznaniu;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Województwa zachodniopomorskiego w składzie:					Ilość pojazdów	– 21;</a:t>
            </a:r>
          </a:p>
          <a:p>
            <a:r>
              <a:rPr lang="pl-PL" sz="2000" dirty="0"/>
              <a:t>		Ilość strażaków	– 67.</a:t>
            </a:r>
          </a:p>
        </p:txBody>
      </p:sp>
    </p:spTree>
    <p:extLst>
      <p:ext uri="{BB962C8B-B14F-4D97-AF65-F5344CB8AC3E}">
        <p14:creationId xmlns:p14="http://schemas.microsoft.com/office/powerpoint/2010/main" val="3907755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28</a:t>
            </a:fld>
            <a:endParaRPr lang="pl-P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F889-329E-46B2-A388-93DAE0B0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307" y="3378507"/>
            <a:ext cx="5216693" cy="34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D3E64F7-A246-4D0F-9767-85DEC254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88" y="0"/>
            <a:ext cx="4504674" cy="33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CBF863-A58E-4C6D-BE08-1F16D245F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0"/>
          <a:stretch/>
        </p:blipFill>
        <p:spPr bwMode="auto">
          <a:xfrm>
            <a:off x="4496585" y="0"/>
            <a:ext cx="4647415" cy="33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E9007CA-F2C9-411A-A7B0-F4F5475DE7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79"/>
          <a:stretch/>
        </p:blipFill>
        <p:spPr>
          <a:xfrm>
            <a:off x="-8089" y="3378506"/>
            <a:ext cx="4372699" cy="34794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1879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29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1BF7C85-48A5-4B58-9398-47323C57EFF7}"/>
              </a:ext>
            </a:extLst>
          </p:cNvPr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ĆWICZENIA TAKTYCZNO-BOJOWE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F8134C-68CE-4566-A2A1-103DD1129443}"/>
              </a:ext>
            </a:extLst>
          </p:cNvPr>
          <p:cNvSpPr txBox="1"/>
          <p:nvPr/>
        </p:nvSpPr>
        <p:spPr>
          <a:xfrm>
            <a:off x="1982112" y="901607"/>
            <a:ext cx="665735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„JÄGERBRÜCK 2019”</a:t>
            </a:r>
          </a:p>
          <a:p>
            <a:endParaRPr lang="pl-PL" sz="1200" dirty="0"/>
          </a:p>
          <a:p>
            <a:r>
              <a:rPr lang="pl-PL" dirty="0"/>
              <a:t>W dniach 27-29 września 2019 r. na terenie poligonu wojskowego </a:t>
            </a:r>
            <a:r>
              <a:rPr lang="pl-PL" dirty="0" err="1"/>
              <a:t>Jägerbrück</a:t>
            </a:r>
            <a:r>
              <a:rPr lang="pl-PL" dirty="0"/>
              <a:t> (</a:t>
            </a:r>
            <a:r>
              <a:rPr lang="pl-PL" dirty="0" err="1"/>
              <a:t>Torgelow</a:t>
            </a:r>
            <a:r>
              <a:rPr lang="pl-PL" dirty="0"/>
              <a:t>) w powiecie </a:t>
            </a:r>
            <a:r>
              <a:rPr lang="pl-PL" dirty="0" err="1"/>
              <a:t>Vorpommern</a:t>
            </a:r>
            <a:r>
              <a:rPr lang="pl-PL" dirty="0"/>
              <a:t> Greifswald odbyły się transgraniczne ćwiczenia pod kryptonimem „</a:t>
            </a:r>
            <a:r>
              <a:rPr lang="pl-PL" dirty="0" err="1"/>
              <a:t>Jägerbrück</a:t>
            </a:r>
            <a:r>
              <a:rPr lang="pl-PL" dirty="0"/>
              <a:t> 2019” w zakresie gaszenia wielkoobszarowych pożarów lasów. Jednym z celów ćwiczeń było sprawdzenie i doskonalenie współdziałania Federalnej Służby THW z Państwową Strażą Pożarną we współpracy z powiatem </a:t>
            </a:r>
            <a:r>
              <a:rPr lang="pl-PL" dirty="0" err="1"/>
              <a:t>Vorpommern</a:t>
            </a:r>
            <a:r>
              <a:rPr lang="pl-PL" dirty="0"/>
              <a:t> - Greifswald i krajem związkowym Meklemburgią – Pomorzem Przednim.</a:t>
            </a:r>
          </a:p>
          <a:p>
            <a:r>
              <a:rPr lang="pl-PL" dirty="0"/>
              <a:t>Tematyka ćwiczeń obejmowała działania ratowniczo-gaśnicze na wypadek powstania wielkopowierzchniowego pożaru lasu na terenie Republiki Federalnej Niemiec.</a:t>
            </a:r>
          </a:p>
          <a:p>
            <a:r>
              <a:rPr lang="pl-PL" dirty="0"/>
              <a:t>Celem głównym ćwiczeń było ustalenie stopnia przygotowania sił i środków Państwowej Straży Pożarnej do podjęcia działań w ramach współpracy transgranicznej oraz współpracy z modułami pomp wysokiej wydajności Federalnej Służby THW, podczas działań ratowniczo-gaśniczych.</a:t>
            </a:r>
          </a:p>
          <a:p>
            <a:r>
              <a:rPr lang="pl-PL" dirty="0"/>
              <a:t>    	W ćwiczeniach wzięło udział ponad 300 osób z Niemiec oraz </a:t>
            </a:r>
          </a:p>
          <a:p>
            <a:r>
              <a:rPr lang="pl-PL" dirty="0"/>
              <a:t>	78 strażaków PSP (24 pojazdy).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021499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18797" y="-979688"/>
            <a:ext cx="45719" cy="33630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POTENCJAŁ RATOWNICZY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E2CCB3C8-92D9-4E80-B9CB-E30C37C87171}"/>
              </a:ext>
            </a:extLst>
          </p:cNvPr>
          <p:cNvSpPr txBox="1">
            <a:spLocks/>
          </p:cNvSpPr>
          <p:nvPr/>
        </p:nvSpPr>
        <p:spPr>
          <a:xfrm>
            <a:off x="2077873" y="1124744"/>
            <a:ext cx="6605356" cy="37862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20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Komend Miejskich i Powiatowych PSP; </a:t>
            </a:r>
            <a:endParaRPr lang="pl-PL" sz="2000" baseline="30000" dirty="0">
              <a:solidFill>
                <a:schemeClr val="tx2"/>
              </a:solidFill>
              <a:ea typeface="Tahoma" panose="020B0604030504040204" pitchFamily="34" charset="0"/>
              <a:cs typeface="Calibri" pitchFamily="34" charset="0"/>
            </a:endParaRPr>
          </a:p>
          <a:p>
            <a:pPr marL="285743" indent="-285743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30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Jednostek Ratowniczo-Gaśniczych, w tym 4 posterunki;</a:t>
            </a:r>
          </a:p>
          <a:p>
            <a:pPr indent="-285743">
              <a:lnSpc>
                <a:spcPct val="150000"/>
              </a:lnSpc>
              <a:spcBef>
                <a:spcPts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1591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strażaków i pracowników cywilnych, </a:t>
            </a:r>
          </a:p>
          <a:p>
            <a:pPr indent="-285743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	w tym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1251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w systemie zmianowym;</a:t>
            </a:r>
          </a:p>
          <a:p>
            <a:pPr indent="-285743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263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strażaków w stałej gotowości,</a:t>
            </a:r>
          </a:p>
          <a:p>
            <a:pPr indent="-285743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</a:pP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	w tym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23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w stanowiskach kierowania;</a:t>
            </a:r>
          </a:p>
          <a:p>
            <a:pPr marL="285743" indent="-285743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41 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średnich samochodów ratowniczo-gaśniczych;</a:t>
            </a:r>
          </a:p>
          <a:p>
            <a:pPr marL="285743" indent="-285743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34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ciężkie samochody ratowniczo-gaśnicze;</a:t>
            </a:r>
          </a:p>
          <a:p>
            <a:pPr marL="285743" indent="-285743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29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drabin mechanicznych i podnośników ratowniczych;</a:t>
            </a:r>
          </a:p>
          <a:p>
            <a:pPr marL="285743" indent="-285743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18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 pojazdów specjalistycznych, SRT, </a:t>
            </a:r>
            <a:r>
              <a:rPr lang="pl-PL" sz="2000" dirty="0" err="1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SRChem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, SRW, </a:t>
            </a:r>
            <a:r>
              <a:rPr lang="pl-PL" sz="2000" dirty="0" err="1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SRWys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30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8F32F92-749C-4136-8579-F955C68B8F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" y="2182088"/>
            <a:ext cx="9134856" cy="249382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506DF09-0026-4345-AD58-B2717678D9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885" y="-1"/>
            <a:ext cx="3273131" cy="218208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0F2F7B4-9EE4-4546-9931-696EACBA7E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" y="-1"/>
            <a:ext cx="3273132" cy="21820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0EAFCBC-9737-438C-9095-C639D4898C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" y="4675911"/>
            <a:ext cx="3273134" cy="218208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18A2D7A-3115-4251-84F8-25F420E5E0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824" y="4675914"/>
            <a:ext cx="3003032" cy="218208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D97BE4C-4BF6-474B-875F-EEC2342B97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2" y="4675907"/>
            <a:ext cx="3273134" cy="218208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6DC9F17-A36D-460D-8A30-84FA7BD4B0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254" y="-2"/>
            <a:ext cx="3273134" cy="218208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7" y="116632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POŻAR w „ESCAPE ROOM”</a:t>
            </a:r>
          </a:p>
          <a:p>
            <a:pPr algn="r"/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31</a:t>
            </a:fld>
            <a:endParaRPr lang="pl-PL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CC6BF305-2FF0-4354-994B-EFD1D766343E}"/>
              </a:ext>
            </a:extLst>
          </p:cNvPr>
          <p:cNvSpPr txBox="1">
            <a:spLocks/>
          </p:cNvSpPr>
          <p:nvPr/>
        </p:nvSpPr>
        <p:spPr>
          <a:xfrm>
            <a:off x="2007909" y="1330031"/>
            <a:ext cx="6713915" cy="45917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5 ofiar śmiertelnych</a:t>
            </a:r>
          </a:p>
          <a:p>
            <a:r>
              <a:rPr lang="pl-PL" sz="2000" dirty="0"/>
              <a:t>Czas: 4 stycznia 2019 r. o godzinie 17:15;</a:t>
            </a:r>
          </a:p>
          <a:p>
            <a:r>
              <a:rPr lang="pl-PL" sz="2000" dirty="0"/>
              <a:t>Czas interwencji: 4 h 26 min</a:t>
            </a:r>
          </a:p>
          <a:p>
            <a:r>
              <a:rPr lang="pl-PL" sz="2000" dirty="0"/>
              <a:t>Miejscowość: Koszalin, ul. Marszałka Józefa Piłsudskiego 88</a:t>
            </a:r>
          </a:p>
          <a:p>
            <a:r>
              <a:rPr lang="pl-PL" sz="2000" dirty="0"/>
              <a:t>Rodzaj zdarzenia: POŻAR MAŁY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5E111F2-33E3-4D4E-B4E9-F5DB87BCC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024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7" y="116632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POŻAR w „ESCAPE ROOM”</a:t>
            </a:r>
          </a:p>
          <a:p>
            <a:pPr algn="r"/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32</a:t>
            </a:fld>
            <a:endParaRPr lang="pl-PL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CC6BF305-2FF0-4354-994B-EFD1D766343E}"/>
              </a:ext>
            </a:extLst>
          </p:cNvPr>
          <p:cNvSpPr txBox="1">
            <a:spLocks/>
          </p:cNvSpPr>
          <p:nvPr/>
        </p:nvSpPr>
        <p:spPr>
          <a:xfrm>
            <a:off x="2007909" y="1330031"/>
            <a:ext cx="6713915" cy="45917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Siły i środki: 14 zastępów PSP (27 ratowników), Grupa operacyjna KW PSP 1 pojazd (3 osoby), grupa operacyjna KM PSP 2 pojazdy (4 osoby), policja 15 pojazdów (30 osób), ZRM 3 pojazdy (7 osób), straż miejska 2 pojazdy (3 osoby)</a:t>
            </a:r>
          </a:p>
          <a:p>
            <a:r>
              <a:rPr lang="pl-PL" sz="2000" dirty="0"/>
              <a:t>Charakterystyka: Pożar na parterze w  budynku mieszkalnym z przystosowanymi pomieszczeniami do prowadzenia działalności "Escape </a:t>
            </a:r>
            <a:r>
              <a:rPr lang="pl-PL" sz="2000" dirty="0" err="1"/>
              <a:t>Room</a:t>
            </a:r>
            <a:r>
              <a:rPr lang="pl-PL" sz="2000" dirty="0"/>
              <a:t>„</a:t>
            </a:r>
            <a:endParaRPr lang="pl-PL" sz="2000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" name="Picture 2" descr="R:\ZDJĘCIA ze zdarzeń\2019\04 01 2019 Koszalin\DSCN3701.jpg">
            <a:extLst>
              <a:ext uri="{FF2B5EF4-FFF2-40B4-BE49-F238E27FC236}">
                <a16:creationId xmlns:a16="http://schemas.microsoft.com/office/drawing/2014/main" id="{40F5ABEB-C1BD-4E75-8DFB-00D7FFA8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382" y="3606454"/>
            <a:ext cx="4335396" cy="3251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835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KARAMBOL NA AUTOSTRADZIE A6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33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3522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6 ofiar śmiertelnych;</a:t>
            </a:r>
          </a:p>
          <a:p>
            <a:r>
              <a:rPr lang="pl-PL" sz="2000" dirty="0"/>
              <a:t>W wyniku zderzenia 6 pojazdów nastąpił pożar</a:t>
            </a:r>
          </a:p>
          <a:p>
            <a:r>
              <a:rPr lang="pl-PL" sz="2000" dirty="0"/>
              <a:t>Czas: 9 czerwca 2019 r. o godzinie 13:20</a:t>
            </a:r>
          </a:p>
          <a:p>
            <a:r>
              <a:rPr lang="pl-PL" sz="2000" dirty="0"/>
              <a:t>Czas interwencji: 6 h 17 min;</a:t>
            </a:r>
          </a:p>
          <a:p>
            <a:r>
              <a:rPr lang="pl-PL" sz="2000" dirty="0"/>
              <a:t>Miejscowość: Szczecin, Autostrada A6, </a:t>
            </a:r>
            <a:r>
              <a:rPr lang="pl-PL" sz="2000" dirty="0" err="1"/>
              <a:t>pikietaż</a:t>
            </a:r>
            <a:r>
              <a:rPr lang="pl-PL" sz="2000" dirty="0"/>
              <a:t> drogi 23</a:t>
            </a:r>
          </a:p>
          <a:p>
            <a:r>
              <a:rPr lang="pl-PL" sz="2000" dirty="0"/>
              <a:t>Rodzaj zdarzenia: Pożar średni;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C385D49-9341-4867-B5B8-72F3304D36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946" y="3716191"/>
            <a:ext cx="4165998" cy="31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72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KARAMBOL NA AUTOSTRADZIE A6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34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3522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Siły i środki: 9 zastępów PSP (26 ratowników) oraz 2 zastępy OSP (8 druhów), grupa operacyjna KW PSP 2 pojazdy </a:t>
            </a:r>
            <a:br>
              <a:rPr lang="pl-PL" sz="2000" dirty="0"/>
            </a:br>
            <a:r>
              <a:rPr lang="pl-PL" sz="2000" dirty="0"/>
              <a:t>(4 osoby), grupa operacyjna KM PSP 2 pojazdy (2 osoby), </a:t>
            </a:r>
            <a:br>
              <a:rPr lang="pl-PL" sz="2000" dirty="0"/>
            </a:br>
            <a:r>
              <a:rPr lang="pl-PL" sz="2000" dirty="0"/>
              <a:t>ZRM 7 pojazdów (18 </a:t>
            </a:r>
            <a:r>
              <a:rPr lang="pl-PL" sz="2000" dirty="0" err="1"/>
              <a:t>osoób</a:t>
            </a:r>
            <a:r>
              <a:rPr lang="pl-PL" sz="2000" dirty="0"/>
              <a:t>), policja 10 pojazdów (25 osób)</a:t>
            </a:r>
          </a:p>
          <a:p>
            <a:r>
              <a:rPr lang="pl-PL" sz="2000" dirty="0"/>
              <a:t>Charakterystyka: Na wschodnim pasie autostrady A6, </a:t>
            </a:r>
            <a:br>
              <a:rPr lang="pl-PL" sz="2000" dirty="0"/>
            </a:br>
            <a:r>
              <a:rPr lang="pl-PL" sz="2000" dirty="0"/>
              <a:t>w kierunku Świnoujścia, pożar 5 samochodów osobowych </a:t>
            </a:r>
            <a:br>
              <a:rPr lang="pl-PL" sz="2000" dirty="0"/>
            </a:br>
            <a:r>
              <a:rPr lang="pl-PL" sz="2000" dirty="0"/>
              <a:t>i 1 pojazdu ciężarowego). W zdarzeniu brały udział 22 osoby: 6 śmiertelnych [5 ciał spalonych w tym 3 dzieci, 1 w wyniku odniesionych obrażeń.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2" name="Obraz 11" descr="R:\ZDJĘCIA ze zdarzeń\2019\09.06. Szczecin S3 karambol z pożarem\IMG-20190609-WA0023.jpg">
            <a:extLst>
              <a:ext uri="{FF2B5EF4-FFF2-40B4-BE49-F238E27FC236}">
                <a16:creationId xmlns:a16="http://schemas.microsoft.com/office/drawing/2014/main" id="{732B1EFA-7152-4CCB-A306-755B0B605B5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970" y="4053526"/>
            <a:ext cx="3834266" cy="280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712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19919" y="-324850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000" dirty="0">
                <a:solidFill>
                  <a:srgbClr val="C00000"/>
                </a:solidFill>
              </a:rPr>
              <a:t>PODNOSZENIE Z DNA AKWENU ZALEWU SZCZECIŃSKIEGO MINY MORSKIEJ (Z GŁĘBOKOŚCI 6,5 METRA)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35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474964"/>
            <a:ext cx="6783319" cy="3522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Brak</a:t>
            </a:r>
          </a:p>
          <a:p>
            <a:r>
              <a:rPr lang="pl-PL" sz="2000" dirty="0"/>
              <a:t>Czas: 14 lipca 2019 r. </a:t>
            </a:r>
            <a:br>
              <a:rPr lang="pl-PL" sz="2000" dirty="0"/>
            </a:br>
            <a:r>
              <a:rPr lang="pl-PL" sz="2000" dirty="0"/>
              <a:t>o godzinie 04:53</a:t>
            </a:r>
          </a:p>
          <a:p>
            <a:r>
              <a:rPr lang="pl-PL" sz="2000" dirty="0"/>
              <a:t>Czas interwencji: 4 h 16 min</a:t>
            </a:r>
          </a:p>
          <a:p>
            <a:r>
              <a:rPr lang="pl-PL" sz="2000" dirty="0"/>
              <a:t>Miejscowość: Świnoujście,</a:t>
            </a:r>
            <a:br>
              <a:rPr lang="pl-PL" sz="2000" dirty="0"/>
            </a:br>
            <a:r>
              <a:rPr lang="pl-PL" sz="2000" dirty="0"/>
              <a:t>ul. 1 Maja</a:t>
            </a:r>
          </a:p>
          <a:p>
            <a:r>
              <a:rPr lang="pl-PL" sz="2000" dirty="0"/>
              <a:t>Rodzaj zdarzenia: </a:t>
            </a:r>
            <a:br>
              <a:rPr lang="pl-PL" sz="2000" dirty="0"/>
            </a:br>
            <a:r>
              <a:rPr lang="pl-PL" sz="2000" dirty="0"/>
              <a:t>Miejscowe zagrożenie duże</a:t>
            </a:r>
          </a:p>
          <a:p>
            <a:r>
              <a:rPr lang="pl-PL" sz="2000" dirty="0"/>
              <a:t>Siły i środki: 16 zastępów PSP (80 ratowników) oraz 3 zastępy OSP (11 druhów)</a:t>
            </a:r>
          </a:p>
          <a:p>
            <a:r>
              <a:rPr lang="pl-PL" sz="2000" dirty="0"/>
              <a:t>Charakterystyka: Zabezpieczono podjęcie miny wydobycia i transportowania brytyjskiej miny lotniczej MKIV o masie całkowitej 750 kg w tym materiał miotający ok. 425 kg.</a:t>
            </a:r>
            <a:endParaRPr lang="pl-PL" sz="2000" baseline="30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149E20A-B73D-455A-B827-209EACCD6E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1648209"/>
            <a:ext cx="33718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4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POŻAR NA POLIGONIE DRAWSKIM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36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3522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1 ratownik</a:t>
            </a:r>
          </a:p>
          <a:p>
            <a:r>
              <a:rPr lang="pl-PL" sz="2000" dirty="0"/>
              <a:t>Czas: 17 czerwca 2019 r. o godzinie 12:27</a:t>
            </a:r>
          </a:p>
          <a:p>
            <a:r>
              <a:rPr lang="pl-PL" sz="2000" dirty="0"/>
              <a:t>Czas interwencji: 10 h 26 min</a:t>
            </a:r>
          </a:p>
          <a:p>
            <a:r>
              <a:rPr lang="pl-PL" sz="2000" dirty="0"/>
              <a:t>Miejscowość: Jaworze, pow. drawskim</a:t>
            </a:r>
          </a:p>
          <a:p>
            <a:r>
              <a:rPr lang="pl-PL" sz="2000" dirty="0"/>
              <a:t>Rodzaj zdarzenia: pożar bardzo duży</a:t>
            </a:r>
          </a:p>
          <a:p>
            <a:pPr marL="0" indent="0">
              <a:lnSpc>
                <a:spcPct val="110000"/>
              </a:lnSpc>
              <a:buClr>
                <a:schemeClr val="tx1"/>
              </a:buClr>
              <a:buNone/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B6F2CCC-D83A-40D9-AC8B-4FB8D5C989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032" y="3429000"/>
            <a:ext cx="5641666" cy="31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78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POŻAR NA POLIGONIE DRAWSKIM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37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3522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Siły i środki: 17zastępów PSP (49 ratowników), 16 zastępów OSP (88 druhów), 15 zastępów WOP (54 ratowników), 17 pojazdów służby leśnej (20 osób), 35 pojazdów wojska (122 osoby), Grupa Operacyjna KW PSP 2 pojazdy (3 osoby), 6 samolotów</a:t>
            </a:r>
          </a:p>
          <a:p>
            <a:r>
              <a:rPr lang="pl-PL" sz="2000" dirty="0"/>
              <a:t>Charakterystyka: Spaleniu uległo 174 ha  obszarów leśnych.</a:t>
            </a:r>
            <a:endParaRPr lang="pl-PL" sz="2000" baseline="300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E81251B-69E8-4312-8640-EED1474AB0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7" y="3429000"/>
            <a:ext cx="5727388" cy="32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5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366888" y="105536"/>
            <a:ext cx="7354936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POŻAR BUDYNKU GOSPODARCZEGO (KURNIK)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38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50688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Brak</a:t>
            </a:r>
          </a:p>
          <a:p>
            <a:r>
              <a:rPr lang="pl-PL" sz="2000" dirty="0"/>
              <a:t>Czas: 19 lipca 2019 r. o godzinie 14:09</a:t>
            </a:r>
          </a:p>
          <a:p>
            <a:r>
              <a:rPr lang="pl-PL" sz="2000" dirty="0"/>
              <a:t>Czas interwencji: 15 h 44 min</a:t>
            </a:r>
          </a:p>
          <a:p>
            <a:r>
              <a:rPr lang="pl-PL" sz="2000" dirty="0"/>
              <a:t>Miejscowość: Niedźwiedź, pow. stargardzki</a:t>
            </a:r>
          </a:p>
          <a:p>
            <a:r>
              <a:rPr lang="pl-PL" sz="2000" dirty="0"/>
              <a:t>Rodzaj zdarzenia: POŻAR BARDZO DUŻY</a:t>
            </a:r>
          </a:p>
          <a:p>
            <a:r>
              <a:rPr lang="pl-PL" sz="2000" dirty="0"/>
              <a:t>Siły i środki: 10 zastępów PSP (22 ratowników) oraz 9 zastępów OSP (39 druhów)</a:t>
            </a:r>
          </a:p>
          <a:p>
            <a:r>
              <a:rPr lang="pl-PL" sz="2000" dirty="0"/>
              <a:t>Charakterystyka: Spaleniu uległ budynek gospodarczy (kurnik) wraz z wyposażeniem oraz około 16500 sztuk czterotygodniowych kurcząt. Powierzchnia zdarzenia około 1200 m</a:t>
            </a:r>
            <a:r>
              <a:rPr lang="pl-PL" sz="2000" baseline="30000" dirty="0"/>
              <a:t>2</a:t>
            </a:r>
            <a:r>
              <a:rPr lang="pl-PL" sz="2000" dirty="0"/>
              <a:t>.</a:t>
            </a:r>
            <a:endParaRPr lang="pl-PL" sz="2000" baseline="30000" dirty="0">
              <a:solidFill>
                <a:schemeClr val="tx2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EA7C770-DD16-4E8E-808E-2601D57246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55" b="25670"/>
          <a:stretch/>
        </p:blipFill>
        <p:spPr>
          <a:xfrm>
            <a:off x="4100408" y="5113622"/>
            <a:ext cx="3827534" cy="17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POŻAR MIESZKANIA w KAMIENICY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39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3522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3 ofiary śmiertelne  </a:t>
            </a:r>
          </a:p>
          <a:p>
            <a:r>
              <a:rPr lang="pl-PL" sz="2000" dirty="0"/>
              <a:t>Czas: 1 listopada 2019 r. o godzinie 13:19</a:t>
            </a:r>
          </a:p>
          <a:p>
            <a:r>
              <a:rPr lang="pl-PL" sz="2000" dirty="0"/>
              <a:t>Czas interwencji: 03 h 10 min</a:t>
            </a:r>
          </a:p>
          <a:p>
            <a:r>
              <a:rPr lang="pl-PL" sz="2000" dirty="0"/>
              <a:t>Miejscowość: Szczecin ; ul. A. Małkowskiego </a:t>
            </a:r>
          </a:p>
          <a:p>
            <a:r>
              <a:rPr lang="pl-PL" sz="2000" dirty="0"/>
              <a:t>Rodzaj zdarzenia: pożar mały</a:t>
            </a:r>
          </a:p>
          <a:p>
            <a:pPr lvl="5"/>
            <a:r>
              <a:rPr lang="pl-PL" sz="2000" dirty="0"/>
              <a:t>Siły i środki: 5 zastępów PSP </a:t>
            </a:r>
            <a:r>
              <a:rPr lang="pl-PL" sz="2000" dirty="0">
                <a:solidFill>
                  <a:prstClr val="black"/>
                </a:solidFill>
              </a:rPr>
              <a:t>(20 ratowników), ZRM 2 pojazdy (4 osoby), </a:t>
            </a:r>
            <a:r>
              <a:rPr lang="pl-PL" sz="2000" dirty="0" err="1">
                <a:solidFill>
                  <a:prstClr val="black"/>
                </a:solidFill>
              </a:rPr>
              <a:t>pog</a:t>
            </a:r>
            <a:r>
              <a:rPr lang="pl-PL" sz="2000" dirty="0">
                <a:solidFill>
                  <a:prstClr val="black"/>
                </a:solidFill>
              </a:rPr>
              <a:t>. </a:t>
            </a:r>
            <a:r>
              <a:rPr lang="pl-PL" sz="2000" dirty="0" err="1">
                <a:solidFill>
                  <a:prstClr val="black"/>
                </a:solidFill>
              </a:rPr>
              <a:t>energ</a:t>
            </a:r>
            <a:r>
              <a:rPr lang="pl-PL" sz="2000" dirty="0">
                <a:solidFill>
                  <a:prstClr val="black"/>
                </a:solidFill>
              </a:rPr>
              <a:t>. 1 pojazd (2 osoby), </a:t>
            </a:r>
            <a:r>
              <a:rPr lang="pl-PL" sz="2000" dirty="0" err="1">
                <a:solidFill>
                  <a:prstClr val="black"/>
                </a:solidFill>
              </a:rPr>
              <a:t>pog</a:t>
            </a:r>
            <a:r>
              <a:rPr lang="pl-PL" sz="2000" dirty="0">
                <a:solidFill>
                  <a:prstClr val="black"/>
                </a:solidFill>
              </a:rPr>
              <a:t>. gazowe 1 pojazd (2 osoby), policja 5 pojazdów (15 osób), straż miejska 2 pojazdy (6 osób)</a:t>
            </a:r>
          </a:p>
          <a:p>
            <a:pPr algn="just">
              <a:spcBef>
                <a:spcPts val="0"/>
              </a:spcBef>
            </a:pPr>
            <a:endParaRPr lang="pl-PL" sz="2000" dirty="0"/>
          </a:p>
          <a:p>
            <a:pPr lvl="5">
              <a:spcBef>
                <a:spcPts val="0"/>
              </a:spcBef>
            </a:pPr>
            <a:r>
              <a:rPr lang="pl-PL" sz="2000" dirty="0"/>
              <a:t>Charakterystyka: </a:t>
            </a:r>
            <a:r>
              <a:rPr lang="pl-PL" sz="2000" dirty="0">
                <a:solidFill>
                  <a:prstClr val="black"/>
                </a:solidFill>
              </a:rPr>
              <a:t>Pożar mieszkania na II piętrze znajdującym się w drugiej oficynie budynku. Ze strefy zagrożenia ewakuowano 13 osób. W wyniku pożaru śmierć poniosły 3 osoby.</a:t>
            </a:r>
            <a:endParaRPr lang="pl-PL" sz="2000" baseline="30000" dirty="0">
              <a:solidFill>
                <a:srgbClr val="44546A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BA8BF7B-8E1A-4084-8814-FC04FFD7AF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51" y="3574076"/>
            <a:ext cx="2271272" cy="30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88054" y="-95649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POTENCJAŁ RATOWNICZY SPOZA PSP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EAEAA841-2429-4995-96AB-48C83CE4CFC9}"/>
              </a:ext>
            </a:extLst>
          </p:cNvPr>
          <p:cNvSpPr txBox="1">
            <a:spLocks/>
          </p:cNvSpPr>
          <p:nvPr/>
        </p:nvSpPr>
        <p:spPr>
          <a:xfrm>
            <a:off x="1928794" y="1643050"/>
            <a:ext cx="6485210" cy="457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b="1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280AA4A0-65C7-4C7D-A9EC-1EC1E7187196}"/>
              </a:ext>
            </a:extLst>
          </p:cNvPr>
          <p:cNvSpPr txBox="1">
            <a:spLocks/>
          </p:cNvSpPr>
          <p:nvPr/>
        </p:nvSpPr>
        <p:spPr>
          <a:xfrm>
            <a:off x="2083324" y="1000041"/>
            <a:ext cx="7060676" cy="55723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Zakładowych Straży Pożarnych,</a:t>
            </a:r>
          </a:p>
          <a:p>
            <a:pPr marL="285743" indent="-285743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Wojskowych Straży Pożarnych, w tym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włączone do </a:t>
            </a:r>
            <a:r>
              <a:rPr lang="pl-PL" sz="2000" dirty="0" err="1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ksrg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pl-PL" sz="2000" baseline="300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43" indent="-285743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440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jednostek Ochotniczych Straży Pożarnych, w tym </a:t>
            </a:r>
            <a:r>
              <a:rPr lang="pl-PL" sz="20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191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włączonych do </a:t>
            </a:r>
            <a:r>
              <a:rPr lang="pl-PL" sz="2000" dirty="0" err="1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ksrg</a:t>
            </a:r>
            <a:r>
              <a:rPr lang="pl-PL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285743" indent="-285743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Ponad </a:t>
            </a:r>
            <a:r>
              <a:rPr lang="pl-PL" sz="2000" b="1" dirty="0">
                <a:ea typeface="Tahoma" panose="020B0604030504040204" pitchFamily="34" charset="0"/>
                <a:cs typeface="Tahoma" panose="020B0604030504040204" pitchFamily="34" charset="0"/>
              </a:rPr>
              <a:t>11,5 tys. 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strażaków ochotników, w tym </a:t>
            </a:r>
            <a:r>
              <a:rPr lang="pl-PL" sz="2000" b="1" dirty="0">
                <a:ea typeface="Tahoma" panose="020B0604030504040204" pitchFamily="34" charset="0"/>
                <a:cs typeface="Tahoma" panose="020B0604030504040204" pitchFamily="34" charset="0"/>
              </a:rPr>
              <a:t>7251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 przeszkolonych biorących udział w działaniach, natomiast </a:t>
            </a:r>
            <a:r>
              <a:rPr lang="pl-PL" sz="2000" b="1" dirty="0">
                <a:ea typeface="Tahoma" panose="020B0604030504040204" pitchFamily="34" charset="0"/>
                <a:cs typeface="Tahoma" panose="020B0604030504040204" pitchFamily="34" charset="0"/>
              </a:rPr>
              <a:t>6115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 ochotników zrzeszonych jest w OSP włączonych do </a:t>
            </a:r>
            <a:r>
              <a:rPr lang="pl-PL" sz="2000" dirty="0" err="1">
                <a:ea typeface="Tahoma" panose="020B0604030504040204" pitchFamily="34" charset="0"/>
                <a:cs typeface="Tahoma" panose="020B0604030504040204" pitchFamily="34" charset="0"/>
              </a:rPr>
              <a:t>ksrg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, w tym </a:t>
            </a:r>
            <a:r>
              <a:rPr lang="pl-PL" sz="2000" b="1" dirty="0">
                <a:ea typeface="Tahoma" panose="020B0604030504040204" pitchFamily="34" charset="0"/>
                <a:cs typeface="Tahoma" panose="020B0604030504040204" pitchFamily="34" charset="0"/>
              </a:rPr>
              <a:t>3875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 przeszkolonych biorących udział w działaniach. 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Jednostki OSP dysponują </a:t>
            </a:r>
            <a:r>
              <a:rPr lang="pl-PL" sz="2000" b="1" dirty="0">
                <a:ea typeface="Tahoma" panose="020B0604030504040204" pitchFamily="34" charset="0"/>
                <a:cs typeface="Tahoma" panose="020B0604030504040204" pitchFamily="34" charset="0"/>
              </a:rPr>
              <a:t>741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 pojazdami ratowniczo-gaśniczymi i pomocniczymi.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W jednej jednostce OSP prężnie działa grupa poszukiwawczo-ratownicza posiadająca </a:t>
            </a:r>
            <a:r>
              <a:rPr lang="pl-PL" sz="2000" b="1" dirty="0"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 certyfikowanych psów (</a:t>
            </a:r>
            <a:r>
              <a:rPr lang="pl-PL" sz="2000" b="1" dirty="0">
                <a:ea typeface="Tahoma" panose="020B0604030504040204" pitchFamily="34" charset="0"/>
                <a:cs typeface="Tahoma" panose="020B0604030504040204" pitchFamily="34" charset="0"/>
              </a:rPr>
              <a:t>14 certyfikatów</a:t>
            </a:r>
            <a:r>
              <a:rPr lang="pl-PL" sz="2000" dirty="0">
                <a:ea typeface="Tahoma" panose="020B0604030504040204" pitchFamily="34" charset="0"/>
                <a:cs typeface="Tahoma" panose="020B0604030504040204" pitchFamily="34" charset="0"/>
              </a:rPr>
              <a:t>) wraz z przewodnikami oraz specjalistyczny samochód do ich przewozu i wspomagania poszukiwań.</a:t>
            </a:r>
            <a:endParaRPr lang="pl-PL" sz="2000" baseline="30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POŻAR HALI PRODUKCYJNEJ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40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3522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Brak </a:t>
            </a:r>
          </a:p>
          <a:p>
            <a:r>
              <a:rPr lang="pl-PL" sz="2000" dirty="0"/>
              <a:t>Czas: 18 września 2019 r. o godzinie 12:27</a:t>
            </a:r>
          </a:p>
          <a:p>
            <a:r>
              <a:rPr lang="pl-PL" sz="2000" dirty="0"/>
              <a:t>Czas interwencji: 10 h 02 min</a:t>
            </a:r>
          </a:p>
          <a:p>
            <a:r>
              <a:rPr lang="pl-PL" sz="2000" dirty="0"/>
              <a:t>Miejscowość: Złocieniec, pow. drawski  </a:t>
            </a:r>
          </a:p>
          <a:p>
            <a:r>
              <a:rPr lang="pl-PL" sz="2000" dirty="0"/>
              <a:t>Rodzaj zdarzenia: pożar bardzo duży</a:t>
            </a:r>
          </a:p>
          <a:p>
            <a:r>
              <a:rPr lang="pl-PL" sz="2000" dirty="0"/>
              <a:t>Siły i środki: 13 zastępów PSP (26 ratowników), 14 zastępów OSP (51 ratowników), 2 zastępy WOP (6 ratowników), Grupa Operacyjna z KW PSP Szczecin 1 pojazd (3 osoby), </a:t>
            </a:r>
            <a:r>
              <a:rPr lang="pl-PL" sz="2000" dirty="0" err="1"/>
              <a:t>pog</a:t>
            </a:r>
            <a:r>
              <a:rPr lang="pl-PL" sz="2000" dirty="0"/>
              <a:t>. </a:t>
            </a:r>
            <a:r>
              <a:rPr lang="pl-PL" sz="2000" dirty="0" err="1"/>
              <a:t>energ</a:t>
            </a:r>
            <a:r>
              <a:rPr lang="pl-PL" sz="2000" dirty="0"/>
              <a:t>. 1 pojazd (2 osoby), policja 3 pojazdy (6 osób)</a:t>
            </a:r>
          </a:p>
          <a:p>
            <a:r>
              <a:rPr lang="pl-PL" sz="2000" dirty="0"/>
              <a:t>Charakterystyka: Pożar hali produkcyjnej przygotowanej do przetwórstwa ryb (nieużytkowana).W wyniku zdarzenia 2/3 hali została spalona i uszkodzona wraz z częścią biurową. Wielkość obiektu 150x30x9.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40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POŻAR HALI PRODUKCYJNEJ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41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8"/>
            <a:ext cx="6783319" cy="4922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1 ratownik </a:t>
            </a:r>
          </a:p>
          <a:p>
            <a:r>
              <a:rPr lang="pl-PL" sz="2000" dirty="0"/>
              <a:t>Czas: 12 września 2019 r. o godzinie 03:58</a:t>
            </a:r>
          </a:p>
          <a:p>
            <a:r>
              <a:rPr lang="pl-PL" sz="2000" dirty="0"/>
              <a:t>Czas interwencji: 2 dni 19h 28 min</a:t>
            </a:r>
          </a:p>
          <a:p>
            <a:r>
              <a:rPr lang="pl-PL" sz="2000" dirty="0"/>
              <a:t>Miejscowość: Szczecinek </a:t>
            </a:r>
          </a:p>
          <a:p>
            <a:r>
              <a:rPr lang="pl-PL" sz="2000" dirty="0"/>
              <a:t>Rodzaj zdarzenia: pożar bardzo duży</a:t>
            </a:r>
          </a:p>
          <a:p>
            <a:r>
              <a:rPr lang="pl-PL" sz="2000" dirty="0"/>
              <a:t>Siły i środki: 31 zastępów PSP (36 ratowników), 28 zastępów OSP (123 ratowników), ZRM 1 pojazd (2 osoby), </a:t>
            </a:r>
            <a:r>
              <a:rPr lang="pl-PL" sz="2000" dirty="0" err="1"/>
              <a:t>pog</a:t>
            </a:r>
            <a:r>
              <a:rPr lang="pl-PL" sz="2000" dirty="0"/>
              <a:t>. </a:t>
            </a:r>
            <a:r>
              <a:rPr lang="pl-PL" sz="2000" dirty="0" err="1"/>
              <a:t>energ</a:t>
            </a:r>
            <a:r>
              <a:rPr lang="pl-PL" sz="2000" dirty="0"/>
              <a:t>. 1 pojazd (2 osoby), </a:t>
            </a:r>
            <a:r>
              <a:rPr lang="pl-PL" sz="2000" dirty="0" err="1"/>
              <a:t>pog</a:t>
            </a:r>
            <a:r>
              <a:rPr lang="pl-PL" sz="2000" dirty="0"/>
              <a:t>. gazowe 1 pojazd (2 osoby), policja 4 pojazdy (8 osób), straż miejska 2 pojazdy ( 4 osoby), </a:t>
            </a:r>
            <a:r>
              <a:rPr lang="pl-PL" sz="2000" dirty="0">
                <a:solidFill>
                  <a:prstClr val="black"/>
                </a:solidFill>
              </a:rPr>
              <a:t>Grupa Operacyjna KP PSP 3 pojazdy (3 osoby), Grupa Operacyjna z KW PSP Szczecin 1 pojazd (3 osoby)</a:t>
            </a:r>
            <a:endParaRPr lang="pl-PL" sz="2000" dirty="0"/>
          </a:p>
          <a:p>
            <a:r>
              <a:rPr lang="pl-PL" sz="2000" dirty="0"/>
              <a:t>Charakterystyka: Spaleniu uległy hale produkcyjne wraz z maszynami i budynek biurowy, materiały do produkcji, wyroby gotowe. Wielkość obiektu 157x118x7. 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22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42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837F3FF-1F30-42BD-B1A8-0E3D11739D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888497" y="-174072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SAMOCHÓD OSOBOWY WPADŁ DO KANAŁU PIASTOWSKIEGO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43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679833"/>
            <a:ext cx="6783319" cy="4922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2 ofiary śmiertelne, 1 osoba poszkodowana </a:t>
            </a:r>
          </a:p>
          <a:p>
            <a:r>
              <a:rPr lang="pl-PL" sz="2000" dirty="0"/>
              <a:t>Czas: 10 września 2019 r. o godzinie 18:34</a:t>
            </a:r>
          </a:p>
          <a:p>
            <a:r>
              <a:rPr lang="pl-PL" sz="2000" dirty="0"/>
              <a:t>Czas interwencji: 7 h 46 min</a:t>
            </a:r>
          </a:p>
          <a:p>
            <a:r>
              <a:rPr lang="pl-PL" sz="2000" dirty="0"/>
              <a:t>Miejscowość: Świnoujście </a:t>
            </a:r>
          </a:p>
          <a:p>
            <a:r>
              <a:rPr lang="pl-PL" sz="2000" dirty="0"/>
              <a:t>Rodzaj zdarzenia: miejscowe zagrożenie średnie</a:t>
            </a:r>
          </a:p>
          <a:p>
            <a:pPr marL="0" indent="0">
              <a:lnSpc>
                <a:spcPct val="110000"/>
              </a:lnSpc>
              <a:buClr>
                <a:schemeClr val="tx1"/>
              </a:buClr>
              <a:buNone/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  <p:pic>
        <p:nvPicPr>
          <p:cNvPr id="7" name="Obraz 6" descr="R:\ZDJĘCIA ze zdarzeń\2019\10.09.2019 Swinoujście - samochód w Świnie\IMG_20190910_213808.jpg">
            <a:extLst>
              <a:ext uri="{FF2B5EF4-FFF2-40B4-BE49-F238E27FC236}">
                <a16:creationId xmlns:a16="http://schemas.microsoft.com/office/drawing/2014/main" id="{8386CEDF-0402-4096-84B0-30462769741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499" y="4024736"/>
            <a:ext cx="4693932" cy="283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7055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888497" y="-174072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SAMOCHÓD OSOBOWY WPADŁ DO KANAŁU PIASTOWSKIEGO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44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679833"/>
            <a:ext cx="4167761" cy="4922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Siły i środki: 4 zastępy PSP </a:t>
            </a:r>
            <a:br>
              <a:rPr lang="pl-PL" sz="2000" dirty="0"/>
            </a:br>
            <a:r>
              <a:rPr lang="pl-PL" sz="2000" dirty="0"/>
              <a:t>(15 ratowników), 1 zastęp WOP </a:t>
            </a:r>
            <a:br>
              <a:rPr lang="pl-PL" sz="2000" dirty="0"/>
            </a:br>
            <a:r>
              <a:rPr lang="pl-PL" sz="2000" dirty="0"/>
              <a:t>(3 ratowników), </a:t>
            </a:r>
            <a:r>
              <a:rPr lang="pl-PL" sz="2000" dirty="0">
                <a:solidFill>
                  <a:prstClr val="black"/>
                </a:solidFill>
              </a:rPr>
              <a:t>Grupa Operacyjna KM PSP 1 pojazd (2 osoby), SGRW-N Szczecin 1 pojazd ( 5 ratowników), </a:t>
            </a:r>
            <a:br>
              <a:rPr lang="pl-PL" sz="2000" dirty="0">
                <a:solidFill>
                  <a:prstClr val="black"/>
                </a:solidFill>
              </a:rPr>
            </a:br>
            <a:r>
              <a:rPr lang="pl-PL" sz="2000" dirty="0">
                <a:solidFill>
                  <a:prstClr val="black"/>
                </a:solidFill>
              </a:rPr>
              <a:t>ZRM 3 pojazdy (9 osób), LPR </a:t>
            </a:r>
            <a:br>
              <a:rPr lang="pl-PL" sz="2000" dirty="0">
                <a:solidFill>
                  <a:prstClr val="black"/>
                </a:solidFill>
              </a:rPr>
            </a:br>
            <a:r>
              <a:rPr lang="pl-PL" sz="2000" dirty="0">
                <a:solidFill>
                  <a:prstClr val="black"/>
                </a:solidFill>
              </a:rPr>
              <a:t>(4 osoby), policja 3 pojazdy (7 osób), straż graniczna 1 łódź (4 osoby), </a:t>
            </a:r>
            <a:br>
              <a:rPr lang="pl-PL" sz="2000" dirty="0">
                <a:solidFill>
                  <a:prstClr val="black"/>
                </a:solidFill>
              </a:rPr>
            </a:br>
            <a:r>
              <a:rPr lang="pl-PL" sz="2000" dirty="0">
                <a:solidFill>
                  <a:prstClr val="black"/>
                </a:solidFill>
              </a:rPr>
              <a:t>SAR 1 łódź (3 osoby)</a:t>
            </a:r>
            <a:endParaRPr lang="pl-PL" sz="2000" dirty="0"/>
          </a:p>
          <a:p>
            <a:r>
              <a:rPr lang="pl-PL" sz="2000" dirty="0"/>
              <a:t>Charakterystyka: Do Kanału Piastowskiego wpadł samochód </a:t>
            </a:r>
            <a:br>
              <a:rPr lang="pl-PL" sz="2000" dirty="0"/>
            </a:br>
            <a:r>
              <a:rPr lang="pl-PL" sz="2000" dirty="0"/>
              <a:t>z trzema  osobami. Jedna osoba wydostała się na brzeg przed przybyciem JOP. Dwie osoby wydobyto z wody podczas działań (ofiary śmiertelne).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9A8249D-B56F-4F3B-9E3A-2BD9461665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812" y="1949765"/>
            <a:ext cx="2809188" cy="44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12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888497" y="-55418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400" dirty="0">
                <a:solidFill>
                  <a:srgbClr val="C00000"/>
                </a:solidFill>
              </a:rPr>
              <a:t>NAWAŁNICE: BURZE Z GRADEM I SILNE WIATRY 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45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679833"/>
            <a:ext cx="6783319" cy="4922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Osoby poszkodowane: Brak</a:t>
            </a:r>
          </a:p>
          <a:p>
            <a:r>
              <a:rPr lang="pl-PL" sz="2000" dirty="0"/>
              <a:t>Czas: 15 czerwca 2019r. godzina 20:35  ; </a:t>
            </a:r>
          </a:p>
          <a:p>
            <a:r>
              <a:rPr lang="pl-PL" sz="2000" dirty="0"/>
              <a:t>Czas interwencji: 15, 16 czerwca</a:t>
            </a:r>
          </a:p>
          <a:p>
            <a:r>
              <a:rPr lang="pl-PL" sz="2000" dirty="0"/>
              <a:t>Miejscowość: woj. zachodniopomorskie; pow. drawski</a:t>
            </a:r>
          </a:p>
          <a:p>
            <a:r>
              <a:rPr lang="pl-PL" sz="2000" dirty="0"/>
              <a:t>Rodzaj zdarzenia: Miejscowe zagrożenia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4472C7F-1A8F-4A26-952F-FC8AC2B3AC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886" y="3865081"/>
            <a:ext cx="5462435" cy="262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08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888497" y="-55418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46</a:t>
            </a:fld>
            <a:endParaRPr lang="pl-PL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0CD603F-6DD1-4E2F-831E-B4A4248529D3}"/>
              </a:ext>
            </a:extLst>
          </p:cNvPr>
          <p:cNvSpPr txBox="1">
            <a:spLocks/>
          </p:cNvSpPr>
          <p:nvPr/>
        </p:nvSpPr>
        <p:spPr>
          <a:xfrm>
            <a:off x="2167051" y="1314707"/>
            <a:ext cx="6783319" cy="52157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Siły i środki: </a:t>
            </a:r>
            <a:r>
              <a:rPr lang="pl-PL" sz="2000" dirty="0">
                <a:ea typeface="Calibri" panose="020F0502020204030204" pitchFamily="34" charset="0"/>
              </a:rPr>
              <a:t>W działaniach wzięło udział: 386 strażaków z PSP (108 pojazdów) i 1228 ratowników z OSP (237 pojazdów), w tym 2 zastępy ze SA PSP w Bydgoszczy oraz 2 zastępy z SA PSP w Poznaniu. Działania związane z nawałnicami i usuwaniem ich skutków nawałnic trwały jeszcze w dniu następnym</a:t>
            </a:r>
            <a:endParaRPr lang="pl-PL" sz="2000" dirty="0"/>
          </a:p>
          <a:p>
            <a:r>
              <a:rPr lang="pl-PL" sz="2000" dirty="0"/>
              <a:t>Charakterystyka: </a:t>
            </a:r>
            <a:r>
              <a:rPr lang="pl-PL" sz="2000" dirty="0">
                <a:ea typeface="Calibri" panose="020F0502020204030204" pitchFamily="34" charset="0"/>
              </a:rPr>
              <a:t>O godz. 12:30 do SKKW PSP w Szczecinie wpłynęło ostrzeżenie meteorologiczne z IMGW przed burzami z gradem. Dla 8 powiatów (Białogard, Drawsko Pom., Kołobrzeg, Koszalin, Sławno, Szczecinek, Świdwin, Wałcz) wydano ostrzeżenie trzeciego stopnia, co skutkowało podniesieniem stanów osobowych w przedmiotowych jednostkach. </a:t>
            </a:r>
            <a:br>
              <a:rPr lang="pl-PL" sz="2000" dirty="0">
                <a:ea typeface="Calibri" panose="020F0502020204030204" pitchFamily="34" charset="0"/>
              </a:rPr>
            </a:br>
            <a:r>
              <a:rPr lang="pl-PL" sz="2000" dirty="0">
                <a:ea typeface="Calibri" panose="020F0502020204030204" pitchFamily="34" charset="0"/>
              </a:rPr>
              <a:t>Dla pozostałych powiatów wydano ostrzeżenie drugiego stopnia. Podczas służby (24h) odnotowano 368 zdarzeń związanych z usuwaniem skutków zjawisk atmosferycznych. Największa liczba zdarzeń miała miejsce w powiecie świdwińskim (85), drawskim (53), kołobrzeskim (39) </a:t>
            </a:r>
            <a:br>
              <a:rPr lang="pl-PL" sz="2000" dirty="0">
                <a:ea typeface="Calibri" panose="020F0502020204030204" pitchFamily="34" charset="0"/>
              </a:rPr>
            </a:br>
            <a:r>
              <a:rPr lang="pl-PL" sz="2000" dirty="0">
                <a:ea typeface="Calibri" panose="020F0502020204030204" pitchFamily="34" charset="0"/>
              </a:rPr>
              <a:t>i gryfickim (31). </a:t>
            </a:r>
          </a:p>
          <a:p>
            <a:pPr marL="0" indent="0">
              <a:lnSpc>
                <a:spcPct val="110000"/>
              </a:lnSpc>
              <a:buClr>
                <a:schemeClr val="tx1"/>
              </a:buClr>
              <a:buNone/>
            </a:pPr>
            <a:endParaRPr lang="pl-PL" sz="2000" baseline="30000" dirty="0">
              <a:solidFill>
                <a:schemeClr val="tx2"/>
              </a:solidFill>
            </a:endParaRPr>
          </a:p>
        </p:txBody>
      </p:sp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5E3E2638-326D-4C35-94F5-C9BFEC113CEB}"/>
              </a:ext>
            </a:extLst>
          </p:cNvPr>
          <p:cNvSpPr txBox="1">
            <a:spLocks/>
          </p:cNvSpPr>
          <p:nvPr/>
        </p:nvSpPr>
        <p:spPr>
          <a:xfrm>
            <a:off x="2167051" y="105536"/>
            <a:ext cx="6395629" cy="9089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ZDARZENIA</a:t>
            </a:r>
          </a:p>
          <a:p>
            <a:pPr algn="r"/>
            <a:r>
              <a:rPr lang="pl-PL" sz="2400" dirty="0">
                <a:solidFill>
                  <a:srgbClr val="C00000"/>
                </a:solidFill>
              </a:rPr>
              <a:t>NAWAŁNICE: BURZE Z GRADEM I SILNE WIATRY </a:t>
            </a:r>
          </a:p>
        </p:txBody>
      </p:sp>
    </p:spTree>
    <p:extLst>
      <p:ext uri="{BB962C8B-B14F-4D97-AF65-F5344CB8AC3E}">
        <p14:creationId xmlns:p14="http://schemas.microsoft.com/office/powerpoint/2010/main" val="176005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5" y="-872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47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1" y="174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00000"/>
                </a:solidFill>
              </a:rPr>
              <a:t>Czynności  </a:t>
            </a:r>
            <a:r>
              <a:rPr lang="pl-PL" dirty="0" err="1">
                <a:solidFill>
                  <a:srgbClr val="C00000"/>
                </a:solidFill>
              </a:rPr>
              <a:t>kontrolno</a:t>
            </a:r>
            <a:r>
              <a:rPr lang="pl-PL" dirty="0">
                <a:solidFill>
                  <a:srgbClr val="C00000"/>
                </a:solidFill>
              </a:rPr>
              <a:t> - rozpoznawcze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0D3C9BC0-5790-409C-A53A-B3F1E80DBAC4}"/>
              </a:ext>
            </a:extLst>
          </p:cNvPr>
          <p:cNvSpPr txBox="1">
            <a:spLocks/>
          </p:cNvSpPr>
          <p:nvPr/>
        </p:nvSpPr>
        <p:spPr>
          <a:xfrm>
            <a:off x="1763688" y="2276872"/>
            <a:ext cx="6984776" cy="30963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dirty="0">
                <a:cs typeface="Arial" pitchFamily="34" charset="0"/>
              </a:rPr>
              <a:t>Komendanci Powiatowi i Miejscy PSP </a:t>
            </a:r>
            <a:br>
              <a:rPr lang="pl-PL" dirty="0">
                <a:cs typeface="Arial" pitchFamily="34" charset="0"/>
              </a:rPr>
            </a:br>
            <a:r>
              <a:rPr lang="pl-PL" dirty="0">
                <a:cs typeface="Arial" pitchFamily="34" charset="0"/>
              </a:rPr>
              <a:t>województwa  zachodniopomorskiego</a:t>
            </a:r>
            <a:br>
              <a:rPr lang="pl-PL" dirty="0">
                <a:cs typeface="Arial" pitchFamily="34" charset="0"/>
              </a:rPr>
            </a:br>
            <a:r>
              <a:rPr lang="pl-PL" dirty="0">
                <a:cs typeface="Arial" pitchFamily="34" charset="0"/>
              </a:rPr>
              <a:t>p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rzeprowadzili ogółem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dirty="0">
                <a:solidFill>
                  <a:srgbClr val="FF3300"/>
                </a:solidFill>
                <a:cs typeface="Arial" pitchFamily="34" charset="0"/>
              </a:rPr>
              <a:t>1906 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czynności </a:t>
            </a:r>
            <a:r>
              <a:rPr lang="pl-PL" dirty="0" err="1">
                <a:solidFill>
                  <a:srgbClr val="000000"/>
                </a:solidFill>
                <a:cs typeface="Arial" pitchFamily="34" charset="0"/>
              </a:rPr>
              <a:t>kontrolno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 - rozpoznawczych  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obejmujących </a:t>
            </a:r>
            <a:r>
              <a:rPr lang="pl-PL" dirty="0">
                <a:solidFill>
                  <a:srgbClr val="FF0000"/>
                </a:solidFill>
                <a:cs typeface="Arial" pitchFamily="34" charset="0"/>
              </a:rPr>
              <a:t>2898 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obiekty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dirty="0">
                <a:cs typeface="Arial" pitchFamily="34" charset="0"/>
              </a:rPr>
              <a:t>W trakcie kontroli stwierdzono występowanie 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dirty="0">
                <a:solidFill>
                  <a:srgbClr val="FF0000"/>
                </a:solidFill>
                <a:cs typeface="Arial" pitchFamily="34" charset="0"/>
              </a:rPr>
              <a:t>3651 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nieprawidłowości w </a:t>
            </a:r>
            <a:r>
              <a:rPr lang="pl-PL" dirty="0">
                <a:solidFill>
                  <a:srgbClr val="FF3300"/>
                </a:solidFill>
                <a:cs typeface="Arial" pitchFamily="34" charset="0"/>
              </a:rPr>
              <a:t>1189 </a:t>
            </a:r>
            <a:r>
              <a:rPr lang="pl-PL" dirty="0">
                <a:cs typeface="Arial" pitchFamily="34" charset="0"/>
              </a:rPr>
              <a:t>obiektach</a:t>
            </a:r>
            <a:endParaRPr lang="pl-PL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03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5" y="-872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48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1" y="174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00000"/>
                </a:solidFill>
              </a:rPr>
              <a:t>Postępowanie  nakazowo - egzekucyjne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77679FBE-4C0C-490C-BDCE-A71025D0FF48}"/>
              </a:ext>
            </a:extLst>
          </p:cNvPr>
          <p:cNvSpPr txBox="1">
            <a:spLocks/>
          </p:cNvSpPr>
          <p:nvPr/>
        </p:nvSpPr>
        <p:spPr>
          <a:xfrm>
            <a:off x="1473186" y="2204864"/>
            <a:ext cx="7275279" cy="31683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Komendanci Powiatowi i Miejscy wszczęli </a:t>
            </a:r>
            <a:br>
              <a:rPr lang="pl-PL" dirty="0">
                <a:solidFill>
                  <a:srgbClr val="000000"/>
                </a:solidFill>
                <a:cs typeface="Arial" pitchFamily="34" charset="0"/>
              </a:rPr>
            </a:br>
            <a:r>
              <a:rPr lang="pl-PL" dirty="0">
                <a:solidFill>
                  <a:srgbClr val="FF3300"/>
                </a:solidFill>
                <a:cs typeface="Arial" pitchFamily="34" charset="0"/>
              </a:rPr>
              <a:t>453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  postępowań nakazowo – egzekucyjnych </a:t>
            </a:r>
            <a:br>
              <a:rPr lang="pl-PL" dirty="0">
                <a:solidFill>
                  <a:srgbClr val="000000"/>
                </a:solidFill>
                <a:cs typeface="Arial" pitchFamily="34" charset="0"/>
              </a:rPr>
            </a:b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i wydali: </a:t>
            </a:r>
            <a:br>
              <a:rPr lang="pl-PL" dirty="0">
                <a:solidFill>
                  <a:srgbClr val="000000"/>
                </a:solidFill>
                <a:cs typeface="Arial" pitchFamily="34" charset="0"/>
              </a:rPr>
            </a:br>
            <a:r>
              <a:rPr lang="pl-PL" dirty="0">
                <a:solidFill>
                  <a:srgbClr val="FF3300"/>
                </a:solidFill>
                <a:cs typeface="Arial" pitchFamily="34" charset="0"/>
              </a:rPr>
              <a:t>425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  decyzji w sprawie usunięcia uchybień, </a:t>
            </a:r>
            <a:br>
              <a:rPr lang="pl-PL" dirty="0">
                <a:solidFill>
                  <a:srgbClr val="000000"/>
                </a:solidFill>
                <a:cs typeface="Arial" pitchFamily="34" charset="0"/>
              </a:rPr>
            </a:br>
            <a:r>
              <a:rPr lang="pl-PL" dirty="0">
                <a:solidFill>
                  <a:srgbClr val="FF0000"/>
                </a:solidFill>
                <a:cs typeface="Arial" pitchFamily="34" charset="0"/>
              </a:rPr>
              <a:t>10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 decyzji wstrzymania robót i zakazu eksploatacji oraz nałożyli </a:t>
            </a:r>
            <a:r>
              <a:rPr lang="pl-PL" dirty="0">
                <a:solidFill>
                  <a:srgbClr val="FF0000"/>
                </a:solidFill>
                <a:cs typeface="Arial" pitchFamily="34" charset="0"/>
              </a:rPr>
              <a:t>18 </a:t>
            </a:r>
            <a:r>
              <a:rPr lang="pl-PL" dirty="0">
                <a:solidFill>
                  <a:srgbClr val="000000"/>
                </a:solidFill>
                <a:cs typeface="Arial" pitchFamily="34" charset="0"/>
              </a:rPr>
              <a:t>mandatów karnych 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39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5" y="-872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49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1" y="174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00000"/>
                </a:solidFill>
              </a:rPr>
              <a:t>Postępowanie  nakazowo - egzekucyjne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F17E3505-7955-4622-9CFA-3B54CA7D955C}"/>
              </a:ext>
            </a:extLst>
          </p:cNvPr>
          <p:cNvSpPr txBox="1">
            <a:spLocks/>
          </p:cNvSpPr>
          <p:nvPr/>
        </p:nvSpPr>
        <p:spPr>
          <a:xfrm>
            <a:off x="1954130" y="2564904"/>
            <a:ext cx="6866341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dirty="0"/>
              <a:t>Łącznie liczba spraw skierowanych do egzekucji wynosiła </a:t>
            </a:r>
            <a:r>
              <a:rPr lang="pl-PL" sz="2400" dirty="0">
                <a:solidFill>
                  <a:srgbClr val="FF0000"/>
                </a:solidFill>
              </a:rPr>
              <a:t>16</a:t>
            </a:r>
            <a:r>
              <a:rPr lang="pl-PL" sz="2400" dirty="0"/>
              <a:t>.</a:t>
            </a:r>
          </a:p>
          <a:p>
            <a:pPr marL="0" indent="0" algn="ctr">
              <a:buNone/>
            </a:pPr>
            <a:r>
              <a:rPr lang="pl-PL" sz="2400" dirty="0"/>
              <a:t>Łącznie </a:t>
            </a:r>
            <a:r>
              <a:rPr lang="pl-PL" sz="2400" dirty="0">
                <a:solidFill>
                  <a:srgbClr val="FF0000"/>
                </a:solidFill>
              </a:rPr>
              <a:t>13 </a:t>
            </a:r>
            <a:r>
              <a:rPr lang="pl-PL" sz="2400" dirty="0"/>
              <a:t>spraw zakończono zastosowaniem środka egzekucyjnego.</a:t>
            </a:r>
          </a:p>
        </p:txBody>
      </p:sp>
    </p:spTree>
    <p:extLst>
      <p:ext uri="{BB962C8B-B14F-4D97-AF65-F5344CB8AC3E}">
        <p14:creationId xmlns:p14="http://schemas.microsoft.com/office/powerpoint/2010/main" val="30614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28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50273" y="116632"/>
            <a:ext cx="6372883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r" defTabSz="914400">
              <a:spcBef>
                <a:spcPct val="20000"/>
              </a:spcBef>
              <a:defRPr/>
            </a:pPr>
            <a:r>
              <a:rPr lang="pl-PL" sz="2800" dirty="0">
                <a:solidFill>
                  <a:srgbClr val="C00000"/>
                </a:solidFill>
                <a:cs typeface="Calibri" pitchFamily="34" charset="0"/>
              </a:rPr>
              <a:t>STATYSTYKA ZDARZEŃ</a:t>
            </a:r>
            <a:endParaRPr kumimoji="0" lang="pl-PL" sz="28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9C620AB-B25D-44A5-A427-2478A2BC1C46}"/>
              </a:ext>
            </a:extLst>
          </p:cNvPr>
          <p:cNvSpPr/>
          <p:nvPr/>
        </p:nvSpPr>
        <p:spPr>
          <a:xfrm>
            <a:off x="2617919" y="1573373"/>
            <a:ext cx="62865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cs typeface="Calibri" pitchFamily="34" charset="0"/>
              </a:rPr>
              <a:t>ZDARZEŃ OGÓŁEM				-  22 734</a:t>
            </a:r>
          </a:p>
          <a:p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spadek do roku poprzedniego o	     </a:t>
            </a:r>
            <a:r>
              <a:rPr lang="pl-PL" sz="2000" b="1" i="1" dirty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1,6%</a:t>
            </a:r>
            <a:endParaRPr lang="pl-PL" sz="2000" dirty="0">
              <a:solidFill>
                <a:schemeClr val="accent6">
                  <a:lumMod val="75000"/>
                </a:schemeClr>
              </a:solidFill>
              <a:cs typeface="Calibri" pitchFamily="34" charset="0"/>
            </a:endParaRPr>
          </a:p>
          <a:p>
            <a:endParaRPr lang="pl-PL" sz="2000" b="1" dirty="0">
              <a:cs typeface="Calibri" pitchFamily="34" charset="0"/>
            </a:endParaRPr>
          </a:p>
          <a:p>
            <a:endParaRPr lang="pl-PL" sz="2000" b="1" dirty="0">
              <a:cs typeface="Calibri" pitchFamily="34" charset="0"/>
            </a:endParaRPr>
          </a:p>
          <a:p>
            <a:r>
              <a:rPr lang="pl-PL" sz="2000" b="1" dirty="0">
                <a:cs typeface="Calibri" pitchFamily="34" charset="0"/>
              </a:rPr>
              <a:t>POŻARY							-   8 057</a:t>
            </a:r>
          </a:p>
          <a:p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spadek do roku poprzedniego o 	</a:t>
            </a:r>
            <a:r>
              <a:rPr lang="pl-PL" sz="2000" b="1" i="1" dirty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    19,1%</a:t>
            </a:r>
            <a:r>
              <a:rPr lang="pl-PL" sz="2000" dirty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 </a:t>
            </a:r>
          </a:p>
          <a:p>
            <a:endParaRPr lang="pl-PL" sz="2000" b="1" dirty="0">
              <a:cs typeface="Calibri" pitchFamily="34" charset="0"/>
            </a:endParaRPr>
          </a:p>
          <a:p>
            <a:endParaRPr lang="pl-PL" sz="2000" b="1" dirty="0">
              <a:cs typeface="Calibri" pitchFamily="34" charset="0"/>
            </a:endParaRPr>
          </a:p>
          <a:p>
            <a:r>
              <a:rPr lang="pl-PL" sz="2000" b="1" dirty="0">
                <a:cs typeface="Calibri" pitchFamily="34" charset="0"/>
              </a:rPr>
              <a:t>MIEJSCOWE ZAGROŻENIA			-   13 020</a:t>
            </a:r>
          </a:p>
          <a:p>
            <a:r>
              <a:rPr lang="pl-PL" sz="2000" b="1" dirty="0">
                <a:solidFill>
                  <a:srgbClr val="FF0000"/>
                </a:solidFill>
                <a:cs typeface="Calibri" pitchFamily="34" charset="0"/>
              </a:rPr>
              <a:t>wzrost do roku poprzedniego o</a:t>
            </a:r>
            <a:r>
              <a:rPr lang="pl-PL" sz="2000" b="1" dirty="0">
                <a:solidFill>
                  <a:srgbClr val="00B050"/>
                </a:solidFill>
                <a:cs typeface="Calibri" pitchFamily="34" charset="0"/>
              </a:rPr>
              <a:t>	    </a:t>
            </a:r>
            <a:r>
              <a:rPr lang="pl-PL" sz="2000" b="1" i="1" dirty="0">
                <a:solidFill>
                  <a:srgbClr val="FF0000"/>
                </a:solidFill>
                <a:cs typeface="Calibri" pitchFamily="34" charset="0"/>
              </a:rPr>
              <a:t>10,4%</a:t>
            </a:r>
          </a:p>
          <a:p>
            <a:endParaRPr lang="pl-PL" sz="2000" dirty="0">
              <a:cs typeface="Calibri" pitchFamily="34" charset="0"/>
            </a:endParaRPr>
          </a:p>
          <a:p>
            <a:endParaRPr lang="pl-PL" sz="2000" dirty="0">
              <a:cs typeface="Calibri" pitchFamily="34" charset="0"/>
            </a:endParaRPr>
          </a:p>
          <a:p>
            <a:r>
              <a:rPr lang="pl-PL" sz="2000" b="1" dirty="0">
                <a:cs typeface="Calibri" pitchFamily="34" charset="0"/>
              </a:rPr>
              <a:t>ALARMY FAŁSZYWE				-   1 657</a:t>
            </a:r>
          </a:p>
          <a:p>
            <a:r>
              <a:rPr lang="pl-PL" sz="2000" b="1" dirty="0">
                <a:solidFill>
                  <a:srgbClr val="FF0000"/>
                </a:solidFill>
                <a:cs typeface="Calibri" pitchFamily="34" charset="0"/>
              </a:rPr>
              <a:t>wzrost do roku poprzedniego  o	    </a:t>
            </a:r>
            <a:r>
              <a:rPr lang="pl-PL" sz="2000" b="1" i="1" dirty="0">
                <a:solidFill>
                  <a:srgbClr val="FF0000"/>
                </a:solidFill>
                <a:cs typeface="Calibri" pitchFamily="34" charset="0"/>
              </a:rPr>
              <a:t>22,1 %</a:t>
            </a:r>
            <a:endParaRPr lang="pl-PL" sz="2000" dirty="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5" y="-872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50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1" y="174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00000"/>
                </a:solidFill>
              </a:rPr>
              <a:t>Poważne  awarie  przemysłowe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6A116EC-76A6-45EE-8ADC-2DD7FB4B7CD1}"/>
              </a:ext>
            </a:extLst>
          </p:cNvPr>
          <p:cNvSpPr txBox="1">
            <a:spLocks/>
          </p:cNvSpPr>
          <p:nvPr/>
        </p:nvSpPr>
        <p:spPr>
          <a:xfrm>
            <a:off x="2403835" y="1375540"/>
            <a:ext cx="6317989" cy="484036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sz="8000" dirty="0">
                <a:cs typeface="Arial" pitchFamily="34" charset="0"/>
              </a:rPr>
              <a:t>W 2019 r. na terenie woj. zachodniopomorskiego zlokalizowanych było:</a:t>
            </a:r>
          </a:p>
          <a:p>
            <a:pPr marL="625459" indent="-625459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l-PL" sz="8000" dirty="0">
                <a:solidFill>
                  <a:srgbClr val="FF0000"/>
                </a:solidFill>
                <a:cs typeface="Arial" pitchFamily="34" charset="0"/>
              </a:rPr>
              <a:t>8 </a:t>
            </a:r>
            <a:r>
              <a:rPr lang="pl-PL" sz="8000" dirty="0">
                <a:cs typeface="Arial" pitchFamily="34" charset="0"/>
              </a:rPr>
              <a:t>zakładów zwiększonego ryzyka wystąpienia poważnej awarii przemysłowej (ZZR),</a:t>
            </a:r>
          </a:p>
          <a:p>
            <a:pPr marL="625459" indent="-625459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l-PL" sz="8000" dirty="0">
                <a:solidFill>
                  <a:srgbClr val="FF0000"/>
                </a:solidFill>
                <a:cs typeface="Arial" pitchFamily="34" charset="0"/>
              </a:rPr>
              <a:t>13</a:t>
            </a:r>
            <a:r>
              <a:rPr lang="pl-PL" sz="8000" dirty="0">
                <a:cs typeface="Arial" pitchFamily="34" charset="0"/>
              </a:rPr>
              <a:t> zakładów dużego ryzyka wystąpienia poważnej  awarii przemysłowej (ZDR)</a:t>
            </a:r>
          </a:p>
          <a:p>
            <a:pPr marL="0" indent="0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  <a:defRPr/>
            </a:pPr>
            <a:r>
              <a:rPr lang="pl-PL" sz="8000" dirty="0">
                <a:cs typeface="Arial" pitchFamily="34" charset="0"/>
              </a:rPr>
              <a:t>W minionym roku organy PSP przeprowadziły</a:t>
            </a:r>
            <a:r>
              <a:rPr lang="pl-PL" sz="8000" dirty="0">
                <a:solidFill>
                  <a:srgbClr val="FF0000"/>
                </a:solidFill>
                <a:cs typeface="Arial" pitchFamily="34" charset="0"/>
              </a:rPr>
              <a:t> 3 </a:t>
            </a:r>
            <a:r>
              <a:rPr lang="pl-PL" sz="8000" dirty="0">
                <a:cs typeface="Arial" pitchFamily="34" charset="0"/>
              </a:rPr>
              <a:t>kontrole w zakładach zwiększonego ryzyka oraz </a:t>
            </a:r>
            <a:r>
              <a:rPr lang="pl-PL" sz="8000" dirty="0">
                <a:solidFill>
                  <a:srgbClr val="FF0000"/>
                </a:solidFill>
                <a:cs typeface="Arial" pitchFamily="34" charset="0"/>
              </a:rPr>
              <a:t>9</a:t>
            </a:r>
            <a:r>
              <a:rPr lang="pl-PL" sz="8000" dirty="0">
                <a:cs typeface="Arial" pitchFamily="34" charset="0"/>
              </a:rPr>
              <a:t> kontroli w zakładach dużego ryzyka</a:t>
            </a:r>
          </a:p>
          <a:p>
            <a:pPr marL="625459" indent="-625459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endParaRPr lang="pl-PL" sz="8000" dirty="0"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000000"/>
              </a:solidFill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55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6" y="-532878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51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2" y="156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C0000"/>
                </a:solidFill>
              </a:rPr>
              <a:t>Postanowienia w zakresie uzgadniania rozwiązań zamiennych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7533D6CB-D992-4332-B920-50D07071939A}"/>
              </a:ext>
            </a:extLst>
          </p:cNvPr>
          <p:cNvSpPr txBox="1">
            <a:spLocks/>
          </p:cNvSpPr>
          <p:nvPr/>
        </p:nvSpPr>
        <p:spPr>
          <a:xfrm>
            <a:off x="1979712" y="2414202"/>
            <a:ext cx="6840760" cy="14738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  <a:defRPr/>
            </a:pPr>
            <a:r>
              <a:rPr lang="pl-PL" sz="2400" dirty="0"/>
              <a:t>W roku 2019 Zachodniopomorski Komendant Wojewódzki PSP wydał </a:t>
            </a:r>
            <a:r>
              <a:rPr lang="pl-PL" sz="2400" dirty="0">
                <a:solidFill>
                  <a:srgbClr val="FF0000"/>
                </a:solidFill>
              </a:rPr>
              <a:t>357</a:t>
            </a:r>
            <a:r>
              <a:rPr lang="pl-PL" sz="2400" dirty="0"/>
              <a:t> postanowień w sprawie zastosowania rozwiązań zamiennych </a:t>
            </a:r>
            <a:br>
              <a:rPr lang="pl-PL" sz="2400" dirty="0"/>
            </a:br>
            <a:r>
              <a:rPr lang="pl-PL" sz="2400" dirty="0"/>
              <a:t>w tym: </a:t>
            </a:r>
          </a:p>
          <a:p>
            <a:pPr marL="0" lvl="1" indent="0" algn="ctr">
              <a:spcBef>
                <a:spcPts val="0"/>
              </a:spcBef>
              <a:buNone/>
              <a:defRPr/>
            </a:pPr>
            <a:endParaRPr lang="pl-PL" sz="2400" dirty="0">
              <a:solidFill>
                <a:srgbClr val="000000"/>
              </a:solidFill>
              <a:cs typeface="Arial" pitchFamily="34" charset="0"/>
            </a:endParaRPr>
          </a:p>
          <a:p>
            <a:pPr marL="0" lvl="1" indent="0" algn="ctr">
              <a:spcBef>
                <a:spcPts val="0"/>
              </a:spcBef>
              <a:buNone/>
              <a:defRPr/>
            </a:pPr>
            <a:endParaRPr lang="pl-PL" sz="2400" dirty="0">
              <a:solidFill>
                <a:srgbClr val="000000"/>
              </a:solidFill>
              <a:cs typeface="Arial" pitchFamily="34" charset="0"/>
            </a:endParaRPr>
          </a:p>
          <a:p>
            <a:pPr lvl="1" algn="ctr">
              <a:spcBef>
                <a:spcPts val="0"/>
              </a:spcBef>
              <a:buNone/>
              <a:defRPr/>
            </a:pPr>
            <a:endParaRPr lang="pl-PL" sz="2400" i="1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57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6" y="-908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52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2" y="156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C0000"/>
                </a:solidFill>
              </a:rPr>
              <a:t>Uzgadniania rozwiązań zamiennych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8F3DEC2-F833-4B11-82E8-4014767A34EF}"/>
              </a:ext>
            </a:extLst>
          </p:cNvPr>
          <p:cNvSpPr txBox="1">
            <a:spLocks/>
          </p:cNvSpPr>
          <p:nvPr/>
        </p:nvSpPr>
        <p:spPr>
          <a:xfrm>
            <a:off x="2227527" y="1376264"/>
            <a:ext cx="6240545" cy="42507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Rozpatrzono </a:t>
            </a:r>
            <a:r>
              <a:rPr lang="pl-PL" sz="2000" dirty="0">
                <a:solidFill>
                  <a:srgbClr val="FF0000"/>
                </a:solidFill>
              </a:rPr>
              <a:t>225 </a:t>
            </a:r>
            <a:r>
              <a:rPr lang="pl-PL" sz="2000" dirty="0"/>
              <a:t>wniosków w trybie </a:t>
            </a:r>
            <a:r>
              <a:rPr lang="pl-PL" sz="2000" dirty="0">
                <a:cs typeface="Times New Roman" pitchFamily="18" charset="0"/>
              </a:rPr>
              <a:t>§ 2 ust. 2 i 3a </a:t>
            </a:r>
            <a:r>
              <a:rPr lang="pl-PL" sz="2000" dirty="0"/>
              <a:t>r</a:t>
            </a:r>
            <a:r>
              <a:rPr lang="pl-PL" sz="2000" dirty="0">
                <a:cs typeface="Times New Roman" pitchFamily="18" charset="0"/>
              </a:rPr>
              <a:t>ozporządzenia Ministra Infrastruktury z dnia 12 kwietnia 2002 r. w sprawie warunków technicznych, jakim powinny odpowiadać budynki i ich usytuowanie</a:t>
            </a:r>
            <a:r>
              <a:rPr lang="pl-PL" sz="2000" dirty="0"/>
              <a:t>  (</a:t>
            </a:r>
            <a:r>
              <a:rPr lang="pl-PL" sz="2000" dirty="0" err="1"/>
              <a:t>t.j</a:t>
            </a:r>
            <a:r>
              <a:rPr lang="pl-PL" sz="2000" dirty="0"/>
              <a:t>. </a:t>
            </a:r>
            <a:r>
              <a:rPr lang="pl-PL" sz="2000" dirty="0">
                <a:cs typeface="Times New Roman" pitchFamily="18" charset="0"/>
              </a:rPr>
              <a:t>Dz. U. z 2015, poz. 1422 z </a:t>
            </a:r>
            <a:r>
              <a:rPr lang="pl-PL" sz="2000" dirty="0" err="1">
                <a:cs typeface="Times New Roman" pitchFamily="18" charset="0"/>
              </a:rPr>
              <a:t>późn</a:t>
            </a:r>
            <a:r>
              <a:rPr lang="pl-PL" sz="2000" dirty="0">
                <a:cs typeface="Times New Roman" pitchFamily="18" charset="0"/>
              </a:rPr>
              <a:t>. zm.</a:t>
            </a:r>
            <a:r>
              <a:rPr lang="pl-PL" sz="2000" dirty="0"/>
              <a:t>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l-PL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Rozpatrzono </a:t>
            </a:r>
            <a:r>
              <a:rPr lang="pl-PL" sz="2000" dirty="0">
                <a:solidFill>
                  <a:srgbClr val="FF0000"/>
                </a:solidFill>
              </a:rPr>
              <a:t>56</a:t>
            </a:r>
            <a:r>
              <a:rPr lang="pl-PL" sz="2000" dirty="0"/>
              <a:t> wnioski w trybie § 13 ust. 4 oraz § 8 ust. 3 rozporządzenia Ministra Spraw Wewnętrznych i Administracji z dnia 24 lipca 2009 r. w sprawie przeciwpożarowego zaopatrzenia w wodę oraz dróg pożarowych (Dz. U. Nr 124, poz. 1030) dotyczących rozwiązań zamiennych w zakresie dróg pożarowych oraz zaopatrzenia w wodę do zewnętrznego gaszenia pożaru.</a:t>
            </a:r>
          </a:p>
          <a:p>
            <a:endParaRPr lang="pl-PL" sz="2000" dirty="0">
              <a:solidFill>
                <a:srgbClr val="FF0000"/>
              </a:solidFill>
            </a:endParaRP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75402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6" y="-908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53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2" y="156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C0000"/>
                </a:solidFill>
              </a:rPr>
              <a:t>Uzgadniania rozwiązań zamiennych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8F3DEC2-F833-4B11-82E8-4014767A34EF}"/>
              </a:ext>
            </a:extLst>
          </p:cNvPr>
          <p:cNvSpPr txBox="1">
            <a:spLocks/>
          </p:cNvSpPr>
          <p:nvPr/>
        </p:nvSpPr>
        <p:spPr>
          <a:xfrm>
            <a:off x="2227527" y="1376264"/>
            <a:ext cx="6240545" cy="47157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Rozpatrzono </a:t>
            </a:r>
            <a:r>
              <a:rPr lang="pl-PL" sz="2000" dirty="0">
                <a:solidFill>
                  <a:srgbClr val="FF0000"/>
                </a:solidFill>
              </a:rPr>
              <a:t>74 </a:t>
            </a:r>
            <a:r>
              <a:rPr lang="pl-PL" sz="2000" dirty="0"/>
              <a:t>wnioski w trybie § 1 ust. 2 rozporządzenia Ministra Spraw Wewnętrznych i Administracji z dnia 7 czerwca 2010 r. w sprawie ochrony przeciwpożarowej budynków, innych obiektów budowlanych i terenów  (Dz. U. nr 109, poz. 719 z </a:t>
            </a:r>
            <a:r>
              <a:rPr lang="pl-PL" sz="2000" dirty="0" err="1"/>
              <a:t>późn</a:t>
            </a:r>
            <a:r>
              <a:rPr lang="pl-PL" sz="2000" dirty="0"/>
              <a:t>. zm.) dotyczących rozwiązań zamiennych w zakresie urządzeń przeciwpożarowych.</a:t>
            </a:r>
          </a:p>
          <a:p>
            <a:endParaRPr lang="pl-PL" sz="2000" dirty="0"/>
          </a:p>
          <a:p>
            <a:r>
              <a:rPr lang="pl-PL" sz="2000" dirty="0"/>
              <a:t>Rozpatrzono </a:t>
            </a:r>
            <a:r>
              <a:rPr lang="pl-PL" sz="2000" dirty="0">
                <a:solidFill>
                  <a:srgbClr val="FF0000"/>
                </a:solidFill>
              </a:rPr>
              <a:t>2</a:t>
            </a:r>
            <a:r>
              <a:rPr lang="pl-PL" sz="2000" dirty="0"/>
              <a:t> wnioski w trybie § 3 ust. 4 rozporządzenia Ministra Gospodarki z dnia 21 listopada 2005 r. w sprawie warunków technicznych, jakim powinny odpowiadać bazy i stacje paliw płynnych, rurociągi przesyłowe dalekosiężne służące do transportu ropy naftowej i produktów naftowych i ich usytuowanie (</a:t>
            </a:r>
            <a:r>
              <a:rPr lang="pl-PL" sz="2000" dirty="0" err="1"/>
              <a:t>t.j</a:t>
            </a:r>
            <a:r>
              <a:rPr lang="pl-PL" sz="2000" dirty="0"/>
              <a:t>. Dz. U. z 2014 r., poz. 1853 z </a:t>
            </a:r>
            <a:r>
              <a:rPr lang="pl-PL" sz="2000" dirty="0" err="1"/>
              <a:t>późn</a:t>
            </a:r>
            <a:r>
              <a:rPr lang="pl-PL" sz="2000" dirty="0"/>
              <a:t>. zm.).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1280616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6" y="-908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54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2" y="156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C0000"/>
                </a:solidFill>
              </a:rPr>
              <a:t>Uzgadniania rozwiązań zamiennych</a:t>
            </a:r>
            <a:endParaRPr lang="pl-PL" dirty="0">
              <a:solidFill>
                <a:srgbClr val="C00000"/>
              </a:solidFill>
            </a:endParaRP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75DA90D7-AA6F-4338-BB75-3B1A230866A6}"/>
              </a:ext>
            </a:extLst>
          </p:cNvPr>
          <p:cNvGraphicFramePr>
            <a:graphicFrameLocks/>
          </p:cNvGraphicFramePr>
          <p:nvPr/>
        </p:nvGraphicFramePr>
        <p:xfrm>
          <a:off x="2227527" y="1206631"/>
          <a:ext cx="6448929" cy="517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4480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6" y="-908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55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2" y="156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C0000"/>
                </a:solidFill>
              </a:rPr>
              <a:t>Kontrole obiektów zabytkowych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8F3DEC2-F833-4B11-82E8-4014767A34EF}"/>
              </a:ext>
            </a:extLst>
          </p:cNvPr>
          <p:cNvSpPr txBox="1">
            <a:spLocks/>
          </p:cNvSpPr>
          <p:nvPr/>
        </p:nvSpPr>
        <p:spPr>
          <a:xfrm>
            <a:off x="2227527" y="2082867"/>
            <a:ext cx="6494297" cy="29527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dirty="0"/>
              <a:t>W roku 2019, po pożarze Katedry Notre Dame, wytypowano </a:t>
            </a:r>
            <a:r>
              <a:rPr lang="pl-PL" dirty="0">
                <a:solidFill>
                  <a:srgbClr val="FF0000"/>
                </a:solidFill>
              </a:rPr>
              <a:t>90</a:t>
            </a:r>
            <a:r>
              <a:rPr lang="pl-PL" dirty="0"/>
              <a:t> obiektów zabytkowych do kontroli. Obiekty wybrano z  listy przygotowanej przez wojewódzkiego konserwatora zabytków. 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dirty="0"/>
              <a:t>W konsekwencji w tym zakresie przeprowadzono </a:t>
            </a:r>
            <a:r>
              <a:rPr lang="pl-PL" dirty="0">
                <a:solidFill>
                  <a:srgbClr val="FF0000"/>
                </a:solidFill>
              </a:rPr>
              <a:t>88</a:t>
            </a:r>
            <a:r>
              <a:rPr lang="pl-PL" dirty="0"/>
              <a:t> czynności kontrolno-rozpoznawczych w </a:t>
            </a:r>
            <a:r>
              <a:rPr lang="pl-PL" dirty="0">
                <a:solidFill>
                  <a:srgbClr val="FF0000"/>
                </a:solidFill>
              </a:rPr>
              <a:t>98</a:t>
            </a:r>
            <a:r>
              <a:rPr lang="pl-PL" dirty="0"/>
              <a:t> obiektach.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149831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6" y="-908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56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2" y="156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dirty="0">
                <a:solidFill>
                  <a:srgbClr val="CC0000"/>
                </a:solidFill>
              </a:rPr>
              <a:t>Kontrole „</a:t>
            </a:r>
            <a:r>
              <a:rPr lang="pl-PL" dirty="0" err="1">
                <a:solidFill>
                  <a:srgbClr val="CC0000"/>
                </a:solidFill>
              </a:rPr>
              <a:t>escape</a:t>
            </a:r>
            <a:r>
              <a:rPr lang="pl-PL" dirty="0">
                <a:solidFill>
                  <a:srgbClr val="CC0000"/>
                </a:solidFill>
              </a:rPr>
              <a:t> </a:t>
            </a:r>
            <a:r>
              <a:rPr lang="pl-PL" dirty="0" err="1">
                <a:solidFill>
                  <a:srgbClr val="CC0000"/>
                </a:solidFill>
              </a:rPr>
              <a:t>room</a:t>
            </a:r>
            <a:r>
              <a:rPr lang="pl-PL" dirty="0">
                <a:solidFill>
                  <a:srgbClr val="CC0000"/>
                </a:solidFill>
              </a:rPr>
              <a:t>”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8F3DEC2-F833-4B11-82E8-4014767A34EF}"/>
              </a:ext>
            </a:extLst>
          </p:cNvPr>
          <p:cNvSpPr txBox="1">
            <a:spLocks/>
          </p:cNvSpPr>
          <p:nvPr/>
        </p:nvSpPr>
        <p:spPr>
          <a:xfrm>
            <a:off x="2227527" y="2082867"/>
            <a:ext cx="6494297" cy="29527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dirty="0"/>
              <a:t>W styczniu 2019 interwencyjnie skontrolowano </a:t>
            </a:r>
            <a:r>
              <a:rPr lang="pl-PL" dirty="0">
                <a:solidFill>
                  <a:srgbClr val="FF0000"/>
                </a:solidFill>
              </a:rPr>
              <a:t>13</a:t>
            </a:r>
            <a:r>
              <a:rPr lang="pl-PL" dirty="0"/>
              <a:t> lokali typu „</a:t>
            </a:r>
            <a:r>
              <a:rPr lang="pl-PL" dirty="0" err="1"/>
              <a:t>escape</a:t>
            </a:r>
            <a:r>
              <a:rPr lang="pl-PL" dirty="0"/>
              <a:t> </a:t>
            </a:r>
            <a:r>
              <a:rPr lang="pl-PL" dirty="0" err="1"/>
              <a:t>room</a:t>
            </a:r>
            <a:r>
              <a:rPr lang="pl-PL" dirty="0"/>
              <a:t>”. Zidentyfikowano</a:t>
            </a:r>
            <a:r>
              <a:rPr lang="pl-PL" dirty="0">
                <a:solidFill>
                  <a:srgbClr val="FF0000"/>
                </a:solidFill>
              </a:rPr>
              <a:t> 20 </a:t>
            </a:r>
            <a:r>
              <a:rPr lang="pl-PL" dirty="0"/>
              <a:t>lokali, </a:t>
            </a:r>
            <a:r>
              <a:rPr lang="pl-PL" dirty="0">
                <a:solidFill>
                  <a:srgbClr val="FF0000"/>
                </a:solidFill>
              </a:rPr>
              <a:t>7 </a:t>
            </a:r>
            <a:r>
              <a:rPr lang="pl-PL" dirty="0"/>
              <a:t>lokali nie skontrolowano ze względu na ich działalności sezonową.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dirty="0"/>
              <a:t>W </a:t>
            </a:r>
            <a:r>
              <a:rPr lang="pl-PL" dirty="0">
                <a:solidFill>
                  <a:srgbClr val="FF0000"/>
                </a:solidFill>
              </a:rPr>
              <a:t>12</a:t>
            </a:r>
            <a:r>
              <a:rPr lang="pl-PL" dirty="0"/>
              <a:t> lokalach wykryto nieprawidłowości z zakresu bezpieczeństwa pożarowego. W wyniku kontroli wydano </a:t>
            </a:r>
            <a:r>
              <a:rPr lang="pl-PL" dirty="0">
                <a:solidFill>
                  <a:srgbClr val="FF0000"/>
                </a:solidFill>
              </a:rPr>
              <a:t>3</a:t>
            </a:r>
            <a:r>
              <a:rPr lang="pl-PL" dirty="0"/>
              <a:t> decyzje o zakazie eksploatacji.</a:t>
            </a:r>
          </a:p>
        </p:txBody>
      </p:sp>
    </p:spTree>
    <p:extLst>
      <p:ext uri="{BB962C8B-B14F-4D97-AF65-F5344CB8AC3E}">
        <p14:creationId xmlns:p14="http://schemas.microsoft.com/office/powerpoint/2010/main" val="3287919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6" y="-9082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57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D4BB9A3B-85A8-4E2E-A563-94C1945C7564}"/>
              </a:ext>
            </a:extLst>
          </p:cNvPr>
          <p:cNvSpPr txBox="1">
            <a:spLocks/>
          </p:cNvSpPr>
          <p:nvPr/>
        </p:nvSpPr>
        <p:spPr>
          <a:xfrm>
            <a:off x="1954132" y="156340"/>
            <a:ext cx="665031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>
                <a:solidFill>
                  <a:srgbClr val="C00000"/>
                </a:solidFill>
              </a:rPr>
              <a:t>Kontrole miejsc </a:t>
            </a:r>
            <a:r>
              <a:rPr lang="pl-PL" dirty="0">
                <a:solidFill>
                  <a:srgbClr val="C00000"/>
                </a:solidFill>
              </a:rPr>
              <a:t>gromadzenia odpadów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8F3DEC2-F833-4B11-82E8-4014767A34EF}"/>
              </a:ext>
            </a:extLst>
          </p:cNvPr>
          <p:cNvSpPr txBox="1">
            <a:spLocks/>
          </p:cNvSpPr>
          <p:nvPr/>
        </p:nvSpPr>
        <p:spPr>
          <a:xfrm>
            <a:off x="2227527" y="1192229"/>
            <a:ext cx="6494297" cy="52385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dirty="0"/>
              <a:t>W roku 2019 przeprowadzono </a:t>
            </a:r>
            <a:r>
              <a:rPr lang="pl-PL" dirty="0">
                <a:solidFill>
                  <a:srgbClr val="FF0000"/>
                </a:solidFill>
              </a:rPr>
              <a:t>63</a:t>
            </a:r>
            <a:r>
              <a:rPr lang="pl-PL" dirty="0"/>
              <a:t> kontrole obiektów i terenów, w obrębie których gromadzone są odpady, w tym przeznaczonych do zbierania, magazynowania lub przetwarzania albo wytwarzania odpadów.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l-PL" dirty="0"/>
              <a:t>Powyższe wynika ze zmiany ustawy o odpadach z dnia 14 grudnia 2019 r. (t. j. Dz. U. z 2019 r., poz.701 ze zm.), która nałożyła na organy PSP nowe obowiązki, a mianowicie: uzgadnianie operatów przeciwpożarowych – warunki ochrony przeciwpożarowej (art. 42 ust. 4b, pkt 1), kontrola w terenie celem sprawdzenia realizacji założeń zawartych w operatach (art. 41a ust. 3a) </a:t>
            </a:r>
          </a:p>
        </p:txBody>
      </p:sp>
    </p:spTree>
    <p:extLst>
      <p:ext uri="{BB962C8B-B14F-4D97-AF65-F5344CB8AC3E}">
        <p14:creationId xmlns:p14="http://schemas.microsoft.com/office/powerpoint/2010/main" val="692516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627784" y="116632"/>
            <a:ext cx="599537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dirty="0">
                <a:solidFill>
                  <a:srgbClr val="C00000"/>
                </a:solidFill>
              </a:rPr>
              <a:t>Stan techniczny obiektów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58</a:t>
            </a:fld>
            <a:endParaRPr lang="pl-PL" dirty="0"/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703D5280-E0CA-4621-9CA4-58BB54644441}"/>
              </a:ext>
            </a:extLst>
          </p:cNvPr>
          <p:cNvGraphicFramePr/>
          <p:nvPr/>
        </p:nvGraphicFramePr>
        <p:xfrm>
          <a:off x="1773043" y="116632"/>
          <a:ext cx="7075492" cy="4284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D5641563-8234-4CB7-989A-772A62BCBFC9}"/>
              </a:ext>
            </a:extLst>
          </p:cNvPr>
          <p:cNvSpPr/>
          <p:nvPr/>
        </p:nvSpPr>
        <p:spPr>
          <a:xfrm>
            <a:off x="2221945" y="4387220"/>
            <a:ext cx="64942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Przykłady  obiektów znajdujących się w złym stanie technicznym: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/>
              <a:t> KP PSP w Gryficach (realizacja budowa nowej siedziby),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/>
              <a:t> Wiata garażowa w Szczecinku,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/>
              <a:t> Garaże przy wspinalni na potrzeby KW PSP w Szczecinie.</a:t>
            </a:r>
          </a:p>
        </p:txBody>
      </p:sp>
    </p:spTree>
    <p:extLst>
      <p:ext uri="{BB962C8B-B14F-4D97-AF65-F5344CB8AC3E}">
        <p14:creationId xmlns:p14="http://schemas.microsoft.com/office/powerpoint/2010/main" val="42821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Rozbudowa i modernizacja obiektów 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KP PSP w Choszcznie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8963" y="-563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59</a:t>
            </a:fld>
            <a:endParaRPr lang="pl-PL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CA2380-011D-41C0-9E88-0B9DF3D26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574790"/>
            <a:ext cx="6906150" cy="3888437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F08D625F-173C-4AC1-83B8-3070D14D1706}"/>
              </a:ext>
            </a:extLst>
          </p:cNvPr>
          <p:cNvSpPr/>
          <p:nvPr/>
        </p:nvSpPr>
        <p:spPr>
          <a:xfrm>
            <a:off x="5691361" y="5591289"/>
            <a:ext cx="3279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Środki planowane do wydatkowania w roku 2020 – </a:t>
            </a:r>
            <a:r>
              <a:rPr lang="pl-PL" b="1" dirty="0"/>
              <a:t>400 tys. zł 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41B5DED-BC07-43B0-8BAB-411D167FEC1C}"/>
              </a:ext>
            </a:extLst>
          </p:cNvPr>
          <p:cNvSpPr/>
          <p:nvPr/>
        </p:nvSpPr>
        <p:spPr>
          <a:xfrm>
            <a:off x="2198170" y="4584193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FF00"/>
                </a:solidFill>
              </a:rPr>
              <a:t>Wartość kosztorysowa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b="1" dirty="0">
                <a:solidFill>
                  <a:srgbClr val="FFFF00"/>
                </a:solidFill>
              </a:rPr>
              <a:t>6 956 tys. zł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2907B82-2C3F-4441-A642-D212EF41498A}"/>
              </a:ext>
            </a:extLst>
          </p:cNvPr>
          <p:cNvSpPr/>
          <p:nvPr/>
        </p:nvSpPr>
        <p:spPr>
          <a:xfrm>
            <a:off x="5691361" y="4632538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FF00"/>
                </a:solidFill>
              </a:rPr>
              <a:t>Środki wydatkowane w roku 2019– </a:t>
            </a:r>
            <a:r>
              <a:rPr lang="pl-PL" b="1" dirty="0">
                <a:solidFill>
                  <a:srgbClr val="FFFF00"/>
                </a:solidFill>
              </a:rPr>
              <a:t>2 900 tys. zł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82F55E7-FC47-4002-A913-D1BE9F3C64BF}"/>
              </a:ext>
            </a:extLst>
          </p:cNvPr>
          <p:cNvSpPr/>
          <p:nvPr/>
        </p:nvSpPr>
        <p:spPr>
          <a:xfrm>
            <a:off x="2139942" y="5591289"/>
            <a:ext cx="2792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Środki wydatkowane od rozpoczęcia inwestycji – </a:t>
            </a:r>
            <a:br>
              <a:rPr lang="pl-PL" dirty="0"/>
            </a:br>
            <a:r>
              <a:rPr lang="pl-PL" b="1" dirty="0"/>
              <a:t>6 556 tys. zł </a:t>
            </a:r>
          </a:p>
        </p:txBody>
      </p:sp>
    </p:spTree>
    <p:extLst>
      <p:ext uri="{BB962C8B-B14F-4D97-AF65-F5344CB8AC3E}">
        <p14:creationId xmlns:p14="http://schemas.microsoft.com/office/powerpoint/2010/main" val="286393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65924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137946" y="116632"/>
            <a:ext cx="648521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  <a:latin typeface="Calibri" pitchFamily="34" charset="0"/>
              </a:rPr>
              <a:t>ŚREDNIO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F1883E42-6A45-44D0-AE07-B35EE7BD1FCD}"/>
              </a:ext>
            </a:extLst>
          </p:cNvPr>
          <p:cNvSpPr txBox="1">
            <a:spLocks/>
          </p:cNvSpPr>
          <p:nvPr/>
        </p:nvSpPr>
        <p:spPr>
          <a:xfrm>
            <a:off x="1544964" y="1495784"/>
            <a:ext cx="7176860" cy="3601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 algn="ctr">
              <a:lnSpc>
                <a:spcPct val="110000"/>
              </a:lnSpc>
              <a:buClr>
                <a:srgbClr val="FF0000"/>
              </a:buClr>
            </a:pPr>
            <a:br>
              <a:rPr lang="pl-PL" sz="1200" b="1" dirty="0"/>
            </a:br>
            <a:br>
              <a:rPr lang="pl-PL" sz="1200" b="1" dirty="0"/>
            </a:br>
            <a:r>
              <a:rPr lang="pl-PL" sz="8000" b="1" dirty="0">
                <a:solidFill>
                  <a:srgbClr val="C00000"/>
                </a:solidFill>
                <a:latin typeface="Calibri" pitchFamily="34" charset="0"/>
              </a:rPr>
              <a:t>62</a:t>
            </a:r>
            <a:br>
              <a:rPr lang="pl-PL" sz="4800" b="1" dirty="0"/>
            </a:br>
            <a:r>
              <a:rPr lang="pl-PL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ZDARZENIA DZIENNIE</a:t>
            </a:r>
            <a:br>
              <a:rPr lang="pl-PL" sz="1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 województwie</a:t>
            </a:r>
            <a:b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1 mniej w stosunku do roku poprzedniego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Rozbudowa i modernizacja obiektów 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KP PSP w Choszcznie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8963" y="-563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60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F5AC2B-EF48-4E82-B7E7-AA67806E5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92966"/>
            <a:ext cx="4968240" cy="34320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60E8791-7F30-4BD3-BBC9-C4F3A326C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92" y="4267200"/>
            <a:ext cx="351739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218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Rozbudowa i modernizacja obiektów </a:t>
            </a:r>
          </a:p>
          <a:p>
            <a:pPr algn="r"/>
            <a:r>
              <a:rPr lang="pl-PL" sz="2800" dirty="0">
                <a:solidFill>
                  <a:srgbClr val="C00000"/>
                </a:solidFill>
              </a:rPr>
              <a:t>KP PSP w Choszcznie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8963" y="-563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61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83E04E0-5C24-405C-ABDE-47199A5C6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97" y="1326546"/>
            <a:ext cx="3742944" cy="25237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0D3E5C1-CC57-4A1F-BC86-0DF3E02A2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56" y="1326546"/>
            <a:ext cx="3742944" cy="25237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6941B1B-4BE8-4338-9DA3-DA0C15D7A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37" y="3850290"/>
            <a:ext cx="4102608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125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Budowa obiektów  KP PSP w Gryficach </a:t>
            </a:r>
            <a:br>
              <a:rPr lang="pl-PL" sz="2800" dirty="0">
                <a:solidFill>
                  <a:srgbClr val="C00000"/>
                </a:solidFill>
              </a:rPr>
            </a:br>
            <a:r>
              <a:rPr lang="pl-PL" sz="2800" dirty="0">
                <a:solidFill>
                  <a:srgbClr val="C00000"/>
                </a:solidFill>
              </a:rPr>
              <a:t>ul. Piłsudskiego 35 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8963" y="-563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62</a:t>
            </a:fld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CD8D236-E69C-4DAF-93E5-816115863C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55" y="3903931"/>
            <a:ext cx="4572000" cy="273630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D6FB146-4EE0-4D46-9DF0-FA64A86677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331" y="1281534"/>
            <a:ext cx="4788024" cy="282004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E8251DD-E07A-48EC-96D1-89704F672790}"/>
              </a:ext>
            </a:extLst>
          </p:cNvPr>
          <p:cNvSpPr/>
          <p:nvPr/>
        </p:nvSpPr>
        <p:spPr>
          <a:xfrm>
            <a:off x="2215375" y="1344633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Wartość kosztorysowa </a:t>
            </a:r>
            <a:br>
              <a:rPr lang="pl-PL" dirty="0"/>
            </a:br>
            <a:r>
              <a:rPr lang="pl-PL" b="1" dirty="0"/>
              <a:t>17 351 tys. zł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E1C6D3B-2D62-4BF5-9689-8F2B98010EB9}"/>
              </a:ext>
            </a:extLst>
          </p:cNvPr>
          <p:cNvSpPr/>
          <p:nvPr/>
        </p:nvSpPr>
        <p:spPr>
          <a:xfrm>
            <a:off x="6254084" y="1344633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Środki wydatkowane w roku 2019 – </a:t>
            </a:r>
            <a:r>
              <a:rPr lang="pl-PL" b="1" dirty="0"/>
              <a:t>4 452 tys. zł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FD7934DA-8FA5-41D5-B727-E2B7FE5168BD}"/>
              </a:ext>
            </a:extLst>
          </p:cNvPr>
          <p:cNvSpPr/>
          <p:nvPr/>
        </p:nvSpPr>
        <p:spPr>
          <a:xfrm>
            <a:off x="2060143" y="4640458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Środki wydatkowane od rozpoczęcia inwestycji – </a:t>
            </a:r>
            <a:r>
              <a:rPr lang="pl-PL" b="1" dirty="0"/>
              <a:t>10 072 tys. zł 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1BD095F-D728-4DF7-BFBE-6DF6ADD8F085}"/>
              </a:ext>
            </a:extLst>
          </p:cNvPr>
          <p:cNvSpPr/>
          <p:nvPr/>
        </p:nvSpPr>
        <p:spPr>
          <a:xfrm>
            <a:off x="4575767" y="58481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Środki planowane do wydatkowania w roku 2020 – </a:t>
            </a:r>
            <a:r>
              <a:rPr lang="pl-PL" b="1" dirty="0">
                <a:solidFill>
                  <a:schemeClr val="bg1"/>
                </a:solidFill>
              </a:rPr>
              <a:t>2 484 tys. zł </a:t>
            </a:r>
          </a:p>
        </p:txBody>
      </p:sp>
    </p:spTree>
    <p:extLst>
      <p:ext uri="{BB962C8B-B14F-4D97-AF65-F5344CB8AC3E}">
        <p14:creationId xmlns:p14="http://schemas.microsoft.com/office/powerpoint/2010/main" val="4689037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Budowa obiektów  KP PSP w Gryficach </a:t>
            </a:r>
            <a:br>
              <a:rPr lang="pl-PL" sz="2800" dirty="0">
                <a:solidFill>
                  <a:srgbClr val="C00000"/>
                </a:solidFill>
              </a:rPr>
            </a:br>
            <a:r>
              <a:rPr lang="pl-PL" sz="2800" dirty="0">
                <a:solidFill>
                  <a:srgbClr val="C00000"/>
                </a:solidFill>
              </a:rPr>
              <a:t>ul. Piłsudskiego 35 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8963" y="-563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63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2884C76-F84B-4AAB-A82B-CBB192573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151" y="1114706"/>
            <a:ext cx="682752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12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8963" y="-563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64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Budowa strażnicy JRG 1 KM PSP w Koszalinie przy ul. Fałata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91ADFAB-307D-4683-A104-A645AAFA827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981" y="3861368"/>
            <a:ext cx="4668019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07FAB34-E2EB-4103-92F4-84ED7385DAC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135704"/>
            <a:ext cx="4416499" cy="27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676ACB6-D5B2-44A9-B6AD-7E9E648F4640}"/>
              </a:ext>
            </a:extLst>
          </p:cNvPr>
          <p:cNvSpPr/>
          <p:nvPr/>
        </p:nvSpPr>
        <p:spPr>
          <a:xfrm>
            <a:off x="1907704" y="1114393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Wartość kosztorysowa </a:t>
            </a:r>
            <a:br>
              <a:rPr lang="pl-PL" dirty="0"/>
            </a:br>
            <a:r>
              <a:rPr lang="pl-PL" b="1" dirty="0"/>
              <a:t>22 345 tys. zł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15D15EC-1C3D-4ED6-90FE-2199C622D11B}"/>
              </a:ext>
            </a:extLst>
          </p:cNvPr>
          <p:cNvSpPr/>
          <p:nvPr/>
        </p:nvSpPr>
        <p:spPr>
          <a:xfrm>
            <a:off x="6396277" y="1515821"/>
            <a:ext cx="2872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Środki wydatkowane w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roku 2019 – </a:t>
            </a:r>
            <a:r>
              <a:rPr lang="pl-PL" b="1" dirty="0"/>
              <a:t>12 281 tys. zł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DAD0C90-BE17-4316-AF79-903246187623}"/>
              </a:ext>
            </a:extLst>
          </p:cNvPr>
          <p:cNvSpPr/>
          <p:nvPr/>
        </p:nvSpPr>
        <p:spPr>
          <a:xfrm>
            <a:off x="6396277" y="2501745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Środki wydatkowane od rozpoczęcia inwestycji – </a:t>
            </a:r>
            <a:r>
              <a:rPr lang="pl-PL" b="1" dirty="0"/>
              <a:t>14 493 tys. zł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413194-3C2B-4F14-A914-F61DBB558A82}"/>
              </a:ext>
            </a:extLst>
          </p:cNvPr>
          <p:cNvSpPr/>
          <p:nvPr/>
        </p:nvSpPr>
        <p:spPr>
          <a:xfrm>
            <a:off x="1907704" y="4175522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Środki planowane, zabezpieczone do wydatkowania w roku 2020 – </a:t>
            </a:r>
            <a:r>
              <a:rPr lang="pl-PL" b="1" dirty="0"/>
              <a:t>863 tys. zł </a:t>
            </a:r>
          </a:p>
        </p:txBody>
      </p:sp>
    </p:spTree>
    <p:extLst>
      <p:ext uri="{BB962C8B-B14F-4D97-AF65-F5344CB8AC3E}">
        <p14:creationId xmlns:p14="http://schemas.microsoft.com/office/powerpoint/2010/main" val="39619857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98963" y="-56321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65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</a:rPr>
              <a:t>Budowa strażnicy JRG 1 KM PSP w Koszalinie przy ul. Fałata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6F7092C-70CE-4F2E-9DD0-435BD87630C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252" y="1419171"/>
            <a:ext cx="4127485" cy="266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8BCF1C3-50DD-4573-87B5-3B0F154659F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073" y="1248188"/>
            <a:ext cx="3068796" cy="316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8439661-C16F-44DF-991F-041D2E62AD5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995" y="4457976"/>
            <a:ext cx="4127485" cy="2303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68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66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defRPr/>
            </a:pPr>
            <a:r>
              <a:rPr lang="pl-PL" sz="2000" dirty="0">
                <a:solidFill>
                  <a:srgbClr val="C00000"/>
                </a:solidFill>
              </a:rPr>
              <a:t>PROWADZONE REMONTY, MODERNIZACJE W ROKU 2019 W JEDNOSTKACH PSP WOJ.ZACHODNIOPOMORSKIEGO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62923B7-53E4-40E7-959C-EAEEC2B4E9FF}"/>
              </a:ext>
            </a:extLst>
          </p:cNvPr>
          <p:cNvSpPr/>
          <p:nvPr/>
        </p:nvSpPr>
        <p:spPr>
          <a:xfrm>
            <a:off x="1763688" y="944721"/>
            <a:ext cx="3219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pl-PL" sz="2400" b="1" dirty="0"/>
              <a:t>KM PSP Świnoujście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F97A222-1751-4212-8FF3-EE34F3FFEE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520" y="1332166"/>
            <a:ext cx="4320480" cy="219159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CC738E5-7157-40FB-9D3D-D182690642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056" y="3480343"/>
            <a:ext cx="3024336" cy="198660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5CC0F45-F2ED-4692-A8E6-CCC83A4AE5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968" y="1639576"/>
            <a:ext cx="2592288" cy="18002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24D4F99-E0D7-4191-A5E8-B65AA34C1E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374" y="3539290"/>
            <a:ext cx="2592288" cy="1728192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D2228557-059D-472E-88AC-86D8BF7346D5}"/>
              </a:ext>
            </a:extLst>
          </p:cNvPr>
          <p:cNvSpPr txBox="1">
            <a:spLocks noChangeArrowheads="1"/>
          </p:cNvSpPr>
          <p:nvPr/>
        </p:nvSpPr>
        <p:spPr>
          <a:xfrm>
            <a:off x="2113968" y="5566464"/>
            <a:ext cx="6850520" cy="95713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pl-PL" sz="2000" dirty="0"/>
              <a:t>Przebudowa oraz zmiana sposobu użytkowania budynku magazynowego na budynek edukacyjny „OGNIK” położony przy ul. Piastowskiej 2A w Świnoujściu. </a:t>
            </a:r>
            <a:endParaRPr lang="pl-PL" sz="2000" dirty="0">
              <a:latin typeface="+mn-lt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73220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67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defRPr/>
            </a:pPr>
            <a:r>
              <a:rPr lang="pl-PL" sz="2000" dirty="0">
                <a:solidFill>
                  <a:srgbClr val="C00000"/>
                </a:solidFill>
              </a:rPr>
              <a:t>PROWADZONE REMONTY, MODERNIZACJE W ROKU 2019 W JEDNOSTKACH PSP WOJ.ZACHODNIOPOMORSKIEGO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3FF4257-51D9-427D-8093-A4C861CA93E6}"/>
              </a:ext>
            </a:extLst>
          </p:cNvPr>
          <p:cNvSpPr/>
          <p:nvPr/>
        </p:nvSpPr>
        <p:spPr>
          <a:xfrm>
            <a:off x="2881689" y="1136747"/>
            <a:ext cx="485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pl-PL" sz="2400" b="1" dirty="0"/>
              <a:t>KP PSP w Kamieniu Pomorskim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A4D9E8C1-F0BE-4A6D-8D18-2517855C180E}"/>
              </a:ext>
            </a:extLst>
          </p:cNvPr>
          <p:cNvSpPr txBox="1">
            <a:spLocks noChangeArrowheads="1"/>
          </p:cNvSpPr>
          <p:nvPr/>
        </p:nvSpPr>
        <p:spPr>
          <a:xfrm>
            <a:off x="2113309" y="5850404"/>
            <a:ext cx="7030691" cy="51629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000" dirty="0">
                <a:latin typeface="+mn-lt"/>
              </a:rPr>
              <a:t>Malowanie pomieszczeń w budynku JRG w Kamieniu Pomorskim.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Koszt 7320 zł – środki własne komendy.</a:t>
            </a:r>
          </a:p>
          <a:p>
            <a:pPr lvl="0" algn="ctr">
              <a:spcBef>
                <a:spcPct val="0"/>
              </a:spcBef>
              <a:defRPr/>
            </a:pPr>
            <a:endParaRPr lang="pl-PL" sz="2000" dirty="0">
              <a:latin typeface="+mn-lt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15A16B5-6950-4FCD-BF60-33FAC71B3B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186" y="1947103"/>
            <a:ext cx="2839132" cy="35345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4283A79-388F-43A3-8609-AC9ADE2295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854" y="1957109"/>
            <a:ext cx="2900970" cy="35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634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68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defRPr/>
            </a:pPr>
            <a:r>
              <a:rPr lang="pl-PL" sz="2000" dirty="0">
                <a:solidFill>
                  <a:srgbClr val="C00000"/>
                </a:solidFill>
              </a:rPr>
              <a:t>PROWADZONE REMONTY, MODERNIZACJE W ROKU 2019 W JEDNOSTKACH PSP WOJ.ZACHODNIOPOMORSKIEGO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019CF36-155D-43D5-BB06-1C87CC57CC5E}"/>
              </a:ext>
            </a:extLst>
          </p:cNvPr>
          <p:cNvSpPr/>
          <p:nvPr/>
        </p:nvSpPr>
        <p:spPr>
          <a:xfrm>
            <a:off x="1978155" y="1191302"/>
            <a:ext cx="2637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pl-PL" sz="2400" b="1" dirty="0"/>
              <a:t>KP PSP Pyrzyce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6F00FC-CD2B-4187-8562-1C2A31DE5C0A}"/>
              </a:ext>
            </a:extLst>
          </p:cNvPr>
          <p:cNvSpPr txBox="1">
            <a:spLocks noChangeArrowheads="1"/>
          </p:cNvSpPr>
          <p:nvPr/>
        </p:nvSpPr>
        <p:spPr>
          <a:xfrm>
            <a:off x="2286088" y="5149403"/>
            <a:ext cx="2736304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000" dirty="0">
                <a:latin typeface="+mn-lt"/>
              </a:rPr>
              <a:t>Wymiana orynnowania w segmencie „B”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w KP PSP w Pyrzycach</a:t>
            </a:r>
          </a:p>
          <a:p>
            <a:pPr lvl="0" algn="ctr">
              <a:spcBef>
                <a:spcPct val="0"/>
              </a:spcBef>
              <a:defRPr/>
            </a:pPr>
            <a:endParaRPr lang="pl-PL" sz="2000" dirty="0">
              <a:latin typeface="+mn-lt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0A26F03-8C30-49BC-8605-3BEE3FF5AD1A}"/>
              </a:ext>
            </a:extLst>
          </p:cNvPr>
          <p:cNvSpPr txBox="1">
            <a:spLocks noChangeArrowheads="1"/>
          </p:cNvSpPr>
          <p:nvPr/>
        </p:nvSpPr>
        <p:spPr>
          <a:xfrm>
            <a:off x="5834588" y="5121611"/>
            <a:ext cx="2736304" cy="14808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000" dirty="0">
                <a:latin typeface="+mn-lt"/>
              </a:rPr>
              <a:t>Remont placu manewrowego przed budynkiem strażnicy w KP PSP w Białogardzie</a:t>
            </a:r>
          </a:p>
          <a:p>
            <a:pPr lvl="0" algn="ctr">
              <a:spcBef>
                <a:spcPct val="0"/>
              </a:spcBef>
              <a:defRPr/>
            </a:pPr>
            <a:endParaRPr lang="pl-PL" sz="2000" dirty="0">
              <a:latin typeface="+mn-lt"/>
            </a:endParaRPr>
          </a:p>
          <a:p>
            <a:pPr lvl="0" algn="ctr">
              <a:spcBef>
                <a:spcPct val="0"/>
              </a:spcBef>
              <a:defRPr/>
            </a:pPr>
            <a:endParaRPr lang="pl-PL" sz="2000" dirty="0">
              <a:latin typeface="+mn-lt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BBDF42A-2410-4302-9083-A61239130D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486" y="1816805"/>
            <a:ext cx="3341918" cy="314096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CF08011-E265-487A-BE0C-A3563C9B08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556" y="1816805"/>
            <a:ext cx="3312368" cy="3140968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D9C0AAE1-991A-4127-BBD5-803F21E4BA65}"/>
              </a:ext>
            </a:extLst>
          </p:cNvPr>
          <p:cNvSpPr/>
          <p:nvPr/>
        </p:nvSpPr>
        <p:spPr>
          <a:xfrm>
            <a:off x="5757440" y="1191302"/>
            <a:ext cx="289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pl-PL" sz="2400" b="1" dirty="0"/>
              <a:t>KP PSP Białogard </a:t>
            </a:r>
          </a:p>
        </p:txBody>
      </p:sp>
    </p:spTree>
    <p:extLst>
      <p:ext uri="{BB962C8B-B14F-4D97-AF65-F5344CB8AC3E}">
        <p14:creationId xmlns:p14="http://schemas.microsoft.com/office/powerpoint/2010/main" val="38556592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69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defRPr/>
            </a:pPr>
            <a:r>
              <a:rPr lang="pl-PL" sz="2000" dirty="0">
                <a:solidFill>
                  <a:srgbClr val="C00000"/>
                </a:solidFill>
              </a:rPr>
              <a:t>PROWADZONE REMONTY, MODERNIZACJE W ROKU 2019 W JEDNOSTKACH PSP WOJ.ZACHODNIOPOMORSKIEGO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949E985-B137-488F-B797-CD078F24C1EA}"/>
              </a:ext>
            </a:extLst>
          </p:cNvPr>
          <p:cNvSpPr/>
          <p:nvPr/>
        </p:nvSpPr>
        <p:spPr>
          <a:xfrm>
            <a:off x="2018749" y="1106184"/>
            <a:ext cx="2805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pl-PL" sz="2400" b="1" dirty="0"/>
              <a:t>KP PSP Myślibórz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D3FFA3E-C93D-4B5C-96F8-82F36E4A4F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09" y="1690419"/>
            <a:ext cx="3816424" cy="233000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25FB06D-1BBA-40E9-BEB7-93372EDB4B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876" y="1162118"/>
            <a:ext cx="2664295" cy="44902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A7AA1DF-F516-4F0A-A9A5-B53C9B1DF3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748" y="4023941"/>
            <a:ext cx="4536504" cy="28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48973" y="-937644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7" y="116632"/>
            <a:ext cx="6395629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r" defTabSz="914400">
              <a:spcBef>
                <a:spcPct val="20000"/>
              </a:spcBef>
              <a:defRPr/>
            </a:pPr>
            <a:r>
              <a:rPr lang="pl-PL" sz="2800" dirty="0">
                <a:solidFill>
                  <a:srgbClr val="C00000"/>
                </a:solidFill>
              </a:rPr>
              <a:t>CZĘSTOTLIWOŚĆ</a:t>
            </a:r>
            <a:endParaRPr kumimoji="0" lang="pl-PL" sz="28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8976AB30-F024-4A48-855B-E6F87EE1121A}"/>
              </a:ext>
            </a:extLst>
          </p:cNvPr>
          <p:cNvSpPr txBox="1">
            <a:spLocks/>
          </p:cNvSpPr>
          <p:nvPr/>
        </p:nvSpPr>
        <p:spPr>
          <a:xfrm>
            <a:off x="2326195" y="1994382"/>
            <a:ext cx="6395629" cy="33535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b="1" dirty="0">
                <a:solidFill>
                  <a:srgbClr val="FF0000"/>
                </a:solidFill>
              </a:rPr>
              <a:t>Co  23 minuty wyjazd do akcji</a:t>
            </a:r>
          </a:p>
          <a:p>
            <a:pPr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pl-PL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b="1" dirty="0">
                <a:solidFill>
                  <a:srgbClr val="FF0000"/>
                </a:solidFill>
              </a:rPr>
              <a:t>Co  40 minut wyjazd do miejscowego zagrożenia</a:t>
            </a:r>
          </a:p>
          <a:p>
            <a:pPr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pl-PL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pl-PL" b="1" dirty="0">
                <a:solidFill>
                  <a:srgbClr val="FF0000"/>
                </a:solidFill>
              </a:rPr>
              <a:t>Co  65 minut wyjazd do pożaru</a:t>
            </a:r>
          </a:p>
          <a:p>
            <a:pPr marL="285743" indent="-285743" algn="ctr">
              <a:lnSpc>
                <a:spcPct val="110000"/>
              </a:lnSpc>
              <a:buClr>
                <a:srgbClr val="FF0000"/>
              </a:buClr>
            </a:pP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70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Ciężkie samochody ratowniczo-gaśnicze dla </a:t>
            </a:r>
            <a:br>
              <a:rPr lang="pl-PL" sz="20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KP PSP w Drawsku Pomorskim, Goleniowie i Wałczu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6" name="Picture 4" descr="FE_POIS_poziom_pl-1_rgb">
            <a:extLst>
              <a:ext uri="{FF2B5EF4-FFF2-40B4-BE49-F238E27FC236}">
                <a16:creationId xmlns:a16="http://schemas.microsoft.com/office/drawing/2014/main" id="{442FD0C9-157A-40AF-98F5-0251FDD8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294" y="5470283"/>
            <a:ext cx="6138323" cy="79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BD52A82-F6B7-409E-B2EC-CB534D956F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13" y="1268760"/>
            <a:ext cx="7078887" cy="398187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104409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71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Średnie samochody ratowniczo-gaśnicze dla </a:t>
            </a:r>
            <a:br>
              <a:rPr lang="pl-PL" sz="20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KM PSP w Szczecinie oraz KP PSP w Pyrzycach i Szczecinku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10" name="Picture 1" descr="GBA MT Szczecinek">
            <a:extLst>
              <a:ext uri="{FF2B5EF4-FFF2-40B4-BE49-F238E27FC236}">
                <a16:creationId xmlns:a16="http://schemas.microsoft.com/office/drawing/2014/main" id="{17D0D8EE-7AF3-4BC2-848C-37968D86F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7"/>
          <a:stretch>
            <a:fillRect/>
          </a:stretch>
        </p:blipFill>
        <p:spPr bwMode="auto">
          <a:xfrm>
            <a:off x="1953860" y="1107487"/>
            <a:ext cx="6982670" cy="45080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E_POIS_poziom_pl-1_rgb">
            <a:extLst>
              <a:ext uri="{FF2B5EF4-FFF2-40B4-BE49-F238E27FC236}">
                <a16:creationId xmlns:a16="http://schemas.microsoft.com/office/drawing/2014/main" id="{D15CC6FF-4C03-41F2-8D45-D23FDC8D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061" y="5719123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451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72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Ciężki samochód ratownictwa technicznego </a:t>
            </a:r>
            <a:br>
              <a:rPr lang="pl-PL" sz="20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dla KP PSP w Pyrzycach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11" name="Picture 4" descr="FE_POIS_poziom_pl-1_rgb">
            <a:extLst>
              <a:ext uri="{FF2B5EF4-FFF2-40B4-BE49-F238E27FC236}">
                <a16:creationId xmlns:a16="http://schemas.microsoft.com/office/drawing/2014/main" id="{D15CC6FF-4C03-41F2-8D45-D23FDC8D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061" y="5719123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4F8E9AF-CB51-447A-9559-78D882A8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026" y="1430649"/>
            <a:ext cx="7038462" cy="35227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6027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73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947411" y="113007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Ciężki samochód ratowniczo-gaśniczy </a:t>
            </a:r>
            <a:br>
              <a:rPr lang="pl-PL" sz="20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dla KP PSP w Łobzie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10" name="Picture 3" descr="IMG_7917">
            <a:extLst>
              <a:ext uri="{FF2B5EF4-FFF2-40B4-BE49-F238E27FC236}">
                <a16:creationId xmlns:a16="http://schemas.microsoft.com/office/drawing/2014/main" id="{825DC531-4C01-4B35-AE44-FF718C74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245" y="1097099"/>
            <a:ext cx="6724562" cy="45143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" descr="http://www.mts.pl/files/5513/9324/2556/WFO_logo.jpg">
            <a:extLst>
              <a:ext uri="{FF2B5EF4-FFF2-40B4-BE49-F238E27FC236}">
                <a16:creationId xmlns:a16="http://schemas.microsoft.com/office/drawing/2014/main" id="{539791D8-A453-4A72-9202-A8E55EA1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909" y="1097099"/>
            <a:ext cx="28781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75EE0C5-A3CF-4FC1-B303-0BF42960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166" y="5811575"/>
            <a:ext cx="7588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E88CC48-E4E3-49E2-8229-301BFE10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2900" y="5822687"/>
            <a:ext cx="84613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956A8FC1-7A56-4E99-80F4-1691A4D4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926" y="5789777"/>
            <a:ext cx="8223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7CE7F4F-8D2A-41AE-A9EC-CA3CD6EA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457" y="5789637"/>
            <a:ext cx="723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F55607C7-9696-4118-8108-BFE5B0931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985" y="5789777"/>
            <a:ext cx="8207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4151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Średni i ciężki samochód ratowniczo-gaśniczy</a:t>
            </a:r>
            <a:br>
              <a:rPr lang="pl-PL" sz="20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dla KM PSP w Szczecinie oraz KP PSP w Stargardzie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74</a:t>
            </a:fld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A726B331-A85C-48C8-9153-CA762A6C4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619" y="3953448"/>
            <a:ext cx="4593968" cy="29045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5BD8104-0D04-406B-A525-34A68677C8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295" y="1007717"/>
            <a:ext cx="4496706" cy="29430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7B37E2F-CC59-45D5-A8E3-AE11558EC3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48" y="4148163"/>
            <a:ext cx="715386" cy="94431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299D49D7-CCB6-4883-A229-553F4318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760" y="5203841"/>
            <a:ext cx="8858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AC30A002-4063-4B7D-8E93-4F25795E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8029" y="5203842"/>
            <a:ext cx="8334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EA24ECA6-938D-440B-A51D-9B457FBC70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908720"/>
            <a:ext cx="2720658" cy="1499042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B7EFBA4-BF12-4F99-B3BE-4A71375A9E9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772" y="2021780"/>
            <a:ext cx="2744842" cy="146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556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Zakup 2 quadów z wyposażeniem </a:t>
            </a:r>
            <a:b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dla KP PSP w Drawsku Pomorskim i Wałczu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75</a:t>
            </a:fld>
            <a:endParaRPr lang="pl-PL" dirty="0"/>
          </a:p>
        </p:txBody>
      </p:sp>
      <p:pic>
        <p:nvPicPr>
          <p:cNvPr id="13" name="Picture 4" descr="FE_POIS_poziom_pl-1_rgb">
            <a:extLst>
              <a:ext uri="{FF2B5EF4-FFF2-40B4-BE49-F238E27FC236}">
                <a16:creationId xmlns:a16="http://schemas.microsoft.com/office/drawing/2014/main" id="{016E2199-C0B3-40F2-A24F-9A5496E7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401" y="5780466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8B731E5-0181-4A6B-AD0A-2447F5D132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624" y="973919"/>
            <a:ext cx="4339611" cy="469853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804790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640960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Arial" pitchFamily="34" charset="0"/>
              </a:rPr>
              <a:t>Samochody operacyjne i kwatermistrzowskie dla KM PSP w Koszalinie, Szczecinie, KP PSP w Choszcznie, Kamieniu Pomorskim, Kołobrzegu oraz Wojewódzkiego Ośrodka Szkolenia PSP w Bornem Sulinowie</a:t>
            </a:r>
            <a:endParaRPr lang="pl-PL" sz="2000" dirty="0">
              <a:solidFill>
                <a:srgbClr val="C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76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4FF98AC-C830-4965-BBFB-AB3D3BA4CA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" y="1341709"/>
            <a:ext cx="9136347" cy="33928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D5CF4AE-D1EE-44BF-8381-4F9F6EE60D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08" y="4850615"/>
            <a:ext cx="738151" cy="97436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33F0D74-9ECA-47D4-81DD-034E77EC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8106" y="4862152"/>
            <a:ext cx="736116" cy="94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4311A04-DB92-4C7C-9F50-6F9AA52A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23" y="4881896"/>
            <a:ext cx="818162" cy="94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D1E7D84-8BE9-413A-9546-AB57D5A9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3648" y="4864786"/>
            <a:ext cx="818162" cy="95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D1D7425-D8AE-44B4-A081-146F1DA5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839" y="4878588"/>
            <a:ext cx="802190" cy="9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8ADE946-9F58-4B60-889A-70FD5399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989" y="4855323"/>
            <a:ext cx="791813" cy="93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92DCF140-29DA-4BF6-906F-EDD79804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293" y="4862152"/>
            <a:ext cx="764078" cy="9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03F36B57-EFCB-405E-9707-CC2D58F2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088" y="4850615"/>
            <a:ext cx="802119" cy="92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90ED098A-C9E8-4D16-A53D-9641578C6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336" y="4850615"/>
            <a:ext cx="807567" cy="93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79A86DC2-9600-4094-8E53-B49DCF06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41" y="5954023"/>
            <a:ext cx="734795" cy="7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D90EAFE8-7A95-4A1A-BF0B-13167B44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116" y="5929570"/>
            <a:ext cx="661707" cy="81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387A8AF7-6905-401B-9889-C2B8D8A5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3736" y="5943926"/>
            <a:ext cx="723048" cy="79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22F6BA89-5698-4D61-BFB1-9842F8DD9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277" y="5913546"/>
            <a:ext cx="612111" cy="77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BEB4B647-1F45-4BA6-9173-81834819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717" y="5923072"/>
            <a:ext cx="666927" cy="78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25B0F288-4862-48A4-8023-CFACC514D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188" y="5953062"/>
            <a:ext cx="708692" cy="7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6967B403-803E-4C4E-B675-0C7107C0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546" y="5923072"/>
            <a:ext cx="651265" cy="81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88618C6C-2CB2-446E-AA67-1878FEAB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606" y="4727861"/>
            <a:ext cx="955777" cy="118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1053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Mobilna salka edukacyjna </a:t>
            </a:r>
            <a:b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dla KP PSP w Goleniowie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77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ED10939-DDDC-4966-953B-6BD19E4A8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245" y="944721"/>
            <a:ext cx="5332042" cy="56122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 descr="Znalezione obrazy dla zapytania gaz system">
            <a:extLst>
              <a:ext uri="{FF2B5EF4-FFF2-40B4-BE49-F238E27FC236}">
                <a16:creationId xmlns:a16="http://schemas.microsoft.com/office/drawing/2014/main" id="{BBBB0451-0E0B-44F6-9F48-C791775EF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9762" y="5831310"/>
            <a:ext cx="3127049" cy="7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2342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Zakup zestawu oświetlenia terenu akcji </a:t>
            </a:r>
            <a:b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z agregatem prądotwórczym dla KP PSP w Stargardzie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78</a:t>
            </a:fld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50966D4-E8BB-47C5-8099-3B2F4E7722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275" y="1169368"/>
            <a:ext cx="2190750" cy="4381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4" descr="FE_POIS_poziom_pl-1_rgb">
            <a:extLst>
              <a:ext uri="{FF2B5EF4-FFF2-40B4-BE49-F238E27FC236}">
                <a16:creationId xmlns:a16="http://schemas.microsoft.com/office/drawing/2014/main" id="{EF66149A-4FAE-4394-BB36-FB6E5299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9702" y="5688632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2A9AE6F-C580-4DE5-988B-4E23FCC6B7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680" y="1169368"/>
            <a:ext cx="2190750" cy="43815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670943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79</a:t>
            </a:fld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1547664" y="116632"/>
            <a:ext cx="707549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Zakup 9 zestawów narzędzi hydraulicznych dla jednostek ratowniczo gaśniczych woj. zachodniopomorskiego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5277A91-0A43-438A-9FE3-D6894CFB69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539" y="1028769"/>
            <a:ext cx="2102785" cy="42055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C7C0264-9234-4C15-A574-57DF36C646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7" y="2049083"/>
            <a:ext cx="5172851" cy="2586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4" descr="FE_POIS_poziom_pl-1_rgb">
            <a:extLst>
              <a:ext uri="{FF2B5EF4-FFF2-40B4-BE49-F238E27FC236}">
                <a16:creationId xmlns:a16="http://schemas.microsoft.com/office/drawing/2014/main" id="{9BF64977-313B-4136-AE12-8CC44C56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492" y="5295662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401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66269" y="-886275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80822" y="116632"/>
            <a:ext cx="6342334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  <a:cs typeface="Calibri" pitchFamily="34" charset="0"/>
              </a:rPr>
              <a:t>POŻARY A MIEJSCOWE ZAGROŻENIA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</a:t>
            </a:fld>
            <a:endParaRPr lang="pl-PL" dirty="0"/>
          </a:p>
        </p:txBody>
      </p:sp>
      <p:graphicFrame>
        <p:nvGraphicFramePr>
          <p:cNvPr id="7" name="Obiekt 26">
            <a:extLst>
              <a:ext uri="{FF2B5EF4-FFF2-40B4-BE49-F238E27FC236}">
                <a16:creationId xmlns:a16="http://schemas.microsoft.com/office/drawing/2014/main" id="{A3EB0D75-8404-4F49-9D71-DD39A25C4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96043"/>
              </p:ext>
            </p:extLst>
          </p:nvPr>
        </p:nvGraphicFramePr>
        <p:xfrm>
          <a:off x="2227527" y="1627733"/>
          <a:ext cx="6812881" cy="3602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Namioty dla grupy GFFFV przy </a:t>
            </a:r>
            <a:b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KM PSP w Koszalinie z funduszu klęskowego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80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331C25D-60E2-4E2E-B8EF-5DD86158C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949" y="1169368"/>
            <a:ext cx="7022652" cy="477991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736737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Zakup sprzętu i wymiana zużytych opon </a:t>
            </a:r>
            <a:b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w samochodach ratowniczo-gaśniczych 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81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6B5902A-C311-4BB2-B77F-1818057E9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9637" y="2030467"/>
            <a:ext cx="6684363" cy="47977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9D2D05-0D37-4FAC-B3D5-9FEE90E54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831" y="166324"/>
            <a:ext cx="1770569" cy="17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627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 dirty="0">
                <a:solidFill>
                  <a:srgbClr val="C00000"/>
                </a:solidFill>
              </a:rPr>
              <a:t>W </a:t>
            </a:r>
            <a:r>
              <a:rPr lang="pl-PL" sz="2000" dirty="0">
                <a:solidFill>
                  <a:srgbClr val="C00000"/>
                </a:solidFill>
              </a:rPr>
              <a:t> roku ubiegłym </a:t>
            </a:r>
            <a:r>
              <a:rPr lang="en-GB" sz="2000" dirty="0">
                <a:solidFill>
                  <a:srgbClr val="C00000"/>
                </a:solidFill>
              </a:rPr>
              <a:t>do </a:t>
            </a:r>
            <a:r>
              <a:rPr lang="pl-PL" sz="2000" dirty="0">
                <a:solidFill>
                  <a:srgbClr val="C00000"/>
                </a:solidFill>
              </a:rPr>
              <a:t>jednostek</a:t>
            </a:r>
            <a:r>
              <a:rPr lang="en-GB" sz="2000" dirty="0">
                <a:solidFill>
                  <a:srgbClr val="C00000"/>
                </a:solidFill>
              </a:rPr>
              <a:t> OSP </a:t>
            </a:r>
            <a:r>
              <a:rPr lang="pl-PL" sz="2000" dirty="0">
                <a:solidFill>
                  <a:srgbClr val="C00000"/>
                </a:solidFill>
              </a:rPr>
              <a:t>przekazano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en-GB" sz="2000" dirty="0">
                <a:solidFill>
                  <a:srgbClr val="C00000"/>
                </a:solidFill>
              </a:rPr>
              <a:t>z </a:t>
            </a:r>
            <a:r>
              <a:rPr lang="pl-PL" sz="2000" dirty="0">
                <a:solidFill>
                  <a:srgbClr val="C00000"/>
                </a:solidFill>
              </a:rPr>
              <a:t>zasobu </a:t>
            </a:r>
            <a:r>
              <a:rPr lang="en-GB" sz="2000" dirty="0">
                <a:solidFill>
                  <a:srgbClr val="C00000"/>
                </a:solidFill>
              </a:rPr>
              <a:t>PSP </a:t>
            </a:r>
            <a:r>
              <a:rPr lang="pl-PL" sz="2000" dirty="0">
                <a:solidFill>
                  <a:srgbClr val="C00000"/>
                </a:solidFill>
              </a:rPr>
              <a:t>10  samochodów</a:t>
            </a:r>
            <a:r>
              <a:rPr lang="en-GB" sz="2000" dirty="0">
                <a:solidFill>
                  <a:srgbClr val="C00000"/>
                </a:solidFill>
              </a:rPr>
              <a:t> spec</a:t>
            </a:r>
            <a:r>
              <a:rPr lang="pl-PL" sz="2000" dirty="0">
                <a:solidFill>
                  <a:srgbClr val="C00000"/>
                </a:solidFill>
              </a:rPr>
              <a:t>j</a:t>
            </a:r>
            <a:r>
              <a:rPr lang="en-GB" sz="2000" dirty="0" err="1">
                <a:solidFill>
                  <a:srgbClr val="C00000"/>
                </a:solidFill>
              </a:rPr>
              <a:t>alnych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82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C7ABFDB-9572-43CF-AE20-0A829D6957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562" y="839171"/>
            <a:ext cx="3276984" cy="24249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FC7864-C47F-4144-A506-F6A472404C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346" y="2449393"/>
            <a:ext cx="3888868" cy="29166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E606DB9-E397-4CCD-AAC2-88771F9EFD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559" y="4686471"/>
            <a:ext cx="3357630" cy="21968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 descr="Znalezione obrazy dla zapytania srw magirus szczecin km psp">
            <a:extLst>
              <a:ext uri="{FF2B5EF4-FFF2-40B4-BE49-F238E27FC236}">
                <a16:creationId xmlns:a16="http://schemas.microsoft.com/office/drawing/2014/main" id="{A6C47450-7AD0-48DF-A25D-E862BBFE3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5612" y="2964036"/>
            <a:ext cx="3276983" cy="21161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Znalezione obrazy dla zapytania 303z72">
            <a:extLst>
              <a:ext uri="{FF2B5EF4-FFF2-40B4-BE49-F238E27FC236}">
                <a16:creationId xmlns:a16="http://schemas.microsoft.com/office/drawing/2014/main" id="{C6813228-F28B-4C7A-BBA3-EABBE254B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4739" y="863051"/>
            <a:ext cx="3802399" cy="218161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1FE0AF2-2008-4C5C-B4B0-F3A95B75C9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91" y="4760370"/>
            <a:ext cx="3295586" cy="209763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316328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 dirty="0">
                <a:solidFill>
                  <a:srgbClr val="C00000"/>
                </a:solidFill>
              </a:rPr>
              <a:t>W </a:t>
            </a:r>
            <a:r>
              <a:rPr lang="pl-PL" sz="2000" dirty="0">
                <a:solidFill>
                  <a:srgbClr val="C00000"/>
                </a:solidFill>
              </a:rPr>
              <a:t> roku ubiegłym </a:t>
            </a:r>
            <a:r>
              <a:rPr lang="en-GB" sz="2000" dirty="0">
                <a:solidFill>
                  <a:srgbClr val="C00000"/>
                </a:solidFill>
              </a:rPr>
              <a:t>do </a:t>
            </a:r>
            <a:r>
              <a:rPr lang="pl-PL" sz="2000" dirty="0">
                <a:solidFill>
                  <a:srgbClr val="C00000"/>
                </a:solidFill>
              </a:rPr>
              <a:t>jednostek</a:t>
            </a:r>
            <a:r>
              <a:rPr lang="en-GB" sz="2000" dirty="0">
                <a:solidFill>
                  <a:srgbClr val="C00000"/>
                </a:solidFill>
              </a:rPr>
              <a:t> OSP </a:t>
            </a:r>
            <a:r>
              <a:rPr lang="pl-PL" sz="2000" dirty="0">
                <a:solidFill>
                  <a:srgbClr val="C00000"/>
                </a:solidFill>
              </a:rPr>
              <a:t>użyczono</a:t>
            </a:r>
            <a:r>
              <a:rPr lang="en-GB" sz="2000" dirty="0">
                <a:solidFill>
                  <a:srgbClr val="C00000"/>
                </a:solidFill>
              </a:rPr>
              <a:t> z </a:t>
            </a:r>
            <a:r>
              <a:rPr lang="pl-PL" sz="2000" dirty="0">
                <a:solidFill>
                  <a:srgbClr val="C00000"/>
                </a:solidFill>
              </a:rPr>
              <a:t>zasobów </a:t>
            </a:r>
            <a:r>
              <a:rPr lang="en-GB" sz="2000" dirty="0">
                <a:solidFill>
                  <a:srgbClr val="C00000"/>
                </a:solidFill>
              </a:rPr>
              <a:t>PSP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19  samochodów</a:t>
            </a:r>
            <a:r>
              <a:rPr lang="en-GB" sz="2000" dirty="0">
                <a:solidFill>
                  <a:srgbClr val="C00000"/>
                </a:solidFill>
              </a:rPr>
              <a:t> spec</a:t>
            </a:r>
            <a:r>
              <a:rPr lang="pl-PL" sz="2000" dirty="0">
                <a:solidFill>
                  <a:srgbClr val="C00000"/>
                </a:solidFill>
              </a:rPr>
              <a:t>j</a:t>
            </a:r>
            <a:r>
              <a:rPr lang="en-GB" sz="2000" dirty="0" err="1">
                <a:solidFill>
                  <a:srgbClr val="C00000"/>
                </a:solidFill>
              </a:rPr>
              <a:t>alnych</a:t>
            </a:r>
            <a:r>
              <a:rPr lang="pl-PL" sz="2000" dirty="0">
                <a:solidFill>
                  <a:srgbClr val="C00000"/>
                </a:solidFill>
              </a:rPr>
              <a:t>, 2 łodzie ratownicze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oraz 2 zestawy narzędzi hydraulicznych 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83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A8F2BBF-C2A6-411C-8E79-1DFB829E39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249" y="3801449"/>
            <a:ext cx="4671503" cy="30565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441[Z]40 SLRt Renault Mascott/ISS Wawrzaszek-JRG Gryfice">
            <a:extLst>
              <a:ext uri="{FF2B5EF4-FFF2-40B4-BE49-F238E27FC236}">
                <a16:creationId xmlns:a16="http://schemas.microsoft.com/office/drawing/2014/main" id="{8130D91A-2283-4CD3-A2A0-4BC52B4FF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7520" y="1169369"/>
            <a:ext cx="4461232" cy="28356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9216102-1A9D-427C-9C06-E1224C3424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700808"/>
            <a:ext cx="3600400" cy="27003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801940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84</a:t>
            </a:fld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13EB2F5-3B8E-4EE1-88D0-B9A9C97BF8B7}"/>
              </a:ext>
            </a:extLst>
          </p:cNvPr>
          <p:cNvGraphicFramePr>
            <a:graphicFrameLocks noGrp="1"/>
          </p:cNvGraphicFramePr>
          <p:nvPr/>
        </p:nvGraphicFramePr>
        <p:xfrm>
          <a:off x="144302" y="1888857"/>
          <a:ext cx="8855396" cy="3576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496">
                  <a:extLst>
                    <a:ext uri="{9D8B030D-6E8A-4147-A177-3AD203B41FA5}">
                      <a16:colId xmlns:a16="http://schemas.microsoft.com/office/drawing/2014/main" val="3428752654"/>
                    </a:ext>
                  </a:extLst>
                </a:gridCol>
                <a:gridCol w="1951935">
                  <a:extLst>
                    <a:ext uri="{9D8B030D-6E8A-4147-A177-3AD203B41FA5}">
                      <a16:colId xmlns:a16="http://schemas.microsoft.com/office/drawing/2014/main" val="2326295890"/>
                    </a:ext>
                  </a:extLst>
                </a:gridCol>
                <a:gridCol w="1885815">
                  <a:extLst>
                    <a:ext uri="{9D8B030D-6E8A-4147-A177-3AD203B41FA5}">
                      <a16:colId xmlns:a16="http://schemas.microsoft.com/office/drawing/2014/main" val="2900495973"/>
                    </a:ext>
                  </a:extLst>
                </a:gridCol>
                <a:gridCol w="1739344">
                  <a:extLst>
                    <a:ext uri="{9D8B030D-6E8A-4147-A177-3AD203B41FA5}">
                      <a16:colId xmlns:a16="http://schemas.microsoft.com/office/drawing/2014/main" val="3621659988"/>
                    </a:ext>
                  </a:extLst>
                </a:gridCol>
                <a:gridCol w="1766806">
                  <a:extLst>
                    <a:ext uri="{9D8B030D-6E8A-4147-A177-3AD203B41FA5}">
                      <a16:colId xmlns:a16="http://schemas.microsoft.com/office/drawing/2014/main" val="2128383260"/>
                    </a:ext>
                  </a:extLst>
                </a:gridCol>
              </a:tblGrid>
              <a:tr h="9239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+mn-lt"/>
                        </a:rPr>
                        <a:t>GBA Średnie samochody ratowniczo-gaśnicze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+mn-lt"/>
                        </a:rPr>
                        <a:t>GCBA Ciężkie samochody ratowniczo-gaśnicze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+mn-lt"/>
                        </a:rPr>
                        <a:t>SD Samochody specjalne z drabiną mechaniczną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+mn-lt"/>
                        </a:rPr>
                        <a:t>SHD Podnośniki hydrauliczne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4614403"/>
                  </a:ext>
                </a:extLst>
              </a:tr>
              <a:tr h="62223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+mn-lt"/>
                        </a:rPr>
                        <a:t>Średni wiek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7,13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9,3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10,3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11,2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2087472"/>
                  </a:ext>
                </a:extLst>
              </a:tr>
              <a:tr h="27654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+mn-lt"/>
                        </a:rPr>
                        <a:t>Ilość pojazdów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 dirty="0">
                          <a:effectLst/>
                          <a:latin typeface="+mn-lt"/>
                        </a:rPr>
                        <a:t>33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 dirty="0">
                          <a:effectLst/>
                          <a:latin typeface="+mn-lt"/>
                        </a:rPr>
                        <a:t>9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 dirty="0">
                          <a:effectLst/>
                          <a:latin typeface="+mn-lt"/>
                        </a:rPr>
                        <a:t>21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6923180"/>
                  </a:ext>
                </a:extLst>
              </a:tr>
              <a:tr h="11061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+mn-lt"/>
                        </a:rPr>
                        <a:t>Ilość pojazdów do wymiany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7599682"/>
                  </a:ext>
                </a:extLst>
              </a:tr>
            </a:tbl>
          </a:graphicData>
        </a:graphic>
      </p:graphicFrame>
      <p:pic>
        <p:nvPicPr>
          <p:cNvPr id="7" name="Picture 2" descr="Znalezione obrazy dla zapytania sh21 nowogard straż">
            <a:extLst>
              <a:ext uri="{FF2B5EF4-FFF2-40B4-BE49-F238E27FC236}">
                <a16:creationId xmlns:a16="http://schemas.microsoft.com/office/drawing/2014/main" id="{98BB34AB-75BE-42B6-A2B9-2B930BD03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0519" y="589965"/>
            <a:ext cx="1779179" cy="12065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Znalezione obrazy dla zapytania sd 30 km świnoujście">
            <a:extLst>
              <a:ext uri="{FF2B5EF4-FFF2-40B4-BE49-F238E27FC236}">
                <a16:creationId xmlns:a16="http://schemas.microsoft.com/office/drawing/2014/main" id="{8DC8D78E-E37F-479E-90B2-B0323B481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7611" y="606882"/>
            <a:ext cx="1757172" cy="11896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nalezione obrazy dla zapytania psp międzyzdroje gcba'">
            <a:extLst>
              <a:ext uri="{FF2B5EF4-FFF2-40B4-BE49-F238E27FC236}">
                <a16:creationId xmlns:a16="http://schemas.microsoft.com/office/drawing/2014/main" id="{C65E593C-C835-4DA1-A5C6-42F1F0A94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0497" y="564821"/>
            <a:ext cx="1925666" cy="122724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FB73114-4EC9-4340-AF81-1066750D14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040" y="564821"/>
            <a:ext cx="1905589" cy="122724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371126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85</a:t>
            </a:fld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3BD858D-F481-415F-A6DC-E3E49F52A416}"/>
              </a:ext>
            </a:extLst>
          </p:cNvPr>
          <p:cNvGraphicFramePr>
            <a:graphicFrameLocks noGrp="1"/>
          </p:cNvGraphicFramePr>
          <p:nvPr/>
        </p:nvGraphicFramePr>
        <p:xfrm>
          <a:off x="143508" y="1772816"/>
          <a:ext cx="8856983" cy="3561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6164">
                  <a:extLst>
                    <a:ext uri="{9D8B030D-6E8A-4147-A177-3AD203B41FA5}">
                      <a16:colId xmlns:a16="http://schemas.microsoft.com/office/drawing/2014/main" val="48311595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424033489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55145919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794813796"/>
                    </a:ext>
                  </a:extLst>
                </a:gridCol>
                <a:gridCol w="1836203">
                  <a:extLst>
                    <a:ext uri="{9D8B030D-6E8A-4147-A177-3AD203B41FA5}">
                      <a16:colId xmlns:a16="http://schemas.microsoft.com/office/drawing/2014/main" val="1276454035"/>
                    </a:ext>
                  </a:extLst>
                </a:gridCol>
              </a:tblGrid>
              <a:tr h="7572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</a:rPr>
                        <a:t> 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SLBus Mikrobusy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SLOp Samochody Operacyjne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SLKw Lekkie samochody kwatermistrzowskie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SLRR Lekkie samochody rozpoznawczo ratownicze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7473787"/>
                  </a:ext>
                </a:extLst>
              </a:tr>
              <a:tr h="789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Średni wiek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10,4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10,6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15,2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14,4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7749913"/>
                  </a:ext>
                </a:extLst>
              </a:tr>
              <a:tr h="3509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Ilość pojazdów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23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52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33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31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6140690"/>
                  </a:ext>
                </a:extLst>
              </a:tr>
              <a:tr h="9101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Ilość pojazdów do wymiany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9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27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23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29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173254"/>
                  </a:ext>
                </a:extLst>
              </a:tr>
            </a:tbl>
          </a:graphicData>
        </a:graphic>
      </p:graphicFrame>
      <p:pic>
        <p:nvPicPr>
          <p:cNvPr id="7" name="Picture 2" descr="Znalezione obrazy dla zapytania renault kangoo kw psp szczecin">
            <a:extLst>
              <a:ext uri="{FF2B5EF4-FFF2-40B4-BE49-F238E27FC236}">
                <a16:creationId xmlns:a16="http://schemas.microsoft.com/office/drawing/2014/main" id="{D568FE07-47CD-4956-942D-4BCB7AE5A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4627" y="305419"/>
            <a:ext cx="1872208" cy="13741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400[Z]55 - SLBus Volkswagen Transporter T4 - KP PSP Białograd">
            <a:extLst>
              <a:ext uri="{FF2B5EF4-FFF2-40B4-BE49-F238E27FC236}">
                <a16:creationId xmlns:a16="http://schemas.microsoft.com/office/drawing/2014/main" id="{FA5EB2D8-CA9C-46B6-B5F2-B1D55AB7B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323147"/>
            <a:ext cx="1944216" cy="13564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F9ECE65-B4C7-4D36-85F4-8F5BD505D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859" y="323147"/>
            <a:ext cx="1944216" cy="13468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6" descr="Znalezione obrazy dla zapytania nissan pickup d22 szczecin km psp">
            <a:extLst>
              <a:ext uri="{FF2B5EF4-FFF2-40B4-BE49-F238E27FC236}">
                <a16:creationId xmlns:a16="http://schemas.microsoft.com/office/drawing/2014/main" id="{12757C27-7F61-4DA5-A0E6-B355781FD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1213" y="308408"/>
            <a:ext cx="2012788" cy="140260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2295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86</a:t>
            </a:fld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C8997FC-C591-478F-9350-EE293AB9874C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2204864"/>
          <a:ext cx="8784976" cy="3289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2418">
                  <a:extLst>
                    <a:ext uri="{9D8B030D-6E8A-4147-A177-3AD203B41FA5}">
                      <a16:colId xmlns:a16="http://schemas.microsoft.com/office/drawing/2014/main" val="526450747"/>
                    </a:ext>
                  </a:extLst>
                </a:gridCol>
                <a:gridCol w="2386695">
                  <a:extLst>
                    <a:ext uri="{9D8B030D-6E8A-4147-A177-3AD203B41FA5}">
                      <a16:colId xmlns:a16="http://schemas.microsoft.com/office/drawing/2014/main" val="3197035170"/>
                    </a:ext>
                  </a:extLst>
                </a:gridCol>
                <a:gridCol w="2465957">
                  <a:extLst>
                    <a:ext uri="{9D8B030D-6E8A-4147-A177-3AD203B41FA5}">
                      <a16:colId xmlns:a16="http://schemas.microsoft.com/office/drawing/2014/main" val="2402600045"/>
                    </a:ext>
                  </a:extLst>
                </a:gridCol>
                <a:gridCol w="2399906">
                  <a:extLst>
                    <a:ext uri="{9D8B030D-6E8A-4147-A177-3AD203B41FA5}">
                      <a16:colId xmlns:a16="http://schemas.microsoft.com/office/drawing/2014/main" val="198375363"/>
                    </a:ext>
                  </a:extLst>
                </a:gridCol>
              </a:tblGrid>
              <a:tr h="17716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 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 err="1">
                          <a:effectLst/>
                        </a:rPr>
                        <a:t>SKw</a:t>
                      </a:r>
                      <a:r>
                        <a:rPr lang="pl-PL" sz="2000" u="none" strike="noStrike" dirty="0">
                          <a:effectLst/>
                        </a:rPr>
                        <a:t> </a:t>
                      </a:r>
                      <a:r>
                        <a:rPr lang="pl-PL" sz="2000" u="none" strike="noStrike" dirty="0" err="1">
                          <a:effectLst/>
                        </a:rPr>
                        <a:t>SCKw</a:t>
                      </a:r>
                      <a:r>
                        <a:rPr lang="pl-PL" sz="2000" u="none" strike="noStrike" dirty="0">
                          <a:effectLst/>
                        </a:rPr>
                        <a:t> Ciężkie i średnie samochody kwatermistrzowskie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SCCs Zestawy Ciągnik siodłowy i cysterna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Ratownictwo wodne, chemiczne, techniczne i inne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204877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Średni wiek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11,9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15,6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15,4</a:t>
                      </a:r>
                      <a:endParaRPr lang="pl-PL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437908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Ilość pojazdów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u="none" strike="noStrike">
                          <a:effectLst/>
                        </a:rPr>
                        <a:t>8</a:t>
                      </a: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u="none" strike="noStrike">
                          <a:effectLst/>
                        </a:rPr>
                        <a:t>9</a:t>
                      </a: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u="none" strike="noStrike">
                          <a:effectLst/>
                        </a:rPr>
                        <a:t>56</a:t>
                      </a: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660538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Ilość pojazdów do wymiany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2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3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effectLst/>
                        </a:rPr>
                        <a:t>6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5721701"/>
                  </a:ext>
                </a:extLst>
              </a:tr>
            </a:tbl>
          </a:graphicData>
        </a:graphic>
      </p:graphicFrame>
      <p:pic>
        <p:nvPicPr>
          <p:cNvPr id="7" name="Picture 2" descr="Znalezione obrazy dla zapytania mercedes srchem wałcz straż">
            <a:extLst>
              <a:ext uri="{FF2B5EF4-FFF2-40B4-BE49-F238E27FC236}">
                <a16:creationId xmlns:a16="http://schemas.microsoft.com/office/drawing/2014/main" id="{6D2894AB-384D-482F-B9C5-37DB41692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8504" y="572909"/>
            <a:ext cx="2421493" cy="15805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541[Z]39 - SCZ 18/12 Jelcz C417/Metalchem - JRG Szczecinek">
            <a:extLst>
              <a:ext uri="{FF2B5EF4-FFF2-40B4-BE49-F238E27FC236}">
                <a16:creationId xmlns:a16="http://schemas.microsoft.com/office/drawing/2014/main" id="{6A78F7FD-0B8B-401A-BB4F-E73E3BEAF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0827" y="572909"/>
            <a:ext cx="2567735" cy="15805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nalezione obrazy dla zapytania skw gryfice straż">
            <a:extLst>
              <a:ext uri="{FF2B5EF4-FFF2-40B4-BE49-F238E27FC236}">
                <a16:creationId xmlns:a16="http://schemas.microsoft.com/office/drawing/2014/main" id="{CFE41A50-58C7-48F2-BB02-E301F6DD3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572909"/>
            <a:ext cx="2411155" cy="15805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2809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Zakup 17 średnich samochodów ratowniczo-gaśniczych </a:t>
            </a:r>
            <a:b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dla jednostek Ochotniczych Straży Pożarnych</a:t>
            </a:r>
          </a:p>
        </p:txBody>
      </p:sp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87</a:t>
            </a:fld>
            <a:endParaRPr lang="pl-PL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037CDB4-219A-473C-9A00-B75781C6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1217" y="875467"/>
            <a:ext cx="4724660" cy="27146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21FEE65-929E-4162-BE1C-1F30A5B26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063" y="3369188"/>
            <a:ext cx="4476937" cy="35052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57877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Zakup średniego samochodu ratowniczo-gaśniczego </a:t>
            </a:r>
            <a:b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C00000"/>
                </a:solidFill>
                <a:cs typeface="Calibri" panose="020F0502020204030204" pitchFamily="34" charset="0"/>
              </a:rPr>
              <a:t>dla jednostki OSP Węgorzyno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88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3B42CD2-664E-4DF5-A456-C861DA5D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570" y="955905"/>
            <a:ext cx="6265334" cy="35242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4" descr="Podobny obraz">
            <a:extLst>
              <a:ext uri="{FF2B5EF4-FFF2-40B4-BE49-F238E27FC236}">
                <a16:creationId xmlns:a16="http://schemas.microsoft.com/office/drawing/2014/main" id="{01299D0D-AA7A-4160-BF0E-17F7D92FB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2320" y="5520970"/>
            <a:ext cx="440616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Znalezione obrazy dla zapytania ministerstwo sprawiedliwości">
            <a:extLst>
              <a:ext uri="{FF2B5EF4-FFF2-40B4-BE49-F238E27FC236}">
                <a16:creationId xmlns:a16="http://schemas.microsoft.com/office/drawing/2014/main" id="{4F364DA8-607C-4E9B-8D19-7A6E0CA14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4680" y="4179531"/>
            <a:ext cx="4846391" cy="134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7DDFD9A-4075-40F4-99F5-77D7514BC5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071" y="5371986"/>
            <a:ext cx="2227527" cy="7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253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89</a:t>
            </a:fld>
            <a:endParaRPr lang="pl-PL" dirty="0"/>
          </a:p>
        </p:txBody>
      </p:sp>
      <p:pic>
        <p:nvPicPr>
          <p:cNvPr id="6" name="Picture 8" descr="Znalezione obrazy dla zapytania fundusze europejskie program regionalny pomorze zachodnie">
            <a:extLst>
              <a:ext uri="{FF2B5EF4-FFF2-40B4-BE49-F238E27FC236}">
                <a16:creationId xmlns:a16="http://schemas.microsoft.com/office/drawing/2014/main" id="{549E2BA6-D48D-459D-8470-D137037B5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7" y="0"/>
            <a:ext cx="9135863" cy="8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280212E-B3F9-4EA6-AEB7-A53FD3907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7" y="887092"/>
            <a:ext cx="4985282" cy="30459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braz może zawierać: niebo, drzewo i na zewnątrz">
            <a:extLst>
              <a:ext uri="{FF2B5EF4-FFF2-40B4-BE49-F238E27FC236}">
                <a16:creationId xmlns:a16="http://schemas.microsoft.com/office/drawing/2014/main" id="{81A97621-E892-4299-8D31-054D27B3F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933056"/>
            <a:ext cx="4981167" cy="29249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odgląd obrazu">
            <a:extLst>
              <a:ext uri="{FF2B5EF4-FFF2-40B4-BE49-F238E27FC236}">
                <a16:creationId xmlns:a16="http://schemas.microsoft.com/office/drawing/2014/main" id="{8D9EBC1A-833B-4344-B126-7C93D6418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3" y="3970271"/>
            <a:ext cx="4366609" cy="28877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90C4237-E40A-4536-A749-3BE4C1BFDCDB}"/>
              </a:ext>
            </a:extLst>
          </p:cNvPr>
          <p:cNvSpPr txBox="1"/>
          <p:nvPr/>
        </p:nvSpPr>
        <p:spPr>
          <a:xfrm>
            <a:off x="5171127" y="849878"/>
            <a:ext cx="36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Zakup</a:t>
            </a:r>
          </a:p>
          <a:p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3 średnich samochodów ratowniczo-gaśniczych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4 ciężkich samochodów ratowniczo-gaśniczych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1 samochodu lekkiego samochodu ratowniczego dla jednostek OSP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72094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6930264" y="-51343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227527" y="116632"/>
            <a:ext cx="6395629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800" dirty="0">
                <a:solidFill>
                  <a:srgbClr val="C00000"/>
                </a:solidFill>
                <a:cs typeface="Arial" pitchFamily="34" charset="0"/>
              </a:rPr>
              <a:t>POŻARY wg wielkości w 2019 roku </a:t>
            </a:r>
            <a:br>
              <a:rPr lang="pl-PL" sz="28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800" dirty="0">
                <a:solidFill>
                  <a:srgbClr val="C00000"/>
                </a:solidFill>
                <a:cs typeface="Arial" pitchFamily="34" charset="0"/>
              </a:rPr>
              <a:t>(ogółem 8 057)</a:t>
            </a:r>
            <a:endParaRPr lang="pl-PL" sz="2800" dirty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</a:t>
            </a:fld>
            <a:endParaRPr lang="pl-PL" dirty="0"/>
          </a:p>
        </p:txBody>
      </p:sp>
      <p:graphicFrame>
        <p:nvGraphicFramePr>
          <p:cNvPr id="7" name="Obiekt 2">
            <a:extLst>
              <a:ext uri="{FF2B5EF4-FFF2-40B4-BE49-F238E27FC236}">
                <a16:creationId xmlns:a16="http://schemas.microsoft.com/office/drawing/2014/main" id="{7DBFDCE3-B42F-4D51-B36B-B13ED7B18B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451881"/>
              </p:ext>
            </p:extLst>
          </p:nvPr>
        </p:nvGraphicFramePr>
        <p:xfrm>
          <a:off x="1125647" y="1232754"/>
          <a:ext cx="7830040" cy="507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90</a:t>
            </a:fld>
            <a:endParaRPr lang="pl-PL" dirty="0"/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80FA626-832F-4393-9F92-98E58B6BD377}"/>
              </a:ext>
            </a:extLst>
          </p:cNvPr>
          <p:cNvGraphicFramePr>
            <a:graphicFrameLocks noGrp="1"/>
          </p:cNvGraphicFramePr>
          <p:nvPr/>
        </p:nvGraphicFramePr>
        <p:xfrm>
          <a:off x="143078" y="3714483"/>
          <a:ext cx="889949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899">
                  <a:extLst>
                    <a:ext uri="{9D8B030D-6E8A-4147-A177-3AD203B41FA5}">
                      <a16:colId xmlns:a16="http://schemas.microsoft.com/office/drawing/2014/main" val="3812231899"/>
                    </a:ext>
                  </a:extLst>
                </a:gridCol>
                <a:gridCol w="1779899">
                  <a:extLst>
                    <a:ext uri="{9D8B030D-6E8A-4147-A177-3AD203B41FA5}">
                      <a16:colId xmlns:a16="http://schemas.microsoft.com/office/drawing/2014/main" val="3129315890"/>
                    </a:ext>
                  </a:extLst>
                </a:gridCol>
                <a:gridCol w="1779899">
                  <a:extLst>
                    <a:ext uri="{9D8B030D-6E8A-4147-A177-3AD203B41FA5}">
                      <a16:colId xmlns:a16="http://schemas.microsoft.com/office/drawing/2014/main" val="1644038348"/>
                    </a:ext>
                  </a:extLst>
                </a:gridCol>
                <a:gridCol w="1779899">
                  <a:extLst>
                    <a:ext uri="{9D8B030D-6E8A-4147-A177-3AD203B41FA5}">
                      <a16:colId xmlns:a16="http://schemas.microsoft.com/office/drawing/2014/main" val="1521432563"/>
                    </a:ext>
                  </a:extLst>
                </a:gridCol>
                <a:gridCol w="1779899">
                  <a:extLst>
                    <a:ext uri="{9D8B030D-6E8A-4147-A177-3AD203B41FA5}">
                      <a16:colId xmlns:a16="http://schemas.microsoft.com/office/drawing/2014/main" val="3700715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Dar Serca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Orlen dla Strażaków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Pomoc to Moc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Mały Strażak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0706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Kwota dotacji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63 256,00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32 100,00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126 762,00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399 958,69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60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Kwota zakupów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111 394,84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40 691,54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136 601,00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501 551,81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616786"/>
                  </a:ext>
                </a:extLst>
              </a:tr>
            </a:tbl>
          </a:graphicData>
        </a:graphic>
      </p:graphicFrame>
      <p:graphicFrame>
        <p:nvGraphicFramePr>
          <p:cNvPr id="7" name="Tabela 2">
            <a:extLst>
              <a:ext uri="{FF2B5EF4-FFF2-40B4-BE49-F238E27FC236}">
                <a16:creationId xmlns:a16="http://schemas.microsoft.com/office/drawing/2014/main" id="{A4C28B75-4B35-4117-8145-F8D712B6EE91}"/>
              </a:ext>
            </a:extLst>
          </p:cNvPr>
          <p:cNvGraphicFramePr>
            <a:graphicFrameLocks noGrp="1"/>
          </p:cNvGraphicFramePr>
          <p:nvPr/>
        </p:nvGraphicFramePr>
        <p:xfrm>
          <a:off x="122252" y="5461760"/>
          <a:ext cx="889949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9748">
                  <a:extLst>
                    <a:ext uri="{9D8B030D-6E8A-4147-A177-3AD203B41FA5}">
                      <a16:colId xmlns:a16="http://schemas.microsoft.com/office/drawing/2014/main" val="4128765941"/>
                    </a:ext>
                  </a:extLst>
                </a:gridCol>
                <a:gridCol w="4449748">
                  <a:extLst>
                    <a:ext uri="{9D8B030D-6E8A-4147-A177-3AD203B41FA5}">
                      <a16:colId xmlns:a16="http://schemas.microsoft.com/office/drawing/2014/main" val="243283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Łączna kwota dotacji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Łączna kwota zakupów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28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622 076, 69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790 239,19 zł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526928"/>
                  </a:ext>
                </a:extLst>
              </a:tr>
            </a:tbl>
          </a:graphicData>
        </a:graphic>
      </p:graphicFrame>
      <p:pic>
        <p:nvPicPr>
          <p:cNvPr id="10" name="Picture 12" descr="Znalezione obrazy dla zapytania mapa województwa zachodniopomorskiego">
            <a:extLst>
              <a:ext uri="{FF2B5EF4-FFF2-40B4-BE49-F238E27FC236}">
                <a16:creationId xmlns:a16="http://schemas.microsoft.com/office/drawing/2014/main" id="{1D576E38-6F56-454C-A9A4-D978C8FD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78" y="0"/>
            <a:ext cx="2472080" cy="26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nalezione obrazy dla zapytania pzu">
            <a:extLst>
              <a:ext uri="{FF2B5EF4-FFF2-40B4-BE49-F238E27FC236}">
                <a16:creationId xmlns:a16="http://schemas.microsoft.com/office/drawing/2014/main" id="{FD2DF8E6-ED02-479D-9A96-442B8481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236713"/>
            <a:ext cx="1273851" cy="12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2359514-996F-4F64-899C-9EA9FE4C6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465" y="1939295"/>
            <a:ext cx="1739232" cy="1571269"/>
          </a:xfrm>
          <a:prstGeom prst="rect">
            <a:avLst/>
          </a:prstGeom>
        </p:spPr>
      </p:pic>
      <p:pic>
        <p:nvPicPr>
          <p:cNvPr id="13" name="Picture 10" descr="Znalezione obrazy dla zapytania fundacja orlen">
            <a:extLst>
              <a:ext uri="{FF2B5EF4-FFF2-40B4-BE49-F238E27FC236}">
                <a16:creationId xmlns:a16="http://schemas.microsoft.com/office/drawing/2014/main" id="{667DC8D7-16FE-47FE-9DE6-487CBAE49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2920466"/>
            <a:ext cx="3256543" cy="7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881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400" dirty="0">
                <a:solidFill>
                  <a:srgbClr val="C00000"/>
                </a:solidFill>
              </a:rPr>
              <a:t>ZAKUPY SPRZĘTU W PSP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81055" y="-10444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91</a:t>
            </a:fld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29F2F33E-C39F-475C-BB3D-8DC90181AF3A}"/>
              </a:ext>
            </a:extLst>
          </p:cNvPr>
          <p:cNvSpPr txBox="1">
            <a:spLocks/>
          </p:cNvSpPr>
          <p:nvPr/>
        </p:nvSpPr>
        <p:spPr>
          <a:xfrm>
            <a:off x="2095626" y="1170835"/>
            <a:ext cx="6715453" cy="41663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000" dirty="0"/>
              <a:t>Ogółem zakup sprzętu w 2019 roku został wykonany za kwotę przeszło </a:t>
            </a:r>
            <a:r>
              <a:rPr lang="pl-PL" sz="2000" b="1" dirty="0"/>
              <a:t>15 mln zł</a:t>
            </a:r>
            <a:r>
              <a:rPr lang="pl-PL" sz="2000" dirty="0"/>
              <a:t>. Sfinansowany był ze środków Funduszu Wsparcia Zachodniopomorskiego Komendanta Wojewódzkiego PSP, rezerwy celowej budżetu państwa, Programu modernizacji służb mundurowych, NFOŚiGW, </a:t>
            </a:r>
            <a:r>
              <a:rPr lang="pl-PL" sz="2000" dirty="0" err="1"/>
              <a:t>WFOŚiGW</a:t>
            </a:r>
            <a:r>
              <a:rPr lang="pl-PL" sz="2000" dirty="0"/>
              <a:t> oraz funduszy UE.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000" dirty="0"/>
              <a:t>Zakupiono m.in:</a:t>
            </a:r>
          </a:p>
          <a:p>
            <a:pPr marL="295275" indent="-285750">
              <a:lnSpc>
                <a:spcPct val="100000"/>
              </a:lnSpc>
            </a:pPr>
            <a:r>
              <a:rPr lang="pl-PL" sz="2000" dirty="0"/>
              <a:t>3 szt. średnich samochodów ratowniczo – gaśniczych ze zwiększonym potencjałem ratownictwa drogowego,</a:t>
            </a:r>
          </a:p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3 szt. średnich samochodów ratowniczo-gaśniczych ze zwiększonym potencjałem ratownictwa drogowego,</a:t>
            </a:r>
          </a:p>
        </p:txBody>
      </p:sp>
      <p:pic>
        <p:nvPicPr>
          <p:cNvPr id="13" name="Picture 4" descr="FE_POIS_poziom_pl-1_rgb">
            <a:extLst>
              <a:ext uri="{FF2B5EF4-FFF2-40B4-BE49-F238E27FC236}">
                <a16:creationId xmlns:a16="http://schemas.microsoft.com/office/drawing/2014/main" id="{FEC9B180-75EA-4FDF-9936-F80F9B42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366" y="5687165"/>
            <a:ext cx="6425751" cy="83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714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400" dirty="0">
                <a:solidFill>
                  <a:srgbClr val="C00000"/>
                </a:solidFill>
              </a:rPr>
              <a:t>ZAKUPY SPRZĘTU W PSP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81055" y="-10444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92</a:t>
            </a:fld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29F2F33E-C39F-475C-BB3D-8DC90181AF3A}"/>
              </a:ext>
            </a:extLst>
          </p:cNvPr>
          <p:cNvSpPr txBox="1">
            <a:spLocks/>
          </p:cNvSpPr>
          <p:nvPr/>
        </p:nvSpPr>
        <p:spPr>
          <a:xfrm>
            <a:off x="2095626" y="908719"/>
            <a:ext cx="6715453" cy="47784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3 szt. ciężkich samochodów ratowniczo-gaśniczych ze zwiększonym potencjałem ratownictwa drogowego,</a:t>
            </a:r>
          </a:p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1 ciężki samochód ratownictwa technicznego do usuwania skutków kolizji drogowych </a:t>
            </a:r>
            <a:br>
              <a:rPr lang="pl-PL" sz="2000" dirty="0"/>
            </a:br>
            <a:r>
              <a:rPr lang="pl-PL" sz="2000" dirty="0"/>
              <a:t>(z rotatorem),</a:t>
            </a:r>
          </a:p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9 zestawów hydraulicznych narzędzi ratowniczych, 1 zestaw oświetleniowy, 5 namiotów,</a:t>
            </a:r>
          </a:p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2 quady z lawetą,  2 GCBA i 1 GBA, 4 </a:t>
            </a:r>
            <a:r>
              <a:rPr lang="pl-PL" sz="2000" dirty="0" err="1"/>
              <a:t>SLOp</a:t>
            </a:r>
            <a:r>
              <a:rPr lang="pl-PL" sz="2000" dirty="0"/>
              <a:t>,</a:t>
            </a:r>
          </a:p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Łódź ratowniczą z przyczepą,</a:t>
            </a:r>
          </a:p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247 kompletów ubrań specjalnych </a:t>
            </a:r>
          </a:p>
          <a:p>
            <a:pPr marL="295275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/>
              <a:t>Zmodernizowano samochód dowodzenia i łączności.</a:t>
            </a:r>
          </a:p>
        </p:txBody>
      </p:sp>
      <p:pic>
        <p:nvPicPr>
          <p:cNvPr id="13" name="Picture 4" descr="FE_POIS_poziom_pl-1_rgb">
            <a:extLst>
              <a:ext uri="{FF2B5EF4-FFF2-40B4-BE49-F238E27FC236}">
                <a16:creationId xmlns:a16="http://schemas.microsoft.com/office/drawing/2014/main" id="{FEC9B180-75EA-4FDF-9936-F80F9B42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366" y="5687165"/>
            <a:ext cx="6425751" cy="83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20383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5400000">
            <a:off x="7081055" y="-104444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93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A18EAC-F809-472F-9D9B-0C7A8139A3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9" y="0"/>
            <a:ext cx="3170246" cy="42269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A2126BA-489E-4932-88A9-3D49103670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72074"/>
            <a:ext cx="4192762" cy="314457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90F812-F0FE-4846-A7DC-787143994B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47" y="3429001"/>
            <a:ext cx="4591744" cy="344380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D57E57F-A52D-409D-9DD8-4159A7BCF7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91744" cy="3443808"/>
          </a:xfrm>
          <a:prstGeom prst="rect">
            <a:avLst/>
          </a:prstGeom>
        </p:spPr>
      </p:pic>
      <p:sp>
        <p:nvSpPr>
          <p:cNvPr id="8" name="Symbol zastępczy tekstu 1"/>
          <p:cNvSpPr txBox="1">
            <a:spLocks/>
          </p:cNvSpPr>
          <p:nvPr/>
        </p:nvSpPr>
        <p:spPr>
          <a:xfrm>
            <a:off x="2269079" y="22039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pl-PL" sz="2400" dirty="0">
                <a:solidFill>
                  <a:srgbClr val="C00000"/>
                </a:solidFill>
              </a:rPr>
              <a:t>Modernizacja Samochodu Dowodzenia i Łączności</a:t>
            </a:r>
          </a:p>
        </p:txBody>
      </p:sp>
    </p:spTree>
    <p:extLst>
      <p:ext uri="{BB962C8B-B14F-4D97-AF65-F5344CB8AC3E}">
        <p14:creationId xmlns:p14="http://schemas.microsoft.com/office/powerpoint/2010/main" val="33507104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/>
            </a:pPr>
            <a:r>
              <a:rPr lang="pl-PL" sz="2000" dirty="0">
                <a:solidFill>
                  <a:srgbClr val="C00000"/>
                </a:solidFill>
              </a:rPr>
              <a:t>Wypełnienie normatywu na środki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ochrony indywidualnej strażaków w 2019r.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94</a:t>
            </a:fld>
            <a:endParaRPr lang="pl-PL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45ADFB02-8656-424E-8904-7AAA289DC5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1720" y="1268760"/>
          <a:ext cx="6840760" cy="5333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73248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/>
          <p:cNvSpPr txBox="1">
            <a:spLocks/>
          </p:cNvSpPr>
          <p:nvPr/>
        </p:nvSpPr>
        <p:spPr>
          <a:xfrm>
            <a:off x="1907704" y="116632"/>
            <a:ext cx="6715452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>
                <a:solidFill>
                  <a:srgbClr val="C00000"/>
                </a:solidFill>
              </a:rPr>
              <a:t>Podział środków funduszu świadczeń socjalnych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emerytów w 2019 r. (%)</a:t>
            </a:r>
          </a:p>
        </p:txBody>
      </p:sp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65459" y="-729463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95</a:t>
            </a:fld>
            <a:endParaRPr lang="pl-PL" dirty="0"/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1A316147-0A2C-4859-BCA6-BC7B3A139A9D}"/>
              </a:ext>
            </a:extLst>
          </p:cNvPr>
          <p:cNvGraphicFramePr>
            <a:graphicFrameLocks noGrp="1"/>
          </p:cNvGraphicFramePr>
          <p:nvPr/>
        </p:nvGraphicFramePr>
        <p:xfrm>
          <a:off x="1964870" y="1232803"/>
          <a:ext cx="6920944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90554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945487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336848" y="91195"/>
            <a:ext cx="8384976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96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2014818" y="1880822"/>
            <a:ext cx="6624736" cy="3420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Obowiązujący w województwie zachodniopomorskim w 2019 r. limit etatów wynosił 1552 funkcjonariuszy i 83 etaty pracowników cywilnych. </a:t>
            </a:r>
          </a:p>
          <a:p>
            <a:pPr marL="0" indent="0">
              <a:buNone/>
            </a:pPr>
            <a:r>
              <a:rPr lang="pl-PL" sz="2400" dirty="0"/>
              <a:t>Wykonanie zatrudnienia na dzień 31 grudnia 2019 r. wynosiło 1503 funkcjonariuszy, w tym w zmianowym rozkładzie czasu służby 1251, a w codziennym rozkładzie 252 oraz 89 pracowników cywilnych zajmujących 81 etatów. </a:t>
            </a:r>
          </a:p>
        </p:txBody>
      </p:sp>
    </p:spTree>
    <p:extLst>
      <p:ext uri="{BB962C8B-B14F-4D97-AF65-F5344CB8AC3E}">
        <p14:creationId xmlns:p14="http://schemas.microsoft.com/office/powerpoint/2010/main" val="9601648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47641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97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2090300" y="1340768"/>
            <a:ext cx="6768752" cy="10801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Stan zatrudnienia funkcjonariuszy w zmianowym i codziennym rozkładzie czasu służby na dzień 31 grudnia 2019 r.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2C727DD-118B-4BC0-AF60-D9592417BC1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204865"/>
            <a:ext cx="5686254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8544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38276" y="-873479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98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1907704" y="1389891"/>
            <a:ext cx="6984776" cy="4896546"/>
          </a:xfrm>
        </p:spPr>
        <p:txBody>
          <a:bodyPr>
            <a:noAutofit/>
          </a:bodyPr>
          <a:lstStyle/>
          <a:p>
            <a:r>
              <a:rPr lang="pl-PL" sz="2000" dirty="0"/>
              <a:t>Wypełnienie etatów przeznaczonych na funkcjonowanie grup specjalistycznych napotkało olbrzymie problemy.</a:t>
            </a:r>
          </a:p>
          <a:p>
            <a:r>
              <a:rPr lang="pl-PL" sz="2000" dirty="0"/>
              <a:t>Zgodnie z zaleceniami Komendanta Głównego PSP strażacy w grupach specjalistycznych ratownictwa chemiczno – ekologicznego powinni posiadać ukończone studia kierunkowe z zakresu chemii, biologii lub fizyki, będących w trakcie takich studiów lub posiadających tytuł technika w zakresie zbliżonym do chemii, biologii lub fizyki.</a:t>
            </a:r>
          </a:p>
          <a:p>
            <a:r>
              <a:rPr lang="pl-PL" sz="2000" dirty="0"/>
              <a:t>Mając na uwadze konieczność ich obsadzenia oraz uwzględniając sytuację na rynku pracy i przeprowadzone nabory wystąpiono do Komendanta Głównego PSP z prośbą o wyrażenie zgody na odstępstwo od posiadania przez kandydatów wykształcenia z zakresu chemii, biologii lub fizyki. </a:t>
            </a:r>
          </a:p>
        </p:txBody>
      </p:sp>
    </p:spTree>
    <p:extLst>
      <p:ext uri="{BB962C8B-B14F-4D97-AF65-F5344CB8AC3E}">
        <p14:creationId xmlns:p14="http://schemas.microsoft.com/office/powerpoint/2010/main" val="39135570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print"/>
          <a:srcRect l="10320"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5400000">
            <a:off x="7038276" y="-918102"/>
            <a:ext cx="36000" cy="3312367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ymbol zastępczy tekstu 1"/>
          <p:cNvSpPr txBox="1">
            <a:spLocks/>
          </p:cNvSpPr>
          <p:nvPr/>
        </p:nvSpPr>
        <p:spPr>
          <a:xfrm>
            <a:off x="251520" y="116632"/>
            <a:ext cx="8470304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00000"/>
                </a:solidFill>
              </a:rPr>
              <a:t>Kadry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99</a:t>
            </a:fld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1907704" y="1628800"/>
            <a:ext cx="6984776" cy="4320481"/>
          </a:xfrm>
        </p:spPr>
        <p:txBody>
          <a:bodyPr>
            <a:noAutofit/>
          </a:bodyPr>
          <a:lstStyle/>
          <a:p>
            <a:r>
              <a:rPr lang="pl-PL" sz="2000" dirty="0"/>
              <a:t>Ze służby na zaopatrzenie emerytalne odeszło 61 funkcjonariuszy. </a:t>
            </a:r>
          </a:p>
          <a:p>
            <a:r>
              <a:rPr lang="pl-PL" sz="2000" dirty="0"/>
              <a:t>Do służby przyjęto 72 funkcjonariuszy, w tym 46 z wolnego naboru, 6 absolwentów SGSP i 20 absolwentów SA/CS PSP.</a:t>
            </a:r>
          </a:p>
          <a:p>
            <a:r>
              <a:rPr lang="pl-PL" sz="2000" dirty="0"/>
              <a:t>Średnioroczne zatrudnienie w komendach powiatowych</a:t>
            </a:r>
            <a:br>
              <a:rPr lang="pl-PL" sz="2000" dirty="0"/>
            </a:br>
            <a:r>
              <a:rPr lang="pl-PL" sz="2000" dirty="0"/>
              <a:t>i miejskich PSP woj. zachodniopomorskiego kształtowało się na poziomie 96 % w odniesieniu do strażaków i 98,2% w odniesieniu do pracowników cywilnych. </a:t>
            </a:r>
          </a:p>
          <a:p>
            <a:r>
              <a:rPr lang="pl-PL" sz="2000" dirty="0"/>
              <a:t>Średniorocznie w komendach powiatowych i miejskich PSP naszego województwa występowały wakaty na poziomie 61,3 etatów funkcjonariuszy. W Komendzie Wojewódzkiej PSP w Szczecinie liczba wakatów średniorocznie wynosiła 8,1 etatu. 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884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2374</TotalTime>
  <Words>11360</Words>
  <Application>Microsoft Office PowerPoint</Application>
  <PresentationFormat>Pokaz na ekranie (4:3)</PresentationFormat>
  <Paragraphs>1552</Paragraphs>
  <Slides>165</Slides>
  <Notes>164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165</vt:i4>
      </vt:variant>
    </vt:vector>
  </HeadingPairs>
  <TitlesOfParts>
    <vt:vector size="175" baseType="lpstr">
      <vt:lpstr>Arial</vt:lpstr>
      <vt:lpstr>Bahnschrift SemiLight Condensed</vt:lpstr>
      <vt:lpstr>Calibri</vt:lpstr>
      <vt:lpstr>Calibri Light</vt:lpstr>
      <vt:lpstr>Czcionka tekstu podstawowego</vt:lpstr>
      <vt:lpstr>Roboto</vt:lpstr>
      <vt:lpstr>Times New Roman</vt:lpstr>
      <vt:lpstr>Tw Cen MT</vt:lpstr>
      <vt:lpstr>Wingdings</vt:lpstr>
      <vt:lpstr>Motyw pakietu Office</vt:lpstr>
      <vt:lpstr>STRAŻ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Stanisław Wajszczuk</dc:creator>
  <cp:lastModifiedBy>Stanisław Wajszczuk</cp:lastModifiedBy>
  <cp:revision>113</cp:revision>
  <cp:lastPrinted>2020-01-29T08:29:41Z</cp:lastPrinted>
  <dcterms:created xsi:type="dcterms:W3CDTF">2020-01-24T13:50:11Z</dcterms:created>
  <dcterms:modified xsi:type="dcterms:W3CDTF">2020-12-17T11:27:32Z</dcterms:modified>
</cp:coreProperties>
</file>