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32" r:id="rId72"/>
    <p:sldId id="333" r:id="rId73"/>
    <p:sldId id="334" r:id="rId74"/>
    <p:sldId id="335" r:id="rId75"/>
    <p:sldId id="326" r:id="rId76"/>
    <p:sldId id="327" r:id="rId77"/>
    <p:sldId id="328" r:id="rId78"/>
    <p:sldId id="329" r:id="rId79"/>
    <p:sldId id="330" r:id="rId80"/>
    <p:sldId id="331" r:id="rId81"/>
  </p:sldIdLst>
  <p:sldSz cx="18288000" cy="10287000"/>
  <p:notesSz cx="6858000" cy="9144000"/>
  <p:embeddedFontLst>
    <p:embeddedFont>
      <p:font typeface="Arimo Bold" panose="020B0604020202020204" charset="0"/>
      <p:regular r:id="rId82"/>
    </p:embeddedFont>
    <p:embeddedFont>
      <p:font typeface="Lato" panose="020F0502020204030203" pitchFamily="34" charset="0"/>
      <p:regular r:id="rId83"/>
      <p:bold r:id="rId84"/>
      <p:italic r:id="rId85"/>
      <p:boldItalic r:id="rId86"/>
    </p:embeddedFont>
    <p:embeddedFont>
      <p:font typeface="Lato Black" panose="020F0502020204030203" pitchFamily="34" charset="0"/>
      <p:bold r:id="rId87"/>
      <p:boldItalic r:id="rId88"/>
    </p:embeddedFont>
    <p:embeddedFont>
      <p:font typeface="Lato Bold" panose="020F0502020204030203" charset="0"/>
      <p:regular r:id="rId89"/>
    </p:embeddedFont>
    <p:embeddedFont>
      <p:font typeface="Lato Bold Italics" panose="020B0604020202020204" charset="0"/>
      <p:regular r:id="rId90"/>
    </p:embeddedFont>
    <p:embeddedFont>
      <p:font typeface="Lato Italics" panose="020B0604020202020204" charset="0"/>
      <p:regular r:id="rId91"/>
    </p:embeddedFont>
    <p:embeddedFont>
      <p:font typeface="Muli" panose="020B0604020202020204" charset="-18"/>
      <p:regular r:id="rId92"/>
    </p:embeddedFont>
    <p:embeddedFont>
      <p:font typeface="Muli Bold" panose="020B0604020202020204" charset="-18"/>
      <p:regular r:id="rId93"/>
    </p:embeddedFont>
    <p:embeddedFont>
      <p:font typeface="TT Rounds Condensed" panose="020B0604020202020204" charset="-18"/>
      <p:regular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D0D0D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2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2.fntdata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www.igipz.pan.pl/tl_files/igipz/ZGMiL/osoby/sleszynski/Sleszynski_ZBP_2015.pdf&amp;ved=2ahUKEwjw07_s3YOHAxV6RfEDHZ1ZCt0QFnoECBUQAQ&amp;usg=AOvVaw3M4-L4N2Gtl9MCBBU7VjQ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stat.gov.pl/statystyka-regionalna/publikacje-regionalne/opracowania-zbiorcze/rozwoj-regionalny-polski-raport-analityczny-2023,11,4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.gov.pl/aktualnosci/planowanie-i-zagospodarowanie-przestrzenne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ik.gov.pl/aktualnosci/planowanie-i-zagospodarowanie-przestrzenne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.gov.pl/aktualnosci/kryzys-gospodarowania-przestrzenia-debata.html" TargetMode="External"/><Relationship Id="rId2" Type="http://schemas.openxmlformats.org/officeDocument/2006/relationships/hyperlink" Target="https://czasopisma.pan.pl/skpzk/125268#tab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gov.pl/web/rozwoj-technologia/nabor-wnioskow-dot-wdrozenia-reformy-planowania-i-zagospodarowania-przestrzennego---inwestycja-a131" TargetMode="External"/><Relationship Id="rId4" Type="http://schemas.openxmlformats.org/officeDocument/2006/relationships/hyperlink" Target="https://www.gov.pl/web/rozwoj-technologia/nabor-wnioskow-dot-wdrozenia-reformy-planowania-i-zagospodarowania-przestrzennego-wsparcie-dla-gmin--inwestycja-a13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nioski.gunb.gov.pl#wniosek_akt_pp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rozwoj-technologia/formularz-pisma-dotyczacego-aktu-planowania-przestrzenneg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hyperlink" Target="https://www.gov.pl/web/gov/sprawdz-poprawnosc-danych-przestrzennych-oraz-metadanych" TargetMode="Externa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live/NbNKfoQ8Qgo?si=T808CgpyvqJshMGS&amp;t=775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sap.sejm.gov.pl/isap.nsf/DocDetails.xsp?id=WDU2023000168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attachment/b80e3fdc-f722-468c-9d44-477477d9253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zagospodarowanieprzestrzenne/szybki-start--po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attachment/b80e3fdc-f722-468c-9d44-477477d9253c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eoportal.gov.pl/pl/usluga/uslugi-przegladania-wms-i-wmt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svg"/><Relationship Id="rId2" Type="http://schemas.openxmlformats.org/officeDocument/2006/relationships/hyperlink" Target="https://www.geoportal.gov.pl/pl/rejestry/ewidencja-zbiorow-i-uslu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zagospodarowanieprzestrzenne/szybki-start--po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aplikacje.gov.pl/app/gov_xml_validator/static/InstrPrzeglGML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zagospodarowanieprzestrzenne/szybki-start--po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s://www.gov.pl/web/zagospodarowanieprzestrzenne/szybki-start--po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zagospodarowanieprzestrzenne/szybki-start--pog" TargetMode="External"/><Relationship Id="rId2" Type="http://schemas.openxmlformats.org/officeDocument/2006/relationships/hyperlink" Target="https://www.gov.pl/web/zagospodarowanieprzestrzenne/specyfikacja-danyc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v.pl/web/zagospodarowanieprzestrzenne/szybki-start--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1038" y="764727"/>
            <a:ext cx="1892311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887838" y="653580"/>
            <a:ext cx="0" cy="241789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294618" y="1427211"/>
            <a:ext cx="11408429" cy="299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65"/>
              </a:lnSpc>
            </a:pPr>
            <a:r>
              <a:rPr lang="en-US" sz="947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Konferencja </a:t>
            </a:r>
          </a:p>
          <a:p>
            <a:pPr algn="l">
              <a:lnSpc>
                <a:spcPts val="6001"/>
              </a:lnSpc>
            </a:pPr>
            <a:r>
              <a:rPr lang="en-US" sz="500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dotycząca wdrażania reformy planowania przestrzennego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4618" y="4987033"/>
            <a:ext cx="12588002" cy="138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1"/>
              </a:lnSpc>
            </a:pPr>
            <a:r>
              <a:rPr lang="en-US" sz="3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 ogólny z perspektywy różnych interesariuszy. </a:t>
            </a:r>
          </a:p>
          <a:p>
            <a:pPr algn="just">
              <a:lnSpc>
                <a:spcPts val="5582"/>
              </a:lnSpc>
            </a:pPr>
            <a:r>
              <a:rPr lang="en-US" sz="3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Co warto wiedzieć?</a:t>
            </a:r>
          </a:p>
        </p:txBody>
      </p:sp>
      <p:sp>
        <p:nvSpPr>
          <p:cNvPr id="6" name="AutoShape 6"/>
          <p:cNvSpPr/>
          <p:nvPr/>
        </p:nvSpPr>
        <p:spPr>
          <a:xfrm>
            <a:off x="14480729" y="9662096"/>
            <a:ext cx="28716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7330460" y="744753"/>
            <a:ext cx="0" cy="8917343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 flipV="1">
            <a:off x="16263002" y="754728"/>
            <a:ext cx="1067205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AutoShape 9"/>
          <p:cNvSpPr/>
          <p:nvPr/>
        </p:nvSpPr>
        <p:spPr>
          <a:xfrm>
            <a:off x="14480729" y="9518435"/>
            <a:ext cx="0" cy="262057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427062" y="496908"/>
            <a:ext cx="6551970" cy="563522"/>
          </a:xfrm>
          <a:custGeom>
            <a:avLst/>
            <a:gdLst/>
            <a:ahLst/>
            <a:cxnLst/>
            <a:rect l="l" t="t" r="r" b="b"/>
            <a:pathLst>
              <a:path w="6551970" h="563522">
                <a:moveTo>
                  <a:pt x="0" y="0"/>
                </a:moveTo>
                <a:lnTo>
                  <a:pt x="6551970" y="0"/>
                </a:lnTo>
                <a:lnTo>
                  <a:pt x="6551970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8821163" y="7497309"/>
            <a:ext cx="8132442" cy="227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dr inż. Anna Michalik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zastępca dyrektora departamentu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 Planowania Przestrzennego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Ministerstwo Rozwoju i Techologii</a:t>
            </a:r>
          </a:p>
          <a:p>
            <a:pPr algn="r">
              <a:lnSpc>
                <a:spcPts val="3603"/>
              </a:lnSpc>
            </a:pPr>
            <a:endParaRPr lang="en-US" sz="25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456" y="1066800"/>
            <a:ext cx="138109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2.1.2. Co zmieni się w systemie planowania na poziomie lokalnym?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58781" y="3497627"/>
            <a:ext cx="6464000" cy="43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Plan ogólny gminy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58781" y="3794490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9499" y="5187019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Plany miejscowe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99499" y="5521981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85520" y="5140187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o warunkach zabudowy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3249" y="5560875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(decyzja indywidualna, na wniosek)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02475" y="7947405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Pozwolenie na budowę lub zgłoszenie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965272" y="4571387"/>
            <a:ext cx="461349" cy="34500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AutoShape 11"/>
          <p:cNvSpPr/>
          <p:nvPr/>
        </p:nvSpPr>
        <p:spPr>
          <a:xfrm flipH="1">
            <a:off x="6289967" y="4523046"/>
            <a:ext cx="403493" cy="41117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2" name="AutoShape 12"/>
          <p:cNvSpPr/>
          <p:nvPr/>
        </p:nvSpPr>
        <p:spPr>
          <a:xfrm>
            <a:off x="6220703" y="6666887"/>
            <a:ext cx="0" cy="999919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3" name="AutoShape 13"/>
          <p:cNvSpPr/>
          <p:nvPr/>
        </p:nvSpPr>
        <p:spPr>
          <a:xfrm flipH="1">
            <a:off x="11426621" y="6666887"/>
            <a:ext cx="0" cy="100287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8" name="AutoShape 18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9" name="AutoShape 19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65126" y="3343275"/>
            <a:ext cx="14012602" cy="487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 2060 roku będzie nas 30 mln </a:t>
            </a:r>
          </a:p>
          <a:p>
            <a:pPr algn="l">
              <a:lnSpc>
                <a:spcPts val="5579"/>
              </a:lnSpc>
            </a:pPr>
            <a:endParaRPr lang="en-US" sz="309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do 2013 roku zaplanowano w studiach tereny mieszkaniowe dla 200 mln </a:t>
            </a:r>
          </a:p>
          <a:p>
            <a:pPr algn="l">
              <a:lnSpc>
                <a:spcPts val="5579"/>
              </a:lnSpc>
            </a:pPr>
            <a:endParaRPr lang="en-US" sz="309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znacznie zwiększają niekontrolowane rozlewanie się zabudowy</a:t>
            </a:r>
          </a:p>
          <a:p>
            <a:pPr algn="l">
              <a:lnSpc>
                <a:spcPts val="5579"/>
              </a:lnSpc>
            </a:pPr>
            <a:endParaRPr lang="en-US" sz="309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669289" lvl="1" indent="-334645" algn="l">
              <a:lnSpc>
                <a:spcPts val="5579"/>
              </a:lnSpc>
              <a:buFont typeface="Arial"/>
              <a:buChar char="•"/>
            </a:pPr>
            <a:r>
              <a:rPr lang="en-US" sz="309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rocznie tracimy nawet 83 mld zł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8456" y="1066800"/>
            <a:ext cx="138109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 Dlaczego (między innymi) rozwój przestrzenny powinien być zrównoważony?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531381" y="3117318"/>
            <a:ext cx="16438626" cy="5123372"/>
          </a:xfrm>
          <a:custGeom>
            <a:avLst/>
            <a:gdLst/>
            <a:ahLst/>
            <a:cxnLst/>
            <a:rect l="l" t="t" r="r" b="b"/>
            <a:pathLst>
              <a:path w="16438626" h="5123372">
                <a:moveTo>
                  <a:pt x="0" y="0"/>
                </a:moveTo>
                <a:lnTo>
                  <a:pt x="16438626" y="0"/>
                </a:lnTo>
                <a:lnTo>
                  <a:pt x="16438626" y="5123371"/>
                </a:lnTo>
                <a:lnTo>
                  <a:pt x="0" y="512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08456" y="1066800"/>
            <a:ext cx="1381099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2.1.3.1 Malejąca liczba ludności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8980" y="8885555"/>
            <a:ext cx="18472360" cy="12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4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Źródła:</a:t>
            </a:r>
          </a:p>
          <a:p>
            <a:pPr marL="518163" lvl="1" indent="-259082" algn="l">
              <a:lnSpc>
                <a:spcPts val="2520"/>
              </a:lnSpc>
              <a:buFont typeface="Arial"/>
              <a:buChar char="•"/>
            </a:pPr>
            <a:r>
              <a:rPr lang="en-US" sz="240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3" tooltip="https://www.google.com/url?sa=t&amp;source=web&amp;rct=j&amp;opi=89978449&amp;url=https://www.igipz.pan.pl/tl_files/igipz/ZGMiL/osoby/sleszynski/Sleszynski_ZBP_2015.pdf&amp;ved=2ahUKEwjw07_s3YOHAxV6RfEDHZ1ZCt0QFnoECBUQAQ&amp;usg=AOvVaw3M4-L4N2Gtl9MCBBU7VjQK"/>
              </a:rPr>
              <a:t>Współczesne uwarunkowania i konsekwencje chaosu przestrzennego w Polsce, Przemysław Śleszyński</a:t>
            </a:r>
          </a:p>
          <a:p>
            <a:pPr marL="518163" lvl="1" indent="-259082" algn="l">
              <a:lnSpc>
                <a:spcPts val="2520"/>
              </a:lnSpc>
              <a:buFont typeface="Arial"/>
              <a:buChar char="•"/>
            </a:pPr>
            <a:r>
              <a:rPr lang="en-US" sz="240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stat.gov.pl/statystyka-regionalna/publikacje-regionalne/opracowania-zbiorcze/rozwoj-regionalny-polski-raport-analityczny-2023,11,4.html"/>
              </a:rPr>
              <a:t>Rozwój regionalny Polski - raport analityczny 2023, Główny Urząd Statystyczny</a:t>
            </a:r>
          </a:p>
          <a:p>
            <a:pPr algn="l">
              <a:lnSpc>
                <a:spcPts val="2520"/>
              </a:lnSpc>
            </a:pPr>
            <a:endParaRPr lang="en-US" sz="2400" u="sng">
              <a:solidFill>
                <a:srgbClr val="263779"/>
              </a:solidFill>
              <a:latin typeface="Lato"/>
              <a:ea typeface="Lato"/>
              <a:cs typeface="Lato"/>
              <a:sym typeface="Lato"/>
              <a:hlinkClick r:id="rId4" tooltip="https://stat.gov.pl/statystyka-regionalna/publikacje-regionalne/opracowania-zbiorcze/rozwoj-regionalny-polski-raport-analityczny-2023,11,4.html"/>
            </a:endParaRPr>
          </a:p>
        </p:txBody>
      </p:sp>
      <p:sp>
        <p:nvSpPr>
          <p:cNvPr id="10" name="Freeform 10"/>
          <p:cNvSpPr/>
          <p:nvPr/>
        </p:nvSpPr>
        <p:spPr>
          <a:xfrm rot="-3136084">
            <a:off x="15300383" y="9225732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3136084">
            <a:off x="12154301" y="9613738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876425"/>
            <a:ext cx="8313195" cy="7675535"/>
          </a:xfrm>
          <a:custGeom>
            <a:avLst/>
            <a:gdLst/>
            <a:ahLst/>
            <a:cxnLst/>
            <a:rect l="l" t="t" r="r" b="b"/>
            <a:pathLst>
              <a:path w="8313195" h="7675535">
                <a:moveTo>
                  <a:pt x="0" y="0"/>
                </a:moveTo>
                <a:lnTo>
                  <a:pt x="8313195" y="0"/>
                </a:lnTo>
                <a:lnTo>
                  <a:pt x="8313195" y="7675535"/>
                </a:lnTo>
                <a:lnTo>
                  <a:pt x="0" y="7675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2.1.3.2. Nadpodaż terenów mieszkaniowych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9751790"/>
            <a:ext cx="6252102" cy="3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40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3" tooltip="https://www.nik.gov.pl/aktualnosci/planowanie-i-zagospodarowanie-przestrzenne.html"/>
              </a:rPr>
              <a:t>Źródło: opracowanie Najwyższej Izby Kontroli</a:t>
            </a:r>
          </a:p>
        </p:txBody>
      </p:sp>
      <p:sp>
        <p:nvSpPr>
          <p:cNvPr id="10" name="Freeform 10"/>
          <p:cNvSpPr/>
          <p:nvPr/>
        </p:nvSpPr>
        <p:spPr>
          <a:xfrm rot="-3136084">
            <a:off x="7309346" y="9750457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5" y="0"/>
                </a:lnTo>
                <a:lnTo>
                  <a:pt x="255775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0372512" y="3411021"/>
            <a:ext cx="7204985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nierównomierne rozmieszczenie gmin </a:t>
            </a:r>
          </a:p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 nadpodażą (nadmiarem) terenów pod zabudowę mieszkaniową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2.1.3.3. Decyzje a niekontrolowane rozlewanie się zabudowy</a:t>
            </a:r>
          </a:p>
        </p:txBody>
      </p:sp>
      <p:sp>
        <p:nvSpPr>
          <p:cNvPr id="3" name="Freeform 3"/>
          <p:cNvSpPr/>
          <p:nvPr/>
        </p:nvSpPr>
        <p:spPr>
          <a:xfrm rot="-3136084">
            <a:off x="16758859" y="50089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814904" y="2743200"/>
            <a:ext cx="15748654" cy="250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„W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okresie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2019-2022 (I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kwartał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)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skontrolowane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gminy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wydały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sumie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1664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decyzji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WZ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dla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nowych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inwestycji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mieszkaniowych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, z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tego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ponad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36%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dotyczyło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terenów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które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Studium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nie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były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przeznaczone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pod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taką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zabudowę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.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gminach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których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powierzchnia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tylko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niewielkim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stopniu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była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objęta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planami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miejscowymi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(od 10% do 30%)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takich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decyzji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wydawano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ponad</a:t>
            </a:r>
            <a:r>
              <a:rPr lang="en-US" sz="2749" dirty="0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 88%.”</a:t>
            </a:r>
          </a:p>
          <a:p>
            <a:pPr algn="l">
              <a:lnSpc>
                <a:spcPts val="4014"/>
              </a:lnSpc>
            </a:pPr>
            <a:endParaRPr lang="en-US" sz="2749" dirty="0">
              <a:solidFill>
                <a:srgbClr val="263779"/>
              </a:solidFill>
              <a:latin typeface="Lato Italics"/>
              <a:ea typeface="Lato Italics"/>
              <a:cs typeface="Lato Italics"/>
              <a:sym typeface="Lato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731006" y="4903395"/>
            <a:ext cx="6027466" cy="45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749" u="sng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Najwyższa</a:t>
            </a:r>
            <a:r>
              <a:rPr lang="en-US" sz="2749" u="sng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 Izba </a:t>
            </a:r>
            <a:r>
              <a:rPr lang="en-US" sz="2749" u="sng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Kontro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nik.gov.pl/aktualnosci/planowanie-i-zagospodarowanie-przestrzenne.html"/>
              </a:rPr>
              <a:t>li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31027" y="6712891"/>
            <a:ext cx="14825945" cy="97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pl-PL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 niektórych gminach nawet 88 % decyzji wydanych zostało </a:t>
            </a:r>
            <a:r>
              <a:rPr lang="pl-PL" sz="2749" dirty="0">
                <a:solidFill>
                  <a:schemeClr val="accent2">
                    <a:lumMod val="75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poza terenami wskazanymi </a:t>
            </a:r>
          </a:p>
          <a:p>
            <a:pPr algn="l">
              <a:lnSpc>
                <a:spcPts val="4014"/>
              </a:lnSpc>
            </a:pPr>
            <a:r>
              <a:rPr lang="pl-PL" sz="2749" dirty="0">
                <a:solidFill>
                  <a:schemeClr val="accent2">
                    <a:lumMod val="75000"/>
                  </a:schemeClr>
                </a:solidFill>
                <a:latin typeface="Lato Bold"/>
                <a:ea typeface="Lato Bold"/>
                <a:cs typeface="Lato Bold"/>
                <a:sym typeface="Lato Bold"/>
              </a:rPr>
              <a:t>w studium pod zabudowę.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2" name="AutoShape 12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50290" y="4012184"/>
            <a:ext cx="7319717" cy="87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6"/>
              </a:lnSpc>
            </a:pPr>
            <a:r>
              <a:rPr lang="en-US" sz="24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Źródło: Najwyższa Izba Kontroli: </a:t>
            </a:r>
            <a:r>
              <a:rPr lang="en-US" sz="24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czasopisma.pan.pl/skpzk/125268#tabs"/>
              </a:rPr>
              <a:t>publikacja </a:t>
            </a:r>
          </a:p>
          <a:p>
            <a:pPr algn="r">
              <a:lnSpc>
                <a:spcPts val="3576"/>
              </a:lnSpc>
            </a:pPr>
            <a:r>
              <a:rPr lang="en-US" sz="24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3" tooltip="https://www.nik.gov.pl/aktualnosci/kryzys-gospodarowania-przestrzenia-debata.html"/>
              </a:rPr>
              <a:t>materiały </a:t>
            </a:r>
          </a:p>
        </p:txBody>
      </p:sp>
      <p:sp>
        <p:nvSpPr>
          <p:cNvPr id="3" name="Freeform 3"/>
          <p:cNvSpPr/>
          <p:nvPr/>
        </p:nvSpPr>
        <p:spPr>
          <a:xfrm rot="-3136084">
            <a:off x="17050327" y="4085488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3136084">
            <a:off x="17057740" y="4600356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2.1.3.4. Czy skutki finansowe nieprawidłowego planowania przestrzeni można oszacować?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4904" y="2743200"/>
            <a:ext cx="15748654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„Polska za zaniechania w planowaniu przestrzennym płaci</a:t>
            </a:r>
            <a:r>
              <a:rPr lang="en-US" sz="2749">
                <a:solidFill>
                  <a:srgbClr val="263779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 </a:t>
            </a:r>
            <a:r>
              <a:rPr lang="en-US" sz="2749">
                <a:solidFill>
                  <a:srgbClr val="92101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rocznie 84,3 mld zł</a:t>
            </a:r>
            <a:r>
              <a:rPr lang="en-US" sz="2749">
                <a:solidFill>
                  <a:srgbClr val="263779"/>
                </a:solidFill>
                <a:latin typeface="Lato Italics"/>
                <a:ea typeface="Lato Italics"/>
                <a:cs typeface="Lato Italics"/>
                <a:sym typeface="Lato Italics"/>
              </a:rPr>
              <a:t>. To wyliczenia niezależnego zespołu 30 naukowców z Komitetu Przestrzennego Zagospodarowania Kraju przy Prezydium Polskiej Akademii Nauk.”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6386" y="4807585"/>
            <a:ext cx="15748654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Przykładowe koszty: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3" name="AutoShape 1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2182356" y="5736255"/>
            <a:ext cx="3058406" cy="621733"/>
            <a:chOff x="0" y="0"/>
            <a:chExt cx="1290175" cy="262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568855" y="5736255"/>
            <a:ext cx="3058406" cy="621733"/>
            <a:chOff x="0" y="0"/>
            <a:chExt cx="1290175" cy="2622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61904" y="5736255"/>
            <a:ext cx="3058406" cy="621733"/>
            <a:chOff x="0" y="0"/>
            <a:chExt cx="1290175" cy="2622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192937" y="5736255"/>
            <a:ext cx="3058406" cy="621733"/>
            <a:chOff x="0" y="0"/>
            <a:chExt cx="1290175" cy="2622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90175" cy="262275"/>
            </a:xfrm>
            <a:custGeom>
              <a:avLst/>
              <a:gdLst/>
              <a:ahLst/>
              <a:cxnLst/>
              <a:rect l="l" t="t" r="r" b="b"/>
              <a:pathLst>
                <a:path w="1290175" h="262275">
                  <a:moveTo>
                    <a:pt x="35439" y="0"/>
                  </a:moveTo>
                  <a:lnTo>
                    <a:pt x="1254736" y="0"/>
                  </a:lnTo>
                  <a:cubicBezTo>
                    <a:pt x="1264135" y="0"/>
                    <a:pt x="1273150" y="3734"/>
                    <a:pt x="1279796" y="10380"/>
                  </a:cubicBezTo>
                  <a:cubicBezTo>
                    <a:pt x="1286442" y="17026"/>
                    <a:pt x="1290175" y="26040"/>
                    <a:pt x="1290175" y="35439"/>
                  </a:cubicBezTo>
                  <a:lnTo>
                    <a:pt x="1290175" y="226836"/>
                  </a:lnTo>
                  <a:cubicBezTo>
                    <a:pt x="1290175" y="236235"/>
                    <a:pt x="1286442" y="245249"/>
                    <a:pt x="1279796" y="251895"/>
                  </a:cubicBezTo>
                  <a:cubicBezTo>
                    <a:pt x="1273150" y="258541"/>
                    <a:pt x="1264135" y="262275"/>
                    <a:pt x="1254736" y="262275"/>
                  </a:cubicBezTo>
                  <a:lnTo>
                    <a:pt x="35439" y="262275"/>
                  </a:lnTo>
                  <a:cubicBezTo>
                    <a:pt x="26040" y="262275"/>
                    <a:pt x="17026" y="258541"/>
                    <a:pt x="10380" y="251895"/>
                  </a:cubicBezTo>
                  <a:cubicBezTo>
                    <a:pt x="3734" y="245249"/>
                    <a:pt x="0" y="236235"/>
                    <a:pt x="0" y="226836"/>
                  </a:cubicBezTo>
                  <a:lnTo>
                    <a:pt x="0" y="35439"/>
                  </a:lnTo>
                  <a:cubicBezTo>
                    <a:pt x="0" y="26040"/>
                    <a:pt x="3734" y="17026"/>
                    <a:pt x="10380" y="10380"/>
                  </a:cubicBezTo>
                  <a:cubicBezTo>
                    <a:pt x="17026" y="3734"/>
                    <a:pt x="26040" y="0"/>
                    <a:pt x="35439" y="0"/>
                  </a:cubicBezTo>
                  <a:close/>
                </a:path>
              </a:pathLst>
            </a:custGeom>
            <a:solidFill>
              <a:srgbClr val="26377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90175" cy="29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182356" y="5800995"/>
            <a:ext cx="3015025" cy="4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Gospodarcze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568855" y="5800995"/>
            <a:ext cx="3016823" cy="4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Społeczne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951112" y="5797757"/>
            <a:ext cx="2969198" cy="42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Przyrodnicze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192937" y="5751656"/>
            <a:ext cx="3058406" cy="58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Użyteczności </a:t>
            </a:r>
          </a:p>
          <a:p>
            <a:pPr algn="ctr">
              <a:lnSpc>
                <a:spcPts val="2231"/>
              </a:lnSpc>
            </a:pPr>
            <a:r>
              <a:rPr lang="en-US" sz="2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publicznej</a:t>
            </a:r>
          </a:p>
        </p:txBody>
      </p:sp>
      <p:sp>
        <p:nvSpPr>
          <p:cNvPr id="30" name="AutoShape 30"/>
          <p:cNvSpPr/>
          <p:nvPr/>
        </p:nvSpPr>
        <p:spPr>
          <a:xfrm>
            <a:off x="2182356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1" name="TextBox 31"/>
          <p:cNvSpPr txBox="1"/>
          <p:nvPr/>
        </p:nvSpPr>
        <p:spPr>
          <a:xfrm>
            <a:off x="2237083" y="6691362"/>
            <a:ext cx="3000196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różnice pomiędzy realną a wirtualną ceną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2182356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3" name="TextBox 33"/>
          <p:cNvSpPr txBox="1"/>
          <p:nvPr/>
        </p:nvSpPr>
        <p:spPr>
          <a:xfrm>
            <a:off x="2033553" y="8440534"/>
            <a:ext cx="3245308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wyższe koszty transportu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AutoShape 34"/>
          <p:cNvSpPr/>
          <p:nvPr/>
        </p:nvSpPr>
        <p:spPr>
          <a:xfrm>
            <a:off x="5568855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5" name="TextBox 35"/>
          <p:cNvSpPr txBox="1"/>
          <p:nvPr/>
        </p:nvSpPr>
        <p:spPr>
          <a:xfrm>
            <a:off x="5475404" y="6986637"/>
            <a:ext cx="3245308" cy="11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konflikty społeczne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AutoShape 36"/>
          <p:cNvSpPr/>
          <p:nvPr/>
        </p:nvSpPr>
        <p:spPr>
          <a:xfrm>
            <a:off x="5568855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7" name="TextBox 37"/>
          <p:cNvSpPr txBox="1"/>
          <p:nvPr/>
        </p:nvSpPr>
        <p:spPr>
          <a:xfrm>
            <a:off x="5443923" y="8492998"/>
            <a:ext cx="3245308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strata czasu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AutoShape 38"/>
          <p:cNvSpPr/>
          <p:nvPr/>
        </p:nvSpPr>
        <p:spPr>
          <a:xfrm>
            <a:off x="8861904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39" name="TextBox 39"/>
          <p:cNvSpPr txBox="1"/>
          <p:nvPr/>
        </p:nvSpPr>
        <p:spPr>
          <a:xfrm>
            <a:off x="8861904" y="6910437"/>
            <a:ext cx="3245308" cy="152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zanieczyszczenie środowiska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AutoShape 40"/>
          <p:cNvSpPr/>
          <p:nvPr/>
        </p:nvSpPr>
        <p:spPr>
          <a:xfrm>
            <a:off x="8861904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41" name="TextBox 41"/>
          <p:cNvSpPr txBox="1"/>
          <p:nvPr/>
        </p:nvSpPr>
        <p:spPr>
          <a:xfrm>
            <a:off x="8744029" y="8564820"/>
            <a:ext cx="3245308" cy="11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terenochłonność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12192937" y="6491337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43" name="TextBox 43"/>
          <p:cNvSpPr txBox="1"/>
          <p:nvPr/>
        </p:nvSpPr>
        <p:spPr>
          <a:xfrm>
            <a:off x="12006035" y="6986637"/>
            <a:ext cx="3245308" cy="11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wykup gruntów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AutoShape 44"/>
          <p:cNvSpPr/>
          <p:nvPr/>
        </p:nvSpPr>
        <p:spPr>
          <a:xfrm>
            <a:off x="12192937" y="8078748"/>
            <a:ext cx="3058406" cy="1454060"/>
          </a:xfrm>
          <a:prstGeom prst="rect">
            <a:avLst/>
          </a:prstGeom>
          <a:solidFill>
            <a:srgbClr val="CCCCCC">
              <a:alpha val="30980"/>
            </a:srgbClr>
          </a:solidFill>
        </p:spPr>
        <p:txBody>
          <a:bodyPr/>
          <a:lstStyle/>
          <a:p>
            <a:endParaRPr lang="pl-PL"/>
          </a:p>
        </p:txBody>
      </p:sp>
      <p:sp>
        <p:nvSpPr>
          <p:cNvPr id="45" name="TextBox 45"/>
          <p:cNvSpPr txBox="1"/>
          <p:nvPr/>
        </p:nvSpPr>
        <p:spPr>
          <a:xfrm>
            <a:off x="12046487" y="8384921"/>
            <a:ext cx="3245308" cy="1902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budowa </a:t>
            </a:r>
          </a:p>
          <a:p>
            <a:pPr algn="ctr">
              <a:lnSpc>
                <a:spcPts val="3037"/>
              </a:lnSpc>
            </a:pPr>
            <a:r>
              <a:rPr lang="en-US" sz="2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infrastruktury</a:t>
            </a: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37"/>
              </a:lnSpc>
            </a:pPr>
            <a:endParaRPr lang="en-US" sz="2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2.1.4. Co za nami?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48396" y="2200275"/>
            <a:ext cx="7060982" cy="942371"/>
            <a:chOff x="0" y="0"/>
            <a:chExt cx="8137541" cy="1112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37541" cy="1113790"/>
            </a:xfrm>
            <a:custGeom>
              <a:avLst/>
              <a:gdLst/>
              <a:ahLst/>
              <a:cxnLst/>
              <a:rect l="l" t="t" r="r" b="b"/>
              <a:pathLst>
                <a:path w="8137541" h="1113790">
                  <a:moveTo>
                    <a:pt x="7585091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585091" y="1113790"/>
                  </a:lnTo>
                  <a:lnTo>
                    <a:pt x="8137541" y="558800"/>
                  </a:lnTo>
                  <a:lnTo>
                    <a:pt x="7585091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201093" y="2200275"/>
            <a:ext cx="5029517" cy="942371"/>
            <a:chOff x="0" y="0"/>
            <a:chExt cx="5796346" cy="11125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9AB1E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8396" y="4379398"/>
            <a:ext cx="9787688" cy="942371"/>
            <a:chOff x="0" y="0"/>
            <a:chExt cx="11279977" cy="11125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79977" cy="1113790"/>
            </a:xfrm>
            <a:custGeom>
              <a:avLst/>
              <a:gdLst/>
              <a:ahLst/>
              <a:cxnLst/>
              <a:rect l="l" t="t" r="r" b="b"/>
              <a:pathLst>
                <a:path w="11279977" h="1113790">
                  <a:moveTo>
                    <a:pt x="107275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0727527" y="1113790"/>
                  </a:lnTo>
                  <a:lnTo>
                    <a:pt x="11279977" y="558800"/>
                  </a:lnTo>
                  <a:lnTo>
                    <a:pt x="10727527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82884" y="4379398"/>
            <a:ext cx="5029517" cy="942371"/>
            <a:chOff x="0" y="0"/>
            <a:chExt cx="5796346" cy="11125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4A78D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90722" y="4641770"/>
            <a:ext cx="414638" cy="414638"/>
          </a:xfrm>
          <a:custGeom>
            <a:avLst/>
            <a:gdLst/>
            <a:ahLst/>
            <a:cxnLst/>
            <a:rect l="l" t="t" r="r" b="b"/>
            <a:pathLst>
              <a:path w="414638" h="414638">
                <a:moveTo>
                  <a:pt x="0" y="0"/>
                </a:moveTo>
                <a:lnTo>
                  <a:pt x="414638" y="0"/>
                </a:lnTo>
                <a:lnTo>
                  <a:pt x="414638" y="414639"/>
                </a:lnTo>
                <a:lnTo>
                  <a:pt x="0" y="41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TextBox 21"/>
          <p:cNvSpPr txBox="1"/>
          <p:nvPr/>
        </p:nvSpPr>
        <p:spPr>
          <a:xfrm>
            <a:off x="6059276" y="2450053"/>
            <a:ext cx="3313151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PREKONSULTACJE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185" y="2357898"/>
            <a:ext cx="4314403" cy="6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2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cyfrowe ankiety, </a:t>
            </a:r>
          </a:p>
          <a:p>
            <a:pPr algn="l">
              <a:lnSpc>
                <a:spcPts val="2592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tysiące uwag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48396" y="3274378"/>
            <a:ext cx="8356964" cy="942371"/>
            <a:chOff x="0" y="0"/>
            <a:chExt cx="9631116" cy="11125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31116" cy="1113790"/>
            </a:xfrm>
            <a:custGeom>
              <a:avLst/>
              <a:gdLst/>
              <a:ahLst/>
              <a:cxnLst/>
              <a:rect l="l" t="t" r="r" b="b"/>
              <a:pathLst>
                <a:path w="9631116" h="1113790">
                  <a:moveTo>
                    <a:pt x="90786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9078666" y="1113790"/>
                  </a:lnTo>
                  <a:lnTo>
                    <a:pt x="9631116" y="558800"/>
                  </a:lnTo>
                  <a:lnTo>
                    <a:pt x="9078666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41988" y="3274378"/>
            <a:ext cx="5029517" cy="942371"/>
            <a:chOff x="0" y="0"/>
            <a:chExt cx="5796346" cy="11125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7092D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556067" y="3363117"/>
            <a:ext cx="3302747" cy="70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KONSULTACJE PROJEKTU USTAWY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9472" y="3486484"/>
            <a:ext cx="5405457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setki uwag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322998" y="8841668"/>
            <a:ext cx="13953987" cy="942371"/>
            <a:chOff x="0" y="0"/>
            <a:chExt cx="16081494" cy="111252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081494" cy="1113790"/>
            </a:xfrm>
            <a:custGeom>
              <a:avLst/>
              <a:gdLst/>
              <a:ahLst/>
              <a:cxnLst/>
              <a:rect l="l" t="t" r="r" b="b"/>
              <a:pathLst>
                <a:path w="16081494" h="1113790">
                  <a:moveTo>
                    <a:pt x="15529044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529044" y="1113790"/>
                  </a:lnTo>
                  <a:lnTo>
                    <a:pt x="16081494" y="558800"/>
                  </a:lnTo>
                  <a:lnTo>
                    <a:pt x="15529044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538455" y="8841668"/>
            <a:ext cx="5029517" cy="942371"/>
            <a:chOff x="0" y="0"/>
            <a:chExt cx="5796346" cy="111252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08256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864501" y="9105535"/>
            <a:ext cx="414638" cy="414638"/>
          </a:xfrm>
          <a:custGeom>
            <a:avLst/>
            <a:gdLst/>
            <a:ahLst/>
            <a:cxnLst/>
            <a:rect l="l" t="t" r="r" b="b"/>
            <a:pathLst>
              <a:path w="414638" h="414638">
                <a:moveTo>
                  <a:pt x="0" y="0"/>
                </a:moveTo>
                <a:lnTo>
                  <a:pt x="414638" y="0"/>
                </a:lnTo>
                <a:lnTo>
                  <a:pt x="414638" y="414638"/>
                </a:lnTo>
                <a:lnTo>
                  <a:pt x="0" y="414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8" name="TextBox 38"/>
          <p:cNvSpPr txBox="1"/>
          <p:nvPr/>
        </p:nvSpPr>
        <p:spPr>
          <a:xfrm>
            <a:off x="9056747" y="4468137"/>
            <a:ext cx="3112802" cy="70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WEJŚCIE W ŻYCIE USTAWY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29472" y="4591503"/>
            <a:ext cx="6628602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dziesiątki stron</a:t>
            </a:r>
          </a:p>
        </p:txBody>
      </p:sp>
      <p:sp>
        <p:nvSpPr>
          <p:cNvPr id="40" name="Freeform 40"/>
          <p:cNvSpPr/>
          <p:nvPr/>
        </p:nvSpPr>
        <p:spPr>
          <a:xfrm>
            <a:off x="5525682" y="2482468"/>
            <a:ext cx="399067" cy="388183"/>
          </a:xfrm>
          <a:custGeom>
            <a:avLst/>
            <a:gdLst/>
            <a:ahLst/>
            <a:cxnLst/>
            <a:rect l="l" t="t" r="r" b="b"/>
            <a:pathLst>
              <a:path w="399067" h="388183">
                <a:moveTo>
                  <a:pt x="0" y="0"/>
                </a:moveTo>
                <a:lnTo>
                  <a:pt x="399067" y="0"/>
                </a:lnTo>
                <a:lnTo>
                  <a:pt x="399067" y="388184"/>
                </a:lnTo>
                <a:lnTo>
                  <a:pt x="0" y="388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1" name="Freeform 41"/>
          <p:cNvSpPr/>
          <p:nvPr/>
        </p:nvSpPr>
        <p:spPr>
          <a:xfrm>
            <a:off x="6883098" y="3544501"/>
            <a:ext cx="388530" cy="391171"/>
          </a:xfrm>
          <a:custGeom>
            <a:avLst/>
            <a:gdLst/>
            <a:ahLst/>
            <a:cxnLst/>
            <a:rect l="l" t="t" r="r" b="b"/>
            <a:pathLst>
              <a:path w="388530" h="391171">
                <a:moveTo>
                  <a:pt x="0" y="0"/>
                </a:moveTo>
                <a:lnTo>
                  <a:pt x="388530" y="0"/>
                </a:lnTo>
                <a:lnTo>
                  <a:pt x="388530" y="391171"/>
                </a:lnTo>
                <a:lnTo>
                  <a:pt x="0" y="391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42" name="Group 42"/>
          <p:cNvGrpSpPr/>
          <p:nvPr/>
        </p:nvGrpSpPr>
        <p:grpSpPr>
          <a:xfrm>
            <a:off x="272085" y="5481429"/>
            <a:ext cx="11128584" cy="942371"/>
            <a:chOff x="0" y="0"/>
            <a:chExt cx="12825313" cy="111252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825313" cy="1113790"/>
            </a:xfrm>
            <a:custGeom>
              <a:avLst/>
              <a:gdLst/>
              <a:ahLst/>
              <a:cxnLst/>
              <a:rect l="l" t="t" r="r" b="b"/>
              <a:pathLst>
                <a:path w="12825313" h="1113790">
                  <a:moveTo>
                    <a:pt x="1227286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2272863" y="1113790"/>
                  </a:lnTo>
                  <a:lnTo>
                    <a:pt x="12825313" y="558800"/>
                  </a:lnTo>
                  <a:lnTo>
                    <a:pt x="12272863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247468" y="5481429"/>
            <a:ext cx="5029517" cy="942371"/>
            <a:chOff x="0" y="0"/>
            <a:chExt cx="5796346" cy="111252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2B58B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322998" y="6604521"/>
            <a:ext cx="12503936" cy="942371"/>
            <a:chOff x="0" y="0"/>
            <a:chExt cx="14410360" cy="111252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639277" y="6604521"/>
            <a:ext cx="5029517" cy="942371"/>
            <a:chOff x="0" y="0"/>
            <a:chExt cx="5796346" cy="111252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113B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4" name="Freeform 54"/>
          <p:cNvSpPr/>
          <p:nvPr/>
        </p:nvSpPr>
        <p:spPr>
          <a:xfrm>
            <a:off x="10948134" y="6877050"/>
            <a:ext cx="420658" cy="406350"/>
          </a:xfrm>
          <a:custGeom>
            <a:avLst/>
            <a:gdLst/>
            <a:ahLst/>
            <a:cxnLst/>
            <a:rect l="l" t="t" r="r" b="b"/>
            <a:pathLst>
              <a:path w="420658" h="406350">
                <a:moveTo>
                  <a:pt x="0" y="0"/>
                </a:moveTo>
                <a:lnTo>
                  <a:pt x="420658" y="0"/>
                </a:lnTo>
                <a:lnTo>
                  <a:pt x="420658" y="406350"/>
                </a:lnTo>
                <a:lnTo>
                  <a:pt x="0" y="406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5" name="TextBox 55"/>
          <p:cNvSpPr txBox="1"/>
          <p:nvPr/>
        </p:nvSpPr>
        <p:spPr>
          <a:xfrm>
            <a:off x="10753268" y="5750889"/>
            <a:ext cx="2750704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ROZPORZĄDZENIA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20436" y="5693535"/>
            <a:ext cx="839430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5 kluczowych rozporządzeń weszło w życie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762226" y="6873980"/>
            <a:ext cx="3294114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WTYCZKA APP 2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58893" y="6816627"/>
            <a:ext cx="920848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setki pobrań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322998" y="7736649"/>
            <a:ext cx="12503936" cy="942371"/>
            <a:chOff x="0" y="0"/>
            <a:chExt cx="14410360" cy="111252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191919">
                <a:alpha val="4706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563317" y="7736649"/>
            <a:ext cx="5029517" cy="942371"/>
            <a:chOff x="0" y="0"/>
            <a:chExt cx="5796346" cy="111252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5796346" cy="1113790"/>
            </a:xfrm>
            <a:custGeom>
              <a:avLst/>
              <a:gdLst/>
              <a:ahLst/>
              <a:cxnLst/>
              <a:rect l="l" t="t" r="r" b="b"/>
              <a:pathLst>
                <a:path w="5796346" h="1113790">
                  <a:moveTo>
                    <a:pt x="524389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5243896" y="1113790"/>
                  </a:lnTo>
                  <a:lnTo>
                    <a:pt x="5796346" y="558800"/>
                  </a:lnTo>
                  <a:lnTo>
                    <a:pt x="5243896" y="0"/>
                  </a:lnTo>
                  <a:close/>
                </a:path>
              </a:pathLst>
            </a:custGeom>
            <a:solidFill>
              <a:srgbClr val="082C7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5" name="TextBox 65"/>
          <p:cNvSpPr txBox="1"/>
          <p:nvPr/>
        </p:nvSpPr>
        <p:spPr>
          <a:xfrm>
            <a:off x="12609131" y="8006108"/>
            <a:ext cx="3454733" cy="346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SPECYFIKACJA DANYCH 2.0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67929" y="7948754"/>
            <a:ext cx="920848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niemal 200 stron projektu</a:t>
            </a:r>
          </a:p>
        </p:txBody>
      </p:sp>
      <p:sp>
        <p:nvSpPr>
          <p:cNvPr id="67" name="Freeform 67"/>
          <p:cNvSpPr/>
          <p:nvPr/>
        </p:nvSpPr>
        <p:spPr>
          <a:xfrm>
            <a:off x="11869251" y="7997698"/>
            <a:ext cx="426988" cy="426988"/>
          </a:xfrm>
          <a:custGeom>
            <a:avLst/>
            <a:gdLst/>
            <a:ahLst/>
            <a:cxnLst/>
            <a:rect l="l" t="t" r="r" b="b"/>
            <a:pathLst>
              <a:path w="426988" h="426988">
                <a:moveTo>
                  <a:pt x="0" y="0"/>
                </a:moveTo>
                <a:lnTo>
                  <a:pt x="426987" y="0"/>
                </a:lnTo>
                <a:lnTo>
                  <a:pt x="426987" y="426988"/>
                </a:lnTo>
                <a:lnTo>
                  <a:pt x="0" y="426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8" name="TextBox 68"/>
          <p:cNvSpPr txBox="1"/>
          <p:nvPr/>
        </p:nvSpPr>
        <p:spPr>
          <a:xfrm>
            <a:off x="13492321" y="8934960"/>
            <a:ext cx="3454733" cy="69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1897" spc="37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PRZEGLĄDARKA DANYCH PLANISTYCZNYCH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67929" y="9053774"/>
            <a:ext cx="9208488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 spc="48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setki podmiotów testujących</a:t>
            </a:r>
          </a:p>
        </p:txBody>
      </p:sp>
      <p:sp>
        <p:nvSpPr>
          <p:cNvPr id="70" name="Freeform 70"/>
          <p:cNvSpPr/>
          <p:nvPr/>
        </p:nvSpPr>
        <p:spPr>
          <a:xfrm>
            <a:off x="9520251" y="5721344"/>
            <a:ext cx="350786" cy="350786"/>
          </a:xfrm>
          <a:custGeom>
            <a:avLst/>
            <a:gdLst/>
            <a:ahLst/>
            <a:cxnLst/>
            <a:rect l="l" t="t" r="r" b="b"/>
            <a:pathLst>
              <a:path w="350786" h="350786">
                <a:moveTo>
                  <a:pt x="0" y="0"/>
                </a:moveTo>
                <a:lnTo>
                  <a:pt x="350786" y="0"/>
                </a:lnTo>
                <a:lnTo>
                  <a:pt x="350786" y="350786"/>
                </a:lnTo>
                <a:lnTo>
                  <a:pt x="0" y="350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1" name="Freeform 71"/>
          <p:cNvSpPr/>
          <p:nvPr/>
        </p:nvSpPr>
        <p:spPr>
          <a:xfrm>
            <a:off x="9667728" y="5818889"/>
            <a:ext cx="353250" cy="353250"/>
          </a:xfrm>
          <a:custGeom>
            <a:avLst/>
            <a:gdLst/>
            <a:ahLst/>
            <a:cxnLst/>
            <a:rect l="l" t="t" r="r" b="b"/>
            <a:pathLst>
              <a:path w="353250" h="353250">
                <a:moveTo>
                  <a:pt x="0" y="0"/>
                </a:moveTo>
                <a:lnTo>
                  <a:pt x="353250" y="0"/>
                </a:lnTo>
                <a:lnTo>
                  <a:pt x="353250" y="353250"/>
                </a:lnTo>
                <a:lnTo>
                  <a:pt x="0" y="3532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2" name="TextBox 72"/>
          <p:cNvSpPr txBox="1"/>
          <p:nvPr/>
        </p:nvSpPr>
        <p:spPr>
          <a:xfrm>
            <a:off x="13303535" y="1848429"/>
            <a:ext cx="4510089" cy="196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2"/>
              </a:lnSpc>
            </a:pPr>
            <a:endParaRPr/>
          </a:p>
          <a:p>
            <a:pPr algn="l">
              <a:lnSpc>
                <a:spcPts val="3942"/>
              </a:lnSpc>
            </a:pPr>
            <a:r>
              <a:rPr lang="en-US" sz="270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* </a:t>
            </a:r>
            <a:r>
              <a:rPr lang="en-US" sz="27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wtyczka i przeglądarka jest dodatkowym działaniem,</a:t>
            </a:r>
          </a:p>
          <a:p>
            <a:pPr algn="l">
              <a:lnSpc>
                <a:spcPts val="3942"/>
              </a:lnSpc>
            </a:pPr>
            <a:r>
              <a:rPr lang="en-US" sz="27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nie wynika z przepisów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1167" y="2867728"/>
            <a:ext cx="6797552" cy="2887539"/>
          </a:xfrm>
          <a:custGeom>
            <a:avLst/>
            <a:gdLst/>
            <a:ahLst/>
            <a:cxnLst/>
            <a:rect l="l" t="t" r="r" b="b"/>
            <a:pathLst>
              <a:path w="6797552" h="2887539">
                <a:moveTo>
                  <a:pt x="0" y="0"/>
                </a:moveTo>
                <a:lnTo>
                  <a:pt x="6797551" y="0"/>
                </a:lnTo>
                <a:lnTo>
                  <a:pt x="6797551" y="2887540"/>
                </a:lnTo>
                <a:lnTo>
                  <a:pt x="0" y="2887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61167" y="6452310"/>
            <a:ext cx="5756702" cy="2805990"/>
          </a:xfrm>
          <a:custGeom>
            <a:avLst/>
            <a:gdLst/>
            <a:ahLst/>
            <a:cxnLst/>
            <a:rect l="l" t="t" r="r" b="b"/>
            <a:pathLst>
              <a:path w="5756702" h="2805990">
                <a:moveTo>
                  <a:pt x="0" y="0"/>
                </a:moveTo>
                <a:lnTo>
                  <a:pt x="5756702" y="0"/>
                </a:lnTo>
                <a:lnTo>
                  <a:pt x="5756702" y="2805990"/>
                </a:lnTo>
                <a:lnTo>
                  <a:pt x="0" y="280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2.1.5. Co przed nami?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46303" y="2895801"/>
            <a:ext cx="8222686" cy="595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! 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nabór wniosków na </a:t>
            </a:r>
            <a:r>
              <a:rPr lang="en-US" sz="2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refundację planów ogólnych, planów miejscowych, gminnych programów rewitalizacji</a:t>
            </a: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[</a:t>
            </a:r>
            <a:r>
              <a:rPr lang="en-US" sz="29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4" tooltip="https://www.gov.pl/web/rozwoj-technologia/nabor-wnioskow-dot-wdrozenia-reformy-planowania-i-zagospodarowania-przestrzennego-wsparcie-dla-gmin--inwestycja-a131"/>
              </a:rPr>
              <a:t>nabór ciągły do czerwca 2026 r. - link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! 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regulamin dot. przeprowadzenia </a:t>
            </a: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bezpłatnych szkoleń </a:t>
            </a:r>
          </a:p>
          <a:p>
            <a:pPr algn="l">
              <a:lnSpc>
                <a:spcPts val="4306"/>
              </a:lnSpc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[</a:t>
            </a:r>
            <a:r>
              <a:rPr lang="en-US" sz="29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5" tooltip="https://www.gov.pl/web/rozwoj-technologia/nabor-wnioskow-dot-wdrozenia-reformy-planowania-i-zagospodarowania-przestrzennego---inwestycja-a131"/>
              </a:rPr>
              <a:t>nabór kończy się 22 lipca 2024r. - link</a:t>
            </a: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306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Freeform 8"/>
          <p:cNvSpPr/>
          <p:nvPr/>
        </p:nvSpPr>
        <p:spPr>
          <a:xfrm rot="-3136084">
            <a:off x="15604565" y="8061887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3136084">
            <a:off x="15549907" y="4775492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633852" y="8780093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w prezentacji o KPO o godz. 13:40 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9071669" y="3429000"/>
            <a:ext cx="8086011" cy="5014833"/>
          </a:xfrm>
          <a:custGeom>
            <a:avLst/>
            <a:gdLst/>
            <a:ahLst/>
            <a:cxnLst/>
            <a:rect l="l" t="t" r="r" b="b"/>
            <a:pathLst>
              <a:path w="8086011" h="5014833">
                <a:moveTo>
                  <a:pt x="0" y="0"/>
                </a:moveTo>
                <a:lnTo>
                  <a:pt x="8086011" y="0"/>
                </a:lnTo>
                <a:lnTo>
                  <a:pt x="8086011" y="5014833"/>
                </a:lnTo>
                <a:lnTo>
                  <a:pt x="0" y="5014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33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>
            <a:hlinkClick r:id="rId3" tooltip="https://wnioski.gunb.gov.pl#wniosek_akt_pp"/>
          </p:cNvPr>
          <p:cNvSpPr/>
          <p:nvPr/>
        </p:nvSpPr>
        <p:spPr>
          <a:xfrm>
            <a:off x="13669634" y="5273581"/>
            <a:ext cx="4632653" cy="1150459"/>
          </a:xfrm>
          <a:custGeom>
            <a:avLst/>
            <a:gdLst/>
            <a:ahLst/>
            <a:cxnLst/>
            <a:rect l="l" t="t" r="r" b="b"/>
            <a:pathLst>
              <a:path w="4632653" h="1150459">
                <a:moveTo>
                  <a:pt x="0" y="0"/>
                </a:moveTo>
                <a:lnTo>
                  <a:pt x="4632654" y="0"/>
                </a:lnTo>
                <a:lnTo>
                  <a:pt x="4632654" y="1150460"/>
                </a:lnTo>
                <a:lnTo>
                  <a:pt x="0" y="115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114674" y="2410120"/>
            <a:ext cx="4993456" cy="1207941"/>
          </a:xfrm>
          <a:custGeom>
            <a:avLst/>
            <a:gdLst/>
            <a:ahLst/>
            <a:cxnLst/>
            <a:rect l="l" t="t" r="r" b="b"/>
            <a:pathLst>
              <a:path w="4993456" h="1207941">
                <a:moveTo>
                  <a:pt x="0" y="0"/>
                </a:moveTo>
                <a:lnTo>
                  <a:pt x="4993456" y="0"/>
                </a:lnTo>
                <a:lnTo>
                  <a:pt x="4993456" y="1207941"/>
                </a:lnTo>
                <a:lnTo>
                  <a:pt x="0" y="1207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włączyć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procedurę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8422" y="2707258"/>
            <a:ext cx="15898827" cy="53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30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Należy złożyć pismo - wyłącznie na formularzu (dlaczego?)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5557" y="3523107"/>
            <a:ext cx="7156593" cy="259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wynika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to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wprost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z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przepisów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     [art. 8g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pizp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]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warto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skorzystać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np. z e-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budownictwa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, aby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samodzielnie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wypełnić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poprawny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formularz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Freeform 14"/>
          <p:cNvSpPr/>
          <p:nvPr/>
        </p:nvSpPr>
        <p:spPr>
          <a:xfrm rot="-2214099">
            <a:off x="17568662" y="5810639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6.1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warto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złożyć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pismo?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4586" y="3500084"/>
            <a:ext cx="15898827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1.1. wniosek do projektu aktu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– po rozpoczęciu procedury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2.2. uwagę do konsultowanego projektu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– w trakcie konsultacji społecznych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22756" y="1047750"/>
            <a:ext cx="813244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 WPROWADZENIE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276549" y="2094338"/>
            <a:ext cx="8422208" cy="7143750"/>
          </a:xfrm>
          <a:custGeom>
            <a:avLst/>
            <a:gdLst/>
            <a:ahLst/>
            <a:cxnLst/>
            <a:rect l="l" t="t" r="r" b="b"/>
            <a:pathLst>
              <a:path w="8422208" h="7143750">
                <a:moveTo>
                  <a:pt x="0" y="0"/>
                </a:moveTo>
                <a:lnTo>
                  <a:pt x="8422207" y="0"/>
                </a:lnTo>
                <a:lnTo>
                  <a:pt x="8422207" y="7143749"/>
                </a:lnTo>
                <a:lnTo>
                  <a:pt x="0" y="714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689232" y="2699322"/>
            <a:ext cx="9347957" cy="4907406"/>
          </a:xfrm>
          <a:custGeom>
            <a:avLst/>
            <a:gdLst/>
            <a:ahLst/>
            <a:cxnLst/>
            <a:rect l="l" t="t" r="r" b="b"/>
            <a:pathLst>
              <a:path w="9347957" h="4907406">
                <a:moveTo>
                  <a:pt x="0" y="0"/>
                </a:moveTo>
                <a:lnTo>
                  <a:pt x="9347957" y="0"/>
                </a:lnTo>
                <a:lnTo>
                  <a:pt x="9347957" y="4907406"/>
                </a:lnTo>
                <a:lnTo>
                  <a:pt x="0" y="4907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wygląda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formularz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pisma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408456" y="2114550"/>
            <a:ext cx="10505754" cy="7424066"/>
          </a:xfrm>
          <a:custGeom>
            <a:avLst/>
            <a:gdLst/>
            <a:ahLst/>
            <a:cxnLst/>
            <a:rect l="l" t="t" r="r" b="b"/>
            <a:pathLst>
              <a:path w="10505754" h="7424066">
                <a:moveTo>
                  <a:pt x="0" y="0"/>
                </a:moveTo>
                <a:lnTo>
                  <a:pt x="10505754" y="0"/>
                </a:lnTo>
                <a:lnTo>
                  <a:pt x="10505754" y="7424066"/>
                </a:lnTo>
                <a:lnTo>
                  <a:pt x="0" y="7424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Dlaczego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warto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wypełnić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tabele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31407" y="3234640"/>
            <a:ext cx="7156593" cy="3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zwiększy szanse na zrozumienie i uwzględnienie przez urząd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wyeliminowanie wniosków nieprecyzyjnych „chcę wybudować dom”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przyspieszy prace urzędu, a więc całą procedurę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4.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materiały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instruktażowe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dotyczące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pisma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>
            <a:off x="765155" y="2457122"/>
            <a:ext cx="8757269" cy="7829878"/>
          </a:xfrm>
          <a:custGeom>
            <a:avLst/>
            <a:gdLst/>
            <a:ahLst/>
            <a:cxnLst/>
            <a:rect l="l" t="t" r="r" b="b"/>
            <a:pathLst>
              <a:path w="8757269" h="11946730">
                <a:moveTo>
                  <a:pt x="0" y="0"/>
                </a:moveTo>
                <a:lnTo>
                  <a:pt x="8757269" y="0"/>
                </a:lnTo>
                <a:lnTo>
                  <a:pt x="8757269" y="11946731"/>
                </a:lnTo>
                <a:lnTo>
                  <a:pt x="0" y="11946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25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0842895" y="2564745"/>
            <a:ext cx="7445105" cy="93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5"/>
              </a:lnSpc>
            </a:pPr>
            <a:r>
              <a:rPr lang="en-US" sz="2597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Ścieżka postępowania oraz objaśnienia do formularza pisma</a:t>
            </a:r>
          </a:p>
        </p:txBody>
      </p:sp>
      <p:sp>
        <p:nvSpPr>
          <p:cNvPr id="11" name="Freeform 11"/>
          <p:cNvSpPr/>
          <p:nvPr/>
        </p:nvSpPr>
        <p:spPr>
          <a:xfrm>
            <a:off x="7905399" y="5351059"/>
            <a:ext cx="8943748" cy="4935941"/>
          </a:xfrm>
          <a:prstGeom prst="rect">
            <a:avLst/>
          </a:prstGeom>
          <a:blipFill>
            <a:blip r:embed="rId3"/>
            <a:stretch>
              <a:fillRect b="-7303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1970761" y="3962529"/>
            <a:ext cx="7042456" cy="759442"/>
            <a:chOff x="0" y="0"/>
            <a:chExt cx="9389941" cy="101258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525"/>
              <a:ext cx="9389941" cy="1003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86"/>
                </a:lnSpc>
              </a:pPr>
              <a:r>
                <a:rPr lang="en-US" sz="2597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udostępnione są na </a:t>
              </a:r>
              <a:r>
                <a:rPr lang="en-US" sz="2597" u="sng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  <a:hlinkClick r:id="rId4" tooltip="https://www.gov.pl/web/rozwoj-technologia/formularz-pisma-dotyczacego-aktu-planowania-przestrzennego"/>
                </a:rPr>
                <a:t>stronie głównej Ministerstwa Rozwoju i Technologii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-6315270">
              <a:off x="7106138" y="388353"/>
              <a:ext cx="413168" cy="534845"/>
            </a:xfrm>
            <a:custGeom>
              <a:avLst/>
              <a:gdLst/>
              <a:ahLst/>
              <a:cxnLst/>
              <a:rect l="l" t="t" r="r" b="b"/>
              <a:pathLst>
                <a:path w="413168" h="534845">
                  <a:moveTo>
                    <a:pt x="0" y="0"/>
                  </a:moveTo>
                  <a:lnTo>
                    <a:pt x="413168" y="0"/>
                  </a:lnTo>
                  <a:lnTo>
                    <a:pt x="413168" y="534845"/>
                  </a:lnTo>
                  <a:lnTo>
                    <a:pt x="0" y="534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2.1.7. Jak wygląda plan ogólny gminy w programie “Notatnik”, a jak w Przeglądarce danych planistycznych?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1292593" y="2891023"/>
            <a:ext cx="7396639" cy="7143750"/>
          </a:xfrm>
          <a:custGeom>
            <a:avLst/>
            <a:gdLst/>
            <a:ahLst/>
            <a:cxnLst/>
            <a:rect l="l" t="t" r="r" b="b"/>
            <a:pathLst>
              <a:path w="7396639" h="7143750">
                <a:moveTo>
                  <a:pt x="0" y="0"/>
                </a:moveTo>
                <a:lnTo>
                  <a:pt x="7396639" y="0"/>
                </a:lnTo>
                <a:lnTo>
                  <a:pt x="739663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7" b="-6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645138" y="2891023"/>
            <a:ext cx="4373457" cy="7247166"/>
          </a:xfrm>
          <a:custGeom>
            <a:avLst/>
            <a:gdLst/>
            <a:ahLst/>
            <a:cxnLst/>
            <a:rect l="l" t="t" r="r" b="b"/>
            <a:pathLst>
              <a:path w="4373457" h="7247166">
                <a:moveTo>
                  <a:pt x="0" y="0"/>
                </a:moveTo>
                <a:lnTo>
                  <a:pt x="4373457" y="0"/>
                </a:lnTo>
                <a:lnTo>
                  <a:pt x="4373457" y="7247166"/>
                </a:lnTo>
                <a:lnTo>
                  <a:pt x="0" y="7247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225771" y="3634498"/>
            <a:ext cx="5089345" cy="671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endParaRPr/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ogólne informacje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“część graficzna”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“legenda”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“część tekstowa“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7879544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2.1.8.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poruszać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planistycznych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pic>
        <p:nvPicPr>
          <p:cNvPr id="9" name="Picture 2">
            <a:hlinkClick r:id="" action="ppaction://media"/>
            <a:extLst>
              <a:ext uri="{FF2B5EF4-FFF2-40B4-BE49-F238E27FC236}">
                <a16:creationId xmlns:a16="http://schemas.microsoft.com/office/drawing/2014/main" id="{ABED4BC1-4821-FF6A-6058-EA34A9B3BD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57.9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43200" y="1943100"/>
            <a:ext cx="13030200" cy="7329488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75B2E1C8-DB00-E9F4-EEB4-4B824E6174EA}"/>
              </a:ext>
            </a:extLst>
          </p:cNvPr>
          <p:cNvSpPr txBox="1"/>
          <p:nvPr/>
        </p:nvSpPr>
        <p:spPr>
          <a:xfrm>
            <a:off x="152400" y="9486900"/>
            <a:ext cx="13716000" cy="459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6861" lvl="1" algn="l">
              <a:lnSpc>
                <a:spcPts val="4014"/>
              </a:lnSpc>
            </a:pPr>
            <a:r>
              <a:rPr lang="pl-PL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Przeglądarka danych planistycznych dostępna jest dla wszystkich na </a:t>
            </a:r>
            <a:r>
              <a:rPr lang="pl-PL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stronie gov.pl. 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4B0CADF-BBEE-0ED6-AFE4-96D2C2B60F67}"/>
              </a:ext>
            </a:extLst>
          </p:cNvPr>
          <p:cNvSpPr/>
          <p:nvPr/>
        </p:nvSpPr>
        <p:spPr>
          <a:xfrm rot="15284730">
            <a:off x="13185728" y="9516236"/>
            <a:ext cx="309876" cy="401134"/>
          </a:xfrm>
          <a:custGeom>
            <a:avLst/>
            <a:gdLst/>
            <a:ahLst/>
            <a:cxnLst/>
            <a:rect l="l" t="t" r="r" b="b"/>
            <a:pathLst>
              <a:path w="413168" h="534845">
                <a:moveTo>
                  <a:pt x="0" y="0"/>
                </a:moveTo>
                <a:lnTo>
                  <a:pt x="413168" y="0"/>
                </a:lnTo>
                <a:lnTo>
                  <a:pt x="413168" y="534845"/>
                </a:lnTo>
                <a:lnTo>
                  <a:pt x="0" y="534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2709" y="2290682"/>
            <a:ext cx="7000263" cy="6500245"/>
          </a:xfrm>
          <a:custGeom>
            <a:avLst/>
            <a:gdLst/>
            <a:ahLst/>
            <a:cxnLst/>
            <a:rect l="l" t="t" r="r" b="b"/>
            <a:pathLst>
              <a:path w="7000263" h="6500245">
                <a:moveTo>
                  <a:pt x="0" y="0"/>
                </a:moveTo>
                <a:lnTo>
                  <a:pt x="7000263" y="0"/>
                </a:lnTo>
                <a:lnTo>
                  <a:pt x="7000263" y="6500245"/>
                </a:lnTo>
                <a:lnTo>
                  <a:pt x="0" y="65002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2.1.9. Czym jest plan ogólny gminy (POG)?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60367" y="3132402"/>
            <a:ext cx="11725407" cy="6782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„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cyfrowe</a:t>
            </a:r>
            <a:r>
              <a:rPr lang="en-US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puzzle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państwa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kolor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strefa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dowolna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wielkość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elementów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pasujące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zasięgu</a:t>
            </a: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2.1.10. Jakie ustalenia zawiera plan ogólny gminy (POG)?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1006" y="2552659"/>
            <a:ext cx="2421428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musi zawierać: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83068" y="3548112"/>
            <a:ext cx="11725407" cy="503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obszar uzupełnienia zabudowy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(OUZ) – obszar, gdzie będzie można wydawać nowe decyzje o warunkach zabudowy [rozp. OUZ]</a:t>
            </a:r>
          </a:p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obszar zabudowy śródmiejskiej 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(OZS) – obszar, gdzie obowiązują inne przepisy np. dot. naturalnego oświetlenia budynków [rozp. w sprawie warunków technicznych, jakim powinny odpowiadać budynki i ich usytuowanie]</a:t>
            </a:r>
          </a:p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obszar standardów dostępności infrastruktury społecznej 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(OSD) – obszar, gdzie gmina ustali dodatkowe warunki dot. lokalizowania nowej funkcji mieszkaniowej, np. odległość od szkoły podstawowej oraz obszarów zieleni publicznej [art. 13f ustawy pizp]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3068" y="2552659"/>
            <a:ext cx="11725407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2" lvl="1" indent="-296861" algn="l">
              <a:lnSpc>
                <a:spcPts val="4014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rozłączne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strefy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planistyczne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wypełniające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cały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plan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2431" y="3548112"/>
            <a:ext cx="2523952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może zawierać: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8343268"/>
            <a:ext cx="11725407" cy="99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endParaRPr/>
          </a:p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    </a:t>
            </a:r>
            <a:r>
              <a:rPr lang="en-US" sz="27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* </a:t>
            </a: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różne rodzaje obszarów mogą się nakładać na siebie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8456" y="9086582"/>
            <a:ext cx="11558936" cy="98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7"/>
              </a:lnSpc>
            </a:pPr>
            <a:endParaRPr/>
          </a:p>
          <a:p>
            <a:pPr algn="l">
              <a:lnSpc>
                <a:spcPts val="3957"/>
              </a:lnSpc>
            </a:pPr>
            <a:r>
              <a:rPr lang="en-US" sz="271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więcej: kolejna prezentacja oraz </a:t>
            </a:r>
            <a:r>
              <a:rPr lang="en-US" sz="2710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www.youtube.com/live/NbNKfoQ8Qgo?si=T808CgpyvqJshMGS&amp;t=7757"/>
              </a:rPr>
              <a:t>październikowa konferencja</a:t>
            </a:r>
          </a:p>
        </p:txBody>
      </p:sp>
      <p:sp>
        <p:nvSpPr>
          <p:cNvPr id="15" name="Freeform 15"/>
          <p:cNvSpPr/>
          <p:nvPr/>
        </p:nvSpPr>
        <p:spPr>
          <a:xfrm rot="-3136084">
            <a:off x="9555984" y="9700575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7656608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2.1.10. Jak wyglądają ustalenia planu ogólnego w przeglądarce?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192479" y="2156921"/>
            <a:ext cx="7682224" cy="7682224"/>
          </a:xfrm>
          <a:custGeom>
            <a:avLst/>
            <a:gdLst/>
            <a:ahLst/>
            <a:cxnLst/>
            <a:rect l="l" t="t" r="r" b="b"/>
            <a:pathLst>
              <a:path w="7682224" h="7682224">
                <a:moveTo>
                  <a:pt x="0" y="0"/>
                </a:moveTo>
                <a:lnTo>
                  <a:pt x="7682224" y="0"/>
                </a:lnTo>
                <a:lnTo>
                  <a:pt x="7682224" y="7682224"/>
                </a:lnTo>
                <a:lnTo>
                  <a:pt x="0" y="7682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24279" y="6385559"/>
            <a:ext cx="5089345" cy="2215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endParaRPr/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kliknięcie w wybrany element powoduje jego rozwinięcie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9171413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 dirty="0"/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przeglądarce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narzędziach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11:50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2.1.11. Jakie mogą być strefy planistyczne?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167120" y="2814455"/>
          <a:ext cx="10315095" cy="2105024"/>
        </p:xfrm>
        <a:graphic>
          <a:graphicData uri="http://schemas.openxmlformats.org/drawingml/2006/table">
            <a:tbl>
              <a:tblPr/>
              <a:tblGrid>
                <a:gridCol w="88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wielofunkcyjna z zabudową mieszkaniową wielorodzinną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SW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7C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wielofunkcyjna z zabudową mieszkaniową jednorodzinną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SJ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4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wielofunkcyjna z zabudową zagrodową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SZ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usługowa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SU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167120" y="4952820"/>
          <a:ext cx="10315095" cy="2105024"/>
        </p:xfrm>
        <a:graphic>
          <a:graphicData uri="http://schemas.openxmlformats.org/drawingml/2006/table">
            <a:tbl>
              <a:tblPr/>
              <a:tblGrid>
                <a:gridCol w="88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handlu wielkopowierzchniowego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SH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4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gospodarcza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SP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88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produkcji rolniczej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SR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infrastrukturalna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SI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167120" y="7086420"/>
          <a:ext cx="10315095" cy="2105024"/>
        </p:xfrm>
        <a:graphic>
          <a:graphicData uri="http://schemas.openxmlformats.org/drawingml/2006/table">
            <a:tbl>
              <a:tblPr/>
              <a:tblGrid>
                <a:gridCol w="88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zieleni i rekreacji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SN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cmentarzy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SC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górnictwa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SG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25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otwarta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SO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2167120" y="2117822"/>
          <a:ext cx="10315096" cy="408657"/>
        </p:xfrm>
        <a:graphic>
          <a:graphicData uri="http://schemas.openxmlformats.org/drawingml/2006/table">
            <a:tbl>
              <a:tblPr/>
              <a:tblGrid>
                <a:gridCol w="8830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657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82564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NAZWA STREFY</a:t>
                      </a:r>
                      <a:endParaRPr lang="en-US" sz="1100"/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82564"/>
                          </a:solidFill>
                          <a:latin typeface="Muli Bold"/>
                          <a:ea typeface="Muli Bold"/>
                          <a:cs typeface="Muli Bold"/>
                          <a:sym typeface="Muli Bold"/>
                        </a:rPr>
                        <a:t>OZNACZENIE</a:t>
                      </a:r>
                      <a:endParaRPr lang="en-US" sz="1100"/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6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2167120" y="9220020"/>
          <a:ext cx="10315095" cy="425507"/>
        </p:xfrm>
        <a:graphic>
          <a:graphicData uri="http://schemas.openxmlformats.org/drawingml/2006/table">
            <a:tbl>
              <a:tblPr/>
              <a:tblGrid>
                <a:gridCol w="8846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507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strefa komunikacyjna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SK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24279" y="6385559"/>
            <a:ext cx="5089345" cy="390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4"/>
              </a:lnSpc>
            </a:pPr>
            <a:endParaRPr/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* wykaz w</a:t>
            </a: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49" u="sng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  <a:hlinkClick r:id="rId2" tooltip="https://isap.sejm.gov.pl/isap.nsf/DocDetails.xsp?id=WDU20230001688"/>
              </a:rPr>
              <a:t>art. 13c</a:t>
            </a:r>
            <a:r>
              <a:rPr lang="en-US" sz="27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isap.sejm.gov.pl/isap.nsf/DocDetails.xsp?id=WDU20230001688"/>
              </a:rPr>
              <a:t> ustawy pizp </a:t>
            </a: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* nazwy i ustalenia stref są określone w ustawie </a:t>
            </a:r>
          </a:p>
          <a:p>
            <a:pPr algn="l">
              <a:lnSpc>
                <a:spcPts val="4454"/>
              </a:lnSpc>
            </a:pPr>
            <a:r>
              <a:rPr lang="en-US" sz="27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 rozporządzeniach, </a:t>
            </a: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nie mogą być modyfikowane</a:t>
            </a:r>
          </a:p>
          <a:p>
            <a:pPr algn="l">
              <a:lnSpc>
                <a:spcPts val="445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5" name="Freeform 15"/>
          <p:cNvSpPr/>
          <p:nvPr/>
        </p:nvSpPr>
        <p:spPr>
          <a:xfrm rot="-3136084">
            <a:off x="17570138" y="71869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2.1.11. Jak nazwać strefę we wtyczce?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>
            <a:off x="4579266" y="2501900"/>
            <a:ext cx="8219932" cy="6212338"/>
          </a:xfrm>
          <a:custGeom>
            <a:avLst/>
            <a:gdLst/>
            <a:ahLst/>
            <a:cxnLst/>
            <a:rect l="l" t="t" r="r" b="b"/>
            <a:pathLst>
              <a:path w="8219932" h="6212338">
                <a:moveTo>
                  <a:pt x="0" y="0"/>
                </a:moveTo>
                <a:lnTo>
                  <a:pt x="8219931" y="0"/>
                </a:lnTo>
                <a:lnTo>
                  <a:pt x="8219931" y="6212339"/>
                </a:lnTo>
                <a:lnTo>
                  <a:pt x="0" y="6212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29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8456" y="8990464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o wtyczce w prezentacji o narzędziach o 11:50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3288835" y="2632866"/>
            <a:ext cx="12144934" cy="6863559"/>
          </a:xfrm>
          <a:custGeom>
            <a:avLst/>
            <a:gdLst/>
            <a:ahLst/>
            <a:cxnLst/>
            <a:rect l="l" t="t" r="r" b="b"/>
            <a:pathLst>
              <a:path w="12144934" h="6863559">
                <a:moveTo>
                  <a:pt x="0" y="0"/>
                </a:moveTo>
                <a:lnTo>
                  <a:pt x="12144934" y="0"/>
                </a:lnTo>
                <a:lnTo>
                  <a:pt x="12144934" y="6863559"/>
                </a:lnTo>
                <a:lnTo>
                  <a:pt x="0" y="6863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66800"/>
            <a:ext cx="1047035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1.1. Program konferencji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Freeform 5"/>
          <p:cNvSpPr/>
          <p:nvPr/>
        </p:nvSpPr>
        <p:spPr>
          <a:xfrm>
            <a:off x="1674544" y="2762250"/>
            <a:ext cx="14938912" cy="5548739"/>
          </a:xfrm>
          <a:custGeom>
            <a:avLst/>
            <a:gdLst/>
            <a:ahLst/>
            <a:cxnLst/>
            <a:rect l="l" t="t" r="r" b="b"/>
            <a:pathLst>
              <a:path w="14938912" h="5548739">
                <a:moveTo>
                  <a:pt x="0" y="0"/>
                </a:moveTo>
                <a:lnTo>
                  <a:pt x="14938912" y="0"/>
                </a:lnTo>
                <a:lnTo>
                  <a:pt x="14938912" y="5548739"/>
                </a:lnTo>
                <a:lnTo>
                  <a:pt x="0" y="5548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różni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profil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dodatkowy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od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profilu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podstawowego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9144" y="8577689"/>
            <a:ext cx="15898827" cy="147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2"/>
              </a:lnSpc>
            </a:pPr>
            <a:r>
              <a:rPr lang="en-US" sz="270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70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rozróżnienie na profil podstawowy i dodatkowy ma znaczenie przy tworzeniu planu, natomiast po uchwaleniu profil należy traktować łącznie</a:t>
            </a:r>
          </a:p>
          <a:p>
            <a:pPr algn="l">
              <a:lnSpc>
                <a:spcPts val="3942"/>
              </a:lnSpc>
            </a:pPr>
            <a:endParaRPr lang="en-US" sz="270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2.1.13.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Profil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funkcjonalny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wtyczce</a:t>
            </a: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Freeform 7"/>
          <p:cNvSpPr/>
          <p:nvPr/>
        </p:nvSpPr>
        <p:spPr>
          <a:xfrm>
            <a:off x="9156145" y="2521794"/>
            <a:ext cx="8411827" cy="6172200"/>
          </a:xfrm>
          <a:custGeom>
            <a:avLst/>
            <a:gdLst/>
            <a:ahLst/>
            <a:cxnLst/>
            <a:rect l="l" t="t" r="r" b="b"/>
            <a:pathLst>
              <a:path w="8411827" h="6172200">
                <a:moveTo>
                  <a:pt x="0" y="0"/>
                </a:moveTo>
                <a:lnTo>
                  <a:pt x="8411826" y="0"/>
                </a:lnTo>
                <a:lnTo>
                  <a:pt x="841182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310136" y="3483940"/>
            <a:ext cx="8669624" cy="4247907"/>
          </a:xfrm>
          <a:custGeom>
            <a:avLst/>
            <a:gdLst/>
            <a:ahLst/>
            <a:cxnLst/>
            <a:rect l="l" t="t" r="r" b="b"/>
            <a:pathLst>
              <a:path w="8669624" h="4247907">
                <a:moveTo>
                  <a:pt x="0" y="0"/>
                </a:moveTo>
                <a:lnTo>
                  <a:pt x="8669624" y="0"/>
                </a:lnTo>
                <a:lnTo>
                  <a:pt x="8669624" y="4247907"/>
                </a:lnTo>
                <a:lnTo>
                  <a:pt x="0" y="4247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2515388-9349-E091-EDEA-621CDC96D14F}"/>
              </a:ext>
            </a:extLst>
          </p:cNvPr>
          <p:cNvSpPr txBox="1"/>
          <p:nvPr/>
        </p:nvSpPr>
        <p:spPr>
          <a:xfrm>
            <a:off x="408456" y="9171413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 dirty="0"/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przeglądarce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 wtyczce 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narzędziach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o 11:50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można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strefie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planistycznej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72225"/>
            <a:ext cx="11083680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profil funkcjonalny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–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zestaw funkcji możliwych do uzupełniania</a:t>
            </a:r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brzegowe (maksymalne lub minimalne) parametry: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4421" y="3711618"/>
            <a:ext cx="14665586" cy="363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maksymalną nadziemną intensywność zabudowy: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np. 0.9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maksymalną wysokość zabudowy: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np. 24.0 m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maksymalny udział powierzchni zabudowy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np. 20% (można zabudować budynkiem maksymalnie 20% działki lub terenu)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minimalny udział powierzchni biologicznie czynnej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np. 30% (trzeba pozostawić minimum 30% działki jako powierzchnię z możliwością wegetacji roślin lub jako wody powierzchniowe)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10023" y="7834450"/>
            <a:ext cx="11877977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1E3E82"/>
                </a:solidFill>
                <a:latin typeface="Lato"/>
                <a:ea typeface="Lato"/>
                <a:cs typeface="Lato"/>
                <a:sym typeface="Lato"/>
              </a:rPr>
              <a:t>* więcej: </a:t>
            </a:r>
            <a:r>
              <a:rPr lang="en-US" sz="2749" u="sng">
                <a:solidFill>
                  <a:srgbClr val="1E3E82"/>
                </a:solidFill>
                <a:latin typeface="Lato Bold"/>
                <a:ea typeface="Lato Bold"/>
                <a:cs typeface="Lato Bold"/>
                <a:sym typeface="Lato Bold"/>
                <a:hlinkClick r:id="rId2" tooltip="https://www.gov.pl/attachment/b80e3fdc-f722-468c-9d44-477477d9253c"/>
              </a:rPr>
              <a:t>materiał instruktażowy do formularza pisma APP</a:t>
            </a:r>
            <a:r>
              <a:rPr lang="en-US" sz="2749">
                <a:solidFill>
                  <a:srgbClr val="1E3E82"/>
                </a:solidFill>
                <a:latin typeface="Lato"/>
                <a:ea typeface="Lato"/>
                <a:cs typeface="Lato"/>
                <a:sym typeface="Lato"/>
              </a:rPr>
              <a:t>, a także następna prezentacja „Kluczowe ustalenia planu ogólnego”</a:t>
            </a:r>
          </a:p>
          <a:p>
            <a:pPr algn="l">
              <a:lnSpc>
                <a:spcPts val="4014"/>
              </a:lnSpc>
            </a:pPr>
            <a:r>
              <a:rPr lang="en-US" sz="2749">
                <a:solidFill>
                  <a:srgbClr val="1E3E82"/>
                </a:solidFill>
                <a:latin typeface="Lato"/>
                <a:ea typeface="Lato"/>
                <a:cs typeface="Lato"/>
                <a:sym typeface="Lato"/>
              </a:rPr>
              <a:t>* niektóre rodzaje stref zawierają </a:t>
            </a:r>
            <a:r>
              <a:rPr lang="en-US" sz="2749">
                <a:solidFill>
                  <a:srgbClr val="1E3E82"/>
                </a:solidFill>
                <a:latin typeface="Lato Bold"/>
                <a:ea typeface="Lato Bold"/>
                <a:cs typeface="Lato Bold"/>
                <a:sym typeface="Lato Bold"/>
              </a:rPr>
              <a:t>wytyczne dot. zawartości</a:t>
            </a:r>
          </a:p>
          <a:p>
            <a:pPr algn="l">
              <a:lnSpc>
                <a:spcPts val="4014"/>
              </a:lnSpc>
            </a:pPr>
            <a:endParaRPr lang="en-US" sz="2749">
              <a:solidFill>
                <a:srgbClr val="1E3E82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3" name="Freeform 13"/>
          <p:cNvSpPr/>
          <p:nvPr/>
        </p:nvSpPr>
        <p:spPr>
          <a:xfrm rot="-7396131">
            <a:off x="15417172" y="76401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Freeform 8"/>
          <p:cNvSpPr/>
          <p:nvPr/>
        </p:nvSpPr>
        <p:spPr>
          <a:xfrm rot="-7396131">
            <a:off x="15417172" y="7640111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2"/>
                </a:lnTo>
                <a:lnTo>
                  <a:pt x="0" y="33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542962" y="3788289"/>
            <a:ext cx="8146269" cy="4479531"/>
          </a:xfrm>
          <a:custGeom>
            <a:avLst/>
            <a:gdLst/>
            <a:ahLst/>
            <a:cxnLst/>
            <a:rect l="l" t="t" r="r" b="b"/>
            <a:pathLst>
              <a:path w="8146269" h="4479531">
                <a:moveTo>
                  <a:pt x="0" y="0"/>
                </a:moveTo>
                <a:lnTo>
                  <a:pt x="8146270" y="0"/>
                </a:lnTo>
                <a:lnTo>
                  <a:pt x="8146270" y="4479531"/>
                </a:lnTo>
                <a:lnTo>
                  <a:pt x="0" y="447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144000" y="2933309"/>
            <a:ext cx="8337045" cy="6189492"/>
          </a:xfrm>
          <a:custGeom>
            <a:avLst/>
            <a:gdLst/>
            <a:ahLst/>
            <a:cxnLst/>
            <a:rect l="l" t="t" r="r" b="b"/>
            <a:pathLst>
              <a:path w="8337045" h="6189492">
                <a:moveTo>
                  <a:pt x="0" y="0"/>
                </a:moveTo>
                <a:lnTo>
                  <a:pt x="8337045" y="0"/>
                </a:lnTo>
                <a:lnTo>
                  <a:pt x="8337045" y="6189491"/>
                </a:lnTo>
                <a:lnTo>
                  <a:pt x="0" y="618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wyglądają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strefy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we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wtyczce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Dlaczego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plan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ma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nową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 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158490"/>
            <a:ext cx="15941307" cy="6782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nowoczesne „e-prawo”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stabilizacja orzecznictwa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rzeczywista integracja danych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ujednolicone zapisu ustaleń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weryfikacja 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poprawności merytorycznej i przestrzennej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zaawansowane analizy, w tym przestrzenne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wiarygodne dane w czasie rzeczywistym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przyspieszenie 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procedur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bez konieczności instalacji zewnętrznego oprogramowania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przewidywane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zmniejszenie liczby rozstrzygnięć 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/ uchyleń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zrozumiałe dla ludzi i systemów informatycznych (planistyczna baza danych przestrzennych)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przygotowanie techniczne do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docelowego zastąpienia wypisów i wyrysów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docelowa współpraca danych i systemów w ramach procesu inwestycyjno-budowlanego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17155" y="2390775"/>
            <a:ext cx="15941307" cy="363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otwieranie danych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lepsza jakość danych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ograniczenie zawartości aktów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szybsze identyfikowanie problemów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prosta identyfikacja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bez dodatkowych opłat 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niezależnie od godzin pracy urzędu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Na 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wpłynie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plan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przyszłości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94586" y="3500084"/>
            <a:ext cx="15898827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nowe plany miejscowe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nowe decyzje o warunkach zabudowy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Gdzie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znajdę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tworzone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przez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gminę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4586" y="3500084"/>
            <a:ext cx="1589882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teraz: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BIP gminy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od 2026 roku: </a:t>
            </a:r>
            <a:r>
              <a:rPr lang="en-US" sz="28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 Rejestrze Urbanistycznym (RU)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47681" y="5471241"/>
            <a:ext cx="15941307" cy="300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Rejestr prowadzi minister właściwy do spraw budownictwa,planowania i zagospodarowania przestrzennego oraz mieszkalnictwa a minister właściwy do spraw informatyzacji zapewnia funkcjonowanie systemu teleinformatycznego [art. 67g ust. 1 ustawy pizp]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* trwają prace nad pilotażem RU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18578" y="4959573"/>
            <a:ext cx="12446624" cy="4158498"/>
            <a:chOff x="0" y="0"/>
            <a:chExt cx="16595498" cy="55446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66567" cy="4452054"/>
            </a:xfrm>
            <a:custGeom>
              <a:avLst/>
              <a:gdLst/>
              <a:ahLst/>
              <a:cxnLst/>
              <a:rect l="l" t="t" r="r" b="b"/>
              <a:pathLst>
                <a:path w="16266567" h="4452054">
                  <a:moveTo>
                    <a:pt x="0" y="0"/>
                  </a:moveTo>
                  <a:lnTo>
                    <a:pt x="16266567" y="0"/>
                  </a:lnTo>
                  <a:lnTo>
                    <a:pt x="16266567" y="4452054"/>
                  </a:lnTo>
                  <a:lnTo>
                    <a:pt x="0" y="4452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5242168" y="2394654"/>
              <a:ext cx="11353331" cy="3150009"/>
              <a:chOff x="0" y="0"/>
              <a:chExt cx="2242633" cy="6222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42633" cy="622224"/>
              </a:xfrm>
              <a:custGeom>
                <a:avLst/>
                <a:gdLst/>
                <a:ahLst/>
                <a:cxnLst/>
                <a:rect l="l" t="t" r="r" b="b"/>
                <a:pathLst>
                  <a:path w="2242633" h="622224">
                    <a:moveTo>
                      <a:pt x="0" y="0"/>
                    </a:moveTo>
                    <a:lnTo>
                      <a:pt x="2242633" y="0"/>
                    </a:lnTo>
                    <a:lnTo>
                      <a:pt x="2242633" y="622224"/>
                    </a:lnTo>
                    <a:lnTo>
                      <a:pt x="0" y="6222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76200"/>
                <a:ext cx="2242633" cy="6984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4654473" y="6425398"/>
            <a:ext cx="11153697" cy="3873788"/>
          </a:xfrm>
          <a:custGeom>
            <a:avLst/>
            <a:gdLst/>
            <a:ahLst/>
            <a:cxnLst/>
            <a:rect l="l" t="t" r="r" b="b"/>
            <a:pathLst>
              <a:path w="11153697" h="3873788">
                <a:moveTo>
                  <a:pt x="0" y="0"/>
                </a:moveTo>
                <a:lnTo>
                  <a:pt x="11153697" y="0"/>
                </a:lnTo>
                <a:lnTo>
                  <a:pt x="11153697" y="3873788"/>
                </a:lnTo>
                <a:lnTo>
                  <a:pt x="0" y="387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46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08456" y="1057275"/>
            <a:ext cx="16561551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19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Dlaczego plan ogólny gminy jest tworzony w formie danych przestrzennych?</a:t>
            </a: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8578" y="2749105"/>
            <a:ext cx="1594130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Nowoczesne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zastąpienie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tekstu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rysunku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zapisane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ujednoliconym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skali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kraju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pliku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możliwością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docelowego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zasilania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przez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Rejestr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Urbanistyczny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stronie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Zagospodarowanie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przestrzenne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- cyfryzacja, w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Bazie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wiedzy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- </a:t>
            </a:r>
            <a:r>
              <a:rPr lang="en-US" sz="2849" u="sng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  <a:hlinkClick r:id="rId4" tooltip="https://www.gov.pl/web/zagospodarowanieprzestrzenne/szybki-start--pog"/>
              </a:rPr>
              <a:t>Szybki</a:t>
            </a:r>
            <a:r>
              <a:rPr lang="en-US" sz="2849" u="sng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  <a:hlinkClick r:id="rId4" tooltip="https://www.gov.pl/web/zagospodarowanieprzestrzenne/szybki-start--pog"/>
              </a:rPr>
              <a:t> Start POG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Freeform 15"/>
          <p:cNvSpPr/>
          <p:nvPr/>
        </p:nvSpPr>
        <p:spPr>
          <a:xfrm rot="-2214099">
            <a:off x="16615835" y="4148111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sprawdzać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projekt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5425" y="2561033"/>
            <a:ext cx="159413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Przeglądarka danych planistycznych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- dla wszystkich</a:t>
            </a:r>
          </a:p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Wtyczka APP2 do QGIS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Wczytaj Warstwę - dla osób ze specjalistyczną wiedzą, które gromadzą i analizują dane w programach GIS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11940" y="4448126"/>
            <a:ext cx="14996121" cy="3511750"/>
            <a:chOff x="0" y="0"/>
            <a:chExt cx="19994829" cy="4682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994829" cy="4682333"/>
            </a:xfrm>
            <a:custGeom>
              <a:avLst/>
              <a:gdLst/>
              <a:ahLst/>
              <a:cxnLst/>
              <a:rect l="l" t="t" r="r" b="b"/>
              <a:pathLst>
                <a:path w="19994829" h="4682333">
                  <a:moveTo>
                    <a:pt x="0" y="0"/>
                  </a:moveTo>
                  <a:lnTo>
                    <a:pt x="19994829" y="0"/>
                  </a:lnTo>
                  <a:lnTo>
                    <a:pt x="19994829" y="4682333"/>
                  </a:lnTo>
                  <a:lnTo>
                    <a:pt x="0" y="46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3006523" y="2879599"/>
              <a:ext cx="4114800" cy="1160298"/>
              <a:chOff x="0" y="0"/>
              <a:chExt cx="812800" cy="22919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29195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812800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30706" y="2879599"/>
              <a:ext cx="8575161" cy="1160298"/>
              <a:chOff x="0" y="0"/>
              <a:chExt cx="1693859" cy="22919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93859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1693859" h="229195">
                    <a:moveTo>
                      <a:pt x="0" y="0"/>
                    </a:moveTo>
                    <a:lnTo>
                      <a:pt x="1693859" y="0"/>
                    </a:lnTo>
                    <a:lnTo>
                      <a:pt x="1693859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76200"/>
                <a:ext cx="1693859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3821188" y="6755961"/>
            <a:ext cx="2951943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Wtyczka APP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18018" y="6755961"/>
            <a:ext cx="6277095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Przeglądarka danych planistycznych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8456" y="8169426"/>
            <a:ext cx="17733215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*oba narzędzia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nie są wymagane przez przepisy, powstały aby zwiększyć jakość i dostępność do danych 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66832" y="6607826"/>
            <a:ext cx="12224507" cy="870223"/>
            <a:chOff x="0" y="0"/>
            <a:chExt cx="16299343" cy="116029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14800" cy="1160298"/>
              <a:chOff x="0" y="0"/>
              <a:chExt cx="812800" cy="2291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29195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76200"/>
                <a:ext cx="812800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724183" y="0"/>
              <a:ext cx="8575161" cy="1160298"/>
              <a:chOff x="0" y="0"/>
              <a:chExt cx="1693859" cy="22919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93859" cy="229195"/>
              </a:xfrm>
              <a:custGeom>
                <a:avLst/>
                <a:gdLst/>
                <a:ahLst/>
                <a:cxnLst/>
                <a:rect l="l" t="t" r="r" b="b"/>
                <a:pathLst>
                  <a:path w="1693859" h="229195">
                    <a:moveTo>
                      <a:pt x="0" y="0"/>
                    </a:moveTo>
                    <a:lnTo>
                      <a:pt x="1693859" y="0"/>
                    </a:lnTo>
                    <a:lnTo>
                      <a:pt x="1693859" y="229195"/>
                    </a:lnTo>
                    <a:lnTo>
                      <a:pt x="0" y="2291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76200"/>
                <a:ext cx="1693859" cy="3053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4922573" y="2457450"/>
            <a:ext cx="12297864" cy="5752030"/>
          </a:xfrm>
          <a:custGeom>
            <a:avLst/>
            <a:gdLst/>
            <a:ahLst/>
            <a:cxnLst/>
            <a:rect l="l" t="t" r="r" b="b"/>
            <a:pathLst>
              <a:path w="12297864" h="5752030">
                <a:moveTo>
                  <a:pt x="0" y="0"/>
                </a:moveTo>
                <a:lnTo>
                  <a:pt x="12297863" y="0"/>
                </a:lnTo>
                <a:lnTo>
                  <a:pt x="12297863" y="5752030"/>
                </a:lnTo>
                <a:lnTo>
                  <a:pt x="0" y="5752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39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znaleźć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identyfikator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działki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ewidencyjnej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943" y="2346149"/>
            <a:ext cx="15941307" cy="5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160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Geoportal krajowy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8474987"/>
            <a:ext cx="17733215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3" tooltip="https://www.gov.pl/attachment/b80e3fdc-f722-468c-9d44-477477d9253c"/>
              </a:rPr>
              <a:t> *Informacje w jaki sposób znaleźć identyfikator działki ewidencyjnej dostępne są w materiałach instruktażowych dla formularza pisma APP</a:t>
            </a:r>
          </a:p>
          <a:p>
            <a:pPr algn="l">
              <a:lnSpc>
                <a:spcPts val="4816"/>
              </a:lnSpc>
            </a:pPr>
            <a:endParaRPr lang="en-US" sz="2849" u="sng">
              <a:solidFill>
                <a:srgbClr val="082564"/>
              </a:solidFill>
              <a:latin typeface="Lato"/>
              <a:ea typeface="Lato"/>
              <a:cs typeface="Lato"/>
              <a:sym typeface="Lato"/>
              <a:hlinkClick r:id="rId3" tooltip="https://www.gov.pl/attachment/b80e3fdc-f722-468c-9d44-477477d9253c"/>
            </a:endParaRPr>
          </a:p>
        </p:txBody>
      </p:sp>
      <p:sp>
        <p:nvSpPr>
          <p:cNvPr id="18" name="Freeform 18"/>
          <p:cNvSpPr/>
          <p:nvPr/>
        </p:nvSpPr>
        <p:spPr>
          <a:xfrm rot="-2214099">
            <a:off x="7950333" y="9236345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456" y="1066800"/>
            <a:ext cx="1047035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1.2. Założenia prezentacji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91584" y="2552699"/>
            <a:ext cx="15028207" cy="679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„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prosty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język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” –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sporządzenie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planu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ogólnego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zaangażowani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są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tylko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specjaliści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początku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podstawowe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dostosowane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adresata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jako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dodatkowa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podstawa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prawna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albo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źródło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formie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linków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kolejne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slajdy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coraz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bardziej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szczegółowe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specjalistyczne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marL="593722" lvl="1" indent="-296861" algn="l">
              <a:lnSpc>
                <a:spcPts val="4949"/>
              </a:lnSpc>
              <a:buFont typeface="Arial"/>
              <a:buChar char="•"/>
            </a:pP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najważniejsze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tym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dostępne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będą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linku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pod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nagraniem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YouTube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oraz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stronie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internetowej</a:t>
            </a:r>
            <a:r>
              <a:rPr lang="en-US" sz="27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departamentu</a:t>
            </a: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49"/>
              </a:lnSpc>
            </a:pPr>
            <a:endParaRPr lang="en-US" sz="27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50"/>
              </a:lnSpc>
            </a:pPr>
            <a:r>
              <a:rPr lang="en-US" sz="2750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*</a:t>
            </a:r>
            <a:r>
              <a:rPr lang="en-US" sz="2750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dodatkowe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istotne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informacje</a:t>
            </a:r>
            <a:endParaRPr lang="en-US" sz="275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50"/>
              </a:lnSpc>
            </a:pPr>
            <a:r>
              <a:rPr lang="en-US" sz="2750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!</a:t>
            </a:r>
            <a:r>
              <a:rPr lang="en-US" sz="2750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najważniejsze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dla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danej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grupy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informacje</a:t>
            </a:r>
            <a:endParaRPr lang="en-US" sz="275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950"/>
              </a:lnSpc>
            </a:pP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linki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[w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prezentacji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50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udostępnionej</a:t>
            </a:r>
            <a:r>
              <a:rPr lang="en-US" sz="275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949"/>
              </a:lnSpc>
            </a:pPr>
            <a:endParaRPr lang="en-US" sz="275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AutoShape 4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Freeform 10"/>
          <p:cNvSpPr/>
          <p:nvPr/>
        </p:nvSpPr>
        <p:spPr>
          <a:xfrm rot="-3136084">
            <a:off x="2425952" y="8392844"/>
            <a:ext cx="255776" cy="331102"/>
          </a:xfrm>
          <a:custGeom>
            <a:avLst/>
            <a:gdLst/>
            <a:ahLst/>
            <a:cxnLst/>
            <a:rect l="l" t="t" r="r" b="b"/>
            <a:pathLst>
              <a:path w="255776" h="331102">
                <a:moveTo>
                  <a:pt x="0" y="0"/>
                </a:moveTo>
                <a:lnTo>
                  <a:pt x="255776" y="0"/>
                </a:lnTo>
                <a:lnTo>
                  <a:pt x="255776" y="331101"/>
                </a:lnTo>
                <a:lnTo>
                  <a:pt x="0" y="331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8456" y="2524125"/>
            <a:ext cx="17733215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“Podkłady” - np.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granice działek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lub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ortofotomapa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oraz dane do wyszukiwania działek w Przeglądarce dostępne są z poziomu 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eoportal.gov.pl/pl/usluga/uslugi-przegladania-wms-i-wmts/"/>
              </a:rPr>
              <a:t>geoportalu krajowego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          W widoku zaawansowanym można dodać również usługi z ewidencji </a:t>
            </a:r>
          </a:p>
        </p:txBody>
      </p:sp>
      <p:sp>
        <p:nvSpPr>
          <p:cNvPr id="7" name="Freeform 7"/>
          <p:cNvSpPr/>
          <p:nvPr/>
        </p:nvSpPr>
        <p:spPr>
          <a:xfrm rot="-3124835">
            <a:off x="6164270" y="3249078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08456" y="4080362"/>
            <a:ext cx="6764086" cy="1091515"/>
          </a:xfrm>
          <a:custGeom>
            <a:avLst/>
            <a:gdLst/>
            <a:ahLst/>
            <a:cxnLst/>
            <a:rect l="l" t="t" r="r" b="b"/>
            <a:pathLst>
              <a:path w="6764086" h="1091515">
                <a:moveTo>
                  <a:pt x="0" y="0"/>
                </a:moveTo>
                <a:lnTo>
                  <a:pt x="6764086" y="0"/>
                </a:lnTo>
                <a:lnTo>
                  <a:pt x="6764086" y="1091515"/>
                </a:lnTo>
                <a:lnTo>
                  <a:pt x="0" y="109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7728998" y="4051787"/>
            <a:ext cx="9539991" cy="5917470"/>
          </a:xfrm>
          <a:custGeom>
            <a:avLst/>
            <a:gdLst/>
            <a:ahLst/>
            <a:cxnLst/>
            <a:rect l="l" t="t" r="r" b="b"/>
            <a:pathLst>
              <a:path w="9539991" h="5917470">
                <a:moveTo>
                  <a:pt x="0" y="0"/>
                </a:moveTo>
                <a:lnTo>
                  <a:pt x="9539991" y="0"/>
                </a:lnTo>
                <a:lnTo>
                  <a:pt x="9539991" y="5917470"/>
                </a:lnTo>
                <a:lnTo>
                  <a:pt x="0" y="5917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2.1.2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Skąd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„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podkłady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”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267200"/>
            <a:ext cx="1798192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2.2. PERSPEKTYWA RADNYCH MIAST I GMIN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0983" y="3537261"/>
            <a:ext cx="1428115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Na możliwie wczesnym etapie,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istotna jest ciągła współpraca pomiędzy radami a wójtem, burmistrzem, prezydentem, ale również np. z sołtysami, przedstawicielami osiedli, dzielnic i bezpośrednio z mieszkańcami.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2.2.1. Kiedy radni powinni się zaangażować w procedurę sporządzania planu ogólnego gminy?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2460323" y="2276475"/>
            <a:ext cx="12457817" cy="6784060"/>
          </a:xfrm>
          <a:custGeom>
            <a:avLst/>
            <a:gdLst/>
            <a:ahLst/>
            <a:cxnLst/>
            <a:rect l="l" t="t" r="r" b="b"/>
            <a:pathLst>
              <a:path w="12457817" h="6784060">
                <a:moveTo>
                  <a:pt x="0" y="0"/>
                </a:moveTo>
                <a:lnTo>
                  <a:pt x="12457817" y="0"/>
                </a:lnTo>
                <a:lnTo>
                  <a:pt x="12457817" y="6784060"/>
                </a:lnTo>
                <a:lnTo>
                  <a:pt x="0" y="6784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2720981" y="2820546"/>
            <a:ext cx="2573592" cy="1201705"/>
            <a:chOff x="0" y="0"/>
            <a:chExt cx="677818" cy="3164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7818" cy="316499"/>
            </a:xfrm>
            <a:custGeom>
              <a:avLst/>
              <a:gdLst/>
              <a:ahLst/>
              <a:cxnLst/>
              <a:rect l="l" t="t" r="r" b="b"/>
              <a:pathLst>
                <a:path w="677818" h="316499">
                  <a:moveTo>
                    <a:pt x="0" y="0"/>
                  </a:moveTo>
                  <a:lnTo>
                    <a:pt x="677818" y="0"/>
                  </a:lnTo>
                  <a:lnTo>
                    <a:pt x="677818" y="316499"/>
                  </a:lnTo>
                  <a:lnTo>
                    <a:pt x="0" y="316499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77818" cy="3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876300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2.2.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wygląda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procedura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sporządzenia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gminy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8456" y="9286875"/>
            <a:ext cx="17733215" cy="160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849">
                <a:solidFill>
                  <a:srgbClr val="38A46A"/>
                </a:solidFill>
                <a:latin typeface="Lato Bold"/>
                <a:ea typeface="Lato Bold"/>
                <a:cs typeface="Lato Bold"/>
                <a:sym typeface="Lato Bold"/>
              </a:rPr>
              <a:t>zielony kolor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to kluczowe dla obywateli możliwości udziału w procedurze, </a:t>
            </a:r>
            <a:r>
              <a:rPr lang="en-US" sz="2849">
                <a:solidFill>
                  <a:srgbClr val="2B58B8"/>
                </a:solidFill>
                <a:latin typeface="Lato Bold"/>
                <a:ea typeface="Lato Bold"/>
                <a:cs typeface="Lato Bold"/>
                <a:sym typeface="Lato Bold"/>
              </a:rPr>
              <a:t>niebieska ramka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elementy najbardziej istotne z punktu widzenia cyfryzacji</a:t>
            </a:r>
          </a:p>
          <a:p>
            <a:pPr algn="l">
              <a:lnSpc>
                <a:spcPts val="3163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3163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70584" y="2744346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Przygotowanie projektu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5859298" y="2820546"/>
            <a:ext cx="2573592" cy="1201705"/>
            <a:chOff x="0" y="0"/>
            <a:chExt cx="677818" cy="3164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7818" cy="316499"/>
            </a:xfrm>
            <a:custGeom>
              <a:avLst/>
              <a:gdLst/>
              <a:ahLst/>
              <a:cxnLst/>
              <a:rect l="l" t="t" r="r" b="b"/>
              <a:pathLst>
                <a:path w="677818" h="316499">
                  <a:moveTo>
                    <a:pt x="0" y="0"/>
                  </a:moveTo>
                  <a:lnTo>
                    <a:pt x="677818" y="0"/>
                  </a:lnTo>
                  <a:lnTo>
                    <a:pt x="677818" y="316499"/>
                  </a:lnTo>
                  <a:lnTo>
                    <a:pt x="0" y="316499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677818" cy="3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94865" y="2820546"/>
            <a:ext cx="2573592" cy="1201705"/>
            <a:chOff x="0" y="0"/>
            <a:chExt cx="677818" cy="3164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7818" cy="316499"/>
            </a:xfrm>
            <a:custGeom>
              <a:avLst/>
              <a:gdLst/>
              <a:ahLst/>
              <a:cxnLst/>
              <a:rect l="l" t="t" r="r" b="b"/>
              <a:pathLst>
                <a:path w="677818" h="316499">
                  <a:moveTo>
                    <a:pt x="0" y="0"/>
                  </a:moveTo>
                  <a:lnTo>
                    <a:pt x="677818" y="0"/>
                  </a:lnTo>
                  <a:lnTo>
                    <a:pt x="677818" y="316499"/>
                  </a:lnTo>
                  <a:lnTo>
                    <a:pt x="0" y="316499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77818" cy="326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30432" y="2616419"/>
            <a:ext cx="2573592" cy="1405833"/>
            <a:chOff x="0" y="0"/>
            <a:chExt cx="677818" cy="3702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77818" cy="370260"/>
            </a:xfrm>
            <a:custGeom>
              <a:avLst/>
              <a:gdLst/>
              <a:ahLst/>
              <a:cxnLst/>
              <a:rect l="l" t="t" r="r" b="b"/>
              <a:pathLst>
                <a:path w="677818" h="370260">
                  <a:moveTo>
                    <a:pt x="0" y="0"/>
                  </a:moveTo>
                  <a:lnTo>
                    <a:pt x="677818" y="0"/>
                  </a:lnTo>
                  <a:lnTo>
                    <a:pt x="677818" y="370260"/>
                  </a:lnTo>
                  <a:lnTo>
                    <a:pt x="0" y="370260"/>
                  </a:lnTo>
                  <a:close/>
                </a:path>
              </a:pathLst>
            </a:custGeom>
            <a:solidFill>
              <a:srgbClr val="CACBC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677818" cy="37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7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808902" y="2734821"/>
            <a:ext cx="2623988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Opiniowanie </a:t>
            </a:r>
          </a:p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 uzgadnianie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944468" y="2734821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Konsultacje społeczne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080035" y="2677671"/>
            <a:ext cx="2623988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Uchwalenie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  <a:p>
            <a:pPr algn="ctr">
              <a:lnSpc>
                <a:spcPts val="4014"/>
              </a:lnSpc>
            </a:pP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wejście</a:t>
            </a:r>
            <a:r>
              <a:rPr lang="en-US" sz="2749" dirty="0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749" dirty="0" err="1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życie</a:t>
            </a:r>
            <a:endParaRPr lang="en-US" sz="2749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334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 PERSPEKTYWA ORGANÓW UZGADNIAJĄCYCH I OPINIUJĄCYCH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0983" y="3527736"/>
            <a:ext cx="14281157" cy="191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4"/>
              </a:lnSpc>
            </a:pPr>
            <a:r>
              <a:rPr lang="pl-PL" sz="30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</a:t>
            </a:r>
            <a:r>
              <a:rPr lang="en-US" sz="30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yłącznie</a:t>
            </a:r>
            <a:r>
              <a:rPr lang="en-US" sz="30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0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</a:t>
            </a:r>
            <a:r>
              <a:rPr lang="en-US" sz="30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0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formularzu</a:t>
            </a:r>
            <a:r>
              <a:rPr lang="en-US" sz="30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[art. 8g </a:t>
            </a:r>
            <a:r>
              <a:rPr lang="en-US" sz="30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ustawy</a:t>
            </a:r>
            <a:r>
              <a:rPr lang="en-US" sz="30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30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pizp</a:t>
            </a:r>
            <a:r>
              <a:rPr lang="en-US" sz="30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]</a:t>
            </a:r>
          </a:p>
          <a:p>
            <a:pPr algn="l">
              <a:lnSpc>
                <a:spcPts val="5154"/>
              </a:lnSpc>
            </a:pPr>
            <a:endParaRPr lang="en-US" sz="304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5154"/>
              </a:lnSpc>
            </a:pPr>
            <a:endParaRPr lang="en-US" sz="304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2.3.1. W jakiej formie organ powinien złożyć wniosek? 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5026" y="2535901"/>
            <a:ext cx="1428115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Rekomendowane: </a:t>
            </a: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dane przestrzenne 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Docelowo: dane przestrzenne z załączników do decyzji, uchwał itp. udostępnione w usługach zgłoszonych do </a:t>
            </a:r>
            <a:r>
              <a:rPr lang="en-US" sz="2849" u="sng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  <a:hlinkClick r:id="rId2" tooltip="https://www.geoportal.gov.pl/pl/rejestry/ewidencja-zbiorow-i-uslug/"/>
              </a:rPr>
              <a:t>Ewidencji zbiorów i usług danych przestrzennych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(Ewidencji IIP) za pomocą usług pobierania       </a:t>
            </a:r>
          </a:p>
        </p:txBody>
      </p:sp>
      <p:sp>
        <p:nvSpPr>
          <p:cNvPr id="7" name="Freeform 7"/>
          <p:cNvSpPr/>
          <p:nvPr/>
        </p:nvSpPr>
        <p:spPr>
          <a:xfrm rot="-3124835">
            <a:off x="14142843" y="3855164"/>
            <a:ext cx="418689" cy="541992"/>
          </a:xfrm>
          <a:custGeom>
            <a:avLst/>
            <a:gdLst/>
            <a:ahLst/>
            <a:cxnLst/>
            <a:rect l="l" t="t" r="r" b="b"/>
            <a:pathLst>
              <a:path w="418689" h="541992">
                <a:moveTo>
                  <a:pt x="0" y="0"/>
                </a:moveTo>
                <a:lnTo>
                  <a:pt x="418689" y="0"/>
                </a:lnTo>
                <a:lnTo>
                  <a:pt x="418689" y="541992"/>
                </a:lnTo>
                <a:lnTo>
                  <a:pt x="0" y="54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08456" y="5563066"/>
            <a:ext cx="17159516" cy="2315545"/>
          </a:xfrm>
          <a:custGeom>
            <a:avLst/>
            <a:gdLst/>
            <a:ahLst/>
            <a:cxnLst/>
            <a:rect l="l" t="t" r="r" b="b"/>
            <a:pathLst>
              <a:path w="17159516" h="2315545">
                <a:moveTo>
                  <a:pt x="0" y="0"/>
                </a:moveTo>
                <a:lnTo>
                  <a:pt x="17159516" y="0"/>
                </a:lnTo>
                <a:lnTo>
                  <a:pt x="17159516" y="2315545"/>
                </a:lnTo>
                <a:lnTo>
                  <a:pt x="0" y="2315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576" r="-150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447463">
            <a:off x="12369620" y="6289887"/>
            <a:ext cx="2449210" cy="1435850"/>
          </a:xfrm>
          <a:custGeom>
            <a:avLst/>
            <a:gdLst/>
            <a:ahLst/>
            <a:cxnLst/>
            <a:rect l="l" t="t" r="r" b="b"/>
            <a:pathLst>
              <a:path w="2449210" h="1435850">
                <a:moveTo>
                  <a:pt x="0" y="0"/>
                </a:moveTo>
                <a:lnTo>
                  <a:pt x="2449210" y="0"/>
                </a:lnTo>
                <a:lnTo>
                  <a:pt x="2449210" y="1435850"/>
                </a:lnTo>
                <a:lnTo>
                  <a:pt x="0" y="1435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2.3.2. Co i jak przekazywać gminie?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2.3.3. Jak wczytać własne dane i porównać je z ustaleniami planu ogólnego gminy?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83" y="3537261"/>
            <a:ext cx="14281157" cy="300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4816"/>
              </a:lnSpc>
              <a:buFont typeface="Arial" panose="020B0604020202020204" pitchFamily="34" charset="0"/>
              <a:buChar char="•"/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Przeglądarka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danych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planistycznych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widok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zaawansowany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wybór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usługi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WMS</a:t>
            </a:r>
          </a:p>
          <a:p>
            <a:pPr marL="457200" indent="-457200" algn="l">
              <a:lnSpc>
                <a:spcPts val="4816"/>
              </a:lnSpc>
              <a:buFont typeface="Arial" panose="020B0604020202020204" pitchFamily="34" charset="0"/>
              <a:buChar char="•"/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QGIS 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Wtyczka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APP2 –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Wczytaj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dane</a:t>
            </a: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29883" y="8160705"/>
            <a:ext cx="11725407" cy="154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w prezentacji o narzędziach o 11:50</a:t>
            </a:r>
          </a:p>
          <a:p>
            <a:pPr algn="l">
              <a:lnSpc>
                <a:spcPts val="4160"/>
              </a:lnSpc>
            </a:pPr>
            <a:endParaRPr lang="en-US" sz="28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2.3.4. W jakiej formie otrzymam projekt do uzgodnienia?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83" y="3537261"/>
            <a:ext cx="14281157" cy="483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Wyłącznie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GML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oraz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dodatkowo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uzasadnienie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   § 5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1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Rozporządzenia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POG:</a:t>
            </a:r>
          </a:p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Projekt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planu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ogólnego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gminy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zwanego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dalej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„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planem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ogólnym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”,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sporządza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się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formie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danych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przestrzennych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, o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których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mowa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w art. 67a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. 3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3a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tworzonych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zgodnie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z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przepisami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wydanymi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podstawie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 art. 67b </a:t>
            </a:r>
            <a:r>
              <a:rPr lang="en-US" sz="2849" dirty="0" err="1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9883" y="8160705"/>
            <a:ext cx="11725407" cy="102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/>
          </a:p>
          <a:p>
            <a:pPr algn="l">
              <a:lnSpc>
                <a:spcPts val="4160"/>
              </a:lnSpc>
            </a:pP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więcej “</a:t>
            </a:r>
            <a:r>
              <a:rPr lang="en-US" sz="2849" u="sng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4963259" y="8849460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49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2.3.5. Czy uzasadnienie podlega uzgodnieniu?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0983" y="3537261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Nie, </a:t>
            </a: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uzasadnienie stanowi jedynie część informacyjną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nie jest częścią normatywną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50418" y="4306310"/>
            <a:ext cx="4095433" cy="44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1"/>
              </a:lnSpc>
              <a:spcBef>
                <a:spcPct val="0"/>
              </a:spcBef>
            </a:pPr>
            <a:r>
              <a:rPr lang="en-US" sz="279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art. 24 ust. 1a ustawy pizp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889533" y="2203399"/>
            <a:ext cx="6369767" cy="7635746"/>
          </a:xfrm>
          <a:custGeom>
            <a:avLst/>
            <a:gdLst/>
            <a:ahLst/>
            <a:cxnLst/>
            <a:rect l="l" t="t" r="r" b="b"/>
            <a:pathLst>
              <a:path w="6369767" h="7635746">
                <a:moveTo>
                  <a:pt x="0" y="0"/>
                </a:moveTo>
                <a:lnTo>
                  <a:pt x="6369767" y="0"/>
                </a:lnTo>
                <a:lnTo>
                  <a:pt x="6369767" y="7635746"/>
                </a:lnTo>
                <a:lnTo>
                  <a:pt x="0" y="7635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-521052" y="2543686"/>
            <a:ext cx="11410585" cy="1926462"/>
          </a:xfrm>
          <a:custGeom>
            <a:avLst/>
            <a:gdLst/>
            <a:ahLst/>
            <a:cxnLst/>
            <a:rect l="l" t="t" r="r" b="b"/>
            <a:pathLst>
              <a:path w="11410585" h="1926462">
                <a:moveTo>
                  <a:pt x="0" y="0"/>
                </a:moveTo>
                <a:lnTo>
                  <a:pt x="11410585" y="0"/>
                </a:lnTo>
                <a:lnTo>
                  <a:pt x="11410585" y="1926462"/>
                </a:lnTo>
                <a:lnTo>
                  <a:pt x="0" y="1926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408456" y="1066800"/>
            <a:ext cx="1567176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1.3. Gdzie szukać szczegółowych informacji?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2.3.6. Jak i gdzie można docelowo udostępnić dane innych instytucji?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5604981" cy="483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 podstawie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porozumienia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instytucje mogą udostępniać dane w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Rejestrze Urbanistycznym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 Italics"/>
                <a:ea typeface="Lato Italics"/>
                <a:cs typeface="Lato Italics"/>
                <a:sym typeface="Lato Italics"/>
              </a:rPr>
              <a:t>W Rejestrze udostępnia się także inne informacje i dane konieczne w procedurze planistycznej, na podstawie porozumienia właściwego ministra z ministrem właściwym do spraw budownictwa, planowania i zagospodarowania przestrzennego oraz mieszkalnictwa, określającego zakres i tryb ich tworzenia, aktualizacji i udostępniania. [ustawa pizp]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Italics"/>
              <a:ea typeface="Lato Italics"/>
              <a:cs typeface="Lato Italics"/>
              <a:sym typeface="Lato Italics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Italics"/>
              <a:ea typeface="Lato Italics"/>
              <a:cs typeface="Lato Italics"/>
              <a:sym typeface="Lato Itali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334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2.4. PERSPEKTYWA ORGANÓW NADZORU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2.4.1. Czy będzie dedykowana dla organów nadzoru przeglądarka danych planistycznych?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Nie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celem jest, aby każdy mógł w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dowolnym momencie procedury sprawdzić w tym samym narzędziu kolejne, nawet robocze wersje projektu.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500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 PERSPEKTYWA WÓJTÓW, BURMISTRZÓW, PREZYDENTÓW MIAST</a:t>
            </a: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599"/>
              </a:lnSpc>
            </a:pPr>
            <a:endParaRPr lang="en-US" sz="5499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2.5.1. Jaka jest kwota wsparcia?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54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!  </a:t>
            </a: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871 290 000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zł na bezzwrotną refundację wydatków poniesionych przez gminy na 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sporządzenie, uchwalenie i ogłoszenie </a:t>
            </a:r>
          </a:p>
          <a:p>
            <a:pPr marL="1230624" lvl="2" indent="-410208" algn="l">
              <a:lnSpc>
                <a:spcPts val="4816"/>
              </a:lnSpc>
              <a:buFont typeface="Arial"/>
              <a:buChar char="⚬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planu ogólnego gminy lub</a:t>
            </a:r>
          </a:p>
          <a:p>
            <a:pPr marL="1230624" lvl="2" indent="-410208" algn="l">
              <a:lnSpc>
                <a:spcPts val="4816"/>
              </a:lnSpc>
              <a:buFont typeface="Arial"/>
              <a:buChar char="⚬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miejscowego planu zagospodarowania przestrzennego 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lub na sporządzenie i uchwalenie gminnego programu rewitalizacji. 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[więcej w prezentacji o KPO o 13:40]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414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2.5.2. Co jest warunkiem otrzymania wsparcia finansowego?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54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! 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sporządzenie, uchwalenie i ogłoszenie planu ogólnego gminy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[więcej w prezentacji o KPO o 13:40]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2.5.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zacząć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prace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5262224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pl-PL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ożliwie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jak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najszybciej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-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gminy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które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już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rozpoczęły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lub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najbliższym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czasie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rozpoczną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prace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mają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największe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szanse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na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pozyskanie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wsparcia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finansowego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 PERSPEKTYWA PRACOWNIKÓW URZĘDÓW GMIN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6.1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Od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zacząć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pl-PL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przypadku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zlecania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firmie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zewnętrznej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rozpoczęcie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procedur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dot.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pozyskania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wykonawcy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pl-PL" sz="2849" b="1" dirty="0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W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przypadku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własnej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pracowni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–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uchwała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intencyjna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zbieranie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wniosków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analizy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harmonogram</a:t>
            </a: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59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warto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umieścić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ogłoszeniu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przystąpieniu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026" y="3194690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Informację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aby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wnioski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składać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formularzu</a:t>
            </a:r>
            <a:r>
              <a:rPr lang="en-US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z </a:t>
            </a:r>
            <a:r>
              <a:rPr lang="en-US" sz="2849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rozporządzenia</a:t>
            </a:r>
            <a:r>
              <a:rPr lang="pl-PL" sz="2849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527" y="2662060"/>
            <a:ext cx="3086100" cy="727484"/>
            <a:chOff x="0" y="0"/>
            <a:chExt cx="812800" cy="1916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91601"/>
            </a:xfrm>
            <a:custGeom>
              <a:avLst/>
              <a:gdLst/>
              <a:ahLst/>
              <a:cxnLst/>
              <a:rect l="l" t="t" r="r" b="b"/>
              <a:pathLst>
                <a:path w="812800" h="191601">
                  <a:moveTo>
                    <a:pt x="0" y="0"/>
                  </a:moveTo>
                  <a:lnTo>
                    <a:pt x="812800" y="0"/>
                  </a:lnTo>
                  <a:lnTo>
                    <a:pt x="812800" y="191601"/>
                  </a:lnTo>
                  <a:lnTo>
                    <a:pt x="0" y="191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12800" cy="315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8456" y="1066800"/>
            <a:ext cx="1567176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1.4. Komu dedykowana jest prezentacja?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AutoShape 11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pic>
        <p:nvPicPr>
          <p:cNvPr id="86" name="Obraz 85">
            <a:extLst>
              <a:ext uri="{FF2B5EF4-FFF2-40B4-BE49-F238E27FC236}">
                <a16:creationId xmlns:a16="http://schemas.microsoft.com/office/drawing/2014/main" id="{A3BD8910-0456-3FEC-C745-B259ADDB4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009900"/>
            <a:ext cx="10604363" cy="653490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2526" y="2537719"/>
            <a:ext cx="13636229" cy="472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Najważniejsze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osoby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zaangażowane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opracowanie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planu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ogólnego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733489" y="2689357"/>
            <a:ext cx="8410511" cy="7025010"/>
          </a:xfrm>
          <a:custGeom>
            <a:avLst/>
            <a:gdLst/>
            <a:ahLst/>
            <a:cxnLst/>
            <a:rect l="l" t="t" r="r" b="b"/>
            <a:pathLst>
              <a:path w="8410511" h="7025010">
                <a:moveTo>
                  <a:pt x="0" y="0"/>
                </a:moveTo>
                <a:lnTo>
                  <a:pt x="8410511" y="0"/>
                </a:lnTo>
                <a:lnTo>
                  <a:pt x="8410511" y="7025010"/>
                </a:lnTo>
                <a:lnTo>
                  <a:pt x="0" y="7025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3" r="-8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455178" y="4292312"/>
            <a:ext cx="8772937" cy="3228389"/>
          </a:xfrm>
          <a:custGeom>
            <a:avLst/>
            <a:gdLst/>
            <a:ahLst/>
            <a:cxnLst/>
            <a:rect l="l" t="t" r="r" b="b"/>
            <a:pathLst>
              <a:path w="8772937" h="3228389">
                <a:moveTo>
                  <a:pt x="0" y="0"/>
                </a:moveTo>
                <a:lnTo>
                  <a:pt x="8772937" y="0"/>
                </a:lnTo>
                <a:lnTo>
                  <a:pt x="8772937" y="3228389"/>
                </a:lnTo>
                <a:lnTo>
                  <a:pt x="0" y="3228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Jakich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plików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wymagać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umowie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37861" y="2339885"/>
            <a:ext cx="7875762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Plik GML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dla projektu planu ogólnego gminy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GeoTIFF</a:t>
            </a:r>
            <a:r>
              <a:rPr lang="en-US" sz="2849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dla uzasadnienia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78764" y="9540890"/>
            <a:ext cx="14281157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*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 w Bazie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4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2" name="Freeform 12"/>
          <p:cNvSpPr/>
          <p:nvPr/>
        </p:nvSpPr>
        <p:spPr>
          <a:xfrm rot="-3254766">
            <a:off x="17719480" y="9676744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.Przeglądarka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wskazała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błędy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kto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ma je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poprawić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15447" y="3403022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W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ykonawca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jeśli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zlecenie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zewnętrzne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marL="615312" lvl="1" indent="-307656" algn="l">
              <a:lnSpc>
                <a:spcPts val="4816"/>
              </a:lnSpc>
              <a:buFont typeface="Arial"/>
              <a:buChar char="•"/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l-PL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Z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espół</a:t>
            </a:r>
            <a:r>
              <a:rPr lang="en-US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projektowy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jeśli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pracownia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urzędzie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D024648-96CF-2F9D-451B-05948C2BE702}"/>
              </a:ext>
            </a:extLst>
          </p:cNvPr>
          <p:cNvSpPr txBox="1"/>
          <p:nvPr/>
        </p:nvSpPr>
        <p:spPr>
          <a:xfrm>
            <a:off x="408456" y="9289028"/>
            <a:ext cx="14281157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7656" lvl="1" algn="l">
              <a:lnSpc>
                <a:spcPts val="4816"/>
              </a:lnSpc>
            </a:pPr>
            <a:r>
              <a:rPr lang="pl-PL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*Rekomendujemy, aby obok udostępnionego pliku GML dodać link do przeglądarki.</a:t>
            </a:r>
            <a:endParaRPr lang="en-US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408456" y="2464862"/>
            <a:ext cx="9787652" cy="4538478"/>
          </a:xfrm>
          <a:custGeom>
            <a:avLst/>
            <a:gdLst/>
            <a:ahLst/>
            <a:cxnLst/>
            <a:rect l="l" t="t" r="r" b="b"/>
            <a:pathLst>
              <a:path w="9787652" h="4538478">
                <a:moveTo>
                  <a:pt x="0" y="0"/>
                </a:moveTo>
                <a:lnTo>
                  <a:pt x="9787652" y="0"/>
                </a:lnTo>
                <a:lnTo>
                  <a:pt x="9787652" y="4538478"/>
                </a:lnTo>
                <a:lnTo>
                  <a:pt x="0" y="4538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689232" y="5596379"/>
            <a:ext cx="9293704" cy="4476917"/>
          </a:xfrm>
          <a:custGeom>
            <a:avLst/>
            <a:gdLst/>
            <a:ahLst/>
            <a:cxnLst/>
            <a:rect l="l" t="t" r="r" b="b"/>
            <a:pathLst>
              <a:path w="9293704" h="4476917">
                <a:moveTo>
                  <a:pt x="0" y="0"/>
                </a:moveTo>
                <a:lnTo>
                  <a:pt x="9293704" y="0"/>
                </a:lnTo>
                <a:lnTo>
                  <a:pt x="9293704" y="4476917"/>
                </a:lnTo>
                <a:lnTo>
                  <a:pt x="0" y="4476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Co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sprawdza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przeglądarka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8456" y="9124950"/>
            <a:ext cx="14281157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 w 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4" tooltip="https://aplikacje.gov.pl/app/gov_xml_validator/static/InstrPrzeglGML.pdf"/>
              </a:rPr>
              <a:t>instrukcji użytkownika</a:t>
            </a:r>
          </a:p>
        </p:txBody>
      </p:sp>
      <p:sp>
        <p:nvSpPr>
          <p:cNvPr id="11" name="Freeform 11"/>
          <p:cNvSpPr/>
          <p:nvPr/>
        </p:nvSpPr>
        <p:spPr>
          <a:xfrm rot="-3124835">
            <a:off x="7424846" y="9290303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414258" y="2867575"/>
            <a:ext cx="9629757" cy="6918220"/>
          </a:xfrm>
          <a:custGeom>
            <a:avLst/>
            <a:gdLst/>
            <a:ahLst/>
            <a:cxnLst/>
            <a:rect l="l" t="t" r="r" b="b"/>
            <a:pathLst>
              <a:path w="9629757" h="6918220">
                <a:moveTo>
                  <a:pt x="0" y="0"/>
                </a:moveTo>
                <a:lnTo>
                  <a:pt x="9629757" y="0"/>
                </a:lnTo>
                <a:lnTo>
                  <a:pt x="9629757" y="6918220"/>
                </a:lnTo>
                <a:lnTo>
                  <a:pt x="0" y="6918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Czy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brak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wektorowych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np.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ewidencji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gruntów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algn="l">
              <a:lnSpc>
                <a:spcPts val="5400"/>
              </a:lnSpc>
            </a:pP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budynków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uniemożliwia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tworzenie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9710" y="3394119"/>
            <a:ext cx="6348318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Nie, </a:t>
            </a:r>
            <a:r>
              <a:rPr lang="en-US" sz="2849">
                <a:solidFill>
                  <a:srgbClr val="191919"/>
                </a:solidFill>
                <a:latin typeface="Lato Bold"/>
                <a:ea typeface="Lato Bold"/>
                <a:cs typeface="Lato Bold"/>
                <a:sym typeface="Lato Bold"/>
              </a:rPr>
              <a:t>należy wykorzystywać te dane, które są dostępne.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5726" y="8771560"/>
            <a:ext cx="14281157" cy="11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*Więcej informacji: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Baza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3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1" name="Freeform 11"/>
          <p:cNvSpPr/>
          <p:nvPr/>
        </p:nvSpPr>
        <p:spPr>
          <a:xfrm rot="-3124835">
            <a:off x="5948022" y="9576851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6934044" y="2860791"/>
            <a:ext cx="11017126" cy="3105810"/>
          </a:xfrm>
          <a:custGeom>
            <a:avLst/>
            <a:gdLst/>
            <a:ahLst/>
            <a:cxnLst/>
            <a:rect l="l" t="t" r="r" b="b"/>
            <a:pathLst>
              <a:path w="11017126" h="3105810">
                <a:moveTo>
                  <a:pt x="0" y="0"/>
                </a:moveTo>
                <a:lnTo>
                  <a:pt x="11017127" y="0"/>
                </a:lnTo>
                <a:lnTo>
                  <a:pt x="11017127" y="3105809"/>
                </a:lnTo>
                <a:lnTo>
                  <a:pt x="0" y="3105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934044" y="6166625"/>
            <a:ext cx="11023902" cy="3916183"/>
          </a:xfrm>
          <a:custGeom>
            <a:avLst/>
            <a:gdLst/>
            <a:ahLst/>
            <a:cxnLst/>
            <a:rect l="l" t="t" r="r" b="b"/>
            <a:pathLst>
              <a:path w="11023902" h="3916183">
                <a:moveTo>
                  <a:pt x="0" y="0"/>
                </a:moveTo>
                <a:lnTo>
                  <a:pt x="11023902" y="0"/>
                </a:lnTo>
                <a:lnTo>
                  <a:pt x="11023902" y="3916184"/>
                </a:lnTo>
                <a:lnTo>
                  <a:pt x="0" y="3916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pierwszą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wersję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921010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5726" y="3238500"/>
            <a:ext cx="6348318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Nie później niż 30 dni od uchwały o przystąpieniu [art. 67c ust. 1 ustawy o pizp]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8456" y="5374929"/>
            <a:ext cx="6215366" cy="300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aby utworzyć dane należy wcześniej zgłosić zbiór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 Baza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4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2" name="Freeform 12"/>
          <p:cNvSpPr/>
          <p:nvPr/>
        </p:nvSpPr>
        <p:spPr>
          <a:xfrm rot="-3124835">
            <a:off x="3523386" y="7967774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6"/>
                </a:lnTo>
                <a:lnTo>
                  <a:pt x="0" y="472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2.6.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Kiedy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921010"/>
                </a:solidFill>
                <a:latin typeface="Arimo Bold"/>
                <a:ea typeface="Arimo Bold"/>
                <a:cs typeface="Arimo Bold"/>
                <a:sym typeface="Arimo Bold"/>
              </a:rPr>
              <a:t>zbiór</a:t>
            </a:r>
            <a:r>
              <a:rPr lang="en-US" sz="4500" dirty="0">
                <a:solidFill>
                  <a:srgbClr val="92101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5726" y="3238500"/>
            <a:ext cx="15411254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Obowiązkowo w momencie uchwalenia planu ogólnego, ale można wcześniej.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0838" y="5951057"/>
            <a:ext cx="13682870" cy="2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endParaRPr/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informacji: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Serwis Zagospodarowanie przestrzenne - cyfryzacja (m.in. 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pecyfikacja-danych"/>
              </a:rPr>
              <a:t>Specyfikacja danych 2.0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) 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Baza wiedzy -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3" tooltip="https://www.gov.pl/web/zagospodarowanieprzestrzenne/szybki-start--pog"/>
              </a:rPr>
              <a:t> “Szybki start POG”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4037489" y="7394679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3124835">
            <a:off x="6144506" y="7987921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6"/>
                </a:lnTo>
                <a:lnTo>
                  <a:pt x="0" y="47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 PERSPEKTYWA URBANISTÓW </a:t>
            </a:r>
          </a:p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 PLANISTÓW, W TYM W URZĘDACH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2.7.1. Czy plan ogólny uchwala się dla całego obszaru gminy?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882099"/>
            <a:ext cx="16240289" cy="666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wyłącza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się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morskie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wody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wewnętrzne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morze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terytorialne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wyłączną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strefę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ekonomiczną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oraz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tereny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zamknięte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ustalone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przez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organ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inny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niż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minister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właściwy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do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spraw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transportu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[art. 3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1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pizp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].</a:t>
            </a: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terenie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zamkniętym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(…)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ogólne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plany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miejscowe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nie</a:t>
            </a:r>
            <a:r>
              <a:rPr lang="en-US" sz="284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obowiązują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[art. 9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. 3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ustawy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pizp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]</a:t>
            </a: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warto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sprawdzić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czy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przewiduje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się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likwidację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terenu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zamkniętego</a:t>
            </a:r>
            <a:endParaRPr lang="en-US" sz="2849" dirty="0">
              <a:solidFill>
                <a:srgbClr val="92101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chemeClr val="accent2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przypadku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otrzymywania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danych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potrzeby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sporządzenia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POG z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innych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instytucji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rekomendujemy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dokumentowanie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sposobu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formy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ich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przekazania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np.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granica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92101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816"/>
              </a:lnSpc>
            </a:pPr>
            <a:endParaRPr lang="en-US" sz="2849" dirty="0">
              <a:solidFill>
                <a:srgbClr val="92101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972188" y="9111805"/>
            <a:ext cx="6595783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 Baza wiedzy - “</a:t>
            </a:r>
            <a:r>
              <a:rPr lang="en-US" sz="2849" u="sng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 start POG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7408042" y="9332492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6"/>
                </a:lnTo>
                <a:lnTo>
                  <a:pt x="0" y="472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2.7.2. Czy w treści uchwały o uchwaleniu planu ogólnego można dodać inne ustalenia?</a:t>
            </a:r>
          </a:p>
          <a:p>
            <a:pPr algn="l">
              <a:lnSpc>
                <a:spcPts val="5400"/>
              </a:lnSpc>
            </a:pPr>
            <a:endParaRPr lang="en-US" sz="450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15447" y="3403022"/>
            <a:ext cx="14281157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Nie</a:t>
            </a: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wszystkie ustalenia zawarte są w załączniku w formie danych przestrzennych, 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 pliku GML.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15447" y="5444993"/>
            <a:ext cx="14281157" cy="539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 dirty="0">
                <a:solidFill>
                  <a:schemeClr val="accent2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więcej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informacji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Bazie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wiedzy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- “</a:t>
            </a:r>
            <a:r>
              <a:rPr lang="en-US" sz="2849" u="sng" dirty="0" err="1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Szybki</a:t>
            </a:r>
            <a:r>
              <a:rPr lang="en-US" sz="2849" u="sng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  <a:hlinkClick r:id="rId2" tooltip="https://www.gov.pl/web/zagospodarowanieprzestrzenne/szybki-start--pog"/>
              </a:rPr>
              <a:t> start POG</a:t>
            </a:r>
            <a:r>
              <a:rPr lang="en-US" sz="2849" dirty="0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</p:txBody>
      </p:sp>
      <p:sp>
        <p:nvSpPr>
          <p:cNvPr id="10" name="Freeform 10"/>
          <p:cNvSpPr/>
          <p:nvPr/>
        </p:nvSpPr>
        <p:spPr>
          <a:xfrm rot="-3124835">
            <a:off x="10508851" y="5651454"/>
            <a:ext cx="364624" cy="472005"/>
          </a:xfrm>
          <a:custGeom>
            <a:avLst/>
            <a:gdLst/>
            <a:ahLst/>
            <a:cxnLst/>
            <a:rect l="l" t="t" r="r" b="b"/>
            <a:pathLst>
              <a:path w="364624" h="472005">
                <a:moveTo>
                  <a:pt x="0" y="0"/>
                </a:moveTo>
                <a:lnTo>
                  <a:pt x="364624" y="0"/>
                </a:lnTo>
                <a:lnTo>
                  <a:pt x="364624" y="472005"/>
                </a:lnTo>
                <a:lnTo>
                  <a:pt x="0" y="472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69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zmieni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się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każdy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projekt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i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jego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status? 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0113" y="8327802"/>
            <a:ext cx="14281157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849">
                <a:solidFill>
                  <a:srgbClr val="38A46A"/>
                </a:solidFill>
                <a:latin typeface="Lato Bold"/>
                <a:ea typeface="Lato Bold"/>
                <a:cs typeface="Lato Bold"/>
                <a:sym typeface="Lato Bold"/>
              </a:rPr>
              <a:t>zielony kolor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 oznacza etapy kluczowe dla obywateli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487683"/>
            <a:ext cx="15960875" cy="5311634"/>
          </a:xfrm>
          <a:custGeom>
            <a:avLst/>
            <a:gdLst/>
            <a:ahLst/>
            <a:cxnLst/>
            <a:rect l="l" t="t" r="r" b="b"/>
            <a:pathLst>
              <a:path w="15960875" h="5311634">
                <a:moveTo>
                  <a:pt x="0" y="0"/>
                </a:moveTo>
                <a:lnTo>
                  <a:pt x="15960875" y="0"/>
                </a:lnTo>
                <a:lnTo>
                  <a:pt x="15960875" y="5311634"/>
                </a:lnTo>
                <a:lnTo>
                  <a:pt x="0" y="531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1228022" y="2844835"/>
            <a:ext cx="2729573" cy="1013784"/>
            <a:chOff x="0" y="0"/>
            <a:chExt cx="718900" cy="2670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410905" y="2844835"/>
            <a:ext cx="2729573" cy="1013784"/>
            <a:chOff x="0" y="0"/>
            <a:chExt cx="718900" cy="2670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79214" y="2844835"/>
            <a:ext cx="2729573" cy="1013784"/>
            <a:chOff x="0" y="0"/>
            <a:chExt cx="718900" cy="267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965986" y="2997235"/>
            <a:ext cx="2729573" cy="861384"/>
            <a:chOff x="0" y="0"/>
            <a:chExt cx="718900" cy="2268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18900" cy="226867"/>
            </a:xfrm>
            <a:custGeom>
              <a:avLst/>
              <a:gdLst/>
              <a:ahLst/>
              <a:cxnLst/>
              <a:rect l="l" t="t" r="r" b="b"/>
              <a:pathLst>
                <a:path w="718900" h="226867">
                  <a:moveTo>
                    <a:pt x="0" y="0"/>
                  </a:moveTo>
                  <a:lnTo>
                    <a:pt x="718900" y="0"/>
                  </a:lnTo>
                  <a:lnTo>
                    <a:pt x="718900" y="226867"/>
                  </a:lnTo>
                  <a:lnTo>
                    <a:pt x="0" y="226867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718900" cy="284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152759" y="2844835"/>
            <a:ext cx="2729573" cy="1013784"/>
            <a:chOff x="0" y="0"/>
            <a:chExt cx="718900" cy="2670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18900" cy="267005"/>
            </a:xfrm>
            <a:custGeom>
              <a:avLst/>
              <a:gdLst/>
              <a:ahLst/>
              <a:cxnLst/>
              <a:rect l="l" t="t" r="r" b="b"/>
              <a:pathLst>
                <a:path w="718900" h="267005">
                  <a:moveTo>
                    <a:pt x="0" y="0"/>
                  </a:moveTo>
                  <a:lnTo>
                    <a:pt x="718900" y="0"/>
                  </a:lnTo>
                  <a:lnTo>
                    <a:pt x="718900" y="267005"/>
                  </a:lnTo>
                  <a:lnTo>
                    <a:pt x="0" y="267005"/>
                  </a:lnTo>
                  <a:close/>
                </a:path>
              </a:pathLst>
            </a:custGeom>
            <a:solidFill>
              <a:srgbClr val="CBCBC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718900" cy="32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6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33607" y="2921035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Przygotowanie projektu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516490" y="2921035"/>
            <a:ext cx="2623988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Opiniowanie </a:t>
            </a:r>
          </a:p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i uzgadnianie 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697143" y="2921035"/>
            <a:ext cx="2623988" cy="1499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Konsultacje społeczne</a:t>
            </a:r>
          </a:p>
          <a:p>
            <a:pPr algn="ctr">
              <a:lnSpc>
                <a:spcPts val="4014"/>
              </a:lnSpc>
            </a:pPr>
            <a:endParaRPr lang="en-US" sz="2749">
              <a:solidFill>
                <a:srgbClr val="2A6947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924951" y="2921035"/>
            <a:ext cx="2623988" cy="4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Uchwalenie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52759" y="2974376"/>
            <a:ext cx="2623988" cy="74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Wejście </a:t>
            </a:r>
          </a:p>
          <a:p>
            <a:pPr algn="ctr">
              <a:lnSpc>
                <a:spcPts val="2914"/>
              </a:lnSpc>
            </a:pPr>
            <a:r>
              <a:rPr lang="en-US" sz="2749">
                <a:solidFill>
                  <a:srgbClr val="2A6947"/>
                </a:solidFill>
                <a:latin typeface="Lato Bold"/>
                <a:ea typeface="Lato Bold"/>
                <a:cs typeface="Lato Bold"/>
                <a:sym typeface="Lato Bold"/>
              </a:rPr>
              <a:t>w życie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27481" y="1047750"/>
            <a:ext cx="1699295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2. PLAN OGÓLNY Z RÓŻNYCH PERSPEKTYW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ED3A3858-8748-532C-56AC-85ADEE52BE69}"/>
              </a:ext>
            </a:extLst>
          </p:cNvPr>
          <p:cNvSpPr txBox="1"/>
          <p:nvPr/>
        </p:nvSpPr>
        <p:spPr>
          <a:xfrm>
            <a:off x="1752600" y="2705100"/>
            <a:ext cx="1363622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pl-PL" sz="3200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 ogólny – co warto wiedzieć?</a:t>
            </a:r>
          </a:p>
          <a:p>
            <a:pPr algn="l">
              <a:lnSpc>
                <a:spcPts val="4103"/>
              </a:lnSpc>
            </a:pPr>
            <a:endParaRPr lang="pl-PL" sz="3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03"/>
              </a:lnSpc>
            </a:pPr>
            <a:endParaRPr lang="pl-PL" sz="3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03"/>
              </a:lnSpc>
            </a:pPr>
            <a:endParaRPr lang="en-US" sz="3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pic>
        <p:nvPicPr>
          <p:cNvPr id="4" name="Picture 2">
            <a:hlinkClick r:id="" action="ppaction://media"/>
            <a:extLst>
              <a:ext uri="{FF2B5EF4-FFF2-40B4-BE49-F238E27FC236}">
                <a16:creationId xmlns:a16="http://schemas.microsoft.com/office/drawing/2014/main" id="{14815C74-4262-920C-D9F2-C9083E7E28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81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0800" y="2095500"/>
            <a:ext cx="12033099" cy="676861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2 - Wczytywanie warstw do edycji</a:t>
            </a:r>
            <a:endParaRPr lang="en-US" sz="1800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954B742-0F6B-6CCE-CDF7-5B65A76E6423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A27E909-2796-ABD2-BB66-F3CF3ED19B12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1F8EC265-6229-35D1-4C63-F7AFF4E6FBAC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70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Krok 1. Przygotowanie obszaru POG</a:t>
            </a:r>
            <a:endParaRPr lang="en-US" sz="2000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8" name="Picture 2">
            <a:hlinkClick r:id="" action="ppaction://media"/>
            <a:extLst>
              <a:ext uri="{FF2B5EF4-FFF2-40B4-BE49-F238E27FC236}">
                <a16:creationId xmlns:a16="http://schemas.microsoft.com/office/drawing/2014/main" id="{E03E499E-D35F-8D81-C2BB-13452C57A2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78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0799" y="2095500"/>
            <a:ext cx="12033099" cy="6768618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46DEB968-363A-C3CB-237D-25380A53525C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A265F70-1929-ACEC-5EBA-929D6053A2C5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8CB053-605A-6C0B-A9E1-EF23A58E2E58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71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4487231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Krok 2. Przygotowanie stref planistycznych.</a:t>
            </a:r>
          </a:p>
        </p:txBody>
      </p:sp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68C6EA3A-D4F5-EE31-2982-3F0B030C2A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24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8056" y="2095499"/>
            <a:ext cx="12033097" cy="6768617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BE8AD959-3866-39D6-2DA2-B5425F008E30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C49666A-4705-AC27-3E7B-2624297158A6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FCA62BB-A500-B852-0B30-EA4E14801281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72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783477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Krok 3. Wyznaczanie obszarów uzupełnienia zabudowy.</a:t>
            </a:r>
          </a:p>
        </p:txBody>
      </p:sp>
      <p:pic>
        <p:nvPicPr>
          <p:cNvPr id="4" name="Picture 2">
            <a:hlinkClick r:id="" action="ppaction://media"/>
            <a:extLst>
              <a:ext uri="{FF2B5EF4-FFF2-40B4-BE49-F238E27FC236}">
                <a16:creationId xmlns:a16="http://schemas.microsoft.com/office/drawing/2014/main" id="{AD144B14-19DB-E0CD-C689-98789E115A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68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8056" y="2111827"/>
            <a:ext cx="12033096" cy="6768617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6A45E01C-7BC0-9EE6-FA12-79B30D78AC3E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13B8E2E-A1AE-05D2-10F6-96522A69AE78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FD24055-8647-31B0-E03A-E8552428023D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73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134492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923" y="313428"/>
            <a:ext cx="16561551" cy="277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2.7.</a:t>
            </a:r>
            <a:r>
              <a:rPr lang="pl-PL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. Jak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tworzyć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ustalenia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planu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ogólnego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formie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danych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przestrzennych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w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bezpłatnym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dirty="0" err="1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programie</a:t>
            </a:r>
            <a:r>
              <a:rPr lang="en-US" sz="4500" dirty="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 QGIS?</a:t>
            </a: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400"/>
              </a:lnSpc>
            </a:pPr>
            <a:endParaRPr lang="en-US" sz="4500" dirty="0">
              <a:solidFill>
                <a:srgbClr val="263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DF9DA8D-18F0-7601-BF8E-10FA71C6723D}"/>
              </a:ext>
            </a:extLst>
          </p:cNvPr>
          <p:cNvSpPr txBox="1"/>
          <p:nvPr/>
        </p:nvSpPr>
        <p:spPr>
          <a:xfrm>
            <a:off x="609600" y="9334500"/>
            <a:ext cx="9151256" cy="420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879"/>
              </a:lnSpc>
            </a:pPr>
            <a:r>
              <a:rPr lang="pl-PL" sz="1800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Wtyczka APP 2 – Generowanie końcowego GML dla POG.</a:t>
            </a:r>
          </a:p>
        </p:txBody>
      </p:sp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F8EBCD9B-647C-8AC2-E006-A1F1A7221D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858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98056" y="2113641"/>
            <a:ext cx="12029873" cy="6766803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7B22D389-924D-B7FE-E474-2E6A1834C0CC}"/>
              </a:ext>
            </a:extLst>
          </p:cNvPr>
          <p:cNvGrpSpPr/>
          <p:nvPr/>
        </p:nvGrpSpPr>
        <p:grpSpPr>
          <a:xfrm>
            <a:off x="16078200" y="9122800"/>
            <a:ext cx="1186374" cy="1164200"/>
            <a:chOff x="0" y="0"/>
            <a:chExt cx="1581832" cy="155226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046F33B-830C-C20C-DA34-8974E47A5C15}"/>
                </a:ext>
              </a:extLst>
            </p:cNvPr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TextBox 8">
            <a:extLst>
              <a:ext uri="{FF2B5EF4-FFF2-40B4-BE49-F238E27FC236}">
                <a16:creationId xmlns:a16="http://schemas.microsoft.com/office/drawing/2014/main" id="{8D2E3885-4FB2-3B53-5783-A651580B8890}"/>
              </a:ext>
            </a:extLst>
          </p:cNvPr>
          <p:cNvSpPr txBox="1"/>
          <p:nvPr/>
        </p:nvSpPr>
        <p:spPr>
          <a:xfrm>
            <a:off x="16420958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74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215753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575" y="4191000"/>
            <a:ext cx="1652272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 PODSUMOWANIE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75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6336381" y="3924325"/>
            <a:ext cx="4761103" cy="4761103"/>
          </a:xfrm>
          <a:custGeom>
            <a:avLst/>
            <a:gdLst/>
            <a:ahLst/>
            <a:cxnLst/>
            <a:rect l="l" t="t" r="r" b="b"/>
            <a:pathLst>
              <a:path w="4761103" h="4761103">
                <a:moveTo>
                  <a:pt x="0" y="0"/>
                </a:moveTo>
                <a:lnTo>
                  <a:pt x="4761104" y="0"/>
                </a:lnTo>
                <a:lnTo>
                  <a:pt x="4761104" y="4761103"/>
                </a:lnTo>
                <a:lnTo>
                  <a:pt x="0" y="4761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914" t="-38535" r="-84247" b="-309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76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3.1. Słowo kluczowe - współpraca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30581" y="3701648"/>
            <a:ext cx="2115300" cy="4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obywatele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10157" y="5655689"/>
            <a:ext cx="2115300" cy="92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radni miast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gmin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7557" y="8057697"/>
            <a:ext cx="3570082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organy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uzgadniające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opiniujące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55332" y="8336698"/>
            <a:ext cx="3151281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organy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nadzoru</a:t>
            </a:r>
          </a:p>
          <a:p>
            <a:pPr algn="l">
              <a:lnSpc>
                <a:spcPts val="3608"/>
              </a:lnSpc>
            </a:pPr>
            <a:endParaRPr lang="en-US" sz="2982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569845" y="5642135"/>
            <a:ext cx="3151281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wójtowie,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burmistrzowie,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prezydenci miast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89505" y="3457600"/>
            <a:ext cx="3151281" cy="137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pracownicy urzędów gmin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miast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31581" y="2363670"/>
            <a:ext cx="2115300" cy="92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urbaniści </a:t>
            </a:r>
          </a:p>
          <a:p>
            <a:pPr algn="l">
              <a:lnSpc>
                <a:spcPts val="3608"/>
              </a:lnSpc>
            </a:pPr>
            <a:r>
              <a:rPr lang="en-US" sz="2982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i planiści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3611559" y="1807912"/>
            <a:ext cx="11064882" cy="6671177"/>
          </a:xfrm>
          <a:custGeom>
            <a:avLst/>
            <a:gdLst/>
            <a:ahLst/>
            <a:cxnLst/>
            <a:rect l="l" t="t" r="r" b="b"/>
            <a:pathLst>
              <a:path w="11064882" h="6671177">
                <a:moveTo>
                  <a:pt x="0" y="0"/>
                </a:moveTo>
                <a:lnTo>
                  <a:pt x="11064882" y="0"/>
                </a:lnTo>
                <a:lnTo>
                  <a:pt x="11064882" y="6671176"/>
                </a:lnTo>
                <a:lnTo>
                  <a:pt x="0" y="667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77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9810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3.2. Liczba zgłoszonych zbiorów POG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0638" y="9402950"/>
            <a:ext cx="16386724" cy="56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! Ostatni moment na rozpoczęcie prac i pozyskanie środków finansowych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60750" y="8707688"/>
            <a:ext cx="16386724" cy="48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sz="24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Liczba zgłoszonych zbiorów POG (stan na 31 maja 2024).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Freeform 6"/>
          <p:cNvSpPr/>
          <p:nvPr/>
        </p:nvSpPr>
        <p:spPr>
          <a:xfrm>
            <a:off x="8818788" y="4127945"/>
            <a:ext cx="8401649" cy="5832117"/>
          </a:xfrm>
          <a:custGeom>
            <a:avLst/>
            <a:gdLst/>
            <a:ahLst/>
            <a:cxnLst/>
            <a:rect l="l" t="t" r="r" b="b"/>
            <a:pathLst>
              <a:path w="8401649" h="5832117">
                <a:moveTo>
                  <a:pt x="0" y="0"/>
                </a:moveTo>
                <a:lnTo>
                  <a:pt x="8401648" y="0"/>
                </a:lnTo>
                <a:lnTo>
                  <a:pt x="8401648" y="5832118"/>
                </a:lnTo>
                <a:lnTo>
                  <a:pt x="0" y="5832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3.3.  Wyniki ostatniej ankiety - pierwsze wnioski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3283" y="2057400"/>
            <a:ext cx="8105949" cy="788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Dziękujemy za wypełnienie ankiety przez ponad</a:t>
            </a:r>
            <a:r>
              <a:rPr lang="en-US" sz="2849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 700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gmin!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należy spodziewać się około </a:t>
            </a:r>
            <a:r>
              <a:rPr lang="en-US" sz="2849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150 zgłoszeń</a:t>
            </a:r>
            <a:r>
              <a:rPr lang="en-US" sz="2849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zbiorów w najbliższym czasie (zatem niebawem powinna zostać przekroczona liczba 800)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C01422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849">
                <a:solidFill>
                  <a:srgbClr val="C01422"/>
                </a:solidFill>
                <a:latin typeface="Lato Bold"/>
                <a:ea typeface="Lato Bold"/>
                <a:cs typeface="Lato Bold"/>
                <a:sym typeface="Lato Bold"/>
              </a:rPr>
              <a:t>rozpoczęcie procedury w 2025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roku może nie być wystarczające dla pozyskania wsparcia finansowego (70 gmin zaznaczyło taką odpowiedź)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najwięcej, bo niemal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50 %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gmin wybrało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seminaria on-line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jako najlepszą formę wsparcia </a:t>
            </a:r>
          </a:p>
          <a:p>
            <a:pPr algn="l">
              <a:lnSpc>
                <a:spcPts val="4816"/>
              </a:lnSpc>
            </a:pP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* tylko </a:t>
            </a:r>
            <a:r>
              <a:rPr lang="en-US" sz="28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21 </a:t>
            </a:r>
            <a:r>
              <a:rPr lang="en-US" sz="2849">
                <a:solidFill>
                  <a:srgbClr val="082564"/>
                </a:solidFill>
                <a:latin typeface="Lato"/>
                <a:ea typeface="Lato"/>
                <a:cs typeface="Lato"/>
                <a:sym typeface="Lato"/>
              </a:rPr>
              <a:t>gmin zaproponowało inną formę wsparcia niż wymienione w ankiecie</a:t>
            </a:r>
          </a:p>
          <a:p>
            <a:pPr algn="l">
              <a:lnSpc>
                <a:spcPts val="4816"/>
              </a:lnSpc>
            </a:pPr>
            <a:endParaRPr lang="en-US" sz="2849">
              <a:solidFill>
                <a:srgbClr val="08256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66638" y="2286000"/>
            <a:ext cx="8105949" cy="178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6"/>
              </a:lnSpc>
            </a:pPr>
            <a:r>
              <a:rPr lang="en-US" sz="2849">
                <a:solidFill>
                  <a:srgbClr val="191919"/>
                </a:solidFill>
                <a:latin typeface="Lato"/>
                <a:ea typeface="Lato"/>
                <a:cs typeface="Lato"/>
                <a:sym typeface="Lato"/>
              </a:rPr>
              <a:t>Jedno z pytań:</a:t>
            </a:r>
          </a:p>
          <a:p>
            <a:pPr algn="ctr">
              <a:lnSpc>
                <a:spcPts val="4816"/>
              </a:lnSpc>
            </a:pPr>
            <a:r>
              <a:rPr lang="en-US" sz="28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Które działania dotyczące sporządzania planu ogólnego gminy podejmuje Państwa gmina?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70007" y="281569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79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8456" y="1057275"/>
            <a:ext cx="1656155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3.4. Podziękowania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3712" y="3015805"/>
            <a:ext cx="15793537" cy="537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1"/>
              </a:lnSpc>
            </a:pP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Serdecznie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dziękujemy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tysiącom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osób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zaangażowanych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prekonsultacji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oraz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konsultacje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przepisów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narzędzi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(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wypełnienia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ankiet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pisemne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uwagi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spotkania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).</a:t>
            </a:r>
          </a:p>
          <a:p>
            <a:pPr algn="l">
              <a:lnSpc>
                <a:spcPts val="4731"/>
              </a:lnSpc>
            </a:pPr>
            <a:endParaRPr lang="en-US" sz="279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731"/>
              </a:lnSpc>
            </a:pP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Szczególne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podziękowanie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dla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Ministerstwa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Cyfryzacji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oraz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Centralnego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Ośrodka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Informatyki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świetną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współpracę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wypracowane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narzędzia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731"/>
              </a:lnSpc>
            </a:pPr>
            <a:endParaRPr lang="en-US" sz="279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4731"/>
              </a:lnSpc>
            </a:pP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Podziękowanie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za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ogromne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zaangażowanie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ponad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trzyletnią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tytaniczną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pracę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pracowników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Departamentu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Planowania</a:t>
            </a:r>
            <a:r>
              <a:rPr lang="en-US" sz="279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Przestrzennego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w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Ministerstwie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Rozwoju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799" dirty="0" err="1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Technologii</a:t>
            </a:r>
            <a:r>
              <a:rPr lang="en-US" sz="2799" dirty="0">
                <a:solidFill>
                  <a:srgbClr val="082564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  <a:p>
            <a:pPr algn="l">
              <a:lnSpc>
                <a:spcPts val="4816"/>
              </a:lnSpc>
            </a:pPr>
            <a:endParaRPr lang="en-US" sz="2799" dirty="0">
              <a:solidFill>
                <a:srgbClr val="082564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4288" y="734374"/>
            <a:ext cx="4668760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4644948" y="612682"/>
            <a:ext cx="0" cy="243385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6575" y="9238088"/>
            <a:ext cx="59796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51194" y="4174406"/>
            <a:ext cx="15114126" cy="300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67"/>
              </a:lnSpc>
            </a:pPr>
            <a:r>
              <a:rPr lang="en-US" sz="29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np.</a:t>
            </a:r>
          </a:p>
          <a:p>
            <a:pPr marL="636901" lvl="1" indent="-318451" algn="just">
              <a:lnSpc>
                <a:spcPts val="4867"/>
              </a:lnSpc>
              <a:buFont typeface="Arial"/>
              <a:buChar char="•"/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mieszkaniec wsi, który chce wybudować budynek mieszkalny</a:t>
            </a:r>
          </a:p>
          <a:p>
            <a:pPr marL="636901" lvl="1" indent="-318451" algn="just">
              <a:lnSpc>
                <a:spcPts val="4867"/>
              </a:lnSpc>
              <a:buFont typeface="Arial"/>
              <a:buChar char="•"/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grupa mieszkańców osiedla, która ma pomysł na nowy park</a:t>
            </a:r>
          </a:p>
          <a:p>
            <a:pPr marL="636901" lvl="1" indent="-318451" algn="just">
              <a:lnSpc>
                <a:spcPts val="4867"/>
              </a:lnSpc>
              <a:buFont typeface="Arial"/>
              <a:buChar char="•"/>
            </a:pPr>
            <a:r>
              <a:rPr lang="en-US" sz="29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przedsiębiorca, który szuka lokalizacji nowej fabryki</a:t>
            </a:r>
          </a:p>
          <a:p>
            <a:pPr algn="just">
              <a:lnSpc>
                <a:spcPts val="4867"/>
              </a:lnSpc>
            </a:pPr>
            <a:endParaRPr lang="en-US" sz="29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27819" y="9122800"/>
            <a:ext cx="1186374" cy="1164200"/>
            <a:chOff x="0" y="0"/>
            <a:chExt cx="1581832" cy="15522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70577" y="94043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8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456" y="1066800"/>
            <a:ext cx="1047035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 Perspektywa obywateli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91038" y="764727"/>
            <a:ext cx="1892311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887838" y="653580"/>
            <a:ext cx="0" cy="241789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70603" y="3778807"/>
            <a:ext cx="1140842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5"/>
              </a:lnSpc>
            </a:pPr>
            <a:r>
              <a:rPr lang="en-US" sz="6571">
                <a:solidFill>
                  <a:srgbClr val="C01422"/>
                </a:solidFill>
                <a:latin typeface="Arimo Bold"/>
                <a:ea typeface="Arimo Bold"/>
                <a:cs typeface="Arimo Bold"/>
                <a:sym typeface="Arimo Bold"/>
              </a:rPr>
              <a:t>Dziękuję za uwagę!</a:t>
            </a:r>
          </a:p>
        </p:txBody>
      </p:sp>
      <p:sp>
        <p:nvSpPr>
          <p:cNvPr id="5" name="AutoShape 5"/>
          <p:cNvSpPr/>
          <p:nvPr/>
        </p:nvSpPr>
        <p:spPr>
          <a:xfrm>
            <a:off x="14480729" y="9662096"/>
            <a:ext cx="28716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7330460" y="744753"/>
            <a:ext cx="0" cy="8917343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 flipV="1">
            <a:off x="16263002" y="754728"/>
            <a:ext cx="1067205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4480729" y="9518435"/>
            <a:ext cx="0" cy="262057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427062" y="496908"/>
            <a:ext cx="6551970" cy="563522"/>
          </a:xfrm>
          <a:custGeom>
            <a:avLst/>
            <a:gdLst/>
            <a:ahLst/>
            <a:cxnLst/>
            <a:rect l="l" t="t" r="r" b="b"/>
            <a:pathLst>
              <a:path w="6551970" h="563522">
                <a:moveTo>
                  <a:pt x="0" y="0"/>
                </a:moveTo>
                <a:lnTo>
                  <a:pt x="6551970" y="0"/>
                </a:lnTo>
                <a:lnTo>
                  <a:pt x="6551970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8821163" y="7497309"/>
            <a:ext cx="8132442" cy="227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dr inż. Anna Michalik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zastępca dyrektora departamentu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Departament Planowania Przestrzennego</a:t>
            </a:r>
          </a:p>
          <a:p>
            <a:pPr algn="r">
              <a:lnSpc>
                <a:spcPts val="3603"/>
              </a:lnSpc>
            </a:pPr>
            <a:r>
              <a:rPr lang="en-US" sz="25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Ministerstwo Rozwoju i Techologii</a:t>
            </a:r>
          </a:p>
          <a:p>
            <a:pPr algn="r">
              <a:lnSpc>
                <a:spcPts val="3603"/>
              </a:lnSpc>
            </a:pPr>
            <a:endParaRPr lang="en-US" sz="25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288" y="716818"/>
            <a:ext cx="10169448" cy="0"/>
          </a:xfrm>
          <a:prstGeom prst="line">
            <a:avLst/>
          </a:prstGeom>
          <a:ln w="19050" cap="rnd">
            <a:solidFill>
              <a:srgbClr val="2637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0145636" y="615050"/>
            <a:ext cx="0" cy="267577"/>
          </a:xfrm>
          <a:prstGeom prst="line">
            <a:avLst/>
          </a:prstGeom>
          <a:ln w="19050" cap="rnd">
            <a:solidFill>
              <a:srgbClr val="606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08456" y="1066800"/>
            <a:ext cx="1381099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263779"/>
                </a:solidFill>
                <a:latin typeface="Arimo Bold"/>
                <a:ea typeface="Arimo Bold"/>
                <a:cs typeface="Arimo Bold"/>
                <a:sym typeface="Arimo Bold"/>
              </a:rPr>
              <a:t>2.1.1. Jak wygląda szkic systemu planowania na poziomie lokalnym?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27250" y="0"/>
            <a:ext cx="1186374" cy="1164200"/>
            <a:chOff x="0" y="0"/>
            <a:chExt cx="1581832" cy="15522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1785" cy="1552321"/>
            </a:xfrm>
            <a:custGeom>
              <a:avLst/>
              <a:gdLst/>
              <a:ahLst/>
              <a:cxnLst/>
              <a:rect l="l" t="t" r="r" b="b"/>
              <a:pathLst>
                <a:path w="1581785" h="1552321">
                  <a:moveTo>
                    <a:pt x="0" y="0"/>
                  </a:moveTo>
                  <a:lnTo>
                    <a:pt x="1581785" y="0"/>
                  </a:lnTo>
                  <a:lnTo>
                    <a:pt x="1581785" y="1552321"/>
                  </a:lnTo>
                  <a:lnTo>
                    <a:pt x="0" y="1552321"/>
                  </a:lnTo>
                  <a:close/>
                </a:path>
              </a:pathLst>
            </a:custGeom>
            <a:solidFill>
              <a:srgbClr val="C01422"/>
            </a:solid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970007" y="281570"/>
            <a:ext cx="59796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0</a:t>
            </a:r>
            <a:r>
              <a:rPr lang="pl-PL" sz="3600" spc="33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9</a:t>
            </a:r>
            <a:endParaRPr lang="en-US" sz="3600" spc="33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68304" y="3500429"/>
            <a:ext cx="6464000" cy="85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Studium uwarunkowań i kierunków zagospodarowania przestrzennego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74742" y="4264017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kierownictwa wewnętrznego)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46074" y="5751635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Plany miejscowe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46074" y="6086597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22440" y="7937696"/>
            <a:ext cx="6464000" cy="45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7"/>
              </a:lnSpc>
            </a:pPr>
            <a:r>
              <a:rPr lang="en-US" sz="294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Pozwolenie na budowę lub zgłoszenie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10074" y="3500429"/>
            <a:ext cx="6464000" cy="43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49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o warunkach zabudowy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87804" y="3883017"/>
            <a:ext cx="646400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9"/>
              </a:lnSpc>
            </a:pPr>
            <a:r>
              <a:rPr lang="en-US" sz="2599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(decyzja indywidualna, na wniosek)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781254" y="5143500"/>
            <a:ext cx="0" cy="498935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6" name="AutoShape 16"/>
          <p:cNvSpPr/>
          <p:nvPr/>
        </p:nvSpPr>
        <p:spPr>
          <a:xfrm>
            <a:off x="5819354" y="6943461"/>
            <a:ext cx="0" cy="498935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7" name="AutoShape 17"/>
          <p:cNvSpPr/>
          <p:nvPr/>
        </p:nvSpPr>
        <p:spPr>
          <a:xfrm>
            <a:off x="11657296" y="5392968"/>
            <a:ext cx="0" cy="2049429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953635" y="9096375"/>
            <a:ext cx="16814361" cy="125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12"/>
              </a:lnSpc>
            </a:pPr>
            <a:r>
              <a:rPr lang="en-US" sz="2649">
                <a:solidFill>
                  <a:srgbClr val="921010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-US" sz="26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decyzje nie są powiązane ze studium, więc np. tam gdzie gmina planowała drogę może zostać </a:t>
            </a:r>
          </a:p>
          <a:p>
            <a:pPr algn="r">
              <a:lnSpc>
                <a:spcPts val="3312"/>
              </a:lnSpc>
            </a:pPr>
            <a:r>
              <a:rPr lang="en-US" sz="2649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wydana decyzja o warunkach zabudowy na budynek (uniemożliwiając realizację całej drogi)</a:t>
            </a:r>
          </a:p>
          <a:p>
            <a:pPr algn="r">
              <a:lnSpc>
                <a:spcPts val="3312"/>
              </a:lnSpc>
            </a:pPr>
            <a:endParaRPr lang="en-US" sz="2649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3295</Words>
  <Application>Microsoft Office PowerPoint</Application>
  <PresentationFormat>Niestandardowy</PresentationFormat>
  <Paragraphs>558</Paragraphs>
  <Slides>80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92" baseType="lpstr">
      <vt:lpstr>Lato</vt:lpstr>
      <vt:lpstr>Arimo Bold</vt:lpstr>
      <vt:lpstr>Calibri</vt:lpstr>
      <vt:lpstr>Arial</vt:lpstr>
      <vt:lpstr>Lato Bold</vt:lpstr>
      <vt:lpstr>TT Rounds Condensed</vt:lpstr>
      <vt:lpstr>Lato Italics</vt:lpstr>
      <vt:lpstr>Muli Bold</vt:lpstr>
      <vt:lpstr>Lato Bold Italics</vt:lpstr>
      <vt:lpstr>Lato Black</vt:lpstr>
      <vt:lpstr>Muli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Prezentacja_KPO_Konferencja_MRiT_AM</dc:title>
  <cp:lastModifiedBy>Chowaniec Klaudia</cp:lastModifiedBy>
  <cp:revision>6</cp:revision>
  <dcterms:created xsi:type="dcterms:W3CDTF">2006-08-16T00:00:00Z</dcterms:created>
  <dcterms:modified xsi:type="dcterms:W3CDTF">2024-07-03T12:17:44Z</dcterms:modified>
  <dc:identifier>DAGJzClDjOU</dc:identifier>
</cp:coreProperties>
</file>