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134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053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050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554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42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647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24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440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866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634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626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2A09-5A66-480E-AA48-5A633AC6682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23135-247B-4970-B6EB-D1714A890F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667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67132" y="409575"/>
            <a:ext cx="9144000" cy="5457825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latin typeface="+mn-lt"/>
              </a:rPr>
              <a:t>SZKOLENIE PODSTAWOWE STRAŻAKA RATOWNIKA OSP</a:t>
            </a:r>
            <a:br>
              <a:rPr lang="pl-PL" u="sng" dirty="0">
                <a:latin typeface="+mn-lt"/>
              </a:rPr>
            </a:br>
            <a:br>
              <a:rPr lang="pl-PL" dirty="0"/>
            </a:br>
            <a:br>
              <a:rPr lang="pl-PL" u="sng" dirty="0">
                <a:latin typeface="+mn-lt"/>
              </a:rPr>
            </a:br>
            <a:r>
              <a:rPr lang="pl-PL" sz="5300" dirty="0">
                <a:latin typeface="+mn-lt"/>
              </a:rPr>
              <a:t>SZKOLENIE STANOWISKOWE BHP</a:t>
            </a:r>
            <a:br>
              <a:rPr lang="pl-PL" u="sng" dirty="0">
                <a:latin typeface="+mn-lt"/>
              </a:rPr>
            </a:br>
            <a:br>
              <a:rPr lang="pl-PL" dirty="0">
                <a:latin typeface="+mn-lt"/>
              </a:rPr>
            </a:b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67132" y="4142792"/>
            <a:ext cx="9144000" cy="2158805"/>
          </a:xfrm>
        </p:spPr>
        <p:txBody>
          <a:bodyPr>
            <a:normAutofit lnSpcReduction="10000"/>
          </a:bodyPr>
          <a:lstStyle/>
          <a:p>
            <a:endParaRPr lang="pl-PL" dirty="0"/>
          </a:p>
          <a:p>
            <a:r>
              <a:rPr lang="pl-PL" b="1" dirty="0"/>
              <a:t>KOMENDA POWIATOWA PAŃSTWOWEJ STRAŻY POŻARNEJ</a:t>
            </a:r>
          </a:p>
          <a:p>
            <a:r>
              <a:rPr lang="pl-PL" b="1" dirty="0"/>
              <a:t>W CIESZYNIE</a:t>
            </a:r>
          </a:p>
          <a:p>
            <a:pPr algn="r"/>
            <a:endParaRPr lang="pl-PL" b="1" dirty="0"/>
          </a:p>
          <a:p>
            <a:pPr algn="r"/>
            <a:r>
              <a:rPr lang="pl-PL" b="1" dirty="0"/>
              <a:t>Opracowała: mgr Anna Czyż</a:t>
            </a:r>
          </a:p>
        </p:txBody>
      </p:sp>
    </p:spTree>
    <p:extLst>
      <p:ext uri="{BB962C8B-B14F-4D97-AF65-F5344CB8AC3E}">
        <p14:creationId xmlns:p14="http://schemas.microsoft.com/office/powerpoint/2010/main" val="205308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Agregaty i sprzęt specjalistyczny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139" y="1575459"/>
            <a:ext cx="1023366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400" dirty="0"/>
              <a:t>	Agregaty ratownicze oraz inny ciężki sprzęt powinien być przenoszony przez taką liczbę osób, aby ciężar przypadający na jednego mężczyznę nie przekraczał 50 kilogramów, zaś na jedną kobietę - 20 kilogramów; przy przenoszeniu przedmiotów o ciężarze ponad 300 kg należy używać pasów, lin i innego sprzętu ułatwiającego i zapewniającego bezpieczeństwo pracy.</a:t>
            </a:r>
          </a:p>
          <a:p>
            <a:pPr marL="0" indent="0">
              <a:buNone/>
            </a:pPr>
            <a:r>
              <a:rPr lang="pl-PL" sz="1400" dirty="0"/>
              <a:t>Podczas pracy silników spalinowych w przestrzeniach zamkniętych (pomieszczenia, tunele, piwnice itp.) i innych miejscach nieprzewiewnych należy zapewnić skuteczne odprowadzenie spalin. W przypadku gdy nie ma takiej możliwości, obsługa ma obowiązek stosować sprzęt izolacyjny ochrony dróg oddechowych.</a:t>
            </a:r>
          </a:p>
          <a:p>
            <a:pPr marL="0" indent="0">
              <a:buNone/>
            </a:pPr>
            <a:r>
              <a:rPr lang="pl-PL" sz="1400" dirty="0"/>
              <a:t>Obsługujący agregaty powinni stosować indywidualne ochronniki słuchu.</a:t>
            </a:r>
          </a:p>
          <a:p>
            <a:pPr marL="0" indent="0">
              <a:buNone/>
            </a:pPr>
            <a:r>
              <a:rPr lang="pl-PL" sz="1400" dirty="0"/>
              <a:t>Na nierównym podłożu agregaty należy mocować tak, aby po ich ustawieniu nie miały możliwości zsunięcia się lub przewrócenia.</a:t>
            </a:r>
          </a:p>
          <a:p>
            <a:pPr marL="0" indent="0">
              <a:buNone/>
            </a:pPr>
            <a:r>
              <a:rPr lang="pl-PL" sz="1400" dirty="0"/>
              <a:t>W strefach zagrożonych wybuchem należy stosować agregaty i sprzęt w obudowie przeciwwybuchowej.</a:t>
            </a:r>
          </a:p>
          <a:p>
            <a:pPr marL="0" indent="0">
              <a:buNone/>
            </a:pPr>
            <a:r>
              <a:rPr lang="pl-PL" sz="1400" dirty="0"/>
              <a:t>Sprzęt oświetleniowy podczas pracy nie może powodować oślepiania ratowników, a w szczególności pracujących na wysokości, kierowców i obsługujących sprzęt mechaniczny.</a:t>
            </a:r>
          </a:p>
          <a:p>
            <a:pPr marL="0" indent="0">
              <a:buNone/>
            </a:pPr>
            <a:r>
              <a:rPr lang="pl-PL" sz="1400" dirty="0"/>
              <a:t>W strefach zagrożonych wybuchem należy stosować sprzęt oświetleniowy w obudowie przeciwwybuchowej lub oświetlać miejsce działania ratowniczego z zewnątrz, z odległości eliminującej możliwość wybuchu.</a:t>
            </a:r>
          </a:p>
          <a:p>
            <a:pPr marL="0" indent="0">
              <a:buNone/>
            </a:pPr>
            <a:r>
              <a:rPr lang="pl-PL" sz="1400" dirty="0"/>
              <a:t>Drabiny i podnośniki hydrauliczne w miejscu ich ustawienia muszą mieć zabezpieczoną pełną stateczność. Drabiny przystawne powinny być ustawione w sposób eliminujący przechył boczny.</a:t>
            </a:r>
          </a:p>
          <a:p>
            <a:pPr marL="0" indent="0">
              <a:buNone/>
            </a:pPr>
            <a:r>
              <a:rPr lang="pl-PL" sz="1400" dirty="0"/>
              <a:t>Stanowisko na drabinie ustawionej jako wolno stojąca można zajmować dopiero po zapewnieniu jej pełnej stabilności.</a:t>
            </a:r>
          </a:p>
          <a:p>
            <a:pPr marL="0" indent="0">
              <a:buNone/>
            </a:pPr>
            <a:r>
              <a:rPr lang="pl-PL" sz="1400" dirty="0"/>
              <a:t>Nie wolno sprawiać i składać drabin, gdy znajdują się na nich ludzie. Zasada ta nie obowiązuje, gdy drabiny są wyposażone w pomosty lub inne urządzenia pozwalające na bezpieczne zajęcie na nich miejsca podczas ruchu.</a:t>
            </a:r>
          </a:p>
        </p:txBody>
      </p:sp>
    </p:spTree>
    <p:extLst>
      <p:ext uri="{BB962C8B-B14F-4D97-AF65-F5344CB8AC3E}">
        <p14:creationId xmlns:p14="http://schemas.microsoft.com/office/powerpoint/2010/main" val="2353553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8675" y="371475"/>
            <a:ext cx="10515600" cy="6024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1800" dirty="0"/>
              <a:t>	Zabrania się sprawiać drabin, podnośników hydraulicznych i dźwigów w bezpośrednim pobliżu napowietrznych przewodów elektrycznych i innych urządzeń znajdujących się pod napięciem, jeżeli zachodzi możliwość spowodowania porażenia ratownika prądem.</a:t>
            </a:r>
          </a:p>
          <a:p>
            <a:pPr marL="0" indent="0">
              <a:buNone/>
            </a:pPr>
            <a:r>
              <a:rPr lang="pl-PL" sz="1800" dirty="0"/>
              <a:t>Podczas działań ratowniczo-gaśniczych prowadzonych wewnątrz obiektów oraz w każdym innym przypadku stwierdzenia lub podejrzenia obecności lotnych substancji toksycznych, a w szczególności tlenku węgla albo innych gazów, par, dymów, pyłów lub czynników i substancji o właściwościach trujących, duszących, parzących, rakotwórczych, drażniących itp., oraz tam, gdzie może występować niedobór tlenu w otaczającej atmosferze, należy stosować izolacyjny, indywidualny sprzęt ochrony dróg oddechowych.</a:t>
            </a:r>
          </a:p>
          <a:p>
            <a:pPr marL="0" indent="0">
              <a:buNone/>
            </a:pPr>
            <a:r>
              <a:rPr lang="pl-PL" sz="1800" dirty="0"/>
              <a:t>Filtrujący sprzęt przeciwgazowo-dymowy (maski z pochłaniaczami) dopuszcza się do stosowania w terenie otwartym po stwierdzeniu, że stężenie tlenu wynosi minimum 17%, i nabyciu pewności o właściwym dobraniu pochłaniacza do występujących w atmosferze substancji.</a:t>
            </a:r>
          </a:p>
          <a:p>
            <a:pPr marL="0" indent="0">
              <a:buNone/>
            </a:pPr>
            <a:r>
              <a:rPr lang="pl-PL" sz="1800" b="1" dirty="0"/>
              <a:t>Stosując izolacyjny sprzęt ochrony dróg oddechowych, należy</a:t>
            </a:r>
            <a:r>
              <a:rPr lang="pl-PL" sz="1800" dirty="0"/>
              <a:t>:</a:t>
            </a:r>
          </a:p>
          <a:p>
            <a:pPr marL="0" indent="0">
              <a:buNone/>
            </a:pPr>
            <a:r>
              <a:rPr lang="pl-PL" sz="1800" dirty="0"/>
              <a:t>➢ zachować szczególną karność, spokój i opanowanie,</a:t>
            </a:r>
          </a:p>
          <a:p>
            <a:pPr marL="0" indent="0">
              <a:buNone/>
            </a:pPr>
            <a:r>
              <a:rPr lang="pl-PL" sz="1800" dirty="0"/>
              <a:t>➢ używać sprzęt tylko na wyraźny rozkaz dowódcy,</a:t>
            </a:r>
          </a:p>
          <a:p>
            <a:pPr marL="0" indent="0">
              <a:buNone/>
            </a:pPr>
            <a:r>
              <a:rPr lang="pl-PL" sz="1800" dirty="0"/>
              <a:t>➢ zakładać i zdejmować maski wyłącznie na zewnątrz pomieszczeń, w atmosferze nie zanieczyszczonej substancjami szkodliwymi, a jednocześnie w miejscach położonych jak najbliżej obszaru, na którym prowadzona jest akcja</a:t>
            </a:r>
          </a:p>
          <a:p>
            <a:pPr marL="0" indent="0">
              <a:buNone/>
            </a:pPr>
            <a:r>
              <a:rPr lang="pl-PL" sz="1800" dirty="0"/>
              <a:t>ratownicza.</a:t>
            </a:r>
          </a:p>
          <a:p>
            <a:pPr marL="0" indent="0">
              <a:buNone/>
            </a:pPr>
            <a:r>
              <a:rPr lang="pl-PL" sz="1800" dirty="0"/>
              <a:t>Przed założeniem maski osoby posiadające ruchome protezy zębowe obowiązane są je wyjąć z jamy ustnej.</a:t>
            </a:r>
          </a:p>
          <a:p>
            <a:pPr marL="0" indent="0">
              <a:buNone/>
            </a:pPr>
            <a:r>
              <a:rPr lang="pl-PL" sz="1800" dirty="0"/>
              <a:t>Osoby noszące brody i bokobrody oraz długie włosy i wąsy, a także nie przestrzegające bieżącego golenia zarostu</a:t>
            </a:r>
          </a:p>
          <a:p>
            <a:pPr marL="0" indent="0">
              <a:buNone/>
            </a:pPr>
            <a:r>
              <a:rPr lang="pl-PL" sz="1800" dirty="0"/>
              <a:t>twarzy nie mogą brać udziału w działaniach ratowniczych prowadzonych wewnątrz obiektów oraz w przypadkach</a:t>
            </a:r>
          </a:p>
          <a:p>
            <a:pPr marL="0" indent="0">
              <a:buNone/>
            </a:pPr>
            <a:r>
              <a:rPr lang="pl-PL" sz="1800" dirty="0"/>
              <a:t>stwierdzenia lub podejrzenia obecności lotnych substancji toksycznych.</a:t>
            </a:r>
          </a:p>
          <a:p>
            <a:pPr marL="0" indent="0">
              <a:buNone/>
            </a:pPr>
            <a:r>
              <a:rPr lang="pl-PL" sz="1800" dirty="0"/>
              <a:t>W przypadkach występowania substancji chemicznych oraz czynników mogących oddziaływać szkodliwie na skórę i</a:t>
            </a:r>
          </a:p>
          <a:p>
            <a:pPr marL="0" indent="0">
              <a:buNone/>
            </a:pPr>
            <a:r>
              <a:rPr lang="pl-PL" sz="1800" dirty="0"/>
              <a:t>przez skórę stosować należy sprzęt ochronny i odzież specjalną chroniącą i zabezpieczającą cały organizm.</a:t>
            </a:r>
          </a:p>
        </p:txBody>
      </p:sp>
    </p:spTree>
    <p:extLst>
      <p:ext uri="{BB962C8B-B14F-4D97-AF65-F5344CB8AC3E}">
        <p14:creationId xmlns:p14="http://schemas.microsoft.com/office/powerpoint/2010/main" val="2289764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3450" y="1157287"/>
            <a:ext cx="10515600" cy="570071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	Przed założeniem ubrania specjalnego należy zdjąć wszystkie akcesoria mogące uszkodzić je od wewnątrz lub</a:t>
            </a:r>
          </a:p>
          <a:p>
            <a:pPr marL="0" indent="0">
              <a:buNone/>
            </a:pPr>
            <a:r>
              <a:rPr lang="pl-PL" dirty="0"/>
              <a:t>utrudnić działanie.</a:t>
            </a:r>
          </a:p>
          <a:p>
            <a:pPr marL="0" indent="0">
              <a:buNone/>
            </a:pPr>
            <a:r>
              <a:rPr lang="pl-PL" dirty="0"/>
              <a:t>Ubranie gazoszczelne należy zakładać w strefie bezpiecznej, przy pomocy dodatkowych osób kontrolujących również prawidłowość uszczelnienia ubrania.</a:t>
            </a:r>
          </a:p>
          <a:p>
            <a:pPr marL="0" indent="0">
              <a:buNone/>
            </a:pPr>
            <a:r>
              <a:rPr lang="pl-PL" dirty="0"/>
              <a:t>Przed wprowadzeniem ratownika do akcji musi on potwierdzić swoją gotowość do działań. Przed wejściem w strefę zagrożoną ratownik musi potwierdzić sprawność działania całego systemu izolującego.</a:t>
            </a:r>
          </a:p>
          <a:p>
            <a:pPr marL="0" indent="0">
              <a:buNone/>
            </a:pPr>
            <a:r>
              <a:rPr lang="pl-PL" dirty="0"/>
              <a:t>Należy utrzymywać łączność z ratownikami wprowadzonymi do strefy zagrożenia.</a:t>
            </a:r>
          </a:p>
          <a:p>
            <a:pPr marL="0" indent="0">
              <a:buNone/>
            </a:pPr>
            <a:r>
              <a:rPr lang="pl-PL" dirty="0"/>
              <a:t>Wprowadzając ratowników do strefy zagrożenia należy kontrolować ich czas przebywania w tej strefie, tak aby</a:t>
            </a:r>
          </a:p>
          <a:p>
            <a:pPr marL="0" indent="0">
              <a:buNone/>
            </a:pPr>
            <a:r>
              <a:rPr lang="pl-PL" dirty="0"/>
              <a:t>zapewnić im w drodze powrotnej dwukrotną ilość powietrza w stosunku do potrzebnej na wejście.</a:t>
            </a:r>
          </a:p>
          <a:p>
            <a:pPr marL="0" indent="0">
              <a:buNone/>
            </a:pPr>
            <a:r>
              <a:rPr lang="pl-PL" dirty="0"/>
              <a:t>Ratownik może zdjąć ubranie specjalne po uprzednim jego oczyszczeniu i wstępnej, o ile istnieje taka potrzeba,</a:t>
            </a:r>
          </a:p>
          <a:p>
            <a:pPr marL="0" indent="0">
              <a:buNone/>
            </a:pPr>
            <a:r>
              <a:rPr lang="pl-PL" dirty="0"/>
              <a:t>neutralizacji.</a:t>
            </a:r>
          </a:p>
          <a:p>
            <a:pPr marL="0" indent="0">
              <a:buNone/>
            </a:pPr>
            <a:r>
              <a:rPr lang="pl-PL" dirty="0"/>
              <a:t>Przy zdejmowaniu ubrań specjalnych należy wyposażyć rozbierającego się w niezbędne środki ochrony i środki</a:t>
            </a:r>
          </a:p>
          <a:p>
            <a:pPr marL="0" indent="0">
              <a:buNone/>
            </a:pPr>
            <a:r>
              <a:rPr lang="pl-PL" dirty="0"/>
              <a:t>neutralizujące.</a:t>
            </a:r>
          </a:p>
          <a:p>
            <a:pPr marL="0" indent="0">
              <a:buNone/>
            </a:pPr>
            <a:r>
              <a:rPr lang="pl-PL" dirty="0"/>
              <a:t>Ponowne użycie ubrania specjalnego w akcji może nastąpić po wykonaniu zabiegów konserwujących określonych instrukcją producenta.</a:t>
            </a:r>
          </a:p>
        </p:txBody>
      </p:sp>
    </p:spTree>
    <p:extLst>
      <p:ext uri="{BB962C8B-B14F-4D97-AF65-F5344CB8AC3E}">
        <p14:creationId xmlns:p14="http://schemas.microsoft.com/office/powerpoint/2010/main" val="292852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WYMAGANIA BHP PODCZAS DZIAŁAŃ RATOWNICZYCH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b="1" dirty="0"/>
              <a:t>Prowadzenie działań w obrębie dróg publicznych</a:t>
            </a:r>
            <a:r>
              <a:rPr lang="pl-PL" sz="1600" dirty="0"/>
              <a:t>:</a:t>
            </a:r>
          </a:p>
          <a:p>
            <a:pPr marL="0" indent="0">
              <a:buNone/>
            </a:pPr>
            <a:r>
              <a:rPr lang="pl-PL" sz="1600" dirty="0"/>
              <a:t>	W razie konieczności prowadzenia działań na drodze publicznej, należy ją przy pomocy właściwej służby specjalistycznej, a w razie jej braku, własnymi środkami i siłami, zamknąć dla ruchu pojazdów, zapewniając zgodne z przepisami ruchu drogowego zabezpieczenie, właściwe do pory doby i warunków atmosferycznych.</a:t>
            </a:r>
          </a:p>
          <a:p>
            <a:pPr marL="0" indent="0">
              <a:buNone/>
            </a:pPr>
            <a:r>
              <a:rPr lang="pl-PL" sz="1600" dirty="0"/>
              <a:t>Jeżeli akcja ma być prowadzona w pobliżu drogi publicznej, a dla pojazdów ratowniczych nie ma innego miejsca, to należy je ustawiać na skraju jednej części drogi i tylko od strony miejsca akcji, zostawiając drugą stronę drogi wolną dla ruchu pojazdów, stosując następujące zasady:</a:t>
            </a:r>
          </a:p>
          <a:p>
            <a:pPr marL="0" indent="0">
              <a:buNone/>
            </a:pPr>
            <a:r>
              <a:rPr lang="pl-PL" sz="1600" dirty="0"/>
              <a:t>➢ z wyjątkiem kierowcy, pozostali członkowie załogi wychodzą z pojazdów po stronie pobocza lub chodnika,</a:t>
            </a:r>
          </a:p>
          <a:p>
            <a:pPr marL="0" indent="0">
              <a:buNone/>
            </a:pPr>
            <a:r>
              <a:rPr lang="pl-PL" sz="1600" dirty="0"/>
              <a:t>➢ kierujący działaniem ratowniczym zapewnia skuteczne zabezpieczenie z odpowiedniej odległości ratowników i sprzętu z obu kierunków drogi nie zamkniętej dla ruchu,</a:t>
            </a:r>
          </a:p>
          <a:p>
            <a:pPr marL="0" indent="0">
              <a:buNone/>
            </a:pPr>
            <a:r>
              <a:rPr lang="pl-PL" sz="1600" dirty="0"/>
              <a:t>➢ pojazdy ratownicze powinny mieć włączone pełne oświetlenie zewnętrzne i światła ostrzegawcze na dachach,</a:t>
            </a:r>
          </a:p>
          <a:p>
            <a:pPr marL="0" indent="0">
              <a:buNone/>
            </a:pPr>
            <a:r>
              <a:rPr lang="pl-PL" sz="1600" dirty="0"/>
              <a:t>➢ w odpowiednich odległościach od pojazdów należy ustawić lampy sygnalizacyjne i znaki ostrzegawcze,</a:t>
            </a:r>
          </a:p>
          <a:p>
            <a:pPr marL="0" indent="0">
              <a:buNone/>
            </a:pPr>
            <a:r>
              <a:rPr lang="pl-PL" sz="1600" dirty="0"/>
              <a:t>➢ w szczególnych okolicznościach do zabezpieczenia lub zamknięcia drogi można dodatkowo użyć pojazdów ratowniczych, ustawionych w poprzek jezdni, zapewniając odpowiednią ich widoczność,</a:t>
            </a:r>
          </a:p>
          <a:p>
            <a:pPr marL="0" indent="0">
              <a:buNone/>
            </a:pPr>
            <a:r>
              <a:rPr lang="pl-PL" sz="1600" dirty="0"/>
              <a:t>➢ każdorazowo przed wejściem na drogę należy zachować szczególną ostrożność, upewniając się, że nie ma zagrożenia ze strony innych pojazdów.</a:t>
            </a:r>
          </a:p>
        </p:txBody>
      </p:sp>
    </p:spTree>
    <p:extLst>
      <p:ext uri="{BB962C8B-B14F-4D97-AF65-F5344CB8AC3E}">
        <p14:creationId xmlns:p14="http://schemas.microsoft.com/office/powerpoint/2010/main" val="3222301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3425" y="66675"/>
            <a:ext cx="10515600" cy="5614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b="1" dirty="0"/>
              <a:t>Prowadzenie działań w obrębie zagrożenia materiałami chemicznymi:</a:t>
            </a:r>
          </a:p>
          <a:p>
            <a:pPr marL="0" indent="0">
              <a:buNone/>
            </a:pPr>
            <a:r>
              <a:rPr lang="pl-PL" sz="1600" dirty="0"/>
              <a:t>	W czasie akcji ratowniczych, w których występuje zagrożenie ze strony materiałów żrących, parzących, łatwo palnych i wybuchowych, dla uniknięcia skutków zagrożenia należy kierować się przede wszystkim następującymi zasadami:</a:t>
            </a:r>
          </a:p>
          <a:p>
            <a:pPr marL="0" indent="0">
              <a:buNone/>
            </a:pPr>
            <a:r>
              <a:rPr lang="pl-PL" sz="1600" dirty="0"/>
              <a:t>➢ działać z największą rozwagą i ostrożnością, zwłaszcza przy przeprowadzaniu rozpoznania,</a:t>
            </a:r>
          </a:p>
          <a:p>
            <a:pPr marL="0" indent="0">
              <a:buNone/>
            </a:pPr>
            <a:r>
              <a:rPr lang="pl-PL" sz="1600" dirty="0"/>
              <a:t>➢ stosować odpowiednią odzież ochronną i specjalną oraz izolacyjny sprzęt ochrony dróg oddechowych,</a:t>
            </a:r>
          </a:p>
          <a:p>
            <a:pPr marL="0" indent="0">
              <a:buNone/>
            </a:pPr>
            <a:r>
              <a:rPr lang="pl-PL" sz="1600" dirty="0"/>
              <a:t>➢ w zależności od sytuacji ograniczać lub zabraniać wprowadzenia ratowników do wnętrza zagrożonych obiektów,</a:t>
            </a:r>
          </a:p>
          <a:p>
            <a:pPr marL="0" indent="0">
              <a:buNone/>
            </a:pPr>
            <a:r>
              <a:rPr lang="pl-PL" sz="1600" dirty="0"/>
              <a:t>➢ zachować ostrożność przy otwieraniu pomieszczeń i zbiorników,</a:t>
            </a:r>
          </a:p>
          <a:p>
            <a:pPr marL="0" indent="0">
              <a:buNone/>
            </a:pPr>
            <a:r>
              <a:rPr lang="pl-PL" sz="1600" dirty="0"/>
              <a:t>➢ odcinać dopływ (wpływ) płynów i gazów łatwo palnych, nie dopuszczać do przenikania płynów, par i gazów łatwo palnych do przewodów kanalizacyjnych, wodociągowych, ogrzewczych i innych,</a:t>
            </a:r>
          </a:p>
          <a:p>
            <a:pPr marL="0" indent="0">
              <a:buNone/>
            </a:pPr>
            <a:r>
              <a:rPr lang="pl-PL" sz="1600" dirty="0"/>
              <a:t>➢ zasięg oraz stężenie substancji toksycznych i wybuchowych bieżąco kontrolować przy użyciu przyrządów kontrolno-pomiarowych,</a:t>
            </a:r>
          </a:p>
          <a:p>
            <a:pPr marL="0" indent="0">
              <a:buNone/>
            </a:pPr>
            <a:r>
              <a:rPr lang="pl-PL" sz="1600" dirty="0"/>
              <a:t>➢ osoby, które zostały zmoczone lub opryskane cieczą palną, substancjami żrącymi lub parzącymi, wycofać z udziału w akcji i zapewnić im pomoc medyczno-sanitarną oraz środki neutralizujące,</a:t>
            </a:r>
          </a:p>
          <a:p>
            <a:pPr marL="0" indent="0">
              <a:buNone/>
            </a:pPr>
            <a:r>
              <a:rPr lang="pl-PL" sz="1600" dirty="0"/>
              <a:t>➢ zadania, o ile jest to możliwe, wykonywać od strony nawietrznej, to jest od strony wiejącego wiatru,</a:t>
            </a:r>
          </a:p>
          <a:p>
            <a:pPr marL="0" indent="0">
              <a:buNone/>
            </a:pPr>
            <a:r>
              <a:rPr lang="pl-PL" sz="1600" dirty="0"/>
              <a:t>➢ bezpieczeństwo ratowników pracujących w strefie powinni również zapewniać, gotowi do wejścia w nią, ratownicy rezerwowi.</a:t>
            </a:r>
          </a:p>
          <a:p>
            <a:pPr marL="0" indent="0">
              <a:buNone/>
            </a:pPr>
            <a:r>
              <a:rPr lang="pl-PL" sz="1600" dirty="0"/>
              <a:t>W czasie akcji ratowniczych w obiektach, w których są produkowane, stosowane lub przechowywane materiały chemiczne żrące, parzące, łatwo palne lub wybuchowe, dowódca akcji obowiązany jest do ścisłej współpracy z fachowym personelem techniczno-inżynieryjnym i do korzystania z informacji i wskazówek tego personelu.</a:t>
            </a:r>
          </a:p>
          <a:p>
            <a:pPr marL="0" indent="0">
              <a:buNone/>
            </a:pPr>
            <a:r>
              <a:rPr lang="pl-PL" sz="1600" dirty="0"/>
              <a:t>W razie stwierdzenia zagrożenia mogącego spowodować wybuch, należy wycofać ludzi i - w miarę możliwości – sprzęt w miejsca bezpieczne.</a:t>
            </a:r>
          </a:p>
          <a:p>
            <a:pPr marL="0" indent="0">
              <a:buNone/>
            </a:pPr>
            <a:r>
              <a:rPr lang="pl-PL" sz="1600" dirty="0"/>
              <a:t>W razie wystąpienia trudności w dokładnym rozpoznaniu zagrożenia ze strony substancji chemicznych, należy postępować jak w przypadkach występowania zagrożenia</a:t>
            </a:r>
          </a:p>
        </p:txBody>
      </p:sp>
    </p:spTree>
    <p:extLst>
      <p:ext uri="{BB962C8B-B14F-4D97-AF65-F5344CB8AC3E}">
        <p14:creationId xmlns:p14="http://schemas.microsoft.com/office/powerpoint/2010/main" val="4278072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9150" y="1492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200" b="1" dirty="0"/>
              <a:t>Prowadzenie działań w obrębie zagrożenia dymem i gazami pożarowymi</a:t>
            </a:r>
          </a:p>
          <a:p>
            <a:pPr marL="0" indent="0">
              <a:buNone/>
            </a:pPr>
            <a:r>
              <a:rPr lang="pl-PL" sz="1200" dirty="0"/>
              <a:t>	Gdy sytuacja nie pozwala na zwłokę ze względu na konieczność ratowania ludzi, a stężenie dymów jest nieznaczne, dopuszcza się wprowadzanie do pomieszczeń zadymionych osób nie zabezpieczonych izolacyjnym sprzętem ochrony dróg oddechowych.</a:t>
            </a:r>
          </a:p>
          <a:p>
            <a:pPr marL="0" indent="0">
              <a:buNone/>
            </a:pPr>
            <a:r>
              <a:rPr lang="pl-PL" sz="1200" dirty="0"/>
              <a:t>W okolicznościach wymienionych powyżej należy:</a:t>
            </a:r>
          </a:p>
          <a:p>
            <a:pPr marL="0" indent="0">
              <a:buNone/>
            </a:pPr>
            <a:r>
              <a:rPr lang="pl-PL" sz="1200" dirty="0"/>
              <a:t>➢ jak najszybciej oddymić i przewietrzyć pomieszczenia,</a:t>
            </a:r>
          </a:p>
          <a:p>
            <a:pPr marL="0" indent="0">
              <a:buNone/>
            </a:pPr>
            <a:r>
              <a:rPr lang="pl-PL" sz="1200" dirty="0"/>
              <a:t>➢ posuwać się w pozycji schylonej ku podłodze (posadzce), jeżeli dym unosi się ku górze.</a:t>
            </a:r>
          </a:p>
          <a:p>
            <a:pPr marL="0" indent="0">
              <a:buNone/>
            </a:pPr>
            <a:r>
              <a:rPr lang="pl-PL" sz="1200" dirty="0"/>
              <a:t>Właściwy przełożony ma obowiązek:</a:t>
            </a:r>
          </a:p>
          <a:p>
            <a:pPr marL="0" indent="0">
              <a:buNone/>
            </a:pPr>
            <a:r>
              <a:rPr lang="pl-PL" sz="1200" dirty="0"/>
              <a:t>➢ po założeniu masek przez podwładnych sprawdzić funkcjonowanie izolacyjnego sprzętu ochrony dróg oddechowych, a zwłaszcza otwarcie dopływu tlenu lub powietrza z butli, szczelność przylegania maski, szczelność połączeń i złącz oraz wskazania przyrządów określających ciśnienie tlenu lub powietrza w butlach,</a:t>
            </a:r>
          </a:p>
          <a:p>
            <a:pPr marL="0" indent="0">
              <a:buNone/>
            </a:pPr>
            <a:r>
              <a:rPr lang="pl-PL" sz="1200" dirty="0"/>
              <a:t>➢ zwracać uwagę, aby linki oraz inny sprzęt ubezpieczający, jak również uzbrojenie osobiste oraz wyposażenie nie powodowało lub nie mogło spowodować unieruchomienia izolacyjnego sprzętu ochrony dróg oddechowych,</a:t>
            </a:r>
          </a:p>
          <a:p>
            <a:pPr marL="0" indent="0">
              <a:buNone/>
            </a:pPr>
            <a:r>
              <a:rPr lang="pl-PL" sz="1200" dirty="0"/>
              <a:t>➢ przestrzegać ściśle zasady nieprzekraczania dopuszczalnego czasu pracy ustalanego dla danego typu aparatu oddechowego z jednoczesnym zachowaniem niezbędnej rezerwy czasu działania ochronnego,</a:t>
            </a:r>
          </a:p>
          <a:p>
            <a:pPr marL="0" indent="0">
              <a:buNone/>
            </a:pPr>
            <a:r>
              <a:rPr lang="pl-PL" sz="1200" dirty="0"/>
              <a:t>➢ w przypadkach trudnych warunków pracy zmniejszyć w odpowiednim stopniu dopuszczalny czas przebywania osób w obszarze zagrożonym,</a:t>
            </a:r>
          </a:p>
          <a:p>
            <a:pPr marL="0" indent="0">
              <a:buNone/>
            </a:pPr>
            <a:r>
              <a:rPr lang="pl-PL" sz="1200" dirty="0"/>
              <a:t>➢ posługiwać się wcześniej ustalonymi umownymi znakami sygnalizacyjnymi.</a:t>
            </a:r>
          </a:p>
          <a:p>
            <a:pPr marL="0" indent="0">
              <a:buNone/>
            </a:pPr>
            <a:r>
              <a:rPr lang="pl-PL" sz="1200" dirty="0"/>
              <a:t>Każda osoba pracująca w pomieszczeniach zadymionych powinna być wyposażona w sprawnie działający sprzęt oświetleniowy i inny odpowiedni do warunków akcji.</a:t>
            </a:r>
          </a:p>
          <a:p>
            <a:pPr marL="0" indent="0">
              <a:buNone/>
            </a:pPr>
            <a:r>
              <a:rPr lang="pl-PL" sz="1200" dirty="0"/>
              <a:t>W pomieszczeniach zadymionych lub o słabej widoczności należy posuwać się rzędem. Dowódca powinien badać przed sobą drogę, obecność przeszkód i miejsc niebezpiecznych, sygnalizować oraz ostrzegać o niebezpieczeństwach. Osoby wprowadzane do pomieszczeń zadymionych, piwnic, kanałów, studni, zbiorników i innych o skomplikowanym układzie lub do miejsc trudno dostępnych należy zabezpieczyć tak, aby w razie konieczności można było niezwłocznie udzielić im pomocy.</a:t>
            </a:r>
          </a:p>
          <a:p>
            <a:pPr marL="0" indent="0">
              <a:buNone/>
            </a:pPr>
            <a:r>
              <a:rPr lang="pl-PL" sz="1200" dirty="0"/>
              <a:t>Przerwanie pracy i wyjście roty ze strefy zagazowanej, zadymionej, poza rozkazem właściwego dowódcy, może nastąpić w szczególności w razie:</a:t>
            </a:r>
          </a:p>
          <a:p>
            <a:pPr marL="0" indent="0">
              <a:buNone/>
            </a:pPr>
            <a:r>
              <a:rPr lang="pl-PL" sz="1200" dirty="0"/>
              <a:t>➢ wystąpienia złego samopoczucia u uczestników akcji,</a:t>
            </a:r>
          </a:p>
          <a:p>
            <a:pPr marL="0" indent="0">
              <a:buNone/>
            </a:pPr>
            <a:r>
              <a:rPr lang="pl-PL" sz="1200" dirty="0"/>
              <a:t>➢ stwierdzenia uszkodzeń izolacyjnego sprzętu ochrony dróg oddechowych,</a:t>
            </a:r>
          </a:p>
          <a:p>
            <a:pPr marL="0" indent="0">
              <a:buNone/>
            </a:pPr>
            <a:r>
              <a:rPr lang="pl-PL" sz="1200" dirty="0"/>
              <a:t>➢ stwierdzenia naruszenia rezerwy tlenu lub powietrza niezbędnego na czas powrotu,</a:t>
            </a:r>
          </a:p>
          <a:p>
            <a:pPr marL="0" indent="0">
              <a:buNone/>
            </a:pPr>
            <a:r>
              <a:rPr lang="pl-PL" sz="1200" dirty="0"/>
              <a:t>➢ zaistnienia niebezpieczeństwa zagrażającego życiu lub zdrowiu ratowników.</a:t>
            </a:r>
          </a:p>
        </p:txBody>
      </p:sp>
    </p:spTree>
    <p:extLst>
      <p:ext uri="{BB962C8B-B14F-4D97-AF65-F5344CB8AC3E}">
        <p14:creationId xmlns:p14="http://schemas.microsoft.com/office/powerpoint/2010/main" val="2428810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w obrębie zagrożenia niewypałami (niewybuchami)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11375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dirty="0"/>
              <a:t>	Na terenach i w obiektach, w których przewiduje się możliwość znajdowania się niewypałów, amunicji lub materiałów wybuchowych, należy ściśle współpracować z personelem fachowym oraz działać ze szczególną ostrożnością, wykorzystując między innymi wszelkie osłony terenu i budowli.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dirty="0"/>
              <a:t>Zabrania się wprowadzania ludzi do obiektów i na teren bezpośrednio objęty lub zagrożony pożarem, na którym znajdują się niewypały (niewybuchy) i materiały wybuchowe lub przeprowadzane są ćwiczenia wojskowe przy użyciu ostrej amunicji.</a:t>
            </a:r>
          </a:p>
        </p:txBody>
      </p:sp>
    </p:spTree>
    <p:extLst>
      <p:ext uri="{BB962C8B-B14F-4D97-AF65-F5344CB8AC3E}">
        <p14:creationId xmlns:p14="http://schemas.microsoft.com/office/powerpoint/2010/main" val="677624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84150"/>
            <a:ext cx="10515600" cy="1325563"/>
          </a:xfrm>
        </p:spPr>
        <p:txBody>
          <a:bodyPr/>
          <a:lstStyle/>
          <a:p>
            <a:pPr algn="ctr"/>
            <a:r>
              <a:rPr lang="pl-PL" b="1" dirty="0"/>
              <a:t>Prowadzenie działań w obrębie zagrożenia prądem elektrycznym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0971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000" dirty="0"/>
              <a:t>	W czasie akcji ratowniczych, w których występuje możliwość porażenia prądem elektrycznym, należy ściśle współpracować z fachowym personelem technicznym w celu wyłączenia dopływu prądu elektrycznego do urządzeń i instalacji znajdujących się bezpośrednio na miejscu akcji.</a:t>
            </a:r>
          </a:p>
          <a:p>
            <a:pPr marL="0" indent="0">
              <a:buNone/>
            </a:pPr>
            <a:r>
              <a:rPr lang="pl-PL" sz="1000" dirty="0"/>
              <a:t>Wyłączenia dopływu prądu elektrycznego przez służby ratownicze można dokonać:</a:t>
            </a:r>
          </a:p>
          <a:p>
            <a:pPr marL="0" indent="0">
              <a:buNone/>
            </a:pPr>
            <a:r>
              <a:rPr lang="pl-PL" sz="1000" dirty="0"/>
              <a:t>➢ tylko przez wyłączenie oznakowanego wyłącznika głównego,</a:t>
            </a:r>
          </a:p>
          <a:p>
            <a:pPr marL="0" indent="0">
              <a:buNone/>
            </a:pPr>
            <a:r>
              <a:rPr lang="pl-PL" sz="1000" dirty="0"/>
              <a:t>➢ przy urządzeniach elektrycznych w zakładach przemysłowych, energetycznych, podstacjach, transformatorach itp. tylko z pomocą miejscowych elektryków, personelu pogotowia elektrycznego lub służby energetycznej,</a:t>
            </a:r>
          </a:p>
          <a:p>
            <a:pPr marL="0" indent="0">
              <a:buNone/>
            </a:pPr>
            <a:r>
              <a:rPr lang="pl-PL" sz="1000" dirty="0"/>
              <a:t>➢ na liniach wysokiego napięcia lub sieci trakcyjnej przez zażądanie u właściwych organów przerwania dopływu prądu, ściśle współdziałając poprzez stanowiska koordynacji ratownictwa z ośrodkami dyspozycyjnymi tych organów,</a:t>
            </a:r>
          </a:p>
          <a:p>
            <a:pPr marL="0" indent="0">
              <a:buNone/>
            </a:pPr>
            <a:r>
              <a:rPr lang="pl-PL" sz="1000" dirty="0"/>
              <a:t>➢ w środkach komunikacji o napędzie elektrycznym, przez odciągnięcie pantografów od sieci lub odłączenie prądu z baterii akumulatorów,</a:t>
            </a:r>
          </a:p>
          <a:p>
            <a:pPr marL="0" indent="0">
              <a:buNone/>
            </a:pPr>
            <a:r>
              <a:rPr lang="pl-PL" sz="1000" dirty="0"/>
              <a:t>➢ przy reklamach, neonach, dźwigach towarowo-osobowych, suwnicach itp. przez wyłączenie wyłączników.</a:t>
            </a:r>
          </a:p>
          <a:p>
            <a:pPr marL="0" indent="0">
              <a:buNone/>
            </a:pPr>
            <a:r>
              <a:rPr lang="pl-PL" sz="1000" dirty="0"/>
              <a:t>Jeśli w czasie akcji ratowniczej nie udało się wyłączyć dopływu prądu elektrycznego, należy przyjąć zasadę, że:</a:t>
            </a:r>
          </a:p>
          <a:p>
            <a:pPr marL="0" indent="0">
              <a:buNone/>
            </a:pPr>
            <a:r>
              <a:rPr lang="pl-PL" sz="1000" dirty="0"/>
              <a:t>➢ każde urządzenie i instalacja elektryczna, w tym każdy przewód lub kabel, mogą znajdować się pod napięciem,</a:t>
            </a:r>
          </a:p>
          <a:p>
            <a:pPr marL="0" indent="0">
              <a:buNone/>
            </a:pPr>
            <a:r>
              <a:rPr lang="pl-PL" sz="1000" dirty="0"/>
              <a:t>➢ urządzeń elektrycznych, instalacji nie wolno dotykać, zrywać lub przecinać. Usuwanie ich może nastąpić tylko z równoczesnym zachowaniem przepisów o postępowaniu z urządzeniami elektrycznymi pod napięciem.</a:t>
            </a:r>
          </a:p>
          <a:p>
            <a:pPr marL="0" indent="0">
              <a:buNone/>
            </a:pPr>
            <a:r>
              <a:rPr lang="pl-PL" sz="1000" dirty="0"/>
              <a:t>Dowódca, jeśli nie posiada możliwości osobistego sprawdzenia wyłączenia prądu elektrycznego, może oprzeć się na meldunku służby energetycznej lub elektryka danego obiektu. W sytuacjach szczególnych dowódca może zażądać</a:t>
            </a:r>
          </a:p>
          <a:p>
            <a:pPr marL="0" indent="0">
              <a:buNone/>
            </a:pPr>
            <a:r>
              <a:rPr lang="pl-PL" sz="1000" dirty="0"/>
              <a:t>meldunku na piśmie.</a:t>
            </a:r>
          </a:p>
          <a:p>
            <a:pPr marL="0" indent="0">
              <a:buNone/>
            </a:pPr>
            <a:r>
              <a:rPr lang="pl-PL" sz="1000" dirty="0"/>
              <a:t>Decyzję o ponownym włączeniu prądu elektrycznego podejmuje służba energetyczna po uzyskaniu zgody właściwego dowódcy akcji.</a:t>
            </a:r>
          </a:p>
          <a:p>
            <a:pPr marL="0" indent="0">
              <a:buNone/>
            </a:pPr>
            <a:r>
              <a:rPr lang="pl-PL" sz="1000" dirty="0"/>
              <a:t>W czasie akcji ratowniczych, przeprowadzanych w pobliżu urządzeń elektrycznych, instalacji i przewodów wysokiego napięcia, należy zwrócić uwagę na możliwość powstania porażeń wywołanych:</a:t>
            </a:r>
          </a:p>
          <a:p>
            <a:pPr marL="0" indent="0">
              <a:buNone/>
            </a:pPr>
            <a:r>
              <a:rPr lang="pl-PL" sz="1000" dirty="0"/>
              <a:t>➢ napięciem krokowym,</a:t>
            </a:r>
          </a:p>
          <a:p>
            <a:pPr marL="0" indent="0">
              <a:buNone/>
            </a:pPr>
            <a:r>
              <a:rPr lang="pl-PL" sz="1000" dirty="0"/>
              <a:t>➢ prądami indukcyjnymi.</a:t>
            </a:r>
          </a:p>
          <a:p>
            <a:pPr marL="0" indent="0">
              <a:buNone/>
            </a:pPr>
            <a:r>
              <a:rPr lang="pl-PL" sz="1000" dirty="0"/>
              <a:t>Do gaszenia urządzeń znajdujących się pod napięciem zabrania się stosowania środków gaśniczych mających zdolność przewodzenia prądu elektrycznego.</a:t>
            </a:r>
          </a:p>
        </p:txBody>
      </p:sp>
    </p:spTree>
    <p:extLst>
      <p:ext uri="{BB962C8B-B14F-4D97-AF65-F5344CB8AC3E}">
        <p14:creationId xmlns:p14="http://schemas.microsoft.com/office/powerpoint/2010/main" val="2720492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w obrębie zagrożenia materiałami promieniotwórczymi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/>
              <a:t>	Akcje ratownicze w obecności izotopów i materiałów promieniotwórczych należy prowadzić w ścisłym współdziałaniu ze służbami awaryjnymi, ośrodkami dyspozycyjnymi i grupami interwencyjnymi służby ochrony radiologicznej, których stale aktualna ewidencja powinna znajdować się na stanowiskach kierowania.</a:t>
            </a:r>
          </a:p>
          <a:p>
            <a:pPr marL="0" indent="0" algn="just">
              <a:buNone/>
            </a:pPr>
            <a:r>
              <a:rPr lang="pl-PL" dirty="0"/>
              <a:t>Celem uniknięcia lub wydatnego zmniejszenia niebezpieczeństwa działania promieniowania jonizującego należy w czasie akcji ratowniczych stosować środki i metody ustalone dla tego rodzaju działań, a w szczególności stosować się ściśle do wskazań personelu fachowego w tym zakresie.</a:t>
            </a:r>
          </a:p>
          <a:p>
            <a:pPr marL="0" indent="0" algn="just">
              <a:buNone/>
            </a:pPr>
            <a:r>
              <a:rPr lang="pl-PL" dirty="0"/>
              <a:t>W czasie trwania akcji i po jej zakończeniu należy przeprowadzić dezaktywację ludzi i sprzętu zgodnie ze wskazówkami służb ochrony radiologicznej.</a:t>
            </a:r>
          </a:p>
          <a:p>
            <a:pPr marL="0" indent="0" algn="just">
              <a:buNone/>
            </a:pPr>
            <a:r>
              <a:rPr lang="pl-PL" dirty="0"/>
              <a:t>Wszystkie osoby biorące udział w akcji należy po jej zakończeniu poddać szczegółowym badaniom lekarskim przy współudziale służby ochrony radiologicznej i ściśle stosować się do wydanych poleceń.</a:t>
            </a:r>
          </a:p>
        </p:txBody>
      </p:sp>
    </p:spTree>
    <p:extLst>
      <p:ext uri="{BB962C8B-B14F-4D97-AF65-F5344CB8AC3E}">
        <p14:creationId xmlns:p14="http://schemas.microsoft.com/office/powerpoint/2010/main" val="3398744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w obrębie zagrożonych konstrukcji budowlanych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000" b="1" dirty="0"/>
              <a:t>W czasie akcji ratowniczych dla zmniejszenia niebezpieczeństwa zawalenia się konstrukcji budowlanych należy</a:t>
            </a:r>
            <a:r>
              <a:rPr lang="pl-PL" sz="1000" dirty="0"/>
              <a:t>:</a:t>
            </a:r>
          </a:p>
          <a:p>
            <a:pPr marL="0" indent="0">
              <a:buNone/>
            </a:pPr>
            <a:r>
              <a:rPr lang="pl-PL" sz="1000" dirty="0"/>
              <a:t>➢ przeprowadzić szczegółowe rozpoznanie sytuacji,</a:t>
            </a:r>
          </a:p>
          <a:p>
            <a:pPr marL="0" indent="0">
              <a:buNone/>
            </a:pPr>
            <a:r>
              <a:rPr lang="pl-PL" sz="1000" dirty="0"/>
              <a:t>➢ dążyć do zlikwidowania źródeł pożaru w bezpośrednim pobliżu elementów nośnych i nie dopuszczać do ich osłabienia lub zniszczenia przez ogień,</a:t>
            </a:r>
          </a:p>
          <a:p>
            <a:pPr marL="0" indent="0">
              <a:buNone/>
            </a:pPr>
            <a:r>
              <a:rPr lang="pl-PL" sz="1000" dirty="0"/>
              <a:t>➢ nie dopuszczać do przegrzewania stalowych słupów, dźwigarów, belek i innych elementów konstrukcyjnych,</a:t>
            </a:r>
          </a:p>
          <a:p>
            <a:pPr marL="0" indent="0">
              <a:buNone/>
            </a:pPr>
            <a:r>
              <a:rPr lang="pl-PL" sz="1000" dirty="0"/>
              <a:t>➢ racjonalnie operować prądami wodnymi, nie kierować ich na rozgrzane elementy konstrukcyjne,</a:t>
            </a:r>
          </a:p>
          <a:p>
            <a:pPr marL="0" indent="0">
              <a:buNone/>
            </a:pPr>
            <a:r>
              <a:rPr lang="pl-PL" sz="1000" dirty="0"/>
              <a:t>➢ nie wprowadzać osób do wnętrza i w bezpośrednie pobliże pomieszczeń i obiektów zagrożonych zawaleniem,</a:t>
            </a:r>
          </a:p>
          <a:p>
            <a:pPr marL="0" indent="0">
              <a:buNone/>
            </a:pPr>
            <a:r>
              <a:rPr lang="pl-PL" sz="1000" dirty="0"/>
              <a:t>➢ nie dopuszczać do gromadzenia osób na przepalonych, popękanych i nadwerężonych stropach, balkonach i innych elementach konstrukcji budowlanych,</a:t>
            </a:r>
          </a:p>
          <a:p>
            <a:pPr marL="0" indent="0">
              <a:buNone/>
            </a:pPr>
            <a:r>
              <a:rPr lang="pl-PL" sz="1000" dirty="0"/>
              <a:t>➢ wyznaczać osoby do obserwacji zagrożonych konstrukcji i ostrzegania o zauważonym niebezpieczeństwie,</a:t>
            </a:r>
          </a:p>
          <a:p>
            <a:pPr marL="0" indent="0">
              <a:buNone/>
            </a:pPr>
            <a:r>
              <a:rPr lang="pl-PL" sz="1000" dirty="0"/>
              <a:t>➢ dążyć do prowadzenia akcji ratowniczej wspólnie z przedstawicielami nadzoru budowlanego, zwłaszcza w obiektach, które stwarzają szczególne zagrożenie,</a:t>
            </a:r>
          </a:p>
          <a:p>
            <a:pPr marL="0" indent="0">
              <a:buNone/>
            </a:pPr>
            <a:r>
              <a:rPr lang="pl-PL" sz="1000" dirty="0"/>
              <a:t>➢ zabezpieczyć teren akcji przed dostępem osób postronnych.</a:t>
            </a:r>
          </a:p>
          <a:p>
            <a:pPr marL="0" indent="0">
              <a:buNone/>
            </a:pPr>
            <a:r>
              <a:rPr lang="pl-PL" sz="1000" dirty="0"/>
              <a:t>Przed przystąpieniem do rozbierania lub wyburzania zagrożonych lub osłabionych konstrukcji budowlanych należy, w miarę możliwości, zapewnić fachowy nadzór i pomoc władz budowlanych, zachowując jednocześnie środki ostrożności, a zwłaszcza:</a:t>
            </a:r>
          </a:p>
          <a:p>
            <a:pPr marL="0" indent="0">
              <a:buNone/>
            </a:pPr>
            <a:r>
              <a:rPr lang="pl-PL" sz="1000" dirty="0"/>
              <a:t>➢ zbadać dokładnie stan elementów podlegających rozbiórce (wyburzeniu),</a:t>
            </a:r>
          </a:p>
          <a:p>
            <a:pPr marL="0" indent="0">
              <a:buNone/>
            </a:pPr>
            <a:r>
              <a:rPr lang="pl-PL" sz="1000" dirty="0"/>
              <a:t>➢ przeprowadzić ewakuację ludzi z terenów lub obiektów podlegających rozbiórce (wyburzeniu) oraz z ich bezpośrednio zagrożonego sąsiedztwa,</a:t>
            </a:r>
          </a:p>
          <a:p>
            <a:pPr marL="0" indent="0">
              <a:buNone/>
            </a:pPr>
            <a:r>
              <a:rPr lang="pl-PL" sz="1000" dirty="0"/>
              <a:t>➢ wystawić posterunki ostrzegawcze i oznakować teren,</a:t>
            </a:r>
          </a:p>
          <a:p>
            <a:pPr marL="0" indent="0">
              <a:buNone/>
            </a:pPr>
            <a:r>
              <a:rPr lang="pl-PL" sz="1000" dirty="0"/>
              <a:t>➢ spowodować odłączenie instalacji gazowej, wodnej, elektrycznej, pary grzewczej i innych,</a:t>
            </a:r>
          </a:p>
          <a:p>
            <a:pPr marL="0" indent="0">
              <a:buNone/>
            </a:pPr>
            <a:r>
              <a:rPr lang="pl-PL" sz="1000" dirty="0"/>
              <a:t>➢ przebijanie otworów może być wykonane po dokładnym rozpoznaniu miejsc, w których przewiduje się tego rodzaju prace, aby uniknąć zawalenia się konstrukcji lub wywołania oparzeń przez wydobywające się gorące gazy, ognie </a:t>
            </a:r>
            <a:r>
              <a:rPr lang="pl-PL" sz="1000" dirty="0" err="1"/>
              <a:t>żgące</a:t>
            </a:r>
            <a:r>
              <a:rPr lang="pl-PL" sz="1000" dirty="0"/>
              <a:t>, i stosując środki oraz metody przewidziane dla tego rodzaju prac,</a:t>
            </a:r>
          </a:p>
          <a:p>
            <a:pPr marL="0" indent="0">
              <a:buNone/>
            </a:pPr>
            <a:r>
              <a:rPr lang="pl-PL" sz="1000" dirty="0"/>
              <a:t>➢ otwierania okien i drzwi, przebijania otworów w dachach i ścianach należy dokonywać, jeżeli sytuacja pożarowa lub ratowanie osób lub mienia tego wymagają.</a:t>
            </a:r>
          </a:p>
        </p:txBody>
      </p:sp>
    </p:spTree>
    <p:extLst>
      <p:ext uri="{BB962C8B-B14F-4D97-AF65-F5344CB8AC3E}">
        <p14:creationId xmlns:p14="http://schemas.microsoft.com/office/powerpoint/2010/main" val="1187476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WYPOSAŻENIE TECHNICZNE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pl-PL" dirty="0"/>
              <a:t>	Sprzęt pożarniczy, ratowniczy, ochronny, uzbrojenie osobiste oraz narzędzia, instalacje i urządzenia techniczne należy utrzymywać w pełnej sprawności zapewniającej bezpieczeństwo ludzi, konserwować je i poddawać badaniom kontrolnym ustalającym ich sprawność techniczną i bezpieczeństwo użytkowników według ustaleń Komendy Głównej Państwowej Straży Pożarnej, Centrum Naukowo-Badawczego Ochrony Przeciwpożarowej, producenta lub zgodnie z postanowieniami innych, właściwych przepisów dotyczących tych przedmiotów. Sprzęt ratowniczy, jak: linki, </a:t>
            </a:r>
            <a:r>
              <a:rPr lang="pl-PL" dirty="0" err="1"/>
              <a:t>zatrzaśniki</a:t>
            </a:r>
            <a:r>
              <a:rPr lang="pl-PL" dirty="0"/>
              <a:t>, pasy bojowe, szelki bezpieczeństwa, pasy bezpieczeństwa itp., oraz drabiny przenośne, losowo poddane próbie wytrzymałości mechanicznej, nie mogą być wprowadzone do użycia jako sprzęt ratowniczy i podlegają kasacji.</a:t>
            </a:r>
          </a:p>
        </p:txBody>
      </p:sp>
    </p:spTree>
    <p:extLst>
      <p:ext uri="{BB962C8B-B14F-4D97-AF65-F5344CB8AC3E}">
        <p14:creationId xmlns:p14="http://schemas.microsoft.com/office/powerpoint/2010/main" val="1556224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610552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sz="4000" dirty="0"/>
              <a:t>	Rozpoczynając prace rozbiórkowe lub wyburzeniowe, właściwy dowódca jest obowiązany ostrzec pracujących przed niebezpieczeństwem:</a:t>
            </a:r>
          </a:p>
          <a:p>
            <a:pPr marL="0" indent="0">
              <a:buNone/>
            </a:pPr>
            <a:r>
              <a:rPr lang="pl-PL" sz="4000" dirty="0"/>
              <a:t>➢ zawalenia przepalonej lub osłabionej konstrukcji budowlanej bądź jej części,</a:t>
            </a:r>
          </a:p>
          <a:p>
            <a:pPr marL="0" indent="0">
              <a:buNone/>
            </a:pPr>
            <a:r>
              <a:rPr lang="pl-PL" sz="4000" dirty="0"/>
              <a:t>➢ porażenia prądem elektrycznym,</a:t>
            </a:r>
          </a:p>
          <a:p>
            <a:pPr marL="0" indent="0">
              <a:buNone/>
            </a:pPr>
            <a:r>
              <a:rPr lang="pl-PL" sz="4000" dirty="0"/>
              <a:t>➢ wybuchu gazu lub innych substancji,</a:t>
            </a:r>
          </a:p>
          <a:p>
            <a:pPr marL="0" indent="0">
              <a:buNone/>
            </a:pPr>
            <a:r>
              <a:rPr lang="pl-PL" sz="4000" dirty="0"/>
              <a:t>➢ nagłego wydobycia się dymu, płomieni lub ogni </a:t>
            </a:r>
            <a:r>
              <a:rPr lang="pl-PL" sz="4000" dirty="0" err="1"/>
              <a:t>żgących</a:t>
            </a:r>
            <a:r>
              <a:rPr lang="pl-PL" sz="4000" dirty="0"/>
              <a:t>.</a:t>
            </a:r>
          </a:p>
          <a:p>
            <a:pPr marL="0" indent="0">
              <a:buNone/>
            </a:pPr>
            <a:r>
              <a:rPr lang="pl-PL" sz="4000" dirty="0"/>
              <a:t>Wyburzając elementy konstrukcji budowlanej, należy:</a:t>
            </a:r>
          </a:p>
          <a:p>
            <a:pPr marL="0" indent="0">
              <a:buNone/>
            </a:pPr>
            <a:r>
              <a:rPr lang="pl-PL" sz="4000" dirty="0"/>
              <a:t>➢ unikać wyburzania większych części przy użyciu bosaków,</a:t>
            </a:r>
          </a:p>
          <a:p>
            <a:pPr marL="0" indent="0">
              <a:buNone/>
            </a:pPr>
            <a:r>
              <a:rPr lang="pl-PL" sz="4000" dirty="0"/>
              <a:t>➢ używać lin i łańcuchów o długości nie mniejszej niż dwukrotna wysokość wyburzanych konstrukcji,</a:t>
            </a:r>
          </a:p>
          <a:p>
            <a:pPr marL="0" indent="0">
              <a:buNone/>
            </a:pPr>
            <a:r>
              <a:rPr lang="pl-PL" sz="4000" dirty="0"/>
              <a:t>➢ zakładać liny lub łańcuchy na górne części ścian, murów, kominów itp. wyłącznie z miejsc o zapewnionej</a:t>
            </a:r>
          </a:p>
          <a:p>
            <a:pPr marL="0" indent="0">
              <a:buNone/>
            </a:pPr>
            <a:r>
              <a:rPr lang="pl-PL" sz="4000" dirty="0"/>
              <a:t>wytrzymałości bądź z drabin nie opartych o osłabione elementy budowlane,</a:t>
            </a:r>
          </a:p>
          <a:p>
            <a:pPr marL="0" indent="0">
              <a:buNone/>
            </a:pPr>
            <a:r>
              <a:rPr lang="pl-PL" sz="4000" dirty="0"/>
              <a:t>➢ zabraniać wchodzenia na te części konstrukcji budowlanych lub do wnętrza i w pobliże obiektów, których stan</a:t>
            </a:r>
          </a:p>
          <a:p>
            <a:pPr marL="0" indent="0">
              <a:buNone/>
            </a:pPr>
            <a:r>
              <a:rPr lang="pl-PL" sz="4000" dirty="0"/>
              <a:t>wskazuje na możliwość zawalenia.</a:t>
            </a:r>
          </a:p>
          <a:p>
            <a:pPr marL="0" indent="0">
              <a:buNone/>
            </a:pPr>
            <a:r>
              <a:rPr lang="pl-PL" sz="4000" dirty="0"/>
              <a:t>Podczas prac rozbiórkowych, wyburzeniowych, dozorowania pogorzeliska oraz w czasie przeprowadzania dochodzeń </a:t>
            </a:r>
            <a:r>
              <a:rPr lang="pl-PL" sz="4000" dirty="0" err="1"/>
              <a:t>popożarowych</a:t>
            </a:r>
            <a:r>
              <a:rPr lang="pl-PL" sz="4000" dirty="0"/>
              <a:t> należy zwrócić szczególną uwagę na wytrzymałość konstrukcji stropów, dachów, ścian, które mogą się zawalić.</a:t>
            </a:r>
          </a:p>
          <a:p>
            <a:pPr marL="0" indent="0">
              <a:buNone/>
            </a:pPr>
            <a:r>
              <a:rPr lang="pl-PL" sz="4000" dirty="0"/>
              <a:t>Podczas zrzucania z wysokości rozbieranych elementów budowlanych pracujący są obowiązani każdorazowo uprzedzić o tym osoby znajdujące się poniżej. Zrzucanie może nastąpić dopiero po potwierdzeniu przez nie ostrzeżenia.</a:t>
            </a:r>
          </a:p>
          <a:p>
            <a:pPr marL="0" indent="0">
              <a:buNone/>
            </a:pPr>
            <a:r>
              <a:rPr lang="pl-PL" sz="4000" dirty="0"/>
              <a:t>Prace rozbiórkowe należy prowadzić, jeśli okoliczności na to pozwalają, od strony nawietrznej, zajmując stanowiska na nie naruszonych częściach konstrukcji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1044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na wysokości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3035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/>
              <a:t>	Zajmując stanowiska na miejscach grożących upadkiem z wysokości, należy wykorzystywać wszelkie dostępne sposoby zabezpieczenia się, których podstawowym elementem powinny być szelki bezpieczeństwa.</a:t>
            </a:r>
          </a:p>
          <a:p>
            <a:pPr marL="0" indent="0">
              <a:buNone/>
            </a:pPr>
            <a:r>
              <a:rPr lang="pl-PL" sz="1600" dirty="0"/>
              <a:t>Wykorzystując do zabezpieczenia się elementy konstrukcji budowlanej, należy zwracać szczególną uwagę na ich wytrzymałość.</a:t>
            </a:r>
          </a:p>
          <a:p>
            <a:pPr marL="0" indent="0">
              <a:buNone/>
            </a:pPr>
            <a:r>
              <a:rPr lang="pl-PL" sz="1600" dirty="0"/>
              <a:t>Podczas złych warunków atmosferycznych osoby pracujące na wysokości muszą być odpowiednio zabezpieczone; szczególną uwagę należy zachować przy oblodzonych, mokrych, zaśnieżonych i stromych miejscach.</a:t>
            </a:r>
          </a:p>
          <a:p>
            <a:pPr marL="0" indent="0">
              <a:buNone/>
            </a:pPr>
            <a:r>
              <a:rPr lang="pl-PL" sz="1600" dirty="0"/>
              <a:t>Ratowanie ludzi za pomocą drabin lub za pomocą skokochronu (poduszki pneumatycznej) może odbywać się tylko wówczas, gdy nie ma innego, bezpieczniejszego sposobu ewakuacji.</a:t>
            </a:r>
          </a:p>
          <a:p>
            <a:pPr marL="0" indent="0">
              <a:buNone/>
            </a:pPr>
            <a:r>
              <a:rPr lang="pl-PL" sz="1600" dirty="0"/>
              <a:t>Zabrania się używania do ratownictwa i ewakuacji ludzi nie przystosowanych do takich celów dźwigów osobowych i towarowych znajdujących się w strefie zagrożonej.</a:t>
            </a:r>
          </a:p>
          <a:p>
            <a:pPr marL="0" indent="0">
              <a:buNone/>
            </a:pPr>
            <a:r>
              <a:rPr lang="pl-PL" sz="1600" dirty="0"/>
              <a:t>Na drabiny i podnośniki hydrauliczne, niezależnie od ich typu, nie wolno wchodzić bez uzbrojenia osobistego.</a:t>
            </a:r>
          </a:p>
          <a:p>
            <a:pPr marL="0" indent="0">
              <a:buNone/>
            </a:pPr>
            <a:r>
              <a:rPr lang="pl-PL" sz="1600" dirty="0"/>
              <a:t>Podczas operowania prądami gaśniczymi na wysokości </a:t>
            </a:r>
            <a:r>
              <a:rPr lang="pl-PL" sz="1600" dirty="0" err="1"/>
              <a:t>prądownik</a:t>
            </a:r>
            <a:r>
              <a:rPr lang="pl-PL" sz="1600" dirty="0"/>
              <a:t> powinien być zabezpieczony za pomocą </a:t>
            </a:r>
            <a:r>
              <a:rPr lang="pl-PL" sz="1600" dirty="0" err="1"/>
              <a:t>zatrzaśnika</a:t>
            </a:r>
            <a:r>
              <a:rPr lang="pl-PL" sz="1600" dirty="0"/>
              <a:t>, a linia wężowa zabezpieczona podpinką.</a:t>
            </a:r>
          </a:p>
          <a:p>
            <a:pPr marL="0" indent="0">
              <a:buNone/>
            </a:pPr>
            <a:r>
              <a:rPr lang="pl-PL" sz="1600" dirty="0"/>
              <a:t>Gdy nie zachodzi bezpośrednie zagrożenie dymem, żarem lub płomieniami, drabinę należy opierać tak, aby co najmniej trzy szczeble wystawały ponad krawędź dachu, ściany lub parapetu okna.</a:t>
            </a:r>
          </a:p>
          <a:p>
            <a:pPr marL="0" indent="0">
              <a:buNone/>
            </a:pPr>
            <a:r>
              <a:rPr lang="pl-PL" sz="1600" dirty="0"/>
              <a:t>Przedmioty utrudniające wejście i wyjście, a znajdujące się na parapetach okiennych, należy usuwać do wnętrza pomieszczeń.</a:t>
            </a:r>
          </a:p>
          <a:p>
            <a:pPr marL="0" indent="0">
              <a:buNone/>
            </a:pPr>
            <a:r>
              <a:rPr lang="pl-PL" sz="1600" dirty="0"/>
              <a:t>Szczególną ostrożność należy zachować przy wybijaniu szyb przed wejściem do pomieszczeń.</a:t>
            </a:r>
          </a:p>
        </p:txBody>
      </p:sp>
    </p:spTree>
    <p:extLst>
      <p:ext uri="{BB962C8B-B14F-4D97-AF65-F5344CB8AC3E}">
        <p14:creationId xmlns:p14="http://schemas.microsoft.com/office/powerpoint/2010/main" val="2477710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w czasie gaszenia pożaru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9225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/>
              <a:t>	Celem zmniejszenia zagrożenia związanego z działaniem wysokiej temperatury, żaru, płomieni i promieniowania cieplnego należy:</a:t>
            </a:r>
          </a:p>
          <a:p>
            <a:pPr marL="0" indent="0">
              <a:buNone/>
            </a:pPr>
            <a:r>
              <a:rPr lang="pl-PL" sz="1600" dirty="0"/>
              <a:t>➢ stosować odzież i sprzęt ochronny,</a:t>
            </a:r>
          </a:p>
          <a:p>
            <a:pPr marL="0" indent="0">
              <a:buNone/>
            </a:pPr>
            <a:r>
              <a:rPr lang="pl-PL" sz="1600" dirty="0"/>
              <a:t>➢ wykorzystywać zasłony naturalne i sztuczne.</a:t>
            </a:r>
          </a:p>
          <a:p>
            <a:pPr marL="0" indent="0">
              <a:buNone/>
            </a:pPr>
            <a:r>
              <a:rPr lang="pl-PL" sz="1600" dirty="0"/>
              <a:t>Prowadząc linie wężowe, należy unikać tarasowania nimi przejść, drzwi, schodów itp., a na jezdniach układać je w miarę możliwości tak, aby nie przeszkadzały w ruchu pojazdów; linie prowadzone pionowo należy podwieszać i zabezpieczać przed obsuwaniem się.</a:t>
            </a:r>
          </a:p>
          <a:p>
            <a:pPr marL="0" indent="0">
              <a:buNone/>
            </a:pPr>
            <a:r>
              <a:rPr lang="pl-PL" sz="1600" dirty="0"/>
              <a:t>Stojaki i klucze hydrantowe, używane do studzienek usytuowanych na jezdniach, chodnikach itp. miejscach ruchu pojazdów lub ludzi, należy oznakować ukośnymi, biało-czerwonymi pasami; w porze nocnej miejsca poboru wody z takich studzienek powinny być dodatkowo oznaczone pulsującym światłem pomarańczowym.</a:t>
            </a:r>
          </a:p>
          <a:p>
            <a:pPr marL="0" indent="0">
              <a:buNone/>
            </a:pPr>
            <a:r>
              <a:rPr lang="pl-PL" sz="1600" dirty="0"/>
              <a:t>Prowadząc linie wężowe po drabinach należy w czasie wchodzenia i schodzenia po drabinie umieszczać linię wężową między nogami przy jednoczesnym przewieszeniu prądownicy przez bark ku tyłowi. W czasie wnoszenia linii wężowych po drabinach na jednego ratownika może przypadać najwyżej jeden odcinek węża. Budowa i prowadzenie linii wężowych powinny odbywać się bez zasilania ich wodą. Przy prowadzeniu linii wężowych na stanowiska gaśnicze w budynkach wielokondygnacyjnych należy w miarę możliwości stosować wciąganie węży za pomocą linek dopiero po przejściu z drabiny do wnętrza budynku lub po odpowiednim zabezpieczeniu się; wciągając linię wężową z prądownicą należy zabezpieczyć linką prądownicę przed możliwością odłączenia.</a:t>
            </a:r>
          </a:p>
          <a:p>
            <a:pPr marL="0" indent="0">
              <a:buNone/>
            </a:pPr>
            <a:r>
              <a:rPr lang="pl-PL" sz="1600" dirty="0"/>
              <a:t>Węże pożarnicze należy łączyć z nasadami pomp, łącznikami innych węży i sprzętu pożarniczego dokładnie, w sposób uniemożliwiający ich rozłączenie.</a:t>
            </a:r>
          </a:p>
        </p:txBody>
      </p:sp>
    </p:spTree>
    <p:extLst>
      <p:ext uri="{BB962C8B-B14F-4D97-AF65-F5344CB8AC3E}">
        <p14:creationId xmlns:p14="http://schemas.microsoft.com/office/powerpoint/2010/main" val="451942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5825" y="95250"/>
            <a:ext cx="10515600" cy="58626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400" dirty="0"/>
              <a:t>Operując prądami wody i piany należy przestrzegać następujących zasad bezpieczeństwa pracy:</a:t>
            </a:r>
          </a:p>
          <a:p>
            <a:pPr marL="0" indent="0">
              <a:buNone/>
            </a:pPr>
            <a:r>
              <a:rPr lang="pl-PL" sz="1400" dirty="0"/>
              <a:t>➢ przy zajmowaniu stanowiska blisko ognia oraz w przypadku niebezpieczeństwa wybuchu wykorzystać wszelkie osłony i sprzęt zabezpieczający przed działaniem wysokiej temperatury i promieniowania cieplnego,</a:t>
            </a:r>
          </a:p>
          <a:p>
            <a:pPr marL="0" indent="0">
              <a:buNone/>
            </a:pPr>
            <a:r>
              <a:rPr lang="pl-PL" sz="1400" dirty="0"/>
              <a:t>➢ kierować prądy w ten sposób, aby nie dopuścić do zniszczenia elementów konstrukcji budynku, które zniszczone lub osłabione przez ogień mogłyby spowodować zawalenie się obiektu lub jego części,</a:t>
            </a:r>
          </a:p>
          <a:p>
            <a:pPr marL="0" indent="0">
              <a:buNone/>
            </a:pPr>
            <a:r>
              <a:rPr lang="pl-PL" sz="1400" dirty="0"/>
              <a:t>➢ nie działać prądami na silnie rozgrzane elementy konstrukcji budowlanych, które bezpośrednio grożą zawaleniem,</a:t>
            </a:r>
          </a:p>
          <a:p>
            <a:pPr marL="0" indent="0">
              <a:buNone/>
            </a:pPr>
            <a:r>
              <a:rPr lang="pl-PL" sz="1400" dirty="0"/>
              <a:t>➢ nie operować zwartymi prądami w czasie pożarów w aptekach, laboratoriach, składach chemicznych i materiałów  łatwo zapalnych oraz tam, gdzie są zgromadzone większe ilości substancji chemicznych w opakowaniach szklanych,</a:t>
            </a:r>
          </a:p>
          <a:p>
            <a:pPr marL="0" indent="0">
              <a:buNone/>
            </a:pPr>
            <a:r>
              <a:rPr lang="pl-PL" sz="1400" dirty="0"/>
              <a:t>➢ nie używać zwartych prądów wody przy pożarach pyłów i materiałów pylących oraz w tych obiektach, gdzie substancje te mogą wytwarzać powstanie mieszanin wybuchowych,</a:t>
            </a:r>
          </a:p>
          <a:p>
            <a:pPr marL="0" indent="0">
              <a:buNone/>
            </a:pPr>
            <a:r>
              <a:rPr lang="pl-PL" sz="1400" dirty="0"/>
              <a:t>➢ nie stosować zwartych prądów wody na powierzchnie silnie rozgrzanych metali,</a:t>
            </a:r>
          </a:p>
          <a:p>
            <a:pPr marL="0" indent="0">
              <a:buNone/>
            </a:pPr>
            <a:r>
              <a:rPr lang="pl-PL" sz="1400" dirty="0"/>
              <a:t>➢ nie stosować prądów wody i piany do gaszenia materiałów i surowców, które w zetknięciu z wodą mogą wchodzić w niebezpieczne reakcje chemiczne, jak np. karbid, wapno niegaszone, sód oraz inne metale lekkie i ich stopy.</a:t>
            </a:r>
          </a:p>
          <a:p>
            <a:pPr marL="0" indent="0">
              <a:buNone/>
            </a:pPr>
            <a:r>
              <a:rPr lang="pl-PL" sz="1400" dirty="0"/>
              <a:t>Nie wolno otwierać i zamykać gwałtownie dopływu wody do linii wężowych.</a:t>
            </a:r>
          </a:p>
          <a:p>
            <a:pPr marL="0" indent="0">
              <a:buNone/>
            </a:pPr>
            <a:r>
              <a:rPr lang="pl-PL" sz="1400" dirty="0"/>
              <a:t>Zabrania się gwałtownego zwiększenia ciśnienia wody w liniach wężowych.</a:t>
            </a:r>
          </a:p>
          <a:p>
            <a:pPr marL="0" indent="0">
              <a:buNone/>
            </a:pPr>
            <a:r>
              <a:rPr lang="pl-PL" sz="1400" dirty="0"/>
              <a:t>W czasie stosowania agregatów, samochodów lub stałych urządzeń z proszkami gaśniczymi podczas pożarów wewnętrznych należy używać izolacyjnego sprzętu ochrony dróg oddechowych.</a:t>
            </a:r>
          </a:p>
          <a:p>
            <a:pPr marL="0" indent="0">
              <a:buNone/>
            </a:pPr>
            <a:r>
              <a:rPr lang="pl-PL" sz="1400" dirty="0"/>
              <a:t>W czasie stosowania dwutlenku węgla (agregaty, samochody śniegowe, stałe urządzenia gaśnicze) należy używać odzieży, okularów i rękawic ochronnych oraz zwracać uwagę, aby nie kierować strumienia gaśniczego na ludzi.</a:t>
            </a:r>
          </a:p>
          <a:p>
            <a:pPr marL="0" indent="0">
              <a:buNone/>
            </a:pPr>
            <a:r>
              <a:rPr lang="pl-PL" sz="1400" dirty="0"/>
              <a:t>Stosując gazy obojętne w pomieszczeniach zamkniętych, należy używać sprzętu izolacyjnego ochrony dróg oddechowych, ewentualnie wycofać uczestników akcji z pomieszczenia.</a:t>
            </a:r>
          </a:p>
          <a:p>
            <a:pPr marL="0" indent="0">
              <a:buNone/>
            </a:pPr>
            <a:r>
              <a:rPr lang="pl-PL" sz="1400" dirty="0"/>
              <a:t>Stosując parę gaśniczą ze stałych lub półstałych instalacji, należy, przed włączeniem tych urządzeń gaśniczych, ewakuować ludzi z pomieszczeń, te zaś zabezpieczyć przed możliwością wejścia do nich ludzi.</a:t>
            </a:r>
          </a:p>
          <a:p>
            <a:pPr marL="0" indent="0">
              <a:buNone/>
            </a:pPr>
            <a:r>
              <a:rPr lang="pl-PL" sz="1400" dirty="0"/>
              <a:t>W czasie gaszenia pożarów lasów, łąk i torfowisk należy dążyć do utrzymywania skutecznej łączności oraz takiego rozmieszczenia ludzi i sprzętu, aby, w zależności od kierunku rozprzestrzeniania się ognia, nie dopuścić do odcięcia dróg odwrotu.</a:t>
            </a:r>
          </a:p>
        </p:txBody>
      </p:sp>
    </p:spTree>
    <p:extLst>
      <p:ext uri="{BB962C8B-B14F-4D97-AF65-F5344CB8AC3E}">
        <p14:creationId xmlns:p14="http://schemas.microsoft.com/office/powerpoint/2010/main" val="3197016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ratownictwa technicznego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W czasie ratowania zwierząt zaleca się krępowanie linami nóg i zakładanie worków na głowę zwierzęcia lub wykorzystanie innych sposobów; w przypadku bezpośredniego zagrożenia zdrowia lub życia ratowników, należy zaniechać akcji ratowania zwierząt.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Przed przystąpieniem do właściwej akcji ratowniczej w studniach, wykopach, podziemiach, usypiskach itp. Należy zabezpieczyć miejsce pracy przed możliwością obsunięcia się lub zawalenia terenu.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Do bezpośredniego wydobywania z wody, przerębli, bagien, grzęzawisk ludzi lub przedmiotów ratownikowi należy zapewnić odpowiednie do sytuacji zabezpieczenie.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czasie prowadzenia akcji ratowniczych związanych z awariami, uszkodzeniami, pożarami dźwigów osobowych i towarowych należy stosować środki i metody pracy zabezpieczające w szczególności przed możliwościami: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upadku do wnętrza szybu dźwigowego,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opadnięcia kabiny, urządzeń dźwigowych, mechanizmów lub ich części na osoby znajdujące się w szybie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dźwigowym,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przypadkowego uruchomienia lub uszkodzenia mechanizmów mogących spowodować obrażenia osób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uczestniczących w akcji.</a:t>
            </a:r>
          </a:p>
        </p:txBody>
      </p:sp>
    </p:spTree>
    <p:extLst>
      <p:ext uri="{BB962C8B-B14F-4D97-AF65-F5344CB8AC3E}">
        <p14:creationId xmlns:p14="http://schemas.microsoft.com/office/powerpoint/2010/main" val="2003229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1050" y="962025"/>
            <a:ext cx="10515600" cy="638175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W czasie akcji ratowniczych w przypadkach awarii, katastrof, uczestnicy tych akcji obowiązani są przestrzegać wskazań i instrukcji służb specjalistycznych współdziałających w akcji ratowniczej oraz stosować wszelkie dostępne środki i metody zabezpieczające życie i zdrowie ludzi.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czasie podnoszenia lub wydobywania ciężkich przedmiotów za pomocą drabin mechanicznych, podnośników, dźwigów, wyciągarek linowych i innych maszyn oraz urządzeń zabrania się przeciążania tego sprzętu ponad dopuszczalną normę. Urządzenia te powinny być używane zgodnie z instrukcjami obsługi tych urządzeń.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Zabrania się przebywania w bezpośrednim zasięgu działania sprzętu wymienionego powyżej w czasie pracy, np. między wydobywanym przedmiotem a urządzeniem wyciągowym, pod ramieniem dźwigu, w pobliżu napiętych lin, łańcuchów itp.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Wprowadzanie ludzi do miejsc lub obiektów zagrażających runięciem, obsunięciem się lub zawaleniem dopuszczalne jest po uprzednim wykonaniu czynności zabezpieczających.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Stosowanie w czasie działań ratowniczych sprzętu do cięcia może odbywać się po stwierdzeniu, że jego użycie nie zagraża powstaniem pożaru lub wybuchu.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Stosując piły mechaniczne, sprzęt do cięcia metali, świdry, wiertarki, urządzenia udarowe i inne rodzaje sprzętu ratownictwa technicznego, należy używać odpowiednich środków ochrony indywidualnej, jak: rękawic, okularów ochronnych, osłon itp.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Prace wyżej wymienionym sprzętem mogą odbywać się z zachowaniem zasad wynikających z instrukcji obsługi dla poszczególnych rodzajów, typów urządzeń i sprzętu ratowniczego.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Przed przystąpieniem do akcji ratowniczej należy, jeżeli jest to konieczne, wstrzymać lub odpowiednio zabezpieczyć ruch na torach lub drogach, jak również nie dopuszczać do gromadzenia się osób postronnych.</a:t>
            </a:r>
          </a:p>
        </p:txBody>
      </p:sp>
    </p:spTree>
    <p:extLst>
      <p:ext uri="{BB962C8B-B14F-4D97-AF65-F5344CB8AC3E}">
        <p14:creationId xmlns:p14="http://schemas.microsoft.com/office/powerpoint/2010/main" val="30285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628650"/>
            <a:ext cx="10515600" cy="5548313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W pojazdach mechanicznych oraz innych środkach lokomocji, które uległy katastrofie, przed przystąpieniem do akcji ratowniczej należy wyłączyć silniki i dopływ energii lub paliwa.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Wyciekające paliwo i inne ciecze palne należy pokrywać środkami gaśniczymi lub zmywać w kierunku od wraku, a ponadto likwidować źródła ognia mogące spowodować pożar lub wybuch.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czasie akcji ratowniczych w przypadkach katastrof lotniczych należy w szczególności: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do miejsca katastrofy dojeżdżać oraz rozpoczynać akcję od strony nawietrznej,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unikać prowadzenia akcji od strony dysz wylotowych spalin i otworów wlotowych powietrza silników odrzutowych i turbośmigłowych,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nie zbliżać się do strefy wyznaczonej zakresem obrotu śmigieł samolotów tłokowych, turbośmigłowych i śmigłowców,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w czasie katastrof samolotów lub śmigłowców wojskowych nie ustawiać samochodów pożarniczych oraz sprzętu i nie prowadzić akcji od strony kierunku strzału broni pokładowej i wyrzutni pocisków,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otwierać kabiny samolotów, śmigłowców itp. z zachowaniem szczególnych środków ostrożności, a kadłub ciąć w miejscach oznakowanych.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Ratowanie osób psychicznie chorych powinno odbywać się we współdziałaniu z fachowym personelem służby zdrowia.</a:t>
            </a:r>
          </a:p>
        </p:txBody>
      </p:sp>
    </p:spTree>
    <p:extLst>
      <p:ext uri="{BB962C8B-B14F-4D97-AF65-F5344CB8AC3E}">
        <p14:creationId xmlns:p14="http://schemas.microsoft.com/office/powerpoint/2010/main" val="3937944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Prowadzenie działań w czasie klęsk żywiołowych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Podczas akcji ratowniczych w czasie burz i huraganów należy:</a:t>
            </a:r>
          </a:p>
          <a:p>
            <a:pPr marL="0" indent="0">
              <a:buNone/>
            </a:pPr>
            <a:r>
              <a:rPr lang="pl-PL" dirty="0"/>
              <a:t>➢ zachować ostrożność, dojeżdżając do miejsca akcji,</a:t>
            </a:r>
          </a:p>
          <a:p>
            <a:pPr marL="0" indent="0">
              <a:buNone/>
            </a:pPr>
            <a:r>
              <a:rPr lang="pl-PL" dirty="0"/>
              <a:t>➢ unikać gromadzenia ludzi i sprzętu lub zajmowania stanowisk w pobliżu obiektów, budynków albo ich części, oraz słupów, kominów, drzew itp. zagrażających runięciem lub przewróceniem się,</a:t>
            </a:r>
          </a:p>
          <a:p>
            <a:pPr marL="0" indent="0">
              <a:buNone/>
            </a:pPr>
            <a:r>
              <a:rPr lang="pl-PL" dirty="0"/>
              <a:t>➢ zwracać uwagę na zerwane kable i przewody, zbiorniki, urządzenia zagrażające porażeniem prądem elektrycznym, wybuchem gazu, wyciekiem substancji toksycznych itp.,</a:t>
            </a:r>
          </a:p>
          <a:p>
            <a:pPr marL="0" indent="0">
              <a:buNone/>
            </a:pPr>
            <a:r>
              <a:rPr lang="pl-PL" dirty="0"/>
              <a:t>➢ akcję ratowniczą prowadzić, w zasadzie, zgodnie z kierunkiem wiatru,</a:t>
            </a:r>
          </a:p>
          <a:p>
            <a:pPr marL="0" indent="0">
              <a:buNone/>
            </a:pPr>
            <a:r>
              <a:rPr lang="pl-PL" dirty="0"/>
              <a:t>➢ ściany, dachy, kominy, gzymsy i inne elementy konstrukcji budowlanych zagrażające runięciem usuwać lub zabezpieczać z zachowaniem szczególnych środków ostrożności; w razie braku możliwości wykonania odpowiednich prac zabezpieczających, wystawić w pobliżu miejsc niebezpiecznych posterunki ostrzegawcze,</a:t>
            </a:r>
          </a:p>
          <a:p>
            <a:pPr marL="0" indent="0">
              <a:buNone/>
            </a:pPr>
            <a:r>
              <a:rPr lang="pl-PL" dirty="0"/>
              <a:t>➢ do prowadzenia prac ratowniczych wyznaczać na poszczególne stanowiska grupy kilkuosobowe (najmniej 2 osoby),</a:t>
            </a:r>
          </a:p>
          <a:p>
            <a:pPr marL="0" indent="0">
              <a:buNone/>
            </a:pPr>
            <a:r>
              <a:rPr lang="pl-PL" dirty="0"/>
              <a:t>➢ dla uniknięcia uszkodzeń narządów wzroku stosować okulary ochronne, a w szczególnych przypadkach, dla zabezpieczenia dróg oddechowych, maski lub inne podręczne środki chroniące przed działaniem pyłu i piasku,</a:t>
            </a:r>
          </a:p>
          <a:p>
            <a:pPr marL="0" indent="0">
              <a:buNone/>
            </a:pPr>
            <a:r>
              <a:rPr lang="pl-PL" dirty="0"/>
              <a:t>➢ w akcjach ratowniczych wymagających bardzo dużego wysiłku fizycznego i napięcia psychicznego przestrzegać zasady częstej wymiany ludzi.</a:t>
            </a:r>
          </a:p>
        </p:txBody>
      </p:sp>
    </p:spTree>
    <p:extLst>
      <p:ext uri="{BB962C8B-B14F-4D97-AF65-F5344CB8AC3E}">
        <p14:creationId xmlns:p14="http://schemas.microsoft.com/office/powerpoint/2010/main" val="2861734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14325"/>
            <a:ext cx="10515600" cy="58626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/>
              <a:t>	W czasie akcji przeciwpowodziowych przeprowadzanych przez służby ratownicze członkowie tych służb są obowiązani do przestrzegania wskazań lub instrukcji właściwych organów, które przejęły kierownictwo akcją ratowniczą.</a:t>
            </a:r>
          </a:p>
          <a:p>
            <a:pPr marL="0" indent="0">
              <a:buNone/>
            </a:pPr>
            <a:r>
              <a:rPr lang="pl-PL" sz="1600" dirty="0"/>
              <a:t>Do czasu przejęcia kierownictwa akcją ratowniczą przez organy wymienione powyżej służby ratownicze, które podjęły akcję, są obowiązane stosować wszelkie dostępne metody i środki zabezpieczające życie i zdrowie ludzi.</a:t>
            </a:r>
          </a:p>
          <a:p>
            <a:pPr marL="0" indent="0">
              <a:buNone/>
            </a:pPr>
            <a:r>
              <a:rPr lang="pl-PL" sz="1600" dirty="0"/>
              <a:t>W czasie akcji przeciwpowodziowych należy zapewnić odpowiednie do sytuacji:</a:t>
            </a:r>
          </a:p>
          <a:p>
            <a:pPr marL="0" indent="0">
              <a:buNone/>
            </a:pPr>
            <a:r>
              <a:rPr lang="pl-PL" sz="1600" dirty="0"/>
              <a:t>➢ wymiany ratowników,</a:t>
            </a:r>
          </a:p>
          <a:p>
            <a:pPr marL="0" indent="0">
              <a:buNone/>
            </a:pPr>
            <a:r>
              <a:rPr lang="pl-PL" sz="1600" dirty="0"/>
              <a:t>➢ wyżywienie i warunki odpoczynku,</a:t>
            </a:r>
          </a:p>
          <a:p>
            <a:pPr marL="0" indent="0">
              <a:buNone/>
            </a:pPr>
            <a:r>
              <a:rPr lang="pl-PL" sz="1600" dirty="0"/>
              <a:t>➢ rezerwę odzieży ochronnej,</a:t>
            </a:r>
          </a:p>
          <a:p>
            <a:pPr marL="0" indent="0">
              <a:buNone/>
            </a:pPr>
            <a:r>
              <a:rPr lang="pl-PL" sz="1600" dirty="0"/>
              <a:t>➢ zabezpieczenie medyczno-sanitarne,</a:t>
            </a:r>
          </a:p>
          <a:p>
            <a:pPr marL="0" indent="0">
              <a:buNone/>
            </a:pPr>
            <a:r>
              <a:rPr lang="pl-PL" sz="1600" dirty="0"/>
              <a:t>➢ środki łączności i sygnalizacji oraz sprzęt oświetleniowy.</a:t>
            </a:r>
          </a:p>
          <a:p>
            <a:pPr marL="0" indent="0">
              <a:buNone/>
            </a:pPr>
            <a:r>
              <a:rPr lang="pl-PL" sz="1600" dirty="0"/>
              <a:t>Dowódcy są obowiązani do sprawdzania stanu liczbowego powierzonych im ludzi, aby w razie zaginięcia natychmiast rozpocząć poszukiwania lub akcję ratunkową.</a:t>
            </a:r>
          </a:p>
          <a:p>
            <a:pPr marL="0" indent="0">
              <a:buNone/>
            </a:pPr>
            <a:r>
              <a:rPr lang="pl-PL" sz="1600" dirty="0"/>
              <a:t>Podwładni mają obowiązek meldowania swym przełożonym i dowódcom o każdym przypadku oddalenia się i powrotu.</a:t>
            </a:r>
          </a:p>
          <a:p>
            <a:pPr marL="0" indent="0">
              <a:buNone/>
            </a:pPr>
            <a:r>
              <a:rPr lang="pl-PL" sz="1600" dirty="0"/>
              <a:t>W czasie transportu sił i środków do miejsca akcji należy:</a:t>
            </a:r>
          </a:p>
          <a:p>
            <a:pPr marL="0" indent="0">
              <a:buNone/>
            </a:pPr>
            <a:r>
              <a:rPr lang="pl-PL" sz="1600" dirty="0"/>
              <a:t>➢ ustalać trasy dojazdu (przejścia) tak, aby wykluczyć możliwość nagłego odcięcia dróg odwrotu przez wezbrane wody</a:t>
            </a:r>
          </a:p>
          <a:p>
            <a:pPr marL="0" indent="0">
              <a:buNone/>
            </a:pPr>
            <a:r>
              <a:rPr lang="pl-PL" sz="1600" dirty="0"/>
              <a:t>lub powstałe zniszczenia,</a:t>
            </a:r>
          </a:p>
          <a:p>
            <a:pPr marL="0" indent="0">
              <a:buNone/>
            </a:pPr>
            <a:r>
              <a:rPr lang="pl-PL" sz="1600" dirty="0"/>
              <a:t>➢ przeprowadzać rozpoznanie ustalające wytrzymałość i możliwość bezpiecznego przejazdu (przejścia) przez zagrożone lub uszkodzone mosty, wiadukty, wały, nasypy, drogi i inne miejsca,</a:t>
            </a:r>
          </a:p>
          <a:p>
            <a:pPr marL="0" indent="0">
              <a:buNone/>
            </a:pPr>
            <a:r>
              <a:rPr lang="pl-PL" sz="1600" dirty="0"/>
              <a:t>➢ wybierać sposoby przeprawy przez tereny zagrożone, zalane wodami lub pokryte lodem, stwarzające najmniejsze niebezpieczeństwo dla ludzi i sprzętu.</a:t>
            </a:r>
          </a:p>
        </p:txBody>
      </p:sp>
    </p:spTree>
    <p:extLst>
      <p:ext uri="{BB962C8B-B14F-4D97-AF65-F5344CB8AC3E}">
        <p14:creationId xmlns:p14="http://schemas.microsoft.com/office/powerpoint/2010/main" val="755284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0100" y="85725"/>
            <a:ext cx="10515600" cy="583406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W czasie dokonywania przepraw po lodzie należy: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rozpoznawać grubość i strukturę lodu oraz jego wytrzymałość,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ustalać takie odległości (odstępy) między poszczególnymi grupami ludzi, pojazdami i sprzętem, aby w czasie przeprawy nie obciążały nadmiernie skorupy lodowej,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unikać miejsc zarośniętych szuwarami,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w czasie ratowania ludzi znajdujących się na cienkich lub pękających pokrywach lodowych ratownicy powinni stosować drabiny, belki lub deski ułożone na powierzchni lodu celem zmniejszenia możliwości pęknięcia skorupy lodowej; ratownicy powinni być ubezpieczeni linami.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W razie konieczności dokonania przeprawy w bród należy: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starannie wybierać miejsce przeprawy, uwzględniając głębokość wody, szybkość prądu, charakter dna brzegów,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w czasie przeprawy ludzi zawiesić po dolnej stronie brodu linę zaopatrzoną w pływaki,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wyznaczyć zastęp ratowniczy, wyposażony w sprzęt ratunkowy,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wyposażyć pojazdy w odpowiedniej długości liny holownicze, przywiązane w sposób zapewniający natychmiastowe rozwinięcie,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zamknąć drzwi pojazdów, lecz nie zabezpieczać zamków, i otworzyć okna.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Organizując przeprawę za pomocą pływającego sprzętu przeprawowego, należy: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jednostki pływające sprawdzić pod względem pływalności, nośności i stateczności na wodzie,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jako obsadę jednostek pływających wyznaczać ludzi zapoznanych z ich obsługą i wyposażonych w kamizelki ratunkowe,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400" dirty="0"/>
              <a:t>➢ przy występowaniu kry lub ruchomych lodów przeprawę organizować tylko w wyjątkowych przypadkach, jeśli płynąca kra nie zagraża bezpośrednio uszkodzeniem lub przewróceniem jednostek pływających. Jednostki te, w miarę możliwości, powinny być ubezpieczone z brzegu linami, a załoga wyposażona w bosaki, drągi itp.</a:t>
            </a:r>
          </a:p>
        </p:txBody>
      </p:sp>
    </p:spTree>
    <p:extLst>
      <p:ext uri="{BB962C8B-B14F-4D97-AF65-F5344CB8AC3E}">
        <p14:creationId xmlns:p14="http://schemas.microsoft.com/office/powerpoint/2010/main" val="124834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Zabrania się:</a:t>
            </a:r>
          </a:p>
          <a:p>
            <a:pPr marL="0" indent="0">
              <a:buNone/>
            </a:pPr>
            <a:r>
              <a:rPr lang="pl-PL" dirty="0"/>
              <a:t>1) eksploatacji przedmiotów:</a:t>
            </a:r>
          </a:p>
          <a:p>
            <a:pPr marL="0" indent="0">
              <a:buNone/>
            </a:pPr>
            <a:r>
              <a:rPr lang="pl-PL" dirty="0"/>
              <a:t>➢ nie sprawdzonych i niesprawnych,</a:t>
            </a:r>
          </a:p>
          <a:p>
            <a:pPr marL="0" indent="0">
              <a:buNone/>
            </a:pPr>
            <a:r>
              <a:rPr lang="pl-PL" dirty="0"/>
              <a:t>➢ których stan techniczny nie odpowiada wymaganiom bezpieczeństwa i higieny pracy,</a:t>
            </a:r>
          </a:p>
          <a:p>
            <a:pPr marL="0" indent="0">
              <a:buNone/>
            </a:pPr>
            <a:r>
              <a:rPr lang="pl-PL" dirty="0"/>
              <a:t>➢ których termin obowiązkowej obsługi technicznej, użytkowania, kontroli został przekroczony,</a:t>
            </a:r>
          </a:p>
          <a:p>
            <a:pPr marL="0" indent="0">
              <a:buNone/>
            </a:pPr>
            <a:r>
              <a:rPr lang="pl-PL" dirty="0"/>
              <a:t>➢ niezgodnie z ich przeznaczeniem lub postanowieniami instrukcji obsługi,</a:t>
            </a:r>
          </a:p>
          <a:p>
            <a:pPr marL="0" indent="0">
              <a:buNone/>
            </a:pPr>
            <a:r>
              <a:rPr lang="pl-PL" dirty="0"/>
              <a:t>2) obsługi, napraw i konserwacji sprzętu pożarniczego, instalacji i urządzeń technicznych przez osoby nie posiadające aktualnych uprawnień zawodowych do obsługi i napraw takiego sprzętu, instalacji i urządzeń.</a:t>
            </a:r>
          </a:p>
          <a:p>
            <a:pPr marL="0" indent="0">
              <a:buNone/>
            </a:pPr>
            <a:r>
              <a:rPr lang="pl-PL" dirty="0"/>
              <a:t>Sprzęt ratowniczy i uzbrojenie osobiste podlegają szczególnie dokładnym oględzinom po każdorazowym użyciu, a stosowane do szkolenia - również przed użyciem.</a:t>
            </a:r>
          </a:p>
          <a:p>
            <a:pPr marL="0" indent="0">
              <a:buNone/>
            </a:pPr>
            <a:r>
              <a:rPr lang="pl-PL" dirty="0"/>
              <a:t>Wspinalnia wykorzystywana do suszenia węży pożarniczych powinna posiadać mechanizm wyciągowy i mocujący, a stanowisko tak usytuowane i zabezpieczone, aby skutecznie chroniło obsługę przed ewentualnym upadkiem węży.</a:t>
            </a:r>
          </a:p>
        </p:txBody>
      </p:sp>
    </p:spTree>
    <p:extLst>
      <p:ext uri="{BB962C8B-B14F-4D97-AF65-F5344CB8AC3E}">
        <p14:creationId xmlns:p14="http://schemas.microsoft.com/office/powerpoint/2010/main" val="3822946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9150" y="133350"/>
            <a:ext cx="10515600" cy="59102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/>
              <a:t>	Jednostek pływających nie wolno obciążać ponad ustaloną normę, a ludzi lub przewożony ładunek równomiernie rozmieszczać w sposób zapobiegający wywróceniu lub zatopieniu jednostki pływającej. Za równomierne i dopuszczalne obciążenie jednostki pływającej odpowiedzialny jest jej dowódca.</a:t>
            </a:r>
          </a:p>
          <a:p>
            <a:pPr marL="0" indent="0">
              <a:buNone/>
            </a:pPr>
            <a:r>
              <a:rPr lang="pl-PL" sz="1600" dirty="0"/>
              <a:t>Pokonywanie przeszkód wodnych wpław może odbywać się tylko wyjątkowo, gdy nie ma innych sposobów przeprawy, a sytuacja nie pozwala na zwłokę. Przeprawę wpław należy ubezpieczać zastępami ratowniczymi, wyposażonymi w sprzęt ratownictwa wodnego.</a:t>
            </a:r>
          </a:p>
          <a:p>
            <a:pPr marL="0" indent="0">
              <a:buNone/>
            </a:pPr>
            <a:r>
              <a:rPr lang="pl-PL" sz="1600" dirty="0"/>
              <a:t>W czasie prowadzenia akcji ratowniczej polegającej na ewakuacji ludzi, zwierząt i mienia z obszarów oraz miejsc zalanych albo zagrożonych powodzią należy przestrzegać następujących zasad:</a:t>
            </a:r>
          </a:p>
          <a:p>
            <a:pPr marL="0" indent="0">
              <a:buNone/>
            </a:pPr>
            <a:r>
              <a:rPr lang="pl-PL" sz="1600" dirty="0"/>
              <a:t>➢ ludzi zabierać na jednostki pływające z dziobu lub rufy; podpływanie burtą do osób jest niewskazane,</a:t>
            </a:r>
          </a:p>
          <a:p>
            <a:pPr marL="0" indent="0">
              <a:buNone/>
            </a:pPr>
            <a:r>
              <a:rPr lang="pl-PL" sz="1600" dirty="0"/>
              <a:t>➢ ludzi umieszczać w jednostkach pływających tylko w pozycji siedzącej lub leżącej,</a:t>
            </a:r>
          </a:p>
          <a:p>
            <a:pPr marL="0" indent="0">
              <a:buNone/>
            </a:pPr>
            <a:r>
              <a:rPr lang="pl-PL" sz="1600" dirty="0"/>
              <a:t>➢ ludzi zajmujących stanowiska w miejscach zagrażających upadkiem (np. na uszkodzonych mostach), zerwaniem się pokrywy lodowej albo porwaniem przez prąd wody ubezpieczać linkami, drabinami i innym sprzętem lub dostępnymi środkami (niezależnie od kamizelek ratunkowych),</a:t>
            </a:r>
          </a:p>
          <a:p>
            <a:pPr marL="0" indent="0">
              <a:buNone/>
            </a:pPr>
            <a:r>
              <a:rPr lang="pl-PL" sz="1600" dirty="0"/>
              <a:t>➢ stosując materiały wybuchowe, wycofywać ludzi w miejsca bezpieczne poza obszar zagrożenia działaniem tych środków,</a:t>
            </a:r>
          </a:p>
          <a:p>
            <a:pPr marL="0" indent="0">
              <a:buNone/>
            </a:pPr>
            <a:r>
              <a:rPr lang="pl-PL" sz="1600" dirty="0"/>
              <a:t>➢ akcję ratownicza-ewakuacyjną zwierząt i mienia organizować tylko w tych przypadkach, gdy czynności z nią związane nie zagrażają bezpośrednio życiu ratowników lub ratowanych.</a:t>
            </a:r>
          </a:p>
          <a:p>
            <a:pPr marL="0" indent="0">
              <a:buNone/>
            </a:pPr>
            <a:r>
              <a:rPr lang="pl-PL" sz="1600" dirty="0"/>
              <a:t>W czasie prac związanych z usuwaniem zniszczeń albo zabezpieczaniem mostów, budynków, wałów, śluz oraz innych obiektów zagrożonych wodami powodziowymi lub zatorami lodowymi należy:</a:t>
            </a:r>
          </a:p>
          <a:p>
            <a:pPr marL="0" indent="0">
              <a:buNone/>
            </a:pPr>
            <a:r>
              <a:rPr lang="pl-PL" sz="1600" dirty="0"/>
              <a:t>➢ wystawić posterunki obserwacyjno-meldunkowe dla prowadzenia obserwacji stanu wody i lodów, oceny stopnia zagrożenia oraz ostrzegania uczestników akcji o gwałtownym wzroście niebezpieczeństwa,</a:t>
            </a:r>
          </a:p>
          <a:p>
            <a:pPr marL="0" indent="0">
              <a:buNone/>
            </a:pPr>
            <a:r>
              <a:rPr lang="pl-PL" sz="1600" dirty="0"/>
              <a:t>➢ ustalać sposoby łączności i sygnalizacji między uczestnikami akcji i zobowiązywać każdego z nich do przekazywania innym otrzymanych rozkazów i ostrzeżeń,</a:t>
            </a:r>
          </a:p>
          <a:p>
            <a:pPr marL="0" indent="0">
              <a:buNone/>
            </a:pPr>
            <a:r>
              <a:rPr lang="pl-PL" sz="1600" dirty="0"/>
              <a:t>➢ wyznaczać drogi odwrotu i miejsca ewakuacji z zagrożonych stanowisk.</a:t>
            </a:r>
          </a:p>
        </p:txBody>
      </p:sp>
    </p:spTree>
    <p:extLst>
      <p:ext uri="{BB962C8B-B14F-4D97-AF65-F5344CB8AC3E}">
        <p14:creationId xmlns:p14="http://schemas.microsoft.com/office/powerpoint/2010/main" val="182995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WYMAGANIA BHP PODCZAS SZKOLENIA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1" dirty="0"/>
              <a:t>Obowiązki uczestników szkolenia:</a:t>
            </a:r>
          </a:p>
          <a:p>
            <a:pPr marL="0" indent="0">
              <a:buNone/>
            </a:pPr>
            <a:r>
              <a:rPr lang="pl-PL" dirty="0"/>
              <a:t>Podczas szkolenia należy zapewnić:</a:t>
            </a:r>
          </a:p>
          <a:p>
            <a:pPr marL="0" indent="0">
              <a:buNone/>
            </a:pPr>
            <a:r>
              <a:rPr lang="pl-PL" dirty="0"/>
              <a:t>➢ regulaminową obsługę sprzętu i bezpieczną realizację poszczególnych elementów ćwiczeń,</a:t>
            </a:r>
          </a:p>
          <a:p>
            <a:pPr marL="0" indent="0">
              <a:buNone/>
            </a:pPr>
            <a:r>
              <a:rPr lang="pl-PL" dirty="0"/>
              <a:t>➢ maksymalne wykorzystanie czasu i sprzętu przy jak najmniejszym zmęczeniu ćwiczących,</a:t>
            </a:r>
          </a:p>
          <a:p>
            <a:pPr marL="0" indent="0">
              <a:buNone/>
            </a:pPr>
            <a:r>
              <a:rPr lang="pl-PL" dirty="0"/>
              <a:t>➢ bezpieczeństwo osób postronnych i obiektów, na których odbywają się ćwiczenia.</a:t>
            </a:r>
          </a:p>
          <a:p>
            <a:pPr marL="0" indent="0">
              <a:buNone/>
            </a:pPr>
            <a:r>
              <a:rPr lang="pl-PL" dirty="0"/>
              <a:t>W szkoleniu nie mogą brać udziału osoby, które nie ukończyły wstępnego szkolenia z zakresu bezpieczeństwa i higieny pracy, oraz osoby nie posiadające aktualnych badań lekarskich.</a:t>
            </a:r>
          </a:p>
          <a:p>
            <a:pPr marL="0" indent="0">
              <a:buNone/>
            </a:pPr>
            <a:r>
              <a:rPr lang="pl-PL" dirty="0"/>
              <a:t>Organizatorzy szkolenia obowiązani są zapewnić zabezpieczenie medyczno-sanitarne ćwiczeń.</a:t>
            </a:r>
          </a:p>
          <a:p>
            <a:pPr marL="0" indent="0">
              <a:buNone/>
            </a:pPr>
            <a:r>
              <a:rPr lang="pl-PL" dirty="0"/>
              <a:t>Przygotowując i przeprowadzając szkolenie należy eliminować okoliczności zagrażające zdrowiu i życiu uczestników szkolenia i osób postronnych, a w szczególności:</a:t>
            </a:r>
          </a:p>
          <a:p>
            <a:pPr marL="0" indent="0">
              <a:buNone/>
            </a:pPr>
            <a:r>
              <a:rPr lang="pl-PL" dirty="0"/>
              <a:t>➢ prowadzenie szkolenia w miejscach o dużym natężeniu ruchu bez uprzedniego zabezpieczenia,</a:t>
            </a:r>
          </a:p>
          <a:p>
            <a:pPr marL="0" indent="0">
              <a:buNone/>
            </a:pPr>
            <a:r>
              <a:rPr lang="pl-PL" dirty="0"/>
              <a:t>➢ prowadzenie nauki pływania i ratownictwa wodnego w miejscach niebezpiecznych i bez właściwego nadzoru oraz sprzętu ratunkowego.</a:t>
            </a:r>
          </a:p>
          <a:p>
            <a:pPr marL="0" indent="0">
              <a:buNone/>
            </a:pPr>
            <a:r>
              <a:rPr lang="pl-PL" dirty="0"/>
              <a:t>Teren szkolenia należy zabezpieczyć przed dostępem osób postronnych, a zwłaszcza dzieci.</a:t>
            </a:r>
          </a:p>
          <a:p>
            <a:pPr marL="0" indent="0">
              <a:buNone/>
            </a:pPr>
            <a:r>
              <a:rPr lang="pl-PL" dirty="0"/>
              <a:t>Szkolenie należy prowadzić w bezpiecznej odległości od osób postronnych, aby wykluczyć możliwość narażenia ich na niebezpieczeństwo, np. z powodu upadku drabiny, sprzętu, zalania środkami gaśniczymi, oparzenia, zadymienia.</a:t>
            </a:r>
          </a:p>
          <a:p>
            <a:pPr marL="0" indent="0">
              <a:buNone/>
            </a:pPr>
            <a:r>
              <a:rPr lang="pl-PL" dirty="0"/>
              <a:t>Uczestnicy szkolenia obowiązani są niezwłocznie zgłaszać odniesione obrażenia.</a:t>
            </a:r>
          </a:p>
        </p:txBody>
      </p:sp>
    </p:spTree>
    <p:extLst>
      <p:ext uri="{BB962C8B-B14F-4D97-AF65-F5344CB8AC3E}">
        <p14:creationId xmlns:p14="http://schemas.microsoft.com/office/powerpoint/2010/main" val="114684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/>
              <a:t>Pozorowanie zdarzeń. Postępowanie z materiałami dymotwórczymi, zapalającymi i wybuchowymi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71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Do pozorowania zdarzeń podczas prowadzonych szkoleń powinno się stosować środki dymotwórcze neutralne dla organizmu.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Stosując środki dymne należy zachować następujące środki ostrożności: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zapłonniki do świec dymnych przechowywać i transportować oddzielnie,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zapłonniki włożone w otwory świec zapalać wyciągniętą ręką; nie wolno pochylać się w tym czasie nad świecą,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nie wolno zapalać świec wykazujących uszkodzenia, gdyż mogą one ulec rozerwaniu,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nie wolno przetrzymywać w ręku zapalonych granatów dymnych,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odpalając petardy należy szczególnie przestrzegać przepisów bezpieczeństwa określonych w instrukcjach obsługi,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rakietnice sygnalizacyjne należy nosić nie załadowane, a naboje wprowadzać do lufy dopiero przed oddaniem strzału.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każdym przypadku użycia ognia otwartego oraz materiałów dymotwórczych należy zapewnić odpowiednie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zabezpieczenie ludzi i obiektów, uwzględniając warunki terenowe i atmosferyczne w miejscu szkolenia i jego najbliższym otoczeniu.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Ćwiczenia oraz doświadczenia z użyciem materiałów zapalających i wybuchowych mogą prowadzić wyłącznie uprawnione i wyznaczone do tego osoby, które ponoszą odpowiedzialność za zapewnienie i zachowanie warunków bezpieczeństwa osób oraz bezpieczeństwa obiektu, na którego terenie używane są te materiały.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Pozorowanie ratowania osób z pomieszczeń zadymionych, nie oświetlonych, o trudno dostępnym lub skomplikowanym układzie, może odbywać się wyłącznie przy stosowaniu manekinów.</a:t>
            </a:r>
          </a:p>
        </p:txBody>
      </p:sp>
    </p:spTree>
    <p:extLst>
      <p:ext uri="{BB962C8B-B14F-4D97-AF65-F5344CB8AC3E}">
        <p14:creationId xmlns:p14="http://schemas.microsoft.com/office/powerpoint/2010/main" val="93764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Szkolenia na wysokości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Podczas szkolenia na wysokości w obiektach, na wspinalniach, itp. należy zapewnić dodatkowy personel, którego zadaniem jest asekuracja ćwiczących w miejscach grożących upadkiem oraz stała kontrola prawidłowego zabezpieczenia się, a w szczególności: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a. ustawienia i zabezpieczenia drabin, mocowania i nawijania linek i linkowych aparatów ratowniczych oraz worów ratowniczych,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b. kompletności wyposażenia i prawidłowego założenia przez ćwiczących środków ochrony indywidualnej oraz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uzbrojenia osobistego,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c. zabezpieczania niezbędnych w danych warunkach elementów ćwiczenia i miejsc grożących wypadkiem,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d. sprawdzenie haka oraz elastyczności poduszki amortyzacyjnej wspinalni.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/>
          </a:p>
          <a:p>
            <a:pPr marL="0" indent="0">
              <a:lnSpc>
                <a:spcPct val="120000"/>
              </a:lnSpc>
              <a:buNone/>
            </a:pPr>
            <a:r>
              <a:rPr lang="pl-PL" b="1" dirty="0"/>
              <a:t>Podczas szkolenia na wysokości zabrania się: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1) prowadzenia ćwiczeń, dopóki szkoleni nie oswoją się z wysokością,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2) opuszczania się ześlizgiem po bocznicach drabiny,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3) wykonywania skoków ćwiczebnych na skokochrony (ratownicze poduszki pneumatyczne).</a:t>
            </a:r>
          </a:p>
        </p:txBody>
      </p:sp>
    </p:spTree>
    <p:extLst>
      <p:ext uri="{BB962C8B-B14F-4D97-AF65-F5344CB8AC3E}">
        <p14:creationId xmlns:p14="http://schemas.microsoft.com/office/powerpoint/2010/main" val="2519639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SPRZĘT I URZĄDZENIA RATOWNICZE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Sprzęt i urządzenia ratownicze:</a:t>
            </a:r>
          </a:p>
          <a:p>
            <a:r>
              <a:rPr lang="pl-PL" dirty="0"/>
              <a:t>Zabrania się stosowania sprzętu treningowego w działaniach ratowniczych.</a:t>
            </a:r>
          </a:p>
          <a:p>
            <a:r>
              <a:rPr lang="pl-PL" dirty="0"/>
              <a:t>Zabrania się użytkowania sprzętu ratowniczego niezgodnie z zalecanymi przez producenta parametrami pracy.</a:t>
            </a:r>
          </a:p>
          <a:p>
            <a:r>
              <a:rPr lang="pl-PL" dirty="0"/>
              <a:t>Ratownika kierowanego do działań należy wyposażyć w sygnalizator bezruchu.</a:t>
            </a:r>
          </a:p>
        </p:txBody>
      </p:sp>
    </p:spTree>
    <p:extLst>
      <p:ext uri="{BB962C8B-B14F-4D97-AF65-F5344CB8AC3E}">
        <p14:creationId xmlns:p14="http://schemas.microsoft.com/office/powerpoint/2010/main" val="186631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Środki transportu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80226"/>
            <a:ext cx="10515600" cy="540013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Przywileje przysługujące pojazdom pożarniczym mogą być wykorzystywane jedynie wówczas, gdy tego wymaga sytuacja na jezdni. Z uprzywilejowania w ruchu mogą korzystać tylko pojazdy prawidłowo oznakowane i stosujące - zgodnie z przepisami - łącznie ostrzegawcze sygnały świetlne i dźwiękowe w związku z akcją ratowniczą oraz w innych przypadkach na polecenie właściwego przełożonego lub stanowiska koordynacji ratownictwa (punktu dyspozycyjnego). W razie uszkodzenia choćby jednego z wyżej wymienionych sygnałów, dalsza jazda następuje bez prawa korzystania z przywilejów w ruchu drogowym.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Uruchomienie sygnałów należy do obowiązków kierowcy.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Zabrania się alarmowego przewożenia pojazdami pożarniczymi osób postronnych oraz członków młodzieżowych drużyn pożarniczych.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Rozpoczęcie jazdy pojazdem pożarniczym następuje wyłącznie na rozkaz dowódcy, po upewnieniu się przez niego o zajęciu miejsc przez załogę oraz zamknięciu skrytek i drzwi pojazdu.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Dowódca (dysponent) nie ma prawa żądać zwiększenia szybkości pojazdu, natomiast jest obowiązany nakazać jej zmniejszenie w razie lekceważenia bezpieczeństwa przez kierowcę.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Pojazd należy prowadzić z szybkością w danych warunkach bezpieczną.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Szybkość jazdy w kolumnie reguluje pierwszy pojazd; pozostałe pojazdy obowiązuje zachowanie odstępów, zapewniających bezpieczeństwo jazdy w danych warunkach.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Wyprzedzanie się pojazdów w kolumnie może nastąpić wyłącznie na polecenie właściwego dowódcy.</a:t>
            </a:r>
          </a:p>
        </p:txBody>
      </p:sp>
    </p:spTree>
    <p:extLst>
      <p:ext uri="{BB962C8B-B14F-4D97-AF65-F5344CB8AC3E}">
        <p14:creationId xmlns:p14="http://schemas.microsoft.com/office/powerpoint/2010/main" val="176487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500332"/>
            <a:ext cx="10515600" cy="5676631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	Zamocowanie wyposażenia pojazdu oraz przewożonego sprzętu powinno wykluczać przypadkowe jego przemieszczanie mogące spowodować obrażenia ludzi. Skuteczność zamocowania sprzętu i wyposażenia do służących do tego celu uchwytów, ram, pasków itp. należy stale kontrolować.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Pojazdy pożarnicze muszą mieć takie odprowadzenia spalin, aby ratownicy w czasie jazdy nie byli narażeni na ich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działanie.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/>
              <a:t>Podczas jazdy załodze pojazdu pożarniczego zabrania się: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wychylania się i otwierania drzwi,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zajmowania miejsc innych niż ustalone,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jazdy na stopniach i innych zewnętrznych elementach pojazdów,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palenia tytoniu,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samowolnego opuszczania pojazdu,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prowadzenia zbędnych rozmów z kierowcą,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➢ zdejmowania hełmów,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Podczas jazdy kierowca pojazdu pożarniczego nie używa hełmu i pasa bojowego, natomiast po opuszczeniu pojazdu nosi uzbrojenie zgodnie z ustaleniami obowiązującymi pozostałych członków załogi.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Na miejscu akcji pojazd należy ustawiać zgodnie z poleceniami dowódcy, mając na względzie nieutrudnianie ruchu innym pojazdom, bezpieczeństwo załogi i pojazdu, zachowanie możliwości manewrowania, w tym odjazdu.</a:t>
            </a:r>
          </a:p>
        </p:txBody>
      </p:sp>
    </p:spTree>
    <p:extLst>
      <p:ext uri="{BB962C8B-B14F-4D97-AF65-F5344CB8AC3E}">
        <p14:creationId xmlns:p14="http://schemas.microsoft.com/office/powerpoint/2010/main" val="23888374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6325</Words>
  <Application>Microsoft Office PowerPoint</Application>
  <PresentationFormat>Panoramiczny</PresentationFormat>
  <Paragraphs>334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Motyw pakietu Office</vt:lpstr>
      <vt:lpstr>SZKOLENIE PODSTAWOWE STRAŻAKA RATOWNIKA OSP   SZKOLENIE STANOWISKOWE BHP   </vt:lpstr>
      <vt:lpstr>WYPOSAŻENIE TECHNICZNE</vt:lpstr>
      <vt:lpstr>Prezentacja programu PowerPoint</vt:lpstr>
      <vt:lpstr>WYMAGANIA BHP PODCZAS SZKOLENIA</vt:lpstr>
      <vt:lpstr>Pozorowanie zdarzeń. Postępowanie z materiałami dymotwórczymi, zapalającymi i wybuchowymi</vt:lpstr>
      <vt:lpstr>Szkolenia na wysokości</vt:lpstr>
      <vt:lpstr>SPRZĘT I URZĄDZENIA RATOWNICZE</vt:lpstr>
      <vt:lpstr>Środki transportu</vt:lpstr>
      <vt:lpstr>Prezentacja programu PowerPoint</vt:lpstr>
      <vt:lpstr>Agregaty i sprzęt specjalistyczny</vt:lpstr>
      <vt:lpstr>Prezentacja programu PowerPoint</vt:lpstr>
      <vt:lpstr>Prezentacja programu PowerPoint</vt:lpstr>
      <vt:lpstr>WYMAGANIA BHP PODCZAS DZIAŁAŃ RATOWNICZYCH</vt:lpstr>
      <vt:lpstr>Prezentacja programu PowerPoint</vt:lpstr>
      <vt:lpstr>Prezentacja programu PowerPoint</vt:lpstr>
      <vt:lpstr>Prowadzenie działań w obrębie zagrożenia niewypałami (niewybuchami)</vt:lpstr>
      <vt:lpstr>Prowadzenie działań w obrębie zagrożenia prądem elektrycznym</vt:lpstr>
      <vt:lpstr>Prowadzenie działań w obrębie zagrożenia materiałami promieniotwórczymi</vt:lpstr>
      <vt:lpstr>Prowadzenie działań w obrębie zagrożonych konstrukcji budowlanych</vt:lpstr>
      <vt:lpstr>Prezentacja programu PowerPoint</vt:lpstr>
      <vt:lpstr>Prowadzenie działań na wysokości</vt:lpstr>
      <vt:lpstr>Prowadzenie działań w czasie gaszenia pożaru</vt:lpstr>
      <vt:lpstr>Prezentacja programu PowerPoint</vt:lpstr>
      <vt:lpstr>Prowadzenie działań ratownictwa technicznego</vt:lpstr>
      <vt:lpstr>Prezentacja programu PowerPoint</vt:lpstr>
      <vt:lpstr>Prezentacja programu PowerPoint</vt:lpstr>
      <vt:lpstr>Prowadzenie działań w czasie klęsk żywiołowych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Czyż</dc:creator>
  <cp:lastModifiedBy>K. Rodak (KP Cieszyn)</cp:lastModifiedBy>
  <cp:revision>110</cp:revision>
  <dcterms:created xsi:type="dcterms:W3CDTF">2021-10-04T10:14:51Z</dcterms:created>
  <dcterms:modified xsi:type="dcterms:W3CDTF">2022-05-20T11:28:24Z</dcterms:modified>
</cp:coreProperties>
</file>