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0" r:id="rId2"/>
    <p:sldId id="285" r:id="rId3"/>
    <p:sldId id="286" r:id="rId4"/>
    <p:sldId id="287" r:id="rId5"/>
    <p:sldId id="289" r:id="rId6"/>
    <p:sldId id="292" r:id="rId7"/>
    <p:sldId id="302" r:id="rId8"/>
    <p:sldId id="299" r:id="rId9"/>
    <p:sldId id="300" r:id="rId10"/>
    <p:sldId id="297" r:id="rId11"/>
    <p:sldId id="282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07ED5-E9D3-4747-9A9E-9A1277B5CDFE}" type="datetimeFigureOut">
              <a:rPr lang="pl-PL" smtClean="0"/>
              <a:t>11.12.2019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7DE25-4333-4515-9290-581E1F7554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8442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AF784A2-C88B-4DC2-BD56-7DF1C00AB2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3B18A64C-B9FA-4BA0-8D7E-B1E4C52FC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1F9CB184-0ADF-4CDC-9F05-549240E98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D7460-F1AE-40D2-8A0F-836787B1B3B9}" type="datetimeFigureOut">
              <a:rPr lang="pl-PL" smtClean="0"/>
              <a:t>11.12.2019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0759AB44-4876-4D2A-8134-67A7860EA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CBDE0E16-E8C8-47EA-8680-03C37AFC2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9C226-B095-43FD-A354-BA03963380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7923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4834ABD-6D93-4677-AE90-6DCED7130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797CE55E-1333-4365-B334-408EE4078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D63B2B03-0C5A-499B-A486-6ECA602A6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D7460-F1AE-40D2-8A0F-836787B1B3B9}" type="datetimeFigureOut">
              <a:rPr lang="pl-PL" smtClean="0"/>
              <a:t>11.12.2019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1F5CCBA9-06AC-445C-90A4-184DEC137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1895A061-129C-4BEE-98E7-DC474CBDD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9C226-B095-43FD-A354-BA03963380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6745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="" xmlns:a16="http://schemas.microsoft.com/office/drawing/2014/main" id="{C393EB74-18C1-45B4-9D71-C6D7D240D7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6E5E38DB-FA23-4DB6-BA82-FBEFFB043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F610FCE0-AA2F-4CA5-8A8D-EB9C80336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D7460-F1AE-40D2-8A0F-836787B1B3B9}" type="datetimeFigureOut">
              <a:rPr lang="pl-PL" smtClean="0"/>
              <a:t>11.12.2019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9C37B6DF-9F60-4433-A551-B67C4DD5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EA4985C6-CB67-4E7A-A63D-A5B669E35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9C226-B095-43FD-A354-BA03963380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036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4C9BC58-9919-4A3A-8B26-A9FC2AFE7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17E6BF1-81A7-4423-A6BD-5633B311A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49F5D1A0-30B0-4F05-A8D5-5DB7BF369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D7460-F1AE-40D2-8A0F-836787B1B3B9}" type="datetimeFigureOut">
              <a:rPr lang="pl-PL" smtClean="0"/>
              <a:t>11.12.2019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4317CC7A-EA9D-44D3-9D31-2DE30F14A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5F034EE1-F206-4CD6-94F2-7047919DD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9C226-B095-43FD-A354-BA03963380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1906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404D45F-FBDA-4AEA-ADE0-A18DDEEA2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FFE4E66D-892B-41A7-84E8-6CCB87537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98989E37-6654-4760-B4F5-0B86344ED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D7460-F1AE-40D2-8A0F-836787B1B3B9}" type="datetimeFigureOut">
              <a:rPr lang="pl-PL" smtClean="0"/>
              <a:t>11.12.2019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BDD08414-ECD9-4670-8BC7-3C54C6483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AFF5DC09-5BA0-4A4A-A104-6FD91F782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9C226-B095-43FD-A354-BA03963380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6706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17C9AAA-2AD4-46BB-AE09-7ECEAA6A9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3D856B04-55E1-41C8-B6C9-CFA305A454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31D0EDBF-2DA5-4B90-B39D-1AE0CB0BBA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F0FF5E95-A13C-417B-8057-79C1FEEEE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D7460-F1AE-40D2-8A0F-836787B1B3B9}" type="datetimeFigureOut">
              <a:rPr lang="pl-PL" smtClean="0"/>
              <a:t>11.12.2019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35C00BED-4098-48FE-8FC4-35FDD4C06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44D75196-36A9-4ACE-988E-BA6680502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9C226-B095-43FD-A354-BA03963380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3526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D38BF98-57CE-433B-8299-DA8450FD5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B5E36EE0-8BF3-4A28-8813-477CE62BD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9E7F6B9F-2C56-436B-9208-BD0DEDE1B6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9D8F105D-4D66-4998-8195-C3AEE001FD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3C0F1422-C543-4908-ABBA-68BEEB65A4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="" xmlns:a16="http://schemas.microsoft.com/office/drawing/2014/main" id="{78E2BB5A-6DB3-4220-9774-439850C7E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D7460-F1AE-40D2-8A0F-836787B1B3B9}" type="datetimeFigureOut">
              <a:rPr lang="pl-PL" smtClean="0"/>
              <a:t>11.12.2019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="" xmlns:a16="http://schemas.microsoft.com/office/drawing/2014/main" id="{C087BF57-CA8C-4D07-AA94-32ED33A63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="" xmlns:a16="http://schemas.microsoft.com/office/drawing/2014/main" id="{0CCC8237-7754-4A09-A98B-5C9C2F538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9C226-B095-43FD-A354-BA03963380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47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A8BC6BB-A081-4D4D-9D97-0B3D7D898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A9658E67-0214-4A16-B0F3-8E9EDE551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D7460-F1AE-40D2-8A0F-836787B1B3B9}" type="datetimeFigureOut">
              <a:rPr lang="pl-PL" smtClean="0"/>
              <a:t>11.12.2019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67F77DA8-7640-49A1-85D1-8EF2FE00A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7F7958BA-FE98-4C64-A42A-E783AF7B6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9C226-B095-43FD-A354-BA03963380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649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="" xmlns:a16="http://schemas.microsoft.com/office/drawing/2014/main" id="{99C1BE89-3656-47F0-88DF-C63E81D8A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D7460-F1AE-40D2-8A0F-836787B1B3B9}" type="datetimeFigureOut">
              <a:rPr lang="pl-PL" smtClean="0"/>
              <a:t>11.12.2019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="" xmlns:a16="http://schemas.microsoft.com/office/drawing/2014/main" id="{FB12E5E3-3EF6-4099-86A6-930ADF633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A7298B71-5054-4C54-9BB9-B12E0C759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9C226-B095-43FD-A354-BA03963380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7653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77B7BCE-01D9-4F21-B154-234B9CA0F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E745C10-B75B-4CEF-ABCC-4FAF9A781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696C7BA8-0E57-456B-A40D-45D48FA29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CF26A445-085C-42C6-B572-D887A8D6F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D7460-F1AE-40D2-8A0F-836787B1B3B9}" type="datetimeFigureOut">
              <a:rPr lang="pl-PL" smtClean="0"/>
              <a:t>11.12.2019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D6AA3480-F4C4-4ED6-92A6-DAC8BB65B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C99AC42E-1182-4798-BE18-0D7A4AB55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9C226-B095-43FD-A354-BA03963380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3993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19C4478-FE32-4634-B886-1AFC6B22F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="" xmlns:a16="http://schemas.microsoft.com/office/drawing/2014/main" id="{A5650952-B0C0-400A-8CEA-90037EE4AE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B4C3B62E-2EB1-40CD-A2A9-E19683730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540E7887-C79B-487F-AD03-89E00FDB2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D7460-F1AE-40D2-8A0F-836787B1B3B9}" type="datetimeFigureOut">
              <a:rPr lang="pl-PL" smtClean="0"/>
              <a:t>11.12.2019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14E05195-1B33-4FA8-821A-4D8626EF0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06575FF3-6477-45B7-AC86-9E5C97DD2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9C226-B095-43FD-A354-BA03963380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599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="" xmlns:a16="http://schemas.microsoft.com/office/drawing/2014/main" id="{A9B22729-194B-4F77-B6AB-0B0CE2A8D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1CD4660A-2691-420B-84EE-2902F253C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39503FB8-D8D5-466D-8FCA-7C92E0F23D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D7460-F1AE-40D2-8A0F-836787B1B3B9}" type="datetimeFigureOut">
              <a:rPr lang="pl-PL" smtClean="0"/>
              <a:t>11.12.2019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876FCCAB-7DBA-4E80-B04C-7602B4B1FD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2AE77356-1FE4-44CB-BD8F-58779B72A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9C226-B095-43FD-A354-BA03963380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0861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5171" y="1324024"/>
            <a:ext cx="11218459" cy="1362075"/>
          </a:xfrm>
        </p:spPr>
        <p:txBody>
          <a:bodyPr>
            <a:noAutofit/>
          </a:bodyPr>
          <a:lstStyle/>
          <a:p>
            <a:r>
              <a:rPr lang="pl-PL" sz="4000" b="1" dirty="0" err="1"/>
              <a:t>EpiBaza</a:t>
            </a:r>
            <a:r>
              <a:rPr lang="pl-PL" sz="4000" b="1" dirty="0"/>
              <a:t> - Udostępnienie zasobów  Ogólnopolskiego Systemu Nadzoru Epidemiologicznego i Środowiskowego nad Bezpieczeństwem Ludności</a:t>
            </a:r>
          </a:p>
        </p:txBody>
      </p:sp>
      <p:sp>
        <p:nvSpPr>
          <p:cNvPr id="4" name="Prostokąt 3"/>
          <p:cNvSpPr/>
          <p:nvPr/>
        </p:nvSpPr>
        <p:spPr>
          <a:xfrm>
            <a:off x="1828801" y="3567499"/>
            <a:ext cx="8331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Program Operacyjny Polska Cyfrowa  </a:t>
            </a:r>
          </a:p>
          <a:p>
            <a:r>
              <a:rPr lang="pl-PL" sz="2400" dirty="0"/>
              <a:t>Poddziałanie 2.3.1 „Cyfrowe udostępnienie informacji sektora publicznego ze źródeł administracyjnych i zasobów nauki”</a:t>
            </a:r>
          </a:p>
          <a:p>
            <a:r>
              <a:rPr lang="pl-PL" sz="2400" dirty="0"/>
              <a:t>Typ I: Cyfrowe udostępnienie ISP ze źródeł </a:t>
            </a:r>
            <a:r>
              <a:rPr lang="pl-PL" sz="2400" dirty="0" smtClean="0"/>
              <a:t>administracyjnych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97534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" t="3543" r="8007" b="17139"/>
          <a:stretch/>
        </p:blipFill>
        <p:spPr bwMode="auto">
          <a:xfrm>
            <a:off x="0" y="147855"/>
            <a:ext cx="5662558" cy="277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540501"/>
            <a:ext cx="5177473" cy="1325563"/>
          </a:xfrm>
        </p:spPr>
        <p:txBody>
          <a:bodyPr/>
          <a:lstStyle/>
          <a:p>
            <a:r>
              <a:rPr lang="pl-PL" dirty="0" smtClean="0"/>
              <a:t>Krztusiec 1999-2017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6756"/>
            <a:ext cx="6100549" cy="325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0" y="4895627"/>
            <a:ext cx="237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60+</a:t>
            </a:r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558" y="95535"/>
            <a:ext cx="6306671" cy="336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673" y="3651989"/>
            <a:ext cx="5930799" cy="316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5939152" y="4897899"/>
            <a:ext cx="237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0-4</a:t>
            </a:r>
            <a:endParaRPr lang="pl-PL" dirty="0"/>
          </a:p>
        </p:txBody>
      </p:sp>
      <p:sp>
        <p:nvSpPr>
          <p:cNvPr id="5" name="Elipsa 4"/>
          <p:cNvSpPr/>
          <p:nvPr/>
        </p:nvSpPr>
        <p:spPr>
          <a:xfrm>
            <a:off x="0" y="1922664"/>
            <a:ext cx="4250724" cy="6590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026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AED058D-B59E-4CB3-B926-4247C9615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302" y="105818"/>
            <a:ext cx="10515600" cy="1325563"/>
          </a:xfrm>
        </p:spPr>
        <p:txBody>
          <a:bodyPr>
            <a:normAutofit/>
          </a:bodyPr>
          <a:lstStyle/>
          <a:p>
            <a:r>
              <a:rPr lang="pl-PL" sz="4000" dirty="0" smtClean="0"/>
              <a:t>Kamienie milowe - podsumowanie</a:t>
            </a:r>
            <a:endParaRPr lang="pl-PL" sz="4000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="" xmlns:a16="http://schemas.microsoft.com/office/drawing/2014/main" id="{8F1AE746-86AF-42AF-B491-AE392A2CE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313" y="1156884"/>
            <a:ext cx="10515600" cy="4351338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Digitalizacja danych z zakresu nadzoru: epidemiologicznego nad chorobami zakaźnymi oraz bezpieczeństwem żywności</a:t>
            </a:r>
          </a:p>
          <a:p>
            <a:pPr lvl="1"/>
            <a:r>
              <a:rPr lang="pl-PL" dirty="0" smtClean="0"/>
              <a:t>11 KM</a:t>
            </a:r>
          </a:p>
          <a:p>
            <a:pPr lvl="1"/>
            <a:r>
              <a:rPr lang="pl-PL" dirty="0"/>
              <a:t>Plan </a:t>
            </a:r>
            <a:r>
              <a:rPr lang="pl-PL" dirty="0" smtClean="0"/>
              <a:t>digitalizacji  - 109.004 dokumentów -&gt; </a:t>
            </a:r>
            <a:r>
              <a:rPr lang="pl-PL" dirty="0" err="1" smtClean="0"/>
              <a:t>zdigitalizowano</a:t>
            </a:r>
            <a:r>
              <a:rPr lang="pl-PL" dirty="0" smtClean="0"/>
              <a:t> 305.394</a:t>
            </a:r>
          </a:p>
          <a:p>
            <a:pPr lvl="1"/>
            <a:endParaRPr lang="pl-PL" dirty="0" smtClean="0"/>
          </a:p>
          <a:p>
            <a:r>
              <a:rPr lang="pl-PL" dirty="0" smtClean="0"/>
              <a:t>Budowa systemu</a:t>
            </a:r>
          </a:p>
          <a:p>
            <a:pPr lvl="1"/>
            <a:r>
              <a:rPr lang="pl-PL" dirty="0" smtClean="0"/>
              <a:t>4 </a:t>
            </a:r>
            <a:r>
              <a:rPr lang="pl-PL" dirty="0" smtClean="0"/>
              <a:t>KM</a:t>
            </a:r>
          </a:p>
          <a:p>
            <a:pPr lvl="1"/>
            <a:r>
              <a:rPr lang="pl-PL" dirty="0" smtClean="0"/>
              <a:t>System – trzy moduły</a:t>
            </a:r>
          </a:p>
          <a:p>
            <a:pPr lvl="2"/>
            <a:r>
              <a:rPr lang="pl-PL" dirty="0" smtClean="0"/>
              <a:t>ISP – publikacja danych informacji sektora publicznego </a:t>
            </a:r>
          </a:p>
          <a:p>
            <a:pPr lvl="2"/>
            <a:r>
              <a:rPr lang="pl-PL" dirty="0" smtClean="0"/>
              <a:t>Dwa moduły wspomagające, zapewniające stałe zasilanie ISP danymi z kolejnych okresów/lat:</a:t>
            </a:r>
          </a:p>
          <a:p>
            <a:pPr lvl="3"/>
            <a:r>
              <a:rPr lang="pl-PL" dirty="0" smtClean="0"/>
              <a:t>NE – moduł nadzoru epidemiologicznego</a:t>
            </a:r>
          </a:p>
          <a:p>
            <a:pPr lvl="3"/>
            <a:r>
              <a:rPr lang="pl-PL" dirty="0" smtClean="0"/>
              <a:t>BE –  moduł bezpieczeństwa żywności   </a:t>
            </a:r>
            <a:endParaRPr lang="pl-PL" dirty="0" smtClean="0"/>
          </a:p>
          <a:p>
            <a:pPr lvl="1"/>
            <a:r>
              <a:rPr lang="pl-PL" dirty="0" smtClean="0"/>
              <a:t>API   - </a:t>
            </a:r>
            <a:r>
              <a:rPr lang="pl-PL" dirty="0" smtClean="0"/>
              <a:t> wartość </a:t>
            </a:r>
            <a:r>
              <a:rPr lang="pl-PL" dirty="0"/>
              <a:t>docelowa </a:t>
            </a:r>
            <a:r>
              <a:rPr lang="pl-PL" dirty="0" smtClean="0"/>
              <a:t> - 6 szt. -&gt; wartość osiągnięta 8 szt.</a:t>
            </a:r>
          </a:p>
          <a:p>
            <a:pPr lvl="1"/>
            <a:r>
              <a:rPr lang="pl-PL" dirty="0" smtClean="0"/>
              <a:t>Rozmiar </a:t>
            </a:r>
            <a:r>
              <a:rPr lang="pl-PL" dirty="0"/>
              <a:t>udostępnionych on-line informacji sektora publicznego - wartość docelowa TB </a:t>
            </a:r>
            <a:r>
              <a:rPr lang="pl-PL" dirty="0" smtClean="0"/>
              <a:t>0,03</a:t>
            </a:r>
          </a:p>
          <a:p>
            <a:r>
              <a:rPr lang="pl-PL" dirty="0" smtClean="0"/>
              <a:t>Szkolenia</a:t>
            </a:r>
          </a:p>
          <a:p>
            <a:pPr lvl="1"/>
            <a:r>
              <a:rPr lang="pl-PL" dirty="0" smtClean="0"/>
              <a:t>1 </a:t>
            </a:r>
            <a:r>
              <a:rPr lang="pl-PL" dirty="0" smtClean="0"/>
              <a:t>KM</a:t>
            </a:r>
          </a:p>
          <a:p>
            <a:pPr lvl="1"/>
            <a:r>
              <a:rPr lang="pl-PL" dirty="0" smtClean="0"/>
              <a:t>W lipcu 2019 przeszkolono ponad 2000 użytkowników systemu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879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Cele projektu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1600201"/>
            <a:ext cx="11249891" cy="3897243"/>
          </a:xfrm>
        </p:spPr>
        <p:txBody>
          <a:bodyPr>
            <a:normAutofit fontScale="92500" lnSpcReduction="20000"/>
          </a:bodyPr>
          <a:lstStyle/>
          <a:p>
            <a:r>
              <a:rPr lang="pl-PL" dirty="0">
                <a:latin typeface="+mn-lt"/>
              </a:rPr>
              <a:t>Udostępnianie kompletu rzetelnych i wyczerpujących danych bieżących  </a:t>
            </a:r>
            <a:r>
              <a:rPr lang="pl-PL" dirty="0" smtClean="0">
                <a:latin typeface="+mn-lt"/>
              </a:rPr>
              <a:t>z obszarów </a:t>
            </a:r>
            <a:r>
              <a:rPr lang="pl-PL" dirty="0">
                <a:latin typeface="+mn-lt"/>
              </a:rPr>
              <a:t>nadzoru epidemiologicznego nad chorobami zakaźnymi i bezpieczeństwa żywności</a:t>
            </a:r>
          </a:p>
          <a:p>
            <a:r>
              <a:rPr lang="pl-PL" dirty="0">
                <a:latin typeface="+mn-lt"/>
              </a:rPr>
              <a:t>Udostępnianie on-</a:t>
            </a:r>
            <a:r>
              <a:rPr lang="pl-PL" dirty="0" err="1">
                <a:latin typeface="+mn-lt"/>
              </a:rPr>
              <a:t>line</a:t>
            </a:r>
            <a:r>
              <a:rPr lang="pl-PL" dirty="0">
                <a:latin typeface="+mn-lt"/>
              </a:rPr>
              <a:t> danych </a:t>
            </a:r>
            <a:r>
              <a:rPr lang="pl-PL" altLang="pl-PL" dirty="0">
                <a:latin typeface="+mn-lt"/>
              </a:rPr>
              <a:t>historycznych będących w posiadaniu NIZP-PZH w obszarze Bezpieczeństwa Żywności oraz Epidemiologii</a:t>
            </a:r>
          </a:p>
          <a:p>
            <a:r>
              <a:rPr lang="pl-PL" dirty="0">
                <a:latin typeface="+mn-lt"/>
              </a:rPr>
              <a:t>Udostępnianie zasobów ISP </a:t>
            </a:r>
            <a:r>
              <a:rPr lang="pl-PL" dirty="0" smtClean="0">
                <a:latin typeface="+mn-lt"/>
              </a:rPr>
              <a:t>przez </a:t>
            </a:r>
            <a:r>
              <a:rPr lang="pl-PL" dirty="0">
                <a:latin typeface="+mn-lt"/>
              </a:rPr>
              <a:t>NIZP-PZH:</a:t>
            </a:r>
          </a:p>
          <a:p>
            <a:pPr marL="0" lvl="1" indent="0">
              <a:buNone/>
            </a:pPr>
            <a:r>
              <a:rPr lang="pl-PL" dirty="0">
                <a:latin typeface="+mn-lt"/>
              </a:rPr>
              <a:t>		</a:t>
            </a:r>
            <a:r>
              <a:rPr lang="pl-PL" dirty="0">
                <a:solidFill>
                  <a:schemeClr val="tx1"/>
                </a:solidFill>
                <a:latin typeface="+mn-lt"/>
              </a:rPr>
              <a:t>-</a:t>
            </a:r>
            <a:r>
              <a:rPr lang="pl-PL" dirty="0">
                <a:solidFill>
                  <a:srgbClr val="FF0000"/>
                </a:solidFill>
                <a:latin typeface="+mn-lt"/>
              </a:rPr>
              <a:t> </a:t>
            </a:r>
            <a:r>
              <a:rPr lang="pl-PL" dirty="0">
                <a:latin typeface="+mn-lt"/>
              </a:rPr>
              <a:t>Dostępne w trybie 24/7</a:t>
            </a:r>
          </a:p>
          <a:p>
            <a:pPr marL="0" lvl="1" indent="0">
              <a:buNone/>
            </a:pPr>
            <a:r>
              <a:rPr lang="pl-PL" dirty="0">
                <a:latin typeface="+mn-lt"/>
              </a:rPr>
              <a:t>		</a:t>
            </a:r>
            <a:r>
              <a:rPr lang="pl-PL" dirty="0">
                <a:solidFill>
                  <a:schemeClr val="tx1"/>
                </a:solidFill>
                <a:latin typeface="+mn-lt"/>
              </a:rPr>
              <a:t>-</a:t>
            </a:r>
            <a:r>
              <a:rPr lang="pl-PL" dirty="0">
                <a:latin typeface="+mn-lt"/>
              </a:rPr>
              <a:t> Dostępne dla każdego odwiedzającego – brak konieczności rejestracji/logowania</a:t>
            </a:r>
          </a:p>
          <a:p>
            <a:pPr marL="0" lvl="1" indent="0">
              <a:buNone/>
            </a:pPr>
            <a:r>
              <a:rPr lang="pl-PL" dirty="0">
                <a:latin typeface="+mn-lt"/>
              </a:rPr>
              <a:t>		- Wytworzenie trwałego narzędzia, które pozwoli  w sposób ciągły zasilać punkt </a:t>
            </a:r>
            <a:r>
              <a:rPr lang="pl-PL" dirty="0" smtClean="0">
                <a:latin typeface="+mn-lt"/>
              </a:rPr>
              <a:t>			   ISP </a:t>
            </a:r>
            <a:r>
              <a:rPr lang="pl-PL" dirty="0">
                <a:latin typeface="+mn-lt"/>
              </a:rPr>
              <a:t>danymi aktualnymi</a:t>
            </a:r>
          </a:p>
          <a:p>
            <a:r>
              <a:rPr lang="pl-PL" dirty="0" smtClean="0">
                <a:latin typeface="+mn-lt"/>
              </a:rPr>
              <a:t>Udostępnienie prostego narzędzia </a:t>
            </a:r>
            <a:r>
              <a:rPr lang="pl-PL" dirty="0">
                <a:latin typeface="+mn-lt"/>
              </a:rPr>
              <a:t>do analizy danych on-line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285" y="370175"/>
            <a:ext cx="10972800" cy="1143000"/>
          </a:xfrm>
        </p:spPr>
        <p:txBody>
          <a:bodyPr>
            <a:normAutofit/>
          </a:bodyPr>
          <a:lstStyle/>
          <a:p>
            <a:r>
              <a:rPr lang="pl-PL" sz="4000" dirty="0">
                <a:latin typeface="+mn-lt"/>
              </a:rPr>
              <a:t>Zakres tematyczny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6400" y="1676400"/>
            <a:ext cx="10972800" cy="4861757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b="1" dirty="0">
                <a:latin typeface="+mj-lt"/>
              </a:rPr>
              <a:t>Obszar 1</a:t>
            </a:r>
            <a:r>
              <a:rPr lang="pl-PL" dirty="0">
                <a:latin typeface="+mj-lt"/>
              </a:rPr>
              <a:t> - </a:t>
            </a:r>
            <a:r>
              <a:rPr lang="pl-PL" b="1" dirty="0">
                <a:latin typeface="+mj-lt"/>
              </a:rPr>
              <a:t>Nadzór Epidemiologiczny nad Chorobami Zakaźnymi</a:t>
            </a:r>
          </a:p>
          <a:p>
            <a:pPr marL="800100" lvl="5" indent="-342900">
              <a:buFont typeface="Wingdings" panose="05000000000000000000" pitchFamily="2" charset="2"/>
              <a:buChar char="ü"/>
            </a:pPr>
            <a:r>
              <a:rPr lang="pl-PL" sz="1867" dirty="0" smtClean="0"/>
              <a:t>Udostępnianie  </a:t>
            </a:r>
            <a:r>
              <a:rPr lang="pl-PL" sz="1867" dirty="0"/>
              <a:t>zasobów danych z zakresu występowania  chorób zakaźnych w </a:t>
            </a:r>
            <a:r>
              <a:rPr lang="pl-PL" sz="1867" dirty="0" smtClean="0"/>
              <a:t>Polsce</a:t>
            </a:r>
          </a:p>
          <a:p>
            <a:pPr marL="800100" lvl="5" indent="-342900">
              <a:buFont typeface="Wingdings" panose="05000000000000000000" pitchFamily="2" charset="2"/>
              <a:buChar char="ü"/>
            </a:pPr>
            <a:r>
              <a:rPr lang="pl-PL" sz="1867" dirty="0" smtClean="0"/>
              <a:t>informatyzacja </a:t>
            </a:r>
            <a:r>
              <a:rPr lang="pl-PL" sz="1867" dirty="0"/>
              <a:t>procesu ich gromadzenia i </a:t>
            </a:r>
            <a:r>
              <a:rPr lang="pl-PL" sz="1867" dirty="0" smtClean="0"/>
              <a:t>przetwarzania</a:t>
            </a:r>
          </a:p>
          <a:p>
            <a:pPr marL="800100" lvl="5" indent="-342900">
              <a:buFont typeface="Wingdings" panose="05000000000000000000" pitchFamily="2" charset="2"/>
              <a:buChar char="ü"/>
            </a:pPr>
            <a:r>
              <a:rPr lang="pl-PL" sz="1867" dirty="0" smtClean="0"/>
              <a:t>Dane </a:t>
            </a:r>
            <a:r>
              <a:rPr lang="pl-PL" sz="1867" dirty="0"/>
              <a:t>dotyczące przypadków zachorowań gromadzone zgodnie z art. 30 Ustawy o </a:t>
            </a:r>
            <a:r>
              <a:rPr lang="pl-PL" sz="1867" dirty="0" smtClean="0"/>
              <a:t>zapobieganiu </a:t>
            </a:r>
            <a:r>
              <a:rPr lang="pl-PL" sz="1867" dirty="0"/>
              <a:t>oraz zwalczaniu zakażeń i chorób zakaźnych u ludzi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altLang="pl-PL" b="1" dirty="0">
                <a:latin typeface="+mj-lt"/>
              </a:rPr>
              <a:t>Obszar</a:t>
            </a:r>
            <a:r>
              <a:rPr lang="pl-PL" b="1" dirty="0">
                <a:latin typeface="+mj-lt"/>
              </a:rPr>
              <a:t> 2</a:t>
            </a:r>
            <a:r>
              <a:rPr lang="pl-PL" dirty="0">
                <a:latin typeface="+mj-lt"/>
              </a:rPr>
              <a:t> - </a:t>
            </a:r>
            <a:r>
              <a:rPr lang="pl-PL" b="1" dirty="0">
                <a:latin typeface="+mj-lt"/>
              </a:rPr>
              <a:t>Bezpieczeństwo Żywności</a:t>
            </a:r>
          </a:p>
          <a:p>
            <a:pPr marL="800100" lvl="5" indent="-342900">
              <a:buFont typeface="Wingdings" panose="05000000000000000000" pitchFamily="2" charset="2"/>
              <a:buChar char="ü"/>
            </a:pPr>
            <a:r>
              <a:rPr lang="pl-PL" sz="1867" dirty="0" smtClean="0"/>
              <a:t>Udostępnianie </a:t>
            </a:r>
            <a:r>
              <a:rPr lang="pl-PL" sz="1867" dirty="0"/>
              <a:t>zasobów danych z zakresu bezpieczeństwa mikrobiologicznego </a:t>
            </a:r>
            <a:r>
              <a:rPr lang="pl-PL" sz="1867" dirty="0" smtClean="0"/>
              <a:t>żywności</a:t>
            </a:r>
            <a:r>
              <a:rPr lang="pl-PL" sz="1867" dirty="0"/>
              <a:t>, jej zanieczyszczeń chemicznych, substancji dodatkowych oraz substancji </a:t>
            </a:r>
            <a:r>
              <a:rPr lang="pl-PL" sz="1867" dirty="0" smtClean="0"/>
              <a:t>migrujących </a:t>
            </a:r>
            <a:r>
              <a:rPr lang="pl-PL" sz="1867" dirty="0"/>
              <a:t>do żywności z materiałów i wyrobów przeznaczonych do  kontaktu z </a:t>
            </a:r>
            <a:r>
              <a:rPr lang="pl-PL" sz="1867" dirty="0" smtClean="0"/>
              <a:t>żywnością</a:t>
            </a:r>
            <a:r>
              <a:rPr lang="pl-PL" sz="1867" dirty="0"/>
              <a:t>, pozostałości pestycydów i </a:t>
            </a:r>
            <a:r>
              <a:rPr lang="pl-PL" sz="1867" dirty="0" smtClean="0"/>
              <a:t>GMO</a:t>
            </a:r>
          </a:p>
          <a:p>
            <a:pPr marL="800100" lvl="5" indent="-342900">
              <a:buFont typeface="Wingdings" panose="05000000000000000000" pitchFamily="2" charset="2"/>
              <a:buChar char="ü"/>
            </a:pPr>
            <a:r>
              <a:rPr lang="pl-PL" sz="1867" dirty="0" smtClean="0"/>
              <a:t>informatyzacja </a:t>
            </a:r>
            <a:r>
              <a:rPr lang="pl-PL" sz="1867" dirty="0"/>
              <a:t>procesu ich </a:t>
            </a:r>
            <a:r>
              <a:rPr lang="pl-PL" sz="1867" dirty="0" smtClean="0"/>
              <a:t>gromadzenia </a:t>
            </a:r>
            <a:r>
              <a:rPr lang="pl-PL" sz="1867" dirty="0"/>
              <a:t>i przetwarzania. </a:t>
            </a:r>
          </a:p>
          <a:p>
            <a:pPr marL="0" lvl="4" indent="0" algn="just">
              <a:buNone/>
            </a:pPr>
            <a:endParaRPr lang="pl-PL" sz="1867" dirty="0"/>
          </a:p>
          <a:p>
            <a:pPr marL="1919769" indent="0">
              <a:buNone/>
            </a:pPr>
            <a:endParaRPr lang="pl-P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81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0724445" cy="1825095"/>
          </a:xfrm>
        </p:spPr>
        <p:txBody>
          <a:bodyPr>
            <a:normAutofit/>
          </a:bodyPr>
          <a:lstStyle/>
          <a:p>
            <a:r>
              <a:rPr lang="pl-PL" sz="4000" dirty="0">
                <a:latin typeface="+mn-lt"/>
              </a:rPr>
              <a:t>Identyfikacja grup docelowych, dla których udostępnia się cyfrowo zasoby objęte projektem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0168" y="1653979"/>
            <a:ext cx="12019128" cy="3505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l-PL" dirty="0">
                <a:latin typeface="+mn-lt"/>
              </a:rPr>
              <a:t>Instytucje zajmujące się zdrowiem </a:t>
            </a:r>
            <a:r>
              <a:rPr lang="pl-PL" dirty="0" smtClean="0">
                <a:latin typeface="+mn-lt"/>
              </a:rPr>
              <a:t>publicznym: </a:t>
            </a:r>
            <a:r>
              <a:rPr lang="pl-PL" sz="2000" dirty="0"/>
              <a:t>Minister </a:t>
            </a:r>
            <a:r>
              <a:rPr lang="pl-PL" sz="2000" dirty="0" smtClean="0"/>
              <a:t>Zdrowia; Główny </a:t>
            </a:r>
            <a:r>
              <a:rPr lang="pl-PL" sz="2000" dirty="0"/>
              <a:t>Inspektor </a:t>
            </a:r>
            <a:r>
              <a:rPr lang="pl-PL" sz="2000" dirty="0" smtClean="0"/>
              <a:t>Sanitarny; Narodowy </a:t>
            </a:r>
            <a:r>
              <a:rPr lang="pl-PL" sz="2000" dirty="0"/>
              <a:t>Instytut Zdrowia Publicznego – Państwowy Zakład </a:t>
            </a:r>
            <a:r>
              <a:rPr lang="pl-PL" sz="2000" dirty="0" smtClean="0"/>
              <a:t>Higieny; Stacje Sanitarno-Epidemiologiczne; Inne </a:t>
            </a:r>
            <a:r>
              <a:rPr lang="pl-PL" sz="2000" dirty="0"/>
              <a:t>organy sprawujące nadzór epidemiologiczny nad chorobami </a:t>
            </a:r>
            <a:r>
              <a:rPr lang="pl-PL" sz="2000" dirty="0" smtClean="0"/>
              <a:t>zakaźnymi; Inne </a:t>
            </a:r>
            <a:r>
              <a:rPr lang="pl-PL" sz="2000" dirty="0"/>
              <a:t>agencje rządowe, w tym Rządowe Centrum Bezpieczeństwa, Agencja Oceny Technologii Medycznych i </a:t>
            </a:r>
            <a:r>
              <a:rPr lang="pl-PL" sz="2000" dirty="0" smtClean="0"/>
              <a:t>taryfikacji; Inne </a:t>
            </a:r>
            <a:r>
              <a:rPr lang="pl-PL" sz="2000" dirty="0"/>
              <a:t>organy kontroli urzędowej odpowiedzialne za nadzór nad </a:t>
            </a:r>
            <a:r>
              <a:rPr lang="pl-PL" sz="2000" dirty="0" smtClean="0"/>
              <a:t>żywnością; Inne </a:t>
            </a:r>
            <a:r>
              <a:rPr lang="pl-PL" sz="2000" dirty="0"/>
              <a:t>organy administracji centralnej, np. Minister  </a:t>
            </a:r>
            <a:r>
              <a:rPr lang="pl-PL" sz="2000" dirty="0" smtClean="0"/>
              <a:t>Rolnictwa; Urzędy </a:t>
            </a:r>
            <a:r>
              <a:rPr lang="pl-PL" sz="2000" dirty="0"/>
              <a:t>wojewódzkie i powiatowe, samorząd terytorialny</a:t>
            </a:r>
          </a:p>
          <a:p>
            <a:pPr>
              <a:spcBef>
                <a:spcPts val="0"/>
              </a:spcBef>
            </a:pPr>
            <a:r>
              <a:rPr lang="pl-PL" dirty="0"/>
              <a:t>Szkoły wyższe, instytuty naukowo-badawcze</a:t>
            </a:r>
          </a:p>
          <a:p>
            <a:r>
              <a:rPr lang="pl-PL" dirty="0" smtClean="0">
                <a:latin typeface="+mn-lt"/>
              </a:rPr>
              <a:t>Podmioty </a:t>
            </a:r>
            <a:r>
              <a:rPr lang="pl-PL" dirty="0">
                <a:latin typeface="+mn-lt"/>
              </a:rPr>
              <a:t>prowadzące działalność </a:t>
            </a:r>
            <a:r>
              <a:rPr lang="pl-PL" dirty="0" smtClean="0">
                <a:latin typeface="+mn-lt"/>
              </a:rPr>
              <a:t>gospodarczą: </a:t>
            </a:r>
            <a:r>
              <a:rPr lang="pl-PL" altLang="pl-PL" sz="2000" dirty="0"/>
              <a:t>Przedsiębiorstwa, np. z branży farmaceutycznej, z branży rolno-spożywczej</a:t>
            </a:r>
          </a:p>
          <a:p>
            <a:r>
              <a:rPr lang="pl-PL" dirty="0" smtClean="0">
                <a:latin typeface="+mn-lt"/>
              </a:rPr>
              <a:t>Społeczeństwo, w tym</a:t>
            </a:r>
            <a:r>
              <a:rPr lang="pl-PL" dirty="0"/>
              <a:t>: </a:t>
            </a:r>
            <a:r>
              <a:rPr lang="pl-PL" sz="2400" dirty="0"/>
              <a:t>organizacje </a:t>
            </a:r>
            <a:r>
              <a:rPr lang="pl-PL" sz="2400" dirty="0" smtClean="0"/>
              <a:t>pozarządowe;  media</a:t>
            </a:r>
            <a:endParaRPr lang="pl-PL" sz="2400" dirty="0"/>
          </a:p>
          <a:p>
            <a:pPr>
              <a:buFont typeface="Arial" panose="020B0604020202020204" pitchFamily="34" charset="0"/>
              <a:buChar char="•"/>
            </a:pPr>
            <a:endParaRPr lang="pl-PL" sz="2667" b="1" dirty="0"/>
          </a:p>
          <a:p>
            <a:pPr marL="0" indent="0">
              <a:buNone/>
            </a:pPr>
            <a:endParaRPr lang="pl-PL" sz="2667" dirty="0"/>
          </a:p>
        </p:txBody>
      </p:sp>
    </p:spTree>
    <p:extLst>
      <p:ext uri="{BB962C8B-B14F-4D97-AF65-F5344CB8AC3E}">
        <p14:creationId xmlns:p14="http://schemas.microsoft.com/office/powerpoint/2010/main" val="400449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6086" y="-259306"/>
            <a:ext cx="10276115" cy="1600201"/>
          </a:xfrm>
        </p:spPr>
        <p:txBody>
          <a:bodyPr>
            <a:noAutofit/>
          </a:bodyPr>
          <a:lstStyle/>
          <a:p>
            <a:r>
              <a:rPr lang="pl-PL" sz="3600" dirty="0">
                <a:latin typeface="+mn-lt"/>
              </a:rPr>
              <a:t>Znaczenie zasobów objętych projektem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1748" y="932805"/>
            <a:ext cx="10972800" cy="5297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Nadzór epidemiologiczny nad chorobami zakaźnymi: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altLang="pl-PL" sz="1600" dirty="0"/>
              <a:t>monitorowanie występowania chorób zakaźnych podlegających obowiązkowi zgłaszania  w kraju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altLang="pl-PL" sz="1600" dirty="0" smtClean="0"/>
              <a:t>ocena </a:t>
            </a:r>
            <a:r>
              <a:rPr lang="pl-PL" altLang="pl-PL" sz="1600" dirty="0"/>
              <a:t>aktualnej sytuacji epidemiologicznej w kraju w zakresie chorób zakaźnych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altLang="pl-PL" sz="1600" dirty="0"/>
              <a:t>doradztwo dla MZ/GIS w zakresie Programu Szczepień Ochronnych oraz zapobiegania i zwalczania chorób zakaźnych</a:t>
            </a:r>
          </a:p>
          <a:p>
            <a:r>
              <a:rPr lang="pl-PL" altLang="pl-PL" sz="1600" dirty="0"/>
              <a:t>współpraca </a:t>
            </a:r>
            <a:r>
              <a:rPr lang="pl-PL" altLang="pl-PL" sz="1600" dirty="0" smtClean="0"/>
              <a:t>międzynarodowa,  w tym przekazywanie </a:t>
            </a:r>
            <a:r>
              <a:rPr lang="pl-PL" altLang="pl-PL" sz="1600" dirty="0"/>
              <a:t>danych w tym zakresie do ECDC, Europejskiego Urzędu ds. Bezpieczeństwa Żywności (EFSA) i WHO jest prawnym obowiązkiem państwa.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2400" dirty="0" smtClean="0"/>
              <a:t>Bezpieczeństwo </a:t>
            </a:r>
            <a:r>
              <a:rPr lang="pl-PL" sz="2400" dirty="0"/>
              <a:t>żywności:</a:t>
            </a:r>
          </a:p>
          <a:p>
            <a:pPr lvl="0"/>
            <a:r>
              <a:rPr lang="pl-PL" altLang="pl-PL" sz="1700" dirty="0"/>
              <a:t>podstawowy materiał dowodowy dla oceny ryzyka dla zdrowia konsumentów</a:t>
            </a:r>
          </a:p>
          <a:p>
            <a:pPr lvl="0"/>
            <a:r>
              <a:rPr lang="pl-PL" altLang="pl-PL" sz="1700" dirty="0"/>
              <a:t>podstawa zarządzania ryzykiem  i podejmowania decyzji w zakresie bezpieczeństwa żywności </a:t>
            </a:r>
          </a:p>
          <a:p>
            <a:pPr lvl="0"/>
            <a:r>
              <a:rPr lang="pl-PL" altLang="pl-PL" sz="1700" dirty="0"/>
              <a:t>opracowywanie planów urzędowej kontroli i monitoringu żywności w Polsce. (Plany te powinny być powiązane z obserwowanym narażeniem i oceną ryzyka)</a:t>
            </a:r>
          </a:p>
          <a:p>
            <a:pPr lvl="0"/>
            <a:r>
              <a:rPr lang="pl-PL" altLang="pl-PL" sz="1700" dirty="0"/>
              <a:t>Materiały uzasadniające podstawy przepisów na poziomie UE/kraju </a:t>
            </a:r>
            <a:r>
              <a:rPr lang="pl-PL" altLang="pl-PL" sz="1700" dirty="0" smtClean="0"/>
              <a:t> (</a:t>
            </a:r>
            <a:r>
              <a:rPr lang="pl-PL" altLang="pl-PL" sz="1700" dirty="0"/>
              <a:t>aspekt zdrowia publicznego, jak również ekonomiczny). </a:t>
            </a:r>
          </a:p>
          <a:p>
            <a:pPr lvl="0"/>
            <a:r>
              <a:rPr lang="pl-PL" altLang="pl-PL" sz="1700" dirty="0"/>
              <a:t>przekazywanie danych do Europejskiego Urzędu ds. Bezpieczeństwa Żywności (EFSA) i Komisji Europejskiej.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altLang="pl-PL" sz="2500" dirty="0"/>
          </a:p>
          <a:p>
            <a:pPr marL="0" indent="0">
              <a:buNone/>
            </a:pPr>
            <a:endParaRPr lang="pl-PL" sz="3733" dirty="0"/>
          </a:p>
          <a:p>
            <a:pPr marL="0" indent="0">
              <a:buNone/>
            </a:pPr>
            <a:endParaRPr lang="pl-PL" sz="3733" dirty="0"/>
          </a:p>
        </p:txBody>
      </p:sp>
    </p:spTree>
    <p:extLst>
      <p:ext uri="{BB962C8B-B14F-4D97-AF65-F5344CB8AC3E}">
        <p14:creationId xmlns:p14="http://schemas.microsoft.com/office/powerpoint/2010/main" val="232478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2" y="274639"/>
            <a:ext cx="10010273" cy="1143000"/>
          </a:xfrm>
        </p:spPr>
        <p:txBody>
          <a:bodyPr>
            <a:noAutofit/>
          </a:bodyPr>
          <a:lstStyle/>
          <a:p>
            <a:r>
              <a:rPr lang="pl-PL" sz="4000" dirty="0"/>
              <a:t>Zdiagnozowane potrzeby głównych grup docelowych</a:t>
            </a:r>
            <a:endParaRPr lang="en-GB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933" dirty="0"/>
              <a:t>Ograniczone możliwości wykorzystania i przetwarzania obecnie dostępnych danych publicznych z zakresu epidemiologii i bezpieczeństwa żywności</a:t>
            </a:r>
          </a:p>
          <a:p>
            <a:r>
              <a:rPr lang="pl-PL" sz="2933" dirty="0"/>
              <a:t>Bariery technologiczne w dostępie i korzystaniu z zasobów gromadzonych w NIZP-PZH dotyczących epidemiologii i bezpieczeństwa żywności przez pracowników nadzoru, naukowców, przedsiębiorców i obywateli.</a:t>
            </a:r>
          </a:p>
          <a:p>
            <a:r>
              <a:rPr lang="pl-PL" sz="2933" dirty="0"/>
              <a:t>Niewielka świadomość o zasobach ISP gromadzonych w </a:t>
            </a:r>
            <a:r>
              <a:rPr lang="pl-PL" sz="2933" dirty="0" smtClean="0"/>
              <a:t>NIZP-PZH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574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" t="7649" r="1505" b="17910"/>
          <a:stretch/>
        </p:blipFill>
        <p:spPr bwMode="auto">
          <a:xfrm>
            <a:off x="0" y="13647"/>
            <a:ext cx="8407022" cy="361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AB870E77-01DD-4318-A87C-E5DC7B4F17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29" r="1156" b="12487"/>
          <a:stretch/>
        </p:blipFill>
        <p:spPr>
          <a:xfrm>
            <a:off x="4910171" y="3575714"/>
            <a:ext cx="7174674" cy="3152632"/>
          </a:xfrm>
          <a:prstGeom prst="rect">
            <a:avLst/>
          </a:prstGeom>
        </p:spPr>
      </p:pic>
      <p:sp>
        <p:nvSpPr>
          <p:cNvPr id="9" name="Symbol zastępczy zawartości 2">
            <a:extLst>
              <a:ext uri="{FF2B5EF4-FFF2-40B4-BE49-F238E27FC236}">
                <a16:creationId xmlns="" xmlns:a16="http://schemas.microsoft.com/office/drawing/2014/main" id="{1AC4D8EA-1F87-46D5-AC28-F62BCFA80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3985" y="4399175"/>
            <a:ext cx="3128750" cy="998516"/>
          </a:xfrm>
        </p:spPr>
        <p:txBody>
          <a:bodyPr>
            <a:normAutofit fontScale="62500" lnSpcReduction="20000"/>
          </a:bodyPr>
          <a:lstStyle/>
          <a:p>
            <a:r>
              <a:rPr lang="pl-PL" dirty="0"/>
              <a:t>Udostępniono informacje z sektorów:</a:t>
            </a:r>
          </a:p>
          <a:p>
            <a:pPr lvl="1"/>
            <a:r>
              <a:rPr lang="pl-PL" dirty="0"/>
              <a:t>Nadzór Epidemiologiczny</a:t>
            </a:r>
          </a:p>
          <a:p>
            <a:pPr lvl="1"/>
            <a:r>
              <a:rPr lang="pl-PL" dirty="0"/>
              <a:t>Bezpieczeństwo </a:t>
            </a:r>
            <a:r>
              <a:rPr lang="pl-PL" dirty="0" smtClean="0"/>
              <a:t>Żywności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345989" y="4036541"/>
            <a:ext cx="39871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Aktualizacja danych na ISP zapewniana jest przez systemy wspomagające gromadzenie danych z nadzoru epidemiologicznego i bezpieczeństwa żywności poprzez pracowników stacji sanitarno-epidemiologicznych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633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0" y="32368"/>
            <a:ext cx="4640239" cy="3754295"/>
            <a:chOff x="0" y="32368"/>
            <a:chExt cx="4640239" cy="375429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66" t="5470" r="38846" b="10292"/>
            <a:stretch/>
          </p:blipFill>
          <p:spPr bwMode="auto">
            <a:xfrm>
              <a:off x="0" y="32368"/>
              <a:ext cx="4640239" cy="3754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Prostokąt 2"/>
            <p:cNvSpPr/>
            <p:nvPr/>
          </p:nvSpPr>
          <p:spPr>
            <a:xfrm>
              <a:off x="2019869" y="928039"/>
              <a:ext cx="627797" cy="42308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0" t="8463" r="35071"/>
          <a:stretch/>
        </p:blipFill>
        <p:spPr bwMode="auto">
          <a:xfrm>
            <a:off x="2756843" y="510654"/>
            <a:ext cx="3930556" cy="634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8" t="4724" r="28043"/>
          <a:stretch/>
        </p:blipFill>
        <p:spPr bwMode="auto">
          <a:xfrm>
            <a:off x="6243849" y="201830"/>
            <a:ext cx="5991368" cy="660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90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/>
          <p:cNvGrpSpPr/>
          <p:nvPr/>
        </p:nvGrpSpPr>
        <p:grpSpPr>
          <a:xfrm>
            <a:off x="54587" y="45988"/>
            <a:ext cx="4640239" cy="3754295"/>
            <a:chOff x="54587" y="45988"/>
            <a:chExt cx="4640239" cy="3754295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66" t="5470" r="38846" b="10292"/>
            <a:stretch/>
          </p:blipFill>
          <p:spPr bwMode="auto">
            <a:xfrm>
              <a:off x="54587" y="45988"/>
              <a:ext cx="4640239" cy="3754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Prostokąt 3"/>
            <p:cNvSpPr/>
            <p:nvPr/>
          </p:nvSpPr>
          <p:spPr>
            <a:xfrm>
              <a:off x="791567" y="941659"/>
              <a:ext cx="859809" cy="42308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1" t="4805" r="17390" b="1099"/>
          <a:stretch/>
        </p:blipFill>
        <p:spPr bwMode="auto">
          <a:xfrm>
            <a:off x="3337050" y="468330"/>
            <a:ext cx="8854950" cy="63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15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2536</TotalTime>
  <Words>632</Words>
  <Application>Microsoft Office PowerPoint</Application>
  <PresentationFormat>Panoramiczny</PresentationFormat>
  <Paragraphs>66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Motyw pakietu Office</vt:lpstr>
      <vt:lpstr>EpiBaza - Udostępnienie zasobów  Ogólnopolskiego Systemu Nadzoru Epidemiologicznego i Środowiskowego nad Bezpieczeństwem Ludności</vt:lpstr>
      <vt:lpstr>Cele projektu </vt:lpstr>
      <vt:lpstr>Zakres tematyczny</vt:lpstr>
      <vt:lpstr>Identyfikacja grup docelowych, dla których udostępnia się cyfrowo zasoby objęte projektem</vt:lpstr>
      <vt:lpstr>Znaczenie zasobów objętych projektem</vt:lpstr>
      <vt:lpstr>Zdiagnozowane potrzeby głównych grup docelowych</vt:lpstr>
      <vt:lpstr>Prezentacja programu PowerPoint</vt:lpstr>
      <vt:lpstr>Prezentacja programu PowerPoint</vt:lpstr>
      <vt:lpstr>Prezentacja programu PowerPoint</vt:lpstr>
      <vt:lpstr>Krztusiec 1999-2017</vt:lpstr>
      <vt:lpstr>Kamienie milowe - podsumowanie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Paweł Budziosz</dc:creator>
  <cp:lastModifiedBy>Sadkowska-Todys Małgorzata</cp:lastModifiedBy>
  <cp:revision>119</cp:revision>
  <dcterms:created xsi:type="dcterms:W3CDTF">2019-07-07T12:22:51Z</dcterms:created>
  <dcterms:modified xsi:type="dcterms:W3CDTF">2019-12-11T14:07:32Z</dcterms:modified>
</cp:coreProperties>
</file>