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7BE20A-DCC6-449D-8F20-11D495BB18B9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C68ADC-7DD0-4B26-85FD-B50AE408B5B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ssenowytarg.wsse.krakow.p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8CA908A6-F4F4-4C4A-BF67-D9DDE1C255F9}"/>
              </a:ext>
            </a:extLst>
          </p:cNvPr>
          <p:cNvSpPr/>
          <p:nvPr/>
        </p:nvSpPr>
        <p:spPr>
          <a:xfrm>
            <a:off x="1047565" y="2157274"/>
            <a:ext cx="101915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800" b="1" dirty="0">
                <a:solidFill>
                  <a:srgbClr val="4F2270"/>
                </a:solidFill>
                <a:latin typeface="Garamond" panose="02020404030301010803" pitchFamily="18" charset="0"/>
              </a:rPr>
              <a:t>PROGRAM EDUKACJI</a:t>
            </a:r>
            <a:br>
              <a:rPr lang="pl-PL" sz="4800" b="1" dirty="0">
                <a:solidFill>
                  <a:srgbClr val="4F2270"/>
                </a:solidFill>
                <a:latin typeface="Garamond" panose="02020404030301010803" pitchFamily="18" charset="0"/>
              </a:rPr>
            </a:br>
            <a:r>
              <a:rPr lang="pl-PL" sz="4800" b="1" dirty="0">
                <a:solidFill>
                  <a:srgbClr val="4F2270"/>
                </a:solidFill>
                <a:latin typeface="Garamond" panose="02020404030301010803" pitchFamily="18" charset="0"/>
              </a:rPr>
              <a:t>ANTYNIKOTYNOWEJ </a:t>
            </a:r>
          </a:p>
          <a:p>
            <a:pPr algn="ctr"/>
            <a:r>
              <a:rPr lang="pl-PL" sz="4800" b="1" dirty="0">
                <a:solidFill>
                  <a:srgbClr val="4F2270"/>
                </a:solidFill>
                <a:latin typeface="Garamond" panose="02020404030301010803" pitchFamily="18" charset="0"/>
              </a:rPr>
              <a:t>DLA DZIECI I MŁODZIEŻY:</a:t>
            </a:r>
            <a:br>
              <a:rPr lang="pl-PL" sz="4800" b="1" dirty="0">
                <a:solidFill>
                  <a:srgbClr val="4F2270"/>
                </a:solidFill>
                <a:latin typeface="Garamond" panose="02020404030301010803" pitchFamily="18" charset="0"/>
              </a:rPr>
            </a:br>
            <a:r>
              <a:rPr lang="pl-PL" sz="4800" b="1" i="0" dirty="0">
                <a:solidFill>
                  <a:srgbClr val="4F2270"/>
                </a:solidFill>
                <a:effectLst/>
                <a:latin typeface="Garamond" panose="02020404030301010803" pitchFamily="18" charset="0"/>
              </a:rPr>
              <a:t>„Nie pal przy mnie, proszę”</a:t>
            </a:r>
            <a:r>
              <a:rPr lang="pl-PL" sz="4800" dirty="0"/>
              <a:t> </a:t>
            </a:r>
            <a:br>
              <a:rPr lang="pl-PL" sz="4800" dirty="0"/>
            </a:br>
            <a:endParaRPr lang="pl-PL" sz="4800" dirty="0"/>
          </a:p>
        </p:txBody>
      </p:sp>
      <p:pic>
        <p:nvPicPr>
          <p:cNvPr id="3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2CCD5A88-DD99-43B3-8CC8-69AEA891F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087083EA-F115-4187-92DF-0779CD708CBD}"/>
              </a:ext>
            </a:extLst>
          </p:cNvPr>
          <p:cNvSpPr/>
          <p:nvPr/>
        </p:nvSpPr>
        <p:spPr>
          <a:xfrm>
            <a:off x="985421" y="193675"/>
            <a:ext cx="103247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/>
              <a:t>Powiatowa Stacja </a:t>
            </a:r>
            <a:r>
              <a:rPr lang="pl-PL" dirty="0" err="1"/>
              <a:t>Sanitarno</a:t>
            </a:r>
            <a:r>
              <a:rPr lang="pl-PL" dirty="0"/>
              <a:t> – Epidemiologiczna w Nowym Targu</a:t>
            </a:r>
            <a:br>
              <a:rPr lang="pl-PL" dirty="0"/>
            </a:br>
            <a:r>
              <a:rPr lang="pl-PL" dirty="0"/>
              <a:t>ul. Jana Kazimierza 6, </a:t>
            </a:r>
            <a:br>
              <a:rPr lang="pl-PL" dirty="0"/>
            </a:br>
            <a:r>
              <a:rPr lang="pl-PL" b="1" dirty="0"/>
              <a:t>tel. 18/266 31 65; e-mail: </a:t>
            </a:r>
            <a:r>
              <a:rPr lang="pl-PL" sz="1800" b="1" dirty="0"/>
              <a:t>oz.psse.nowytarg@sanepid.gov.pl </a:t>
            </a:r>
          </a:p>
          <a:p>
            <a:pPr algn="ctr"/>
            <a:r>
              <a:rPr lang="pl-PL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722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03D165D8-04F3-498F-908E-041C2BDFF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B46B08BC-AB03-4022-87E8-9C18AF1FCF21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3F4588EC-6DD9-453A-B448-10876A9B5FFE}"/>
              </a:ext>
            </a:extLst>
          </p:cNvPr>
          <p:cNvSpPr/>
          <p:nvPr/>
        </p:nvSpPr>
        <p:spPr>
          <a:xfrm>
            <a:off x="328475" y="1550988"/>
            <a:ext cx="1137229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800" b="1" i="0" dirty="0">
                <a:solidFill>
                  <a:srgbClr val="4F2270"/>
                </a:solidFill>
                <a:effectLst/>
              </a:rPr>
              <a:t>        CELE SZCZEGÓŁOWE PROGRAMU</a:t>
            </a:r>
          </a:p>
          <a:p>
            <a:br>
              <a:rPr lang="pl-PL" sz="2400" b="1" i="0" dirty="0">
                <a:solidFill>
                  <a:srgbClr val="4F2270"/>
                </a:solidFill>
                <a:effectLst/>
              </a:rPr>
            </a:br>
            <a:r>
              <a:rPr lang="pl-PL" sz="2800" b="1" i="0" dirty="0">
                <a:solidFill>
                  <a:srgbClr val="7030A0"/>
                </a:solidFill>
                <a:effectLst/>
              </a:rPr>
              <a:t>*</a:t>
            </a:r>
            <a:r>
              <a:rPr lang="pl-PL" sz="2800" b="1" dirty="0">
                <a:solidFill>
                  <a:srgbClr val="000000"/>
                </a:solidFill>
              </a:rPr>
              <a:t>Uporządkowanie i poszerzenie informacji na temat zdrowia.</a:t>
            </a:r>
            <a:br>
              <a:rPr lang="pl-PL" sz="2800" b="1" dirty="0">
                <a:solidFill>
                  <a:srgbClr val="000000"/>
                </a:solidFill>
              </a:rPr>
            </a:br>
            <a:r>
              <a:rPr lang="pl-PL" sz="2800" b="1" dirty="0">
                <a:solidFill>
                  <a:srgbClr val="7030A0"/>
                </a:solidFill>
              </a:rPr>
              <a:t>*</a:t>
            </a:r>
            <a:r>
              <a:rPr lang="pl-PL" sz="2800" b="1" dirty="0">
                <a:solidFill>
                  <a:srgbClr val="000000"/>
                </a:solidFill>
              </a:rPr>
              <a:t>Kształtowanie u dzieci postaw odpowiedzialności za własne zdrowie.</a:t>
            </a:r>
            <a:br>
              <a:rPr lang="pl-PL" sz="2800" b="1" dirty="0">
                <a:solidFill>
                  <a:srgbClr val="000000"/>
                </a:solidFill>
              </a:rPr>
            </a:br>
            <a:r>
              <a:rPr lang="pl-PL" sz="2800" b="1" dirty="0">
                <a:solidFill>
                  <a:srgbClr val="7030A0"/>
                </a:solidFill>
              </a:rPr>
              <a:t>*</a:t>
            </a:r>
            <a:r>
              <a:rPr lang="pl-PL" sz="2800" b="1" dirty="0">
                <a:solidFill>
                  <a:srgbClr val="000000"/>
                </a:solidFill>
              </a:rPr>
              <a:t>Uświadomienie dzieciom, że palenie tytoniu jest szkodliwe dla zdrowia.</a:t>
            </a:r>
          </a:p>
          <a:p>
            <a:r>
              <a:rPr lang="pl-PL" sz="2800" b="1" dirty="0">
                <a:solidFill>
                  <a:srgbClr val="7030A0"/>
                </a:solidFill>
              </a:rPr>
              <a:t>*</a:t>
            </a:r>
            <a:r>
              <a:rPr lang="pl-PL" sz="2800" b="1" dirty="0"/>
              <a:t>Uwrażliwienie dzieci na szkodliwe oddziaływanie dymu papierosowego</a:t>
            </a:r>
            <a:br>
              <a:rPr lang="pl-PL" sz="2800" b="1" dirty="0"/>
            </a:br>
            <a:r>
              <a:rPr lang="pl-PL" sz="2800" b="1" dirty="0"/>
              <a:t>  związane z biernym paleniem.</a:t>
            </a:r>
            <a:br>
              <a:rPr lang="pl-PL" sz="2800" b="1" dirty="0"/>
            </a:br>
            <a:r>
              <a:rPr lang="pl-PL" sz="2800" b="1" dirty="0">
                <a:solidFill>
                  <a:srgbClr val="7030A0"/>
                </a:solidFill>
              </a:rPr>
              <a:t>*</a:t>
            </a:r>
            <a:r>
              <a:rPr lang="pl-PL" sz="2800" b="1" dirty="0"/>
              <a:t>Wykształcenie u dzieci umiejętności radzenia sobie w sytuacjach, gdy inni  </a:t>
            </a:r>
          </a:p>
          <a:p>
            <a:r>
              <a:rPr lang="pl-PL" sz="2800" b="1" dirty="0"/>
              <a:t>  ludzie przy nich palą. </a:t>
            </a:r>
            <a:br>
              <a:rPr lang="pl-PL" sz="3200" dirty="0"/>
            </a:br>
            <a:br>
              <a:rPr lang="pl-PL" sz="3200" b="1" dirty="0"/>
            </a:b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316633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D63BB1E5-FFEA-4D40-86E3-E6D366300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74F61B07-F8F4-4F16-9F79-C769A1533DC8}"/>
              </a:ext>
            </a:extLst>
          </p:cNvPr>
          <p:cNvSpPr/>
          <p:nvPr/>
        </p:nvSpPr>
        <p:spPr>
          <a:xfrm>
            <a:off x="923277" y="193675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69B365F5-FC0D-491E-9670-580BF243E2D0}"/>
              </a:ext>
            </a:extLst>
          </p:cNvPr>
          <p:cNvSpPr/>
          <p:nvPr/>
        </p:nvSpPr>
        <p:spPr>
          <a:xfrm>
            <a:off x="319595" y="1613119"/>
            <a:ext cx="115942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0" dirty="0">
                <a:solidFill>
                  <a:srgbClr val="4F2270"/>
                </a:solidFill>
                <a:effectLst/>
              </a:rPr>
              <a:t>REALIZACJA PROGRAMU W SZKOŁACH</a:t>
            </a:r>
          </a:p>
          <a:p>
            <a:br>
              <a:rPr lang="pl-PL" sz="2800" b="1" i="0" dirty="0">
                <a:solidFill>
                  <a:srgbClr val="4F2270"/>
                </a:solidFill>
                <a:effectLst/>
              </a:rPr>
            </a:br>
            <a:r>
              <a:rPr lang="pl-PL" sz="2800" b="1" i="0" dirty="0">
                <a:effectLst/>
              </a:rPr>
              <a:t>1. </a:t>
            </a:r>
            <a:r>
              <a:rPr lang="pl-PL" sz="2800" b="1" dirty="0"/>
              <a:t>Poinformowanie rodziców dzieci o realizacji programu w szkole:</a:t>
            </a:r>
            <a:br>
              <a:rPr lang="pl-PL" sz="2800" b="1" dirty="0"/>
            </a:br>
            <a:r>
              <a:rPr lang="pl-PL" sz="2800" b="1" dirty="0"/>
              <a:t>*</a:t>
            </a:r>
            <a:r>
              <a:rPr lang="pl-PL" sz="2800" b="1" i="0" dirty="0">
                <a:effectLst/>
              </a:rPr>
              <a:t> Spotkanie z rodzicami,</a:t>
            </a:r>
            <a:br>
              <a:rPr lang="pl-PL" sz="2800" b="1" i="0" dirty="0">
                <a:effectLst/>
              </a:rPr>
            </a:br>
            <a:r>
              <a:rPr lang="pl-PL" sz="2800" b="1" i="0" dirty="0">
                <a:effectLst/>
              </a:rPr>
              <a:t>* List do rodziców,</a:t>
            </a:r>
            <a:br>
              <a:rPr lang="pl-PL" sz="2800" b="1" i="0" dirty="0">
                <a:effectLst/>
              </a:rPr>
            </a:br>
            <a:r>
              <a:rPr lang="pl-PL" sz="2800" b="1" i="0" dirty="0">
                <a:effectLst/>
              </a:rPr>
              <a:t>* Inne formy wg możliwości.</a:t>
            </a:r>
            <a:br>
              <a:rPr lang="pl-PL" sz="2800" b="1" i="0" dirty="0">
                <a:effectLst/>
              </a:rPr>
            </a:br>
            <a:r>
              <a:rPr lang="pl-PL" sz="2800" b="1" i="0" dirty="0">
                <a:effectLst/>
              </a:rPr>
              <a:t>2. </a:t>
            </a:r>
            <a:r>
              <a:rPr lang="pl-PL" sz="2800" b="1" dirty="0"/>
              <a:t>Przeprowadzenie zajęć warsztatowych z uczniami wg  zaproponowanych  </a:t>
            </a:r>
          </a:p>
          <a:p>
            <a:r>
              <a:rPr lang="pl-PL" sz="2800" b="1" dirty="0"/>
              <a:t>     scenariuszy zajęć.</a:t>
            </a:r>
            <a:br>
              <a:rPr lang="pl-PL" sz="2800" b="1" dirty="0"/>
            </a:br>
            <a:r>
              <a:rPr lang="pl-PL" sz="2800" b="1" i="0" dirty="0">
                <a:effectLst/>
              </a:rPr>
              <a:t>3. </a:t>
            </a:r>
            <a:r>
              <a:rPr lang="pl-PL" sz="2800" b="1" dirty="0"/>
              <a:t>Przeprowadzenie zajęć z rodzicami uczniów według autorskich projektów  </a:t>
            </a:r>
          </a:p>
          <a:p>
            <a:r>
              <a:rPr lang="pl-PL" sz="2800" b="1" dirty="0"/>
              <a:t>     w szkołach. </a:t>
            </a:r>
            <a:br>
              <a:rPr lang="pl-PL" sz="2800" b="1" dirty="0"/>
            </a:b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29792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BB4FEA23-A9CA-4D40-B695-50856B84A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767A5617-29E0-4AFF-BDB7-851A862E5363}"/>
              </a:ext>
            </a:extLst>
          </p:cNvPr>
          <p:cNvSpPr/>
          <p:nvPr/>
        </p:nvSpPr>
        <p:spPr>
          <a:xfrm>
            <a:off x="923277" y="193675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</a:p>
          <a:p>
            <a:pPr algn="ctr"/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F789678B-C1D5-4D8E-9B8C-87F0455EC49F}"/>
              </a:ext>
            </a:extLst>
          </p:cNvPr>
          <p:cNvSpPr/>
          <p:nvPr/>
        </p:nvSpPr>
        <p:spPr>
          <a:xfrm>
            <a:off x="363983" y="2228672"/>
            <a:ext cx="1148770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400" b="1" i="0" dirty="0">
                <a:solidFill>
                  <a:srgbClr val="4F2270"/>
                </a:solidFill>
                <a:effectLst/>
              </a:rPr>
              <a:t>STRUKTURA PROGRAMU</a:t>
            </a:r>
          </a:p>
          <a:p>
            <a:br>
              <a:rPr lang="pl-PL" sz="2400" b="1" i="0" dirty="0">
                <a:solidFill>
                  <a:srgbClr val="4F2270"/>
                </a:solidFill>
                <a:effectLst/>
              </a:rPr>
            </a:br>
            <a:r>
              <a:rPr lang="pl-PL" sz="3200" b="1" i="0" dirty="0">
                <a:solidFill>
                  <a:srgbClr val="7030A0"/>
                </a:solidFill>
                <a:effectLst/>
              </a:rPr>
              <a:t>*</a:t>
            </a:r>
            <a:r>
              <a:rPr lang="pl-PL" sz="3200" b="1" dirty="0">
                <a:solidFill>
                  <a:srgbClr val="000000"/>
                </a:solidFill>
              </a:rPr>
              <a:t>Program proponuje realizację zajęć warsztatowych metodami  </a:t>
            </a:r>
          </a:p>
          <a:p>
            <a:r>
              <a:rPr lang="pl-PL" sz="3200" b="1" dirty="0">
                <a:solidFill>
                  <a:srgbClr val="000000"/>
                </a:solidFill>
              </a:rPr>
              <a:t>  aktywizującymi dostosowanymi do wieku dzieci.</a:t>
            </a:r>
          </a:p>
          <a:p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7030A0"/>
                </a:solidFill>
              </a:rPr>
              <a:t>*</a:t>
            </a:r>
            <a:r>
              <a:rPr lang="pl-PL" sz="3200" b="1" dirty="0">
                <a:solidFill>
                  <a:srgbClr val="000000"/>
                </a:solidFill>
              </a:rPr>
              <a:t>W programie zostały zawarte uporządkowane treści dotyczące  </a:t>
            </a:r>
          </a:p>
          <a:p>
            <a:r>
              <a:rPr lang="pl-PL" sz="3200" b="1" dirty="0">
                <a:solidFill>
                  <a:srgbClr val="000000"/>
                </a:solidFill>
              </a:rPr>
              <a:t>  zdrowia (dostosowane do poziomu percepcji dzieci).</a:t>
            </a:r>
            <a:r>
              <a:rPr lang="pl-PL" sz="3200" b="1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7440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D40823CD-F803-45AF-8864-5DF01C204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36DFD4E7-0016-4859-A034-D005B903AF8E}"/>
              </a:ext>
            </a:extLst>
          </p:cNvPr>
          <p:cNvSpPr/>
          <p:nvPr/>
        </p:nvSpPr>
        <p:spPr>
          <a:xfrm>
            <a:off x="923277" y="193675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</a:p>
          <a:p>
            <a:pPr algn="ctr"/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AF72026-C6BB-4F60-A622-0A6E6AE360CE}"/>
              </a:ext>
            </a:extLst>
          </p:cNvPr>
          <p:cNvSpPr/>
          <p:nvPr/>
        </p:nvSpPr>
        <p:spPr>
          <a:xfrm>
            <a:off x="781234" y="1301932"/>
            <a:ext cx="1093728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800" b="1" i="0" dirty="0">
                <a:solidFill>
                  <a:srgbClr val="4F2270"/>
                </a:solidFill>
                <a:effectLst/>
              </a:rPr>
              <a:t>  METODY ZASTOSOWANE W PROGRAMIE</a:t>
            </a:r>
            <a:br>
              <a:rPr lang="pl-PL" sz="4000" b="1" i="0" dirty="0">
                <a:solidFill>
                  <a:srgbClr val="4F2270"/>
                </a:solidFill>
                <a:effectLst/>
              </a:rPr>
            </a:br>
            <a:r>
              <a:rPr lang="pl-PL" sz="3200" b="1" i="0" dirty="0">
                <a:solidFill>
                  <a:srgbClr val="000000"/>
                </a:solidFill>
                <a:effectLst/>
              </a:rPr>
              <a:t>Metody aktywizujące np.:</a:t>
            </a:r>
            <a:br>
              <a:rPr lang="pl-PL" sz="3200" b="1" i="0" dirty="0">
                <a:solidFill>
                  <a:srgbClr val="000000"/>
                </a:solidFill>
                <a:effectLst/>
              </a:rPr>
            </a:br>
            <a:r>
              <a:rPr lang="pl-PL" sz="3200" b="1" i="0" dirty="0">
                <a:solidFill>
                  <a:srgbClr val="000000"/>
                </a:solidFill>
                <a:effectLst/>
              </a:rPr>
              <a:t>-</a:t>
            </a:r>
            <a:r>
              <a:rPr lang="pl-PL" sz="3200" b="1" dirty="0">
                <a:solidFill>
                  <a:srgbClr val="000000"/>
                </a:solidFill>
              </a:rPr>
              <a:t>„burza mózgów”,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„narysuj i napisz” – diagnoza wiedzy,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ćwiczenia oddechowe,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wierszyk – postać wiewiórki Wiki,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krzyżówka,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układanka o wiewiórce,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- znaczki „Nie pal przy mnie, proszę”.</a:t>
            </a:r>
            <a:r>
              <a:rPr lang="pl-PL" sz="3200" b="1" dirty="0"/>
              <a:t> </a:t>
            </a:r>
            <a:br>
              <a:rPr lang="pl-PL" sz="3200" b="1" dirty="0"/>
            </a:b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555862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49348F43-F3FF-4D1E-8849-B3E97DBA4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04802A3F-3E48-4C3E-9B17-2F4BE117375C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BA26415-69FE-4F7D-90F7-8C001ACF30FA}"/>
              </a:ext>
            </a:extLst>
          </p:cNvPr>
          <p:cNvSpPr/>
          <p:nvPr/>
        </p:nvSpPr>
        <p:spPr>
          <a:xfrm>
            <a:off x="1908699" y="1472344"/>
            <a:ext cx="859358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400" b="1" dirty="0">
                <a:solidFill>
                  <a:srgbClr val="4F2270"/>
                </a:solidFill>
              </a:rPr>
              <a:t>STRUKTURA PROGRAMU</a:t>
            </a:r>
            <a:r>
              <a:rPr lang="pl-PL" sz="4400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45203F9-EE4D-4AE4-A0C0-6551621DDADA}"/>
              </a:ext>
            </a:extLst>
          </p:cNvPr>
          <p:cNvSpPr/>
          <p:nvPr/>
        </p:nvSpPr>
        <p:spPr>
          <a:xfrm>
            <a:off x="529701" y="2127937"/>
            <a:ext cx="11132598" cy="490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000" b="1" dirty="0">
                <a:solidFill>
                  <a:srgbClr val="000000"/>
                </a:solidFill>
              </a:rPr>
              <a:t>Program składa się z 5 zajęć warsztatowych o następujących tytułach:</a:t>
            </a:r>
          </a:p>
          <a:p>
            <a:pPr>
              <a:lnSpc>
                <a:spcPct val="150000"/>
              </a:lnSpc>
            </a:pPr>
            <a:r>
              <a:rPr lang="pl-PL" sz="3000" b="1" dirty="0"/>
              <a:t> </a:t>
            </a:r>
            <a:r>
              <a:rPr lang="pl-PL" sz="3200" b="1" dirty="0"/>
              <a:t>1. Co to jest zdrowie?</a:t>
            </a:r>
            <a:br>
              <a:rPr lang="pl-PL" sz="3200" b="1" dirty="0"/>
            </a:br>
            <a:r>
              <a:rPr lang="pl-PL" sz="3200" b="1" dirty="0"/>
              <a:t>2. Od czego zależy nasze zdrowie?</a:t>
            </a:r>
            <a:br>
              <a:rPr lang="pl-PL" sz="3200" b="1" dirty="0"/>
            </a:br>
            <a:r>
              <a:rPr lang="pl-PL" sz="3200" b="1" dirty="0"/>
              <a:t>3. Co i dlaczego szkodzi zdrowiu?</a:t>
            </a:r>
            <a:br>
              <a:rPr lang="pl-PL" sz="3200" b="1" dirty="0"/>
            </a:br>
            <a:r>
              <a:rPr lang="pl-PL" sz="3200" b="1" dirty="0"/>
              <a:t>4. Co robić, gdy moje życie jest zagrożone?</a:t>
            </a:r>
            <a:br>
              <a:rPr lang="pl-PL" sz="3200" b="1" dirty="0"/>
            </a:br>
            <a:r>
              <a:rPr lang="pl-PL" sz="3200" b="1" dirty="0"/>
              <a:t>5. Nie pal przy mnie, proszę! </a:t>
            </a:r>
            <a:br>
              <a:rPr lang="pl-PL" sz="3200" b="1" dirty="0"/>
            </a:b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3720167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89EDACE9-6024-41D2-9075-9AABFDC11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1EFC490E-BA32-4F1F-956C-57C95F3028A1}"/>
              </a:ext>
            </a:extLst>
          </p:cNvPr>
          <p:cNvSpPr/>
          <p:nvPr/>
        </p:nvSpPr>
        <p:spPr>
          <a:xfrm>
            <a:off x="923277" y="193675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9AE56C5-E7C2-447B-AF15-367CD61F0080}"/>
              </a:ext>
            </a:extLst>
          </p:cNvPr>
          <p:cNvSpPr/>
          <p:nvPr/>
        </p:nvSpPr>
        <p:spPr>
          <a:xfrm>
            <a:off x="350667" y="1671003"/>
            <a:ext cx="11549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i="0" dirty="0">
                <a:solidFill>
                  <a:srgbClr val="4F2270"/>
                </a:solidFill>
                <a:effectLst/>
              </a:rPr>
              <a:t>ZAJĘCIA WARSZTATOWE –ZAJĘCIA I</a:t>
            </a:r>
            <a:br>
              <a:rPr lang="pl-PL" sz="3600" b="1" i="0" dirty="0">
                <a:solidFill>
                  <a:srgbClr val="4F2270"/>
                </a:solidFill>
                <a:effectLst/>
              </a:rPr>
            </a:br>
            <a:r>
              <a:rPr lang="pl-PL" sz="2800" b="1" i="0" dirty="0">
                <a:solidFill>
                  <a:srgbClr val="4F2270"/>
                </a:solidFill>
                <a:effectLst/>
              </a:rPr>
              <a:t>„Co to jest zdrowie” – 90 min.</a:t>
            </a:r>
          </a:p>
          <a:p>
            <a:pPr algn="ctr"/>
            <a:br>
              <a:rPr lang="pl-PL" sz="2800" b="1" i="0" dirty="0">
                <a:solidFill>
                  <a:srgbClr val="4F2270"/>
                </a:solidFill>
                <a:effectLst/>
              </a:rPr>
            </a:br>
            <a:r>
              <a:rPr lang="pl-PL" sz="2800" b="1" i="0" dirty="0">
                <a:solidFill>
                  <a:srgbClr val="7030A0"/>
                </a:solidFill>
                <a:effectLst/>
              </a:rPr>
              <a:t>Cel zajęć</a:t>
            </a:r>
            <a:r>
              <a:rPr lang="pl-PL" sz="2800" b="1" i="0" dirty="0">
                <a:solidFill>
                  <a:srgbClr val="000000"/>
                </a:solidFill>
                <a:effectLst/>
              </a:rPr>
              <a:t>: Zintegrowanie grupy, uporządkowanie i poszerzenie wiadomości na temat zdrowia.</a:t>
            </a:r>
          </a:p>
          <a:p>
            <a:r>
              <a:rPr lang="pl-PL" sz="2000" b="1" i="0" dirty="0">
                <a:solidFill>
                  <a:srgbClr val="000000"/>
                </a:solidFill>
                <a:effectLst/>
              </a:rPr>
              <a:t>Etapy:</a:t>
            </a:r>
            <a:br>
              <a:rPr lang="pl-PL" sz="2000" b="1" i="0" dirty="0">
                <a:solidFill>
                  <a:srgbClr val="000000"/>
                </a:solidFill>
                <a:effectLst/>
              </a:rPr>
            </a:br>
            <a:r>
              <a:rPr lang="pl-PL" sz="2000" b="1" i="0" dirty="0">
                <a:solidFill>
                  <a:srgbClr val="7030A0"/>
                </a:solidFill>
                <a:effectLst/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Integracja grupy: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Zabawa „Dłonie”,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Zabawa „Otwarty krąg”,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Zabawa „Znajdź swojego kolegę”,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Zasady obowiązujące w czasie pracy.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*Rozmowa na temat definicji zdrowia.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*„Zapoznanie" z wiewiórką Wiki (zał. 1, zał. 2).</a:t>
            </a:r>
            <a:r>
              <a:rPr lang="pl-PL" dirty="0">
                <a:solidFill>
                  <a:srgbClr val="7030A0"/>
                </a:solidFill>
              </a:rPr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521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CE837650-6F3C-4E9D-94D3-B1EFA5F08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759EF5DF-79FF-462A-9337-C57594E76584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553DFB7-73CA-4A93-9C7E-D48641472F5D}"/>
              </a:ext>
            </a:extLst>
          </p:cNvPr>
          <p:cNvSpPr/>
          <p:nvPr/>
        </p:nvSpPr>
        <p:spPr>
          <a:xfrm>
            <a:off x="1171852" y="1550988"/>
            <a:ext cx="97920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rgbClr val="4F2270"/>
                </a:solidFill>
              </a:rPr>
              <a:t>ZAJĘCIA WARSZTATOWE –ZAJĘCIA II</a:t>
            </a:r>
            <a:r>
              <a:rPr lang="pl-PL" sz="4000" dirty="0"/>
              <a:t> 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92CB3188-A8B1-46FB-8A4D-14F51F685EEF}"/>
              </a:ext>
            </a:extLst>
          </p:cNvPr>
          <p:cNvSpPr/>
          <p:nvPr/>
        </p:nvSpPr>
        <p:spPr>
          <a:xfrm>
            <a:off x="674704" y="2275594"/>
            <a:ext cx="1058218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i="0" dirty="0">
                <a:solidFill>
                  <a:srgbClr val="4F2270"/>
                </a:solidFill>
                <a:effectLst/>
              </a:rPr>
              <a:t>„Od czego zależy nasze zdrowie” – 45 min.</a:t>
            </a:r>
          </a:p>
          <a:p>
            <a:pPr algn="ctr"/>
            <a:br>
              <a:rPr lang="pl-PL" sz="2000" b="1" i="0" dirty="0">
                <a:solidFill>
                  <a:srgbClr val="4F2270"/>
                </a:solidFill>
                <a:effectLst/>
              </a:rPr>
            </a:br>
            <a:r>
              <a:rPr lang="pl-PL" sz="2400" b="1" i="0" dirty="0">
                <a:solidFill>
                  <a:srgbClr val="7030A0"/>
                </a:solidFill>
                <a:effectLst/>
              </a:rPr>
              <a:t>Cel zajęć: </a:t>
            </a:r>
            <a:r>
              <a:rPr lang="pl-PL" sz="2400" b="1" i="0" dirty="0">
                <a:solidFill>
                  <a:srgbClr val="000000"/>
                </a:solidFill>
                <a:effectLst/>
              </a:rPr>
              <a:t>Kształtowanie postaw odpowiedzialności za własne zdrowie.</a:t>
            </a:r>
          </a:p>
          <a:p>
            <a:br>
              <a:rPr lang="pl-PL" sz="2400" b="1" i="0" dirty="0">
                <a:solidFill>
                  <a:srgbClr val="000000"/>
                </a:solidFill>
                <a:effectLst/>
              </a:rPr>
            </a:br>
            <a:r>
              <a:rPr lang="pl-PL" sz="2000" b="1" i="0" dirty="0">
                <a:solidFill>
                  <a:srgbClr val="000000"/>
                </a:solidFill>
                <a:effectLst/>
              </a:rPr>
              <a:t>Etapy:</a:t>
            </a:r>
            <a:br>
              <a:rPr lang="pl-PL" sz="2000" b="1" i="0" dirty="0">
                <a:solidFill>
                  <a:srgbClr val="000000"/>
                </a:solidFill>
                <a:effectLst/>
              </a:rPr>
            </a:br>
            <a:r>
              <a:rPr lang="pl-PL" sz="2000" b="1" i="0" dirty="0">
                <a:solidFill>
                  <a:srgbClr val="7030A0"/>
                </a:solidFill>
                <a:effectLst/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Wierszyk o wiewiórce Wiki (zał. 4).</a:t>
            </a:r>
            <a:br>
              <a:rPr lang="pl-PL" b="1" dirty="0">
                <a:solidFill>
                  <a:srgbClr val="00000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*Od czego zależy nasze zdrowie?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Burza mózgów, zapisywanie odp. na tablicy, uzupełnienie.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Co JA mogę zrobić, by być zdrowym?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Podział na grupy według klucza (np. kartki z przysłowiami/przymiotniki przeciwstawne - rozcinamy na 2 części)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Burza mózgów w grupach.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5311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2FDAFB5C-EDDA-47AE-9530-CB9582232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3F4EB950-36B0-4996-9DD1-F0F7B23B0E8B}"/>
              </a:ext>
            </a:extLst>
          </p:cNvPr>
          <p:cNvSpPr/>
          <p:nvPr/>
        </p:nvSpPr>
        <p:spPr>
          <a:xfrm>
            <a:off x="949910" y="218674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5FA14AD-0255-42C6-AFF1-03FB34B7CE2F}"/>
              </a:ext>
            </a:extLst>
          </p:cNvPr>
          <p:cNvSpPr/>
          <p:nvPr/>
        </p:nvSpPr>
        <p:spPr>
          <a:xfrm>
            <a:off x="864094" y="1486337"/>
            <a:ext cx="104046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rgbClr val="4F2270"/>
                </a:solidFill>
              </a:rPr>
              <a:t>ZAJĘCIA WARSZTATOWE – ZAJĘCIA III</a:t>
            </a:r>
            <a:r>
              <a:rPr lang="pl-PL" sz="4000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CC4F9BEC-1E43-4EE6-89D7-39B7854F33D5}"/>
              </a:ext>
            </a:extLst>
          </p:cNvPr>
          <p:cNvSpPr/>
          <p:nvPr/>
        </p:nvSpPr>
        <p:spPr>
          <a:xfrm>
            <a:off x="585926" y="2145154"/>
            <a:ext cx="1113259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4F2270"/>
                </a:solidFill>
              </a:rPr>
              <a:t>„Co i dlaczego szkodzi zdrowiu?” – 45 min.</a:t>
            </a:r>
          </a:p>
          <a:p>
            <a:pPr algn="ctr"/>
            <a:br>
              <a:rPr lang="pl-PL" sz="2800" b="1" dirty="0">
                <a:solidFill>
                  <a:srgbClr val="4F2270"/>
                </a:solidFill>
              </a:rPr>
            </a:br>
            <a:r>
              <a:rPr lang="pl-PL" sz="2400" b="1" dirty="0">
                <a:solidFill>
                  <a:srgbClr val="7030A0"/>
                </a:solidFill>
              </a:rPr>
              <a:t>Cel zajęć: </a:t>
            </a:r>
            <a:r>
              <a:rPr lang="pl-PL" sz="2400" b="1" dirty="0"/>
              <a:t>Uświadomienie dzieciom, że same mogą unikać szkodliwych dla zdrowia sytuacji. Przekazanie informacji o biernym paleniu.</a:t>
            </a:r>
          </a:p>
          <a:p>
            <a:br>
              <a:rPr lang="pl-PL" sz="2400" b="1" dirty="0">
                <a:latin typeface="Garamond" panose="02020404030301010803" pitchFamily="18" charset="0"/>
              </a:rPr>
            </a:br>
            <a:r>
              <a:rPr lang="pl-PL" sz="2000" b="1" dirty="0">
                <a:solidFill>
                  <a:srgbClr val="000000"/>
                </a:solidFill>
              </a:rPr>
              <a:t>Etapy:</a:t>
            </a:r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7030A0"/>
                </a:solidFill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Przypomnienie wierszyka.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*Co szkodzi zdrowiu?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Każde dziecko rysuje odpowiedzi na kartce (w przypadku starszych dzieci opcja odpowiedzi pisemnych).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Komentarz nauczyciela i spisanie odpowiedzi.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Eksperyment: Rozpytamy w klasie dezodorant- omówienie, nawiązanie do biernego palenia.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*Jakich sytuacji, które szkodzą naszemu zdrowiu możemy unikać?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5957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915C1FCF-9493-433C-B0E1-E76292819B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CEB83555-AF3E-4A41-9EE4-6AB3DDD13A65}"/>
              </a:ext>
            </a:extLst>
          </p:cNvPr>
          <p:cNvSpPr/>
          <p:nvPr/>
        </p:nvSpPr>
        <p:spPr>
          <a:xfrm>
            <a:off x="949910" y="218674"/>
            <a:ext cx="1040462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dirty="0"/>
              <a:t>Powiatowa Stacja </a:t>
            </a:r>
            <a:r>
              <a:rPr lang="pl-PL" sz="1400" dirty="0" err="1"/>
              <a:t>Sanitarno</a:t>
            </a:r>
            <a:r>
              <a:rPr lang="pl-PL" sz="1400" dirty="0"/>
              <a:t> – Epidemiologiczna w Nowym Targu</a:t>
            </a:r>
            <a:br>
              <a:rPr lang="pl-PL" sz="1400" dirty="0"/>
            </a:br>
            <a:r>
              <a:rPr lang="pl-PL" sz="1400" dirty="0"/>
              <a:t>ul. Jana Kazimierza 6, </a:t>
            </a:r>
            <a:br>
              <a:rPr lang="pl-PL" sz="1400" dirty="0"/>
            </a:br>
            <a:r>
              <a:rPr lang="pl-PL" sz="1400" b="1" dirty="0"/>
              <a:t>tel. 18/266 31 65; e-mail: oz.psse.nowytarg@sanepid.gov.pl </a:t>
            </a:r>
          </a:p>
          <a:p>
            <a:pPr algn="ctr"/>
            <a:r>
              <a:rPr lang="pl-PL" sz="14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F67F89BC-7828-4349-8F94-7683A8ABC57D}"/>
              </a:ext>
            </a:extLst>
          </p:cNvPr>
          <p:cNvSpPr/>
          <p:nvPr/>
        </p:nvSpPr>
        <p:spPr>
          <a:xfrm>
            <a:off x="1029810" y="1550988"/>
            <a:ext cx="1020044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b="1" dirty="0">
                <a:solidFill>
                  <a:srgbClr val="4F2270"/>
                </a:solidFill>
              </a:rPr>
              <a:t>ZAJĘCIA WARSZTATOWE – ZAJĘCIA IV</a:t>
            </a:r>
            <a:r>
              <a:rPr lang="pl-PL" sz="4000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C06E8A69-9C9B-4312-9196-EFD32149B2E8}"/>
              </a:ext>
            </a:extLst>
          </p:cNvPr>
          <p:cNvSpPr/>
          <p:nvPr/>
        </p:nvSpPr>
        <p:spPr>
          <a:xfrm>
            <a:off x="719091" y="2343817"/>
            <a:ext cx="1083075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4F2270"/>
                </a:solidFill>
              </a:rPr>
              <a:t>„Co robić, gdy moje życie jest zagrożone?” – 45 min.</a:t>
            </a:r>
          </a:p>
          <a:p>
            <a:pPr algn="ctr"/>
            <a:br>
              <a:rPr lang="pl-PL" sz="2800" b="1" dirty="0">
                <a:solidFill>
                  <a:srgbClr val="4F2270"/>
                </a:solidFill>
              </a:rPr>
            </a:br>
            <a:r>
              <a:rPr lang="pl-PL" sz="2400" b="1" dirty="0">
                <a:solidFill>
                  <a:srgbClr val="7030A0"/>
                </a:solidFill>
              </a:rPr>
              <a:t>Cel zajęć: </a:t>
            </a:r>
            <a:r>
              <a:rPr lang="pl-PL" sz="2400" b="1" dirty="0">
                <a:solidFill>
                  <a:srgbClr val="000000"/>
                </a:solidFill>
              </a:rPr>
              <a:t>Wykształcenie u dzieci postawy gotowości do radzenia sobie w sytuacjach,  </a:t>
            </a:r>
          </a:p>
          <a:p>
            <a:r>
              <a:rPr lang="pl-PL" sz="2400" b="1" dirty="0">
                <a:solidFill>
                  <a:srgbClr val="000000"/>
                </a:solidFill>
              </a:rPr>
              <a:t>                  gdy ich zdrowie jest zagrożone.</a:t>
            </a:r>
            <a:br>
              <a:rPr lang="pl-PL" sz="24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000000"/>
                </a:solidFill>
              </a:rPr>
              <a:t>Etapy:</a:t>
            </a:r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000000"/>
                </a:solidFill>
              </a:rPr>
              <a:t>*</a:t>
            </a:r>
            <a:r>
              <a:rPr lang="pl-PL" b="1" dirty="0">
                <a:solidFill>
                  <a:srgbClr val="000000"/>
                </a:solidFill>
              </a:rPr>
              <a:t>Krzyżówka </a:t>
            </a:r>
            <a:r>
              <a:rPr lang="pl-PL" sz="2000" b="1" dirty="0">
                <a:solidFill>
                  <a:srgbClr val="000000"/>
                </a:solidFill>
              </a:rPr>
              <a:t>(zał. nr 5).</a:t>
            </a:r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000000"/>
                </a:solidFill>
              </a:rPr>
              <a:t>*</a:t>
            </a:r>
            <a:r>
              <a:rPr lang="pl-PL" b="1" dirty="0">
                <a:solidFill>
                  <a:srgbClr val="000000"/>
                </a:solidFill>
              </a:rPr>
              <a:t>Układanka „wiewiórka” </a:t>
            </a:r>
            <a:r>
              <a:rPr lang="pl-PL" sz="2000" b="1" dirty="0">
                <a:solidFill>
                  <a:srgbClr val="000000"/>
                </a:solidFill>
              </a:rPr>
              <a:t>(zał. nr 6).</a:t>
            </a:r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000000"/>
                </a:solidFill>
              </a:rPr>
              <a:t>*</a:t>
            </a:r>
            <a:r>
              <a:rPr lang="pl-PL" b="1" dirty="0">
                <a:solidFill>
                  <a:srgbClr val="000000"/>
                </a:solidFill>
              </a:rPr>
              <a:t>Jak mogę sobie pomóc, gdy moje zdrowie jest zagrożone?</a:t>
            </a:r>
            <a:br>
              <a:rPr lang="pl-PL" b="1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Podział na grupy według klucza.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Praca w grupach nad historyjką wiewiórki (zał.7 i 8).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Co sam mogę zrobić, aby uniknąć tych sytuacji?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5772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A6E38F3C-DA81-4618-A01A-E09CF9B20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9591BE8E-4846-407C-99E3-6B8D6E75DB66}"/>
              </a:ext>
            </a:extLst>
          </p:cNvPr>
          <p:cNvSpPr/>
          <p:nvPr/>
        </p:nvSpPr>
        <p:spPr>
          <a:xfrm>
            <a:off x="949910" y="218674"/>
            <a:ext cx="1040462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dirty="0"/>
              <a:t>Powiatowa Stacja </a:t>
            </a:r>
            <a:r>
              <a:rPr lang="pl-PL" sz="1400" dirty="0" err="1"/>
              <a:t>Sanitarno</a:t>
            </a:r>
            <a:r>
              <a:rPr lang="pl-PL" sz="1400" dirty="0"/>
              <a:t> – Epidemiologiczna w Nowym Targu</a:t>
            </a:r>
            <a:br>
              <a:rPr lang="pl-PL" sz="1400" dirty="0"/>
            </a:br>
            <a:r>
              <a:rPr lang="pl-PL" sz="1400" dirty="0"/>
              <a:t>ul. Jana Kazimierza 6, </a:t>
            </a:r>
            <a:br>
              <a:rPr lang="pl-PL" sz="1400" dirty="0"/>
            </a:br>
            <a:r>
              <a:rPr lang="pl-PL" sz="1400" b="1" dirty="0"/>
              <a:t>tel. 18/266 31 65 wew.104 ; e-mail: oz.psse.nowytarg@sanepid.gov.pl</a:t>
            </a:r>
            <a:br>
              <a:rPr lang="pl-PL" sz="1400" dirty="0"/>
            </a:br>
            <a:r>
              <a:rPr lang="pl-PL" sz="14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65D3EA1-4910-4151-BB0C-63C3EE08F220}"/>
              </a:ext>
            </a:extLst>
          </p:cNvPr>
          <p:cNvSpPr/>
          <p:nvPr/>
        </p:nvSpPr>
        <p:spPr>
          <a:xfrm>
            <a:off x="949910" y="1262823"/>
            <a:ext cx="102270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rgbClr val="4F2270"/>
                </a:solidFill>
              </a:rPr>
              <a:t>ZAJĘCIA WARSZTATOWE – ZAJĘCIA V</a:t>
            </a:r>
            <a:r>
              <a:rPr lang="pl-PL" sz="4000" dirty="0"/>
              <a:t> 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06D6B1ED-772C-451C-BD27-4480B59D460A}"/>
              </a:ext>
            </a:extLst>
          </p:cNvPr>
          <p:cNvSpPr/>
          <p:nvPr/>
        </p:nvSpPr>
        <p:spPr>
          <a:xfrm>
            <a:off x="863599" y="1995130"/>
            <a:ext cx="104046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4F2270"/>
                </a:solidFill>
                <a:latin typeface="Garamond" panose="02020404030301010803" pitchFamily="18" charset="0"/>
              </a:rPr>
              <a:t>„Nie pal przy mnie, proszę!” – 90 min.</a:t>
            </a:r>
          </a:p>
          <a:p>
            <a:br>
              <a:rPr lang="pl-PL" sz="2800" b="1" dirty="0">
                <a:solidFill>
                  <a:srgbClr val="4F2270"/>
                </a:solidFill>
                <a:latin typeface="Garamond" panose="02020404030301010803" pitchFamily="18" charset="0"/>
              </a:rPr>
            </a:br>
            <a:r>
              <a:rPr lang="pl-PL" sz="2000" b="1" dirty="0">
                <a:solidFill>
                  <a:srgbClr val="7030A0"/>
                </a:solidFill>
              </a:rPr>
              <a:t>Cel zajęć: </a:t>
            </a:r>
            <a:r>
              <a:rPr lang="pl-PL" sz="2000" b="1" dirty="0">
                <a:solidFill>
                  <a:srgbClr val="000000"/>
                </a:solidFill>
              </a:rPr>
              <a:t>Wykształcenie postawy obrony przed biernym paleniem. Zdobycie przez dzieci umiejętności radzenia sobie w sytuacjach, gdy inni ludzie palą przy nich papierosy.</a:t>
            </a:r>
          </a:p>
          <a:p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000000"/>
                </a:solidFill>
              </a:rPr>
              <a:t>Etapy:</a:t>
            </a:r>
            <a:br>
              <a:rPr lang="pl-PL" sz="2000" b="1" dirty="0">
                <a:solidFill>
                  <a:srgbClr val="000000"/>
                </a:solidFill>
              </a:rPr>
            </a:br>
            <a:r>
              <a:rPr lang="pl-PL" sz="2000" b="1" dirty="0">
                <a:solidFill>
                  <a:srgbClr val="7030A0"/>
                </a:solidFill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Wprowadzenie.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Przypomnienie o szkodliwych sytuacjach i </a:t>
            </a:r>
            <a:r>
              <a:rPr lang="pl-PL" dirty="0" err="1">
                <a:solidFill>
                  <a:srgbClr val="000000"/>
                </a:solidFill>
              </a:rPr>
              <a:t>zachowaniach</a:t>
            </a:r>
            <a:r>
              <a:rPr lang="pl-PL" dirty="0">
                <a:solidFill>
                  <a:srgbClr val="000000"/>
                </a:solidFill>
              </a:rPr>
              <a:t> oraz sposobie ich uniknięcia.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*</a:t>
            </a:r>
            <a:r>
              <a:rPr lang="pl-PL" b="1" dirty="0">
                <a:solidFill>
                  <a:srgbClr val="7030A0"/>
                </a:solidFill>
              </a:rPr>
              <a:t>Co mogę zrobić, gdy inne osoby przy mnie palą?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*Rysowanie znaczków (zał. 9).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b="1" dirty="0">
                <a:solidFill>
                  <a:srgbClr val="7030A0"/>
                </a:solidFill>
              </a:rPr>
              <a:t>*Podsumowanie zajęć warsztatowych.</a:t>
            </a:r>
            <a:br>
              <a:rPr lang="pl-PL" b="1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Co dzieci zapamiętały z zajęć, co podobało im się najbardziej, a co było najtrudniejsze.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3531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1DBC0DB0-D9E2-4ADD-870F-C306B0F15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0F95125F-8E24-463B-AB30-8B9F850C74DB}"/>
              </a:ext>
            </a:extLst>
          </p:cNvPr>
          <p:cNvSpPr/>
          <p:nvPr/>
        </p:nvSpPr>
        <p:spPr>
          <a:xfrm>
            <a:off x="1003177" y="193675"/>
            <a:ext cx="103069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CD46356D-678F-41FE-B647-FAF0D94FF770}"/>
              </a:ext>
            </a:extLst>
          </p:cNvPr>
          <p:cNvSpPr/>
          <p:nvPr/>
        </p:nvSpPr>
        <p:spPr>
          <a:xfrm>
            <a:off x="881849" y="1671003"/>
            <a:ext cx="1049044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i="0" dirty="0">
                <a:solidFill>
                  <a:srgbClr val="4F2270"/>
                </a:solidFill>
                <a:effectLst/>
              </a:rPr>
              <a:t>Działania Powiatowej Stacji Sanitarno-Epidemiologicznej </a:t>
            </a:r>
          </a:p>
          <a:p>
            <a:pPr algn="ctr"/>
            <a:r>
              <a:rPr lang="pl-PL" sz="2400" b="1" i="0" dirty="0">
                <a:solidFill>
                  <a:srgbClr val="4F2270"/>
                </a:solidFill>
                <a:effectLst/>
              </a:rPr>
              <a:t>w ramach profilaktyki nikotynowej</a:t>
            </a:r>
          </a:p>
          <a:p>
            <a:pPr algn="ctr"/>
            <a:br>
              <a:rPr lang="pl-PL" sz="2400" b="1" i="0" dirty="0">
                <a:solidFill>
                  <a:srgbClr val="4F2270"/>
                </a:solidFill>
                <a:effectLst/>
              </a:rPr>
            </a:br>
            <a:r>
              <a:rPr lang="pl-PL" sz="2400" b="1" i="0" dirty="0">
                <a:solidFill>
                  <a:srgbClr val="000000"/>
                </a:solidFill>
                <a:effectLst/>
              </a:rPr>
              <a:t>Koordynacja i dzia</a:t>
            </a:r>
            <a:r>
              <a:rPr lang="pl-PL" sz="2400" b="0" i="0" dirty="0">
                <a:solidFill>
                  <a:srgbClr val="000000"/>
                </a:solidFill>
                <a:effectLst/>
              </a:rPr>
              <a:t>ł</a:t>
            </a:r>
            <a:r>
              <a:rPr lang="pl-PL" sz="2400" b="1" i="0" dirty="0">
                <a:solidFill>
                  <a:srgbClr val="000000"/>
                </a:solidFill>
                <a:effectLst/>
              </a:rPr>
              <a:t>ania w ramach </a:t>
            </a:r>
            <a:r>
              <a:rPr lang="pl-PL" sz="2400" b="1" dirty="0">
                <a:solidFill>
                  <a:srgbClr val="000000"/>
                </a:solidFill>
              </a:rPr>
              <a:t>programów szkolnej edukacji antynikotynowej:</a:t>
            </a:r>
            <a:br>
              <a:rPr lang="pl-PL" sz="2400" b="1" dirty="0">
                <a:solidFill>
                  <a:srgbClr val="000000"/>
                </a:solidFill>
              </a:rPr>
            </a:br>
            <a:r>
              <a:rPr lang="pl-PL" sz="2400" i="1" dirty="0">
                <a:solidFill>
                  <a:srgbClr val="000000"/>
                </a:solidFill>
              </a:rPr>
              <a:t>„Czyste powietrze wokół nas”,</a:t>
            </a:r>
            <a:br>
              <a:rPr lang="pl-PL" sz="2400" i="1" dirty="0">
                <a:solidFill>
                  <a:srgbClr val="000000"/>
                </a:solidFill>
              </a:rPr>
            </a:br>
            <a:r>
              <a:rPr lang="pl-PL" sz="2400" i="1" dirty="0">
                <a:solidFill>
                  <a:srgbClr val="000000"/>
                </a:solidFill>
              </a:rPr>
              <a:t>„Nie pal przy mnie proszę”,</a:t>
            </a:r>
            <a:br>
              <a:rPr lang="pl-PL" sz="2400" i="1" dirty="0">
                <a:solidFill>
                  <a:srgbClr val="000000"/>
                </a:solidFill>
              </a:rPr>
            </a:br>
            <a:r>
              <a:rPr lang="pl-PL" sz="2400" i="1" dirty="0">
                <a:solidFill>
                  <a:srgbClr val="000000"/>
                </a:solidFill>
              </a:rPr>
              <a:t>„Znajdź właściwe rozwiązanie”.</a:t>
            </a:r>
          </a:p>
          <a:p>
            <a:pPr algn="ctr"/>
            <a:r>
              <a:rPr lang="pl-PL" sz="2400" i="1" dirty="0">
                <a:solidFill>
                  <a:srgbClr val="000000"/>
                </a:solidFill>
              </a:rPr>
              <a:t>„Bieg po zdrowie”</a:t>
            </a:r>
            <a:r>
              <a:rPr lang="pl-PL" sz="2400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3267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0189FA2D-755B-46B7-979A-8E8FE871A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62DF50A9-6277-4824-A4F8-0938D4FB69B3}"/>
              </a:ext>
            </a:extLst>
          </p:cNvPr>
          <p:cNvSpPr/>
          <p:nvPr/>
        </p:nvSpPr>
        <p:spPr>
          <a:xfrm>
            <a:off x="949910" y="218674"/>
            <a:ext cx="1040462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dirty="0"/>
              <a:t>Powiatowa Stacja </a:t>
            </a:r>
            <a:r>
              <a:rPr lang="pl-PL" sz="1400" dirty="0" err="1"/>
              <a:t>Sanitarno</a:t>
            </a:r>
            <a:r>
              <a:rPr lang="pl-PL" sz="1400" dirty="0"/>
              <a:t> – Epidemiologiczna w Nowym Targu</a:t>
            </a:r>
            <a:br>
              <a:rPr lang="pl-PL" sz="1400" dirty="0"/>
            </a:br>
            <a:r>
              <a:rPr lang="pl-PL" sz="1400" dirty="0"/>
              <a:t>ul. Jana Kazimierza 6, </a:t>
            </a:r>
            <a:br>
              <a:rPr lang="pl-PL" sz="1400" dirty="0"/>
            </a:br>
            <a:r>
              <a:rPr lang="pl-PL" sz="1400" b="1" dirty="0"/>
              <a:t>tel. 18/266 31 65; e-mail: oz_nowytarg@psse.malopolska.pl</a:t>
            </a:r>
            <a:br>
              <a:rPr lang="pl-PL" sz="1400" dirty="0"/>
            </a:br>
            <a:r>
              <a:rPr lang="pl-PL" sz="14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BB9DEFA-EBAB-4D62-B234-4E5041E2BD9C}"/>
              </a:ext>
            </a:extLst>
          </p:cNvPr>
          <p:cNvSpPr/>
          <p:nvPr/>
        </p:nvSpPr>
        <p:spPr>
          <a:xfrm>
            <a:off x="1890944" y="1550988"/>
            <a:ext cx="8371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>
                <a:solidFill>
                  <a:srgbClr val="4F2270"/>
                </a:solidFill>
              </a:rPr>
              <a:t>MATERIAŁY DO PROGRAMU</a:t>
            </a:r>
            <a:r>
              <a:rPr lang="pl-PL" sz="3600" dirty="0"/>
              <a:t> </a:t>
            </a:r>
            <a:br>
              <a:rPr lang="pl-PL" dirty="0"/>
            </a:br>
            <a:endParaRPr lang="pl-PL" dirty="0"/>
          </a:p>
        </p:txBody>
      </p:sp>
      <p:pic>
        <p:nvPicPr>
          <p:cNvPr id="1026" name="Picture 2" descr="Znalezione obrazy dla zapytania nie pal przy mnie proszÄ poradnik">
            <a:extLst>
              <a:ext uri="{FF2B5EF4-FFF2-40B4-BE49-F238E27FC236}">
                <a16:creationId xmlns:a16="http://schemas.microsoft.com/office/drawing/2014/main" id="{E0469629-3F6D-463C-9646-B0A69E9BE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351" y="2707283"/>
            <a:ext cx="2409825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F2D802ED-F77E-48D6-B97B-69FC093E06B4}"/>
              </a:ext>
            </a:extLst>
          </p:cNvPr>
          <p:cNvSpPr/>
          <p:nvPr/>
        </p:nvSpPr>
        <p:spPr>
          <a:xfrm>
            <a:off x="1890944" y="319341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000000"/>
                </a:solidFill>
              </a:rPr>
              <a:t>Poradnik dla nauczyciela</a:t>
            </a:r>
            <a:r>
              <a:rPr lang="pl-PL" sz="2400" b="1" dirty="0"/>
              <a:t> </a:t>
            </a:r>
            <a:br>
              <a:rPr lang="pl-PL" sz="2400" b="1" dirty="0"/>
            </a:b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073496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290CEC75-BB8C-4098-8A81-7736FF6DF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726760CE-F859-4F5D-8AE0-EF84D6EE45CE}"/>
              </a:ext>
            </a:extLst>
          </p:cNvPr>
          <p:cNvSpPr/>
          <p:nvPr/>
        </p:nvSpPr>
        <p:spPr>
          <a:xfrm>
            <a:off x="949910" y="218674"/>
            <a:ext cx="1040462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dirty="0"/>
              <a:t>Powiatowa Stacja </a:t>
            </a:r>
            <a:r>
              <a:rPr lang="pl-PL" sz="1400" dirty="0" err="1"/>
              <a:t>Sanitarno</a:t>
            </a:r>
            <a:r>
              <a:rPr lang="pl-PL" sz="1400" dirty="0"/>
              <a:t> – Epidemiologiczna w Nowym Targu</a:t>
            </a:r>
            <a:br>
              <a:rPr lang="pl-PL" sz="1400" dirty="0"/>
            </a:br>
            <a:r>
              <a:rPr lang="pl-PL" sz="1400" dirty="0"/>
              <a:t>ul. Jana Kazimierza 6, </a:t>
            </a:r>
            <a:br>
              <a:rPr lang="pl-PL" sz="1400" dirty="0"/>
            </a:br>
            <a:r>
              <a:rPr lang="pl-PL" sz="1400" b="1" dirty="0"/>
              <a:t>tel. 18/266 31 65; e-mail: oz_nowytarg@psse.malopolska.pl</a:t>
            </a:r>
            <a:br>
              <a:rPr lang="pl-PL" sz="1400" dirty="0"/>
            </a:br>
            <a:r>
              <a:rPr lang="pl-PL" sz="14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D716372-389A-4F1B-93C0-E14166A5793B}"/>
              </a:ext>
            </a:extLst>
          </p:cNvPr>
          <p:cNvSpPr/>
          <p:nvPr/>
        </p:nvSpPr>
        <p:spPr>
          <a:xfrm>
            <a:off x="1547812" y="1632142"/>
            <a:ext cx="88745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solidFill>
                  <a:srgbClr val="4F2270"/>
                </a:solidFill>
              </a:rPr>
              <a:t>SPRAWOZDANIE  Z REALIZACJI PROGRAMU </a:t>
            </a:r>
            <a:endParaRPr lang="pl-PL" sz="320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D475C10-A6DA-4282-8706-04D40442F9CA}"/>
              </a:ext>
            </a:extLst>
          </p:cNvPr>
          <p:cNvSpPr/>
          <p:nvPr/>
        </p:nvSpPr>
        <p:spPr>
          <a:xfrm>
            <a:off x="2681056" y="2582615"/>
            <a:ext cx="646294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l-PL" sz="2000" dirty="0"/>
              <a:t>Druk sprawozdawczy:</a:t>
            </a:r>
          </a:p>
          <a:p>
            <a:pPr algn="ctr">
              <a:spcBef>
                <a:spcPct val="0"/>
              </a:spcBef>
              <a:defRPr/>
            </a:pPr>
            <a:r>
              <a:rPr lang="pl-PL" sz="2000" dirty="0">
                <a:solidFill>
                  <a:srgbClr val="0000CC"/>
                </a:solidFill>
                <a:hlinkClick r:id="rId3"/>
              </a:rPr>
              <a:t>https://pssenowytarg.wsse.krakow.pl/</a:t>
            </a:r>
            <a:endParaRPr lang="pl-PL" sz="2000" dirty="0">
              <a:solidFill>
                <a:srgbClr val="0000CC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pl-PL" sz="2000" dirty="0"/>
          </a:p>
          <a:p>
            <a:pPr algn="ctr">
              <a:spcBef>
                <a:spcPct val="0"/>
              </a:spcBef>
              <a:defRPr/>
            </a:pPr>
            <a:endParaRPr lang="pl-PL" sz="2000" dirty="0"/>
          </a:p>
          <a:p>
            <a:pPr algn="ctr">
              <a:spcBef>
                <a:spcPct val="0"/>
              </a:spcBef>
              <a:defRPr/>
            </a:pPr>
            <a:r>
              <a:rPr lang="pl-PL" b="1" dirty="0"/>
              <a:t>Termin przesyłania sprawozdań </a:t>
            </a:r>
          </a:p>
          <a:p>
            <a:pPr algn="ctr">
              <a:spcBef>
                <a:spcPct val="0"/>
              </a:spcBef>
              <a:defRPr/>
            </a:pPr>
            <a:r>
              <a:rPr lang="pl-PL" sz="3200" b="1" dirty="0">
                <a:solidFill>
                  <a:srgbClr val="FF0000"/>
                </a:solidFill>
              </a:rPr>
              <a:t>31 maja 2024 r.</a:t>
            </a:r>
          </a:p>
        </p:txBody>
      </p:sp>
    </p:spTree>
    <p:extLst>
      <p:ext uri="{BB962C8B-B14F-4D97-AF65-F5344CB8AC3E}">
        <p14:creationId xmlns:p14="http://schemas.microsoft.com/office/powerpoint/2010/main" val="420686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A9C2EB9A-CC67-4198-B4F3-9DDA4AFEE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366C7CA3-DFC1-425A-9FF0-46AFD9FA5FAD}"/>
              </a:ext>
            </a:extLst>
          </p:cNvPr>
          <p:cNvSpPr/>
          <p:nvPr/>
        </p:nvSpPr>
        <p:spPr>
          <a:xfrm>
            <a:off x="905522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A841AAC9-BD28-4324-A6A3-BBCCDC4C1C3D}"/>
              </a:ext>
            </a:extLst>
          </p:cNvPr>
          <p:cNvSpPr/>
          <p:nvPr/>
        </p:nvSpPr>
        <p:spPr>
          <a:xfrm>
            <a:off x="1035728" y="1720840"/>
            <a:ext cx="1012054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i="0" dirty="0">
                <a:solidFill>
                  <a:srgbClr val="4F2270"/>
                </a:solidFill>
                <a:effectLst/>
              </a:rPr>
              <a:t>Program Ograniczenia</a:t>
            </a:r>
            <a:br>
              <a:rPr lang="pl-PL" sz="3600" b="1" i="0" dirty="0">
                <a:solidFill>
                  <a:srgbClr val="4F2270"/>
                </a:solidFill>
                <a:effectLst/>
              </a:rPr>
            </a:br>
            <a:r>
              <a:rPr lang="pl-PL" sz="3600" b="1" i="0" dirty="0">
                <a:solidFill>
                  <a:srgbClr val="4F2270"/>
                </a:solidFill>
                <a:effectLst/>
              </a:rPr>
              <a:t>Zdrowotnych Następstw Palenia Tytoniu</a:t>
            </a:r>
            <a:br>
              <a:rPr lang="pl-PL" sz="2800" b="1" i="0" dirty="0">
                <a:solidFill>
                  <a:srgbClr val="4F2270"/>
                </a:solidFill>
                <a:effectLst/>
              </a:rPr>
            </a:br>
            <a:endParaRPr lang="pl-PL" sz="2800" b="1" i="0" dirty="0">
              <a:solidFill>
                <a:srgbClr val="4F2270"/>
              </a:solidFill>
              <a:effectLst/>
            </a:endParaRPr>
          </a:p>
          <a:p>
            <a:pPr algn="ctr"/>
            <a:r>
              <a:rPr lang="pl-PL" sz="2400" b="1" dirty="0">
                <a:solidFill>
                  <a:srgbClr val="000000"/>
                </a:solidFill>
              </a:rPr>
              <a:t>Kampanie:</a:t>
            </a:r>
            <a:br>
              <a:rPr lang="pl-PL" sz="2400" b="1" dirty="0">
                <a:solidFill>
                  <a:srgbClr val="000000"/>
                </a:solidFill>
              </a:rPr>
            </a:br>
            <a:r>
              <a:rPr lang="pl-PL" sz="2400" b="1" dirty="0">
                <a:solidFill>
                  <a:srgbClr val="000000"/>
                </a:solidFill>
              </a:rPr>
              <a:t>31 maja – Światowy Dzień bez Papierosa.</a:t>
            </a:r>
            <a:br>
              <a:rPr lang="pl-PL" sz="2400" b="1" dirty="0">
                <a:solidFill>
                  <a:srgbClr val="000000"/>
                </a:solidFill>
              </a:rPr>
            </a:br>
            <a:r>
              <a:rPr lang="pl-PL" sz="2400" b="1" dirty="0">
                <a:solidFill>
                  <a:srgbClr val="000000"/>
                </a:solidFill>
              </a:rPr>
              <a:t>Trzeci czwartek listopada – Światowy Dzień Rzucania Palenia.</a:t>
            </a:r>
          </a:p>
          <a:p>
            <a:pPr algn="ctr"/>
            <a:br>
              <a:rPr lang="pl-PL" sz="2400" dirty="0">
                <a:solidFill>
                  <a:srgbClr val="000000"/>
                </a:solidFill>
              </a:rPr>
            </a:br>
            <a:r>
              <a:rPr lang="pl-PL" sz="2400" b="1" dirty="0">
                <a:solidFill>
                  <a:srgbClr val="000000"/>
                </a:solidFill>
              </a:rPr>
              <a:t>Działalność w ramach monitorowania</a:t>
            </a:r>
            <a:br>
              <a:rPr lang="pl-PL" sz="2400" b="1" dirty="0">
                <a:solidFill>
                  <a:srgbClr val="000000"/>
                </a:solidFill>
              </a:rPr>
            </a:br>
            <a:r>
              <a:rPr lang="pl-PL" sz="2400" dirty="0">
                <a:solidFill>
                  <a:srgbClr val="000000"/>
                </a:solidFill>
              </a:rPr>
              <a:t>„Ustawy z dnia 9 listopada 1995 r. o ochronie zdrowia </a:t>
            </a:r>
          </a:p>
          <a:p>
            <a:pPr algn="ctr"/>
            <a:r>
              <a:rPr lang="pl-PL" sz="2400" dirty="0">
                <a:solidFill>
                  <a:srgbClr val="000000"/>
                </a:solidFill>
              </a:rPr>
              <a:t>przed następstwami używania tytoniu i wyrobów tytoniowych”.</a:t>
            </a:r>
            <a:r>
              <a:rPr lang="pl-PL" sz="2400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047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ymbol zastępczy tekstu 8">
            <a:extLst>
              <a:ext uri="{FF2B5EF4-FFF2-40B4-BE49-F238E27FC236}">
                <a16:creationId xmlns:a16="http://schemas.microsoft.com/office/drawing/2014/main" id="{31C2F82B-878D-48BA-A433-E23A70BCDF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0" y="3373439"/>
            <a:ext cx="2376488" cy="936625"/>
          </a:xfrm>
        </p:spPr>
        <p:txBody>
          <a:bodyPr anchor="ctr"/>
          <a:lstStyle/>
          <a:p>
            <a:pPr algn="ctr" eaLnBrk="1" hangingPunct="1">
              <a:spcBef>
                <a:spcPct val="0"/>
              </a:spcBef>
            </a:pPr>
            <a:r>
              <a:rPr lang="pl-PL" altLang="pl-PL" i="1" dirty="0"/>
              <a:t>„Nie pal przy mnie, proszę”</a:t>
            </a:r>
          </a:p>
        </p:txBody>
      </p:sp>
      <p:sp>
        <p:nvSpPr>
          <p:cNvPr id="6147" name="Symbol zastępczy zawartości 9">
            <a:extLst>
              <a:ext uri="{FF2B5EF4-FFF2-40B4-BE49-F238E27FC236}">
                <a16:creationId xmlns:a16="http://schemas.microsoft.com/office/drawing/2014/main" id="{CA48A639-0D71-4116-A035-30F3D7AD1C0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641850" y="4886325"/>
            <a:ext cx="2590800" cy="863600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000" b="1"/>
              <a:t>Uczniowie klas I – III szkoły podstawowej</a:t>
            </a:r>
          </a:p>
        </p:txBody>
      </p:sp>
      <p:sp>
        <p:nvSpPr>
          <p:cNvPr id="14339" name="Symbol zastępczy tekstu 10">
            <a:extLst>
              <a:ext uri="{FF2B5EF4-FFF2-40B4-BE49-F238E27FC236}">
                <a16:creationId xmlns:a16="http://schemas.microsoft.com/office/drawing/2014/main" id="{5FE02AA6-EAA2-40BA-A728-944173CB993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xfrm>
            <a:off x="7810501" y="3373439"/>
            <a:ext cx="2449513" cy="936625"/>
          </a:xfrm>
        </p:spPr>
        <p:txBody>
          <a:bodyPr anchor="ctr"/>
          <a:lstStyle/>
          <a:p>
            <a:pPr algn="ctr" eaLnBrk="1" hangingPunct="1">
              <a:spcBef>
                <a:spcPct val="0"/>
              </a:spcBef>
            </a:pPr>
            <a:r>
              <a:rPr lang="pl-PL" altLang="pl-PL" i="1"/>
              <a:t>„Znajdź właściwe rozwiązanie”</a:t>
            </a:r>
          </a:p>
        </p:txBody>
      </p:sp>
      <p:sp>
        <p:nvSpPr>
          <p:cNvPr id="6149" name="Symbol zastępczy zawartości 11">
            <a:extLst>
              <a:ext uri="{FF2B5EF4-FFF2-40B4-BE49-F238E27FC236}">
                <a16:creationId xmlns:a16="http://schemas.microsoft.com/office/drawing/2014/main" id="{DC2A99A8-BFEF-4383-A8D2-B5E3B914B122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7514432" y="5202289"/>
            <a:ext cx="3041650" cy="120808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000" b="1" dirty="0"/>
              <a:t>Uczniowie klas IV – VIII szkoły podstawowej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000" b="1" dirty="0"/>
              <a:t>Uczniowie klas gimnazjalnych</a:t>
            </a:r>
          </a:p>
        </p:txBody>
      </p:sp>
      <p:sp>
        <p:nvSpPr>
          <p:cNvPr id="6150" name="Symbol zastępczy tekstu 8">
            <a:extLst>
              <a:ext uri="{FF2B5EF4-FFF2-40B4-BE49-F238E27FC236}">
                <a16:creationId xmlns:a16="http://schemas.microsoft.com/office/drawing/2014/main" id="{C824DA08-3624-4E68-BC2E-958F84243260}"/>
              </a:ext>
            </a:extLst>
          </p:cNvPr>
          <p:cNvSpPr txBox="1">
            <a:spLocks/>
          </p:cNvSpPr>
          <p:nvPr/>
        </p:nvSpPr>
        <p:spPr bwMode="auto">
          <a:xfrm>
            <a:off x="2228850" y="1768398"/>
            <a:ext cx="76327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pl-PL" altLang="pl-PL" sz="3600" b="1" dirty="0">
                <a:solidFill>
                  <a:srgbClr val="4F227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PROGRAMY  EDUKACJI ANTYTYTONIOWEJ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CD5E41D0-8CB9-403A-AC62-D426C31F02A2}"/>
              </a:ext>
            </a:extLst>
          </p:cNvPr>
          <p:cNvCxnSpPr>
            <a:cxnSpLocks/>
          </p:cNvCxnSpPr>
          <p:nvPr/>
        </p:nvCxnSpPr>
        <p:spPr>
          <a:xfrm flipH="1">
            <a:off x="3312003" y="2771778"/>
            <a:ext cx="550015" cy="6016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6CC1F9C8-B42C-4E58-9081-9CCDF1570900}"/>
              </a:ext>
            </a:extLst>
          </p:cNvPr>
          <p:cNvCxnSpPr>
            <a:cxnSpLocks/>
          </p:cNvCxnSpPr>
          <p:nvPr/>
        </p:nvCxnSpPr>
        <p:spPr>
          <a:xfrm>
            <a:off x="8898194" y="4218039"/>
            <a:ext cx="72769" cy="8621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10529D64-5BC3-4079-BBF2-2BC457D1C05B}"/>
              </a:ext>
            </a:extLst>
          </p:cNvPr>
          <p:cNvCxnSpPr>
            <a:stCxn id="7180" idx="2"/>
            <a:endCxn id="7181" idx="0"/>
          </p:cNvCxnSpPr>
          <p:nvPr/>
        </p:nvCxnSpPr>
        <p:spPr>
          <a:xfrm>
            <a:off x="3094038" y="4310063"/>
            <a:ext cx="0" cy="12239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AA51EB52-2773-4B21-843F-2A94EB58C65D}"/>
              </a:ext>
            </a:extLst>
          </p:cNvPr>
          <p:cNvCxnSpPr>
            <a:cxnSpLocks/>
          </p:cNvCxnSpPr>
          <p:nvPr/>
        </p:nvCxnSpPr>
        <p:spPr>
          <a:xfrm>
            <a:off x="7934846" y="2736059"/>
            <a:ext cx="486947" cy="673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348" name="Łącznik prosty ze strzałką 14">
            <a:extLst>
              <a:ext uri="{FF2B5EF4-FFF2-40B4-BE49-F238E27FC236}">
                <a16:creationId xmlns:a16="http://schemas.microsoft.com/office/drawing/2014/main" id="{02126E7D-A202-488C-800F-899A4CC847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0053" y="2797178"/>
            <a:ext cx="60232" cy="673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80" name="Symbol zastępczy tekstu 8">
            <a:extLst>
              <a:ext uri="{FF2B5EF4-FFF2-40B4-BE49-F238E27FC236}">
                <a16:creationId xmlns:a16="http://schemas.microsoft.com/office/drawing/2014/main" id="{B0DA218D-B38C-401D-9DEC-201EB0B6DF71}"/>
              </a:ext>
            </a:extLst>
          </p:cNvPr>
          <p:cNvSpPr>
            <a:spLocks/>
          </p:cNvSpPr>
          <p:nvPr/>
        </p:nvSpPr>
        <p:spPr bwMode="auto">
          <a:xfrm>
            <a:off x="1689100" y="3373439"/>
            <a:ext cx="2808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pl-PL" altLang="pl-PL" sz="2400" b="1" i="1" dirty="0">
                <a:latin typeface="+mn-lt"/>
                <a:cs typeface="Arial" panose="020B0604020202020204" pitchFamily="34" charset="0"/>
              </a:rPr>
              <a:t>„Czyste powietrze wokół nas”</a:t>
            </a:r>
          </a:p>
        </p:txBody>
      </p:sp>
      <p:sp>
        <p:nvSpPr>
          <p:cNvPr id="7181" name="Symbol zastępczy zawartości 9">
            <a:extLst>
              <a:ext uri="{FF2B5EF4-FFF2-40B4-BE49-F238E27FC236}">
                <a16:creationId xmlns:a16="http://schemas.microsoft.com/office/drawing/2014/main" id="{E78AB4F5-CF0B-4F3B-A01F-A9D11EED51D0}"/>
              </a:ext>
            </a:extLst>
          </p:cNvPr>
          <p:cNvSpPr>
            <a:spLocks/>
          </p:cNvSpPr>
          <p:nvPr/>
        </p:nvSpPr>
        <p:spPr bwMode="auto">
          <a:xfrm>
            <a:off x="1760538" y="5534025"/>
            <a:ext cx="2665412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SzPct val="100000"/>
              <a:buFont typeface="Wingdings" panose="05000000000000000000" pitchFamily="2" charset="2"/>
              <a:buChar char="ü"/>
              <a:defRPr/>
            </a:pPr>
            <a:r>
              <a:rPr lang="pl-PL" altLang="pl-PL" sz="2000" b="1" dirty="0">
                <a:latin typeface="+mn-lt"/>
                <a:cs typeface="Arial" panose="020B0604020202020204" pitchFamily="34" charset="0"/>
              </a:rPr>
              <a:t>Dzieci 5 i 6 – letnie </a:t>
            </a:r>
          </a:p>
        </p:txBody>
      </p:sp>
      <p:cxnSp>
        <p:nvCxnSpPr>
          <p:cNvPr id="14351" name="Łącznik prosty ze strzałką 14">
            <a:extLst>
              <a:ext uri="{FF2B5EF4-FFF2-40B4-BE49-F238E27FC236}">
                <a16:creationId xmlns:a16="http://schemas.microsoft.com/office/drawing/2014/main" id="{D42B9D78-AA84-40FD-AA76-6C676EC68C72}"/>
              </a:ext>
            </a:extLst>
          </p:cNvPr>
          <p:cNvCxnSpPr>
            <a:cxnSpLocks noChangeShapeType="1"/>
            <a:stCxn id="14337" idx="2"/>
          </p:cNvCxnSpPr>
          <p:nvPr/>
        </p:nvCxnSpPr>
        <p:spPr bwMode="auto">
          <a:xfrm>
            <a:off x="6045200" y="4310063"/>
            <a:ext cx="1588" cy="576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159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8E048A51-AAB0-4AD7-AA54-1E850AF83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32" y="192090"/>
            <a:ext cx="1317626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Prostokąt 19">
            <a:extLst>
              <a:ext uri="{FF2B5EF4-FFF2-40B4-BE49-F238E27FC236}">
                <a16:creationId xmlns:a16="http://schemas.microsoft.com/office/drawing/2014/main" id="{164A25E1-0225-4A2E-B909-6390FB100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776" y="36514"/>
            <a:ext cx="81010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l-PL" altLang="pl-PL" sz="1600">
                <a:latin typeface="Garamond" panose="02020404030301010803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161" name="Prostokąt 1">
            <a:extLst>
              <a:ext uri="{FF2B5EF4-FFF2-40B4-BE49-F238E27FC236}">
                <a16:creationId xmlns:a16="http://schemas.microsoft.com/office/drawing/2014/main" id="{77DCD608-D924-4DD9-8093-E7AFE8278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464" y="85725"/>
            <a:ext cx="10271464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l-PL" altLang="pl-PL" sz="1600" dirty="0"/>
              <a:t>Powiatowa Stacja </a:t>
            </a:r>
            <a:r>
              <a:rPr lang="pl-PL" altLang="pl-PL" sz="1600" dirty="0" err="1"/>
              <a:t>Sanitarno</a:t>
            </a:r>
            <a:r>
              <a:rPr lang="pl-PL" altLang="pl-PL" sz="1600" dirty="0"/>
              <a:t> – Epidemiologiczna w Nowym Targu</a:t>
            </a:r>
            <a:br>
              <a:rPr lang="pl-PL" altLang="pl-PL" sz="1600" dirty="0"/>
            </a:br>
            <a:r>
              <a:rPr lang="pl-PL" altLang="pl-PL" sz="1600" dirty="0"/>
              <a:t>ul. Jana Kazimierza 6, </a:t>
            </a:r>
            <a:br>
              <a:rPr lang="pl-PL" altLang="pl-PL" sz="1600" dirty="0"/>
            </a:br>
            <a:r>
              <a:rPr lang="pl-PL" altLang="pl-PL" sz="1600" b="1" dirty="0"/>
              <a:t>tel. 18/266 31 65; e-mail: </a:t>
            </a:r>
            <a:r>
              <a:rPr lang="pl-PL" sz="1600" b="1" dirty="0"/>
              <a:t>oz.psse.nowytarg@sanepid.gov.pl </a:t>
            </a:r>
            <a:br>
              <a:rPr lang="pl-PL" altLang="pl-PL" sz="1600" dirty="0"/>
            </a:br>
            <a:r>
              <a:rPr lang="pl-PL" altLang="pl-PL" sz="1600" dirty="0"/>
              <a:t>Oddział Oświaty Zdrowotnej i Promocji Zdrowia  </a:t>
            </a:r>
            <a:br>
              <a:rPr lang="pl-PL" altLang="pl-PL" dirty="0"/>
            </a:br>
            <a:endParaRPr lang="pl-PL" alt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7B4DE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3B7E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1E328649-782C-4D30-9E84-E15362EA6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A9901F4E-5A68-44A6-BE0C-F6590DE4DE5A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675AC16-F2D0-47E7-8CFF-0A1AD3C28124}"/>
              </a:ext>
            </a:extLst>
          </p:cNvPr>
          <p:cNvSpPr/>
          <p:nvPr/>
        </p:nvSpPr>
        <p:spPr>
          <a:xfrm>
            <a:off x="723529" y="2629984"/>
            <a:ext cx="1080412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6600" b="1" dirty="0">
                <a:solidFill>
                  <a:srgbClr val="4F2270"/>
                </a:solidFill>
              </a:rPr>
              <a:t>„NIE PAL PRZY MNIE,</a:t>
            </a:r>
          </a:p>
          <a:p>
            <a:pPr algn="ctr"/>
            <a:r>
              <a:rPr lang="pl-PL" sz="6600" b="1" dirty="0">
                <a:solidFill>
                  <a:srgbClr val="4F2270"/>
                </a:solidFill>
              </a:rPr>
              <a:t> PROSZĘ”</a:t>
            </a:r>
            <a:r>
              <a:rPr lang="pl-PL" sz="6600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3448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6330D488-1940-4EFA-B2B0-476952BA7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9607C18D-9BAC-4055-99C7-91FB35ADAF91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30DD14DE-5A7B-4934-B8AA-5EA31FEB9AD8}"/>
              </a:ext>
            </a:extLst>
          </p:cNvPr>
          <p:cNvSpPr/>
          <p:nvPr/>
        </p:nvSpPr>
        <p:spPr>
          <a:xfrm>
            <a:off x="1145219" y="1838093"/>
            <a:ext cx="988084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0" dirty="0">
                <a:solidFill>
                  <a:srgbClr val="4F2270"/>
                </a:solidFill>
                <a:effectLst/>
              </a:rPr>
              <a:t>ADRESACI PROGRAMU</a:t>
            </a:r>
          </a:p>
          <a:p>
            <a:pPr algn="ctr"/>
            <a:br>
              <a:rPr lang="pl-PL" sz="4000" b="1" i="0" dirty="0">
                <a:solidFill>
                  <a:srgbClr val="4F2270"/>
                </a:solidFill>
                <a:effectLst/>
              </a:rPr>
            </a:br>
            <a:r>
              <a:rPr lang="pl-PL" sz="3200" dirty="0">
                <a:solidFill>
                  <a:srgbClr val="000000"/>
                </a:solidFill>
              </a:rPr>
              <a:t>Uczniowie klas I – III szkoły podstawowej.</a:t>
            </a:r>
            <a:r>
              <a:rPr lang="pl-PL" sz="3200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1041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44C6B184-1270-4A1F-B0A6-B1E8546A9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53A8C36D-A02E-4A5A-A561-418F8485597A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</a:p>
          <a:p>
            <a:pPr algn="ctr"/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CAE9035-2EDA-4079-8F68-DCF1DE5E6012}"/>
              </a:ext>
            </a:extLst>
          </p:cNvPr>
          <p:cNvSpPr/>
          <p:nvPr/>
        </p:nvSpPr>
        <p:spPr>
          <a:xfrm>
            <a:off x="807867" y="1970843"/>
            <a:ext cx="10786369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i="0" dirty="0">
                <a:solidFill>
                  <a:srgbClr val="4F2270"/>
                </a:solidFill>
                <a:effectLst/>
              </a:rPr>
              <a:t>UCZNIOWIE W TEJ GRUPIE WIEKOWEJ</a:t>
            </a:r>
          </a:p>
          <a:p>
            <a:br>
              <a:rPr lang="pl-PL" sz="2400" b="1" i="0" dirty="0">
                <a:solidFill>
                  <a:srgbClr val="4F2270"/>
                </a:solidFill>
                <a:effectLst/>
              </a:rPr>
            </a:br>
            <a:r>
              <a:rPr lang="pl-PL" sz="2400" b="1" i="0" dirty="0">
                <a:solidFill>
                  <a:srgbClr val="7030A0"/>
                </a:solidFill>
                <a:effectLst/>
              </a:rPr>
              <a:t>*</a:t>
            </a:r>
            <a:r>
              <a:rPr lang="pl-PL" sz="2400" dirty="0">
                <a:solidFill>
                  <a:srgbClr val="000000"/>
                </a:solidFill>
              </a:rPr>
              <a:t>Mają kontakt z uczniami starszymi.</a:t>
            </a:r>
            <a:br>
              <a:rPr lang="pl-PL" sz="2400" dirty="0">
                <a:solidFill>
                  <a:srgbClr val="000000"/>
                </a:solidFill>
              </a:rPr>
            </a:br>
            <a:r>
              <a:rPr lang="pl-PL" sz="2400" b="1" dirty="0">
                <a:solidFill>
                  <a:srgbClr val="7030A0"/>
                </a:solidFill>
              </a:rPr>
              <a:t>*</a:t>
            </a:r>
            <a:r>
              <a:rPr lang="pl-PL" sz="2400" dirty="0">
                <a:solidFill>
                  <a:srgbClr val="000000"/>
                </a:solidFill>
              </a:rPr>
              <a:t>Utwierdzają się w przekonaniu, że palenie papierosów świadczy o dorosłości.</a:t>
            </a:r>
            <a:br>
              <a:rPr lang="pl-PL" sz="2400" dirty="0">
                <a:solidFill>
                  <a:srgbClr val="000000"/>
                </a:solidFill>
              </a:rPr>
            </a:br>
            <a:r>
              <a:rPr lang="pl-PL" sz="2400" b="1" dirty="0">
                <a:solidFill>
                  <a:srgbClr val="7030A0"/>
                </a:solidFill>
              </a:rPr>
              <a:t>*</a:t>
            </a:r>
            <a:r>
              <a:rPr lang="pl-PL" sz="2400" dirty="0">
                <a:solidFill>
                  <a:srgbClr val="000000"/>
                </a:solidFill>
              </a:rPr>
              <a:t>Chcą przynależeć do grupy starszych kolegów.</a:t>
            </a:r>
            <a:r>
              <a:rPr lang="pl-PL" sz="2400" dirty="0"/>
              <a:t>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904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2BF051BC-8687-4A51-B235-42CB8A8D5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28D77C08-3358-4B3B-91D2-444202155EB0}"/>
              </a:ext>
            </a:extLst>
          </p:cNvPr>
          <p:cNvSpPr/>
          <p:nvPr/>
        </p:nvSpPr>
        <p:spPr>
          <a:xfrm>
            <a:off x="923277" y="193675"/>
            <a:ext cx="104046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 </a:t>
            </a:r>
          </a:p>
          <a:p>
            <a:pPr algn="ctr"/>
            <a:r>
              <a:rPr lang="pl-PL" sz="1600" dirty="0"/>
              <a:t>Oddział Oświaty Zdrowotnej i Promocji Zdrowia  </a:t>
            </a:r>
            <a:br>
              <a:rPr lang="pl-PL" dirty="0"/>
            </a:b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C05BEA91-1A25-404F-89E5-F83B7656A45E}"/>
              </a:ext>
            </a:extLst>
          </p:cNvPr>
          <p:cNvSpPr/>
          <p:nvPr/>
        </p:nvSpPr>
        <p:spPr>
          <a:xfrm>
            <a:off x="1029810" y="2015231"/>
            <a:ext cx="102980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i="0" dirty="0">
                <a:solidFill>
                  <a:srgbClr val="4F2270"/>
                </a:solidFill>
                <a:effectLst/>
                <a:latin typeface="Garamond" panose="02020404030301010803" pitchFamily="18" charset="0"/>
              </a:rPr>
              <a:t>REALIZATORZY PROGRAMU</a:t>
            </a:r>
          </a:p>
          <a:p>
            <a:br>
              <a:rPr lang="pl-PL" sz="2400" b="1" i="0" dirty="0">
                <a:solidFill>
                  <a:srgbClr val="4F2270"/>
                </a:solidFill>
                <a:effectLst/>
                <a:latin typeface="Garamond" panose="02020404030301010803" pitchFamily="18" charset="0"/>
              </a:rPr>
            </a:br>
            <a:r>
              <a:rPr lang="pl-PL" sz="3200" b="1" i="0" dirty="0">
                <a:solidFill>
                  <a:srgbClr val="4F2270"/>
                </a:solidFill>
                <a:effectLst/>
                <a:latin typeface="Garamond" panose="02020404030301010803" pitchFamily="18" charset="0"/>
              </a:rPr>
              <a:t>*</a:t>
            </a:r>
            <a: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  <a:t>pielęgniarki medycyny szkolnej,</a:t>
            </a:r>
            <a:b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</a:br>
            <a:r>
              <a:rPr lang="pl-PL" sz="3200" b="1" dirty="0">
                <a:solidFill>
                  <a:srgbClr val="7030A0"/>
                </a:solidFill>
                <a:latin typeface="Garamond" panose="02020404030301010803" pitchFamily="18" charset="0"/>
              </a:rPr>
              <a:t>*</a:t>
            </a:r>
            <a: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  <a:t>nauczyciele szkolni,</a:t>
            </a:r>
            <a:b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</a:br>
            <a:r>
              <a:rPr lang="pl-PL" sz="3200" b="1" dirty="0">
                <a:solidFill>
                  <a:srgbClr val="7030A0"/>
                </a:solidFill>
                <a:latin typeface="Garamond" panose="02020404030301010803" pitchFamily="18" charset="0"/>
              </a:rPr>
              <a:t>*</a:t>
            </a:r>
            <a: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  <a:t>pedagodzy,</a:t>
            </a:r>
            <a:b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</a:br>
            <a:r>
              <a:rPr lang="pl-PL" sz="3200" b="1" dirty="0">
                <a:solidFill>
                  <a:srgbClr val="7030A0"/>
                </a:solidFill>
                <a:latin typeface="Garamond" panose="02020404030301010803" pitchFamily="18" charset="0"/>
              </a:rPr>
              <a:t>*</a:t>
            </a:r>
            <a:r>
              <a:rPr lang="pl-PL" sz="3200" b="1" dirty="0">
                <a:solidFill>
                  <a:srgbClr val="000000"/>
                </a:solidFill>
                <a:latin typeface="Garamond" panose="02020404030301010803" pitchFamily="18" charset="0"/>
              </a:rPr>
              <a:t>psychologowie szkolni.</a:t>
            </a:r>
            <a:r>
              <a:rPr lang="pl-PL" sz="3200" b="1" dirty="0"/>
              <a:t> </a:t>
            </a:r>
            <a:br>
              <a:rPr lang="pl-PL" sz="3200" dirty="0"/>
            </a:br>
            <a:endParaRPr lang="pl-PL" sz="32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B8312AA-4FFF-495D-AA92-73E165E1A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071" y="3036163"/>
            <a:ext cx="4338221" cy="325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81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smartmedia.com.pl/assets/images/stock/klienci/Glowny_Inspektorat_Sanitarny-Warszawa-LOGO%2020110808.png">
            <a:extLst>
              <a:ext uri="{FF2B5EF4-FFF2-40B4-BE49-F238E27FC236}">
                <a16:creationId xmlns:a16="http://schemas.microsoft.com/office/drawing/2014/main" id="{D16F020E-CF0B-4446-8E85-2E0A868CB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3675"/>
            <a:ext cx="136842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BFFA5769-7426-4A46-981E-3CBA4996E412}"/>
              </a:ext>
            </a:extLst>
          </p:cNvPr>
          <p:cNvSpPr/>
          <p:nvPr/>
        </p:nvSpPr>
        <p:spPr>
          <a:xfrm>
            <a:off x="923277" y="193675"/>
            <a:ext cx="10404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Powiatowa Stacja </a:t>
            </a:r>
            <a:r>
              <a:rPr lang="pl-PL" sz="1600" dirty="0" err="1"/>
              <a:t>Sanitarno</a:t>
            </a:r>
            <a:r>
              <a:rPr lang="pl-PL" sz="1600" dirty="0"/>
              <a:t> – Epidemiologiczna w Nowym Targu</a:t>
            </a:r>
            <a:br>
              <a:rPr lang="pl-PL" sz="1600" dirty="0"/>
            </a:br>
            <a:r>
              <a:rPr lang="pl-PL" sz="1600" dirty="0"/>
              <a:t>ul. Jana Kazimierza 6, </a:t>
            </a:r>
            <a:br>
              <a:rPr lang="pl-PL" sz="1600" dirty="0"/>
            </a:br>
            <a:r>
              <a:rPr lang="pl-PL" sz="1600" b="1" dirty="0"/>
              <a:t>tel. 18/266 31 65; e-mail: oz.psse.nowytarg@sanepid.gov.pl</a:t>
            </a:r>
            <a:br>
              <a:rPr lang="pl-PL" sz="1600" dirty="0"/>
            </a:br>
            <a:r>
              <a:rPr lang="pl-PL" sz="1600" dirty="0"/>
              <a:t>Oddział Oświaty Zdrowotnej i Promocji Zdrowia 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84956DF-3425-4A5E-A60C-E83C984590CD}"/>
              </a:ext>
            </a:extLst>
          </p:cNvPr>
          <p:cNvSpPr/>
          <p:nvPr/>
        </p:nvSpPr>
        <p:spPr>
          <a:xfrm>
            <a:off x="923277" y="2551837"/>
            <a:ext cx="1040462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800" b="1" dirty="0">
                <a:solidFill>
                  <a:srgbClr val="7030A0"/>
                </a:solidFill>
              </a:rPr>
              <a:t>CEL PROGRAMU</a:t>
            </a:r>
            <a:r>
              <a:rPr lang="pl-PL" sz="4800" dirty="0">
                <a:solidFill>
                  <a:srgbClr val="7030A0"/>
                </a:solidFill>
              </a:rPr>
              <a:t> </a:t>
            </a:r>
            <a:br>
              <a:rPr lang="pl-PL" dirty="0"/>
            </a:br>
            <a:endParaRPr lang="pl-PL" dirty="0">
              <a:solidFill>
                <a:srgbClr val="000000"/>
              </a:solidFill>
            </a:endParaRPr>
          </a:p>
          <a:p>
            <a:pPr algn="ctr"/>
            <a:r>
              <a:rPr lang="pl-PL" sz="3200" b="1" dirty="0">
                <a:solidFill>
                  <a:srgbClr val="000000"/>
                </a:solidFill>
              </a:rPr>
              <a:t>Wykształcenie u dzieci świadomej umiejętności radzenia sobie w sytuacjach, w których inne osoby palą w przy nich</a:t>
            </a:r>
            <a:br>
              <a:rPr lang="pl-PL" sz="3200" b="1" dirty="0">
                <a:solidFill>
                  <a:srgbClr val="000000"/>
                </a:solidFill>
              </a:rPr>
            </a:br>
            <a:r>
              <a:rPr lang="pl-PL" sz="3200" b="1" dirty="0">
                <a:solidFill>
                  <a:srgbClr val="000000"/>
                </a:solidFill>
              </a:rPr>
              <a:t>papierosy.</a:t>
            </a:r>
            <a:br>
              <a:rPr lang="pl-PL" sz="3200" b="1" dirty="0">
                <a:solidFill>
                  <a:srgbClr val="000000"/>
                </a:solidFill>
              </a:rPr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1612578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215</TotalTime>
  <Words>2020</Words>
  <Application>Microsoft Office PowerPoint</Application>
  <PresentationFormat>Panoramiczny</PresentationFormat>
  <Paragraphs>101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Calibri</vt:lpstr>
      <vt:lpstr>Garamond</vt:lpstr>
      <vt:lpstr>Georgia</vt:lpstr>
      <vt:lpstr>Trebuchet MS</vt:lpstr>
      <vt:lpstr>Wingdings</vt:lpstr>
      <vt:lpstr>Aerodynamiczny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PSSE Nowy Targ - Ewa Lapsa</cp:lastModifiedBy>
  <cp:revision>21</cp:revision>
  <dcterms:created xsi:type="dcterms:W3CDTF">2018-09-28T07:37:38Z</dcterms:created>
  <dcterms:modified xsi:type="dcterms:W3CDTF">2023-10-25T10:33:40Z</dcterms:modified>
</cp:coreProperties>
</file>