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265" r:id="rId3"/>
    <p:sldId id="266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howGuides="1">
      <p:cViewPr varScale="1">
        <p:scale>
          <a:sx n="95" d="100"/>
          <a:sy n="95" d="100"/>
        </p:scale>
        <p:origin x="1638" y="9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02.04.2025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0701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Dyrektywa NIS 2 nakłada również szereg obowiązków na podmioty kluczowe i podmioty ważne. Jako podstawowy obowiązek należy wskazać stosowanie odpowiednich i proporcjonalnych środków technicznych, operacyjnych i organizacyjnych w celu zarządzania ryzykiem dla bezpieczeństwa sieci i systemów informatycznych wykorzystywanych przez te podmioty do prowadzenia działalności lub świadczenia usług oraz w celu zapobiegania wpływowi incydentów na odbiorców ich usług lub na inne usługi bądź minimalizowania takiego wpływu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031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Art. 67b. 1. Minister właściwy do spraw informatyzacji, w celu ochrony bezpieczeństwa państwa lub bezpieczeństwa i porządku publicznego, może wszcząć, z urzędu albo na wniosek przewodniczącego Kolegium, postępowanie w sprawie uznania dostawcy sprzętu lub oprogramowania, które są wykorzystywane przez: 1) podmioty kluczowe lub podmioty ważne, z wyłączeniem podsektora komunikacji elektronicznej, 2) przedsiębiorców komunikacji elektronicznej, których roczne przychody z tytułu wykonywania działalności telekomunikacyjnej w poprzednim roku obrotowym były wyższe od kwoty 10 milionów złotych, 3) podmioty finansowe, z wyłączeniem podmiotów określonych w art. 16 rozporządzenia 2022/2554 – za dostawcę wysokiego ryzyka.</a:t>
            </a:r>
          </a:p>
          <a:p>
            <a:r>
              <a:rPr lang="pl-PL" dirty="0"/>
              <a:t>67 b 15. Minister właściwy do spraw informatyzacji, w drodze decyzji, uznaje dostawcę sprzętu lub oprogramowania oraz podmioty wchodzące w skład grupy kapitałowej, – 102 – w rozumieniu art. 3 ust. 1 pkt 44 ustawy z dnia 29 września 1994 r. o rachunkowości, w ramach której funkcjonuje dostawca, za dostawcę wysokiego ryzyka, jeżeli dostawca ten stanowi zagrożenie dla podstawowego interesu bezpieczeństwa państwa.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8108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E2966-42B5-364D-DA8A-F35A9A164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6933ACD-8A80-F918-D696-16C9EBEB7C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D236FC0-C115-719E-9DE9-BCB7A985E6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Art. 67b. 1. Minister właściwy do spraw informatyzacji, w celu ochrony bezpieczeństwa państwa lub bezpieczeństwa i porządku publicznego, może wszcząć, z urzędu albo na wniosek przewodniczącego Kolegium, postępowanie w sprawie uznania dostawcy sprzętu lub oprogramowania, które są wykorzystywane przez: 1) podmioty kluczowe lub podmioty ważne, z wyłączeniem podsektora komunikacji elektronicznej, 2) przedsiębiorców komunikacji elektronicznej, których roczne przychody z tytułu wykonywania działalności telekomunikacyjnej w poprzednim roku obrotowym były wyższe od kwoty 10 milionów złotych, 3) podmioty finansowe, z wyłączeniem podmiotów określonych w art. 16 rozporządzenia 2022/2554 – za dostawcę wysokiego ryzyka.</a:t>
            </a:r>
          </a:p>
          <a:p>
            <a:r>
              <a:rPr lang="pl-PL" dirty="0"/>
              <a:t>67 b 15. Minister właściwy do spraw informatyzacji, w drodze decyzji, uznaje dostawcę sprzętu lub oprogramowania oraz podmioty wchodzące w skład grupy kapitałowej, – 102 – w rozumieniu art. 3 ust. 1 pkt 44 ustawy z dnia 29 września 1994 r. o rachunkowości, w ramach której funkcjonuje dostawca, za dostawcę wysokiego ryzyka, jeżeli dostawca ten stanowi zagrożenie dla podstawowego interesu bezpieczeństwa państwa.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E4F991C-1A6E-C6FA-DB3F-2A338E4165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5774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9C27E-97B8-6C09-D9FD-EC0FE3150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1DF08C2-626E-CCEC-4B36-03991C8001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D9F23D1-E76F-3579-8D50-10F1A5F59B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Art. 67b. 1. Minister właściwy do spraw informatyzacji, w celu ochrony bezpieczeństwa państwa lub bezpieczeństwa i porządku publicznego, może wszcząć, z urzędu albo na wniosek przewodniczącego Kolegium, postępowanie w sprawie uznania dostawcy sprzętu lub oprogramowania, które są wykorzystywane przez: 1) podmioty kluczowe lub podmioty ważne, z wyłączeniem podsektora komunikacji elektronicznej, 2) przedsiębiorców komunikacji elektronicznej, których roczne przychody z tytułu wykonywania działalności telekomunikacyjnej w poprzednim roku obrotowym były wyższe od kwoty 10 milionów złotych, 3) podmioty finansowe, z wyłączeniem podmiotów określonych w art. 16 rozporządzenia 2022/2554 – za dostawcę wysokiego ryzyka.</a:t>
            </a:r>
          </a:p>
          <a:p>
            <a:r>
              <a:rPr lang="pl-PL" dirty="0"/>
              <a:t>67 b 15. Minister właściwy do spraw informatyzacji, w drodze decyzji, uznaje dostawcę sprzętu lub oprogramowania oraz podmioty wchodzące w skład grupy kapitałowej, – 102 – w rozumieniu art. 3 ust. 1 pkt 44 ustawy z dnia 29 września 1994 r. o rachunkowości, w ramach której funkcjonuje dostawca, za dostawcę wysokiego ryzyka, jeżeli dostawca ten stanowi zagrożenie dla podstawowego interesu bezpieczeństwa państwa.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22C5187-A009-D409-935C-2F4A943C19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567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A15AB-271C-2824-ADF8-3B35E9637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9FC19B0-5554-F492-9E04-2202474EBF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2D386EE-B003-D8D5-1058-FE048E14A3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Art. 67b. 1. Minister właściwy do spraw informatyzacji, w celu ochrony bezpieczeństwa państwa lub bezpieczeństwa i porządku publicznego, może wszcząć, z urzędu albo na wniosek przewodniczącego Kolegium, postępowanie w sprawie uznania dostawcy sprzętu lub oprogramowania, które są wykorzystywane przez: 1) podmioty kluczowe lub podmioty ważne, z wyłączeniem podsektora komunikacji elektronicznej, 2) przedsiębiorców komunikacji elektronicznej, których roczne przychody z tytułu wykonywania działalności telekomunikacyjnej w poprzednim roku obrotowym były wyższe od kwoty 10 milionów złotych, 3) podmioty finansowe, z wyłączeniem podmiotów określonych w art. 16 rozporządzenia 2022/2554 – za dostawcę wysokiego ryzyka.</a:t>
            </a:r>
          </a:p>
          <a:p>
            <a:r>
              <a:rPr lang="pl-PL" dirty="0"/>
              <a:t>67 b 15. Minister właściwy do spraw informatyzacji, w drodze decyzji, uznaje dostawcę sprzętu lub oprogramowania oraz podmioty wchodzące w skład grupy kapitałowej, – 102 – w rozumieniu art. 3 ust. 1 pkt 44 ustawy z dnia 29 września 1994 r. o rachunkowości, w ramach której funkcjonuje dostawca, za dostawcę wysokiego ryzyka, jeżeli dostawca ten stanowi zagrożenie dla podstawowego interesu bezpieczeństwa państwa.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E6F6B38-92E1-E254-36C1-A101C0D2DE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5796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E4697-AB3A-C8A8-59CB-61680B561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0B0E606-A90B-84A9-9AAC-F1554F45B9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046E784-3A10-7561-4AA0-953A48BC82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Art. 67b. 1. Minister właściwy do spraw informatyzacji, w celu ochrony bezpieczeństwa państwa lub bezpieczeństwa i porządku publicznego, może wszcząć, z urzędu albo na wniosek przewodniczącego Kolegium, postępowanie w sprawie uznania dostawcy sprzętu lub oprogramowania, które są wykorzystywane przez: 1) podmioty kluczowe lub podmioty ważne, z wyłączeniem podsektora komunikacji elektronicznej, 2) przedsiębiorców komunikacji elektronicznej, których roczne przychody z tytułu wykonywania działalności telekomunikacyjnej w poprzednim roku obrotowym były wyższe od kwoty 10 milionów złotych, 3) podmioty finansowe, z wyłączeniem podmiotów określonych w art. 16 rozporządzenia 2022/2554 – za dostawcę wysokiego ryzyka.</a:t>
            </a:r>
          </a:p>
          <a:p>
            <a:r>
              <a:rPr lang="pl-PL" dirty="0"/>
              <a:t>67 b 15. Minister właściwy do spraw informatyzacji, w drodze decyzji, uznaje dostawcę sprzętu lub oprogramowania oraz podmioty wchodzące w skład grupy kapitałowej, – 102 – w rozumieniu art. 3 ust. 1 pkt 44 ustawy z dnia 29 września 1994 r. o rachunkowości, w ramach której funkcjonuje dostawca, za dostawcę wysokiego ryzyka, jeżeli dostawca ten stanowi zagrożenie dla podstawowego interesu bezpieczeństwa państwa.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155B240-8EB6-5215-0FE0-DDE81E4EA7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0831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7116E-4612-A470-0BBB-2426D419E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A50A884-4B60-8A19-8FD7-F82AE7DD9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90AFB9A-AE96-7C1E-81AC-CFDA7ABDC0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Art. 67b. 1. Minister właściwy do spraw informatyzacji, w celu ochrony bezpieczeństwa państwa lub bezpieczeństwa i porządku publicznego, może wszcząć, z urzędu albo na wniosek przewodniczącego Kolegium, postępowanie w sprawie uznania dostawcy sprzętu lub oprogramowania, które są wykorzystywane przez: 1) podmioty kluczowe lub podmioty ważne, z wyłączeniem podsektora komunikacji elektronicznej, 2) przedsiębiorców komunikacji elektronicznej, których roczne przychody z tytułu wykonywania działalności telekomunikacyjnej w poprzednim roku obrotowym były wyższe od kwoty 10 milionów złotych, 3) podmioty finansowe, z wyłączeniem podmiotów określonych w art. 16 rozporządzenia 2022/2554 – za dostawcę wysokiego ryzyka.</a:t>
            </a:r>
          </a:p>
          <a:p>
            <a:r>
              <a:rPr lang="pl-PL" dirty="0"/>
              <a:t>67 b 15. Minister właściwy do spraw informatyzacji, w drodze decyzji, uznaje dostawcę sprzętu lub oprogramowania oraz podmioty wchodzące w skład grupy kapitałowej, – 102 – w rozumieniu art. 3 ust. 1 pkt 44 ustawy z dnia 29 września 1994 r. o rachunkowości, w ramach której funkcjonuje dostawca, za dostawcę wysokiego ryzyka, jeżeli dostawca ten stanowi zagrożenie dla podstawowego interesu bezpieczeństwa państwa.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D73BBB-DC7D-3DBA-B21C-1CE098D815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1156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02.04.2025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02.04.2025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02.04.2025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347789"/>
            <a:ext cx="7920115" cy="1368152"/>
          </a:xfrm>
        </p:spPr>
        <p:txBody>
          <a:bodyPr>
            <a:normAutofit/>
          </a:bodyPr>
          <a:lstStyle/>
          <a:p>
            <a:pPr algn="ctr"/>
            <a:r>
              <a:rPr lang="pl-PL" sz="3600" dirty="0"/>
              <a:t>„</a:t>
            </a:r>
            <a:r>
              <a:rPr lang="pl-PL" sz="3600" dirty="0" err="1"/>
              <a:t>Cyberbezpieczeństwo</a:t>
            </a:r>
            <a:r>
              <a:rPr lang="pl-PL" sz="3600" dirty="0"/>
              <a:t> w zamówieniach publicznych”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8" y="5292004"/>
            <a:ext cx="7920037" cy="649789"/>
          </a:xfrm>
        </p:spPr>
        <p:txBody>
          <a:bodyPr>
            <a:normAutofit/>
          </a:bodyPr>
          <a:lstStyle/>
          <a:p>
            <a:pPr algn="r"/>
            <a:r>
              <a:rPr lang="pl-PL" sz="2000" dirty="0">
                <a:solidFill>
                  <a:srgbClr val="FFC000"/>
                </a:solidFill>
              </a:rPr>
              <a:t>Warszawa, 3 kwietnia 2025 r. 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03.04.2025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D85E3-7EEC-4DB0-B6AF-098D80E54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8017D7-9AB6-CF6F-507C-A8930084D7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450" y="3563813"/>
            <a:ext cx="8064513" cy="252028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pl-PL" sz="1600" dirty="0"/>
            </a:br>
            <a:r>
              <a:rPr lang="pl-PL" sz="1600" dirty="0"/>
              <a:t>1. Zamawiający powinien ocenić, jakie regulacje dotyczące </a:t>
            </a:r>
            <a:r>
              <a:rPr lang="pl-PL" sz="1600" dirty="0" err="1"/>
              <a:t>cyberbezpieczeństwa</a:t>
            </a:r>
            <a:r>
              <a:rPr lang="pl-PL" sz="1600" dirty="0"/>
              <a:t> powinien stosować w ramach prowadzonej działalności.</a:t>
            </a:r>
            <a:br>
              <a:rPr lang="pl-PL" sz="1600" dirty="0"/>
            </a:br>
            <a:r>
              <a:rPr lang="pl-PL" sz="1600" dirty="0"/>
              <a:t>2. Zamawiający powinien ustalić, w jakim zakresie jest zobowiązany stosować powszechnie obowiązujące przepisy.</a:t>
            </a:r>
            <a:br>
              <a:rPr lang="pl-PL" sz="1600" dirty="0"/>
            </a:br>
            <a:r>
              <a:rPr lang="pl-PL" sz="1600" dirty="0"/>
              <a:t>3. Zamawiający powinien uwzględnić odpowiednie mające </a:t>
            </a:r>
            <a:r>
              <a:rPr lang="pl-PL" sz="1600" dirty="0" err="1"/>
              <a:t>doniego</a:t>
            </a:r>
            <a:r>
              <a:rPr lang="pl-PL" sz="1600" dirty="0"/>
              <a:t> zastosowanie wytyczne i rekomendacje o charakterze niewiążącym</a:t>
            </a:r>
            <a:br>
              <a:rPr lang="pl-PL" sz="1600" dirty="0"/>
            </a:br>
            <a:br>
              <a:rPr lang="pl-PL" sz="1600" dirty="0"/>
            </a:br>
            <a:br>
              <a:rPr lang="pl-PL" sz="1600" dirty="0"/>
            </a:br>
            <a:endParaRPr lang="pl-PL" sz="16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092159A-57B5-2059-AB5A-6590162901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434" y="2699717"/>
            <a:ext cx="7920104" cy="864096"/>
          </a:xfrm>
        </p:spPr>
        <p:txBody>
          <a:bodyPr>
            <a:noAutofit/>
          </a:bodyPr>
          <a:lstStyle/>
          <a:p>
            <a:pPr algn="ctr"/>
            <a:r>
              <a:rPr lang="pl-PL" sz="2000" dirty="0">
                <a:solidFill>
                  <a:srgbClr val="FFC000"/>
                </a:solidFill>
              </a:rPr>
              <a:t>Ogólne rekomendacje dotyczące zapewnienia </a:t>
            </a:r>
            <a:r>
              <a:rPr lang="pl-PL" sz="2000" dirty="0" err="1">
                <a:solidFill>
                  <a:srgbClr val="FFC000"/>
                </a:solidFill>
              </a:rPr>
              <a:t>cyberbezpieczeństwa</a:t>
            </a:r>
            <a:endParaRPr lang="pl-PL" sz="2000" dirty="0">
              <a:solidFill>
                <a:srgbClr val="FFC000"/>
              </a:solidFill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82DC011-0216-4CDB-719D-175A242D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02.04.2025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1064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D584F-4184-D822-F5EE-3E795D6AF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444CE6-B2D1-1481-188F-AB1AA08043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450" y="3563813"/>
            <a:ext cx="8064513" cy="252028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pl-PL" sz="1600" dirty="0"/>
            </a:br>
            <a:r>
              <a:rPr lang="pl-PL" sz="1600" dirty="0"/>
              <a:t>4. Zamawiający powinien przeprowadzić analizę ryzyka w zakresie </a:t>
            </a:r>
            <a:r>
              <a:rPr lang="pl-PL" sz="1600" dirty="0" err="1"/>
              <a:t>cyberbezpieczeństwa</a:t>
            </a:r>
            <a:r>
              <a:rPr lang="pl-PL" sz="1600" dirty="0"/>
              <a:t> w celu określenia poziomu ryzyka związanego z wykorzystaniem systemu informatycznego</a:t>
            </a:r>
            <a:br>
              <a:rPr lang="pl-PL" sz="1600" dirty="0"/>
            </a:br>
            <a:r>
              <a:rPr lang="pl-PL" sz="1600" dirty="0"/>
              <a:t>5. Zamawiający powinien określić w OPZ wymagania dotyczące </a:t>
            </a:r>
            <a:r>
              <a:rPr lang="pl-PL" sz="1600" dirty="0" err="1"/>
              <a:t>cyberbezpieczeństwa</a:t>
            </a:r>
            <a:r>
              <a:rPr lang="pl-PL" sz="1600" dirty="0"/>
              <a:t>, jakie powinien spełniać system informatyczny.</a:t>
            </a:r>
            <a:br>
              <a:rPr lang="pl-PL" sz="1600" dirty="0"/>
            </a:br>
            <a:br>
              <a:rPr lang="pl-PL" sz="1600" dirty="0"/>
            </a:br>
            <a:br>
              <a:rPr lang="pl-PL" sz="1600" dirty="0"/>
            </a:br>
            <a:br>
              <a:rPr lang="pl-PL" sz="1600" dirty="0"/>
            </a:br>
            <a:endParaRPr lang="pl-PL" sz="16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CF892C5-46E1-2861-21CB-E9DA374AC6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434" y="2699717"/>
            <a:ext cx="7920104" cy="864096"/>
          </a:xfrm>
        </p:spPr>
        <p:txBody>
          <a:bodyPr>
            <a:noAutofit/>
          </a:bodyPr>
          <a:lstStyle/>
          <a:p>
            <a:pPr algn="ctr"/>
            <a:r>
              <a:rPr lang="pl-PL" sz="2000" dirty="0">
                <a:solidFill>
                  <a:srgbClr val="FFC000"/>
                </a:solidFill>
              </a:rPr>
              <a:t>Ogólne rekomendacje dotyczące zapewnienia </a:t>
            </a:r>
            <a:r>
              <a:rPr lang="pl-PL" sz="2000" dirty="0" err="1">
                <a:solidFill>
                  <a:srgbClr val="FFC000"/>
                </a:solidFill>
              </a:rPr>
              <a:t>cyberbezpieczeństwa</a:t>
            </a:r>
            <a:endParaRPr lang="pl-PL" sz="2000" dirty="0">
              <a:solidFill>
                <a:srgbClr val="FFC000"/>
              </a:solidFill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9B56E43-DB78-30FE-8534-C20FDE68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02.04.2025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5839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2771725"/>
            <a:ext cx="7920115" cy="2160240"/>
          </a:xfrm>
        </p:spPr>
        <p:txBody>
          <a:bodyPr/>
          <a:lstStyle/>
          <a:p>
            <a:pPr algn="ctr"/>
            <a:r>
              <a:rPr lang="pl-PL" dirty="0"/>
              <a:t>Otoczenie prawne związane z zamówieniami publicznymi w obszarze  </a:t>
            </a:r>
            <a:r>
              <a:rPr lang="pl-PL" dirty="0" err="1"/>
              <a:t>cyberbezpieczeństwa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8" y="5292004"/>
            <a:ext cx="7920104" cy="649789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pl-PL" dirty="0">
                <a:solidFill>
                  <a:srgbClr val="FFC000"/>
                </a:solidFill>
              </a:rPr>
              <a:t>Przemysław Grosfeld, Wiceprezes Urzędu Zamówień Publicznych 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02.04.2025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A1198-3D93-043D-77ED-225C405C3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3EA5FB-1728-11A6-A0E4-22AE5DD78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923853"/>
            <a:ext cx="7920115" cy="21602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1200" b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Dyrektywa Parlamentu Europejskiego i Rady (UE) 2022/2555 z dnia 14 grudnia 2022 r. </a:t>
            </a:r>
            <a:r>
              <a:rPr lang="pl-PL" sz="12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(dyrektywa NIS 2) </a:t>
            </a:r>
            <a:r>
              <a:rPr lang="pl-PL" sz="1200" b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(Dz.U. L 333 z 27.12.2022, s. 80), która weszła w życie 17 października 2024 r.:</a:t>
            </a:r>
            <a:br>
              <a:rPr lang="pl-PL" sz="1200" b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pl-PL" sz="1200" b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b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- </a:t>
            </a:r>
            <a:r>
              <a:rPr lang="pl-PL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nowe ramy systemu zapewnienia </a:t>
            </a:r>
            <a:r>
              <a:rPr lang="pl-PL" sz="12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cyberbezpieczeństwa</a:t>
            </a:r>
            <a:r>
              <a:rPr lang="pl-PL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w Unii Europejskiej,</a:t>
            </a:r>
            <a:br>
              <a:rPr lang="pl-PL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pl-PL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- nowe zadania państw członkowskich w tym obszarze, </a:t>
            </a:r>
            <a:br>
              <a:rPr lang="pl-PL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pl-PL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- rozszerzyła zakres podmiotów objętych obowiązkami w zakresie </a:t>
            </a:r>
            <a:r>
              <a:rPr lang="pl-PL" sz="1200" dirty="0" err="1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</a:t>
            </a:r>
            <a:r>
              <a:rPr lang="pl-PL" sz="12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yberbezpieczeństwa</a:t>
            </a:r>
            <a:r>
              <a:rPr lang="pl-PL" sz="12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,</a:t>
            </a:r>
            <a:br>
              <a:rPr lang="pl-PL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pl-PL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- zredefiniowała zadania organów Unii Europejskiej, 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733559D-8325-B85B-0DBF-9711E0DD7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434" y="2771725"/>
            <a:ext cx="7920104" cy="649789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rgbClr val="FFC000"/>
                </a:solidFill>
              </a:rPr>
              <a:t>Regulacje na szczeblu UE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91BC35E-C697-61D7-E2CB-DBB067079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02.04.2025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5579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AE795-3D0C-F9FA-3CBE-0D8BDE056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CB42E3-3EBA-1C48-7C25-0F11F7FDF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923853"/>
            <a:ext cx="7920115" cy="216024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sz="18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Akt </a:t>
            </a:r>
            <a:r>
              <a:rPr lang="pl-PL" sz="1800" b="1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ws</a:t>
            </a:r>
            <a:r>
              <a:rPr lang="pl-PL" sz="18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. odporności cyfrowej</a:t>
            </a:r>
            <a:r>
              <a:rPr lang="pl-PL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(</a:t>
            </a:r>
            <a:r>
              <a:rPr lang="pl-PL" sz="1800" b="1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Cyber</a:t>
            </a:r>
            <a:r>
              <a:rPr lang="pl-PL" sz="18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pl-PL" sz="1800" b="1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Resilience</a:t>
            </a:r>
            <a:r>
              <a:rPr lang="pl-PL" sz="18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r>
              <a:rPr lang="pl-PL" sz="1800" b="1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Act</a:t>
            </a:r>
            <a:r>
              <a:rPr lang="pl-PL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, CRA): Wszedł w życie 10.12.2024 r., </a:t>
            </a:r>
            <a:br>
              <a:rPr lang="pl-PL" sz="1200" b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pl-PL" sz="1200" b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b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- stworzenie warunków brzegowych dla rozwoju bezpiecznych produktów z elementami cyfrowymi.,</a:t>
            </a:r>
            <a:b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- stworzenie warunków umożliwiających użytkownikom branie pod uwagę </a:t>
            </a:r>
            <a:r>
              <a:rPr lang="pl-PL" sz="1200" b="0" dirty="0" err="1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cyberbezpieczeństwa</a:t>
            </a: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przy wyborze produktów z elementami cyfrowymi,</a:t>
            </a:r>
            <a:b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- art. 5 ust. 2 : jeżeli zamawia się produkty objęte zakresem niniejszego rozporządzenia, państwa członkowskie zapewniają, aby w procedurze udzielania zamówień przestrzegano zgodności z wymaganiami w zakresie </a:t>
            </a:r>
            <a:r>
              <a:rPr lang="pl-PL" sz="1200" b="0" dirty="0" err="1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cyberbezpieczeństwa</a:t>
            </a: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określonymi w załączniku I (wymagania w zakresie </a:t>
            </a:r>
            <a:r>
              <a:rPr lang="pl-PL" sz="1200" b="0" dirty="0" err="1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cyberbezpieczeństwa</a:t>
            </a: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dotyczące cech produktów z elementami cyfrowymi)</a:t>
            </a:r>
            <a:b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b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5904DDB-FA32-BCA7-E1CB-16E3F864E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434" y="2771725"/>
            <a:ext cx="7920104" cy="649789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rgbClr val="FFC000"/>
                </a:solidFill>
              </a:rPr>
              <a:t>Regulacje na szczeblu UE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B86E5F-5D76-1EF6-8033-B6DF714FD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02.04.2025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10398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C7181-7393-A12D-E194-D684DF86A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7C2284-4E68-9F0C-E65E-736FCC65E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923853"/>
            <a:ext cx="7920115" cy="21602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1. Ustawa z dnia 5 lipca 2018 r. o krajowym systemie </a:t>
            </a:r>
            <a:r>
              <a:rPr lang="pl-PL" sz="1200" b="0" dirty="0" err="1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cyberbezpieczeństwa</a:t>
            </a: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(Dz. U. z 2024r. poz. 1077 i 1222)</a:t>
            </a:r>
            <a:b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- podstawy prawno-instytucjonalne dla </a:t>
            </a:r>
            <a:r>
              <a:rPr lang="pl-PL" sz="1200" b="0" dirty="0" err="1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cyberbezpieczeństwa</a:t>
            </a: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na poziomie krajowym,</a:t>
            </a:r>
            <a:b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2. Projekt  ustawy o zmianie ustawy o krajowym systemie </a:t>
            </a:r>
            <a:r>
              <a:rPr lang="pl-PL" sz="1200" b="0" dirty="0" err="1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cyberbezpieczeństwa</a:t>
            </a: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oraz niektórych innych</a:t>
            </a:r>
            <a:b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ustaw (UC32)</a:t>
            </a:r>
            <a:br>
              <a:rPr lang="pl-PL" sz="1200" b="0" dirty="0"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CE74F60-EC66-A9EE-5706-C565A8B91D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434" y="2771725"/>
            <a:ext cx="7920104" cy="649789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rgbClr val="FFC000"/>
                </a:solidFill>
              </a:rPr>
              <a:t>Regulacje krajowe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8BAF0A8-889E-14AF-870A-936AA2FD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02.04.2025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51229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CDB67-D8BD-CE83-23B6-CCADF0931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A53FB7-64A5-D6BC-BB5D-B8D3556012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923853"/>
            <a:ext cx="7920115" cy="216024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1200" dirty="0"/>
              <a:t>67c ust. 4 Podmioty, (…) do których stosuje się ustawę z dnia 11 września 2019 r. – Prawo zamówień publicznych, nie mogą nabywać typów produktów ICT, rodzajów usług ICT lub konkretnych procesów ICT określonych w decyzji, o której mowa w art. 67b ust. 15. </a:t>
            </a:r>
            <a:br>
              <a:rPr lang="pl-PL" sz="1200" dirty="0"/>
            </a:br>
            <a:r>
              <a:rPr lang="pl-PL" sz="1200" dirty="0"/>
              <a:t>5 . W przypadku gdy podmioty, do których stosuje się ustawę </a:t>
            </a:r>
            <a:r>
              <a:rPr lang="pl-PL" sz="1200" dirty="0" err="1"/>
              <a:t>pzp</a:t>
            </a:r>
            <a:r>
              <a:rPr lang="pl-PL" sz="1200" dirty="0"/>
              <a:t>, nabyły, w drodze zamówienia publicznego, przed dniem ogłoszenia decyzji, produkt ICT, usługę ICT lub proces ICT określone w tej decyzji, mogą korzystać z tych produktów, usług lub procesów nie dłużej niż 7 lat od dnia ogłoszenia decyzji,  a w przypadku produktów ICT, usług ICT lub procesów ICT wykorzystywanych do wykonywania funkcji krytycznych określonych w załączniku nr 3 do ustawy, nie dłużej niż 4 lat od dnia ogłoszenia decyzji.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67C3A04-DA3F-48F3-2C7D-C3D1CE4753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434" y="2771725"/>
            <a:ext cx="7920104" cy="864096"/>
          </a:xfrm>
        </p:spPr>
        <p:txBody>
          <a:bodyPr>
            <a:noAutofit/>
          </a:bodyPr>
          <a:lstStyle/>
          <a:p>
            <a:pPr algn="ctr"/>
            <a:r>
              <a:rPr lang="pl-PL" sz="1400" dirty="0">
                <a:solidFill>
                  <a:srgbClr val="FFC000"/>
                </a:solidFill>
              </a:rPr>
              <a:t>Projekt  ustawy o zmianie ustawy o krajowym systemie </a:t>
            </a:r>
            <a:r>
              <a:rPr lang="pl-PL" sz="1400" dirty="0" err="1">
                <a:solidFill>
                  <a:srgbClr val="FFC000"/>
                </a:solidFill>
              </a:rPr>
              <a:t>cyberbezpieczeństwa</a:t>
            </a:r>
            <a:r>
              <a:rPr lang="pl-PL" sz="1400" dirty="0">
                <a:solidFill>
                  <a:srgbClr val="FFC000"/>
                </a:solidFill>
              </a:rPr>
              <a:t> oraz niektórych innych ustaw (UC32)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ABA838C-A58C-5324-65E2-B1D9464EF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02.04.2025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611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FB105-71FA-B327-5ECD-F6785B38B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C072F3-5BEC-9F56-ACC7-FE0B48345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923853"/>
            <a:ext cx="7920115" cy="216024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sz="1600" dirty="0"/>
              <a:t>Art. 69. 2  Przy opracowaniu strategii (</a:t>
            </a:r>
            <a:r>
              <a:rPr lang="pl-PL" sz="1600" dirty="0" err="1"/>
              <a:t>Cyberbezpieczeństwa</a:t>
            </a:r>
            <a:r>
              <a:rPr lang="pl-PL" sz="1600" dirty="0"/>
              <a:t> RP) uwzględnia się:</a:t>
            </a:r>
            <a:br>
              <a:rPr lang="pl-PL" sz="1600" dirty="0"/>
            </a:br>
            <a:r>
              <a:rPr lang="pl-PL" sz="1600" dirty="0"/>
              <a:t>r- </a:t>
            </a:r>
            <a:r>
              <a:rPr lang="pl-PL" sz="1600" dirty="0" err="1"/>
              <a:t>ozwiązania</a:t>
            </a:r>
            <a:r>
              <a:rPr lang="pl-PL" sz="1600" dirty="0"/>
              <a:t> dotyczące uwzględniania w zamówieniach publicznych wymogów</a:t>
            </a:r>
            <a:br>
              <a:rPr lang="pl-PL" sz="1600" dirty="0"/>
            </a:br>
            <a:r>
              <a:rPr lang="pl-PL" sz="1600" dirty="0"/>
              <a:t>związanych z </a:t>
            </a:r>
            <a:r>
              <a:rPr lang="pl-PL" sz="1600" dirty="0" err="1"/>
              <a:t>cyberbezpieczeństwem</a:t>
            </a:r>
            <a:r>
              <a:rPr lang="pl-PL" sz="1600" dirty="0"/>
              <a:t> w odniesieniu do produktów ICT, usług ICT</a:t>
            </a:r>
            <a:br>
              <a:rPr lang="pl-PL" sz="1600" dirty="0"/>
            </a:br>
            <a:r>
              <a:rPr lang="pl-PL" sz="1600" dirty="0"/>
              <a:t>i procesów ICT oraz specyfikacji tych wymogów na potrzeby takich zamówień,</a:t>
            </a:r>
            <a:br>
              <a:rPr lang="pl-PL" sz="1600" dirty="0"/>
            </a:br>
            <a:r>
              <a:rPr lang="pl-PL" sz="1600" dirty="0"/>
              <a:t>w tym w odniesieniu do certyfikacji </a:t>
            </a:r>
            <a:r>
              <a:rPr lang="pl-PL" sz="1600" dirty="0" err="1"/>
              <a:t>cyberbezpieczeństwa</a:t>
            </a:r>
            <a:r>
              <a:rPr lang="pl-PL" sz="1600" dirty="0"/>
              <a:t>, szyfrowania oraz</a:t>
            </a:r>
            <a:br>
              <a:rPr lang="pl-PL" sz="1600" dirty="0"/>
            </a:br>
            <a:r>
              <a:rPr lang="pl-PL" sz="1600" dirty="0"/>
              <a:t>wykorzystywania produktów z zakresu </a:t>
            </a:r>
            <a:r>
              <a:rPr lang="pl-PL" sz="1600" dirty="0" err="1"/>
              <a:t>cyberbezpieczeństwa</a:t>
            </a:r>
            <a:r>
              <a:rPr lang="pl-PL" sz="1600" dirty="0"/>
              <a:t> opartych na otwartym</a:t>
            </a:r>
            <a:br>
              <a:rPr lang="pl-PL" sz="1600" dirty="0"/>
            </a:br>
            <a:r>
              <a:rPr lang="pl-PL" sz="1600" dirty="0"/>
              <a:t>oprogramowaniu;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91981F0-E244-0720-0B7B-52125EE92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434" y="2771725"/>
            <a:ext cx="7920104" cy="864096"/>
          </a:xfrm>
        </p:spPr>
        <p:txBody>
          <a:bodyPr>
            <a:noAutofit/>
          </a:bodyPr>
          <a:lstStyle/>
          <a:p>
            <a:pPr algn="ctr"/>
            <a:r>
              <a:rPr lang="pl-PL" sz="1400" dirty="0">
                <a:solidFill>
                  <a:srgbClr val="FFC000"/>
                </a:solidFill>
              </a:rPr>
              <a:t>Projekt  ustawy o zmianie ustawy o krajowym systemie </a:t>
            </a:r>
            <a:r>
              <a:rPr lang="pl-PL" sz="1400" dirty="0" err="1">
                <a:solidFill>
                  <a:srgbClr val="FFC000"/>
                </a:solidFill>
              </a:rPr>
              <a:t>cyberbezpieczeństwa</a:t>
            </a:r>
            <a:r>
              <a:rPr lang="pl-PL" sz="1400" dirty="0">
                <a:solidFill>
                  <a:srgbClr val="FFC000"/>
                </a:solidFill>
              </a:rPr>
              <a:t> oraz niektórych innych ustaw (UC32)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F2E394F-3887-C740-E9F8-410906011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02.04.2025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7674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A6787-8170-8B64-EEE9-4AAC2A178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B3DB6D-727F-F0CD-BA2A-9247D78F6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923853"/>
            <a:ext cx="7920115" cy="216024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sz="1600" dirty="0"/>
              <a:t>Art. 226 ust. 1 pkt. 17: Zamawiający odrzuca ofertę, jeżeli: obejmuje ona urządzenia informatyczne lub oprogramowanie wskazane w rekomendacji, o której mowa w art. 33 ust. 4 ustawy z dnia 5 lipca 2018 r. o krajowym systemie </a:t>
            </a:r>
            <a:r>
              <a:rPr lang="pl-PL" sz="1600" dirty="0" err="1"/>
              <a:t>cyberbezpieczeństwa</a:t>
            </a:r>
            <a:r>
              <a:rPr lang="pl-PL" sz="1600" dirty="0"/>
              <a:t> stwierdzającej ich negatywny wpływ na bezpieczeństwo publiczne lub bezpieczeństwo narodowe;</a:t>
            </a:r>
            <a:br>
              <a:rPr lang="pl-PL" sz="1600" dirty="0"/>
            </a:br>
            <a:br>
              <a:rPr lang="pl-PL" sz="1600" dirty="0"/>
            </a:br>
            <a:endParaRPr lang="pl-PL" sz="16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62EB74A-D998-8722-8DA2-F2583F396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434" y="2771725"/>
            <a:ext cx="7920104" cy="864096"/>
          </a:xfrm>
        </p:spPr>
        <p:txBody>
          <a:bodyPr>
            <a:noAutofit/>
          </a:bodyPr>
          <a:lstStyle/>
          <a:p>
            <a:pPr algn="ctr"/>
            <a:r>
              <a:rPr lang="pl-PL" sz="2000" dirty="0">
                <a:solidFill>
                  <a:srgbClr val="FFC000"/>
                </a:solidFill>
              </a:rPr>
              <a:t>Prawo Zamówień Publicznych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924E4D1-9849-3ACE-4568-5D233DC47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02.04.2025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23514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52CD2-57C2-2AA2-DD30-04A583B15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BC65E7-9CA8-E267-B0DC-864CBAFFE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450" y="3059757"/>
            <a:ext cx="8064513" cy="30243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1600" dirty="0"/>
              <a:t>Projekt UC 32:</a:t>
            </a:r>
            <a:br>
              <a:rPr lang="pl-PL" sz="1600" dirty="0"/>
            </a:br>
            <a:r>
              <a:rPr lang="pl-PL" sz="1600" dirty="0"/>
              <a:t> 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3F0FEC3-D5E1-F881-7390-7A55C315E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434" y="2699717"/>
            <a:ext cx="7920104" cy="864096"/>
          </a:xfrm>
        </p:spPr>
        <p:txBody>
          <a:bodyPr>
            <a:noAutofit/>
          </a:bodyPr>
          <a:lstStyle/>
          <a:p>
            <a:pPr algn="ctr"/>
            <a:r>
              <a:rPr lang="pl-PL" sz="2000" dirty="0">
                <a:solidFill>
                  <a:srgbClr val="FFC000"/>
                </a:solidFill>
              </a:rPr>
              <a:t>Prawo Zamówień Publicznych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8C6C124-823E-9D83-F122-C8C364555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02.04.2025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2B256876-CB5F-E6CA-7B73-951940BED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7480" y="3127037"/>
            <a:ext cx="6077798" cy="328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37590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302</TotalTime>
  <Words>1899</Words>
  <Application>Microsoft Office PowerPoint</Application>
  <PresentationFormat>Niestandardowy</PresentationFormat>
  <Paragraphs>54</Paragraphs>
  <Slides>11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Open Sans</vt:lpstr>
      <vt:lpstr>Motyw pakietu Office</vt:lpstr>
      <vt:lpstr>„Cyberbezpieczeństwo w zamówieniach publicznych”</vt:lpstr>
      <vt:lpstr>Otoczenie prawne związane z zamówieniami publicznymi w obszarze  cyberbezpieczeństwa</vt:lpstr>
      <vt:lpstr>Dyrektywa Parlamentu Europejskiego i Rady (UE) 2022/2555 z dnia 14 grudnia 2022 r. (dyrektywa NIS 2) (Dz.U. L 333 z 27.12.2022, s. 80), która weszła w życie 17 października 2024 r.:   - nowe ramy systemu zapewnienia cyberbezpieczeństwa w Unii Europejskiej, - nowe zadania państw członkowskich w tym obszarze,  - rozszerzyła zakres podmiotów objętych obowiązkami w zakresie cyberbezpieczeństwa,  - zredefiniowała zadania organów Unii Europejskiej, </vt:lpstr>
      <vt:lpstr>Akt ws. odporności cyfrowej (Cyber Resilience Act, CRA): Wszedł w życie 10.12.2024 r.,     - stworzenie warunków brzegowych dla rozwoju bezpiecznych produktów z elementami cyfrowymi., - stworzenie warunków umożliwiających użytkownikom branie pod uwagę cyberbezpieczeństwa przy wyborze produktów z elementami cyfrowymi, - art. 5 ust. 2 : jeżeli zamawia się produkty objęte zakresem niniejszego rozporządzenia, państwa członkowskie zapewniają, aby w procedurze udzielania zamówień przestrzegano zgodności z wymaganiami w zakresie cyberbezpieczeństwa określonymi w załączniku I (wymagania w zakresie cyberbezpieczeństwa dotyczące cech produktów z elementami cyfrowymi)  </vt:lpstr>
      <vt:lpstr>1. Ustawa z dnia 5 lipca 2018 r. o krajowym systemie cyberbezpieczeństwa (Dz. U. z 2024r. poz. 1077 i 1222)  - podstawy prawno-instytucjonalne dla cyberbezpieczeństwa na poziomie krajowym, 2. Projekt  ustawy o zmianie ustawy o krajowym systemie cyberbezpieczeństwa oraz niektórych innych ustaw (UC32) </vt:lpstr>
      <vt:lpstr>67c ust. 4 Podmioty, (…) do których stosuje się ustawę z dnia 11 września 2019 r. – Prawo zamówień publicznych, nie mogą nabywać typów produktów ICT, rodzajów usług ICT lub konkretnych procesów ICT określonych w decyzji, o której mowa w art. 67b ust. 15.  5 . W przypadku gdy podmioty, do których stosuje się ustawę pzp, nabyły, w drodze zamówienia publicznego, przed dniem ogłoszenia decyzji, produkt ICT, usługę ICT lub proces ICT określone w tej decyzji, mogą korzystać z tych produktów, usług lub procesów nie dłużej niż 7 lat od dnia ogłoszenia decyzji,  a w przypadku produktów ICT, usług ICT lub procesów ICT wykorzystywanych do wykonywania funkcji krytycznych określonych w załączniku nr 3 do ustawy, nie dłużej niż 4 lat od dnia ogłoszenia decyzji.</vt:lpstr>
      <vt:lpstr>Art. 69. 2  Przy opracowaniu strategii (Cyberbezpieczeństwa RP) uwzględnia się: r- ozwiązania dotyczące uwzględniania w zamówieniach publicznych wymogów związanych z cyberbezpieczeństwem w odniesieniu do produktów ICT, usług ICT i procesów ICT oraz specyfikacji tych wymogów na potrzeby takich zamówień, w tym w odniesieniu do certyfikacji cyberbezpieczeństwa, szyfrowania oraz wykorzystywania produktów z zakresu cyberbezpieczeństwa opartych na otwartym oprogramowaniu; </vt:lpstr>
      <vt:lpstr>Art. 226 ust. 1 pkt. 17: Zamawiający odrzuca ofertę, jeżeli: obejmuje ona urządzenia informatyczne lub oprogramowanie wskazane w rekomendacji, o której mowa w art. 33 ust. 4 ustawy z dnia 5 lipca 2018 r. o krajowym systemie cyberbezpieczeństwa stwierdzającej ich negatywny wpływ na bezpieczeństwo publiczne lub bezpieczeństwo narodowe;  </vt:lpstr>
      <vt:lpstr>Projekt UC 32:   </vt:lpstr>
      <vt:lpstr> 1. Zamawiający powinien ocenić, jakie regulacje dotyczące cyberbezpieczeństwa powinien stosować w ramach prowadzonej działalności. 2. Zamawiający powinien ustalić, w jakim zakresie jest zobowiązany stosować powszechnie obowiązujące przepisy. 3. Zamawiający powinien uwzględnić odpowiednie mające doniego zastosowanie wytyczne i rekomendacje o charakterze niewiążącym   </vt:lpstr>
      <vt:lpstr> 4. Zamawiający powinien przeprowadzić analizę ryzyka w zakresie cyberbezpieczeństwa w celu określenia poziomu ryzyka związanego z wykorzystaniem systemu informatycznego 5. Zamawiający powinien określić w OPZ wymagania dotyczące cyberbezpieczeństwa, jakie powinien spełniać system informatyczny.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Przemysław Grosfeld</cp:lastModifiedBy>
  <cp:revision>22</cp:revision>
  <dcterms:created xsi:type="dcterms:W3CDTF">2022-06-22T09:40:44Z</dcterms:created>
  <dcterms:modified xsi:type="dcterms:W3CDTF">2025-04-02T13:38:45Z</dcterms:modified>
</cp:coreProperties>
</file>