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3"/>
  </p:notesMasterIdLst>
  <p:sldIdLst>
    <p:sldId id="256" r:id="rId2"/>
    <p:sldId id="265" r:id="rId3"/>
    <p:sldId id="266" r:id="rId4"/>
    <p:sldId id="268" r:id="rId5"/>
    <p:sldId id="270" r:id="rId6"/>
    <p:sldId id="271" r:id="rId7"/>
    <p:sldId id="272" r:id="rId8"/>
    <p:sldId id="273" r:id="rId9"/>
    <p:sldId id="274" r:id="rId10"/>
    <p:sldId id="275" r:id="rId11"/>
    <p:sldId id="276" r:id="rId12"/>
  </p:sldIdLst>
  <p:sldSz cx="10691813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lenik Agnieszka" initials="PA" lastIdx="1" clrIdx="0">
    <p:extLst>
      <p:ext uri="{19B8F6BF-5375-455C-9EA6-DF929625EA0E}">
        <p15:presenceInfo xmlns:p15="http://schemas.microsoft.com/office/powerpoint/2012/main" userId="S::Agnieszka.Palenik@mfipr.gov.pl::6a0c958d-6557-4bbd-8aa6-03360055b1e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0A15C55-8517-42AA-B614-E9B94910E393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 pośredni 2 — Ak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6" autoAdjust="0"/>
    <p:restoredTop sz="94660"/>
  </p:normalViewPr>
  <p:slideViewPr>
    <p:cSldViewPr showGuides="1">
      <p:cViewPr varScale="1">
        <p:scale>
          <a:sx n="95" d="100"/>
          <a:sy n="95" d="100"/>
        </p:scale>
        <p:origin x="1638" y="90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EEFF2B-0721-7148-92D1-1650B5B78E9F}" type="datetimeFigureOut">
              <a:rPr lang="pl-PL" smtClean="0"/>
              <a:t>02.04.2025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143000"/>
            <a:ext cx="43656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02B4DB-5212-AD42-B2C1-BD19AC94D45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92773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807017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Dyrektywa NIS 2 nakłada również szereg obowiązków na podmioty kluczowe i podmioty ważne. Jako podstawowy obowiązek należy wskazać stosowanie odpowiednich i proporcjonalnych środków technicznych, operacyjnych i organizacyjnych w celu zarządzania ryzykiem dla bezpieczeństwa sieci i systemów informatycznych wykorzystywanych przez te podmioty do prowadzenia działalności lub świadczenia usług oraz w celu zapobiegania wpływowi incydentów na odbiorców ich usług lub na inne usługi bądź minimalizowania takiego wpływu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903188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Art. 67b. 1. Minister właściwy do spraw informatyzacji, w celu ochrony bezpieczeństwa państwa lub bezpieczeństwa i porządku publicznego, może wszcząć, z urzędu albo na wniosek przewodniczącego Kolegium, postępowanie w sprawie uznania dostawcy sprzętu lub oprogramowania, które są wykorzystywane przez: 1) podmioty kluczowe lub podmioty ważne, z wyłączeniem podsektora komunikacji elektronicznej, 2) przedsiębiorców komunikacji elektronicznej, których roczne przychody z tytułu wykonywania działalności telekomunikacyjnej w poprzednim roku obrotowym były wyższe od kwoty 10 milionów złotych, 3) podmioty finansowe, z wyłączeniem podmiotów określonych w art. 16 rozporządzenia 2022/2554 – za dostawcę wysokiego ryzyka.</a:t>
            </a:r>
          </a:p>
          <a:p>
            <a:r>
              <a:rPr lang="pl-PL" dirty="0"/>
              <a:t>67 b 15. Minister właściwy do spraw informatyzacji, w drodze decyzji, uznaje dostawcę sprzętu lub oprogramowania oraz podmioty wchodzące w skład grupy kapitałowej, – 102 – w rozumieniu art. 3 ust. 1 pkt 44 ustawy z dnia 29 września 1994 r. o rachunkowości, w ramach której funkcjonuje dostawca, za dostawcę wysokiego ryzyka, jeżeli dostawca ten stanowi zagrożenie dla podstawowego interesu bezpieczeństwa państwa.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481089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CE2966-42B5-364D-DA8A-F35A9A164E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76933ACD-8A80-F918-D696-16C9EBEB7C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5D236FC0-C115-719E-9DE9-BCB7A985E6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Art. 67b. 1. Minister właściwy do spraw informatyzacji, w celu ochrony bezpieczeństwa państwa lub bezpieczeństwa i porządku publicznego, może wszcząć, z urzędu albo na wniosek przewodniczącego Kolegium, postępowanie w sprawie uznania dostawcy sprzętu lub oprogramowania, które są wykorzystywane przez: 1) podmioty kluczowe lub podmioty ważne, z wyłączeniem podsektora komunikacji elektronicznej, 2) przedsiębiorców komunikacji elektronicznej, których roczne przychody z tytułu wykonywania działalności telekomunikacyjnej w poprzednim roku obrotowym były wyższe od kwoty 10 milionów złotych, 3) podmioty finansowe, z wyłączeniem podmiotów określonych w art. 16 rozporządzenia 2022/2554 – za dostawcę wysokiego ryzyka.</a:t>
            </a:r>
          </a:p>
          <a:p>
            <a:r>
              <a:rPr lang="pl-PL" dirty="0"/>
              <a:t>67 b 15. Minister właściwy do spraw informatyzacji, w drodze decyzji, uznaje dostawcę sprzętu lub oprogramowania oraz podmioty wchodzące w skład grupy kapitałowej, – 102 – w rozumieniu art. 3 ust. 1 pkt 44 ustawy z dnia 29 września 1994 r. o rachunkowości, w ramach której funkcjonuje dostawca, za dostawcę wysokiego ryzyka, jeżeli dostawca ten stanowi zagrożenie dla podstawowego interesu bezpieczeństwa państwa.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E4F991C-1A6E-C6FA-DB3F-2A338E4165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957744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89C27E-97B8-6C09-D9FD-EC0FE31509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61DF08C2-626E-CCEC-4B36-03991C8001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AD9F23D1-E76F-3579-8D50-10F1A5F59B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Art. 67b. 1. Minister właściwy do spraw informatyzacji, w celu ochrony bezpieczeństwa państwa lub bezpieczeństwa i porządku publicznego, może wszcząć, z urzędu albo na wniosek przewodniczącego Kolegium, postępowanie w sprawie uznania dostawcy sprzętu lub oprogramowania, które są wykorzystywane przez: 1) podmioty kluczowe lub podmioty ważne, z wyłączeniem podsektora komunikacji elektronicznej, 2) przedsiębiorców komunikacji elektronicznej, których roczne przychody z tytułu wykonywania działalności telekomunikacyjnej w poprzednim roku obrotowym były wyższe od kwoty 10 milionów złotych, 3) podmioty finansowe, z wyłączeniem podmiotów określonych w art. 16 rozporządzenia 2022/2554 – za dostawcę wysokiego ryzyka.</a:t>
            </a:r>
          </a:p>
          <a:p>
            <a:r>
              <a:rPr lang="pl-PL" dirty="0"/>
              <a:t>67 b 15. Minister właściwy do spraw informatyzacji, w drodze decyzji, uznaje dostawcę sprzętu lub oprogramowania oraz podmioty wchodzące w skład grupy kapitałowej, – 102 – w rozumieniu art. 3 ust. 1 pkt 44 ustawy z dnia 29 września 1994 r. o rachunkowości, w ramach której funkcjonuje dostawca, za dostawcę wysokiego ryzyka, jeżeli dostawca ten stanowi zagrożenie dla podstawowego interesu bezpieczeństwa państwa.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22C5187-A009-D409-935C-2F4A943C19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15677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1A15AB-271C-2824-ADF8-3B35E96375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49FC19B0-5554-F492-9E04-2202474EBF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E2D386EE-B003-D8D5-1058-FE048E14A3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Art. 67b. 1. Minister właściwy do spraw informatyzacji, w celu ochrony bezpieczeństwa państwa lub bezpieczeństwa i porządku publicznego, może wszcząć, z urzędu albo na wniosek przewodniczącego Kolegium, postępowanie w sprawie uznania dostawcy sprzętu lub oprogramowania, które są wykorzystywane przez: 1) podmioty kluczowe lub podmioty ważne, z wyłączeniem podsektora komunikacji elektronicznej, 2) przedsiębiorców komunikacji elektronicznej, których roczne przychody z tytułu wykonywania działalności telekomunikacyjnej w poprzednim roku obrotowym były wyższe od kwoty 10 milionów złotych, 3) podmioty finansowe, z wyłączeniem podmiotów określonych w art. 16 rozporządzenia 2022/2554 – za dostawcę wysokiego ryzyka.</a:t>
            </a:r>
          </a:p>
          <a:p>
            <a:r>
              <a:rPr lang="pl-PL" dirty="0"/>
              <a:t>67 b 15. Minister właściwy do spraw informatyzacji, w drodze decyzji, uznaje dostawcę sprzętu lub oprogramowania oraz podmioty wchodzące w skład grupy kapitałowej, – 102 – w rozumieniu art. 3 ust. 1 pkt 44 ustawy z dnia 29 września 1994 r. o rachunkowości, w ramach której funkcjonuje dostawca, za dostawcę wysokiego ryzyka, jeżeli dostawca ten stanowi zagrożenie dla podstawowego interesu bezpieczeństwa państwa.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E6F6B38-92E1-E254-36C1-A101C0D2DE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657961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4E4697-AB3A-C8A8-59CB-61680B5619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90B0E606-A90B-84A9-9AAC-F1554F45B9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9046E784-3A10-7561-4AA0-953A48BC82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Art. 67b. 1. Minister właściwy do spraw informatyzacji, w celu ochrony bezpieczeństwa państwa lub bezpieczeństwa i porządku publicznego, może wszcząć, z urzędu albo na wniosek przewodniczącego Kolegium, postępowanie w sprawie uznania dostawcy sprzętu lub oprogramowania, które są wykorzystywane przez: 1) podmioty kluczowe lub podmioty ważne, z wyłączeniem podsektora komunikacji elektronicznej, 2) przedsiębiorców komunikacji elektronicznej, których roczne przychody z tytułu wykonywania działalności telekomunikacyjnej w poprzednim roku obrotowym były wyższe od kwoty 10 milionów złotych, 3) podmioty finansowe, z wyłączeniem podmiotów określonych w art. 16 rozporządzenia 2022/2554 – za dostawcę wysokiego ryzyka.</a:t>
            </a:r>
          </a:p>
          <a:p>
            <a:r>
              <a:rPr lang="pl-PL" dirty="0"/>
              <a:t>67 b 15. Minister właściwy do spraw informatyzacji, w drodze decyzji, uznaje dostawcę sprzętu lub oprogramowania oraz podmioty wchodzące w skład grupy kapitałowej, – 102 – w rozumieniu art. 3 ust. 1 pkt 44 ustawy z dnia 29 września 1994 r. o rachunkowości, w ramach której funkcjonuje dostawca, za dostawcę wysokiego ryzyka, jeżeli dostawca ten stanowi zagrożenie dla podstawowego interesu bezpieczeństwa państwa.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155B240-8EB6-5215-0FE0-DDE81E4EA7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008319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A7116E-4612-A470-0BBB-2426D419E8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6A50A884-4B60-8A19-8FD7-F82AE7DD9C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B90AFB9A-AE96-7C1E-81AC-CFDA7ABDC0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Art. 67b. 1. Minister właściwy do spraw informatyzacji, w celu ochrony bezpieczeństwa państwa lub bezpieczeństwa i porządku publicznego, może wszcząć, z urzędu albo na wniosek przewodniczącego Kolegium, postępowanie w sprawie uznania dostawcy sprzętu lub oprogramowania, które są wykorzystywane przez: 1) podmioty kluczowe lub podmioty ważne, z wyłączeniem podsektora komunikacji elektronicznej, 2) przedsiębiorców komunikacji elektronicznej, których roczne przychody z tytułu wykonywania działalności telekomunikacyjnej w poprzednim roku obrotowym były wyższe od kwoty 10 milionów złotych, 3) podmioty finansowe, z wyłączeniem podmiotów określonych w art. 16 rozporządzenia 2022/2554 – za dostawcę wysokiego ryzyka.</a:t>
            </a:r>
          </a:p>
          <a:p>
            <a:r>
              <a:rPr lang="pl-PL" dirty="0"/>
              <a:t>67 b 15. Minister właściwy do spraw informatyzacji, w drodze decyzji, uznaje dostawcę sprzętu lub oprogramowania oraz podmioty wchodzące w skład grupy kapitałowej, – 102 – w rozumieniu art. 3 ust. 1 pkt 44 ustawy z dnia 29 września 1994 r. o rachunkowości, w ramach której funkcjonuje dostawca, za dostawcę wysokiego ryzyka, jeżeli dostawca ten stanowi zagrożenie dla podstawowego interesu bezpieczeństwa państwa.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6D73BBB-DC7D-3DBA-B21C-1CE098D815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511562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image" Target="../media/image4.png"/><Relationship Id="rId16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1026613" y="1973818"/>
            <a:ext cx="8639675" cy="4326381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</a:extLst>
          </p:cNvPr>
          <p:cNvSpPr/>
          <p:nvPr userDrawn="1"/>
        </p:nvSpPr>
        <p:spPr>
          <a:xfrm>
            <a:off x="1" y="0"/>
            <a:ext cx="4986337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760" y="1973818"/>
            <a:ext cx="3959225" cy="720090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2B41AD81-079D-B212-C8B7-9A9D3BEE517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632" y="540402"/>
            <a:ext cx="1080000" cy="1080000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0A433181-6EED-44B3-4822-4AF9E6BA906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5788" y="540402"/>
            <a:ext cx="1080000" cy="1080000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276322E5-6025-7EA2-67FB-9F57E921005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944" y="540402"/>
            <a:ext cx="1080000" cy="108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59113"/>
            <a:ext cx="7920115" cy="1107677"/>
          </a:xfrm>
        </p:spPr>
        <p:txBody>
          <a:bodyPr anchor="t" anchorCtr="0"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888" y="4861794"/>
            <a:ext cx="7920037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5356" y="540402"/>
            <a:ext cx="1799844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D2A3D249-6366-4532-95C2-9DDC07D17B44}" type="datetime1">
              <a:rPr lang="pl-PL" smtClean="0"/>
              <a:t>02.04.2025</a:t>
            </a:fld>
            <a:endParaRPr lang="pl-PL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500FFCFA-D3A4-40A4-E76C-99575547246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00" y="6371047"/>
            <a:ext cx="1621258" cy="949192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DC91A070-16DB-C0E1-0B7B-93924541A6E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2000" y="6371047"/>
            <a:ext cx="2633371" cy="949192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AB280FEF-799B-B9CA-10D2-815DA71DA23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743" y="6370378"/>
            <a:ext cx="2239772" cy="950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7672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419" userDrawn="1">
          <p15:clr>
            <a:srgbClr val="FBAE40"/>
          </p15:clr>
        </p15:guide>
        <p15:guide id="24" pos="646" userDrawn="1">
          <p15:clr>
            <a:srgbClr val="FBAE40"/>
          </p15:clr>
        </p15:guide>
        <p15:guide id="25" pos="873" userDrawn="1">
          <p15:clr>
            <a:srgbClr val="FBAE40"/>
          </p15:clr>
        </p15:guide>
        <p15:guide id="26" pos="1100" userDrawn="1">
          <p15:clr>
            <a:srgbClr val="FBAE40"/>
          </p15:clr>
        </p15:guide>
        <p15:guide id="27" pos="1327" userDrawn="1">
          <p15:clr>
            <a:srgbClr val="FBAE40"/>
          </p15:clr>
        </p15:guide>
        <p15:guide id="28" pos="1553" userDrawn="1">
          <p15:clr>
            <a:srgbClr val="FBAE40"/>
          </p15:clr>
        </p15:guide>
        <p15:guide id="29" pos="1780" userDrawn="1">
          <p15:clr>
            <a:srgbClr val="FBAE40"/>
          </p15:clr>
        </p15:guide>
        <p15:guide id="30" pos="2007" userDrawn="1">
          <p15:clr>
            <a:srgbClr val="FBAE40"/>
          </p15:clr>
        </p15:guide>
        <p15:guide id="31" pos="2234" userDrawn="1">
          <p15:clr>
            <a:srgbClr val="FBAE40"/>
          </p15:clr>
        </p15:guide>
        <p15:guide id="32" pos="2460" userDrawn="1">
          <p15:clr>
            <a:srgbClr val="FBAE40"/>
          </p15:clr>
        </p15:guide>
        <p15:guide id="33" pos="2687" userDrawn="1">
          <p15:clr>
            <a:srgbClr val="FBAE40"/>
          </p15:clr>
        </p15:guide>
        <p15:guide id="34" pos="2914" userDrawn="1">
          <p15:clr>
            <a:srgbClr val="FBAE40"/>
          </p15:clr>
        </p15:guide>
        <p15:guide id="35" pos="3141" userDrawn="1">
          <p15:clr>
            <a:srgbClr val="FBAE40"/>
          </p15:clr>
        </p15:guide>
        <p15:guide id="36" pos="3368" userDrawn="1">
          <p15:clr>
            <a:srgbClr val="FBAE40"/>
          </p15:clr>
        </p15:guide>
        <p15:guide id="37" pos="3594" userDrawn="1">
          <p15:clr>
            <a:srgbClr val="FBAE40"/>
          </p15:clr>
        </p15:guide>
        <p15:guide id="38" pos="3821" userDrawn="1">
          <p15:clr>
            <a:srgbClr val="FBAE40"/>
          </p15:clr>
        </p15:guide>
        <p15:guide id="39" pos="4048" userDrawn="1">
          <p15:clr>
            <a:srgbClr val="FBAE40"/>
          </p15:clr>
        </p15:guide>
        <p15:guide id="40" pos="4275" userDrawn="1">
          <p15:clr>
            <a:srgbClr val="FBAE40"/>
          </p15:clr>
        </p15:guide>
        <p15:guide id="41" pos="4501" userDrawn="1">
          <p15:clr>
            <a:srgbClr val="FBAE40"/>
          </p15:clr>
        </p15:guide>
        <p15:guide id="42" pos="4728" userDrawn="1">
          <p15:clr>
            <a:srgbClr val="FBAE40"/>
          </p15:clr>
        </p15:guide>
        <p15:guide id="43" pos="4955" userDrawn="1">
          <p15:clr>
            <a:srgbClr val="FBAE40"/>
          </p15:clr>
        </p15:guide>
        <p15:guide id="44" pos="5182" userDrawn="1">
          <p15:clr>
            <a:srgbClr val="FBAE40"/>
          </p15:clr>
        </p15:guide>
        <p15:guide id="45" pos="5408" userDrawn="1">
          <p15:clr>
            <a:srgbClr val="FBAE40"/>
          </p15:clr>
        </p15:guide>
        <p15:guide id="46" pos="5635" userDrawn="1">
          <p15:clr>
            <a:srgbClr val="FBAE40"/>
          </p15:clr>
        </p15:guide>
        <p15:guide id="47" pos="5862" userDrawn="1">
          <p15:clr>
            <a:srgbClr val="FBAE40"/>
          </p15:clr>
        </p15:guide>
        <p15:guide id="48" pos="6089" userDrawn="1">
          <p15:clr>
            <a:srgbClr val="FBAE40"/>
          </p15:clr>
        </p15:guide>
        <p15:guide id="49" pos="6316" userDrawn="1">
          <p15:clr>
            <a:srgbClr val="FBAE40"/>
          </p15:clr>
        </p15:guide>
        <p15:guide id="50" pos="6542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końc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F8E39A3A-22D6-B8ED-2F58-16F69704FFAA}"/>
              </a:ext>
            </a:extLst>
          </p:cNvPr>
          <p:cNvSpPr/>
          <p:nvPr userDrawn="1"/>
        </p:nvSpPr>
        <p:spPr>
          <a:xfrm>
            <a:off x="2465388" y="4500563"/>
            <a:ext cx="8226426" cy="17996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Symbol zastępczy obrazu 10">
            <a:extLst>
              <a:ext uri="{FF2B5EF4-FFF2-40B4-BE49-F238E27FC236}">
                <a16:creationId xmlns:a16="http://schemas.microsoft.com/office/drawing/2014/main" id="{A760FD32-D539-3290-0E5F-1B5EF08EB2F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25525" y="0"/>
            <a:ext cx="8640763" cy="5221288"/>
          </a:xfrm>
          <a:custGeom>
            <a:avLst/>
            <a:gdLst>
              <a:gd name="connsiteX0" fmla="*/ 0 w 8640763"/>
              <a:gd name="connsiteY0" fmla="*/ 0 h 5221288"/>
              <a:gd name="connsiteX1" fmla="*/ 8640763 w 8640763"/>
              <a:gd name="connsiteY1" fmla="*/ 0 h 5221288"/>
              <a:gd name="connsiteX2" fmla="*/ 8640763 w 8640763"/>
              <a:gd name="connsiteY2" fmla="*/ 4500563 h 5221288"/>
              <a:gd name="connsiteX3" fmla="*/ 1439863 w 8640763"/>
              <a:gd name="connsiteY3" fmla="*/ 4500563 h 5221288"/>
              <a:gd name="connsiteX4" fmla="*/ 1439863 w 8640763"/>
              <a:gd name="connsiteY4" fmla="*/ 5221288 h 5221288"/>
              <a:gd name="connsiteX5" fmla="*/ 0 w 8640763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40763" h="5221288">
                <a:moveTo>
                  <a:pt x="0" y="0"/>
                </a:moveTo>
                <a:lnTo>
                  <a:pt x="8640763" y="0"/>
                </a:lnTo>
                <a:lnTo>
                  <a:pt x="8640763" y="4500563"/>
                </a:lnTo>
                <a:lnTo>
                  <a:pt x="1439863" y="4500563"/>
                </a:lnTo>
                <a:lnTo>
                  <a:pt x="1439863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pic>
        <p:nvPicPr>
          <p:cNvPr id="7" name="Obraz 6" descr="Obraz zawierający tekst&#10;&#10;Opis wygenerowany automatycznie">
            <a:extLst>
              <a:ext uri="{FF2B5EF4-FFF2-40B4-BE49-F238E27FC236}">
                <a16:creationId xmlns:a16="http://schemas.microsoft.com/office/drawing/2014/main" id="{3B4B8A84-3D08-244B-BF5B-6E361D1A74B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6975" y="4500563"/>
            <a:ext cx="3959225" cy="72009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3C397EF-E780-3941-A190-8FF660EE9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5750" y="5593629"/>
            <a:ext cx="7559675" cy="705572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pic>
        <p:nvPicPr>
          <p:cNvPr id="8" name="Obraz 7" descr="znak Funduszy Europejskich">
            <a:extLst>
              <a:ext uri="{FF2B5EF4-FFF2-40B4-BE49-F238E27FC236}">
                <a16:creationId xmlns:a16="http://schemas.microsoft.com/office/drawing/2014/main" id="{BFD80FA4-66E0-3049-A92A-085F431CEB0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00" y="6371047"/>
            <a:ext cx="1621258" cy="949192"/>
          </a:xfrm>
          <a:prstGeom prst="rect">
            <a:avLst/>
          </a:prstGeom>
        </p:spPr>
      </p:pic>
      <p:pic>
        <p:nvPicPr>
          <p:cNvPr id="9" name="Obraz 8" descr="flaga Unii Europejskie z dopiskiem dofinansowane przez Unię Europejską">
            <a:extLst>
              <a:ext uri="{FF2B5EF4-FFF2-40B4-BE49-F238E27FC236}">
                <a16:creationId xmlns:a16="http://schemas.microsoft.com/office/drawing/2014/main" id="{695F0183-048A-AF46-A850-8C265BFACC2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2000" y="6371047"/>
            <a:ext cx="2633371" cy="949192"/>
          </a:xfrm>
          <a:prstGeom prst="rect">
            <a:avLst/>
          </a:prstGeom>
        </p:spPr>
      </p:pic>
      <p:pic>
        <p:nvPicPr>
          <p:cNvPr id="10" name="Obraz 9" descr="barwy RP">
            <a:extLst>
              <a:ext uri="{FF2B5EF4-FFF2-40B4-BE49-F238E27FC236}">
                <a16:creationId xmlns:a16="http://schemas.microsoft.com/office/drawing/2014/main" id="{875F5C9C-57CB-134D-A405-3BC05A23D85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743" y="6370378"/>
            <a:ext cx="2239772" cy="950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084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1025525" y="1983572"/>
            <a:ext cx="8640763" cy="4316627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4986337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525" y="1983572"/>
            <a:ext cx="3959225" cy="7200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70227"/>
            <a:ext cx="7920115" cy="1087764"/>
          </a:xfrm>
        </p:spPr>
        <p:txBody>
          <a:bodyPr anchor="t" anchorCtr="0"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888" y="4861794"/>
            <a:ext cx="7920037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5356" y="540402"/>
            <a:ext cx="1799844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68EEE8EE-D7CF-4F1D-849B-3E54D1DD80B0}" type="datetime1">
              <a:rPr lang="pl-PL" smtClean="0"/>
              <a:t>02.04.2025</a:t>
            </a:fld>
            <a:endParaRPr lang="pl-PL" dirty="0"/>
          </a:p>
        </p:txBody>
      </p:sp>
      <p:pic>
        <p:nvPicPr>
          <p:cNvPr id="8" name="Obraz 7" descr="logo Funduszy Europejskich">
            <a:extLst>
              <a:ext uri="{FF2B5EF4-FFF2-40B4-BE49-F238E27FC236}">
                <a16:creationId xmlns:a16="http://schemas.microsoft.com/office/drawing/2014/main" id="{500FFCFA-D3A4-40A4-E76C-99575547246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00" y="6371047"/>
            <a:ext cx="1621258" cy="949192"/>
          </a:xfrm>
          <a:prstGeom prst="rect">
            <a:avLst/>
          </a:prstGeom>
        </p:spPr>
      </p:pic>
      <p:pic>
        <p:nvPicPr>
          <p:cNvPr id="10" name="Obraz 9" descr="flaga Unii Europejskiej z dopiskiem dofinansowane przez Unię Europejską">
            <a:extLst>
              <a:ext uri="{FF2B5EF4-FFF2-40B4-BE49-F238E27FC236}">
                <a16:creationId xmlns:a16="http://schemas.microsoft.com/office/drawing/2014/main" id="{DC91A070-16DB-C0E1-0B7B-93924541A6E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2000" y="6371047"/>
            <a:ext cx="2633371" cy="949192"/>
          </a:xfrm>
          <a:prstGeom prst="rect">
            <a:avLst/>
          </a:prstGeom>
        </p:spPr>
      </p:pic>
      <p:pic>
        <p:nvPicPr>
          <p:cNvPr id="12" name="Obraz 11" descr="barwy RP">
            <a:extLst>
              <a:ext uri="{FF2B5EF4-FFF2-40B4-BE49-F238E27FC236}">
                <a16:creationId xmlns:a16="http://schemas.microsoft.com/office/drawing/2014/main" id="{AB280FEF-799B-B9CA-10D2-815DA71DA23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743" y="6370378"/>
            <a:ext cx="2239772" cy="950531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039E0742-6ADE-F448-8437-7F591E1D07F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57" y="1244366"/>
            <a:ext cx="381000" cy="381000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F60567DB-D582-D44E-A6AD-12B2B5F1FE7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250" y="545866"/>
            <a:ext cx="381000" cy="381000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39EEE39C-033E-F640-8C4C-E23D91BEA33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511" y="1244366"/>
            <a:ext cx="381000" cy="381000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C169AC8E-96EA-1048-803E-97D6CEE5E10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786" y="538288"/>
            <a:ext cx="381000" cy="381000"/>
          </a:xfrm>
          <a:prstGeom prst="rect">
            <a:avLst/>
          </a:prstGeom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D5D90F56-CFD2-1A40-B479-B556FC2D370D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525" y="545866"/>
            <a:ext cx="381000" cy="381000"/>
          </a:xfrm>
          <a:prstGeom prst="rect">
            <a:avLst/>
          </a:prstGeom>
        </p:spPr>
      </p:pic>
      <p:pic>
        <p:nvPicPr>
          <p:cNvPr id="25" name="Obraz 24">
            <a:extLst>
              <a:ext uri="{FF2B5EF4-FFF2-40B4-BE49-F238E27FC236}">
                <a16:creationId xmlns:a16="http://schemas.microsoft.com/office/drawing/2014/main" id="{48E96C1A-FA5C-A24F-9872-8608B9B3BC4F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293" y="1254829"/>
            <a:ext cx="381000" cy="381000"/>
          </a:xfrm>
          <a:prstGeom prst="rect">
            <a:avLst/>
          </a:prstGeom>
        </p:spPr>
      </p:pic>
      <p:pic>
        <p:nvPicPr>
          <p:cNvPr id="27" name="Obraz 26">
            <a:extLst>
              <a:ext uri="{FF2B5EF4-FFF2-40B4-BE49-F238E27FC236}">
                <a16:creationId xmlns:a16="http://schemas.microsoft.com/office/drawing/2014/main" id="{28B2440F-CBE5-784D-ADC8-E797F64F472B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637" y="543567"/>
            <a:ext cx="381000" cy="381000"/>
          </a:xfrm>
          <a:prstGeom prst="rect">
            <a:avLst/>
          </a:prstGeom>
        </p:spPr>
      </p:pic>
      <p:pic>
        <p:nvPicPr>
          <p:cNvPr id="29" name="Obraz 28">
            <a:extLst>
              <a:ext uri="{FF2B5EF4-FFF2-40B4-BE49-F238E27FC236}">
                <a16:creationId xmlns:a16="http://schemas.microsoft.com/office/drawing/2014/main" id="{1C717A0E-10D0-FA43-BF65-49909BDCEAF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7018" y="535269"/>
            <a:ext cx="381000" cy="381000"/>
          </a:xfrm>
          <a:prstGeom prst="rect">
            <a:avLst/>
          </a:prstGeom>
        </p:spPr>
      </p:pic>
      <p:pic>
        <p:nvPicPr>
          <p:cNvPr id="31" name="Obraz 30">
            <a:extLst>
              <a:ext uri="{FF2B5EF4-FFF2-40B4-BE49-F238E27FC236}">
                <a16:creationId xmlns:a16="http://schemas.microsoft.com/office/drawing/2014/main" id="{A2891D6F-956C-9342-B2BB-C701A5BC5154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2256" y="531095"/>
            <a:ext cx="381000" cy="381000"/>
          </a:xfrm>
          <a:prstGeom prst="rect">
            <a:avLst/>
          </a:prstGeom>
        </p:spPr>
      </p:pic>
      <p:pic>
        <p:nvPicPr>
          <p:cNvPr id="33" name="Obraz 32">
            <a:extLst>
              <a:ext uri="{FF2B5EF4-FFF2-40B4-BE49-F238E27FC236}">
                <a16:creationId xmlns:a16="http://schemas.microsoft.com/office/drawing/2014/main" id="{7DE0C268-A93E-1C47-9AA3-10F1F10D0971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802" y="1251987"/>
            <a:ext cx="381000" cy="381000"/>
          </a:xfrm>
          <a:prstGeom prst="rect">
            <a:avLst/>
          </a:prstGeom>
        </p:spPr>
      </p:pic>
      <p:pic>
        <p:nvPicPr>
          <p:cNvPr id="35" name="Obraz 34">
            <a:extLst>
              <a:ext uri="{FF2B5EF4-FFF2-40B4-BE49-F238E27FC236}">
                <a16:creationId xmlns:a16="http://schemas.microsoft.com/office/drawing/2014/main" id="{45508241-FE91-D847-8686-4F72BD314220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613" y="1250549"/>
            <a:ext cx="381000" cy="381000"/>
          </a:xfrm>
          <a:prstGeom prst="rect">
            <a:avLst/>
          </a:prstGeom>
        </p:spPr>
      </p:pic>
      <p:pic>
        <p:nvPicPr>
          <p:cNvPr id="37" name="Obraz 36">
            <a:extLst>
              <a:ext uri="{FF2B5EF4-FFF2-40B4-BE49-F238E27FC236}">
                <a16:creationId xmlns:a16="http://schemas.microsoft.com/office/drawing/2014/main" id="{EB9A3203-260A-FA4A-9526-A6276A5756DA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637" y="1250549"/>
            <a:ext cx="3810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0260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419" userDrawn="1">
          <p15:clr>
            <a:srgbClr val="FBAE40"/>
          </p15:clr>
        </p15:guide>
        <p15:guide id="24" pos="646" userDrawn="1">
          <p15:clr>
            <a:srgbClr val="FBAE40"/>
          </p15:clr>
        </p15:guide>
        <p15:guide id="25" pos="873" userDrawn="1">
          <p15:clr>
            <a:srgbClr val="FBAE40"/>
          </p15:clr>
        </p15:guide>
        <p15:guide id="26" pos="1100" userDrawn="1">
          <p15:clr>
            <a:srgbClr val="FBAE40"/>
          </p15:clr>
        </p15:guide>
        <p15:guide id="27" pos="1327" userDrawn="1">
          <p15:clr>
            <a:srgbClr val="FBAE40"/>
          </p15:clr>
        </p15:guide>
        <p15:guide id="28" pos="1553" userDrawn="1">
          <p15:clr>
            <a:srgbClr val="FBAE40"/>
          </p15:clr>
        </p15:guide>
        <p15:guide id="29" pos="1780" userDrawn="1">
          <p15:clr>
            <a:srgbClr val="FBAE40"/>
          </p15:clr>
        </p15:guide>
        <p15:guide id="30" pos="2007" userDrawn="1">
          <p15:clr>
            <a:srgbClr val="FBAE40"/>
          </p15:clr>
        </p15:guide>
        <p15:guide id="31" pos="2234" userDrawn="1">
          <p15:clr>
            <a:srgbClr val="FBAE40"/>
          </p15:clr>
        </p15:guide>
        <p15:guide id="32" pos="2460" userDrawn="1">
          <p15:clr>
            <a:srgbClr val="FBAE40"/>
          </p15:clr>
        </p15:guide>
        <p15:guide id="33" pos="2687" userDrawn="1">
          <p15:clr>
            <a:srgbClr val="FBAE40"/>
          </p15:clr>
        </p15:guide>
        <p15:guide id="34" pos="2914" userDrawn="1">
          <p15:clr>
            <a:srgbClr val="FBAE40"/>
          </p15:clr>
        </p15:guide>
        <p15:guide id="35" pos="3141" userDrawn="1">
          <p15:clr>
            <a:srgbClr val="FBAE40"/>
          </p15:clr>
        </p15:guide>
        <p15:guide id="36" pos="3368" userDrawn="1">
          <p15:clr>
            <a:srgbClr val="FBAE40"/>
          </p15:clr>
        </p15:guide>
        <p15:guide id="37" pos="3594" userDrawn="1">
          <p15:clr>
            <a:srgbClr val="FBAE40"/>
          </p15:clr>
        </p15:guide>
        <p15:guide id="38" pos="3821" userDrawn="1">
          <p15:clr>
            <a:srgbClr val="FBAE40"/>
          </p15:clr>
        </p15:guide>
        <p15:guide id="39" pos="4048" userDrawn="1">
          <p15:clr>
            <a:srgbClr val="FBAE40"/>
          </p15:clr>
        </p15:guide>
        <p15:guide id="40" pos="4275" userDrawn="1">
          <p15:clr>
            <a:srgbClr val="FBAE40"/>
          </p15:clr>
        </p15:guide>
        <p15:guide id="41" pos="4501" userDrawn="1">
          <p15:clr>
            <a:srgbClr val="FBAE40"/>
          </p15:clr>
        </p15:guide>
        <p15:guide id="42" pos="4728" userDrawn="1">
          <p15:clr>
            <a:srgbClr val="FBAE40"/>
          </p15:clr>
        </p15:guide>
        <p15:guide id="43" pos="4955" userDrawn="1">
          <p15:clr>
            <a:srgbClr val="FBAE40"/>
          </p15:clr>
        </p15:guide>
        <p15:guide id="44" pos="5182" userDrawn="1">
          <p15:clr>
            <a:srgbClr val="FBAE40"/>
          </p15:clr>
        </p15:guide>
        <p15:guide id="45" pos="5408" userDrawn="1">
          <p15:clr>
            <a:srgbClr val="FBAE40"/>
          </p15:clr>
        </p15:guide>
        <p15:guide id="46" pos="5635" userDrawn="1">
          <p15:clr>
            <a:srgbClr val="FBAE40"/>
          </p15:clr>
        </p15:guide>
        <p15:guide id="47" pos="5862" userDrawn="1">
          <p15:clr>
            <a:srgbClr val="FBAE40"/>
          </p15:clr>
        </p15:guide>
        <p15:guide id="48" pos="6089" userDrawn="1">
          <p15:clr>
            <a:srgbClr val="FBAE40"/>
          </p15:clr>
        </p15:guide>
        <p15:guide id="49" pos="6316" userDrawn="1">
          <p15:clr>
            <a:srgbClr val="FBAE40"/>
          </p15:clr>
        </p15:guide>
        <p15:guide id="50" pos="654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owy (krótk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ymbol zastępczy obrazu 16">
            <a:extLst>
              <a:ext uri="{FF2B5EF4-FFF2-40B4-BE49-F238E27FC236}">
                <a16:creationId xmlns:a16="http://schemas.microsoft.com/office/drawing/2014/main" id="{69383BDA-94B1-6FB6-27E3-0CC3DEDF5AF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6784975" cy="5221288"/>
          </a:xfrm>
          <a:custGeom>
            <a:avLst/>
            <a:gdLst>
              <a:gd name="connsiteX0" fmla="*/ 0 w 6784975"/>
              <a:gd name="connsiteY0" fmla="*/ 0 h 5221288"/>
              <a:gd name="connsiteX1" fmla="*/ 6784975 w 6784975"/>
              <a:gd name="connsiteY1" fmla="*/ 0 h 5221288"/>
              <a:gd name="connsiteX2" fmla="*/ 6784975 w 6784975"/>
              <a:gd name="connsiteY2" fmla="*/ 4500563 h 5221288"/>
              <a:gd name="connsiteX3" fmla="*/ 2825750 w 6784975"/>
              <a:gd name="connsiteY3" fmla="*/ 4500563 h 5221288"/>
              <a:gd name="connsiteX4" fmla="*/ 2825750 w 6784975"/>
              <a:gd name="connsiteY4" fmla="*/ 5221288 h 5221288"/>
              <a:gd name="connsiteX5" fmla="*/ 0 w 6784975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84975" h="5221288">
                <a:moveTo>
                  <a:pt x="0" y="0"/>
                </a:moveTo>
                <a:lnTo>
                  <a:pt x="6784975" y="0"/>
                </a:lnTo>
                <a:lnTo>
                  <a:pt x="6784975" y="4500563"/>
                </a:lnTo>
                <a:lnTo>
                  <a:pt x="2825750" y="4500563"/>
                </a:lnTo>
                <a:lnTo>
                  <a:pt x="2825750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 dirty="0"/>
              <a:t>Kliknij ikonę, aby dodać obraz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38965D1A-9BC8-2AB7-6B73-C2BBDA5D66AA}"/>
              </a:ext>
            </a:extLst>
          </p:cNvPr>
          <p:cNvSpPr/>
          <p:nvPr userDrawn="1"/>
        </p:nvSpPr>
        <p:spPr>
          <a:xfrm>
            <a:off x="2825750" y="4500563"/>
            <a:ext cx="6840538" cy="17996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72808" y="5579563"/>
            <a:ext cx="6133117" cy="648546"/>
          </a:xfrm>
        </p:spPr>
        <p:txBody>
          <a:bodyPr anchor="t" anchorCtr="0"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6444" y="539750"/>
            <a:ext cx="1799844" cy="366725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D857886D-A165-4D54-8DB0-CE6586ECA8EC}" type="datetime1">
              <a:rPr lang="pl-PL" smtClean="0"/>
              <a:t>02.04.2025</a:t>
            </a:fld>
            <a:endParaRPr lang="pl-PL" dirty="0"/>
          </a:p>
        </p:txBody>
      </p:sp>
      <p:pic>
        <p:nvPicPr>
          <p:cNvPr id="8" name="Obraz 7" descr="logo Funduszy Europejskich">
            <a:extLst>
              <a:ext uri="{FF2B5EF4-FFF2-40B4-BE49-F238E27FC236}">
                <a16:creationId xmlns:a16="http://schemas.microsoft.com/office/drawing/2014/main" id="{70B23A41-17AB-76D8-3EFE-38FC22C5B5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00" y="6371047"/>
            <a:ext cx="1621258" cy="949192"/>
          </a:xfrm>
          <a:prstGeom prst="rect">
            <a:avLst/>
          </a:prstGeom>
        </p:spPr>
      </p:pic>
      <p:pic>
        <p:nvPicPr>
          <p:cNvPr id="10" name="Obraz 9" descr="flaga Unii Europejskie z dopiskiem dofinansowane przez Unię Europejską">
            <a:extLst>
              <a:ext uri="{FF2B5EF4-FFF2-40B4-BE49-F238E27FC236}">
                <a16:creationId xmlns:a16="http://schemas.microsoft.com/office/drawing/2014/main" id="{E8AB2AB5-3131-C310-7606-68997985114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2000" y="6371047"/>
            <a:ext cx="2633371" cy="949192"/>
          </a:xfrm>
          <a:prstGeom prst="rect">
            <a:avLst/>
          </a:prstGeom>
        </p:spPr>
      </p:pic>
      <p:pic>
        <p:nvPicPr>
          <p:cNvPr id="12" name="Obraz 11" descr="barwy RP">
            <a:extLst>
              <a:ext uri="{FF2B5EF4-FFF2-40B4-BE49-F238E27FC236}">
                <a16:creationId xmlns:a16="http://schemas.microsoft.com/office/drawing/2014/main" id="{7C93677B-A16E-82CA-7FC4-B6B51516070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743" y="6370378"/>
            <a:ext cx="2239772" cy="950531"/>
          </a:xfrm>
          <a:prstGeom prst="rect">
            <a:avLst/>
          </a:prstGeom>
        </p:spPr>
      </p:pic>
      <p:pic>
        <p:nvPicPr>
          <p:cNvPr id="18" name="Obraz 17" descr="Obraz zawierający tekst&#10;&#10;Opis wygenerowany automatycznie">
            <a:extLst>
              <a:ext uri="{FF2B5EF4-FFF2-40B4-BE49-F238E27FC236}">
                <a16:creationId xmlns:a16="http://schemas.microsoft.com/office/drawing/2014/main" id="{EB4DB370-BCB9-D1E9-5613-5A9DCA5F311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5750" y="4500563"/>
            <a:ext cx="3959225" cy="720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935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2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419" userDrawn="1">
          <p15:clr>
            <a:srgbClr val="FBAE40"/>
          </p15:clr>
        </p15:guide>
        <p15:guide id="24" pos="646" userDrawn="1">
          <p15:clr>
            <a:srgbClr val="FBAE40"/>
          </p15:clr>
        </p15:guide>
        <p15:guide id="25" pos="873" userDrawn="1">
          <p15:clr>
            <a:srgbClr val="FBAE40"/>
          </p15:clr>
        </p15:guide>
        <p15:guide id="26" pos="1100" userDrawn="1">
          <p15:clr>
            <a:srgbClr val="FBAE40"/>
          </p15:clr>
        </p15:guide>
        <p15:guide id="27" pos="1327" userDrawn="1">
          <p15:clr>
            <a:srgbClr val="FBAE40"/>
          </p15:clr>
        </p15:guide>
        <p15:guide id="28" pos="1553" userDrawn="1">
          <p15:clr>
            <a:srgbClr val="FBAE40"/>
          </p15:clr>
        </p15:guide>
        <p15:guide id="29" pos="1780" userDrawn="1">
          <p15:clr>
            <a:srgbClr val="FBAE40"/>
          </p15:clr>
        </p15:guide>
        <p15:guide id="30" pos="2007" userDrawn="1">
          <p15:clr>
            <a:srgbClr val="FBAE40"/>
          </p15:clr>
        </p15:guide>
        <p15:guide id="31" pos="2234" userDrawn="1">
          <p15:clr>
            <a:srgbClr val="FBAE40"/>
          </p15:clr>
        </p15:guide>
        <p15:guide id="32" pos="2460" userDrawn="1">
          <p15:clr>
            <a:srgbClr val="FBAE40"/>
          </p15:clr>
        </p15:guide>
        <p15:guide id="33" pos="2687" userDrawn="1">
          <p15:clr>
            <a:srgbClr val="FBAE40"/>
          </p15:clr>
        </p15:guide>
        <p15:guide id="34" pos="2914" userDrawn="1">
          <p15:clr>
            <a:srgbClr val="FBAE40"/>
          </p15:clr>
        </p15:guide>
        <p15:guide id="35" pos="3141" userDrawn="1">
          <p15:clr>
            <a:srgbClr val="FBAE40"/>
          </p15:clr>
        </p15:guide>
        <p15:guide id="36" pos="3368" userDrawn="1">
          <p15:clr>
            <a:srgbClr val="FBAE40"/>
          </p15:clr>
        </p15:guide>
        <p15:guide id="37" pos="3594" userDrawn="1">
          <p15:clr>
            <a:srgbClr val="FBAE40"/>
          </p15:clr>
        </p15:guide>
        <p15:guide id="38" pos="3821" userDrawn="1">
          <p15:clr>
            <a:srgbClr val="FBAE40"/>
          </p15:clr>
        </p15:guide>
        <p15:guide id="39" pos="4048" userDrawn="1">
          <p15:clr>
            <a:srgbClr val="FBAE40"/>
          </p15:clr>
        </p15:guide>
        <p15:guide id="40" pos="4275" userDrawn="1">
          <p15:clr>
            <a:srgbClr val="FBAE40"/>
          </p15:clr>
        </p15:guide>
        <p15:guide id="41" pos="4501" userDrawn="1">
          <p15:clr>
            <a:srgbClr val="FBAE40"/>
          </p15:clr>
        </p15:guide>
        <p15:guide id="42" pos="4728" userDrawn="1">
          <p15:clr>
            <a:srgbClr val="FBAE40"/>
          </p15:clr>
        </p15:guide>
        <p15:guide id="43" pos="4955" userDrawn="1">
          <p15:clr>
            <a:srgbClr val="FBAE40"/>
          </p15:clr>
        </p15:guide>
        <p15:guide id="44" pos="5182" userDrawn="1">
          <p15:clr>
            <a:srgbClr val="FBAE40"/>
          </p15:clr>
        </p15:guide>
        <p15:guide id="45" pos="5408" userDrawn="1">
          <p15:clr>
            <a:srgbClr val="FBAE40"/>
          </p15:clr>
        </p15:guide>
        <p15:guide id="46" pos="5635" userDrawn="1">
          <p15:clr>
            <a:srgbClr val="FBAE40"/>
          </p15:clr>
        </p15:guide>
        <p15:guide id="47" pos="5862" userDrawn="1">
          <p15:clr>
            <a:srgbClr val="FBAE40"/>
          </p15:clr>
        </p15:guide>
        <p15:guide id="48" pos="6089" userDrawn="1">
          <p15:clr>
            <a:srgbClr val="FBAE40"/>
          </p15:clr>
        </p15:guide>
        <p15:guide id="49" pos="6316" userDrawn="1">
          <p15:clr>
            <a:srgbClr val="FBAE40"/>
          </p15:clr>
        </p15:guide>
        <p15:guide id="50" pos="6542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0D1F565A-4734-6B49-4F72-233C397DE031}"/>
              </a:ext>
            </a:extLst>
          </p:cNvPr>
          <p:cNvSpPr/>
          <p:nvPr userDrawn="1"/>
        </p:nvSpPr>
        <p:spPr>
          <a:xfrm>
            <a:off x="2825749" y="4500563"/>
            <a:ext cx="7196139" cy="215959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12E8330A-FFD8-2BBA-E745-7200C0738BE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69925" y="0"/>
            <a:ext cx="6835775" cy="4859338"/>
          </a:xfrm>
          <a:custGeom>
            <a:avLst/>
            <a:gdLst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55824 w 6835775"/>
              <a:gd name="connsiteY3" fmla="*/ 4500563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35775" h="4859338">
                <a:moveTo>
                  <a:pt x="0" y="0"/>
                </a:moveTo>
                <a:lnTo>
                  <a:pt x="6835775" y="0"/>
                </a:lnTo>
                <a:lnTo>
                  <a:pt x="6835775" y="4500563"/>
                </a:lnTo>
                <a:lnTo>
                  <a:pt x="2155824" y="4500563"/>
                </a:lnTo>
                <a:lnTo>
                  <a:pt x="2155824" y="4859338"/>
                </a:lnTo>
                <a:lnTo>
                  <a:pt x="0" y="485933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7BF7E1EF-0AB1-F3B1-F5CD-6A2AA3056193}"/>
              </a:ext>
            </a:extLst>
          </p:cNvPr>
          <p:cNvSpPr/>
          <p:nvPr userDrawn="1"/>
        </p:nvSpPr>
        <p:spPr>
          <a:xfrm>
            <a:off x="3905250" y="4500562"/>
            <a:ext cx="3600449" cy="359395"/>
          </a:xfrm>
          <a:prstGeom prst="rect">
            <a:avLst/>
          </a:prstGeom>
          <a:solidFill>
            <a:srgbClr val="005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03E2C530-5988-0861-50D8-1C7FE1662A60}"/>
              </a:ext>
            </a:extLst>
          </p:cNvPr>
          <p:cNvSpPr/>
          <p:nvPr userDrawn="1"/>
        </p:nvSpPr>
        <p:spPr>
          <a:xfrm>
            <a:off x="2825751" y="4500561"/>
            <a:ext cx="1079500" cy="358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86113" y="5195719"/>
            <a:ext cx="6480176" cy="1320421"/>
          </a:xfrm>
        </p:spPr>
        <p:txBody>
          <a:bodyPr anchor="t" anchorCtr="0"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9016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419" userDrawn="1">
          <p15:clr>
            <a:srgbClr val="FBAE40"/>
          </p15:clr>
        </p15:guide>
        <p15:guide id="24" pos="646" userDrawn="1">
          <p15:clr>
            <a:srgbClr val="FBAE40"/>
          </p15:clr>
        </p15:guide>
        <p15:guide id="25" pos="873" userDrawn="1">
          <p15:clr>
            <a:srgbClr val="FBAE40"/>
          </p15:clr>
        </p15:guide>
        <p15:guide id="26" pos="1100" userDrawn="1">
          <p15:clr>
            <a:srgbClr val="FBAE40"/>
          </p15:clr>
        </p15:guide>
        <p15:guide id="27" pos="1327" userDrawn="1">
          <p15:clr>
            <a:srgbClr val="FBAE40"/>
          </p15:clr>
        </p15:guide>
        <p15:guide id="28" pos="1553" userDrawn="1">
          <p15:clr>
            <a:srgbClr val="FBAE40"/>
          </p15:clr>
        </p15:guide>
        <p15:guide id="29" pos="1780" userDrawn="1">
          <p15:clr>
            <a:srgbClr val="FBAE40"/>
          </p15:clr>
        </p15:guide>
        <p15:guide id="30" pos="2007" userDrawn="1">
          <p15:clr>
            <a:srgbClr val="FBAE40"/>
          </p15:clr>
        </p15:guide>
        <p15:guide id="31" pos="2234" userDrawn="1">
          <p15:clr>
            <a:srgbClr val="FBAE40"/>
          </p15:clr>
        </p15:guide>
        <p15:guide id="32" pos="2460" userDrawn="1">
          <p15:clr>
            <a:srgbClr val="FBAE40"/>
          </p15:clr>
        </p15:guide>
        <p15:guide id="33" pos="2687" userDrawn="1">
          <p15:clr>
            <a:srgbClr val="FBAE40"/>
          </p15:clr>
        </p15:guide>
        <p15:guide id="34" pos="2914" userDrawn="1">
          <p15:clr>
            <a:srgbClr val="FBAE40"/>
          </p15:clr>
        </p15:guide>
        <p15:guide id="35" pos="3141" userDrawn="1">
          <p15:clr>
            <a:srgbClr val="FBAE40"/>
          </p15:clr>
        </p15:guide>
        <p15:guide id="36" pos="3368" userDrawn="1">
          <p15:clr>
            <a:srgbClr val="FBAE40"/>
          </p15:clr>
        </p15:guide>
        <p15:guide id="37" pos="3594" userDrawn="1">
          <p15:clr>
            <a:srgbClr val="FBAE40"/>
          </p15:clr>
        </p15:guide>
        <p15:guide id="38" pos="3821" userDrawn="1">
          <p15:clr>
            <a:srgbClr val="FBAE40"/>
          </p15:clr>
        </p15:guide>
        <p15:guide id="39" pos="4048" userDrawn="1">
          <p15:clr>
            <a:srgbClr val="FBAE40"/>
          </p15:clr>
        </p15:guide>
        <p15:guide id="40" pos="4275" userDrawn="1">
          <p15:clr>
            <a:srgbClr val="FBAE40"/>
          </p15:clr>
        </p15:guide>
        <p15:guide id="41" pos="4501" userDrawn="1">
          <p15:clr>
            <a:srgbClr val="FBAE40"/>
          </p15:clr>
        </p15:guide>
        <p15:guide id="42" pos="4728" userDrawn="1">
          <p15:clr>
            <a:srgbClr val="FBAE40"/>
          </p15:clr>
        </p15:guide>
        <p15:guide id="43" pos="4955" userDrawn="1">
          <p15:clr>
            <a:srgbClr val="FBAE40"/>
          </p15:clr>
        </p15:guide>
        <p15:guide id="44" pos="5182" userDrawn="1">
          <p15:clr>
            <a:srgbClr val="FBAE40"/>
          </p15:clr>
        </p15:guide>
        <p15:guide id="45" pos="5408" userDrawn="1">
          <p15:clr>
            <a:srgbClr val="FBAE40"/>
          </p15:clr>
        </p15:guide>
        <p15:guide id="46" pos="5635" userDrawn="1">
          <p15:clr>
            <a:srgbClr val="FBAE40"/>
          </p15:clr>
        </p15:guide>
        <p15:guide id="47" pos="5862" userDrawn="1">
          <p15:clr>
            <a:srgbClr val="FBAE40"/>
          </p15:clr>
        </p15:guide>
        <p15:guide id="48" pos="6089" userDrawn="1">
          <p15:clr>
            <a:srgbClr val="FBAE40"/>
          </p15:clr>
        </p15:guide>
        <p15:guide id="49" pos="6316" userDrawn="1">
          <p15:clr>
            <a:srgbClr val="FBAE40"/>
          </p15:clr>
        </p15:guide>
        <p15:guide id="50" pos="6542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lajd - tytuł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05279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lajd - tytuł + 2 elementy zawartości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5906" y="1979837"/>
            <a:ext cx="4140000" cy="468001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25906" y="1979613"/>
            <a:ext cx="4140000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34000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- tytuł + zdjęcie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5906" y="899836"/>
            <a:ext cx="4320000" cy="1080001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5906" y="1979837"/>
            <a:ext cx="4320382" cy="468000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7" name="Symbol zastępczy obrazu 6">
            <a:extLst>
              <a:ext uri="{FF2B5EF4-FFF2-40B4-BE49-F238E27FC236}">
                <a16:creationId xmlns:a16="http://schemas.microsoft.com/office/drawing/2014/main" id="{E681B9F9-7BA5-2D43-A1BD-8AF5D025063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900113"/>
            <a:ext cx="4986338" cy="5759726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53987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Slajd - tytuł + zawartość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630E28BA-19A4-6182-CE10-65107EDF6B75}"/>
              </a:ext>
            </a:extLst>
          </p:cNvPr>
          <p:cNvSpPr/>
          <p:nvPr userDrawn="1"/>
        </p:nvSpPr>
        <p:spPr>
          <a:xfrm>
            <a:off x="8585546" y="7380288"/>
            <a:ext cx="1080742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69991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Slajd - tytuł + 2 elementy zawartości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5906" y="1979837"/>
            <a:ext cx="4140000" cy="4680018"/>
          </a:xfr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25906" y="1979613"/>
            <a:ext cx="4140000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A72189C-757E-47DF-313E-E0F36399C0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E363107C-97A9-9A5D-A2A2-E6ABB7ED4C62}"/>
              </a:ext>
            </a:extLst>
          </p:cNvPr>
          <p:cNvSpPr/>
          <p:nvPr userDrawn="1"/>
        </p:nvSpPr>
        <p:spPr>
          <a:xfrm>
            <a:off x="8585546" y="7380288"/>
            <a:ext cx="1080742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95970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5525" y="899836"/>
            <a:ext cx="8640381" cy="1080001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5907" y="1979837"/>
            <a:ext cx="8640382" cy="468000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  <a:endParaRPr lang="en-US" dirty="0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617E16B8-2BD0-D12E-978E-94E428DF9717}"/>
              </a:ext>
            </a:extLst>
          </p:cNvPr>
          <p:cNvSpPr/>
          <p:nvPr userDrawn="1"/>
        </p:nvSpPr>
        <p:spPr>
          <a:xfrm>
            <a:off x="1025870" y="0"/>
            <a:ext cx="1080742" cy="1793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662915FD-1FF3-5CF3-5C57-034114B5E6A2}"/>
              </a:ext>
            </a:extLst>
          </p:cNvPr>
          <p:cNvSpPr/>
          <p:nvPr userDrawn="1"/>
        </p:nvSpPr>
        <p:spPr>
          <a:xfrm>
            <a:off x="2106612" y="0"/>
            <a:ext cx="7559293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026AD61-FC69-65FC-05E3-06AA14C893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85200" y="7019837"/>
            <a:ext cx="1080000" cy="180000"/>
          </a:xfrm>
          <a:prstGeom prst="rect">
            <a:avLst/>
          </a:prstGeom>
          <a:noFill/>
        </p:spPr>
        <p:txBody>
          <a:bodyPr vert="horz" lIns="0" tIns="72000" rIns="0" bIns="72000" rtlCol="0" anchor="ctr" anchorCtr="0"/>
          <a:lstStyle>
            <a:lvl1pPr algn="r">
              <a:defRPr sz="10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4C2A84FB-402E-BB6C-632B-D1ADD49B7D8C}"/>
              </a:ext>
            </a:extLst>
          </p:cNvPr>
          <p:cNvSpPr/>
          <p:nvPr userDrawn="1"/>
        </p:nvSpPr>
        <p:spPr>
          <a:xfrm>
            <a:off x="8585546" y="7380288"/>
            <a:ext cx="1080742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6163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25" r:id="rId2"/>
    <p:sldLayoutId id="2147483720" r:id="rId3"/>
    <p:sldLayoutId id="2147483721" r:id="rId4"/>
    <p:sldLayoutId id="2147483710" r:id="rId5"/>
    <p:sldLayoutId id="2147483712" r:id="rId6"/>
    <p:sldLayoutId id="2147483726" r:id="rId7"/>
    <p:sldLayoutId id="2147483740" r:id="rId8"/>
    <p:sldLayoutId id="2147483723" r:id="rId9"/>
    <p:sldLayoutId id="2147483728" r:id="rId10"/>
  </p:sldLayoutIdLst>
  <p:hf hdr="0" ftr="0"/>
  <p:txStyles>
    <p:titleStyle>
      <a:lvl1pPr algn="l" defTabSz="1007943" rtl="0" eaLnBrk="1" latinLnBrk="0" hangingPunct="1">
        <a:lnSpc>
          <a:spcPts val="3600"/>
        </a:lnSpc>
        <a:spcBef>
          <a:spcPct val="0"/>
        </a:spcBef>
        <a:buNone/>
        <a:defRPr sz="2800" b="1" kern="1200">
          <a:solidFill>
            <a:schemeClr val="tx2"/>
          </a:solidFill>
          <a:latin typeface="Open Sans" pitchFamily="2" charset="0"/>
          <a:ea typeface="Open Sans" pitchFamily="2" charset="0"/>
          <a:cs typeface="Open Sans" pitchFamily="2" charset="0"/>
        </a:defRPr>
      </a:lvl1pPr>
    </p:titleStyle>
    <p:bodyStyle>
      <a:lvl1pPr marL="251986" indent="-251986" algn="l" defTabSz="1007943" rtl="0" eaLnBrk="1" latinLnBrk="0" hangingPunct="1">
        <a:lnSpc>
          <a:spcPts val="2400"/>
        </a:lnSpc>
        <a:spcBef>
          <a:spcPts val="1102"/>
        </a:spcBef>
        <a:buClr>
          <a:schemeClr val="accent1"/>
        </a:buClr>
        <a:buFontTx/>
        <a:buBlip>
          <a:blip r:embed="rId12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1pPr>
      <a:lvl2pPr marL="755957" indent="-251986" algn="l" defTabSz="1007943" rtl="0" eaLnBrk="1" latinLnBrk="0" hangingPunct="1">
        <a:lnSpc>
          <a:spcPts val="2400"/>
        </a:lnSpc>
        <a:spcBef>
          <a:spcPts val="551"/>
        </a:spcBef>
        <a:buFontTx/>
        <a:buBlip>
          <a:blip r:embed="rId13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2pPr>
      <a:lvl3pPr marL="1259929" indent="-251986" algn="l" defTabSz="1007943" rtl="0" eaLnBrk="1" latinLnBrk="0" hangingPunct="1">
        <a:lnSpc>
          <a:spcPts val="2400"/>
        </a:lnSpc>
        <a:spcBef>
          <a:spcPts val="551"/>
        </a:spcBef>
        <a:buFontTx/>
        <a:buBlip>
          <a:blip r:embed="rId14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3pPr>
      <a:lvl4pPr marL="1763900" indent="-251986" algn="l" defTabSz="1007943" rtl="0" eaLnBrk="1" latinLnBrk="0" hangingPunct="1">
        <a:lnSpc>
          <a:spcPts val="2400"/>
        </a:lnSpc>
        <a:spcBef>
          <a:spcPts val="55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4pPr>
      <a:lvl5pPr marL="2267872" indent="-251986" algn="l" defTabSz="1007943" rtl="0" eaLnBrk="1" latinLnBrk="0" hangingPunct="1">
        <a:lnSpc>
          <a:spcPts val="2400"/>
        </a:lnSpc>
        <a:spcBef>
          <a:spcPts val="55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93" userDrawn="1">
          <p15:clr>
            <a:srgbClr val="F26B43"/>
          </p15:clr>
        </p15:guide>
        <p15:guide id="2" pos="419" userDrawn="1">
          <p15:clr>
            <a:srgbClr val="F26B43"/>
          </p15:clr>
        </p15:guide>
        <p15:guide id="3" pos="646" userDrawn="1">
          <p15:clr>
            <a:srgbClr val="F26B43"/>
          </p15:clr>
        </p15:guide>
        <p15:guide id="4" pos="873" userDrawn="1">
          <p15:clr>
            <a:srgbClr val="F26B43"/>
          </p15:clr>
        </p15:guide>
        <p15:guide id="5" pos="1100" userDrawn="1">
          <p15:clr>
            <a:srgbClr val="F26B43"/>
          </p15:clr>
        </p15:guide>
        <p15:guide id="6" pos="1327" userDrawn="1">
          <p15:clr>
            <a:srgbClr val="F26B43"/>
          </p15:clr>
        </p15:guide>
        <p15:guide id="7" pos="1553" userDrawn="1">
          <p15:clr>
            <a:srgbClr val="F26B43"/>
          </p15:clr>
        </p15:guide>
        <p15:guide id="8" pos="1780" userDrawn="1">
          <p15:clr>
            <a:srgbClr val="F26B43"/>
          </p15:clr>
        </p15:guide>
        <p15:guide id="9" pos="2007" userDrawn="1">
          <p15:clr>
            <a:srgbClr val="F26B43"/>
          </p15:clr>
        </p15:guide>
        <p15:guide id="10" pos="2234" userDrawn="1">
          <p15:clr>
            <a:srgbClr val="F26B43"/>
          </p15:clr>
        </p15:guide>
        <p15:guide id="11" pos="2460" userDrawn="1">
          <p15:clr>
            <a:srgbClr val="F26B43"/>
          </p15:clr>
        </p15:guide>
        <p15:guide id="12" pos="2687" userDrawn="1">
          <p15:clr>
            <a:srgbClr val="F26B43"/>
          </p15:clr>
        </p15:guide>
        <p15:guide id="13" pos="2914" userDrawn="1">
          <p15:clr>
            <a:srgbClr val="F26B43"/>
          </p15:clr>
        </p15:guide>
        <p15:guide id="14" pos="3141" userDrawn="1">
          <p15:clr>
            <a:srgbClr val="F26B43"/>
          </p15:clr>
        </p15:guide>
        <p15:guide id="15" pos="3368" userDrawn="1">
          <p15:clr>
            <a:srgbClr val="F26B43"/>
          </p15:clr>
        </p15:guide>
        <p15:guide id="16" pos="3594" userDrawn="1">
          <p15:clr>
            <a:srgbClr val="F26B43"/>
          </p15:clr>
        </p15:guide>
        <p15:guide id="17" pos="3821" userDrawn="1">
          <p15:clr>
            <a:srgbClr val="F26B43"/>
          </p15:clr>
        </p15:guide>
        <p15:guide id="18" pos="4048" userDrawn="1">
          <p15:clr>
            <a:srgbClr val="F26B43"/>
          </p15:clr>
        </p15:guide>
        <p15:guide id="19" pos="4275" userDrawn="1">
          <p15:clr>
            <a:srgbClr val="F26B43"/>
          </p15:clr>
        </p15:guide>
        <p15:guide id="20" pos="4501" userDrawn="1">
          <p15:clr>
            <a:srgbClr val="F26B43"/>
          </p15:clr>
        </p15:guide>
        <p15:guide id="21" pos="4728" userDrawn="1">
          <p15:clr>
            <a:srgbClr val="F26B43"/>
          </p15:clr>
        </p15:guide>
        <p15:guide id="22" pos="4955" userDrawn="1">
          <p15:clr>
            <a:srgbClr val="F26B43"/>
          </p15:clr>
        </p15:guide>
        <p15:guide id="23" pos="5182" userDrawn="1">
          <p15:clr>
            <a:srgbClr val="F26B43"/>
          </p15:clr>
        </p15:guide>
        <p15:guide id="24" pos="5408" userDrawn="1">
          <p15:clr>
            <a:srgbClr val="F26B43"/>
          </p15:clr>
        </p15:guide>
        <p15:guide id="25" pos="5635" userDrawn="1">
          <p15:clr>
            <a:srgbClr val="F26B43"/>
          </p15:clr>
        </p15:guide>
        <p15:guide id="26" pos="5862" userDrawn="1">
          <p15:clr>
            <a:srgbClr val="F26B43"/>
          </p15:clr>
        </p15:guide>
        <p15:guide id="27" pos="6089" userDrawn="1">
          <p15:clr>
            <a:srgbClr val="F26B43"/>
          </p15:clr>
        </p15:guide>
        <p15:guide id="28" pos="6316" userDrawn="1">
          <p15:clr>
            <a:srgbClr val="F26B43"/>
          </p15:clr>
        </p15:guide>
        <p15:guide id="29" pos="6542" userDrawn="1">
          <p15:clr>
            <a:srgbClr val="F26B43"/>
          </p15:clr>
        </p15:guide>
        <p15:guide id="30" orient="horz" pos="113" userDrawn="1">
          <p15:clr>
            <a:srgbClr val="F26B43"/>
          </p15:clr>
        </p15:guide>
        <p15:guide id="31" orient="horz" pos="340" userDrawn="1">
          <p15:clr>
            <a:srgbClr val="F26B43"/>
          </p15:clr>
        </p15:guide>
        <p15:guide id="32" orient="horz" pos="567" userDrawn="1">
          <p15:clr>
            <a:srgbClr val="F26B43"/>
          </p15:clr>
        </p15:guide>
        <p15:guide id="33" orient="horz" pos="794" userDrawn="1">
          <p15:clr>
            <a:srgbClr val="F26B43"/>
          </p15:clr>
        </p15:guide>
        <p15:guide id="34" orient="horz" pos="1020" userDrawn="1">
          <p15:clr>
            <a:srgbClr val="F26B43"/>
          </p15:clr>
        </p15:guide>
        <p15:guide id="35" orient="horz" pos="1247" userDrawn="1">
          <p15:clr>
            <a:srgbClr val="F26B43"/>
          </p15:clr>
        </p15:guide>
        <p15:guide id="36" orient="horz" pos="1474" userDrawn="1">
          <p15:clr>
            <a:srgbClr val="F26B43"/>
          </p15:clr>
        </p15:guide>
        <p15:guide id="37" orient="horz" pos="1701" userDrawn="1">
          <p15:clr>
            <a:srgbClr val="F26B43"/>
          </p15:clr>
        </p15:guide>
        <p15:guide id="38" orient="horz" pos="1927" userDrawn="1">
          <p15:clr>
            <a:srgbClr val="F26B43"/>
          </p15:clr>
        </p15:guide>
        <p15:guide id="39" orient="horz" pos="2154" userDrawn="1">
          <p15:clr>
            <a:srgbClr val="F26B43"/>
          </p15:clr>
        </p15:guide>
        <p15:guide id="40" orient="horz" pos="2381" userDrawn="1">
          <p15:clr>
            <a:srgbClr val="F26B43"/>
          </p15:clr>
        </p15:guide>
        <p15:guide id="41" orient="horz" pos="2608" userDrawn="1">
          <p15:clr>
            <a:srgbClr val="F26B43"/>
          </p15:clr>
        </p15:guide>
        <p15:guide id="42" orient="horz" pos="2835" userDrawn="1">
          <p15:clr>
            <a:srgbClr val="F26B43"/>
          </p15:clr>
        </p15:guide>
        <p15:guide id="43" orient="horz" pos="3061" userDrawn="1">
          <p15:clr>
            <a:srgbClr val="F26B43"/>
          </p15:clr>
        </p15:guide>
        <p15:guide id="44" orient="horz" pos="3288" userDrawn="1">
          <p15:clr>
            <a:srgbClr val="F26B43"/>
          </p15:clr>
        </p15:guide>
        <p15:guide id="45" orient="horz" pos="3515" userDrawn="1">
          <p15:clr>
            <a:srgbClr val="F26B43"/>
          </p15:clr>
        </p15:guide>
        <p15:guide id="46" orient="horz" pos="3742" userDrawn="1">
          <p15:clr>
            <a:srgbClr val="F26B43"/>
          </p15:clr>
        </p15:guide>
        <p15:guide id="47" orient="horz" pos="3968" userDrawn="1">
          <p15:clr>
            <a:srgbClr val="F26B43"/>
          </p15:clr>
        </p15:guide>
        <p15:guide id="48" orient="horz" pos="4195" userDrawn="1">
          <p15:clr>
            <a:srgbClr val="F26B43"/>
          </p15:clr>
        </p15:guide>
        <p15:guide id="49" orient="horz" pos="4422" userDrawn="1">
          <p15:clr>
            <a:srgbClr val="F26B43"/>
          </p15:clr>
        </p15:guide>
        <p15:guide id="50" orient="horz" pos="464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2726208F-D6F7-1381-5132-3B60A6BFE7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85877" y="3347789"/>
            <a:ext cx="7920115" cy="1368152"/>
          </a:xfrm>
        </p:spPr>
        <p:txBody>
          <a:bodyPr>
            <a:normAutofit/>
          </a:bodyPr>
          <a:lstStyle/>
          <a:p>
            <a:pPr algn="ctr"/>
            <a:r>
              <a:rPr lang="pl-PL" sz="3600" dirty="0"/>
              <a:t>„</a:t>
            </a:r>
            <a:r>
              <a:rPr lang="pl-PL" sz="3600" dirty="0" err="1"/>
              <a:t>Cyberbezpieczeństwo</a:t>
            </a:r>
            <a:r>
              <a:rPr lang="pl-PL" sz="3600" dirty="0"/>
              <a:t> w zamówieniach publicznych”</a:t>
            </a:r>
          </a:p>
        </p:txBody>
      </p:sp>
      <p:sp>
        <p:nvSpPr>
          <p:cNvPr id="5" name="Podtytuł 4">
            <a:extLst>
              <a:ext uri="{FF2B5EF4-FFF2-40B4-BE49-F238E27FC236}">
                <a16:creationId xmlns:a16="http://schemas.microsoft.com/office/drawing/2014/main" id="{0F4B11A1-2445-C731-5567-0EBA6FAF89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85888" y="5292004"/>
            <a:ext cx="7920037" cy="649789"/>
          </a:xfrm>
        </p:spPr>
        <p:txBody>
          <a:bodyPr>
            <a:normAutofit/>
          </a:bodyPr>
          <a:lstStyle/>
          <a:p>
            <a:pPr algn="r"/>
            <a:r>
              <a:rPr lang="pl-PL" sz="2000" dirty="0">
                <a:solidFill>
                  <a:srgbClr val="FFC000"/>
                </a:solidFill>
              </a:rPr>
              <a:t>Warszawa, 3 kwietnia 2025 r. </a:t>
            </a:r>
          </a:p>
        </p:txBody>
      </p:sp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01A395D3-35E7-4FC6-9F13-A51704F851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dirty="0"/>
              <a:t>03.04.2025</a:t>
            </a:r>
          </a:p>
        </p:txBody>
      </p:sp>
    </p:spTree>
    <p:extLst>
      <p:ext uri="{BB962C8B-B14F-4D97-AF65-F5344CB8AC3E}">
        <p14:creationId xmlns:p14="http://schemas.microsoft.com/office/powerpoint/2010/main" val="10616822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BD85E3-7EEC-4DB0-B6AF-098D80E544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C8017D7-9AB6-CF6F-507C-A8930084D7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1450" y="3563813"/>
            <a:ext cx="8064513" cy="2520280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br>
              <a:rPr lang="pl-PL" sz="1600" dirty="0"/>
            </a:br>
            <a:r>
              <a:rPr lang="pl-PL" sz="1600" dirty="0"/>
              <a:t>1. Zamawiający powinien ocenić, jakie regulacje dotyczące </a:t>
            </a:r>
            <a:r>
              <a:rPr lang="pl-PL" sz="1600" dirty="0" err="1"/>
              <a:t>cyberbezpieczeństwa</a:t>
            </a:r>
            <a:r>
              <a:rPr lang="pl-PL" sz="1600" dirty="0"/>
              <a:t> powinien stosować w ramach prowadzonej działalności.</a:t>
            </a:r>
            <a:br>
              <a:rPr lang="pl-PL" sz="1600" dirty="0"/>
            </a:br>
            <a:r>
              <a:rPr lang="pl-PL" sz="1600" dirty="0"/>
              <a:t>2. Zamawiający powinien ustalić, w jakim zakresie jest zobowiązany stosować powszechnie obowiązujące przepisy.</a:t>
            </a:r>
            <a:br>
              <a:rPr lang="pl-PL" sz="1600" dirty="0"/>
            </a:br>
            <a:r>
              <a:rPr lang="pl-PL" sz="1600" dirty="0"/>
              <a:t>3. Zamawiający powinien uwzględnić odpowiednie mające </a:t>
            </a:r>
            <a:r>
              <a:rPr lang="pl-PL" sz="1600" dirty="0" err="1"/>
              <a:t>doniego</a:t>
            </a:r>
            <a:r>
              <a:rPr lang="pl-PL" sz="1600" dirty="0"/>
              <a:t> zastosowanie wytyczne i rekomendacje o charakterze niewiążącym</a:t>
            </a:r>
            <a:br>
              <a:rPr lang="pl-PL" sz="1600" dirty="0"/>
            </a:br>
            <a:br>
              <a:rPr lang="pl-PL" sz="1600" dirty="0"/>
            </a:br>
            <a:br>
              <a:rPr lang="pl-PL" sz="1600" dirty="0"/>
            </a:br>
            <a:endParaRPr lang="pl-PL" sz="1600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5092159A-57B5-2059-AB5A-6590162901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7434" y="2699717"/>
            <a:ext cx="7920104" cy="864096"/>
          </a:xfrm>
        </p:spPr>
        <p:txBody>
          <a:bodyPr>
            <a:noAutofit/>
          </a:bodyPr>
          <a:lstStyle/>
          <a:p>
            <a:pPr algn="ctr"/>
            <a:r>
              <a:rPr lang="pl-PL" sz="2000" dirty="0">
                <a:solidFill>
                  <a:srgbClr val="FFC000"/>
                </a:solidFill>
              </a:rPr>
              <a:t>Ogólne rekomendacje dotyczące zapewnienia </a:t>
            </a:r>
            <a:r>
              <a:rPr lang="pl-PL" sz="2000" dirty="0" err="1">
                <a:solidFill>
                  <a:srgbClr val="FFC000"/>
                </a:solidFill>
              </a:rPr>
              <a:t>cyberbezpieczeństwa</a:t>
            </a:r>
            <a:endParaRPr lang="pl-PL" sz="2000" dirty="0">
              <a:solidFill>
                <a:srgbClr val="FFC000"/>
              </a:solidFill>
            </a:endParaRP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82DC011-0216-4CDB-719D-175A242DA0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D1261-A096-4701-818F-FA57047FD5DA}" type="datetime1">
              <a:rPr lang="pl-PL" smtClean="0"/>
              <a:t>02.04.2025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610644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ED584F-4184-D822-F5EE-3E795D6AF2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1444CE6-B2D1-1481-188F-AB1AA08043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1450" y="3563813"/>
            <a:ext cx="8064513" cy="2520280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br>
              <a:rPr lang="pl-PL" sz="1600" dirty="0"/>
            </a:br>
            <a:r>
              <a:rPr lang="pl-PL" sz="1600" dirty="0"/>
              <a:t>4. Zamawiający powinien przeprowadzić analizę ryzyka w zakresie </a:t>
            </a:r>
            <a:r>
              <a:rPr lang="pl-PL" sz="1600" dirty="0" err="1"/>
              <a:t>cyberbezpieczeństwa</a:t>
            </a:r>
            <a:r>
              <a:rPr lang="pl-PL" sz="1600" dirty="0"/>
              <a:t> w celu określenia poziomu ryzyka związanego z wykorzystaniem systemu informatycznego</a:t>
            </a:r>
            <a:br>
              <a:rPr lang="pl-PL" sz="1600" dirty="0"/>
            </a:br>
            <a:r>
              <a:rPr lang="pl-PL" sz="1600" dirty="0"/>
              <a:t>5. Zamawiający powinien określić w OPZ wymagania dotyczące </a:t>
            </a:r>
            <a:r>
              <a:rPr lang="pl-PL" sz="1600" dirty="0" err="1"/>
              <a:t>cyberbezpieczeństwa</a:t>
            </a:r>
            <a:r>
              <a:rPr lang="pl-PL" sz="1600" dirty="0"/>
              <a:t>, jakie powinien spełniać system informatyczny.</a:t>
            </a:r>
            <a:br>
              <a:rPr lang="pl-PL" sz="1600" dirty="0"/>
            </a:br>
            <a:br>
              <a:rPr lang="pl-PL" sz="1600" dirty="0"/>
            </a:br>
            <a:br>
              <a:rPr lang="pl-PL" sz="1600" dirty="0"/>
            </a:br>
            <a:br>
              <a:rPr lang="pl-PL" sz="1600" dirty="0"/>
            </a:br>
            <a:endParaRPr lang="pl-PL" sz="1600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BCF892C5-46E1-2861-21CB-E9DA374AC6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7434" y="2699717"/>
            <a:ext cx="7920104" cy="864096"/>
          </a:xfrm>
        </p:spPr>
        <p:txBody>
          <a:bodyPr>
            <a:noAutofit/>
          </a:bodyPr>
          <a:lstStyle/>
          <a:p>
            <a:pPr algn="ctr"/>
            <a:r>
              <a:rPr lang="pl-PL" sz="2000" dirty="0">
                <a:solidFill>
                  <a:srgbClr val="FFC000"/>
                </a:solidFill>
              </a:rPr>
              <a:t>Ogólne rekomendacje dotyczące zapewnienia </a:t>
            </a:r>
            <a:r>
              <a:rPr lang="pl-PL" sz="2000" dirty="0" err="1">
                <a:solidFill>
                  <a:srgbClr val="FFC000"/>
                </a:solidFill>
              </a:rPr>
              <a:t>cyberbezpieczeństwa</a:t>
            </a:r>
            <a:endParaRPr lang="pl-PL" sz="2000" dirty="0">
              <a:solidFill>
                <a:srgbClr val="FFC000"/>
              </a:solidFill>
            </a:endParaRP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9B56E43-DB78-30FE-8534-C20FDE68C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D1261-A096-4701-818F-FA57047FD5DA}" type="datetime1">
              <a:rPr lang="pl-PL" smtClean="0"/>
              <a:t>02.04.2025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358394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93568BE-245E-449B-9BA3-0D02E7BF7E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85877" y="2771725"/>
            <a:ext cx="7920115" cy="2160240"/>
          </a:xfrm>
        </p:spPr>
        <p:txBody>
          <a:bodyPr/>
          <a:lstStyle/>
          <a:p>
            <a:pPr algn="ctr"/>
            <a:r>
              <a:rPr lang="pl-PL" dirty="0"/>
              <a:t>Otoczenie prawne związane z zamówieniami publicznymi w obszarze  </a:t>
            </a:r>
            <a:r>
              <a:rPr lang="pl-PL" dirty="0" err="1"/>
              <a:t>cyberbezpieczeństwa</a:t>
            </a:r>
            <a:endParaRPr lang="pl-PL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BC2F625A-2277-4F6D-95F0-91B1E04866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85888" y="5292004"/>
            <a:ext cx="7920104" cy="649789"/>
          </a:xfrm>
        </p:spPr>
        <p:txBody>
          <a:bodyPr>
            <a:normAutofit fontScale="62500" lnSpcReduction="20000"/>
          </a:bodyPr>
          <a:lstStyle/>
          <a:p>
            <a:pPr algn="r"/>
            <a:r>
              <a:rPr lang="pl-PL" dirty="0">
                <a:solidFill>
                  <a:srgbClr val="FFC000"/>
                </a:solidFill>
              </a:rPr>
              <a:t>Przemysław Grosfeld, Wiceprezes Urzędu Zamówień Publicznych 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229C2C5-54F9-4EC4-92E9-11C5F82C31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D1261-A096-4701-818F-FA57047FD5DA}" type="datetime1">
              <a:rPr lang="pl-PL" smtClean="0"/>
              <a:t>02.04.2025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718393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AA1198-3D93-043D-77ED-225C405C3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B3EA5FB-1728-11A6-A0E4-22AE5DD78F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85848" y="3923853"/>
            <a:ext cx="7920115" cy="216024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pl-PL" sz="1200" b="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Dyrektywa Parlamentu Europejskiego i Rady (UE) 2022/2555 z dnia 14 grudnia 2022 r. </a:t>
            </a:r>
            <a:r>
              <a:rPr lang="pl-PL" sz="12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(dyrektywa NIS 2) </a:t>
            </a:r>
            <a:r>
              <a:rPr lang="pl-PL" sz="1200" b="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(Dz.U. L 333 z 27.12.2022, s. 80), która weszła w życie 17 października 2024 r.:</a:t>
            </a:r>
            <a:br>
              <a:rPr lang="pl-PL" sz="1200" b="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pl-PL" sz="1200" b="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br>
              <a:rPr lang="pl-PL" sz="1200" b="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pl-PL" sz="1200" b="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- </a:t>
            </a:r>
            <a:r>
              <a:rPr lang="pl-PL" sz="12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nowe ramy systemu zapewnienia </a:t>
            </a:r>
            <a:r>
              <a:rPr lang="pl-PL" sz="12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cyberbezpieczeństwa</a:t>
            </a:r>
            <a:r>
              <a:rPr lang="pl-PL" sz="12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 w Unii Europejskiej,</a:t>
            </a:r>
            <a:br>
              <a:rPr lang="pl-PL" sz="12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</a:br>
            <a:r>
              <a:rPr lang="pl-PL" sz="12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- nowe zadania państw członkowskich w tym obszarze, </a:t>
            </a:r>
            <a:br>
              <a:rPr lang="pl-PL" sz="12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</a:br>
            <a:r>
              <a:rPr lang="pl-PL" sz="12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- rozszerzyła zakres podmiotów objętych obowiązkami w zakresie </a:t>
            </a:r>
            <a:r>
              <a:rPr lang="pl-PL" sz="1200" dirty="0" err="1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c</a:t>
            </a:r>
            <a:r>
              <a:rPr lang="pl-PL" sz="12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yberbezpieczeństwa</a:t>
            </a:r>
            <a:r>
              <a:rPr lang="pl-PL" sz="1200" dirty="0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,</a:t>
            </a:r>
            <a:br>
              <a:rPr lang="pl-PL" sz="12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</a:br>
            <a:r>
              <a:rPr lang="pl-PL" sz="12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 - zredefiniowała zadania organów Unii Europejskiej, </a:t>
            </a:r>
            <a:endParaRPr lang="pl-PL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6733559D-8325-B85B-0DBF-9711E0DD7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7434" y="2771725"/>
            <a:ext cx="7920104" cy="649789"/>
          </a:xfrm>
        </p:spPr>
        <p:txBody>
          <a:bodyPr>
            <a:normAutofit/>
          </a:bodyPr>
          <a:lstStyle/>
          <a:p>
            <a:pPr algn="ctr"/>
            <a:r>
              <a:rPr lang="pl-PL" dirty="0">
                <a:solidFill>
                  <a:srgbClr val="FFC000"/>
                </a:solidFill>
              </a:rPr>
              <a:t>Regulacje na szczeblu UE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91BC35E-C697-61D7-E2CB-DBB0670798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D1261-A096-4701-818F-FA57047FD5DA}" type="datetime1">
              <a:rPr lang="pl-PL" smtClean="0"/>
              <a:t>02.04.2025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55791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CAE795-3D0C-F9FA-3CBE-0D8BDE056D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3CB42E3-3EBA-1C48-7C25-0F11F7FDF1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85848" y="3923853"/>
            <a:ext cx="7920115" cy="2160240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pl-PL" sz="1800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Akt </a:t>
            </a:r>
            <a:r>
              <a:rPr lang="pl-PL" sz="1800" b="1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ws</a:t>
            </a:r>
            <a:r>
              <a:rPr lang="pl-PL" sz="1800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. odporności cyfrowej</a:t>
            </a:r>
            <a:r>
              <a:rPr lang="pl-PL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(</a:t>
            </a:r>
            <a:r>
              <a:rPr lang="pl-PL" sz="1800" b="1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Cyber</a:t>
            </a:r>
            <a:r>
              <a:rPr lang="pl-PL" sz="1800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pl-PL" sz="1800" b="1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Resilience</a:t>
            </a:r>
            <a:r>
              <a:rPr lang="pl-PL" sz="1800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pl-PL" sz="1800" b="1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Act</a:t>
            </a:r>
            <a:r>
              <a:rPr lang="pl-PL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, CRA): Wszedł w życie 10.12.2024 r., </a:t>
            </a:r>
            <a:br>
              <a:rPr lang="pl-PL" sz="1200" b="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pl-PL" sz="1200" b="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br>
              <a:rPr lang="pl-PL" sz="1200" b="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pl-PL" sz="1200" b="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- stworzenie warunków brzegowych dla rozwoju bezpiecznych produktów z elementami cyfrowymi.,</a:t>
            </a:r>
            <a:br>
              <a:rPr lang="pl-PL" sz="1200" b="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pl-PL" sz="1200" b="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- stworzenie warunków umożliwiających użytkownikom branie pod uwagę </a:t>
            </a:r>
            <a:r>
              <a:rPr lang="pl-PL" sz="1200" b="0" dirty="0" err="1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cyberbezpieczeństwa</a:t>
            </a:r>
            <a:r>
              <a:rPr lang="pl-PL" sz="1200" b="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przy wyborze produktów z elementami cyfrowymi,</a:t>
            </a:r>
            <a:br>
              <a:rPr lang="pl-PL" sz="1200" b="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pl-PL" sz="1200" b="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- art. 5 ust. 2 : jeżeli zamawia się produkty objęte zakresem niniejszego rozporządzenia, państwa członkowskie zapewniają, aby w procedurze udzielania zamówień przestrzegano zgodności z wymaganiami w zakresie </a:t>
            </a:r>
            <a:r>
              <a:rPr lang="pl-PL" sz="1200" b="0" dirty="0" err="1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cyberbezpieczeństwa</a:t>
            </a:r>
            <a:r>
              <a:rPr lang="pl-PL" sz="1200" b="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określonymi w załączniku I (wymagania w zakresie </a:t>
            </a:r>
            <a:r>
              <a:rPr lang="pl-PL" sz="1200" b="0" dirty="0" err="1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cyberbezpieczeństwa</a:t>
            </a:r>
            <a:r>
              <a:rPr lang="pl-PL" sz="1200" b="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dotyczące cech produktów z elementami cyfrowymi)</a:t>
            </a:r>
            <a:br>
              <a:rPr lang="pl-PL" sz="1200" b="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br>
              <a:rPr lang="pl-PL" sz="1200" b="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endParaRPr lang="pl-PL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5904DDB-FA32-BCA7-E1CB-16E3F864E7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7434" y="2771725"/>
            <a:ext cx="7920104" cy="649789"/>
          </a:xfrm>
        </p:spPr>
        <p:txBody>
          <a:bodyPr>
            <a:normAutofit/>
          </a:bodyPr>
          <a:lstStyle/>
          <a:p>
            <a:pPr algn="ctr"/>
            <a:r>
              <a:rPr lang="pl-PL" dirty="0">
                <a:solidFill>
                  <a:srgbClr val="FFC000"/>
                </a:solidFill>
              </a:rPr>
              <a:t>Regulacje na szczeblu UE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6B86E5F-5D76-1EF6-8033-B6DF714FDB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D1261-A096-4701-818F-FA57047FD5DA}" type="datetime1">
              <a:rPr lang="pl-PL" smtClean="0"/>
              <a:t>02.04.2025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103987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5C7181-7393-A12D-E194-D684DF86AE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27C2284-4E68-9F0C-E65E-736FCC65E2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85848" y="3923853"/>
            <a:ext cx="7920115" cy="216024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pl-PL" sz="1200" b="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1. Ustawa z dnia 5 lipca 2018 r. o krajowym systemie </a:t>
            </a:r>
            <a:r>
              <a:rPr lang="pl-PL" sz="1200" b="0" dirty="0" err="1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cyberbezpieczeństwa</a:t>
            </a:r>
            <a:r>
              <a:rPr lang="pl-PL" sz="1200" b="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(Dz. U. z 2024r. poz. 1077 i 1222)</a:t>
            </a:r>
            <a:br>
              <a:rPr lang="pl-PL" sz="1200" b="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pl-PL" sz="1200" b="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- podstawy prawno-instytucjonalne dla </a:t>
            </a:r>
            <a:r>
              <a:rPr lang="pl-PL" sz="1200" b="0" dirty="0" err="1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cyberbezpieczeństwa</a:t>
            </a:r>
            <a:r>
              <a:rPr lang="pl-PL" sz="1200" b="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na poziomie krajowym,</a:t>
            </a:r>
            <a:br>
              <a:rPr lang="pl-PL" sz="1200" b="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pl-PL" sz="1200" b="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2. Projekt  ustawy o zmianie ustawy o krajowym systemie </a:t>
            </a:r>
            <a:r>
              <a:rPr lang="pl-PL" sz="1200" b="0" dirty="0" err="1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cyberbezpieczeństwa</a:t>
            </a:r>
            <a:r>
              <a:rPr lang="pl-PL" sz="1200" b="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oraz niektórych innych</a:t>
            </a:r>
            <a:br>
              <a:rPr lang="pl-PL" sz="1200" b="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pl-PL" sz="1200" b="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ustaw (UC32)</a:t>
            </a:r>
            <a:br>
              <a:rPr lang="pl-PL" sz="1200" b="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endParaRPr lang="pl-PL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ACE74F60-EC66-A9EE-5706-C565A8B91D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7434" y="2771725"/>
            <a:ext cx="7920104" cy="649789"/>
          </a:xfrm>
        </p:spPr>
        <p:txBody>
          <a:bodyPr>
            <a:normAutofit/>
          </a:bodyPr>
          <a:lstStyle/>
          <a:p>
            <a:pPr algn="ctr"/>
            <a:r>
              <a:rPr lang="pl-PL" dirty="0">
                <a:solidFill>
                  <a:srgbClr val="FFC000"/>
                </a:solidFill>
              </a:rPr>
              <a:t>Regulacje krajowe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8BAF0A8-889E-14AF-870A-936AA2FD73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D1261-A096-4701-818F-FA57047FD5DA}" type="datetime1">
              <a:rPr lang="pl-PL" smtClean="0"/>
              <a:t>02.04.2025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512296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CDB67-D8BD-CE83-23B6-CCADF0931C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1A53FB7-64A5-D6BC-BB5D-B8D3556012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85848" y="3923853"/>
            <a:ext cx="7920115" cy="216024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pl-PL" sz="1200" dirty="0"/>
              <a:t>67c ust. 4 Podmioty, (…) do których stosuje się ustawę z dnia 11 września 2019 r. – Prawo zamówień publicznych, nie mogą nabywać typów produktów ICT, rodzajów usług ICT lub konkretnych procesów ICT określonych w decyzji, o której mowa w art. 67b ust. 15. </a:t>
            </a:r>
            <a:br>
              <a:rPr lang="pl-PL" sz="1200" dirty="0"/>
            </a:br>
            <a:r>
              <a:rPr lang="pl-PL" sz="1200" dirty="0"/>
              <a:t>5 . W przypadku gdy podmioty, do których stosuje się ustawę </a:t>
            </a:r>
            <a:r>
              <a:rPr lang="pl-PL" sz="1200" dirty="0" err="1"/>
              <a:t>pzp</a:t>
            </a:r>
            <a:r>
              <a:rPr lang="pl-PL" sz="1200" dirty="0"/>
              <a:t>, nabyły, w drodze zamówienia publicznego, przed dniem ogłoszenia decyzji, produkt ICT, usługę ICT lub proces ICT określone w tej decyzji, mogą korzystać z tych produktów, usług lub procesów nie dłużej niż 7 lat od dnia ogłoszenia decyzji,  a w przypadku produktów ICT, usług ICT lub procesów ICT wykorzystywanych do wykonywania funkcji krytycznych określonych w załączniku nr 3 do ustawy, nie dłużej niż 4 lat od dnia ogłoszenia decyzji.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B67C3A04-DA3F-48F3-2C7D-C3D1CE4753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7434" y="2771725"/>
            <a:ext cx="7920104" cy="864096"/>
          </a:xfrm>
        </p:spPr>
        <p:txBody>
          <a:bodyPr>
            <a:noAutofit/>
          </a:bodyPr>
          <a:lstStyle/>
          <a:p>
            <a:pPr algn="ctr"/>
            <a:r>
              <a:rPr lang="pl-PL" sz="1400" dirty="0">
                <a:solidFill>
                  <a:srgbClr val="FFC000"/>
                </a:solidFill>
              </a:rPr>
              <a:t>Projekt  ustawy o zmianie ustawy o krajowym systemie </a:t>
            </a:r>
            <a:r>
              <a:rPr lang="pl-PL" sz="1400" dirty="0" err="1">
                <a:solidFill>
                  <a:srgbClr val="FFC000"/>
                </a:solidFill>
              </a:rPr>
              <a:t>cyberbezpieczeństwa</a:t>
            </a:r>
            <a:r>
              <a:rPr lang="pl-PL" sz="1400" dirty="0">
                <a:solidFill>
                  <a:srgbClr val="FFC000"/>
                </a:solidFill>
              </a:rPr>
              <a:t> oraz niektórych innych ustaw (UC32)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ABA838C-A58C-5324-65E2-B1D9464EF2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D1261-A096-4701-818F-FA57047FD5DA}" type="datetime1">
              <a:rPr lang="pl-PL" smtClean="0"/>
              <a:t>02.04.2025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36117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9FB105-71FA-B327-5ECD-F6785B38BB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2C072F3-5BEC-9F56-ACC7-FE0B48345F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85848" y="3923853"/>
            <a:ext cx="7920115" cy="2160240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pl-PL" sz="1600" dirty="0"/>
              <a:t>Art. 69. 2  Przy opracowaniu strategii (</a:t>
            </a:r>
            <a:r>
              <a:rPr lang="pl-PL" sz="1600" dirty="0" err="1"/>
              <a:t>Cyberbezpieczeństwa</a:t>
            </a:r>
            <a:r>
              <a:rPr lang="pl-PL" sz="1600" dirty="0"/>
              <a:t> RP) uwzględnia się:</a:t>
            </a:r>
            <a:br>
              <a:rPr lang="pl-PL" sz="1600" dirty="0"/>
            </a:br>
            <a:r>
              <a:rPr lang="pl-PL" sz="1600" dirty="0"/>
              <a:t>r- </a:t>
            </a:r>
            <a:r>
              <a:rPr lang="pl-PL" sz="1600" dirty="0" err="1"/>
              <a:t>ozwiązania</a:t>
            </a:r>
            <a:r>
              <a:rPr lang="pl-PL" sz="1600" dirty="0"/>
              <a:t> dotyczące uwzględniania w zamówieniach publicznych wymogów</a:t>
            </a:r>
            <a:br>
              <a:rPr lang="pl-PL" sz="1600" dirty="0"/>
            </a:br>
            <a:r>
              <a:rPr lang="pl-PL" sz="1600" dirty="0"/>
              <a:t>związanych z </a:t>
            </a:r>
            <a:r>
              <a:rPr lang="pl-PL" sz="1600" dirty="0" err="1"/>
              <a:t>cyberbezpieczeństwem</a:t>
            </a:r>
            <a:r>
              <a:rPr lang="pl-PL" sz="1600" dirty="0"/>
              <a:t> w odniesieniu do produktów ICT, usług ICT</a:t>
            </a:r>
            <a:br>
              <a:rPr lang="pl-PL" sz="1600" dirty="0"/>
            </a:br>
            <a:r>
              <a:rPr lang="pl-PL" sz="1600" dirty="0"/>
              <a:t>i procesów ICT oraz specyfikacji tych wymogów na potrzeby takich zamówień,</a:t>
            </a:r>
            <a:br>
              <a:rPr lang="pl-PL" sz="1600" dirty="0"/>
            </a:br>
            <a:r>
              <a:rPr lang="pl-PL" sz="1600" dirty="0"/>
              <a:t>w tym w odniesieniu do certyfikacji </a:t>
            </a:r>
            <a:r>
              <a:rPr lang="pl-PL" sz="1600" dirty="0" err="1"/>
              <a:t>cyberbezpieczeństwa</a:t>
            </a:r>
            <a:r>
              <a:rPr lang="pl-PL" sz="1600" dirty="0"/>
              <a:t>, szyfrowania oraz</a:t>
            </a:r>
            <a:br>
              <a:rPr lang="pl-PL" sz="1600" dirty="0"/>
            </a:br>
            <a:r>
              <a:rPr lang="pl-PL" sz="1600" dirty="0"/>
              <a:t>wykorzystywania produktów z zakresu </a:t>
            </a:r>
            <a:r>
              <a:rPr lang="pl-PL" sz="1600" dirty="0" err="1"/>
              <a:t>cyberbezpieczeństwa</a:t>
            </a:r>
            <a:r>
              <a:rPr lang="pl-PL" sz="1600" dirty="0"/>
              <a:t> opartych na otwartym</a:t>
            </a:r>
            <a:br>
              <a:rPr lang="pl-PL" sz="1600" dirty="0"/>
            </a:br>
            <a:r>
              <a:rPr lang="pl-PL" sz="1600" dirty="0"/>
              <a:t>oprogramowaniu;</a:t>
            </a:r>
            <a:br>
              <a:rPr lang="pl-PL" sz="1600" dirty="0"/>
            </a:br>
            <a:endParaRPr lang="pl-PL" sz="1600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491981F0-E244-0720-0B7B-52125EE924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7434" y="2771725"/>
            <a:ext cx="7920104" cy="864096"/>
          </a:xfrm>
        </p:spPr>
        <p:txBody>
          <a:bodyPr>
            <a:noAutofit/>
          </a:bodyPr>
          <a:lstStyle/>
          <a:p>
            <a:pPr algn="ctr"/>
            <a:r>
              <a:rPr lang="pl-PL" sz="1400" dirty="0">
                <a:solidFill>
                  <a:srgbClr val="FFC000"/>
                </a:solidFill>
              </a:rPr>
              <a:t>Projekt  ustawy o zmianie ustawy o krajowym systemie </a:t>
            </a:r>
            <a:r>
              <a:rPr lang="pl-PL" sz="1400" dirty="0" err="1">
                <a:solidFill>
                  <a:srgbClr val="FFC000"/>
                </a:solidFill>
              </a:rPr>
              <a:t>cyberbezpieczeństwa</a:t>
            </a:r>
            <a:r>
              <a:rPr lang="pl-PL" sz="1400" dirty="0">
                <a:solidFill>
                  <a:srgbClr val="FFC000"/>
                </a:solidFill>
              </a:rPr>
              <a:t> oraz niektórych innych ustaw (UC32)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F2E394F-3887-C740-E9F8-4109060118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D1261-A096-4701-818F-FA57047FD5DA}" type="datetime1">
              <a:rPr lang="pl-PL" smtClean="0"/>
              <a:t>02.04.2025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776749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EA6787-8170-8B64-EEE9-4AAC2A1789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AB3DB6D-727F-F0CD-BA2A-9247D78F6E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85848" y="3923853"/>
            <a:ext cx="7920115" cy="2160240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pl-PL" sz="1600" dirty="0"/>
              <a:t>Art. 226 ust. 1 pkt. 17: Zamawiający odrzuca ofertę, jeżeli: obejmuje ona urządzenia informatyczne lub oprogramowanie wskazane w rekomendacji, o której mowa w art. 33 ust. 4 ustawy z dnia 5 lipca 2018 r. o krajowym systemie </a:t>
            </a:r>
            <a:r>
              <a:rPr lang="pl-PL" sz="1600" dirty="0" err="1"/>
              <a:t>cyberbezpieczeństwa</a:t>
            </a:r>
            <a:r>
              <a:rPr lang="pl-PL" sz="1600" dirty="0"/>
              <a:t> stwierdzającej ich negatywny wpływ na bezpieczeństwo publiczne lub bezpieczeństwo narodowe;</a:t>
            </a:r>
            <a:br>
              <a:rPr lang="pl-PL" sz="1600" dirty="0"/>
            </a:br>
            <a:br>
              <a:rPr lang="pl-PL" sz="1600" dirty="0"/>
            </a:br>
            <a:endParaRPr lang="pl-PL" sz="1600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62EB74A-D998-8722-8DA2-F2583F3968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7434" y="2771725"/>
            <a:ext cx="7920104" cy="864096"/>
          </a:xfrm>
        </p:spPr>
        <p:txBody>
          <a:bodyPr>
            <a:noAutofit/>
          </a:bodyPr>
          <a:lstStyle/>
          <a:p>
            <a:pPr algn="ctr"/>
            <a:r>
              <a:rPr lang="pl-PL" sz="2000" dirty="0">
                <a:solidFill>
                  <a:srgbClr val="FFC000"/>
                </a:solidFill>
              </a:rPr>
              <a:t>Prawo Zamówień Publicznych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924E4D1-9849-3ACE-4568-5D233DC47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D1261-A096-4701-818F-FA57047FD5DA}" type="datetime1">
              <a:rPr lang="pl-PL" smtClean="0"/>
              <a:t>02.04.2025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235144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952CD2-57C2-2AA2-DD30-04A583B15E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EBC65E7-9CA8-E267-B0DC-864CBAFFEE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1450" y="3059757"/>
            <a:ext cx="8064513" cy="302433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pl-PL" sz="1600" dirty="0"/>
              <a:t>Projekt UC 32:</a:t>
            </a:r>
            <a:br>
              <a:rPr lang="pl-PL" sz="1600" dirty="0"/>
            </a:br>
            <a:r>
              <a:rPr lang="pl-PL" sz="1600" dirty="0"/>
              <a:t> </a:t>
            </a:r>
            <a:br>
              <a:rPr lang="pl-PL" sz="1600" dirty="0"/>
            </a:br>
            <a:endParaRPr lang="pl-PL" sz="1600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53F0FEC3-D5E1-F881-7390-7A55C315E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7434" y="2699717"/>
            <a:ext cx="7920104" cy="864096"/>
          </a:xfrm>
        </p:spPr>
        <p:txBody>
          <a:bodyPr>
            <a:noAutofit/>
          </a:bodyPr>
          <a:lstStyle/>
          <a:p>
            <a:pPr algn="ctr"/>
            <a:r>
              <a:rPr lang="pl-PL" sz="2000" dirty="0">
                <a:solidFill>
                  <a:srgbClr val="FFC000"/>
                </a:solidFill>
              </a:rPr>
              <a:t>Prawo Zamówień Publicznych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8C6C124-823E-9D83-F122-C8C3645554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D1261-A096-4701-818F-FA57047FD5DA}" type="datetime1">
              <a:rPr lang="pl-PL" smtClean="0"/>
              <a:t>02.04.2025</a:t>
            </a:fld>
            <a:endParaRPr lang="pl-PL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2B256876-CB5F-E6CA-7B73-951940BED9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7480" y="3127037"/>
            <a:ext cx="6077798" cy="328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375901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Niestandardowy 8">
      <a:dk1>
        <a:srgbClr val="000000"/>
      </a:dk1>
      <a:lt1>
        <a:srgbClr val="FFFFFF"/>
      </a:lt1>
      <a:dk2>
        <a:srgbClr val="002073"/>
      </a:dk2>
      <a:lt2>
        <a:srgbClr val="FFFFFF"/>
      </a:lt2>
      <a:accent1>
        <a:srgbClr val="003399"/>
      </a:accent1>
      <a:accent2>
        <a:srgbClr val="A6D3FF"/>
      </a:accent2>
      <a:accent3>
        <a:srgbClr val="FFD618"/>
      </a:accent3>
      <a:accent4>
        <a:srgbClr val="0051B0"/>
      </a:accent4>
      <a:accent5>
        <a:srgbClr val="6BB1E2"/>
      </a:accent5>
      <a:accent6>
        <a:srgbClr val="FFE60B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1" id="{436F5452-C95B-4D43-A1C6-1CA5BE69C951}" vid="{ABE25C27-1E66-47F3-AA86-B88226738C33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Prezentacja z numerem strony</Template>
  <TotalTime>302</TotalTime>
  <Words>1899</Words>
  <Application>Microsoft Office PowerPoint</Application>
  <PresentationFormat>Niestandardowy</PresentationFormat>
  <Paragraphs>54</Paragraphs>
  <Slides>11</Slides>
  <Notes>8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11</vt:i4>
      </vt:variant>
    </vt:vector>
  </HeadingPairs>
  <TitlesOfParts>
    <vt:vector size="16" baseType="lpstr">
      <vt:lpstr>Aptos</vt:lpstr>
      <vt:lpstr>Arial</vt:lpstr>
      <vt:lpstr>Calibri</vt:lpstr>
      <vt:lpstr>Open Sans</vt:lpstr>
      <vt:lpstr>Motyw pakietu Office</vt:lpstr>
      <vt:lpstr>„Cyberbezpieczeństwo w zamówieniach publicznych”</vt:lpstr>
      <vt:lpstr>Otoczenie prawne związane z zamówieniami publicznymi w obszarze  cyberbezpieczeństwa</vt:lpstr>
      <vt:lpstr>Dyrektywa Parlamentu Europejskiego i Rady (UE) 2022/2555 z dnia 14 grudnia 2022 r. (dyrektywa NIS 2) (Dz.U. L 333 z 27.12.2022, s. 80), która weszła w życie 17 października 2024 r.:   - nowe ramy systemu zapewnienia cyberbezpieczeństwa w Unii Europejskiej, - nowe zadania państw członkowskich w tym obszarze,  - rozszerzyła zakres podmiotów objętych obowiązkami w zakresie cyberbezpieczeństwa,  - zredefiniowała zadania organów Unii Europejskiej, </vt:lpstr>
      <vt:lpstr>Akt ws. odporności cyfrowej (Cyber Resilience Act, CRA): Wszedł w życie 10.12.2024 r.,     - stworzenie warunków brzegowych dla rozwoju bezpiecznych produktów z elementami cyfrowymi., - stworzenie warunków umożliwiających użytkownikom branie pod uwagę cyberbezpieczeństwa przy wyborze produktów z elementami cyfrowymi, - art. 5 ust. 2 : jeżeli zamawia się produkty objęte zakresem niniejszego rozporządzenia, państwa członkowskie zapewniają, aby w procedurze udzielania zamówień przestrzegano zgodności z wymaganiami w zakresie cyberbezpieczeństwa określonymi w załączniku I (wymagania w zakresie cyberbezpieczeństwa dotyczące cech produktów z elementami cyfrowymi)  </vt:lpstr>
      <vt:lpstr>1. Ustawa z dnia 5 lipca 2018 r. o krajowym systemie cyberbezpieczeństwa (Dz. U. z 2024r. poz. 1077 i 1222)  - podstawy prawno-instytucjonalne dla cyberbezpieczeństwa na poziomie krajowym, 2. Projekt  ustawy o zmianie ustawy o krajowym systemie cyberbezpieczeństwa oraz niektórych innych ustaw (UC32) </vt:lpstr>
      <vt:lpstr>67c ust. 4 Podmioty, (…) do których stosuje się ustawę z dnia 11 września 2019 r. – Prawo zamówień publicznych, nie mogą nabywać typów produktów ICT, rodzajów usług ICT lub konkretnych procesów ICT określonych w decyzji, o której mowa w art. 67b ust. 15.  5 . W przypadku gdy podmioty, do których stosuje się ustawę pzp, nabyły, w drodze zamówienia publicznego, przed dniem ogłoszenia decyzji, produkt ICT, usługę ICT lub proces ICT określone w tej decyzji, mogą korzystać z tych produktów, usług lub procesów nie dłużej niż 7 lat od dnia ogłoszenia decyzji,  a w przypadku produktów ICT, usług ICT lub procesów ICT wykorzystywanych do wykonywania funkcji krytycznych określonych w załączniku nr 3 do ustawy, nie dłużej niż 4 lat od dnia ogłoszenia decyzji.</vt:lpstr>
      <vt:lpstr>Art. 69. 2  Przy opracowaniu strategii (Cyberbezpieczeństwa RP) uwzględnia się: r- ozwiązania dotyczące uwzględniania w zamówieniach publicznych wymogów związanych z cyberbezpieczeństwem w odniesieniu do produktów ICT, usług ICT i procesów ICT oraz specyfikacji tych wymogów na potrzeby takich zamówień, w tym w odniesieniu do certyfikacji cyberbezpieczeństwa, szyfrowania oraz wykorzystywania produktów z zakresu cyberbezpieczeństwa opartych na otwartym oprogramowaniu; </vt:lpstr>
      <vt:lpstr>Art. 226 ust. 1 pkt. 17: Zamawiający odrzuca ofertę, jeżeli: obejmuje ona urządzenia informatyczne lub oprogramowanie wskazane w rekomendacji, o której mowa w art. 33 ust. 4 ustawy z dnia 5 lipca 2018 r. o krajowym systemie cyberbezpieczeństwa stwierdzającej ich negatywny wpływ na bezpieczeństwo publiczne lub bezpieczeństwo narodowe;  </vt:lpstr>
      <vt:lpstr>Projekt UC 32:   </vt:lpstr>
      <vt:lpstr> 1. Zamawiający powinien ocenić, jakie regulacje dotyczące cyberbezpieczeństwa powinien stosować w ramach prowadzonej działalności. 2. Zamawiający powinien ustalić, w jakim zakresie jest zobowiązany stosować powszechnie obowiązujące przepisy. 3. Zamawiający powinien uwzględnić odpowiednie mające doniego zastosowanie wytyczne i rekomendacje o charakterze niewiążącym   </vt:lpstr>
      <vt:lpstr> 4. Zamawiający powinien przeprowadzić analizę ryzyka w zakresie cyberbezpieczeństwa w celu określenia poziomu ryzyka związanego z wykorzystaniem systemu informatycznego 5. Zamawiający powinien określić w OPZ wymagania dotyczące cyberbezpieczeństwa, jakie powinien spełniać system informatyczny. 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Sowiński Piotr</dc:creator>
  <cp:lastModifiedBy>Przemysław Grosfeld</cp:lastModifiedBy>
  <cp:revision>22</cp:revision>
  <dcterms:created xsi:type="dcterms:W3CDTF">2022-06-22T09:40:44Z</dcterms:created>
  <dcterms:modified xsi:type="dcterms:W3CDTF">2025-04-02T13:38:45Z</dcterms:modified>
</cp:coreProperties>
</file>