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0" r:id="rId3"/>
    <p:sldId id="329" r:id="rId4"/>
    <p:sldId id="334" r:id="rId5"/>
    <p:sldId id="335" r:id="rId6"/>
    <p:sldId id="336" r:id="rId7"/>
    <p:sldId id="330" r:id="rId8"/>
    <p:sldId id="338" r:id="rId9"/>
    <p:sldId id="339" r:id="rId10"/>
    <p:sldId id="337" r:id="rId11"/>
    <p:sldId id="340" r:id="rId12"/>
    <p:sldId id="341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A"/>
    <a:srgbClr val="EBF2FF"/>
    <a:srgbClr val="1563FF"/>
    <a:srgbClr val="D1E0FF"/>
    <a:srgbClr val="F4FBFE"/>
    <a:srgbClr val="93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 jasny 3 — Ak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76407" autoAdjust="0"/>
  </p:normalViewPr>
  <p:slideViewPr>
    <p:cSldViewPr snapToGrid="0">
      <p:cViewPr varScale="1">
        <p:scale>
          <a:sx n="63" d="100"/>
          <a:sy n="63" d="100"/>
        </p:scale>
        <p:origin x="14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'Sprawozdanie 2024'!$A$4</c:f>
              <c:strCache>
                <c:ptCount val="1"/>
                <c:pt idx="0">
                  <c:v>2020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'Sprawozdanie 2024'!$B$2:$E$2</c:f>
              <c:strCache>
                <c:ptCount val="4"/>
                <c:pt idx="0">
                  <c:v>Wnioski ogółem</c:v>
                </c:pt>
                <c:pt idx="1">
                  <c:v>Mediacja</c:v>
                </c:pt>
                <c:pt idx="2">
                  <c:v>Koncyliacja</c:v>
                </c:pt>
                <c:pt idx="3">
                  <c:v>Arbitraż</c:v>
                </c:pt>
              </c:strCache>
            </c:strRef>
          </c:cat>
          <c:val>
            <c:numRef>
              <c:f>'Sprawozdanie 2024'!$B$4:$E$4</c:f>
              <c:numCache>
                <c:formatCode>General</c:formatCode>
                <c:ptCount val="4"/>
                <c:pt idx="0">
                  <c:v>69</c:v>
                </c:pt>
                <c:pt idx="1">
                  <c:v>57</c:v>
                </c:pt>
                <c:pt idx="2">
                  <c:v>9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0-4E1B-A75B-E0423E79C116}"/>
            </c:ext>
          </c:extLst>
        </c:ser>
        <c:ser>
          <c:idx val="1"/>
          <c:order val="1"/>
          <c:tx>
            <c:strRef>
              <c:f>'Sprawozdanie 2024'!$A$5</c:f>
              <c:strCache>
                <c:ptCount val="1"/>
                <c:pt idx="0">
                  <c:v>2021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'Sprawozdanie 2024'!$B$2:$E$2</c:f>
              <c:strCache>
                <c:ptCount val="4"/>
                <c:pt idx="0">
                  <c:v>Wnioski ogółem</c:v>
                </c:pt>
                <c:pt idx="1">
                  <c:v>Mediacja</c:v>
                </c:pt>
                <c:pt idx="2">
                  <c:v>Koncyliacja</c:v>
                </c:pt>
                <c:pt idx="3">
                  <c:v>Arbitraż</c:v>
                </c:pt>
              </c:strCache>
            </c:strRef>
          </c:cat>
          <c:val>
            <c:numRef>
              <c:f>'Sprawozdanie 2024'!$B$5:$E$5</c:f>
              <c:numCache>
                <c:formatCode>General</c:formatCode>
                <c:ptCount val="4"/>
                <c:pt idx="0">
                  <c:v>114</c:v>
                </c:pt>
                <c:pt idx="1">
                  <c:v>100</c:v>
                </c:pt>
                <c:pt idx="2">
                  <c:v>11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70-4E1B-A75B-E0423E79C116}"/>
            </c:ext>
          </c:extLst>
        </c:ser>
        <c:ser>
          <c:idx val="2"/>
          <c:order val="2"/>
          <c:tx>
            <c:strRef>
              <c:f>'Sprawozdanie 2024'!$A$6</c:f>
              <c:strCache>
                <c:ptCount val="1"/>
                <c:pt idx="0">
                  <c:v>2022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'Sprawozdanie 2024'!$B$2:$E$2</c:f>
              <c:strCache>
                <c:ptCount val="4"/>
                <c:pt idx="0">
                  <c:v>Wnioski ogółem</c:v>
                </c:pt>
                <c:pt idx="1">
                  <c:v>Mediacja</c:v>
                </c:pt>
                <c:pt idx="2">
                  <c:v>Koncyliacja</c:v>
                </c:pt>
                <c:pt idx="3">
                  <c:v>Arbitraż</c:v>
                </c:pt>
              </c:strCache>
            </c:strRef>
          </c:cat>
          <c:val>
            <c:numRef>
              <c:f>'Sprawozdanie 2024'!$B$6:$E$6</c:f>
              <c:numCache>
                <c:formatCode>General</c:formatCode>
                <c:ptCount val="4"/>
                <c:pt idx="0">
                  <c:v>308</c:v>
                </c:pt>
                <c:pt idx="1">
                  <c:v>268</c:v>
                </c:pt>
                <c:pt idx="2">
                  <c:v>38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E1B-A75B-E0423E79C116}"/>
            </c:ext>
          </c:extLst>
        </c:ser>
        <c:ser>
          <c:idx val="3"/>
          <c:order val="3"/>
          <c:tx>
            <c:strRef>
              <c:f>'Sprawozdanie 2024'!$A$7</c:f>
              <c:strCache>
                <c:ptCount val="1"/>
                <c:pt idx="0">
                  <c:v>2023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'Sprawozdanie 2024'!$B$2:$E$2</c:f>
              <c:strCache>
                <c:ptCount val="4"/>
                <c:pt idx="0">
                  <c:v>Wnioski ogółem</c:v>
                </c:pt>
                <c:pt idx="1">
                  <c:v>Mediacja</c:v>
                </c:pt>
                <c:pt idx="2">
                  <c:v>Koncyliacja</c:v>
                </c:pt>
                <c:pt idx="3">
                  <c:v>Arbitraż</c:v>
                </c:pt>
              </c:strCache>
            </c:strRef>
          </c:cat>
          <c:val>
            <c:numRef>
              <c:f>'Sprawozdanie 2024'!$B$7:$E$7</c:f>
              <c:numCache>
                <c:formatCode>General</c:formatCode>
                <c:ptCount val="4"/>
                <c:pt idx="0">
                  <c:v>622</c:v>
                </c:pt>
                <c:pt idx="1">
                  <c:v>550</c:v>
                </c:pt>
                <c:pt idx="2">
                  <c:v>68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70-4E1B-A75B-E0423E79C116}"/>
            </c:ext>
          </c:extLst>
        </c:ser>
        <c:ser>
          <c:idx val="4"/>
          <c:order val="4"/>
          <c:tx>
            <c:strRef>
              <c:f>'Sprawozdanie 2024'!$A$8</c:f>
              <c:strCache>
                <c:ptCount val="1"/>
                <c:pt idx="0">
                  <c:v>2024</c:v>
                </c:pt>
              </c:strCache>
            </c:strRef>
          </c:tx>
          <c:spPr>
            <a:gradFill>
              <a:gsLst>
                <a:gs pos="100000">
                  <a:schemeClr val="accent5">
                    <a:alpha val="0"/>
                  </a:schemeClr>
                </a:gs>
                <a:gs pos="50000">
                  <a:schemeClr val="accent5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4777618364418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870-4E1B-A75B-E0423E79C116}"/>
                </c:ext>
              </c:extLst>
            </c:dLbl>
            <c:dLbl>
              <c:idx val="1"/>
              <c:layout>
                <c:manualLayout>
                  <c:x val="1.33907221425155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70-4E1B-A75B-E0423E79C116}"/>
                </c:ext>
              </c:extLst>
            </c:dLbl>
            <c:dLbl>
              <c:idx val="2"/>
              <c:layout>
                <c:manualLayout>
                  <c:x val="1.339072214251554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870-4E1B-A75B-E0423E79C1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'Sprawozdanie 2024'!$B$2:$E$2</c:f>
              <c:strCache>
                <c:ptCount val="4"/>
                <c:pt idx="0">
                  <c:v>Wnioski ogółem</c:v>
                </c:pt>
                <c:pt idx="1">
                  <c:v>Mediacja</c:v>
                </c:pt>
                <c:pt idx="2">
                  <c:v>Koncyliacja</c:v>
                </c:pt>
                <c:pt idx="3">
                  <c:v>Arbitraż</c:v>
                </c:pt>
              </c:strCache>
            </c:strRef>
          </c:cat>
          <c:val>
            <c:numRef>
              <c:f>'Sprawozdanie 2024'!$B$8:$E$8</c:f>
              <c:numCache>
                <c:formatCode>General</c:formatCode>
                <c:ptCount val="4"/>
                <c:pt idx="0">
                  <c:v>663</c:v>
                </c:pt>
                <c:pt idx="1">
                  <c:v>583</c:v>
                </c:pt>
                <c:pt idx="2">
                  <c:v>71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870-4E1B-A75B-E0423E79C116}"/>
            </c:ext>
          </c:extLst>
        </c:ser>
        <c:ser>
          <c:idx val="5"/>
          <c:order val="5"/>
          <c:tx>
            <c:strRef>
              <c:f>'Sprawozdanie 2024'!$A$9</c:f>
              <c:strCache>
                <c:ptCount val="1"/>
                <c:pt idx="0">
                  <c:v>22.09.2025</c:v>
                </c:pt>
              </c:strCache>
            </c:strRef>
          </c:tx>
          <c:spPr>
            <a:gradFill>
              <a:gsLst>
                <a:gs pos="100000">
                  <a:schemeClr val="accent6">
                    <a:alpha val="0"/>
                  </a:schemeClr>
                </a:gs>
                <a:gs pos="50000">
                  <a:schemeClr val="accent6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362057275178418E-2"/>
                  <c:y val="-9.9407838464610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70-4E1B-A75B-E0423E79C116}"/>
                </c:ext>
              </c:extLst>
            </c:dLbl>
            <c:dLbl>
              <c:idx val="1"/>
              <c:layout>
                <c:manualLayout>
                  <c:x val="1.0392711214027659E-2"/>
                  <c:y val="-4.97039192323053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870-4E1B-A75B-E0423E79C116}"/>
                </c:ext>
              </c:extLst>
            </c:dLbl>
            <c:dLbl>
              <c:idx val="2"/>
              <c:layout>
                <c:manualLayout>
                  <c:x val="1.3362057275178309E-2"/>
                  <c:y val="-1.49111757696915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870-4E1B-A75B-E0423E79C116}"/>
                </c:ext>
              </c:extLst>
            </c:dLbl>
            <c:dLbl>
              <c:idx val="3"/>
              <c:layout>
                <c:manualLayout>
                  <c:x val="1.1877384244602929E-2"/>
                  <c:y val="-7.4555878848458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870-4E1B-A75B-E0423E79C1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'Sprawozdanie 2024'!$B$2:$E$2</c:f>
              <c:strCache>
                <c:ptCount val="4"/>
                <c:pt idx="0">
                  <c:v>Wnioski ogółem</c:v>
                </c:pt>
                <c:pt idx="1">
                  <c:v>Mediacja</c:v>
                </c:pt>
                <c:pt idx="2">
                  <c:v>Koncyliacja</c:v>
                </c:pt>
                <c:pt idx="3">
                  <c:v>Arbitraż</c:v>
                </c:pt>
              </c:strCache>
            </c:strRef>
          </c:cat>
          <c:val>
            <c:numRef>
              <c:f>'Sprawozdanie 2024'!$B$9:$E$9</c:f>
              <c:numCache>
                <c:formatCode>General</c:formatCode>
                <c:ptCount val="4"/>
                <c:pt idx="0">
                  <c:v>513</c:v>
                </c:pt>
                <c:pt idx="1">
                  <c:v>452</c:v>
                </c:pt>
                <c:pt idx="2">
                  <c:v>59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870-4E1B-A75B-E0423E79C1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1444160016"/>
        <c:axId val="1107227648"/>
        <c:axId val="0"/>
      </c:bar3DChart>
      <c:catAx>
        <c:axId val="144416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07227648"/>
        <c:crosses val="autoZero"/>
        <c:auto val="1"/>
        <c:lblAlgn val="ctr"/>
        <c:lblOffset val="100"/>
        <c:noMultiLvlLbl val="0"/>
      </c:catAx>
      <c:valAx>
        <c:axId val="1107227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44160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EAC-418E-9308-D206EFEBB4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EAC-418E-9308-D206EFEBB4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EAC-418E-9308-D206EFEBB4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EAC-418E-9308-D206EFEBB45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EAC-418E-9308-D206EFEBB459}"/>
              </c:ext>
            </c:extLst>
          </c:dPt>
          <c:dLbls>
            <c:dLbl>
              <c:idx val="0"/>
              <c:layout>
                <c:manualLayout>
                  <c:x val="3.1475345120089079E-2"/>
                  <c:y val="-9.6201751241346417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B7EE7EF-5CC1-4E28-BF04-9AE548487FAA}" type="CATEGORYNAME">
                      <a:rPr lang="en-US" sz="2000"/>
                      <a:pPr>
                        <a:defRPr/>
                      </a:pPr>
                      <a:t>[NAZWA KATEGORII]</a:t>
                    </a:fld>
                    <a:r>
                      <a:rPr lang="en-US" sz="2000" baseline="0" dirty="0"/>
                      <a:t>
</a:t>
                    </a:r>
                    <a:fld id="{139BE7F9-C2EB-4CBE-9754-E0EF9BF2FDA1}" type="PERCENTAGE">
                      <a:rPr lang="en-US" sz="2000" baseline="0"/>
                      <a:pPr>
                        <a:defRPr/>
                      </a:pPr>
                      <a:t>[PROCENTOWE]</a:t>
                    </a:fld>
                    <a:endParaRPr lang="en-US" sz="2000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139049528639146"/>
                      <c:h val="0.141982890855020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EAC-418E-9308-D206EFEBB459}"/>
                </c:ext>
              </c:extLst>
            </c:dLbl>
            <c:dLbl>
              <c:idx val="1"/>
              <c:layout>
                <c:manualLayout>
                  <c:x val="-3.3221274925246465E-2"/>
                  <c:y val="1.400195140168736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EEA31AF-FD77-4412-9F45-82D4E6D11740}" type="CATEGORYNAME">
                      <a:rPr lang="pl-PL" sz="200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[NAZWA KATEGORII]</a:t>
                    </a:fld>
                    <a:r>
                      <a:rPr lang="pl-PL" sz="2000" baseline="0" dirty="0"/>
                      <a:t>
</a:t>
                    </a:r>
                    <a:fld id="{0CDC0403-A978-4DCA-AF36-73BA5B738B4F}" type="PERCENTAGE">
                      <a:rPr lang="pl-PL" sz="2000" baseline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[PROCENTOWE]</a:t>
                    </a:fld>
                    <a:endParaRPr lang="pl-PL" sz="2000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5365974168820632"/>
                      <c:h val="0.30323780320413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EAC-418E-9308-D206EFEBB459}"/>
                </c:ext>
              </c:extLst>
            </c:dLbl>
            <c:dLbl>
              <c:idx val="2"/>
              <c:layout>
                <c:manualLayout>
                  <c:x val="4.0520624324070401E-2"/>
                  <c:y val="0.21632871074850479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FC22A22-68E3-4F74-82D2-1BD4F972E312}" type="CATEGORYNAME">
                      <a:rPr lang="en-US" sz="200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[NAZWA KATEGORII]</a:t>
                    </a:fld>
                    <a:r>
                      <a:rPr lang="en-US" sz="2000" baseline="0" dirty="0"/>
                      <a:t>
</a:t>
                    </a:r>
                    <a:fld id="{7A25B96E-5602-4659-9E9D-D1D004851129}" type="PERCENTAGE">
                      <a:rPr lang="en-US" sz="2000" baseline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[PROCENTOWE]</a:t>
                    </a:fld>
                    <a:endParaRPr lang="en-US" sz="2000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939209749812025"/>
                      <c:h val="0.227354912275119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EAC-418E-9308-D206EFEBB459}"/>
                </c:ext>
              </c:extLst>
            </c:dLbl>
            <c:dLbl>
              <c:idx val="3"/>
              <c:layout>
                <c:manualLayout>
                  <c:x val="-0.11496149161714804"/>
                  <c:y val="-5.4636726784548624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4EAC-418E-9308-D206EFEBB459}"/>
                </c:ext>
              </c:extLst>
            </c:dLbl>
            <c:dLbl>
              <c:idx val="4"/>
              <c:layout>
                <c:manualLayout>
                  <c:x val="-1.6726403823178016E-2"/>
                  <c:y val="-4.160167088033722E-3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4EAC-418E-9308-D206EFEBB459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rgbClr val="4472C4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'Sprawozdanie 2024'!$B$24:$B$28</c:f>
              <c:strCache>
                <c:ptCount val="5"/>
                <c:pt idx="0">
                  <c:v>Waloryzacja</c:v>
                </c:pt>
                <c:pt idx="1">
                  <c:v>Rozliczenie inwestycji/umowy + kary umowne</c:v>
                </c:pt>
                <c:pt idx="2">
                  <c:v>Rozliczenie inwestycji/umowy</c:v>
                </c:pt>
                <c:pt idx="3">
                  <c:v>Kary umowne</c:v>
                </c:pt>
                <c:pt idx="4">
                  <c:v>Inne</c:v>
                </c:pt>
              </c:strCache>
            </c:strRef>
          </c:cat>
          <c:val>
            <c:numRef>
              <c:f>'Sprawozdanie 2024'!$D$24:$D$28</c:f>
              <c:numCache>
                <c:formatCode>0%</c:formatCode>
                <c:ptCount val="5"/>
                <c:pt idx="0">
                  <c:v>0.16</c:v>
                </c:pt>
                <c:pt idx="1">
                  <c:v>0.37647058823529411</c:v>
                </c:pt>
                <c:pt idx="2">
                  <c:v>0.1811764705882353</c:v>
                </c:pt>
                <c:pt idx="3">
                  <c:v>0.24235294117647058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EAC-418E-9308-D206EFEBB4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378-4C2A-BF4F-8DAFE77B54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378-4C2A-BF4F-8DAFE77B547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378-4C2A-BF4F-8DAFE77B547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378-4C2A-BF4F-8DAFE77B547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378-4C2A-BF4F-8DAFE77B547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A378-4C2A-BF4F-8DAFE77B547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A378-4C2A-BF4F-8DAFE77B5477}"/>
              </c:ext>
            </c:extLst>
          </c:dPt>
          <c:dLbls>
            <c:dLbl>
              <c:idx val="0"/>
              <c:layout>
                <c:manualLayout>
                  <c:x val="0.15858140259040382"/>
                  <c:y val="8.02001968577345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78-4C2A-BF4F-8DAFE77B5477}"/>
                </c:ext>
              </c:extLst>
            </c:dLbl>
            <c:dLbl>
              <c:idx val="1"/>
              <c:layout>
                <c:manualLayout>
                  <c:x val="-1.9997759110829842E-2"/>
                  <c:y val="6.20734791850486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94342579712529"/>
                      <c:h val="0.210605958487445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378-4C2A-BF4F-8DAFE77B5477}"/>
                </c:ext>
              </c:extLst>
            </c:dLbl>
            <c:dLbl>
              <c:idx val="2"/>
              <c:layout>
                <c:manualLayout>
                  <c:x val="-7.2727258844713181E-3"/>
                  <c:y val="3.2042719140100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78-4C2A-BF4F-8DAFE77B5477}"/>
                </c:ext>
              </c:extLst>
            </c:dLbl>
            <c:dLbl>
              <c:idx val="3"/>
              <c:layout>
                <c:manualLayout>
                  <c:x val="-1.6969693730433076E-2"/>
                  <c:y val="3.56030212667777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78-4C2A-BF4F-8DAFE77B5477}"/>
                </c:ext>
              </c:extLst>
            </c:dLbl>
            <c:dLbl>
              <c:idx val="4"/>
              <c:layout>
                <c:manualLayout>
                  <c:x val="-3.7829325357173219E-2"/>
                  <c:y val="-3.981972840201400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78-4C2A-BF4F-8DAFE77B5477}"/>
                </c:ext>
              </c:extLst>
            </c:dLbl>
            <c:dLbl>
              <c:idx val="5"/>
              <c:layout>
                <c:manualLayout>
                  <c:x val="-7.9212260155915232E-2"/>
                  <c:y val="1.28245099297480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60881509130842"/>
                      <c:h val="0.17550414775715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378-4C2A-BF4F-8DAFE77B5477}"/>
                </c:ext>
              </c:extLst>
            </c:dLbl>
            <c:dLbl>
              <c:idx val="6"/>
              <c:layout>
                <c:manualLayout>
                  <c:x val="0.25820301034635723"/>
                  <c:y val="-1.77501839798240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356842258159161"/>
                      <c:h val="9.87583651957478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A378-4C2A-BF4F-8DAFE77B54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'Sprawozdanie 2024'!$B$43:$B$49</c:f>
              <c:strCache>
                <c:ptCount val="7"/>
                <c:pt idx="0">
                  <c:v>spółka  SP</c:v>
                </c:pt>
                <c:pt idx="1">
                  <c:v>spółka kapitałowa prywatna</c:v>
                </c:pt>
                <c:pt idx="2">
                  <c:v>spółka  JST</c:v>
                </c:pt>
                <c:pt idx="3">
                  <c:v>JST</c:v>
                </c:pt>
                <c:pt idx="4">
                  <c:v>Skarb Państwa</c:v>
                </c:pt>
                <c:pt idx="5">
                  <c:v>POP</c:v>
                </c:pt>
                <c:pt idx="6">
                  <c:v>inne podmioty prywatne</c:v>
                </c:pt>
              </c:strCache>
            </c:strRef>
          </c:cat>
          <c:val>
            <c:numRef>
              <c:f>'Sprawozdanie 2024'!$D$43:$D$49</c:f>
              <c:numCache>
                <c:formatCode>0%</c:formatCode>
                <c:ptCount val="7"/>
                <c:pt idx="0">
                  <c:v>0.15357766143106458</c:v>
                </c:pt>
                <c:pt idx="1">
                  <c:v>0.42146596858638741</c:v>
                </c:pt>
                <c:pt idx="2">
                  <c:v>3.0541012216404886E-2</c:v>
                </c:pt>
                <c:pt idx="3">
                  <c:v>0.15445026178010471</c:v>
                </c:pt>
                <c:pt idx="4">
                  <c:v>0.13176265270506107</c:v>
                </c:pt>
                <c:pt idx="5">
                  <c:v>4.1884816753926704E-2</c:v>
                </c:pt>
                <c:pt idx="6">
                  <c:v>6.6317626527050616E-2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378-4C2A-BF4F-8DAFE77B547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prawo</a:t>
            </a:r>
            <a:r>
              <a:rPr lang="pl-PL" sz="1800" baseline="0" dirty="0">
                <a:latin typeface="Arial" panose="020B0604020202020204" pitchFamily="34" charset="0"/>
                <a:cs typeface="Arial" panose="020B0604020202020204" pitchFamily="34" charset="0"/>
              </a:rPr>
              <a:t> zamówień publicznych</a:t>
            </a: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7784877484961106"/>
          <c:y val="7.3435698865335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360800782780068E-2"/>
          <c:y val="0.22891096866271526"/>
          <c:w val="0.82135302981660885"/>
          <c:h val="0.6921732194836054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DF9-41F2-B14C-E48CECE08A89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DF9-41F2-B14C-E48CECE08A89}"/>
              </c:ext>
            </c:extLst>
          </c:dPt>
          <c:dLbls>
            <c:dLbl>
              <c:idx val="0"/>
              <c:layout>
                <c:manualLayout>
                  <c:x val="-8.457669936310612E-2"/>
                  <c:y val="-2.633174908596534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accent2">
                            <a:shade val="76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33FB1C-CD75-48B4-8F9E-01BB75AD6BF1}" type="CATEGORYNAME">
                      <a:rPr lang="en-US" sz="1800"/>
                      <a:pPr>
                        <a:defRPr sz="1800">
                          <a:solidFill>
                            <a:schemeClr val="accent2">
                              <a:shade val="76000"/>
                            </a:schemeClr>
                          </a:solidFill>
                        </a:defRPr>
                      </a:pPr>
                      <a:t>[NAZWA KATEGORII]</a:t>
                    </a:fld>
                    <a:r>
                      <a:rPr lang="en-US" sz="1800" baseline="0" dirty="0"/>
                      <a:t>
45%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2">
                      <a:shade val="76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accent2">
                          <a:shade val="76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6373269947487676"/>
                      <c:h val="0.27238103597025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DF9-41F2-B14C-E48CECE08A89}"/>
                </c:ext>
              </c:extLst>
            </c:dLbl>
            <c:dLbl>
              <c:idx val="1"/>
              <c:layout>
                <c:manualLayout>
                  <c:x val="6.1985419216262591E-2"/>
                  <c:y val="2.273868254256240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accent2">
                            <a:tint val="77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3B9B9F3-E3B7-49AC-AD1E-7D902B19F58A}" type="CATEGORYNAME">
                      <a:rPr lang="pl-PL" sz="1800" smtClean="0"/>
                      <a:pPr>
                        <a:defRPr sz="1800">
                          <a:solidFill>
                            <a:schemeClr val="accent2">
                              <a:tint val="77000"/>
                            </a:schemeClr>
                          </a:solidFill>
                        </a:defRPr>
                      </a:pPr>
                      <a:t>[NAZWA KATEGORII]</a:t>
                    </a:fld>
                    <a:r>
                      <a:rPr lang="pl-PL" sz="1800" baseline="0" dirty="0"/>
                      <a:t>
55%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2">
                      <a:tint val="77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accent2">
                          <a:tint val="77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827940318426116"/>
                      <c:h val="0.4501342675416154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DF9-41F2-B14C-E48CECE08A89}"/>
                </c:ext>
              </c:extLst>
            </c:dLbl>
            <c:spPr>
              <a:effectLst/>
            </c:sp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'Sprawozdania roczne'!$B$80:$B$81</c:f>
              <c:strCache>
                <c:ptCount val="2"/>
                <c:pt idx="0">
                  <c:v>Pozostałe sprawy</c:v>
                </c:pt>
                <c:pt idx="1">
                  <c:v>Sprawy z obszaru PZP</c:v>
                </c:pt>
              </c:strCache>
            </c:strRef>
          </c:cat>
          <c:val>
            <c:numRef>
              <c:f>'Sprawozdania roczne'!$D$80:$D$81</c:f>
              <c:numCache>
                <c:formatCode>0%</c:formatCode>
                <c:ptCount val="2"/>
                <c:pt idx="0">
                  <c:v>0.409967845659164</c:v>
                </c:pt>
                <c:pt idx="1">
                  <c:v>0.590032154340836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F9-41F2-B14C-E48CECE08A8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Charakter mediacji</a:t>
            </a:r>
          </a:p>
        </c:rich>
      </c:tx>
      <c:layout>
        <c:manualLayout>
          <c:xMode val="edge"/>
          <c:yMode val="edge"/>
          <c:x val="0.28932955802727461"/>
          <c:y val="5.34137296417109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4C3-4207-A140-B9B144D1E5A0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4C3-4207-A140-B9B144D1E5A0}"/>
              </c:ext>
            </c:extLst>
          </c:dPt>
          <c:dLbls>
            <c:dLbl>
              <c:idx val="0"/>
              <c:layout>
                <c:manualLayout>
                  <c:x val="-5.8405235664214669E-2"/>
                  <c:y val="-0.1068272961437267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accent1">
                            <a:shade val="76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B8B4B11-661E-4301-BE91-7ECAF9CF8D90}" type="CATEGORYNAME">
                      <a:rPr lang="en-US" sz="1800"/>
                      <a:pPr>
                        <a:defRPr>
                          <a:solidFill>
                            <a:schemeClr val="accent1">
                              <a:shade val="76000"/>
                            </a:schemeClr>
                          </a:solidFill>
                        </a:defRPr>
                      </a:pPr>
                      <a:t>[NAZWA KATEGORII]</a:t>
                    </a:fld>
                    <a:r>
                      <a:rPr lang="en-US" sz="1800" baseline="0" dirty="0"/>
                      <a:t>
71%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1">
                      <a:shade val="76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>
                          <a:shade val="76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4528708655118"/>
                      <c:h val="0.3361203031266048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C3-4207-A140-B9B144D1E5A0}"/>
                </c:ext>
              </c:extLst>
            </c:dLbl>
            <c:dLbl>
              <c:idx val="1"/>
              <c:layout>
                <c:manualLayout>
                  <c:x val="6.4468489753485236E-2"/>
                  <c:y val="0.11825028431870771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accent1">
                            <a:tint val="77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E608A3F-95A6-48E4-A8FC-1850F336608E}" type="CATEGORYNAME">
                      <a:rPr lang="en-US" sz="1800"/>
                      <a:pPr>
                        <a:defRPr>
                          <a:solidFill>
                            <a:schemeClr val="accent1">
                              <a:tint val="77000"/>
                            </a:schemeClr>
                          </a:solidFill>
                        </a:defRPr>
                      </a:pPr>
                      <a:t>[NAZWA KATEGORII]</a:t>
                    </a:fld>
                    <a:r>
                      <a:rPr lang="en-US" sz="1800" baseline="0" dirty="0"/>
                      <a:t>
29%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accent1">
                      <a:tint val="77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>
                          <a:tint val="77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5374995590397448"/>
                      <c:h val="0.303571649975300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C3-4207-A140-B9B144D1E5A0}"/>
                </c:ext>
              </c:extLst>
            </c:dLbl>
            <c:spPr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'Sprawozdania roczne'!$B$65:$B$66</c:f>
              <c:strCache>
                <c:ptCount val="2"/>
                <c:pt idx="0">
                  <c:v>Mediacje umowne</c:v>
                </c:pt>
                <c:pt idx="1">
                  <c:v>Mediacje sądowe</c:v>
                </c:pt>
              </c:strCache>
            </c:strRef>
          </c:cat>
          <c:val>
            <c:numRef>
              <c:f>'Sprawozdania roczne'!$D$65:$D$66</c:f>
              <c:numCache>
                <c:formatCode>0%</c:formatCode>
                <c:ptCount val="2"/>
                <c:pt idx="0">
                  <c:v>0.75396278428669883</c:v>
                </c:pt>
                <c:pt idx="1">
                  <c:v>0.24603721571330117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3-4207-A140-B9B144D1E5A0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Inicjatorzy MEDIACJI</a:t>
            </a:r>
          </a:p>
        </c:rich>
      </c:tx>
      <c:layout>
        <c:manualLayout>
          <c:xMode val="edge"/>
          <c:yMode val="edge"/>
          <c:x val="4.3824979228485383E-2"/>
          <c:y val="6.32332235465160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solidFill>
              <a:srgbClr val="92D050"/>
            </a:solidFill>
            <a:ln>
              <a:solidFill>
                <a:srgbClr val="92D050"/>
              </a:solidFill>
            </a:ln>
          </c:spPr>
          <c:dPt>
            <c:idx val="0"/>
            <c:bubble3D val="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44F-45B1-A047-5DF211562B62}"/>
              </c:ext>
            </c:extLst>
          </c:dPt>
          <c:dPt>
            <c:idx val="1"/>
            <c:bubble3D val="0"/>
            <c:explosion val="7"/>
            <c:spPr>
              <a:solidFill>
                <a:srgbClr val="00B050"/>
              </a:solidFill>
              <a:ln>
                <a:solidFill>
                  <a:srgbClr val="92D050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44F-45B1-A047-5DF211562B62}"/>
              </c:ext>
            </c:extLst>
          </c:dPt>
          <c:dLbls>
            <c:dLbl>
              <c:idx val="0"/>
              <c:layout>
                <c:manualLayout>
                  <c:x val="4.3307287657437812E-2"/>
                  <c:y val="0.217187786247225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0212DC4-3591-4734-8147-2239B638C6C5}" type="CATEGORYNAME">
                      <a:rPr lang="pl-PL" sz="1800">
                        <a:solidFill>
                          <a:srgbClr val="92D050"/>
                        </a:solidFill>
                      </a:rPr>
                      <a:pPr>
                        <a:defRPr sz="1800"/>
                      </a:pPr>
                      <a:t>[NAZWA KATEGORII]</a:t>
                    </a:fld>
                    <a:r>
                      <a:rPr lang="pl-PL" sz="1800" baseline="0" dirty="0">
                        <a:solidFill>
                          <a:srgbClr val="92D050"/>
                        </a:solidFill>
                      </a:rPr>
                      <a:t>; </a:t>
                    </a:r>
                    <a:fld id="{057C27C5-7C58-4042-93D6-80B8BA421115}" type="VALUE">
                      <a:rPr lang="pl-PL" sz="1800" baseline="0" smtClean="0">
                        <a:solidFill>
                          <a:srgbClr val="92D050"/>
                        </a:solidFill>
                      </a:rPr>
                      <a:pPr>
                        <a:defRPr sz="1800"/>
                      </a:pPr>
                      <a:t>[WARTOŚĆ]</a:t>
                    </a:fld>
                    <a:endParaRPr lang="pl-PL" sz="1800" baseline="0" dirty="0">
                      <a:solidFill>
                        <a:srgbClr val="92D050"/>
                      </a:solidFill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50255104195307"/>
                      <c:h val="0.590037062074305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44F-45B1-A047-5DF211562B62}"/>
                </c:ext>
              </c:extLst>
            </c:dLbl>
            <c:dLbl>
              <c:idx val="1"/>
              <c:layout>
                <c:manualLayout>
                  <c:x val="9.6064400961923549E-2"/>
                  <c:y val="-5.716150203099568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18F7E82-4E29-4488-B809-E8D218E9C689}" type="CATEGORYNAME">
                      <a:rPr lang="en-US" sz="1800">
                        <a:solidFill>
                          <a:srgbClr val="00B050"/>
                        </a:solidFill>
                      </a:rPr>
                      <a:pPr>
                        <a:defRPr sz="1800">
                          <a:solidFill>
                            <a:schemeClr val="accent1"/>
                          </a:solidFill>
                        </a:defRPr>
                      </a:pPr>
                      <a:t>[NAZWA KATEGORII]</a:t>
                    </a:fld>
                    <a:r>
                      <a:rPr lang="en-US" sz="1800" baseline="0" dirty="0">
                        <a:solidFill>
                          <a:srgbClr val="00B050"/>
                        </a:solidFill>
                      </a:rPr>
                      <a:t>; </a:t>
                    </a:r>
                    <a:fld id="{039795A8-F45C-4247-B35F-937A785584E2}" type="VALUE">
                      <a:rPr lang="en-US" sz="1800" baseline="0">
                        <a:solidFill>
                          <a:srgbClr val="00B050"/>
                        </a:solidFill>
                      </a:rPr>
                      <a:pPr>
                        <a:defRPr sz="1800">
                          <a:solidFill>
                            <a:schemeClr val="accent1"/>
                          </a:solidFill>
                        </a:defRPr>
                      </a:pPr>
                      <a:t>[WARTOŚĆ]</a:t>
                    </a:fld>
                    <a:endParaRPr lang="en-US" sz="1800" baseline="0" dirty="0">
                      <a:solidFill>
                        <a:srgbClr val="00B050"/>
                      </a:solidFill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68824362380271"/>
                      <c:h val="0.476895338544681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44F-45B1-A047-5DF211562B62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'Sprawozdanie 2024'!$B$99:$B$100</c:f>
              <c:strCache>
                <c:ptCount val="2"/>
                <c:pt idx="0">
                  <c:v>Skarb Państwa, POP, Spółki SP, JST, Spółki JST</c:v>
                </c:pt>
                <c:pt idx="1">
                  <c:v>Pozostałe podmioty</c:v>
                </c:pt>
              </c:strCache>
            </c:strRef>
          </c:cat>
          <c:val>
            <c:numRef>
              <c:f>'Sprawozdanie 2024'!$D$99:$D$100</c:f>
              <c:numCache>
                <c:formatCode>0%</c:formatCode>
                <c:ptCount val="2"/>
                <c:pt idx="0">
                  <c:v>0.297583081570997</c:v>
                </c:pt>
                <c:pt idx="1">
                  <c:v>0.702416918429003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4F-45B1-A047-5DF211562B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529BC-9CE4-409A-B095-F7345338A9C1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E3576-2C66-4D45-8842-2C04BDA49B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397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07637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345DE-FBCF-26A3-61A1-C461F4014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6E76898-2528-2C1D-8891-1E8ACE92E1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B049BE3-12CA-9B5F-F384-BBB7B2D703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BC7786B-E027-FCDA-D946-EFF1D473BD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41712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C57D8-2627-94E6-98A0-C20725B39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5231B2D-B745-2899-A254-B9DE2556EE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60E5578-7BE6-FAA2-1FC3-FC11C6F549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9A03CB4-05F7-C708-5283-66072F951A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28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985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2116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4509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026DD-E4ED-D09B-DA72-F86359B93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127A4C3-BD40-8EEC-F9C1-C9EECCA62B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9042696-35C1-14AE-1379-4EA40CE200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9F3CBA1-D265-E05F-F878-AA2E2EB69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8619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AB2A3-0C0D-4125-F1CD-2FFA4FA5A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9E010D6-76A0-C4FC-A957-412B0CF9D7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54F782F-E2A6-38D6-9F36-7ADA14DB91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70BCF7-9A28-6A49-CCDD-9383DCF1A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085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B89B2-A60A-C5CF-4C37-C3B4A1B62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5F6BA38-C409-6E8C-96AC-668E01B58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0A5396E-9775-5464-6EB8-20D52948D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656D5C5-8A0B-94C9-D8BA-DC099665E5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401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13E4C-43AB-1D2B-9F84-7A63FFD8C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1053C6B-E031-9AC6-D1BE-E43E0FCADB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D41C81E-B10C-4C11-3373-48C46E128C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8A8176D-BD5C-0E53-0D70-67AA82ECA0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4088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E3576-2C66-4D45-8842-2C04BDA49B36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4150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E41178-40E9-18D5-CC11-9DB597E63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1FC6257-C709-DD77-5B91-B59BB9BF3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27B2AA-8F8B-09DA-9112-1E2615EBA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8FD66E3-3908-C689-7E38-C962D1E2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B745E8-3E14-F67C-0CD8-65917CF38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38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94F368-ABDD-255E-8648-BBFDC0CE3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E9172D9-77A0-2BAB-4E71-72EAAAFA4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793A805-E0DD-8BA0-C8DF-56EF7853A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8A4ED0C-79C7-1BD2-0932-8D81F7FF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9908A7-C54E-D90F-46D6-0F01AFC9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569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A92C2DD-A8D8-DB5E-E7FA-63FB2CE8D7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D68B20A-C71E-B5D0-F45B-1A894390C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B0BDAD4-FD3D-BB2B-826A-8B88A0E63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692178-5A79-BCAE-9DCF-43D4D7F39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DD0DEDD-AFD7-B339-4CF4-98AC0B927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261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A15B92-FB33-7CB1-C2BA-392B7D0FD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3A5CC4-1522-6201-3DDB-B6773AE21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E0E1912-DA51-D808-F365-EA3A5D25C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7779A1E-C594-4E2E-180A-0E2DB0F7E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777520-B2CF-EF41-14B6-4EBF4573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104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FCA845-7B80-0FDD-AA24-F6E76EA1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6B46F5D-DD2B-9C33-8EA1-15ACB2836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FAB88B8-32DE-C556-E99A-16B3DE7F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4E5C47-4E3C-485C-9765-BE5057DB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C4A46EE-D9EA-6EEC-E94C-47604F6A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55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ABB523-6807-EA63-2774-31AA42A40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6A2300-28B0-21A1-F326-A689D8FF4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8E8639F-D3E3-969B-B6BD-0C23EE1A1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80D0E81-796F-C9BE-A41E-D4D263A3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9D52869-ACC9-90B1-FE2E-9D2C11BD1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993DC54-978A-D2F7-A0B7-E21F5525A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65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00905B-2A5E-A6C8-2490-D6F7EA42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96B839-C75F-47A4-6EFB-E4356C053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7863BCB-86F6-506F-9500-86A2D19A5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102F956-0135-2385-ED86-ADADEF087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1D4088A-0F4F-5CFE-2460-E0FC2C02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6F47946-2A3F-A776-C696-646C8965D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D4E0DD9-5555-2177-F244-E63E7FB54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E5A7AE5-A72F-AF20-AE00-4DB11A00C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235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336DCA-862E-279F-38A1-CD4B0794B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89EB46A-65E1-0F3F-05F1-C4942EA2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F4825F6-3E91-CE6C-17F9-5288B554A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626F328-9CE1-B1D6-9137-584F343D8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949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030224F-CFDB-3A43-2115-35519E1CE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9145809-AEED-E2F6-6332-2F59EDAD8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EC5327E-15D5-9D94-A8B4-489243414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432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0BBE78-9D38-0573-D955-B0110CFC3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8BC0C6-976D-2CE6-60B7-82A216608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561F457-868D-F2F8-2C6B-6867906F6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017548B-CE0E-398C-13BA-5151BAF2F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FF79F24-AF72-77E9-1203-B73222864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3B0DF17-F364-A64F-4707-2E74EBA8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995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10C05A-CD4C-CCE5-4D5B-E29C20A5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23FD1B8-D03F-50D4-D78E-6C96116313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A85AAF5-A92D-52E8-E1D5-73FD6C0D0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F1E188F-B699-B546-74DB-939029295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1A0CC06-4629-35A1-9DCE-158977BD6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4320C72-2582-D4C2-FB81-A1FFD6A36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243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5F03355-DEFB-6D22-486C-8690EE2BD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7C0D326-C73C-65B2-86E7-271CD9B7B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235DCF4-3EFF-DE15-F896-95BD90775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FD28FB-73B0-410F-841A-1E4F4F5F8738}" type="datetimeFigureOut">
              <a:rPr lang="pl-PL" smtClean="0"/>
              <a:t>25.09.2025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68B1103-0A96-EF76-C5D1-69D1FEC1E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68692C-B341-3A77-D63A-EBA9E1A65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87F502-79E2-4FE4-8BB7-150FFBE361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451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sp-prokuratoria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hyperlink" Target="https://www.gov.pl/web/prokuratoria/rekomendacje-i-wzory-postanowien-umow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0A829680-B34D-B91C-0963-27A85B39CC0E}"/>
              </a:ext>
            </a:extLst>
          </p:cNvPr>
          <p:cNvSpPr/>
          <p:nvPr/>
        </p:nvSpPr>
        <p:spPr>
          <a:xfrm>
            <a:off x="0" y="263951"/>
            <a:ext cx="2347274" cy="3110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B999B0A4-6337-C9F3-1FD3-C10E8F90FA37}"/>
              </a:ext>
            </a:extLst>
          </p:cNvPr>
          <p:cNvSpPr/>
          <p:nvPr/>
        </p:nvSpPr>
        <p:spPr>
          <a:xfrm>
            <a:off x="0" y="6270396"/>
            <a:ext cx="936395" cy="311084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371CAEA1-D734-74D2-E50E-6B45F37B392D}"/>
              </a:ext>
            </a:extLst>
          </p:cNvPr>
          <p:cNvSpPr/>
          <p:nvPr/>
        </p:nvSpPr>
        <p:spPr>
          <a:xfrm>
            <a:off x="2499675" y="263951"/>
            <a:ext cx="9692324" cy="311084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8EA3FA65-8CD2-4173-F0FF-162D4F54479F}"/>
              </a:ext>
            </a:extLst>
          </p:cNvPr>
          <p:cNvSpPr/>
          <p:nvPr/>
        </p:nvSpPr>
        <p:spPr>
          <a:xfrm>
            <a:off x="1085654" y="6282965"/>
            <a:ext cx="11106346" cy="3110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D03E8988-69F4-1AC0-1A80-1F30B9A01EA1}"/>
              </a:ext>
            </a:extLst>
          </p:cNvPr>
          <p:cNvSpPr txBox="1">
            <a:spLocks/>
          </p:cNvSpPr>
          <p:nvPr/>
        </p:nvSpPr>
        <p:spPr>
          <a:xfrm>
            <a:off x="5522026" y="4670889"/>
            <a:ext cx="6978731" cy="1296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200"/>
              </a:spcAft>
            </a:pPr>
            <a:r>
              <a:rPr lang="pl-PL" sz="2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Luiza Modzelewska</a:t>
            </a:r>
          </a:p>
          <a:p>
            <a:r>
              <a:rPr lang="pl-PL" sz="2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Prokuratoria Generalna RP</a:t>
            </a:r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B68E2AAC-F971-FFFA-5732-276839FD2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9413" y="1433446"/>
            <a:ext cx="9413174" cy="260648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36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Działania </a:t>
            </a:r>
            <a:br>
              <a:rPr lang="pl-PL" sz="36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Prokuratorii Generalnej RP </a:t>
            </a:r>
            <a:br>
              <a:rPr lang="pl-PL" sz="36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obszarze zamówień publicznych</a:t>
            </a:r>
            <a:endParaRPr lang="pl-PL" sz="3600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E60104FB-DDDF-8949-4144-D080D3DA2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793609"/>
            <a:ext cx="3895106" cy="1110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305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C5D80-C858-0ED1-5C3F-C1B2E4753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2386C9-A33E-3B99-9485-A99CE8860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Rodzaj spraw w SP przy PGRP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20DEAE03-020D-80DF-700D-FD1F577E6B50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123E4BF0-A2EF-470B-73CC-27698863F161}"/>
              </a:ext>
            </a:extLst>
          </p:cNvPr>
          <p:cNvSpPr/>
          <p:nvPr/>
        </p:nvSpPr>
        <p:spPr>
          <a:xfrm>
            <a:off x="0" y="647871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EB998A05-FEEA-C887-1D7A-9433990DB9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285910"/>
              </p:ext>
            </p:extLst>
          </p:nvPr>
        </p:nvGraphicFramePr>
        <p:xfrm>
          <a:off x="6882916" y="547104"/>
          <a:ext cx="5059384" cy="3212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BC456888-704D-C85D-9531-BABFEFD20F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976084"/>
              </p:ext>
            </p:extLst>
          </p:nvPr>
        </p:nvGraphicFramePr>
        <p:xfrm>
          <a:off x="291627" y="975865"/>
          <a:ext cx="5017459" cy="3064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E93BC0A0-CAD8-F803-22D8-EC4B7C3E02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549143"/>
              </p:ext>
            </p:extLst>
          </p:nvPr>
        </p:nvGraphicFramePr>
        <p:xfrm>
          <a:off x="3832897" y="3760092"/>
          <a:ext cx="5833617" cy="3212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85213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7EE58-8333-AF7D-6893-0305114C6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E1DA8F-0F2B-C091-4A53-67F011681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Sąd polubowny przy PGRP - statystyki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5AB8C96C-AFCD-4ACF-C776-F5B0518CE74C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D381F0BA-1837-7ED4-F800-6EA55214DA1F}"/>
              </a:ext>
            </a:extLst>
          </p:cNvPr>
          <p:cNvSpPr/>
          <p:nvPr/>
        </p:nvSpPr>
        <p:spPr>
          <a:xfrm>
            <a:off x="0" y="647871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E72CB962-9FA0-0FE0-72B0-A47344CDB5B3}"/>
              </a:ext>
            </a:extLst>
          </p:cNvPr>
          <p:cNvGrpSpPr/>
          <p:nvPr/>
        </p:nvGrpSpPr>
        <p:grpSpPr>
          <a:xfrm>
            <a:off x="1550392" y="1302070"/>
            <a:ext cx="8691703" cy="5432645"/>
            <a:chOff x="481613" y="1492561"/>
            <a:chExt cx="8691703" cy="5432645"/>
          </a:xfrm>
        </p:grpSpPr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5E4F80A5-473F-9C93-F220-3FB2E2666435}"/>
                </a:ext>
              </a:extLst>
            </p:cNvPr>
            <p:cNvSpPr/>
            <p:nvPr/>
          </p:nvSpPr>
          <p:spPr>
            <a:xfrm>
              <a:off x="2783612" y="1492561"/>
              <a:ext cx="4586934" cy="1660712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pl-PL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Skuteczność</a:t>
              </a:r>
              <a:r>
                <a:rPr lang="pl-PL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 liczbie zawieranych ugód: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Mediacje sądowe </a:t>
              </a:r>
              <a:r>
                <a:rPr lang="pl-PL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71%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Mediacje umowne </a:t>
              </a:r>
              <a:r>
                <a:rPr lang="pl-PL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86%</a:t>
              </a:r>
            </a:p>
          </p:txBody>
        </p:sp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0D1FB892-08DE-2200-44B5-0670E7DCAF98}"/>
                </a:ext>
              </a:extLst>
            </p:cNvPr>
            <p:cNvSpPr/>
            <p:nvPr/>
          </p:nvSpPr>
          <p:spPr>
            <a:xfrm>
              <a:off x="2783612" y="3498407"/>
              <a:ext cx="4858197" cy="805416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spcAft>
                  <a:spcPts val="1200"/>
                </a:spcAft>
              </a:pPr>
              <a:r>
                <a:rPr lang="pl-PL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Czas trwania postępowań </a:t>
              </a: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mediana</a:t>
              </a:r>
              <a:r>
                <a:rPr lang="pl-PL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wynosi</a:t>
              </a:r>
              <a:r>
                <a:rPr lang="pl-PL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miesięcy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515B198-B8F6-2AED-0C05-80B793A80F4E}"/>
                </a:ext>
              </a:extLst>
            </p:cNvPr>
            <p:cNvSpPr txBox="1"/>
            <p:nvPr/>
          </p:nvSpPr>
          <p:spPr>
            <a:xfrm>
              <a:off x="2783612" y="4893881"/>
              <a:ext cx="6389704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2"/>
              <a:r>
                <a:rPr lang="pl-PL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Łączna wartość przedmiotu </a:t>
              </a: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sporu wyniosła:</a:t>
              </a:r>
            </a:p>
            <a:p>
              <a:pPr marL="285750" lvl="2" indent="-285750">
                <a:buFont typeface="Wingdings" panose="05000000000000000000" pitchFamily="2" charset="2"/>
                <a:buChar char="§"/>
              </a:pP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 2022 – </a:t>
              </a:r>
              <a:r>
                <a:rPr lang="pl-PL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5,2 mld zł</a:t>
              </a:r>
            </a:p>
            <a:p>
              <a:pPr marL="285750" lvl="2" indent="-285750">
                <a:buFont typeface="Wingdings" panose="05000000000000000000" pitchFamily="2" charset="2"/>
                <a:buChar char="§"/>
              </a:pPr>
              <a:r>
                <a:rPr lang="pl-PL" sz="2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 2023 – </a:t>
              </a:r>
              <a:r>
                <a:rPr lang="pl-PL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10,1 mld zł</a:t>
              </a:r>
            </a:p>
            <a:p>
              <a:pPr marL="285750" lvl="2" indent="-285750">
                <a:buFont typeface="Wingdings" panose="05000000000000000000" pitchFamily="2" charset="2"/>
                <a:buChar char="§"/>
              </a:pPr>
              <a:r>
                <a:rPr lang="pl-PL" sz="24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 2024 – </a:t>
              </a:r>
              <a:r>
                <a:rPr lang="pl-PL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6,6 mld zł</a:t>
              </a:r>
            </a:p>
            <a:p>
              <a:pPr marL="285750" lvl="2" indent="-285750">
                <a:buFont typeface="Wingdings" panose="05000000000000000000" pitchFamily="2" charset="2"/>
                <a:buChar char="§"/>
              </a:pPr>
              <a:r>
                <a:rPr lang="pl-PL" sz="3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 2025 – </a:t>
              </a:r>
              <a:r>
                <a:rPr lang="pl-PL" sz="3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8,8 mld zł</a:t>
              </a:r>
            </a:p>
          </p:txBody>
        </p:sp>
        <p:pic>
          <p:nvPicPr>
            <p:cNvPr id="10" name="Grafika 9" descr="Zegar z wypełnieniem pełnym">
              <a:extLst>
                <a:ext uri="{FF2B5EF4-FFF2-40B4-BE49-F238E27FC236}">
                  <a16:creationId xmlns:a16="http://schemas.microsoft.com/office/drawing/2014/main" id="{DB28B39C-C20E-F950-0B85-C6FE9EE09A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81613" y="3265198"/>
              <a:ext cx="1271835" cy="1271835"/>
            </a:xfrm>
            <a:prstGeom prst="rect">
              <a:avLst/>
            </a:prstGeom>
          </p:spPr>
        </p:pic>
        <p:pic>
          <p:nvPicPr>
            <p:cNvPr id="13" name="Grafika 12" descr="Uścisk dłoni kontur">
              <a:extLst>
                <a:ext uri="{FF2B5EF4-FFF2-40B4-BE49-F238E27FC236}">
                  <a16:creationId xmlns:a16="http://schemas.microsoft.com/office/drawing/2014/main" id="{EC850EA2-85D3-DACA-2D9A-1BAC1B35C8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1613" y="1527813"/>
              <a:ext cx="1373711" cy="1373711"/>
            </a:xfrm>
            <a:prstGeom prst="rect">
              <a:avLst/>
            </a:prstGeom>
          </p:spPr>
        </p:pic>
        <p:pic>
          <p:nvPicPr>
            <p:cNvPr id="14" name="Grafika 13" descr="Pieniądze z wypełnieniem pełnym">
              <a:extLst>
                <a:ext uri="{FF2B5EF4-FFF2-40B4-BE49-F238E27FC236}">
                  <a16:creationId xmlns:a16="http://schemas.microsoft.com/office/drawing/2014/main" id="{727B5AC8-3CF2-5A6B-F5F9-16437C45D52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81613" y="4938270"/>
              <a:ext cx="1200763" cy="12007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47135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05CFA-2690-DD7B-05DF-CCF4FED0C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8DB8558D-F884-558E-9D4A-75020D648C69}"/>
              </a:ext>
            </a:extLst>
          </p:cNvPr>
          <p:cNvSpPr/>
          <p:nvPr/>
        </p:nvSpPr>
        <p:spPr>
          <a:xfrm>
            <a:off x="0" y="263951"/>
            <a:ext cx="2347274" cy="3110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DB617B4-1C2C-6B53-DD7F-08E9C40A0CD6}"/>
              </a:ext>
            </a:extLst>
          </p:cNvPr>
          <p:cNvSpPr/>
          <p:nvPr/>
        </p:nvSpPr>
        <p:spPr>
          <a:xfrm>
            <a:off x="0" y="6270396"/>
            <a:ext cx="936395" cy="311084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D5BD2730-3C0D-4CEA-2AB3-3CECE3E8AE28}"/>
              </a:ext>
            </a:extLst>
          </p:cNvPr>
          <p:cNvSpPr/>
          <p:nvPr/>
        </p:nvSpPr>
        <p:spPr>
          <a:xfrm>
            <a:off x="2499675" y="263951"/>
            <a:ext cx="9692324" cy="311084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242EFD79-EAD0-1F0F-4FD7-73DD3683CD39}"/>
              </a:ext>
            </a:extLst>
          </p:cNvPr>
          <p:cNvSpPr/>
          <p:nvPr/>
        </p:nvSpPr>
        <p:spPr>
          <a:xfrm>
            <a:off x="1085654" y="6282965"/>
            <a:ext cx="11106346" cy="3110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6B7B4071-18F4-9FA5-6DBA-3BA203C7573E}"/>
              </a:ext>
            </a:extLst>
          </p:cNvPr>
          <p:cNvSpPr txBox="1"/>
          <p:nvPr/>
        </p:nvSpPr>
        <p:spPr>
          <a:xfrm>
            <a:off x="1549310" y="2109731"/>
            <a:ext cx="8755844" cy="5725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4800"/>
              </a:lnSpc>
            </a:pPr>
            <a:r>
              <a:rPr lang="pl-PL" sz="3800" b="1" dirty="0">
                <a:solidFill>
                  <a:srgbClr val="53565A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Dziękuję za uwagę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A74F0D0-B7E0-A424-EBA2-821788D319C2}"/>
              </a:ext>
            </a:extLst>
          </p:cNvPr>
          <p:cNvSpPr/>
          <p:nvPr/>
        </p:nvSpPr>
        <p:spPr>
          <a:xfrm>
            <a:off x="5610427" y="2046278"/>
            <a:ext cx="89152" cy="953103"/>
          </a:xfrm>
          <a:prstGeom prst="rect">
            <a:avLst/>
          </a:prstGeom>
          <a:solidFill>
            <a:srgbClr val="0033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D7186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B6450B96-6CA6-FBE5-771C-76353BF4BD01}"/>
              </a:ext>
            </a:extLst>
          </p:cNvPr>
          <p:cNvSpPr txBox="1"/>
          <p:nvPr/>
        </p:nvSpPr>
        <p:spPr>
          <a:xfrm>
            <a:off x="4516969" y="3561251"/>
            <a:ext cx="6334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Informacje na temat Sądu Polubownego przy PGRP:</a:t>
            </a:r>
          </a:p>
          <a:p>
            <a:r>
              <a:rPr lang="en-US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hlinkClick r:id="rId3"/>
              </a:rPr>
              <a:t>https://www.gov.pl/web/sp-prokuratoria</a:t>
            </a:r>
            <a:r>
              <a:rPr lang="pl-PL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164177C7-9D07-40A4-8D21-870D7E6CF34B}"/>
              </a:ext>
            </a:extLst>
          </p:cNvPr>
          <p:cNvSpPr/>
          <p:nvPr/>
        </p:nvSpPr>
        <p:spPr>
          <a:xfrm>
            <a:off x="728135" y="4899293"/>
            <a:ext cx="10693720" cy="794680"/>
          </a:xfrm>
          <a:prstGeom prst="rect">
            <a:avLst/>
          </a:prstGeom>
          <a:solidFill>
            <a:srgbClr val="95989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REKOMENDACJE PROKURATORII GENERALNEJ RP:</a:t>
            </a:r>
          </a:p>
          <a:p>
            <a:pPr algn="ctr"/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https://www.gov.pl/web/prokuratoria/rekomendacje-i-wzory-postanowien-umow2</a:t>
            </a: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989039CA-782F-18F8-6A9B-DF242C2DE9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721" y="1967685"/>
            <a:ext cx="3895106" cy="1110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60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A50B0-D06D-8AF2-396A-D7277EA23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48AC72-91CC-2E48-A47A-126BD052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Zadania Prokuratorii generalnej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135C97B6-3211-76E4-5878-EF0239507AAF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CC577A19-BD5A-A451-2DB7-C425291F9FAE}"/>
              </a:ext>
            </a:extLst>
          </p:cNvPr>
          <p:cNvSpPr/>
          <p:nvPr/>
        </p:nvSpPr>
        <p:spPr>
          <a:xfrm>
            <a:off x="0" y="647871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74473631-A997-670E-1D05-612E9ED5D76A}"/>
              </a:ext>
            </a:extLst>
          </p:cNvPr>
          <p:cNvGrpSpPr/>
          <p:nvPr/>
        </p:nvGrpSpPr>
        <p:grpSpPr>
          <a:xfrm>
            <a:off x="651180" y="1167631"/>
            <a:ext cx="11220436" cy="5443801"/>
            <a:chOff x="537956" y="1602769"/>
            <a:chExt cx="11220436" cy="5443801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3D045997-5AC2-557F-C9E5-D6AAE32C0087}"/>
                </a:ext>
              </a:extLst>
            </p:cNvPr>
            <p:cNvSpPr/>
            <p:nvPr/>
          </p:nvSpPr>
          <p:spPr>
            <a:xfrm>
              <a:off x="662523" y="4901242"/>
              <a:ext cx="2716928" cy="1572132"/>
            </a:xfrm>
            <a:prstGeom prst="rect">
              <a:avLst/>
            </a:prstGeom>
            <a:solidFill>
              <a:srgbClr val="F8F8F8"/>
            </a:solidFill>
            <a:ln w="38100">
              <a:solidFill>
                <a:srgbClr val="5C35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cap="all" dirty="0">
                  <a:solidFill>
                    <a:srgbClr val="5C35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Opinie prawne dot. Innych zagadnień prawnych</a:t>
              </a:r>
              <a:br>
                <a:rPr lang="pl-PL" b="1" cap="all" dirty="0">
                  <a:solidFill>
                    <a:srgbClr val="5C35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1600" b="1" dirty="0">
                  <a:solidFill>
                    <a:srgbClr val="5C35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(wykonywania uprawnień </a:t>
              </a:r>
              <a:br>
                <a:rPr lang="pl-PL" sz="1600" b="1" dirty="0">
                  <a:solidFill>
                    <a:srgbClr val="5C35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1600" b="1" dirty="0">
                  <a:solidFill>
                    <a:srgbClr val="5C35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 obowiązków)</a:t>
              </a:r>
              <a:endParaRPr lang="pl-PL" sz="1600" b="1" cap="all" dirty="0">
                <a:solidFill>
                  <a:srgbClr val="5C356D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upa 4">
              <a:extLst>
                <a:ext uri="{FF2B5EF4-FFF2-40B4-BE49-F238E27FC236}">
                  <a16:creationId xmlns:a16="http://schemas.microsoft.com/office/drawing/2014/main" id="{EC6E5349-EF51-99AF-2A65-7AB04A52D966}"/>
                </a:ext>
              </a:extLst>
            </p:cNvPr>
            <p:cNvGrpSpPr/>
            <p:nvPr/>
          </p:nvGrpSpPr>
          <p:grpSpPr>
            <a:xfrm>
              <a:off x="537956" y="1602769"/>
              <a:ext cx="11220436" cy="3536367"/>
              <a:chOff x="390904" y="962144"/>
              <a:chExt cx="11220436" cy="3349561"/>
            </a:xfrm>
          </p:grpSpPr>
          <p:sp>
            <p:nvSpPr>
              <p:cNvPr id="14" name="Prostokąt 13">
                <a:extLst>
                  <a:ext uri="{FF2B5EF4-FFF2-40B4-BE49-F238E27FC236}">
                    <a16:creationId xmlns:a16="http://schemas.microsoft.com/office/drawing/2014/main" id="{40FAB815-9012-B498-C6AA-48850478D7F4}"/>
                  </a:ext>
                </a:extLst>
              </p:cNvPr>
              <p:cNvSpPr/>
              <p:nvPr/>
            </p:nvSpPr>
            <p:spPr>
              <a:xfrm>
                <a:off x="390904" y="1781508"/>
                <a:ext cx="2686235" cy="1262138"/>
              </a:xfrm>
              <a:prstGeom prst="rect">
                <a:avLst/>
              </a:prstGeom>
              <a:solidFill>
                <a:srgbClr val="0D718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1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Powstawanie projektów umów</a:t>
                </a:r>
              </a:p>
              <a:p>
                <a:pPr algn="ctr"/>
                <a:r>
                  <a:rPr lang="pl-PL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opinie i rekomendacje /wzory</a:t>
                </a:r>
              </a:p>
            </p:txBody>
          </p:sp>
          <p:sp>
            <p:nvSpPr>
              <p:cNvPr id="15" name="Prostokąt 14">
                <a:extLst>
                  <a:ext uri="{FF2B5EF4-FFF2-40B4-BE49-F238E27FC236}">
                    <a16:creationId xmlns:a16="http://schemas.microsoft.com/office/drawing/2014/main" id="{48BA3DB9-E17E-12AD-49F8-09206B172628}"/>
                  </a:ext>
                </a:extLst>
              </p:cNvPr>
              <p:cNvSpPr/>
              <p:nvPr/>
            </p:nvSpPr>
            <p:spPr>
              <a:xfrm>
                <a:off x="4599229" y="962144"/>
                <a:ext cx="3120714" cy="922196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1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Opinie prawne w toku wykonywania umów</a:t>
                </a:r>
              </a:p>
            </p:txBody>
          </p:sp>
          <p:sp>
            <p:nvSpPr>
              <p:cNvPr id="16" name="Prostokąt 15">
                <a:extLst>
                  <a:ext uri="{FF2B5EF4-FFF2-40B4-BE49-F238E27FC236}">
                    <a16:creationId xmlns:a16="http://schemas.microsoft.com/office/drawing/2014/main" id="{B6196476-038C-99CA-EB19-46071DBEA3D3}"/>
                  </a:ext>
                </a:extLst>
              </p:cNvPr>
              <p:cNvSpPr/>
              <p:nvPr/>
            </p:nvSpPr>
            <p:spPr>
              <a:xfrm>
                <a:off x="4985787" y="2546295"/>
                <a:ext cx="3654419" cy="1765410"/>
              </a:xfrm>
              <a:prstGeom prst="rect">
                <a:avLst/>
              </a:prstGeom>
              <a:solidFill>
                <a:srgbClr val="77001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1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udział w rozmowach ugodowych i innych negocjacjach, w mediacji</a:t>
                </a:r>
              </a:p>
              <a:p>
                <a:pPr algn="ctr"/>
                <a:r>
                  <a:rPr lang="pl-PL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(przed wszczęciem postępowania i w jego trakcie)</a:t>
                </a:r>
              </a:p>
            </p:txBody>
          </p:sp>
          <p:sp>
            <p:nvSpPr>
              <p:cNvPr id="17" name="Prostokąt 16">
                <a:extLst>
                  <a:ext uri="{FF2B5EF4-FFF2-40B4-BE49-F238E27FC236}">
                    <a16:creationId xmlns:a16="http://schemas.microsoft.com/office/drawing/2014/main" id="{7425584C-4304-19F7-801F-37DC86CE100D}"/>
                  </a:ext>
                </a:extLst>
              </p:cNvPr>
              <p:cNvSpPr/>
              <p:nvPr/>
            </p:nvSpPr>
            <p:spPr>
              <a:xfrm>
                <a:off x="9079141" y="1488913"/>
                <a:ext cx="2532199" cy="1940087"/>
              </a:xfrm>
              <a:prstGeom prst="rect">
                <a:avLst/>
              </a:prstGeom>
              <a:solidFill>
                <a:srgbClr val="53565A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1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Zastępstwo procesowe</a:t>
                </a:r>
              </a:p>
            </p:txBody>
          </p:sp>
          <p:cxnSp>
            <p:nvCxnSpPr>
              <p:cNvPr id="18" name="Łącznik prosty 17">
                <a:extLst>
                  <a:ext uri="{FF2B5EF4-FFF2-40B4-BE49-F238E27FC236}">
                    <a16:creationId xmlns:a16="http://schemas.microsoft.com/office/drawing/2014/main" id="{EFB445CB-E93C-E825-6EB8-7A7A18B901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440210" y="1426437"/>
                <a:ext cx="880749" cy="595397"/>
              </a:xfrm>
              <a:prstGeom prst="line">
                <a:avLst/>
              </a:prstGeom>
              <a:ln w="38100">
                <a:solidFill>
                  <a:srgbClr val="4590B8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Łącznik prosty 18">
                <a:extLst>
                  <a:ext uri="{FF2B5EF4-FFF2-40B4-BE49-F238E27FC236}">
                    <a16:creationId xmlns:a16="http://schemas.microsoft.com/office/drawing/2014/main" id="{86119DBF-8636-6B4F-73E7-094F2F0F08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7909" y="3045737"/>
                <a:ext cx="1287107" cy="468670"/>
              </a:xfrm>
              <a:prstGeom prst="line">
                <a:avLst/>
              </a:prstGeom>
              <a:ln w="38100">
                <a:solidFill>
                  <a:srgbClr val="4590B8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Łącznik prosty 19">
                <a:extLst>
                  <a:ext uri="{FF2B5EF4-FFF2-40B4-BE49-F238E27FC236}">
                    <a16:creationId xmlns:a16="http://schemas.microsoft.com/office/drawing/2014/main" id="{F5892255-AED8-0543-16DF-39099275A5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786073" y="2028748"/>
                <a:ext cx="433518" cy="408933"/>
              </a:xfrm>
              <a:prstGeom prst="line">
                <a:avLst/>
              </a:prstGeom>
              <a:ln w="38100">
                <a:solidFill>
                  <a:srgbClr val="4590B8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FCC83787-9BAC-E076-DD8A-C545E995CEE5}"/>
                </a:ext>
              </a:extLst>
            </p:cNvPr>
            <p:cNvSpPr/>
            <p:nvPr/>
          </p:nvSpPr>
          <p:spPr>
            <a:xfrm>
              <a:off x="5933125" y="5731533"/>
              <a:ext cx="3654418" cy="131503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cap="all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Sąd polubowny przy </a:t>
              </a:r>
              <a:r>
                <a:rPr lang="pl-PL" b="1" cap="all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pgrp</a:t>
              </a:r>
              <a:r>
                <a:rPr lang="pl-PL" b="1" cap="all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platforma polubownego rozwiązywania sporów</a:t>
              </a:r>
              <a:endParaRPr lang="pl-PL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572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FE034-81E1-8333-6A86-779C28496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6DC88B-BEEE-48E9-D860-948A19FC0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Opinie wydawane przez </a:t>
            </a:r>
            <a:r>
              <a:rPr lang="pl-PL" sz="2400" b="1" cap="all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pgrp</a:t>
            </a:r>
            <a:endParaRPr lang="pl-PL" sz="2400" b="1" cap="all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BBB2BC5F-B22B-8855-8057-4520EBFBA5A9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54ED815F-B726-7515-176F-0E6C3ADB90F3}"/>
              </a:ext>
            </a:extLst>
          </p:cNvPr>
          <p:cNvSpPr/>
          <p:nvPr/>
        </p:nvSpPr>
        <p:spPr>
          <a:xfrm>
            <a:off x="0" y="657965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44349AE-6DBB-1185-5BA5-6290397B5A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86" y="1028699"/>
            <a:ext cx="10267719" cy="5539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763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5F2EB-AC45-4A81-B7BA-EFFBF61C5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1752D4-DFA2-58CA-879C-C4713CEE4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Rekomendacje i wzory </a:t>
            </a:r>
            <a:r>
              <a:rPr lang="pl-PL" sz="2400" b="1" cap="all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pgrp</a:t>
            </a:r>
            <a:endParaRPr lang="pl-PL" sz="2400" b="1" cap="all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9705913B-2BC0-1CDE-07D9-19337304162F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A97CE990-1445-4799-1B27-48948F6EBC99}"/>
              </a:ext>
            </a:extLst>
          </p:cNvPr>
          <p:cNvSpPr/>
          <p:nvPr/>
        </p:nvSpPr>
        <p:spPr>
          <a:xfrm>
            <a:off x="0" y="6490592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10CACAFA-B8F9-D13B-567E-D972805CD96E}"/>
              </a:ext>
            </a:extLst>
          </p:cNvPr>
          <p:cNvSpPr/>
          <p:nvPr/>
        </p:nvSpPr>
        <p:spPr>
          <a:xfrm>
            <a:off x="315965" y="970124"/>
            <a:ext cx="11064671" cy="630445"/>
          </a:xfrm>
          <a:prstGeom prst="rect">
            <a:avLst/>
          </a:prstGeom>
          <a:solidFill>
            <a:srgbClr val="0033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Doświadczeniem istotnym z punktu widzenia przygotowywania umowy PGRP dzieli się publikując rekomendacje lub wzory postanowień umów. 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80B7459C-36DB-EBE8-5181-1A8B1EC7C514}"/>
              </a:ext>
            </a:extLst>
          </p:cNvPr>
          <p:cNvGrpSpPr/>
          <p:nvPr/>
        </p:nvGrpSpPr>
        <p:grpSpPr>
          <a:xfrm>
            <a:off x="310048" y="1756382"/>
            <a:ext cx="11070588" cy="3368069"/>
            <a:chOff x="330779" y="1994173"/>
            <a:chExt cx="11070588" cy="3508334"/>
          </a:xfrm>
        </p:grpSpPr>
        <p:grpSp>
          <p:nvGrpSpPr>
            <p:cNvPr id="10" name="Grupa 9">
              <a:extLst>
                <a:ext uri="{FF2B5EF4-FFF2-40B4-BE49-F238E27FC236}">
                  <a16:creationId xmlns:a16="http://schemas.microsoft.com/office/drawing/2014/main" id="{667C95DC-0069-2A4F-E53D-F35693746977}"/>
                </a:ext>
              </a:extLst>
            </p:cNvPr>
            <p:cNvGrpSpPr/>
            <p:nvPr/>
          </p:nvGrpSpPr>
          <p:grpSpPr>
            <a:xfrm>
              <a:off x="341231" y="1994173"/>
              <a:ext cx="11060136" cy="1319647"/>
              <a:chOff x="341231" y="1994173"/>
              <a:chExt cx="11060136" cy="1319647"/>
            </a:xfrm>
          </p:grpSpPr>
          <p:sp>
            <p:nvSpPr>
              <p:cNvPr id="20" name="Strzałka: pagon 19">
                <a:extLst>
                  <a:ext uri="{FF2B5EF4-FFF2-40B4-BE49-F238E27FC236}">
                    <a16:creationId xmlns:a16="http://schemas.microsoft.com/office/drawing/2014/main" id="{2440DBA2-3E71-0224-7672-B488BA08CD4E}"/>
                  </a:ext>
                </a:extLst>
              </p:cNvPr>
              <p:cNvSpPr/>
              <p:nvPr/>
            </p:nvSpPr>
            <p:spPr>
              <a:xfrm>
                <a:off x="341231" y="2085208"/>
                <a:ext cx="307664" cy="369332"/>
              </a:xfrm>
              <a:prstGeom prst="chevron">
                <a:avLst/>
              </a:prstGeom>
              <a:solidFill>
                <a:srgbClr val="53565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rgbClr val="53565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pole tekstowe 20">
                <a:extLst>
                  <a:ext uri="{FF2B5EF4-FFF2-40B4-BE49-F238E27FC236}">
                    <a16:creationId xmlns:a16="http://schemas.microsoft.com/office/drawing/2014/main" id="{05027834-C2EA-366B-0353-E5D0A66E3813}"/>
                  </a:ext>
                </a:extLst>
              </p:cNvPr>
              <p:cNvSpPr txBox="1"/>
              <p:nvPr/>
            </p:nvSpPr>
            <p:spPr>
              <a:xfrm>
                <a:off x="738943" y="1994173"/>
                <a:ext cx="10662424" cy="1319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8000"/>
                  </a:lnSpc>
                </a:pPr>
                <a:r>
                  <a:rPr lang="pl-PL" b="1" cap="all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Przyczyna</a:t>
                </a:r>
                <a:r>
                  <a:rPr lang="pl-PL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dirty="0">
                    <a:solidFill>
                      <a:srgbClr val="53565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problem zidentyfikowany na podstawie doświadczenia PGRP – tj. problematyczne klauzule powtarzające się w opiniowanych umowach, procesy lub negocjacje, w których </a:t>
                </a:r>
                <a:r>
                  <a:rPr lang="pl-PL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clue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 sporu stanowią wątpliwości interpretacyjne co do treści umowy; </a:t>
                </a:r>
                <a:r>
                  <a:rPr lang="pl-PL" b="1" dirty="0">
                    <a:solidFill>
                      <a:schemeClr val="bg2">
                        <a:lumMod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 rekomendacjach skondensowane zostaje więc doświadczenie PGRP z niemal wszystkich sfer jej aktywności</a:t>
                </a:r>
                <a:r>
                  <a:rPr lang="pl-PL" dirty="0">
                    <a:solidFill>
                      <a:schemeClr val="bg2">
                        <a:lumMod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3" name="Grupa 12">
              <a:extLst>
                <a:ext uri="{FF2B5EF4-FFF2-40B4-BE49-F238E27FC236}">
                  <a16:creationId xmlns:a16="http://schemas.microsoft.com/office/drawing/2014/main" id="{9FD82A16-9C61-4958-4AE9-C4274F114468}"/>
                </a:ext>
              </a:extLst>
            </p:cNvPr>
            <p:cNvGrpSpPr/>
            <p:nvPr/>
          </p:nvGrpSpPr>
          <p:grpSpPr>
            <a:xfrm>
              <a:off x="341208" y="3290407"/>
              <a:ext cx="10900570" cy="1250318"/>
              <a:chOff x="356713" y="2465083"/>
              <a:chExt cx="10900570" cy="1250318"/>
            </a:xfrm>
          </p:grpSpPr>
          <p:sp>
            <p:nvSpPr>
              <p:cNvPr id="18" name="pole tekstowe 17">
                <a:extLst>
                  <a:ext uri="{FF2B5EF4-FFF2-40B4-BE49-F238E27FC236}">
                    <a16:creationId xmlns:a16="http://schemas.microsoft.com/office/drawing/2014/main" id="{AC094131-EF69-1F7A-08FB-80A7343BA540}"/>
                  </a:ext>
                </a:extLst>
              </p:cNvPr>
              <p:cNvSpPr txBox="1"/>
              <p:nvPr/>
            </p:nvSpPr>
            <p:spPr>
              <a:xfrm>
                <a:off x="690170" y="2465083"/>
                <a:ext cx="10567113" cy="125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l-PL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CEL:</a:t>
                </a:r>
                <a:r>
                  <a:rPr lang="pl-PL" b="1" dirty="0">
                    <a:solidFill>
                      <a:srgbClr val="53565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ograniczenie ryzyka powielania błędów, prowadzących do sporów wątpliwości interpretacyjnych na etapie wykonywania umów, umożliwienie korzystania w wiedzy i doświadczenia PGRP przez szerokie grono podmiotów publicznych, a w szerszej perspektywie – lepsze zabezpieczenie interesów tych podmiotów</a:t>
                </a:r>
              </a:p>
            </p:txBody>
          </p:sp>
          <p:sp>
            <p:nvSpPr>
              <p:cNvPr id="19" name="Strzałka: pagon 18">
                <a:extLst>
                  <a:ext uri="{FF2B5EF4-FFF2-40B4-BE49-F238E27FC236}">
                    <a16:creationId xmlns:a16="http://schemas.microsoft.com/office/drawing/2014/main" id="{33777E01-9B7D-24D4-7787-576908B52C6F}"/>
                  </a:ext>
                </a:extLst>
              </p:cNvPr>
              <p:cNvSpPr/>
              <p:nvPr/>
            </p:nvSpPr>
            <p:spPr>
              <a:xfrm>
                <a:off x="356713" y="2573582"/>
                <a:ext cx="259111" cy="369332"/>
              </a:xfrm>
              <a:prstGeom prst="chevron">
                <a:avLst/>
              </a:prstGeom>
              <a:solidFill>
                <a:srgbClr val="53565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rgbClr val="53565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upa 13">
              <a:extLst>
                <a:ext uri="{FF2B5EF4-FFF2-40B4-BE49-F238E27FC236}">
                  <a16:creationId xmlns:a16="http://schemas.microsoft.com/office/drawing/2014/main" id="{AD9FFE04-1EE1-CE5B-AE3D-F92826ED12CB}"/>
                </a:ext>
              </a:extLst>
            </p:cNvPr>
            <p:cNvGrpSpPr/>
            <p:nvPr/>
          </p:nvGrpSpPr>
          <p:grpSpPr>
            <a:xfrm>
              <a:off x="330779" y="4540724"/>
              <a:ext cx="10826223" cy="961783"/>
              <a:chOff x="330779" y="3303919"/>
              <a:chExt cx="10826223" cy="961783"/>
            </a:xfrm>
          </p:grpSpPr>
          <p:sp>
            <p:nvSpPr>
              <p:cNvPr id="15" name="pole tekstowe 14">
                <a:extLst>
                  <a:ext uri="{FF2B5EF4-FFF2-40B4-BE49-F238E27FC236}">
                    <a16:creationId xmlns:a16="http://schemas.microsoft.com/office/drawing/2014/main" id="{9A276451-3DDB-A72D-9904-301FF995C5F7}"/>
                  </a:ext>
                </a:extLst>
              </p:cNvPr>
              <p:cNvSpPr txBox="1"/>
              <p:nvPr/>
            </p:nvSpPr>
            <p:spPr>
              <a:xfrm>
                <a:off x="589890" y="3303919"/>
                <a:ext cx="10567112" cy="9617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l-PL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FORMUŁA:</a:t>
                </a:r>
                <a:r>
                  <a:rPr lang="pl-PL" b="1" dirty="0">
                    <a:solidFill>
                      <a:srgbClr val="53565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dostosowana do specyfiki problemu – wzory postanowień umów, rekomendacje prawne </a:t>
                </a:r>
                <a:b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z przykładami i wyjaśnieniami, praktyczne wskazówki, proste wzory umów, schematy postępowania itp.; duży nacisk kładziemy na praktyczny walor dokumentu</a:t>
                </a:r>
              </a:p>
            </p:txBody>
          </p:sp>
          <p:sp>
            <p:nvSpPr>
              <p:cNvPr id="16" name="Strzałka: pagon 15">
                <a:extLst>
                  <a:ext uri="{FF2B5EF4-FFF2-40B4-BE49-F238E27FC236}">
                    <a16:creationId xmlns:a16="http://schemas.microsoft.com/office/drawing/2014/main" id="{3CDEB2BC-5F8B-E67D-7215-4262CBD40AA4}"/>
                  </a:ext>
                </a:extLst>
              </p:cNvPr>
              <p:cNvSpPr/>
              <p:nvPr/>
            </p:nvSpPr>
            <p:spPr>
              <a:xfrm>
                <a:off x="330779" y="3412220"/>
                <a:ext cx="259111" cy="369332"/>
              </a:xfrm>
              <a:prstGeom prst="chevron">
                <a:avLst/>
              </a:prstGeom>
              <a:solidFill>
                <a:srgbClr val="53565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rgbClr val="53565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2" name="Prostokąt 21">
            <a:extLst>
              <a:ext uri="{FF2B5EF4-FFF2-40B4-BE49-F238E27FC236}">
                <a16:creationId xmlns:a16="http://schemas.microsoft.com/office/drawing/2014/main" id="{F3886C05-C618-7B55-57B7-0F1DD0C3EA6B}"/>
              </a:ext>
            </a:extLst>
          </p:cNvPr>
          <p:cNvSpPr/>
          <p:nvPr/>
        </p:nvSpPr>
        <p:spPr>
          <a:xfrm>
            <a:off x="894713" y="5325592"/>
            <a:ext cx="11064672" cy="100270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nie mają charakteru wiążącego</a:t>
            </a:r>
          </a:p>
          <a:p>
            <a:pPr marL="285750" indent="-285750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mają charakter abstrakcyjny – nie wyrażają stanowiska PGRP w konkretnych sprawach</a:t>
            </a:r>
          </a:p>
          <a:p>
            <a:pPr marL="285750" indent="-285750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wzory lub przykłady zawsze wymagają dostosowania do okoliczności konkretnej sprawy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0986FE00-6602-25EF-B543-1F2E2A5548F8}"/>
              </a:ext>
            </a:extLst>
          </p:cNvPr>
          <p:cNvSpPr/>
          <p:nvPr/>
        </p:nvSpPr>
        <p:spPr>
          <a:xfrm>
            <a:off x="719034" y="5342274"/>
            <a:ext cx="120350" cy="1121267"/>
          </a:xfrm>
          <a:prstGeom prst="rect">
            <a:avLst/>
          </a:prstGeom>
          <a:solidFill>
            <a:srgbClr val="5356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3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04108-13FE-1172-04CE-942F24D85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DB771A-78F2-6EBC-0600-6D19A7D4F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Rekomendacje i wzory </a:t>
            </a:r>
            <a:r>
              <a:rPr lang="pl-PL" sz="2400" b="1" cap="all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pgrp</a:t>
            </a:r>
            <a:endParaRPr lang="pl-PL" sz="2400" b="1" cap="all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BF132D94-934D-119D-9D92-A21582093C4F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249CCEA1-FF17-ABDD-CF03-9F51C65B774B}"/>
              </a:ext>
            </a:extLst>
          </p:cNvPr>
          <p:cNvSpPr/>
          <p:nvPr/>
        </p:nvSpPr>
        <p:spPr>
          <a:xfrm>
            <a:off x="0" y="6490592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1454E27E-1771-5FA1-81D5-4866B37B3440}"/>
              </a:ext>
            </a:extLst>
          </p:cNvPr>
          <p:cNvSpPr/>
          <p:nvPr/>
        </p:nvSpPr>
        <p:spPr>
          <a:xfrm>
            <a:off x="1894788" y="1342648"/>
            <a:ext cx="9565925" cy="344671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POLUBOWNE ROZWIĄZYWANIE SPORÓW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WALORYZACJA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 UMOWNE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KLAUZULE DOT. ROZWIĄZANIA UMOWY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OGÓLNE WSKAZÓWKI DOT. UMÓW</a:t>
            </a:r>
          </a:p>
          <a:p>
            <a:pPr>
              <a:spcAft>
                <a:spcPts val="1200"/>
              </a:spcAft>
            </a:pPr>
            <a:r>
              <a:rPr lang="pl-P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i więcej</a:t>
            </a:r>
          </a:p>
        </p:txBody>
      </p:sp>
    </p:spTree>
    <p:extLst>
      <p:ext uri="{BB962C8B-B14F-4D97-AF65-F5344CB8AC3E}">
        <p14:creationId xmlns:p14="http://schemas.microsoft.com/office/powerpoint/2010/main" val="4095600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89991-EE11-467F-81D2-99F83D443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DA5041-F7D9-D67F-C6DB-4911D3BA5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330036"/>
            <a:ext cx="12191999" cy="1935678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pl-PL" sz="36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Polubowne rozwiązywanie sporów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74A52A6-C815-7A5B-FBD2-FE4DE0A76DAF}"/>
              </a:ext>
            </a:extLst>
          </p:cNvPr>
          <p:cNvSpPr/>
          <p:nvPr/>
        </p:nvSpPr>
        <p:spPr>
          <a:xfrm>
            <a:off x="0" y="263951"/>
            <a:ext cx="2347274" cy="3110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272F9643-28B0-B90D-8CF7-68663E8E0F77}"/>
              </a:ext>
            </a:extLst>
          </p:cNvPr>
          <p:cNvSpPr/>
          <p:nvPr/>
        </p:nvSpPr>
        <p:spPr>
          <a:xfrm>
            <a:off x="0" y="6270396"/>
            <a:ext cx="936395" cy="311084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2E8F3F20-B862-6667-74E6-EC510AE6499B}"/>
              </a:ext>
            </a:extLst>
          </p:cNvPr>
          <p:cNvSpPr/>
          <p:nvPr/>
        </p:nvSpPr>
        <p:spPr>
          <a:xfrm>
            <a:off x="2499675" y="263951"/>
            <a:ext cx="9692324" cy="311084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0C0DAA0E-592D-7F72-F10B-65B23B4CB09C}"/>
              </a:ext>
            </a:extLst>
          </p:cNvPr>
          <p:cNvSpPr/>
          <p:nvPr/>
        </p:nvSpPr>
        <p:spPr>
          <a:xfrm>
            <a:off x="1085654" y="6282965"/>
            <a:ext cx="11106346" cy="3110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47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C8A1F-615B-5D1E-9F48-E39245A6F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1F60BA-119E-C3F6-5A51-C180DEE02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Wpływ spraw do Sądu polubownego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A3A77B5B-B4A6-D503-4B8A-054BC48ACCBB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B57EB14-342D-828B-A05A-B5C5E945A5E3}"/>
              </a:ext>
            </a:extLst>
          </p:cNvPr>
          <p:cNvSpPr/>
          <p:nvPr/>
        </p:nvSpPr>
        <p:spPr>
          <a:xfrm>
            <a:off x="0" y="647871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FA33A58B-4B73-AF11-B472-0D2CF2CCE7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228"/>
              </p:ext>
            </p:extLst>
          </p:nvPr>
        </p:nvGraphicFramePr>
        <p:xfrm>
          <a:off x="840515" y="898067"/>
          <a:ext cx="9811651" cy="584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393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03CA0-82E6-8475-8662-739F244E0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68F8C0-9BAF-8788-6926-54556F34C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Rodzaj spraw w SP przy PGRP – przedmiot sporu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DD33A3FA-3C4C-E074-9F2D-E4833B36A65D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85DB8EE9-E36D-67DA-3862-2172AA330AF8}"/>
              </a:ext>
            </a:extLst>
          </p:cNvPr>
          <p:cNvSpPr/>
          <p:nvPr/>
        </p:nvSpPr>
        <p:spPr>
          <a:xfrm>
            <a:off x="0" y="647871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1F2A0EA5-015D-884D-63A2-7FBF1D805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837233"/>
              </p:ext>
            </p:extLst>
          </p:nvPr>
        </p:nvGraphicFramePr>
        <p:xfrm>
          <a:off x="1443166" y="1072954"/>
          <a:ext cx="9755265" cy="5405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941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FA65E-E9C7-DEEB-02F5-D12ACE1D7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E1B11A-9DCC-B572-24E6-DAA28F5C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63" y="358219"/>
            <a:ext cx="10515600" cy="539848"/>
          </a:xfrm>
        </p:spPr>
        <p:txBody>
          <a:bodyPr>
            <a:normAutofit/>
          </a:bodyPr>
          <a:lstStyle/>
          <a:p>
            <a:r>
              <a:rPr lang="pl-PL" sz="2400" b="1" cap="all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Rodzaj spraw w SP przy PGRP – uczestnicy postępowań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E0BD8127-5D7E-30F3-A7AA-9CD6EDBC80A8}"/>
              </a:ext>
            </a:extLst>
          </p:cNvPr>
          <p:cNvSpPr/>
          <p:nvPr/>
        </p:nvSpPr>
        <p:spPr>
          <a:xfrm>
            <a:off x="9844726" y="123285"/>
            <a:ext cx="2347274" cy="2349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D47D5F48-6581-EBAF-27DF-697C7AE1E0C0}"/>
              </a:ext>
            </a:extLst>
          </p:cNvPr>
          <p:cNvSpPr/>
          <p:nvPr/>
        </p:nvSpPr>
        <p:spPr>
          <a:xfrm>
            <a:off x="0" y="6478717"/>
            <a:ext cx="1894788" cy="265431"/>
          </a:xfrm>
          <a:prstGeom prst="rect">
            <a:avLst/>
          </a:prstGeom>
          <a:solidFill>
            <a:srgbClr val="00339A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B6FC53E4-D5F8-CB27-8346-D0D89BE791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6162370"/>
              </p:ext>
            </p:extLst>
          </p:nvPr>
        </p:nvGraphicFramePr>
        <p:xfrm>
          <a:off x="631583" y="1021278"/>
          <a:ext cx="10258090" cy="547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12444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4202</TotalTime>
  <Words>455</Words>
  <Application>Microsoft Office PowerPoint</Application>
  <PresentationFormat>Panoramiczny</PresentationFormat>
  <Paragraphs>72</Paragraphs>
  <Slides>12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Wingdings</vt:lpstr>
      <vt:lpstr>Motyw pakietu Office</vt:lpstr>
      <vt:lpstr>Działania  Prokuratorii Generalnej RP  w obszarze zamówień publicznych</vt:lpstr>
      <vt:lpstr>Zadania Prokuratorii generalnej</vt:lpstr>
      <vt:lpstr>Opinie wydawane przez pgrp</vt:lpstr>
      <vt:lpstr>Rekomendacje i wzory pgrp</vt:lpstr>
      <vt:lpstr>Rekomendacje i wzory pgrp</vt:lpstr>
      <vt:lpstr>Polubowne rozwiązywanie sporów</vt:lpstr>
      <vt:lpstr>Wpływ spraw do Sądu polubownego</vt:lpstr>
      <vt:lpstr>Rodzaj spraw w SP przy PGRP – przedmiot sporu</vt:lpstr>
      <vt:lpstr>Rodzaj spraw w SP przy PGRP – uczestnicy postępowań</vt:lpstr>
      <vt:lpstr>Rodzaj spraw w SP przy PGRP</vt:lpstr>
      <vt:lpstr>Sąd polubowny przy PGRP - statystyki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PGRP</dc:creator>
  <cp:lastModifiedBy>Jarosz Katarzyna</cp:lastModifiedBy>
  <cp:revision>60</cp:revision>
  <dcterms:created xsi:type="dcterms:W3CDTF">2025-01-07T10:38:44Z</dcterms:created>
  <dcterms:modified xsi:type="dcterms:W3CDTF">2025-09-25T13:05:08Z</dcterms:modified>
</cp:coreProperties>
</file>