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13" r:id="rId2"/>
    <p:sldId id="1285" r:id="rId3"/>
    <p:sldId id="1294" r:id="rId4"/>
  </p:sldIdLst>
  <p:sldSz cx="9144000" cy="6858000" type="screen4x3"/>
  <p:notesSz cx="6858000" cy="9945688"/>
  <p:custDataLst>
    <p:tags r:id="rId6"/>
  </p:custDataLst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61B5D8D-3457-4049-A77A-290B5384B6D5}">
          <p14:sldIdLst>
            <p14:sldId id="813"/>
            <p14:sldId id="1285"/>
            <p14:sldId id="1294"/>
          </p14:sldIdLst>
        </p14:section>
        <p14:section name="Untitled Section" id="{36818BEF-7618-1144-A38A-22B16E7E678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5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893E"/>
    <a:srgbClr val="FF1A0B"/>
    <a:srgbClr val="FDB30F"/>
    <a:srgbClr val="BDE982"/>
    <a:srgbClr val="F7B638"/>
    <a:srgbClr val="F6E116"/>
    <a:srgbClr val="008CC9"/>
    <a:srgbClr val="0095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40" autoAdjust="0"/>
    <p:restoredTop sz="78799" autoAdjust="0"/>
  </p:normalViewPr>
  <p:slideViewPr>
    <p:cSldViewPr>
      <p:cViewPr varScale="1">
        <p:scale>
          <a:sx n="72" d="100"/>
          <a:sy n="72" d="100"/>
        </p:scale>
        <p:origin x="1872" y="53"/>
      </p:cViewPr>
      <p:guideLst>
        <p:guide orient="horz" pos="2160"/>
        <p:guide pos="2880"/>
        <p:guide orient="horz" pos="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AE45A-B273-4851-80BE-649BCA593487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C73A7-EA9B-4B2F-94A1-8BEC510265E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9662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C73A7-EA9B-4B2F-94A1-8BEC510265EF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25991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D948F-3401-6E42-A5A4-5D7A43A8C8C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453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D948F-3401-6E42-A5A4-5D7A43A8C8C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44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jpe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5175890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6" name="think-cell Slide" r:id="rId4" imgW="216" imgH="216" progId="TCLayout.ActiveDocument.1">
                  <p:embed/>
                </p:oleObj>
              </mc:Choice>
              <mc:Fallback>
                <p:oleObj name="think-cell Slide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 userDrawn="1"/>
        </p:nvSpPr>
        <p:spPr>
          <a:xfrm>
            <a:off x="3613654" y="836712"/>
            <a:ext cx="540060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pic>
        <p:nvPicPr>
          <p:cNvPr id="10" name="Picture 10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7278" y="188640"/>
            <a:ext cx="316637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20555" y="2348880"/>
            <a:ext cx="4644008" cy="7920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is-IS" dirty="0"/>
          </a:p>
        </p:txBody>
      </p:sp>
      <p:pic>
        <p:nvPicPr>
          <p:cNvPr id="14" name="Picture 18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437" y="3301340"/>
            <a:ext cx="9066354" cy="3584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36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295FD-1AE3-2445-BF72-23C4A1612974}" type="datetime1">
              <a:rPr lang="en-US" smtClean="0"/>
              <a:t>6/23/2020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403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3286-A53F-FB4B-9E8A-3949FBB4D798}" type="datetime1">
              <a:rPr lang="en-US" smtClean="0"/>
              <a:t>6/23/2020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9908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9931D-07E5-5944-AC14-F597B2D301C1}" type="datetime1">
              <a:rPr lang="en-US" smtClean="0"/>
              <a:t>6/23/2020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>
            <a:lvl1pPr>
              <a:defRPr baseline="0"/>
            </a:lvl1pPr>
          </a:lstStyle>
          <a:p>
            <a:fld id="{88C01695-F9DD-4DB2-A8CA-EDEFF675536C}" type="slidenum">
              <a:rPr lang="is-IS" smtClean="0"/>
              <a:pPr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7525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Object 28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4182113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4" name="think-cell Slide" r:id="rId4" imgW="216" imgH="216" progId="TCLayout.ActiveDocument.1">
                  <p:embed/>
                </p:oleObj>
              </mc:Choice>
              <mc:Fallback>
                <p:oleObj name="think-cell Slide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 userDrawn="1"/>
        </p:nvSpPr>
        <p:spPr>
          <a:xfrm>
            <a:off x="2692400" y="1576107"/>
            <a:ext cx="1600200" cy="1988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1500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885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A1C73-4816-754E-B7AD-710D3D00D5C1}" type="datetime1">
              <a:rPr lang="en-US" smtClean="0"/>
              <a:t>6/23/2020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2535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E60C3-A34F-A342-8BBE-9FBA4812AF33}" type="datetime1">
              <a:rPr lang="en-US" smtClean="0"/>
              <a:t>6/23/2020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0630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8D8A-73E8-7F4E-AAF9-D4B93B4BA2FF}" type="datetime1">
              <a:rPr lang="en-US" smtClean="0"/>
              <a:t>6/23/2020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6476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E63D-954F-7247-94A5-549268ED1571}" type="datetime1">
              <a:rPr lang="en-US" smtClean="0"/>
              <a:t>6/23/2020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2343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4991-6D92-6847-8BDD-3CFABEE11308}" type="datetime1">
              <a:rPr lang="en-US" smtClean="0"/>
              <a:t>6/23/2020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0724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BF13-8C1A-B142-B903-76EE16AC1E64}" type="datetime1">
              <a:rPr lang="en-US" smtClean="0"/>
              <a:t>6/23/2020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7856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61939940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1" name="think-cell Slide" r:id="rId15" imgW="216" imgH="216" progId="TCLayout.ActiveDocument.1">
                  <p:embed/>
                </p:oleObj>
              </mc:Choice>
              <mc:Fallback>
                <p:oleObj name="think-cell Slide" r:id="rId1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venir book"/>
              </a:defRPr>
            </a:lvl1pPr>
          </a:lstStyle>
          <a:p>
            <a:fld id="{5AC715F7-66F7-C44B-A2E3-BD2E529DBC06}" type="datetime1">
              <a:rPr lang="en-US" smtClean="0"/>
              <a:t>6/23/2020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venir book"/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venir book"/>
              </a:defRPr>
            </a:lvl1pPr>
          </a:lstStyle>
          <a:p>
            <a:fld id="{88C01695-F9DD-4DB2-A8CA-EDEFF675536C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7" name="Rectangle 6"/>
          <p:cNvSpPr/>
          <p:nvPr/>
        </p:nvSpPr>
        <p:spPr>
          <a:xfrm flipV="1">
            <a:off x="0" y="6857999"/>
            <a:ext cx="9144000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51520" y="1196752"/>
            <a:ext cx="8640960" cy="0"/>
          </a:xfrm>
          <a:prstGeom prst="line">
            <a:avLst/>
          </a:prstGeom>
          <a:ln w="127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09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008CC9"/>
          </a:solidFill>
          <a:latin typeface="Avenir book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nir book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bg1">
              <a:lumMod val="50000"/>
            </a:schemeClr>
          </a:solidFill>
          <a:latin typeface="Avenir book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Avenir book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bg1">
              <a:lumMod val="50000"/>
            </a:schemeClr>
          </a:solidFill>
          <a:latin typeface="Avenir book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bg1">
              <a:lumMod val="50000"/>
            </a:schemeClr>
          </a:solidFill>
          <a:latin typeface="Avenir book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png"/><Relationship Id="rId3" Type="http://schemas.openxmlformats.org/officeDocument/2006/relationships/image" Target="../media/image4.tiff"/><Relationship Id="rId7" Type="http://schemas.openxmlformats.org/officeDocument/2006/relationships/image" Target="../media/image8.png"/><Relationship Id="rId12" Type="http://schemas.openxmlformats.org/officeDocument/2006/relationships/image" Target="../media/image13.jpeg"/><Relationship Id="rId17" Type="http://schemas.openxmlformats.org/officeDocument/2006/relationships/image" Target="../media/image18.e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059832" y="4645584"/>
            <a:ext cx="288032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79512" y="1052736"/>
            <a:ext cx="885698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00305" y="4476889"/>
            <a:ext cx="7015397" cy="156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50" b="1" dirty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GEOTHERMAL ENERGY</a:t>
            </a:r>
          </a:p>
          <a:p>
            <a:pPr algn="ctr"/>
            <a:r>
              <a:rPr lang="en-US" sz="1950" b="1" dirty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FOR </a:t>
            </a:r>
          </a:p>
          <a:p>
            <a:pPr algn="ctr"/>
            <a:r>
              <a:rPr lang="en-US" sz="1950" b="1" dirty="0">
                <a:solidFill>
                  <a:srgbClr val="002060"/>
                </a:solidFill>
                <a:latin typeface="Avenir Book" charset="0"/>
                <a:ea typeface="Avenir Book" charset="0"/>
                <a:cs typeface="Avenir Book" charset="0"/>
              </a:rPr>
              <a:t>BREATHING CITIES</a:t>
            </a:r>
          </a:p>
          <a:p>
            <a:pPr algn="ctr"/>
            <a:endParaRPr lang="en-US" sz="2400" b="1" dirty="0">
              <a:solidFill>
                <a:srgbClr val="002060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 algn="ctr"/>
            <a:endParaRPr lang="en-US" sz="1300" b="1" dirty="0">
              <a:solidFill>
                <a:srgbClr val="00206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8" name="Picture 7" descr="ArcticGreenLogo2.tiff">
            <a:extLst>
              <a:ext uri="{FF2B5EF4-FFF2-40B4-BE49-F238E27FC236}">
                <a16:creationId xmlns:a16="http://schemas.microsoft.com/office/drawing/2014/main" id="{186FF8F1-6E09-1745-AE23-210ABAC4823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00" b="23864"/>
          <a:stretch/>
        </p:blipFill>
        <p:spPr>
          <a:xfrm>
            <a:off x="2861976" y="2275386"/>
            <a:ext cx="3548030" cy="2044132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93658-5A1E-BB45-BF73-07D9A050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pPr/>
              <a:t>1</a:t>
            </a:fld>
            <a:endParaRPr lang="is-I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657216-4E3A-4C4C-B954-292742CA856D}"/>
              </a:ext>
            </a:extLst>
          </p:cNvPr>
          <p:cNvSpPr txBox="1"/>
          <p:nvPr/>
        </p:nvSpPr>
        <p:spPr>
          <a:xfrm>
            <a:off x="6948264" y="6038855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venir Book" panose="02000503020000020003" pitchFamily="2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790133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/>
          <p:cNvSpPr txBox="1">
            <a:spLocks/>
          </p:cNvSpPr>
          <p:nvPr/>
        </p:nvSpPr>
        <p:spPr>
          <a:xfrm>
            <a:off x="444092" y="484966"/>
            <a:ext cx="7584292" cy="35302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2400" dirty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venir Book"/>
                <a:cs typeface="Avenir Book"/>
              </a:rPr>
              <a:t>Arctic Green Energy</a:t>
            </a:r>
          </a:p>
        </p:txBody>
      </p:sp>
      <p:pic>
        <p:nvPicPr>
          <p:cNvPr id="16" name="Picture 15" descr="ArcticGreenLogo2.tiff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00" b="13474"/>
          <a:stretch/>
        </p:blipFill>
        <p:spPr>
          <a:xfrm>
            <a:off x="7640341" y="188640"/>
            <a:ext cx="1324147" cy="869652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B257C59-45DE-9F45-A055-B4CC7F922D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865103"/>
              </p:ext>
            </p:extLst>
          </p:nvPr>
        </p:nvGraphicFramePr>
        <p:xfrm>
          <a:off x="2339752" y="1268760"/>
          <a:ext cx="6408712" cy="587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0633">
                  <a:extLst>
                    <a:ext uri="{9D8B030D-6E8A-4147-A177-3AD203B41FA5}">
                      <a16:colId xmlns:a16="http://schemas.microsoft.com/office/drawing/2014/main" val="1708768433"/>
                    </a:ext>
                  </a:extLst>
                </a:gridCol>
                <a:gridCol w="3188079">
                  <a:extLst>
                    <a:ext uri="{9D8B030D-6E8A-4147-A177-3AD203B41FA5}">
                      <a16:colId xmlns:a16="http://schemas.microsoft.com/office/drawing/2014/main" val="825149095"/>
                    </a:ext>
                  </a:extLst>
                </a:gridCol>
              </a:tblGrid>
              <a:tr h="685542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50</a:t>
                      </a:r>
                    </a:p>
                  </a:txBody>
                  <a:tcPr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venir Roman" panose="02000503020000020003" pitchFamily="2" charset="0"/>
                      </a:endParaRP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million m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2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 geothermal district heating capacity</a:t>
                      </a:r>
                      <a:endParaRPr lang="en-US" sz="1400" baseline="30000" dirty="0">
                        <a:solidFill>
                          <a:schemeClr val="tx1"/>
                        </a:solidFill>
                        <a:latin typeface="Avenir Roman" panose="02000503020000020003" pitchFamily="2" charset="0"/>
                      </a:endParaRPr>
                    </a:p>
                  </a:txBody>
                  <a:tcPr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203913"/>
                  </a:ext>
                </a:extLst>
              </a:tr>
              <a:tr h="599850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60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venir Roman" panose="02000503020000020003" pitchFamily="2" charset="0"/>
                      </a:endParaRP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cities with AGE´s operation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181148"/>
                  </a:ext>
                </a:extLst>
              </a:tr>
              <a:tr h="618892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7,500,000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venir Roman" panose="02000503020000020003" pitchFamily="2" charset="0"/>
                      </a:endParaRP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tons of CO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2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 saved</a:t>
                      </a:r>
                    </a:p>
                    <a:p>
                      <a:endParaRPr lang="en-US" sz="1400" baseline="-25000" dirty="0">
                        <a:latin typeface="Avenir Roman" panose="02000503020000020003" pitchFamily="2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263283"/>
                  </a:ext>
                </a:extLst>
              </a:tr>
              <a:tr h="599850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4.1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kern="1200" baseline="0" dirty="0">
                        <a:solidFill>
                          <a:schemeClr val="tx1"/>
                        </a:solidFill>
                        <a:latin typeface="Avenir Roman" panose="02000503020000020003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baseline="0" dirty="0" err="1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  <a:ea typeface="+mn-ea"/>
                          <a:cs typeface="+mn-cs"/>
                        </a:rPr>
                        <a:t>GW</a:t>
                      </a:r>
                      <a:r>
                        <a:rPr lang="en-US" sz="1400" kern="1200" baseline="-25000" dirty="0" err="1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  <a:ea typeface="+mn-ea"/>
                          <a:cs typeface="+mn-cs"/>
                        </a:rPr>
                        <a:t> generated in 2019</a:t>
                      </a:r>
                      <a:endParaRPr lang="en-US" sz="1400" baseline="-25000" dirty="0">
                        <a:solidFill>
                          <a:schemeClr val="tx1"/>
                        </a:solidFill>
                        <a:latin typeface="Avenir Roman" panose="02000503020000020003" pitchFamily="2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796342"/>
                  </a:ext>
                </a:extLst>
              </a:tr>
              <a:tr h="599850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15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aseline="0" dirty="0">
                        <a:latin typeface="Avenir Roman" panose="02000503020000020003" pitchFamily="2" charset="0"/>
                      </a:endParaRPr>
                    </a:p>
                    <a:p>
                      <a:r>
                        <a:rPr lang="en-US" sz="1400" baseline="0" dirty="0" err="1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MW</a:t>
                      </a:r>
                      <a:r>
                        <a:rPr lang="en-US" sz="1400" baseline="-25000" dirty="0" err="1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 generated in 2019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825383"/>
                  </a:ext>
                </a:extLst>
              </a:tr>
              <a:tr h="599850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&gt;50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aseline="0" dirty="0">
                        <a:latin typeface="Avenir Roman" panose="02000503020000020003" pitchFamily="2" charset="0"/>
                      </a:endParaRPr>
                    </a:p>
                    <a:p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patents registered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6464"/>
                  </a:ext>
                </a:extLst>
              </a:tr>
              <a:tr h="599850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520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aseline="0" dirty="0">
                        <a:latin typeface="Avenir Roman" panose="02000503020000020003" pitchFamily="2" charset="0"/>
                      </a:endParaRPr>
                    </a:p>
                    <a:p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wells drilled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600475"/>
                  </a:ext>
                </a:extLst>
              </a:tr>
              <a:tr h="599850"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venir Roman" panose="02000503020000020003" pitchFamily="2" charset="0"/>
                        </a:rPr>
                        <a:t>399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aseline="0" dirty="0">
                        <a:solidFill>
                          <a:schemeClr val="tx1"/>
                        </a:solidFill>
                        <a:latin typeface="Avenir Roman" panose="02000503020000020003" pitchFamily="2" charset="0"/>
                      </a:endParaRPr>
                    </a:p>
                    <a:p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Avenir Roman" panose="02000503020000020003" pitchFamily="2" charset="0"/>
                        </a:rPr>
                        <a:t>heat centrals</a:t>
                      </a: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114232"/>
                  </a:ext>
                </a:extLst>
              </a:tr>
              <a:tr h="599850">
                <a:tc>
                  <a:txBody>
                    <a:bodyPr/>
                    <a:lstStyle/>
                    <a:p>
                      <a:pPr algn="r"/>
                      <a:endParaRPr lang="en-US" sz="3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venir Roman" panose="02000503020000020003" pitchFamily="2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400" baseline="0" dirty="0">
                        <a:latin typeface="Avenir Roman" panose="02000503020000020003" pitchFamily="2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10768405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78F542E-068E-914D-9C19-146FAF75A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pPr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29382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6"/>
          <p:cNvSpPr txBox="1">
            <a:spLocks/>
          </p:cNvSpPr>
          <p:nvPr/>
        </p:nvSpPr>
        <p:spPr>
          <a:xfrm>
            <a:off x="444092" y="484966"/>
            <a:ext cx="6552372" cy="35302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2400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venir Book"/>
                <a:cs typeface="Avenir Book"/>
              </a:rPr>
              <a:t>The Global Energy Transition &amp; Heat</a:t>
            </a:r>
          </a:p>
        </p:txBody>
      </p:sp>
      <p:pic>
        <p:nvPicPr>
          <p:cNvPr id="2" name="Picture 1" descr="ArcticGreenLogo2.tiff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00" b="13474"/>
          <a:stretch/>
        </p:blipFill>
        <p:spPr>
          <a:xfrm>
            <a:off x="7640341" y="188640"/>
            <a:ext cx="1324147" cy="869652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1357298"/>
            <a:ext cx="576064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1600" b="1" kern="0" dirty="0">
                <a:latin typeface="Avenir Book"/>
                <a:cs typeface="Avenir Book"/>
              </a:rPr>
              <a:t>The Problem</a:t>
            </a:r>
          </a:p>
          <a:p>
            <a:pPr marL="0" indent="0" algn="just">
              <a:buNone/>
            </a:pPr>
            <a:r>
              <a:rPr lang="en-US" sz="1400" dirty="0">
                <a:latin typeface="Avenir Book"/>
                <a:cs typeface="Avenir Book"/>
              </a:rPr>
              <a:t>Heating cities with fossil fuels has created massive pollution, environmental damage, and deteriorating public health</a:t>
            </a:r>
          </a:p>
          <a:p>
            <a:pPr algn="just">
              <a:buFont typeface="Wingdings" charset="2"/>
              <a:buChar char="§"/>
            </a:pPr>
            <a:endParaRPr lang="en-US" sz="1400" dirty="0">
              <a:latin typeface="Avenir Book"/>
              <a:cs typeface="Avenir Book"/>
            </a:endParaRPr>
          </a:p>
          <a:p>
            <a:pPr marL="0" indent="0" algn="just">
              <a:buNone/>
            </a:pPr>
            <a:r>
              <a:rPr lang="en-US" sz="1600" b="1" dirty="0">
                <a:latin typeface="Avenir Book"/>
                <a:cs typeface="Avenir Book"/>
              </a:rPr>
              <a:t>The Solution</a:t>
            </a:r>
          </a:p>
          <a:p>
            <a:pPr marL="0" indent="0" algn="just">
              <a:buNone/>
            </a:pPr>
            <a:r>
              <a:rPr lang="en-US" sz="1400" dirty="0" err="1">
                <a:latin typeface="Avenir Book"/>
                <a:cs typeface="Avenir Book"/>
              </a:rPr>
              <a:t>GeoDH</a:t>
            </a:r>
            <a:r>
              <a:rPr lang="en-US" sz="1400" dirty="0">
                <a:latin typeface="Avenir Book"/>
                <a:cs typeface="Avenir Book"/>
              </a:rPr>
              <a:t> &amp; </a:t>
            </a:r>
            <a:r>
              <a:rPr lang="en-US" sz="1400" dirty="0" err="1">
                <a:latin typeface="Avenir Book"/>
                <a:cs typeface="Avenir Book"/>
              </a:rPr>
              <a:t>GeoDC</a:t>
            </a:r>
            <a:r>
              <a:rPr lang="en-US" sz="1400" dirty="0">
                <a:latin typeface="Avenir Book"/>
                <a:cs typeface="Avenir Book"/>
              </a:rPr>
              <a:t> for heating and cooling cities with co-generation from other renewables</a:t>
            </a:r>
          </a:p>
          <a:p>
            <a:pPr marL="0" indent="0" algn="just">
              <a:buNone/>
            </a:pPr>
            <a:endParaRPr lang="en-US" sz="1400" dirty="0">
              <a:latin typeface="Avenir Book"/>
              <a:cs typeface="Avenir Book"/>
            </a:endParaRPr>
          </a:p>
          <a:p>
            <a:pPr marL="0" indent="0" algn="just">
              <a:buNone/>
            </a:pPr>
            <a:r>
              <a:rPr lang="en-US" sz="1400" b="1" dirty="0">
                <a:latin typeface="Avenir Book"/>
                <a:cs typeface="Avenir Book"/>
              </a:rPr>
              <a:t>The Team to Deliver</a:t>
            </a:r>
          </a:p>
          <a:p>
            <a:pPr marL="0" indent="0" algn="just">
              <a:buNone/>
            </a:pPr>
            <a:r>
              <a:rPr lang="en-US" sz="1400" dirty="0">
                <a:latin typeface="Avenir Book"/>
                <a:cs typeface="Avenir Book"/>
              </a:rPr>
              <a:t>Exceptional </a:t>
            </a:r>
            <a:r>
              <a:rPr lang="en-US" sz="1400" dirty="0">
                <a:solidFill>
                  <a:srgbClr val="002060"/>
                </a:solidFill>
                <a:latin typeface="Avenir Book"/>
                <a:cs typeface="Avenir Book"/>
              </a:rPr>
              <a:t>track record as pioneer in large scale profitable </a:t>
            </a:r>
            <a:r>
              <a:rPr lang="en-US" sz="1400" dirty="0" err="1">
                <a:solidFill>
                  <a:srgbClr val="002060"/>
                </a:solidFill>
                <a:latin typeface="Avenir Book"/>
                <a:cs typeface="Avenir Book"/>
              </a:rPr>
              <a:t>geoDH</a:t>
            </a:r>
            <a:endParaRPr lang="en-US" sz="1400" dirty="0">
              <a:solidFill>
                <a:srgbClr val="002060"/>
              </a:solidFill>
              <a:latin typeface="Avenir Book"/>
              <a:cs typeface="Avenir Book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9649" y="4772013"/>
            <a:ext cx="2181674" cy="1538435"/>
          </a:xfrm>
          <a:prstGeom prst="rect">
            <a:avLst/>
          </a:prstGeom>
          <a:effectLst/>
        </p:spPr>
      </p:pic>
      <p:pic>
        <p:nvPicPr>
          <p:cNvPr id="19" name="Picture 18" descr="HH Wen Jiabao 2.jp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150" y="4772013"/>
            <a:ext cx="2161720" cy="1553837"/>
          </a:xfrm>
          <a:prstGeom prst="rect">
            <a:avLst/>
          </a:prstGeom>
          <a:effectLst/>
        </p:spPr>
      </p:pic>
      <p:pic>
        <p:nvPicPr>
          <p:cNvPr id="24" name="Picture 23" descr="Operational Staff[1].bmp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51" r="-1376" b="-62"/>
          <a:stretch/>
        </p:blipFill>
        <p:spPr>
          <a:xfrm>
            <a:off x="5143102" y="4760320"/>
            <a:ext cx="1206861" cy="1550128"/>
          </a:xfrm>
          <a:prstGeom prst="rect">
            <a:avLst/>
          </a:prstGeom>
          <a:effectLst/>
        </p:spPr>
      </p:pic>
      <p:pic>
        <p:nvPicPr>
          <p:cNvPr id="12" name="Picture 11" descr="ungc_logo.pn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49024" y="1432811"/>
            <a:ext cx="695777" cy="8660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51404" y="1401331"/>
            <a:ext cx="1460608" cy="82793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13599" y="2506760"/>
            <a:ext cx="750009" cy="6779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272AD8-4E21-064C-A75C-35D751892D87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57"/>
          <a:stretch/>
        </p:blipFill>
        <p:spPr>
          <a:xfrm>
            <a:off x="7713119" y="2298851"/>
            <a:ext cx="1167586" cy="109282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BD808D97-CBE7-B341-A532-662D01902087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9295" y="4228356"/>
            <a:ext cx="1813833" cy="3967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22C78BE-FABD-0A4F-B2FE-17074107615F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798" y="4092790"/>
            <a:ext cx="556177" cy="532341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B26CF722-91F6-1A4D-8A03-345CB1D4726D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7864" y="4124493"/>
            <a:ext cx="1035049" cy="570027"/>
          </a:xfrm>
          <a:prstGeom prst="rect">
            <a:avLst/>
          </a:prstGeom>
        </p:spPr>
      </p:pic>
      <p:pic>
        <p:nvPicPr>
          <p:cNvPr id="20" name="Picture 19" descr="A close up of a sign&#10;&#10;Description automatically generated">
            <a:extLst>
              <a:ext uri="{FF2B5EF4-FFF2-40B4-BE49-F238E27FC236}">
                <a16:creationId xmlns:a16="http://schemas.microsoft.com/office/drawing/2014/main" id="{35B5B843-DCF7-FB42-8990-6A859164E3BA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1379" y="4071485"/>
            <a:ext cx="462810" cy="55809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913500E-09A4-954B-A5E8-54461A259E34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03234" y="4203346"/>
            <a:ext cx="1154807" cy="43790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DD36367-B0DA-F246-991C-31187DACE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01695-F9DD-4DB2-A8CA-EDEFF675536C}" type="slidenum">
              <a:rPr lang="is-IS" smtClean="0"/>
              <a:pPr/>
              <a:t>3</a:t>
            </a:fld>
            <a:endParaRPr lang="is-I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2155BB-C033-804F-B398-0258954AE856}"/>
              </a:ext>
            </a:extLst>
          </p:cNvPr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16798" y="4760320"/>
            <a:ext cx="2430401" cy="15321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662352A-6C65-45B4-A1C6-312387A029B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71897" y="4067038"/>
            <a:ext cx="648376" cy="558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3063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263&quot;/&gt;&lt;CPresentation id=&quot;1&quot;&gt;&lt;m_precDefaultNumber/&gt;&lt;m_precDefaultPercent/&gt;&lt;m_precDefaultDate/&gt;&lt;m_precDefaultYear/&gt;&lt;m_precDefaultQuarter/&gt;&lt;m_precDefaultMonth/&gt;&lt;m_precDefaultWeek/&gt;&lt;m_precDefaultDay/&gt;&lt;m_mruColor&gt;&lt;m_vecMRU length=&quot;2&quot;&gt;&lt;elem m_fUsage=&quot;4.68559000000000040000E+000&quot;&gt;&lt;m_msothmcolidx val=&quot;0&quot;/&gt;&lt;m_rgb r=&quot;75&quot; g=&quot;bd&quot; b=&quot;6f&quot;/&gt;&lt;m_ppcolschidx tagver0=&quot;23004&quot; tagname0=&quot;m_ppcolschidxUNRECOGNIZED&quot; val=&quot;0&quot;/&gt;&lt;m_nBrightness val=&quot;0&quot;/&gt;&lt;/elem&gt;&lt;elem m_fUsage=&quot;1.82762559899999990000E+000&quot;&gt;&lt;m_msothmcolidx val=&quot;0&quot;/&gt;&lt;m_rgb r=&quot;44&quot; g=&quot;89&quot; b=&quot;3e&quot;/&gt;&lt;m_ppcolschidx tagver0=&quot;23004&quot; tagname0=&quot;m_ppcolschidxUNRECOGNIZED&quot; val=&quot;0&quot;/&gt;&lt;m_nBrightness val=&quot;0&quot;/&gt;&lt;/elem&gt;&lt;/m_vecMRU&gt;&lt;/m_mruColor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1841153</TotalTime>
  <Words>108</Words>
  <Application>Microsoft Office PowerPoint</Application>
  <PresentationFormat>On-screen Show (4:3)</PresentationFormat>
  <Paragraphs>44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Avenir Book</vt:lpstr>
      <vt:lpstr>Avenir Book</vt:lpstr>
      <vt:lpstr>Avenir Roman</vt:lpstr>
      <vt:lpstr>Calibri</vt:lpstr>
      <vt:lpstr>Wingdings</vt:lpstr>
      <vt:lpstr>template</vt:lpstr>
      <vt:lpstr>think-cell Slide</vt:lpstr>
      <vt:lpstr>PowerPoint Presentation</vt:lpstr>
      <vt:lpstr>PowerPoint Presentation</vt:lpstr>
      <vt:lpstr>PowerPoint Presentation</vt:lpstr>
    </vt:vector>
  </TitlesOfParts>
  <Manager/>
  <Company>Arctic Green Energy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Haukur Hardarson</dc:creator>
  <cp:keywords/>
  <dc:description/>
  <cp:lastModifiedBy>Eirikur Bragason</cp:lastModifiedBy>
  <cp:revision>3057</cp:revision>
  <cp:lastPrinted>2019-05-13T00:58:56Z</cp:lastPrinted>
  <dcterms:created xsi:type="dcterms:W3CDTF">2015-07-08T23:55:04Z</dcterms:created>
  <dcterms:modified xsi:type="dcterms:W3CDTF">2020-06-23T10:59:23Z</dcterms:modified>
  <cp:category/>
</cp:coreProperties>
</file>