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8"/>
  </p:notesMasterIdLst>
  <p:sldIdLst>
    <p:sldId id="256" r:id="rId2"/>
    <p:sldId id="272" r:id="rId3"/>
    <p:sldId id="274" r:id="rId4"/>
    <p:sldId id="273" r:id="rId5"/>
    <p:sldId id="275" r:id="rId6"/>
    <p:sldId id="270" r:id="rId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8" autoAdjust="0"/>
    <p:restoredTop sz="94660" autoAdjust="0"/>
  </p:normalViewPr>
  <p:slideViewPr>
    <p:cSldViewPr>
      <p:cViewPr varScale="1">
        <p:scale>
          <a:sx n="86" d="100"/>
          <a:sy n="86" d="100"/>
        </p:scale>
        <p:origin x="725" y="58"/>
      </p:cViewPr>
      <p:guideLst>
        <p:guide orient="horz" pos="2160"/>
        <p:guide pos="14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2018-12-17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2018-12-17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2018-12-17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2018-12-17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2018-12-17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2018-12-17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2018-12-17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2018-12-17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2018-12-17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2018-12-17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2018-12-17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2018-12-17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2018-12-17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Rozwój nowoczesnych wewnętrznych technologii informacyjno-komunikacyjnych dla usług świadczonych drogą elektroniczną w Narodowym Instytucie Zdrowia Publicznego - Państwowym Zakładzie Higieny (NIZP-PZH)</a:t>
            </a:r>
            <a:endParaRPr lang="pl-PL" sz="9600" b="1" i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endParaRPr lang="pl-PL" i="1" dirty="0" smtClean="0"/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8000" b="1" dirty="0">
                <a:solidFill>
                  <a:schemeClr val="tx1"/>
                </a:solidFill>
              </a:rPr>
              <a:t>Ministerstwo Zdrowia ul. Miodowa 15, </a:t>
            </a:r>
            <a:r>
              <a:rPr lang="pl-PL" sz="8000" b="1" dirty="0" smtClean="0">
                <a:solidFill>
                  <a:schemeClr val="tx1"/>
                </a:solidFill>
              </a:rPr>
              <a:t>00-952 </a:t>
            </a:r>
            <a:r>
              <a:rPr lang="pl-PL" sz="8000" b="1" dirty="0">
                <a:solidFill>
                  <a:schemeClr val="tx1"/>
                </a:solidFill>
              </a:rPr>
              <a:t>Warszawa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</a:t>
            </a:r>
            <a:r>
              <a:rPr lang="pl-PL" sz="8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pl-PL" sz="8000" b="1" dirty="0">
                <a:solidFill>
                  <a:schemeClr val="tx1"/>
                </a:solidFill>
              </a:rPr>
              <a:t>Narodowy Instytut Zdrowia Publicznego – Państwowy Zakład Higieny; ul. Chocimska 24; 00-791 Warszawa</a:t>
            </a:r>
            <a:endParaRPr lang="pl-PL" sz="8000" b="1" dirty="0" smtClean="0">
              <a:solidFill>
                <a:schemeClr val="tx1"/>
              </a:solidFill>
            </a:endParaRP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</a:t>
            </a:r>
            <a:r>
              <a:rPr lang="pl-PL" sz="8000" b="1" dirty="0" smtClean="0">
                <a:solidFill>
                  <a:schemeClr val="tx1"/>
                </a:solidFill>
              </a:rPr>
              <a:t>brak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finansowania: </a:t>
            </a:r>
            <a:r>
              <a:rPr lang="pl-PL" sz="8000" b="1" dirty="0">
                <a:solidFill>
                  <a:schemeClr val="tx1"/>
                </a:solidFill>
              </a:rPr>
              <a:t>środki UE – Program Operacyjny Polska Cyfrowa, Działanie 2.2 „Cyfryzacja procesów back-office w administracji rządowej” oraz środki krajowe (współfinansowanie</a:t>
            </a:r>
            <a:r>
              <a:rPr lang="pl-PL" sz="8000" b="1" dirty="0" smtClean="0">
                <a:solidFill>
                  <a:schemeClr val="tx1"/>
                </a:solidFill>
              </a:rPr>
              <a:t>), 84,63</a:t>
            </a:r>
            <a:r>
              <a:rPr lang="pl-PL" sz="8000" b="1" dirty="0">
                <a:solidFill>
                  <a:schemeClr val="tx1"/>
                </a:solidFill>
              </a:rPr>
              <a:t>% stanowią środki UE (EFRR), a 15,37% to współfinansowanie krajowe z </a:t>
            </a:r>
            <a:r>
              <a:rPr lang="pl-PL" sz="8000" b="1">
                <a:solidFill>
                  <a:schemeClr val="tx1"/>
                </a:solidFill>
              </a:rPr>
              <a:t>budżetu </a:t>
            </a:r>
            <a:r>
              <a:rPr lang="pl-PL" sz="8000" b="1" smtClean="0">
                <a:solidFill>
                  <a:schemeClr val="tx1"/>
                </a:solidFill>
              </a:rPr>
              <a:t>państwa </a:t>
            </a:r>
            <a:br>
              <a:rPr lang="pl-PL" sz="8000" b="1" smtClean="0">
                <a:solidFill>
                  <a:schemeClr val="tx1"/>
                </a:solidFill>
              </a:rPr>
            </a:br>
            <a:r>
              <a:rPr lang="pl-PL" sz="8000" b="1" smtClean="0">
                <a:solidFill>
                  <a:schemeClr val="tx1"/>
                </a:solidFill>
              </a:rPr>
              <a:t>(Część </a:t>
            </a:r>
            <a:r>
              <a:rPr lang="pl-PL" sz="8000" b="1" dirty="0">
                <a:solidFill>
                  <a:schemeClr val="tx1"/>
                </a:solidFill>
              </a:rPr>
              <a:t>46 </a:t>
            </a:r>
            <a:r>
              <a:rPr lang="pl-PL" sz="8000" b="1" dirty="0" smtClean="0">
                <a:solidFill>
                  <a:schemeClr val="tx1"/>
                </a:solidFill>
              </a:rPr>
              <a:t>)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</a:t>
            </a:r>
            <a:r>
              <a:rPr lang="pl-PL" sz="8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projektu: </a:t>
            </a:r>
            <a:r>
              <a:rPr lang="pl-PL" sz="8000" b="1" dirty="0">
                <a:solidFill>
                  <a:schemeClr val="tx1"/>
                </a:solidFill>
              </a:rPr>
              <a:t>17 796 613,12 zł </a:t>
            </a:r>
            <a:endParaRPr lang="pl-PL" sz="8000" b="1" dirty="0" smtClean="0">
              <a:solidFill>
                <a:schemeClr val="tx1"/>
              </a:solidFill>
            </a:endParaRP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</a:t>
            </a:r>
            <a:r>
              <a:rPr lang="pl-PL" sz="8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projektu: </a:t>
            </a:r>
            <a:r>
              <a:rPr lang="pl-PL" sz="8000" b="1" dirty="0">
                <a:solidFill>
                  <a:schemeClr val="tx1"/>
                </a:solidFill>
              </a:rPr>
              <a:t>01.02.2019 do 31.01.2022</a:t>
            </a:r>
            <a:r>
              <a:rPr lang="pl-PL" sz="4900" b="1" dirty="0">
                <a:solidFill>
                  <a:schemeClr val="tx1"/>
                </a:solidFill>
              </a:rPr>
              <a:t> </a:t>
            </a:r>
            <a:endParaRPr lang="pl-PL" sz="4900" b="1" dirty="0" smtClean="0">
              <a:solidFill>
                <a:schemeClr val="tx1"/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3669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333375" y="2276872"/>
            <a:ext cx="850967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/>
              <a:t>Głównym celem</a:t>
            </a:r>
            <a:r>
              <a:rPr lang="pl-PL" sz="2000" dirty="0"/>
              <a:t> projektu </a:t>
            </a:r>
            <a:r>
              <a:rPr lang="pl-PL" sz="2000" dirty="0" smtClean="0"/>
              <a:t>„Rozwój </a:t>
            </a:r>
            <a:r>
              <a:rPr lang="pl-PL" sz="2000" dirty="0"/>
              <a:t>nowoczesnych wewnętrznych technologii informacyjno-komunikacyjnych dla usług świadczonych drogą elektroniczną w Narodowym Instytucie Zdrowia Publicznego - Państwowym Zakładzie Higieny (NIZP-PZH)” jest usprawnienie funkcjonowania NIZP-PZH w obszarze administracyjnym, świadczenia usług oraz prowadzenia działalności naukowej </a:t>
            </a:r>
            <a:endParaRPr lang="pl-PL" sz="2000" dirty="0" smtClean="0"/>
          </a:p>
          <a:p>
            <a:pPr algn="just"/>
            <a:r>
              <a:rPr lang="pl-PL" sz="2000" dirty="0" smtClean="0"/>
              <a:t>Osiągnięcie celu głównego możliwe będzie poprzez </a:t>
            </a:r>
            <a:r>
              <a:rPr lang="pl-PL" sz="2000" dirty="0"/>
              <a:t>cyfryzację jednostki i zastosowanie w organizacji nowoczesnych rozwiązań z zakresu back-office, w tym budowę nowoczesnego systemu zgodnego z referencyjnym modelem cyfryzacji urzędów optymalizującego procesy i procedury wewnętrzne, przyczyniającego się do wzrostu wiedzy pracowników, jakości świadczonych usług oraz zwiększającego poziom bezpieczeństwa teleinformatycznego oraz szeroka promocja produktów Projektu wśród użytkowników i interesariuszy</a:t>
            </a:r>
            <a:r>
              <a:rPr lang="pl-PL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pl-PL" sz="4500" b="1" dirty="0" smtClean="0"/>
              <a:t>Cele szczegółowe</a:t>
            </a:r>
          </a:p>
          <a:p>
            <a:pPr marL="0" indent="0" algn="just">
              <a:buNone/>
            </a:pPr>
            <a:r>
              <a:rPr lang="pl-PL" dirty="0" smtClean="0"/>
              <a:t>Przy </a:t>
            </a:r>
            <a:r>
              <a:rPr lang="pl-PL" dirty="0"/>
              <a:t>formułowaniu celów szczegółowych, na potrzeby niniejszego projektu posłużono się metodą problemową. I tak każdemu ze sformułowanych problemów generalnych, odnoszących się do podstawowych aspektów wynikających ze specyfiki projektu, biorąc pod uwagę rodzaje działalności Instytutu zarówno w obszarze administracyjnym jak i działalności naukowej, uwzględniając docelową grupę odbiorców, istniejące bariery w rozwoju informatycznym, a  także problemy związane z bezpieczeństwem danych i informacji. </a:t>
            </a:r>
          </a:p>
          <a:p>
            <a:pPr marL="0" indent="0" algn="just">
              <a:buNone/>
            </a:pPr>
            <a:r>
              <a:rPr lang="pl-PL" dirty="0"/>
              <a:t>Analiza problemów i ich przyczyn posłużyła do sformułowania pięciu celów szczegółowych Projektu, które jednocześnie będą realizowały cel główny i są to:</a:t>
            </a:r>
          </a:p>
          <a:p>
            <a:pPr algn="just"/>
            <a:r>
              <a:rPr lang="pl-PL" b="1" dirty="0"/>
              <a:t>Cel szczegółowy nr 1: </a:t>
            </a:r>
            <a:r>
              <a:rPr lang="pl-PL" dirty="0"/>
              <a:t>Optymalizacja i automatyzacja procesów i procedur administracyjnych NIZP – PZH w oparciu o elektronizację obiegu dokumentów i pozostałe planowane funkcjonalności systemu, w tym wybudowane narzędzia do e-learningu.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50" y="182298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3054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251520" y="1844824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400" b="1" dirty="0"/>
              <a:t>Cel szczegółowy nr 2:</a:t>
            </a:r>
            <a:r>
              <a:rPr lang="pl-PL" sz="1400" dirty="0"/>
              <a:t> Podniesienie efektywności metod zarzadzania i optymalizacji wyników pracy naukowej poprzez zaplanowane do realizacji w ramach Projektu nowoczesne rozwiązania z zakresu </a:t>
            </a:r>
            <a:r>
              <a:rPr lang="pl-PL" sz="1400" dirty="0" err="1"/>
              <a:t>back-office</a:t>
            </a:r>
            <a:r>
              <a:rPr lang="pl-PL" sz="1400" dirty="0"/>
              <a:t>.</a:t>
            </a:r>
          </a:p>
          <a:p>
            <a:pPr algn="just"/>
            <a:r>
              <a:rPr lang="pl-PL" sz="1400" b="1" dirty="0" smtClean="0"/>
              <a:t>Cel </a:t>
            </a:r>
            <a:r>
              <a:rPr lang="pl-PL" sz="1400" b="1" dirty="0"/>
              <a:t>szczegółowy nr 3:</a:t>
            </a:r>
            <a:r>
              <a:rPr lang="pl-PL" sz="1400" dirty="0"/>
              <a:t> Wzrost bezpieczeństwa teleinformatycznego, w tym danych administracyjnych i wynikających z przetwarzania danych osobowych.</a:t>
            </a:r>
          </a:p>
          <a:p>
            <a:pPr algn="just"/>
            <a:r>
              <a:rPr lang="pl-PL" sz="1400" b="1" dirty="0"/>
              <a:t>Cel szczegółowy nr 4:</a:t>
            </a:r>
            <a:r>
              <a:rPr lang="pl-PL" sz="1400" dirty="0"/>
              <a:t> Zapewnienie </a:t>
            </a:r>
            <a:r>
              <a:rPr lang="pl-PL" sz="1400" dirty="0" err="1"/>
              <a:t>interoperacyjnego</a:t>
            </a:r>
            <a:r>
              <a:rPr lang="pl-PL" sz="1400" dirty="0"/>
              <a:t> zaplecza technicznego, narzędzi do komunikacji oraz usług zaprojektowanych z udziałem użytkowników.</a:t>
            </a:r>
          </a:p>
          <a:p>
            <a:pPr algn="just"/>
            <a:r>
              <a:rPr lang="pl-PL" sz="1400" b="1" dirty="0"/>
              <a:t>Cel szczegółowy nr 5:</a:t>
            </a:r>
            <a:r>
              <a:rPr lang="pl-PL" sz="1400" dirty="0"/>
              <a:t> Podniesienie kompetencji pracowników (merytorycznych oraz działu IT) poprzez realizację zaplanowanego programu szkoleń oraz realizacja planu promocji produktów projektu wśród użytkowników i interesariuszy systemu</a:t>
            </a:r>
            <a:r>
              <a:rPr lang="pl-PL" sz="1400" dirty="0" smtClean="0"/>
              <a:t>.</a:t>
            </a:r>
            <a:endParaRPr lang="pl-PL" sz="1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217570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76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l-PL" b="1" dirty="0"/>
              <a:t>Projekt realizuje strategiczny cel szczegółowy 3 </a:t>
            </a:r>
            <a:r>
              <a:rPr lang="pl-PL" dirty="0"/>
              <a:t>Działania 2.2 POPC – Cyfryzacja procesów </a:t>
            </a:r>
            <a:r>
              <a:rPr lang="pl-PL" dirty="0" err="1"/>
              <a:t>back-office</a:t>
            </a:r>
            <a:r>
              <a:rPr lang="pl-PL" dirty="0"/>
              <a:t> w administracji rządowej. Ponadto cele Projektu wpisują się w szczególności w założenia:</a:t>
            </a:r>
          </a:p>
          <a:p>
            <a:pPr marL="0" indent="0" algn="just">
              <a:buNone/>
            </a:pPr>
            <a:r>
              <a:rPr lang="pl-PL" dirty="0"/>
              <a:t>1) Europejskiej Agendy Cyfrowej EAC poprzez uzyskanie trwałych korzyści ekonomicznych i społecznych z jednolitego rynku cyfrowego w oparciu o szybki i bardzo szybki Internet i </a:t>
            </a:r>
            <a:r>
              <a:rPr lang="pl-PL" dirty="0" err="1"/>
              <a:t>interoperacyjne</a:t>
            </a:r>
            <a:r>
              <a:rPr lang="pl-PL" dirty="0"/>
              <a:t> aplikacje. Cel projektu jest zbieżny z celem tematycznym Unii Europejskiej CT2 - Zwiększanie dostępności, wykorzystania i jakości technologii </a:t>
            </a:r>
            <a:r>
              <a:rPr lang="pl-PL" dirty="0" err="1"/>
              <a:t>informacyjno</a:t>
            </a:r>
            <a:r>
              <a:rPr lang="pl-PL" dirty="0"/>
              <a:t> – komunikacyjnych (TIK).</a:t>
            </a:r>
          </a:p>
          <a:p>
            <a:pPr marL="0" indent="0" algn="just">
              <a:buNone/>
            </a:pPr>
            <a:r>
              <a:rPr lang="pl-PL" dirty="0"/>
              <a:t>2) Strategia Europa 2020 - innowacyjność projektu, powoduje, że projekt przyczynia się do zwiększenia zasięgu świadczonych przez Beneficjenta usług udostępniania ISP, podniesienia standardów, w szczególności zwiększenia szybkości świadczenia usługi, obniżenia kosztów i większej dostępności.  </a:t>
            </a:r>
          </a:p>
          <a:p>
            <a:pPr marL="0" indent="0" algn="just">
              <a:buNone/>
            </a:pPr>
            <a:r>
              <a:rPr lang="pl-PL" dirty="0"/>
              <a:t>3) Program Zintegrowanej Informatyzacji Państwa - to strategiczny dokument opisujący działania rządu zmierzające do dostarczenia społeczeństwu wysokiej jakości elektronicznych usług publicznych. Celem programu jest stworzenie spójnego, logicznego i sprawnego systemu informacyjnego państwa, dostarczającego e-usługi na poziomie krajowym i europejskim w sposób efektywny pod względem jakości i kosztów.</a:t>
            </a:r>
            <a:endParaRPr lang="pl-PL" dirty="0">
              <a:solidFill>
                <a:srgbClr val="FF0000"/>
              </a:solidFill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217570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2914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93610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>
              <a:spcBef>
                <a:spcPts val="0"/>
              </a:spcBef>
            </a:pPr>
            <a:r>
              <a:rPr lang="pl-PL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Widok kooperacji aplikacji</a:t>
            </a:r>
            <a:endParaRPr lang="pl-PL" sz="1400" dirty="0"/>
          </a:p>
        </p:txBody>
      </p:sp>
      <p:graphicFrame>
        <p:nvGraphicFramePr>
          <p:cNvPr id="9" name="Obi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27806"/>
              </p:ext>
            </p:extLst>
          </p:nvPr>
        </p:nvGraphicFramePr>
        <p:xfrm>
          <a:off x="791580" y="2348880"/>
          <a:ext cx="7560840" cy="4032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Acrobat Document" r:id="rId4" imgW="8029358" imgH="5676723" progId="AcroExch.Document.DC">
                  <p:embed/>
                </p:oleObj>
              </mc:Choice>
              <mc:Fallback>
                <p:oleObj name="Acrobat Document" r:id="rId4" imgW="8029358" imgH="5676723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1580" y="2348880"/>
                        <a:ext cx="7560840" cy="4032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1701</TotalTime>
  <Words>612</Words>
  <Application>Microsoft Office PowerPoint</Application>
  <PresentationFormat>Pokaz na ekranie (4:3)</PresentationFormat>
  <Paragraphs>69</Paragraphs>
  <Slides>6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Motyw pakietu Office</vt:lpstr>
      <vt:lpstr>Acrobat Document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Romańczyk Anna</cp:lastModifiedBy>
  <cp:revision>147</cp:revision>
  <cp:lastPrinted>2014-01-14T19:52:29Z</cp:lastPrinted>
  <dcterms:created xsi:type="dcterms:W3CDTF">2014-01-14T15:20:07Z</dcterms:created>
  <dcterms:modified xsi:type="dcterms:W3CDTF">2018-12-17T13:56:52Z</dcterms:modified>
</cp:coreProperties>
</file>