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35"/>
  </p:notesMasterIdLst>
  <p:sldIdLst>
    <p:sldId id="256" r:id="rId2"/>
    <p:sldId id="302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4" r:id="rId17"/>
    <p:sldId id="280" r:id="rId18"/>
    <p:sldId id="281" r:id="rId19"/>
    <p:sldId id="282" r:id="rId20"/>
    <p:sldId id="283" r:id="rId21"/>
    <p:sldId id="276" r:id="rId22"/>
    <p:sldId id="285" r:id="rId23"/>
    <p:sldId id="291" r:id="rId24"/>
    <p:sldId id="292" r:id="rId25"/>
    <p:sldId id="293" r:id="rId26"/>
    <p:sldId id="296" r:id="rId27"/>
    <p:sldId id="294" r:id="rId28"/>
    <p:sldId id="295" r:id="rId29"/>
    <p:sldId id="297" r:id="rId30"/>
    <p:sldId id="278" r:id="rId31"/>
    <p:sldId id="299" r:id="rId32"/>
    <p:sldId id="300" r:id="rId33"/>
    <p:sldId id="301" r:id="rId34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36"/>
      <p:italic r:id="rId37"/>
    </p:embeddedFont>
    <p:embeddedFont>
      <p:font typeface="Bodoni MT Condensed" panose="02070606080606020203" pitchFamily="18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1910" autoAdjust="0"/>
  </p:normalViewPr>
  <p:slideViewPr>
    <p:cSldViewPr>
      <p:cViewPr>
        <p:scale>
          <a:sx n="93" d="100"/>
          <a:sy n="93" d="100"/>
        </p:scale>
        <p:origin x="-21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2647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117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https://sapsp.pl/index.php/pl_pl/aktualnosci-3/581-strazacy-z-jednostki-ratowniczo-gasniczej-szkoly-aspirantow-psp-w-krakowie-walczyli-z-pozarem-traw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28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http://www.szamotuly.psp.wlkp.pl/_pliki/1TEMAT9-rozwijanie_linii_stanowiska_gasnicze.pdf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10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49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59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10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http://www.ratujznami.pl/PSP/Edukacja/WZS/tzp/1tpita.html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442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12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71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49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79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69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640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http://91.236.5.3/index.php?symbol=newsy2&amp;&amp;nr=12&amp;idNews=873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745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http://91.236.5.3/index.php?symbol=newsy2&amp;&amp;nr=12&amp;idNews=873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202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http://www.mierzyn24.pl/news.php?extend.43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52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055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692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225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868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611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4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1200" dirty="0" smtClean="0"/>
              <a:t>Źródło:</a:t>
            </a:r>
          </a:p>
          <a:p>
            <a:r>
              <a:rPr lang="pl-PL" sz="1200" dirty="0" smtClean="0"/>
              <a:t>Tekst: </a:t>
            </a:r>
            <a:r>
              <a:rPr lang="pl-PL" dirty="0" smtClean="0"/>
              <a:t>Źródło: Ośrodek Szkolenia PSP w Bornem Sulinowie</a:t>
            </a:r>
            <a:endParaRPr lang="pl-PL" sz="1200" dirty="0" smtClean="0"/>
          </a:p>
          <a:p>
            <a:r>
              <a:rPr lang="pl-PL" sz="1200" dirty="0" smtClean="0"/>
              <a:t>Zdjęcie 1: http://www.horpol.com/2/371-3,Motopompy,Pompa-powodziowa-przewo%C5%BAna-LWT-250-K </a:t>
            </a:r>
          </a:p>
          <a:p>
            <a:r>
              <a:rPr lang="pl-PL" sz="1200" dirty="0" smtClean="0"/>
              <a:t>Zdjęcie 2: http://slideplayer.pl/slide/1217343/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http://strazacki.pl/szkolenia/formy-dzia%C5%82a%C5%84-ga%C5%9Bniczych-natarcie-i-obrona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996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http://www.pspkalisz.alte.pl/content.php?body=article&amp;name=cwiczenia-z-piana-gasnicza&amp;lang=pl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191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94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3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http://starszawersja.ppoz.pl/down/pwa/pwa112b.pdf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61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http://plfoto.com/zdjecie,reporterskie,weze-strazackie,2060919.html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33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https://www.youtube.com/watch?v=uMfl51-uRx8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19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https://www.youtube.com/watch?v=uMfl51-uRx8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63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http://ospslocin.pl.tl/Fotki-OSP-S%26%23322%3Bocin/kat-10.htm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39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linii i zajmowanie stanowisk gaśniczych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Torowisko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357430"/>
            <a:ext cx="4821116" cy="431193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Linie przebiegające przez tor kolejowy należy położyć pod szynami, między podkładami,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szyn tramwajowych linię główną 75 należy rozdzielić na 2 * 52 przy pomocy rozdzielacza i zbieracza, pozwoli to wahadłowo puszczać tramwaje rozpinając jedną z 2 linii, zapewniając w ten sposób ciągłość przepływu wody.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38" name="Picture 2" descr="1624558 794881643900189 1447923123 n"/>
          <p:cNvPicPr>
            <a:picLocks noChangeAspect="1" noChangeArrowheads="1"/>
          </p:cNvPicPr>
          <p:nvPr/>
        </p:nvPicPr>
        <p:blipFill>
          <a:blip r:embed="rId3"/>
          <a:srcRect l="11719" r="32617"/>
          <a:stretch>
            <a:fillRect/>
          </a:stretch>
        </p:blipFill>
        <p:spPr bwMode="auto">
          <a:xfrm>
            <a:off x="5000628" y="2285992"/>
            <a:ext cx="4071934" cy="4114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Jezdnia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0" y="2357430"/>
            <a:ext cx="7643834" cy="18573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Linie na drogach i ulicach należy prowadzić skrajem jezdni lub poboczem drogi; linie przebiegające przez jezdnię powinny być ułożone prostopadle do jezdni i zabezpieczone mostkami przejazdowymi.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 l="8789" t="28125" r="7421" b="21250"/>
          <a:stretch>
            <a:fillRect/>
          </a:stretch>
        </p:blipFill>
        <p:spPr bwMode="auto">
          <a:xfrm>
            <a:off x="2643174" y="4281260"/>
            <a:ext cx="6256117" cy="2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Ciek wodny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490067"/>
            <a:ext cx="8136904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Linię przebiegającą przez rowy i głębokie wykopy, powinny być ułożone na deskach, drabinach lub podwiązane do drągów.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Przeszkoda pionowa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Linia wężowa przebiegająca przez mury, ogrodzenia, płoty powinna być zabezpieczona przed uszkodzeniem siodełkiem lub innym skutecznym sposobem.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94" name="Picture 2" descr="https://encrypted-tbn2.gstatic.com/images?q=tbn:ANd9GcSJ6OrAe2ArPv6aIG5HlZFngifnveFBIsGjesRczGDMwYnXeD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950" y="2928934"/>
            <a:ext cx="419642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Miejsca zagrożone zniszczeniem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828092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układania węży na ostrych krawędziach lub w ich pobliżu, na materiałach tlących lub palących się, w kontakcie z chemikaliami; w przeciwnym przypadku stosować zabezpieczenie węży: podłożenie desek, podwieszenie węży, siodełka itp.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Stanowisko gaśnicze – to miejsce w którym </a:t>
            </a:r>
            <a:r>
              <a:rPr kumimoji="1" lang="pl-PL" dirty="0" err="1" smtClean="0">
                <a:solidFill>
                  <a:srgbClr val="000000"/>
                </a:solidFill>
                <a:latin typeface="+mn-lt"/>
              </a:rPr>
              <a:t>prądownik</a:t>
            </a: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 wykonuje zadania bojowe za pomocą właściwego wyposażenia technicznego i przy pomocy odpowiednich  środków gaśniczych.</a:t>
            </a:r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Stanowisko gaśnicze to miejsce pracy </a:t>
            </a:r>
            <a:r>
              <a:rPr kumimoji="1" lang="pl-PL" dirty="0" err="1" smtClean="0">
                <a:solidFill>
                  <a:srgbClr val="000000"/>
                </a:solidFill>
                <a:latin typeface="+mn-lt"/>
              </a:rPr>
              <a:t>prądownika</a:t>
            </a:r>
            <a:r>
              <a:rPr kumimoji="1" lang="pl-PL" dirty="0" smtClean="0">
                <a:solidFill>
                  <a:srgbClr val="000000"/>
                </a:solidFill>
                <a:latin typeface="+mn-lt"/>
              </a:rPr>
              <a:t> (tak można określić w skrócie).</a:t>
            </a:r>
            <a:endParaRPr kumimoji="1" lang="pl-PL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 l="21554" t="16206" r="36300" b="10000"/>
          <a:stretch>
            <a:fillRect/>
          </a:stretch>
        </p:blipFill>
        <p:spPr bwMode="auto">
          <a:xfrm>
            <a:off x="5143504" y="2143116"/>
            <a:ext cx="378621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i="1" dirty="0" smtClean="0"/>
              <a:t>Stanowiska gaśnicze muszą zapewniać:</a:t>
            </a:r>
            <a:endParaRPr lang="pl-PL" sz="4400" dirty="0" smtClean="0"/>
          </a:p>
          <a:p>
            <a:pPr marL="0" indent="0"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380016" cy="407196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/>
              <a:t> dobrą widzialność miejsca palenia (stanowisko ruchome, równe lub wyższe, wewnętrzne po oddymianiu pomieszczeń,)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możliwość manewrowania prądem gaśniczym i przemieszczania się w głąb terenu pożaru,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nieprzerwaną pracę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utrzymanie łączności współdziałania, </a:t>
            </a:r>
            <a:endParaRPr lang="pl-PL" sz="4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możliwość szybkiego i pewnego wycofania się z działań.</a:t>
            </a:r>
            <a:endParaRPr kumimoji="1" lang="pl-PL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267694" y="32415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252536" y="2571744"/>
            <a:ext cx="6072198" cy="409761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zewnętrzne</a:t>
            </a:r>
            <a:r>
              <a:rPr lang="pl-PL" sz="2400" dirty="0" smtClean="0"/>
              <a:t> - pracujące poza obiektem; etap przygotowania do natarcia wewnętrznego; zadaniem stanowiska zewnętrznego jest obniżenie promieniowania cieplnego przez zbijanie płomieni,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wewnętrzne</a:t>
            </a:r>
            <a:r>
              <a:rPr lang="pl-PL" sz="2400" dirty="0" smtClean="0"/>
              <a:t> - pracujące wewnątrz obiektu; ostatni etap przed opanowaniem sytuacji; zadaniem stanowiska wewnętrznego jest obniżenie temperatury pożaru, lokalizacja jego rozwoju i ugaszenie ogniska. </a:t>
            </a:r>
            <a:endParaRPr kumimoji="1" lang="pl-P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64088" y="1916832"/>
          <a:ext cx="3565583" cy="283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Klip" r:id="rId4" imgW="9219048" imgH="7333333" progId="MS_ClipArt_Gallery.2">
                  <p:embed/>
                </p:oleObj>
              </mc:Choice>
              <mc:Fallback>
                <p:oleObj name="Klip" r:id="rId4" imgW="9219048" imgH="7333333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3565583" cy="2836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241136" y="2714620"/>
            <a:ext cx="5821248" cy="39547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ruchome</a:t>
            </a:r>
            <a:r>
              <a:rPr lang="pl-PL" sz="2400" dirty="0" smtClean="0"/>
              <a:t> - ze zdolnością manewrowania i przemieszczania się w przestrzeni objętej pożarem lub bronionej; warunek - zapas linii wężowej lub podawanie środka gaśniczego z działka samochodu podczas jazdy,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stałe</a:t>
            </a:r>
            <a:r>
              <a:rPr lang="pl-PL" sz="2400" dirty="0" smtClean="0"/>
              <a:t> - bez możliwości przemieszczania się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 np. stanowisko na wolno stojącej drabinie lub przy działku samochodu umiejscowionego liniami zasilającymi.  </a:t>
            </a:r>
            <a:endParaRPr lang="pl-PL" sz="4400" dirty="0" smtClean="0"/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08919"/>
              </p:ext>
            </p:extLst>
          </p:nvPr>
        </p:nvGraphicFramePr>
        <p:xfrm>
          <a:off x="5586536" y="3448967"/>
          <a:ext cx="3590547" cy="23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Klip" r:id="rId4" imgW="12076190" imgH="7923810" progId="MS_ClipArt_Gallery.2">
                  <p:embed/>
                </p:oleObj>
              </mc:Choice>
              <mc:Fallback>
                <p:oleObj name="Klip" r:id="rId4" imgW="12076190" imgH="792381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536" y="3448967"/>
                        <a:ext cx="3590547" cy="23562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108520" y="2852936"/>
            <a:ext cx="517830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niższe</a:t>
            </a:r>
            <a:r>
              <a:rPr lang="pl-PL" sz="2400" dirty="0" smtClean="0"/>
              <a:t> - usytuowane poniżej ogniska pożaru lub powierzchni bronionej,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równe</a:t>
            </a:r>
            <a:r>
              <a:rPr lang="pl-PL" sz="2400" dirty="0" smtClean="0"/>
              <a:t> - usytuowane na poziomie ogniska pożaru lub powierzchni bronionej, </a:t>
            </a:r>
            <a:endParaRPr lang="pl-PL" sz="4400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wyższe</a:t>
            </a:r>
            <a:r>
              <a:rPr lang="pl-PL" sz="2400" dirty="0" smtClean="0"/>
              <a:t> - usytuowane powyżej ogniska pożaru lub powierzchni bronionej, np. na drabinach, podnośnikach lub dachach obiektów sąsiednich.</a:t>
            </a:r>
            <a:endParaRPr lang="pl-PL" sz="4400" dirty="0" smtClean="0"/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32040" y="3284984"/>
          <a:ext cx="4032448" cy="282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Klip" r:id="rId4" imgW="10933333" imgH="7666667" progId="MS_ClipArt_Gallery.2">
                  <p:embed/>
                </p:oleObj>
              </mc:Choice>
              <mc:Fallback>
                <p:oleObj name="Klip" r:id="rId4" imgW="10933333" imgH="7666667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84984"/>
                        <a:ext cx="4032448" cy="2827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pPr fontAlgn="auto"/>
            <a:r>
              <a:rPr lang="pl-PL" dirty="0" smtClean="0"/>
              <a:t> Rozwijanie </a:t>
            </a:r>
            <a:r>
              <a:rPr lang="pl-PL" dirty="0"/>
              <a:t>i zwijanie linii </a:t>
            </a:r>
            <a:r>
              <a:rPr lang="pl-PL" dirty="0" smtClean="0"/>
              <a:t>wężowych;</a:t>
            </a:r>
          </a:p>
          <a:p>
            <a:pPr fontAlgn="auto"/>
            <a:r>
              <a:rPr lang="pl-PL" dirty="0" smtClean="0"/>
              <a:t> </a:t>
            </a:r>
            <a:r>
              <a:rPr lang="pl-PL" dirty="0"/>
              <a:t>Operowanie prądami gaśniczymi w różnych sytuacjach.</a:t>
            </a:r>
          </a:p>
          <a:p>
            <a:endParaRPr lang="pl-PL" dirty="0"/>
          </a:p>
          <a:p>
            <a:endParaRPr lang="pl-PL" dirty="0" smtClean="0"/>
          </a:p>
          <a:p>
            <a:pPr marL="27686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452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Rodzaje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-180528" y="2643182"/>
            <a:ext cx="5178306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osłonięte</a:t>
            </a:r>
            <a:r>
              <a:rPr lang="pl-PL" sz="2400" dirty="0" smtClean="0"/>
              <a:t> -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ma możliwość korzystania z przesłon chroniących go przed skutkami promieniowania cieplnego, bezpośrednim oddziaływaniem płomieni, bądź skutkami zawaleń lub wybuchów; osłonę stanowią naturalne i sztuczne elementy topografii, 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odkryte</a:t>
            </a:r>
            <a:r>
              <a:rPr lang="pl-PL" sz="2400" dirty="0" smtClean="0"/>
              <a:t> -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narażony jest na oddziaływanie skutków pożaru lub zdarzenia.</a:t>
            </a:r>
          </a:p>
          <a:p>
            <a:pPr marL="4445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Font typeface="Wingdings" pitchFamily="2" charset="2"/>
              <a:buChar char="Ø"/>
            </a:pPr>
            <a:endParaRPr kumimoji="1" lang="pl-PL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60032" y="2348880"/>
          <a:ext cx="4354574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Klip" r:id="rId4" imgW="11638095" imgH="8657143" progId="MS_ClipArt_Gallery.2">
                  <p:embed/>
                </p:oleObj>
              </mc:Choice>
              <mc:Fallback>
                <p:oleObj name="Klip" r:id="rId4" imgW="11638095" imgH="8657143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48880"/>
                        <a:ext cx="4354574" cy="331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Podstawowe zadania </a:t>
            </a:r>
            <a:r>
              <a:rPr lang="pl-PL" dirty="0" err="1" smtClean="0">
                <a:latin typeface="Arial"/>
                <a:ea typeface="Arial"/>
                <a:cs typeface="Arial"/>
                <a:sym typeface="Arial"/>
              </a:rPr>
              <a:t>prądownika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wyszukiwanie ogniska pożaru,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zajęcie dogodnego stanowiska gaśniczego, obserwacja miejsca pożaru i manewrowanie prądem gaśniczym,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uzyskanie dużej skuteczności gaśniczej poprzez prawidłowe pod względem technicznym i ekonomicznym podawanie środka gaśniczego,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10" name="Picture 2" descr="http://91.236.5.3/Galeria/IMG_20141203_152302.jpg"/>
          <p:cNvPicPr>
            <a:picLocks noChangeAspect="1" noChangeArrowheads="1"/>
          </p:cNvPicPr>
          <p:nvPr/>
        </p:nvPicPr>
        <p:blipFill>
          <a:blip r:embed="rId3"/>
          <a:srcRect l="23438" t="9115" r="27734"/>
          <a:stretch>
            <a:fillRect/>
          </a:stretch>
        </p:blipFill>
        <p:spPr bwMode="auto">
          <a:xfrm>
            <a:off x="5143504" y="1643050"/>
            <a:ext cx="3571900" cy="4986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Podstawowe zadania </a:t>
            </a:r>
            <a:r>
              <a:rPr lang="pl-PL" dirty="0" err="1" smtClean="0">
                <a:latin typeface="Arial"/>
                <a:ea typeface="Arial"/>
                <a:cs typeface="Arial"/>
                <a:sym typeface="Arial"/>
              </a:rPr>
              <a:t>prądownika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6321314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pokonywanie przeszkód utrudniających pracę prądem gaśniczym poprzez otwieranie przejść, odkrywanie ognisk pożaru, usuwanie materiałów zagrożonych itp.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składanie meldunków przełożonym o bieżącej sytuacji na jego stanowisku,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kierowanie pracą pomocnika lub innych osób przydzielonych na stanowisko,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natychmiastowe reagowanie w sytuacja zagrażających życiu lub zdrowiu własnemu, bądź innych ludzi, 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62" name="Picture 2" descr="http://91.236.5.3/Galeria/IMG_20141203_152249.jpg"/>
          <p:cNvPicPr>
            <a:picLocks noChangeAspect="1" noChangeArrowheads="1"/>
          </p:cNvPicPr>
          <p:nvPr/>
        </p:nvPicPr>
        <p:blipFill>
          <a:blip r:embed="rId3"/>
          <a:srcRect l="68360" t="14062"/>
          <a:stretch>
            <a:fillRect/>
          </a:stretch>
        </p:blipFill>
        <p:spPr bwMode="auto">
          <a:xfrm>
            <a:off x="6500826" y="1643050"/>
            <a:ext cx="2314540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podejść możliwie blisko do źródła ognia,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zająć stanowisko gaśnicze wyższe lub równe,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przy pożarach wewnętrznych działając prądem rozproszonym, jego strumień kierujemy pod sufit, schładzając gorące gazy w warstwie podsufitowej, nie pozostawiamy za sobą żadnego zarzewia ognia,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26" name="Picture 2" descr="http://www.mierzyn24.pl/fotosy/newsy/straz_pozarna/straz4_600.jpg"/>
          <p:cNvPicPr>
            <a:picLocks noChangeAspect="1" noChangeArrowheads="1"/>
          </p:cNvPicPr>
          <p:nvPr/>
        </p:nvPicPr>
        <p:blipFill>
          <a:blip r:embed="rId3"/>
          <a:srcRect l="21250" r="12500"/>
          <a:stretch>
            <a:fillRect/>
          </a:stretch>
        </p:blipFill>
        <p:spPr bwMode="auto">
          <a:xfrm>
            <a:off x="5214942" y="2619394"/>
            <a:ext cx="3786214" cy="3667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280920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podczas spokojnego wycofywania się ze stanowiska </a:t>
            </a:r>
            <a:r>
              <a:rPr lang="pl-PL" sz="2400" dirty="0" err="1" smtClean="0"/>
              <a:t>prądownik</a:t>
            </a:r>
            <a:r>
              <a:rPr lang="pl-PL" sz="2400" dirty="0" smtClean="0"/>
              <a:t> przez cały czas obserwuje strefę podsufitową (nie wolno odwracać się do pożaru tyłem), pomocnik natomiast wybiera wąż w taki sposób, aby przodownik nie potknął się o niego,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technicznie prądem wody operujemy w ten sposób, aby dawkować wodę do pożaru, pozwalając na większe jej odparowanie; realizowane jest to przez naprzemienne otwieranie i zamykanie zaworu prądownicy tzw. „strzelanie strumieniem wody” </a:t>
            </a:r>
          </a:p>
          <a:p>
            <a:pPr lvl="0">
              <a:buFont typeface="Wingdings" pitchFamily="2" charset="2"/>
              <a:buChar char="Ø"/>
            </a:pPr>
            <a:endParaRPr lang="pl-PL" sz="2400" dirty="0" smtClean="0"/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7992888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operując prądem wody zwracać szczególną uwagę na miejsca newralgiczne dla rozwoju pożaru i stateczności konstrukcji obiektu,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nagrzane elementy konstrukcyjne należy schładzać powoli, małymi dawkami wody prądu rozproszonego,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podawania wody z bliskiej odległości na nagrzane materiały budowlane takie jak szkło, eternit, dachówki - pękanie i odpryski; należy brać również pod uwagę wpływ tych elementów na rozwój pożaru, </a:t>
            </a:r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280920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operując prądem wody zwracać szczególną uwagę na miejsca newralgiczne dla rozwoju pożaru i stateczności konstrukcji obiektu,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nagrzane elementy konstrukcyjne należy schładzać powoli, małymi dawkami wody prądu rozproszonego,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unikać podawania wody z bliskiej odległości na nagrzane materiały budowlane takie jak szkło, eternit, dachówki - pękanie i odpryski; należy brać również pod uwagę wpływ tych elementów na rozwój pożaru, 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8136904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44500" lvl="0" indent="-168275">
              <a:buFont typeface="Wingdings" pitchFamily="2" charset="2"/>
              <a:buChar char="Ø"/>
            </a:pPr>
            <a:r>
              <a:rPr lang="pl-PL" sz="2400" dirty="0" smtClean="0"/>
              <a:t>działając w obronie prądy wody kierujemy w miejsca najbardziej zagrożone np. otwory w ścianach, starając się je osłaniać powierzchnią prądu wody, </a:t>
            </a:r>
          </a:p>
          <a:p>
            <a:pPr marL="444500" lvl="0" indent="-168275">
              <a:buFont typeface="Wingdings" pitchFamily="2" charset="2"/>
              <a:buChar char="Ø"/>
            </a:pPr>
            <a:r>
              <a:rPr lang="pl-PL" sz="2400" dirty="0" smtClean="0"/>
              <a:t>materiały sypkie, strzępiaste i włókniste gasimy prądami rozproszonymi; prądy rozproszone stosujemy wszędzie tam, gdzie występuje zapylenie, które prądem zwartym może zostać podniesione i stworzyć zagrożenie wybuchem, </a:t>
            </a:r>
          </a:p>
          <a:p>
            <a:pPr marL="444500" lvl="0" indent="-168275">
              <a:buFont typeface="Wingdings" pitchFamily="2" charset="2"/>
              <a:buChar char="Ø"/>
            </a:pP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496944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operowanie prądem wody nie powinno powodować strat wtórnych w postaci tłuczenia elementów szklanych, porcelanowych wyposażenia wnętrz, zalewania ścian, stropów, urządzeń elektrycznych, zawilgocenia drogiego sprzętu itp., stosować więc należy prądownice z zaworem,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podawanie i zatrzymanie podawania wody dokonywane jest na wyraźne polecenie </a:t>
            </a:r>
            <a:r>
              <a:rPr lang="pl-PL" sz="2400" dirty="0" err="1" smtClean="0"/>
              <a:t>prądownika</a:t>
            </a:r>
            <a:r>
              <a:rPr lang="pl-PL" sz="2400" dirty="0" smtClean="0"/>
              <a:t>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prądów wody nie kierować na położone warstwy piany (wymywanie),</a:t>
            </a:r>
          </a:p>
          <a:p>
            <a:pPr lvl="0">
              <a:buFont typeface="Wingdings" pitchFamily="2" charset="2"/>
              <a:buChar char="Ø"/>
            </a:pP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619268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Zasady operowania prądami gaśniczymi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643182"/>
            <a:ext cx="8380016" cy="402617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generalnie nie należy kierować prądów wody na urządzenia zasilane energią elektryczną przed odcięciem do nich dopływu prądu,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gaszenia materiałów strzępiastych należy obniżyć napięcie powierzchniowe wody, powodujące lepszą jej </a:t>
            </a:r>
            <a:r>
              <a:rPr lang="pl-PL" sz="2400" dirty="0" err="1" smtClean="0"/>
              <a:t>wsiąkalność</a:t>
            </a:r>
            <a:r>
              <a:rPr lang="pl-PL" sz="2400" dirty="0" smtClean="0"/>
              <a:t>; uzyskać to można przez dodanie do wody 1,5% środka pianotwórczego i podawanie rozproszonego prądu wody. 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5" y="1570878"/>
            <a:ext cx="417646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Podział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579885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ssawna</a:t>
            </a:r>
            <a:r>
              <a:rPr lang="pl-PL" sz="2400" b="1" dirty="0" smtClean="0"/>
              <a:t> - </a:t>
            </a:r>
            <a:r>
              <a:rPr lang="pl-PL" sz="2400" dirty="0" smtClean="0"/>
              <a:t>pobieranie wody z akwenu lub cieku wodnego,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zasilająca</a:t>
            </a:r>
            <a:r>
              <a:rPr lang="pl-PL" sz="2400" b="1" dirty="0" smtClean="0"/>
              <a:t> </a:t>
            </a:r>
            <a:r>
              <a:rPr lang="pl-PL" sz="2400" dirty="0" smtClean="0"/>
              <a:t>- pobieranie wody z sieci hydrantowej,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główna</a:t>
            </a:r>
            <a:r>
              <a:rPr lang="pl-PL" sz="2400" b="1" dirty="0" smtClean="0"/>
              <a:t> - </a:t>
            </a:r>
            <a:r>
              <a:rPr lang="pl-PL" sz="2400" dirty="0" smtClean="0"/>
              <a:t>od pomp do rozdzielacza,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b="1" i="1" dirty="0" smtClean="0"/>
              <a:t>Linia gaśnicza</a:t>
            </a:r>
            <a:r>
              <a:rPr lang="pl-PL" sz="2400" b="1" dirty="0" smtClean="0"/>
              <a:t> - </a:t>
            </a:r>
            <a:r>
              <a:rPr lang="pl-PL" sz="2400" dirty="0" smtClean="0"/>
              <a:t>od rozdzielacza do stanowisk gaśniczych.</a:t>
            </a:r>
          </a:p>
          <a:p>
            <a:pPr marL="187325" marR="0" lvl="0" indent="-1619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◼"/>
            </a:pPr>
            <a:endParaRPr lang="pl-PL" sz="224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74" name="Picture 2" descr="http://www.horpol.com/media/images/pompa_LWT_250_K_www.jpg"/>
          <p:cNvPicPr>
            <a:picLocks noChangeAspect="1" noChangeArrowheads="1"/>
          </p:cNvPicPr>
          <p:nvPr/>
        </p:nvPicPr>
        <p:blipFill>
          <a:blip r:embed="rId3"/>
          <a:srcRect l="25764" r="6965" b="-776"/>
          <a:stretch>
            <a:fillRect/>
          </a:stretch>
        </p:blipFill>
        <p:spPr bwMode="auto">
          <a:xfrm>
            <a:off x="5857884" y="1571611"/>
            <a:ext cx="3071834" cy="3398625"/>
          </a:xfrm>
          <a:prstGeom prst="rect">
            <a:avLst/>
          </a:prstGeom>
          <a:noFill/>
        </p:spPr>
      </p:pic>
      <p:pic>
        <p:nvPicPr>
          <p:cNvPr id="2" name="Picture 2" descr="S80015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3454394" cy="2384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Współdziałanie stanowisk gaśniczych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działając kilkoma prądami gaśniczymi należy zorganizować ich współdziałanie w taki sposób, aby nie powodować wzajemnego oblewania się </a:t>
            </a:r>
            <a:r>
              <a:rPr lang="pl-PL" sz="2400" dirty="0" err="1" smtClean="0"/>
              <a:t>prądowników</a:t>
            </a:r>
            <a:r>
              <a:rPr lang="pl-PL" sz="2400" dirty="0" smtClean="0"/>
              <a:t>, aby uzyskać właściwy efekt gaśniczy przy minimalnych startach </a:t>
            </a:r>
            <a:r>
              <a:rPr lang="pl-PL" sz="2400" dirty="0" err="1" smtClean="0"/>
              <a:t>popożarowych</a:t>
            </a:r>
            <a:r>
              <a:rPr lang="pl-PL" sz="2400" dirty="0" smtClean="0"/>
              <a:t>,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Formy dzia&amp;lstrok;a&amp;nacute; ga&amp;sacute;niczych - natarcie i obrona"/>
          <p:cNvPicPr>
            <a:picLocks noChangeAspect="1" noChangeArrowheads="1"/>
          </p:cNvPicPr>
          <p:nvPr/>
        </p:nvPicPr>
        <p:blipFill>
          <a:blip r:embed="rId3"/>
          <a:srcRect l="14099" r="12903"/>
          <a:stretch>
            <a:fillRect/>
          </a:stretch>
        </p:blipFill>
        <p:spPr bwMode="auto">
          <a:xfrm>
            <a:off x="4498430" y="2143116"/>
            <a:ext cx="457416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dirty="0" smtClean="0"/>
              <a:t>Operowanie prądami gaśniczymi  </a:t>
            </a:r>
            <a:br>
              <a:rPr lang="pl-PL" sz="2800" dirty="0" smtClean="0"/>
            </a:br>
            <a:r>
              <a:rPr lang="pl-PL" sz="2800" dirty="0" smtClean="0"/>
              <a:t>w różnych sytuacjach</a:t>
            </a:r>
            <a:endParaRPr lang="pl-PL" sz="2800" b="1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Podawanie piany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11860" y="2340369"/>
            <a:ext cx="432105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ciecze rozlane lub rozlewające się gasimy lub chronimy przed zapaleniem podając pianę zakosami, spychając płomienie od siebie,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na konstrukcje pionowe pianę podajemy od dołu układając stopniowo jej warstwy.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http://www.pspkalisz.alte.pl/edc_media/List/Item-259/Image3/800x600mAUTOcWHITE.jpg"/>
          <p:cNvPicPr>
            <a:picLocks noChangeAspect="1" noChangeArrowheads="1"/>
          </p:cNvPicPr>
          <p:nvPr/>
        </p:nvPicPr>
        <p:blipFill>
          <a:blip r:embed="rId3"/>
          <a:srcRect l="6512" t="20270" r="17511" b="34845"/>
          <a:stretch>
            <a:fillRect/>
          </a:stretch>
        </p:blipFill>
        <p:spPr bwMode="auto">
          <a:xfrm>
            <a:off x="4577409" y="2084983"/>
            <a:ext cx="4429124" cy="1961482"/>
          </a:xfrm>
          <a:prstGeom prst="rect">
            <a:avLst/>
          </a:prstGeom>
          <a:noFill/>
        </p:spPr>
      </p:pic>
      <p:pic>
        <p:nvPicPr>
          <p:cNvPr id="6148" name="Picture 4" descr="http://www.pspkalisz.alte.pl/edc_media/List/Item-259/Image4/800x600mAUTOcWHITE.jpg"/>
          <p:cNvPicPr>
            <a:picLocks noChangeAspect="1" noChangeArrowheads="1"/>
          </p:cNvPicPr>
          <p:nvPr/>
        </p:nvPicPr>
        <p:blipFill rotWithShape="1">
          <a:blip r:embed="rId4"/>
          <a:srcRect l="12780" t="31854" r="11873" b="17470"/>
          <a:stretch/>
        </p:blipFill>
        <p:spPr bwMode="auto">
          <a:xfrm>
            <a:off x="4547817" y="4266217"/>
            <a:ext cx="439248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7504" y="1484784"/>
            <a:ext cx="8921000" cy="51125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77800" indent="98425">
              <a:buFont typeface="Wingdings" pitchFamily="2" charset="2"/>
              <a:buChar char="Ø"/>
            </a:pPr>
            <a:r>
              <a:rPr lang="pl-PL" sz="1400" dirty="0" err="1" smtClean="0"/>
              <a:t>Żródło</a:t>
            </a:r>
            <a:r>
              <a:rPr lang="pl-PL" sz="1400" dirty="0" smtClean="0"/>
              <a:t>:	Ośrodek Szkolenia Państwowej Straży Pożarnej w Bornem Sulinowie </a:t>
            </a:r>
          </a:p>
          <a:p>
            <a:pPr marL="177800" indent="98425">
              <a:buNone/>
            </a:pPr>
            <a:r>
              <a:rPr lang="pl-PL" sz="1400" dirty="0" smtClean="0"/>
              <a:t>	 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 (Slajd 1) http://www.horpol.com/2/371-3,Motopompy,Pompa-powodziowa-przewo%C5%BAna-LWT-250-K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 (Slajd 2) http://slideplayer.pl/slide/1217343/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 (Slajd 3) http://starszawersja.ppoz.pl/down/pwa/pwa112b.pdf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4 (Slajd 4) http://plfoto.com/zdjecie,reporterskie,weze-strazackie,2060919.html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5 (Slajd 5) https://www.youtube.com/watch?v=uMfl51-uRx8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6 (Slajd 6) https://www.youtube.com/watch?v=uMfl51-uRx8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7 (Slajd 7) http://ospslocin.pl.tl/Fotki-OSP-S%26%23322%3Bocin/kat-10.htm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8 (Slajd 9) https://sapsp.pl/index.php/pl_pl/aktualnosci-3/581-strazacy-z-jednostki-ratowniczo-gasniczej-szkoly-aspirantow-psp-w-krakowie-walczyli-z-pozarem-traw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9 (Slajd 10) http://www.szamotuly.psp.wlkp.pl/_pliki/1TEMAT9-rozwijanie_linii_stanowiska_gasnicze.pdf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10 (Slajd 12) http://www.szamotuly.psp.wlkp.pl/_pliki/1TEMAT9-rozwijanie_linii_stanowiska_gasnicze.pdf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11 (Slajd 14) http://www.ratujznami.pl/PSP/Edukacja/WZS/tzp/1tpita.html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12 (Slajd 16)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13 (Slajd 17)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14 (Slajd 18)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15 (Slajd 19)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7504" y="1556792"/>
            <a:ext cx="8921000" cy="53012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15 (Slajd 19) Materiały dydaktyczne kpt. </a:t>
            </a:r>
            <a:r>
              <a:rPr lang="pl-PL" sz="1400" dirty="0" err="1" smtClean="0"/>
              <a:t>Zdrodowski</a:t>
            </a:r>
            <a:r>
              <a:rPr lang="pl-PL" sz="1400" dirty="0" smtClean="0"/>
              <a:t> K.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16 (Slajd 20) http://91.236.5.3/index.php?symbol=newsy2&amp;&amp;nr=12&amp;idNews=873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17 (Slajd 21) http://91.236.5.3/index.php?symbol=newsy2&amp;&amp;nr=12&amp;idNews=873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18 (Slajd 22)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19 (Slajd 23)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20 (Slajd 24)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21 (Slajd 25)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22 (Slajd 26)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23 (Slajd 27) http://www.sebekfireman.host247.pl/</a:t>
            </a:r>
            <a:r>
              <a:rPr lang="pl-PL" sz="1400" dirty="0" err="1" smtClean="0"/>
              <a:t>straz</a:t>
            </a:r>
            <a:r>
              <a:rPr lang="pl-PL" sz="1400" dirty="0" smtClean="0"/>
              <a:t>/wiedza/n4.htm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24 (Slajd 28) http://www.mierzyn24.pl/news.php?extend.43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25 (Slajd 35) http://strazacki.pl/szkolenia/formy-dzia%C5%82a%C5%84-ga%C5%9Bniczych-natarcie-i-obrona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26 (Slajd 36) http://www.supron.pl/srodek-pianotworczy-afff-ar-3x3-towalex-arc/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27 (Slajd 37) http://kurzetnik.wm.pl/224261,Ciezka-piana-gasili-forda.html#axzz43CXtlQmg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28 (Slajd 37) http://www.straz-wolczyn.pl/media/699.jpg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29 (Slajd 37) http://www.starosadeckie.info/na-sygnale/cwiczenia-strazakow-w-pianie/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30 (Slajd 38) http://www.pspkalisz.alte.pl/content.php?body=article&amp;name=cwiczenia-z-piana-gasnicza&amp;lang=pl Data pobrania: 16.03.2016</a:t>
            </a:r>
          </a:p>
          <a:p>
            <a:pPr marL="177800" indent="98425">
              <a:buFont typeface="Wingdings" pitchFamily="2" charset="2"/>
              <a:buChar char="Ø"/>
            </a:pPr>
            <a:r>
              <a:rPr lang="pl-PL" sz="1400" dirty="0" smtClean="0"/>
              <a:t>Zdjęcie 31 (Slajd 38) http://www.pspkalisz.alte.pl/content.php?body=article&amp;name=cwiczenia-z-piana-gasnicza&amp;lang=pl Data pobrania: 16.03.2016</a:t>
            </a:r>
            <a:endParaRPr lang="pl-PL" sz="1050" dirty="0" smtClean="0"/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39020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Ogólne zasady budowy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463926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87325" lvl="0" indent="-161925">
              <a:buFont typeface="Wingdings" pitchFamily="2" charset="2"/>
              <a:buChar char="Ø"/>
            </a:pPr>
            <a:r>
              <a:rPr lang="pl-PL" sz="2400" dirty="0" smtClean="0"/>
              <a:t>Wybierać najdogodniejsze i najkrótsze drogi dojścia (krótki czas budowy, małe straty ciśnienia),</a:t>
            </a:r>
          </a:p>
          <a:p>
            <a:pPr marL="187325" lvl="0" indent="-161925">
              <a:buFont typeface="Wingdings" pitchFamily="2" charset="2"/>
              <a:buChar char="Ø"/>
            </a:pPr>
            <a:r>
              <a:rPr lang="pl-PL" sz="2400" dirty="0" smtClean="0"/>
              <a:t>Kierunek rozwijania - od pompy lub rozdzielacza w stronę pożaru (ukształtowanie terenu może wymusić inne sposoby).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26" name="Picture 2" descr="https://encrypted-tbn2.gstatic.com/images?q=tbn:ANd9GcRLiRUiMykdmElGbFMLgZ7TCzznd-uZthdYr9wRyPY5soGSAL0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399" y="2000240"/>
            <a:ext cx="3991053" cy="38001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675960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Ogólne zasady budowy linii wężowych: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39638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2438" indent="-182563">
              <a:buFont typeface="Wingdings" pitchFamily="2" charset="2"/>
              <a:buChar char="Ø"/>
            </a:pPr>
            <a:r>
              <a:rPr lang="pl-PL" sz="2400" dirty="0" smtClean="0"/>
              <a:t>Linia powinna być prosta, unikać zbędnych załamań, skręceń (starty ciśnienia),</a:t>
            </a:r>
          </a:p>
          <a:p>
            <a:pPr marL="452438" lvl="0" indent="-182563">
              <a:buFont typeface="Wingdings" pitchFamily="2" charset="2"/>
              <a:buChar char="Ø"/>
            </a:pPr>
            <a:r>
              <a:rPr lang="pl-PL" sz="2400" dirty="0" smtClean="0"/>
              <a:t>Linia wężowa nie może tarasować przejść, wyjść i innych dróg w obiekcie i wokół niego.</a:t>
            </a:r>
          </a:p>
          <a:p>
            <a:pPr marL="452438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454"/>
              <a:buNone/>
            </a:pPr>
            <a:endParaRPr lang="pl-PL" sz="224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78" name="Picture 2" descr="Pe&amp;lstrok;ny ekr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77593"/>
            <a:ext cx="3801678" cy="47661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5112568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-po klatce schodowej</a:t>
            </a: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W przypadku skomplikowanych układu ciągów komunikacyjnych, kręgi węży można rozwinąć na zewnątrz, następnie zwinąć je w </a:t>
            </a:r>
            <a:r>
              <a:rPr lang="pl-PL" sz="2400" dirty="0" err="1" smtClean="0"/>
              <a:t>tzw</a:t>
            </a:r>
            <a:r>
              <a:rPr lang="pl-PL" sz="2400" dirty="0" smtClean="0"/>
              <a:t> „ósemkę”, po czym rozwijać po klatce schodowej wzdłuż ścian od stanowiska gaśniczego w dół,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rozwijać linię ze zwijadła ręcznego wg zasad opisanych wcześniej.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 l="16006" t="10976" r="9679" b="8536"/>
          <a:stretch>
            <a:fillRect/>
          </a:stretch>
        </p:blipFill>
        <p:spPr bwMode="auto">
          <a:xfrm>
            <a:off x="4857752" y="1857364"/>
            <a:ext cx="40102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</a:t>
            </a:r>
            <a:r>
              <a:rPr lang="pl-PL" smtClean="0"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indent="0">
              <a:buNone/>
            </a:pPr>
            <a:r>
              <a:rPr lang="pl-PL" smtClean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po klatce schodowej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prowadzić między biegami schodów; w tym celu wąż należy rozwinąć z kręgu na dole (rzucanie z kręgu z góry jest nieprawidłowe) i wciąganie przy pomocy linki lub podczas biegu po schodach; na górze wąż należy przymocować podpinką do balustrady.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/>
          <a:srcRect l="25781" t="29063" r="47852" b="10000"/>
          <a:stretch>
            <a:fillRect/>
          </a:stretch>
        </p:blipFill>
        <p:spPr bwMode="auto">
          <a:xfrm>
            <a:off x="5500694" y="1571612"/>
            <a:ext cx="32147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 -po drabinie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5040560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przed wejściem na drabinę węże należy rozwinąć z kręgu, podłączyć prądownicę i zarzucić na plecy przez ramię, 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po wejściu prądownica powinna być oparta o ostatni szczebel,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linia wężowa powinna być zamocowana do drabiny za pomocą podpinki, w połowie jej długości; jeśli to możliwe to pod łącznikiem. 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34" name="Picture 2" descr="http://img.webme.com/pic/o/ospslocin/im000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436" y="1643050"/>
            <a:ext cx="364561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52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Rozwijanie i zwijanie linii wężowych </a:t>
            </a:r>
            <a:endParaRPr lang="pl-PL" sz="252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67544" y="1570878"/>
            <a:ext cx="4896544" cy="128205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Arial"/>
                <a:ea typeface="Arial"/>
                <a:cs typeface="Arial"/>
                <a:sym typeface="Arial"/>
              </a:rPr>
              <a:t>Pionowe linie wężowe: -po elewacji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pl-PL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179512" y="2852936"/>
            <a:ext cx="4392488" cy="38164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wciągnąć linką po elewacji zewnętrznej budynku</a:t>
            </a:r>
          </a:p>
          <a:p>
            <a:pPr lvl="0">
              <a:buFont typeface="Wingdings" pitchFamily="2" charset="2"/>
              <a:buChar char="Ø"/>
            </a:pPr>
            <a:r>
              <a:rPr lang="pl-PL" sz="2400" dirty="0" smtClean="0"/>
              <a:t>można linię wężową sprawić wykorzystując suche piony w budynku, zwracając uwagę na ich stan techniczny. </a:t>
            </a:r>
            <a:endParaRPr lang="pl-PL"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590</TotalTime>
  <Words>1899</Words>
  <Application>Microsoft Office PowerPoint</Application>
  <PresentationFormat>Pokaz na ekranie (4:3)</PresentationFormat>
  <Paragraphs>249</Paragraphs>
  <Slides>33</Slides>
  <Notes>33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3" baseType="lpstr">
      <vt:lpstr>Arial</vt:lpstr>
      <vt:lpstr>Franklin Gothic Book</vt:lpstr>
      <vt:lpstr>Courier New</vt:lpstr>
      <vt:lpstr>Bodoni MT Condensed</vt:lpstr>
      <vt:lpstr>Wingdings</vt:lpstr>
      <vt:lpstr>Arial Black</vt:lpstr>
      <vt:lpstr>Noto Sans Symbols</vt:lpstr>
      <vt:lpstr>Calibri</vt:lpstr>
      <vt:lpstr>Decatur</vt:lpstr>
      <vt:lpstr>Klip</vt:lpstr>
      <vt:lpstr> Rozwijanie linii i zajmowanie stanowisk gaśniczych </vt:lpstr>
      <vt:lpstr>MATERIAŁ NAUCZANIA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Rozwijanie i zwijanie linii wężowych 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Operowanie prądami gaśniczymi   w różnych sytuacjach</vt:lpstr>
      <vt:lpstr>INDEKS MATERIAŁÓW POBRANYCH Z INTERNETU</vt:lpstr>
      <vt:lpstr>INDEKS MATERIAŁÓW POBRANYCH Z INTERNETU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17:  Rozwijanie linii i zajmowanie stanowisk gaśniczych</dc:title>
  <dc:creator>kppspgr</dc:creator>
  <cp:lastModifiedBy>Admin</cp:lastModifiedBy>
  <cp:revision>45</cp:revision>
  <dcterms:modified xsi:type="dcterms:W3CDTF">2016-11-19T20:13:30Z</dcterms:modified>
</cp:coreProperties>
</file>