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76" r:id="rId1"/>
  </p:sldMasterIdLst>
  <p:notesMasterIdLst>
    <p:notesMasterId r:id="rId35"/>
  </p:notesMasterIdLst>
  <p:sldIdLst>
    <p:sldId id="256" r:id="rId2"/>
    <p:sldId id="302" r:id="rId3"/>
    <p:sldId id="257" r:id="rId4"/>
    <p:sldId id="263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84" r:id="rId17"/>
    <p:sldId id="280" r:id="rId18"/>
    <p:sldId id="281" r:id="rId19"/>
    <p:sldId id="282" r:id="rId20"/>
    <p:sldId id="283" r:id="rId21"/>
    <p:sldId id="276" r:id="rId22"/>
    <p:sldId id="285" r:id="rId23"/>
    <p:sldId id="291" r:id="rId24"/>
    <p:sldId id="292" r:id="rId25"/>
    <p:sldId id="293" r:id="rId26"/>
    <p:sldId id="296" r:id="rId27"/>
    <p:sldId id="294" r:id="rId28"/>
    <p:sldId id="295" r:id="rId29"/>
    <p:sldId id="297" r:id="rId30"/>
    <p:sldId id="278" r:id="rId31"/>
    <p:sldId id="299" r:id="rId32"/>
    <p:sldId id="300" r:id="rId33"/>
    <p:sldId id="301" r:id="rId34"/>
  </p:sldIdLst>
  <p:sldSz cx="9144000" cy="6858000" type="screen4x3"/>
  <p:notesSz cx="6858000" cy="9144000"/>
  <p:embeddedFontLst>
    <p:embeddedFont>
      <p:font typeface="Franklin Gothic Book" panose="020B0503020102020204" pitchFamily="34" charset="0"/>
      <p:regular r:id="rId36"/>
      <p:italic r:id="rId37"/>
    </p:embeddedFont>
    <p:embeddedFont>
      <p:font typeface="Bodoni MT Condensed" panose="02070606080606020203" pitchFamily="18" charset="0"/>
      <p:regular r:id="rId38"/>
      <p:bold r:id="rId39"/>
      <p:italic r:id="rId40"/>
      <p:boldItalic r:id="rId41"/>
    </p:embeddedFont>
    <p:embeddedFont>
      <p:font typeface="Arial Black" panose="020B0A04020102020204" pitchFamily="34" charset="0"/>
      <p:bold r:id="rId42"/>
    </p:embeddedFont>
    <p:embeddedFont>
      <p:font typeface="Calibri" panose="020F0502020204030204" pitchFamily="34" charset="0"/>
      <p:regular r:id="rId43"/>
      <p:bold r:id="rId44"/>
      <p:italic r:id="rId45"/>
      <p:boldItalic r:id="rId4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61" autoAdjust="0"/>
    <p:restoredTop sz="81910" autoAdjust="0"/>
  </p:normalViewPr>
  <p:slideViewPr>
    <p:cSldViewPr>
      <p:cViewPr>
        <p:scale>
          <a:sx n="93" d="100"/>
          <a:sy n="93" d="100"/>
        </p:scale>
        <p:origin x="-2160" y="-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987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7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92264777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Shape 12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801176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pl-PL" sz="12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https://sapsp.pl/index.php/pl_pl/aktualnosci-3/581-strazacy-z-jednostki-ratowniczo-gasniczej-szkoly-aspirantow-psp-w-krakowie-walczyli-z-pozarem-traw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10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232847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pl-PL" sz="12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http://www.szamotuly.psp.wlkp.pl/_pliki/1TEMAT9-rozwijanie_linii_stanowiska_gasnicze.pdf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11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681009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12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254947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13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385920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14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761099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pl-PL" sz="12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http://www.ratujznami.pl/PSP/Edukacja/WZS/tzp/1tpita.html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15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724424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16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281229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17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227717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18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434995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19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347955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8869795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20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296406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lang="pl-PL" sz="12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http://91.236.5.3/index.php?symbol=newsy2&amp;&amp;nr=12&amp;idNews=873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21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9074599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pl-PL" sz="12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http://91.236.5.3/index.php?symbol=newsy2&amp;&amp;nr=12&amp;idNews=873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22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742023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pl-PL" sz="12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http://www.mierzyn24.pl/news.php?extend.43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23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475285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24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6405590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25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9969219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26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5722568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27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4186880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28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4161170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29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438444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r>
              <a:rPr lang="pl-PL" sz="1200" dirty="0" smtClean="0"/>
              <a:t>Źródło:</a:t>
            </a:r>
          </a:p>
          <a:p>
            <a:r>
              <a:rPr lang="pl-PL" sz="1200" dirty="0" smtClean="0"/>
              <a:t>Tekst: </a:t>
            </a:r>
            <a:r>
              <a:rPr lang="pl-PL" dirty="0" smtClean="0"/>
              <a:t>Źródło: Ośrodek Szkolenia PSP w Bornem Sulinowie</a:t>
            </a:r>
            <a:endParaRPr lang="pl-PL" sz="1200" dirty="0" smtClean="0"/>
          </a:p>
          <a:p>
            <a:r>
              <a:rPr lang="pl-PL" sz="1200" dirty="0" smtClean="0"/>
              <a:t>Zdjęcie 1: http://www.horpol.com/2/371-3,Motopompy,Pompa-powodziowa-przewo%C5%BAna-LWT-250-K </a:t>
            </a:r>
          </a:p>
          <a:p>
            <a:r>
              <a:rPr lang="pl-PL" sz="1200" dirty="0" smtClean="0"/>
              <a:t>Zdjęcie 2: http://slideplayer.pl/slide/1217343/ 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41878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pl-PL" sz="12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http://strazacki.pl/szkolenia/formy-dzia%C5%82a%C5%84-ga%C5%9Bniczych-natarcie-i-obrona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30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5899640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pl-PL" sz="12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2x http://www.pspkalisz.alte.pl/content.php?body=article&amp;name=cwiczenia-z-piana-gasnicza&amp;lang=pl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31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3219118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5" name="Shape 1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Shape 19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2209493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5" name="Shape 1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Shape 19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993979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pl-PL" sz="12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http://starszawersja.ppoz.pl/down/pwa/pwa112b.pdf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066141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pl-PL" sz="12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http://plfoto.com/zdjecie,reporterskie,weze-strazackie,2060919.html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653338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pl-PL" sz="12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https://www.youtube.com/watch?v=uMfl51-uRx8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121923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lang="pl-PL" sz="12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https://www.youtube.com/watch?v=uMfl51-uRx8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7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936391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pl-PL" sz="12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http://ospslocin.pl.tl/Fotki-OSP-S%26%23322%3Bocin/kat-10.htm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8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23982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9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972972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-1" y="2545080"/>
            <a:ext cx="9144000" cy="3255264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-1" y="2667000"/>
            <a:ext cx="9144000" cy="2739571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-1" y="5479143"/>
            <a:ext cx="9144000" cy="235857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599" y="2819400"/>
            <a:ext cx="8686800" cy="1470025"/>
          </a:xfrm>
        </p:spPr>
        <p:txBody>
          <a:bodyPr anchor="b">
            <a:noAutofit/>
          </a:bodyPr>
          <a:lstStyle>
            <a:lvl1pPr>
              <a:defRPr sz="7200" b="0" cap="none" spc="0">
                <a:ln w="13970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499" y="4800600"/>
            <a:ext cx="8001000" cy="5334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91200" y="6356350"/>
            <a:ext cx="2895600" cy="365125"/>
          </a:xfrm>
        </p:spPr>
        <p:txBody>
          <a:bodyPr/>
          <a:lstStyle>
            <a:lvl1pPr algn="r">
              <a:defRPr/>
            </a:lvl1pPr>
          </a:lstStyle>
          <a:p>
            <a:endParaRPr lang="pl-PL"/>
          </a:p>
        </p:txBody>
      </p:sp>
      <p:sp>
        <p:nvSpPr>
          <p:cNvPr id="11" name="TextBox 10"/>
          <p:cNvSpPr txBox="1"/>
          <p:nvPr/>
        </p:nvSpPr>
        <p:spPr>
          <a:xfrm>
            <a:off x="3148584" y="4261104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spc="150" dirty="0" smtClean="0">
                <a:solidFill>
                  <a:schemeClr val="accent1"/>
                </a:solidFill>
                <a:sym typeface="Wingdings"/>
              </a:rPr>
              <a:t></a:t>
            </a:r>
            <a:endParaRPr lang="en-US" sz="3200" spc="150" dirty="0">
              <a:solidFill>
                <a:schemeClr val="accent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62399" y="4392168"/>
            <a:ext cx="1219200" cy="365125"/>
          </a:xfrm>
        </p:spPr>
        <p:txBody>
          <a:bodyPr/>
          <a:lstStyle>
            <a:lvl1pPr algn="ctr">
              <a:defRPr sz="2400">
                <a:latin typeface="+mj-lt"/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18888" y="4261104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spc="150" dirty="0" smtClean="0">
                <a:solidFill>
                  <a:schemeClr val="accent1"/>
                </a:solidFill>
                <a:sym typeface="Wingdings"/>
              </a:rPr>
              <a:t></a:t>
            </a:r>
            <a:endParaRPr lang="en-US" sz="3200" spc="150" dirty="0">
              <a:solidFill>
                <a:schemeClr val="accent1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4591050" y="2409824"/>
            <a:ext cx="6858000" cy="2038351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 rot="5400000">
            <a:off x="4668203" y="2570797"/>
            <a:ext cx="6858000" cy="1716405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74638"/>
            <a:ext cx="1447800" cy="5851525"/>
          </a:xfrm>
        </p:spPr>
        <p:txBody>
          <a:bodyPr vert="eaVert" anchor="b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199" y="274638"/>
            <a:ext cx="6353175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96000" y="6356350"/>
            <a:ext cx="762000" cy="365125"/>
          </a:xfrm>
        </p:spPr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Rectangle 8"/>
          <p:cNvSpPr/>
          <p:nvPr/>
        </p:nvSpPr>
        <p:spPr>
          <a:xfrm rot="5400000">
            <a:off x="3681476" y="3354324"/>
            <a:ext cx="6858000" cy="149352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21859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3"/>
          </p:nvPr>
        </p:nvSpPr>
        <p:spPr>
          <a:xfrm>
            <a:off x="4648200" y="3938587"/>
            <a:ext cx="4038599" cy="218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1" y="2545080"/>
            <a:ext cx="9144000" cy="3255264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-1" y="2667000"/>
            <a:ext cx="9144000" cy="2739571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-1" y="5479143"/>
            <a:ext cx="9144000" cy="235857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599" y="2819400"/>
            <a:ext cx="8686800" cy="1463040"/>
          </a:xfrm>
        </p:spPr>
        <p:txBody>
          <a:bodyPr anchor="b" anchorCtr="0">
            <a:noAutofit/>
          </a:bodyPr>
          <a:lstStyle>
            <a:lvl1pPr algn="ctr">
              <a:defRPr sz="7200" b="0" cap="none" baseline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499" y="4800600"/>
            <a:ext cx="8001000" cy="548640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91200" y="6356350"/>
            <a:ext cx="2895600" cy="365125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59352" y="4389120"/>
            <a:ext cx="1216152" cy="365125"/>
          </a:xfrm>
        </p:spPr>
        <p:txBody>
          <a:bodyPr/>
          <a:lstStyle>
            <a:lvl1pPr algn="ctr">
              <a:defRPr sz="2400">
                <a:solidFill>
                  <a:srgbClr val="FFFFFF"/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18888" y="4261104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spc="150" dirty="0" smtClean="0">
                <a:solidFill>
                  <a:srgbClr val="FFFFFF"/>
                </a:solidFill>
                <a:sym typeface="Wingdings"/>
              </a:rPr>
              <a:t></a:t>
            </a:r>
            <a:endParaRPr lang="en-US" sz="3200" spc="150" dirty="0">
              <a:solidFill>
                <a:srgbClr val="FFFF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48584" y="4261104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spc="150" dirty="0" smtClean="0">
                <a:solidFill>
                  <a:srgbClr val="FFFFFF"/>
                </a:solidFill>
                <a:sym typeface="Wingdings"/>
              </a:rPr>
              <a:t></a:t>
            </a:r>
            <a:endParaRPr lang="en-US" sz="3200" spc="150" dirty="0">
              <a:solidFill>
                <a:srgbClr val="FFFFFF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5638800" cy="946150"/>
          </a:xfrm>
        </p:spPr>
        <p:txBody>
          <a:bodyPr anchor="ctr">
            <a:noAutofit/>
          </a:bodyPr>
          <a:lstStyle>
            <a:lvl1pPr algn="l">
              <a:defRPr sz="40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912" y="1719072"/>
            <a:ext cx="8247888" cy="45354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172200" y="161544"/>
            <a:ext cx="2971800" cy="11521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48400" y="274320"/>
            <a:ext cx="2743200" cy="944880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9" name="Rectangle 8"/>
          <p:cNvSpPr/>
          <p:nvPr/>
        </p:nvSpPr>
        <p:spPr>
          <a:xfrm>
            <a:off x="6144768" y="134112"/>
            <a:ext cx="762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144768" y="134112"/>
            <a:ext cx="762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6880" y="1717040"/>
            <a:ext cx="8249920" cy="4531360"/>
          </a:xfrm>
          <a:solidFill>
            <a:schemeClr val="bg2">
              <a:lumMod val="60000"/>
              <a:lumOff val="40000"/>
            </a:schemeClr>
          </a:solidFill>
          <a:effectLst>
            <a:outerShdw blurRad="76200" dist="38100" dir="3600000" algn="ctr" rotWithShape="0">
              <a:srgbClr val="000000">
                <a:alpha val="50000"/>
              </a:srgb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172200" y="161544"/>
            <a:ext cx="2971800" cy="11521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144768" y="134112"/>
            <a:ext cx="762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5638800" cy="1005840"/>
          </a:xfrm>
        </p:spPr>
        <p:txBody>
          <a:bodyPr anchor="ctr">
            <a:noAutofit/>
          </a:bodyPr>
          <a:lstStyle>
            <a:lvl1pPr algn="l">
              <a:defRPr sz="40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48400" y="228600"/>
            <a:ext cx="2819400" cy="1005840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144768" y="134112"/>
            <a:ext cx="762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100584"/>
            <a:ext cx="9144000" cy="1453896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67641"/>
            <a:ext cx="9144000" cy="1154314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82880"/>
            <a:ext cx="8229600" cy="1111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1368552"/>
            <a:ext cx="9144000" cy="149352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5400" b="0" kern="1200" cap="none" spc="0">
          <a:ln w="13970" cmpd="sng">
            <a:solidFill>
              <a:srgbClr val="FFFFFF"/>
            </a:solidFill>
            <a:prstDash val="solid"/>
          </a:ln>
          <a:solidFill>
            <a:srgbClr val="FFFFFF"/>
          </a:solidFill>
          <a:effectLst>
            <a:outerShdw blurRad="63500" dir="3600000" algn="tl" rotWithShape="0">
              <a:srgbClr val="000000">
                <a:alpha val="7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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Courier New" pitchFamily="49" charset="0"/>
        <a:buChar char="o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3.png"/><Relationship Id="rId4" Type="http://schemas.openxmlformats.org/officeDocument/2006/relationships/oleObject" Target="../embeddings/oleObject1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4.png"/><Relationship Id="rId4" Type="http://schemas.openxmlformats.org/officeDocument/2006/relationships/oleObject" Target="../embeddings/oleObject2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5.png"/><Relationship Id="rId4" Type="http://schemas.openxmlformats.org/officeDocument/2006/relationships/oleObject" Target="../embeddings/oleObject3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6.png"/><Relationship Id="rId4" Type="http://schemas.openxmlformats.org/officeDocument/2006/relationships/oleObject" Target="../embeddings/oleObject4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ctrTitle"/>
          </p:nvPr>
        </p:nvSpPr>
        <p:spPr>
          <a:xfrm>
            <a:off x="17883" y="2492896"/>
            <a:ext cx="9144000" cy="1080120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C700"/>
              </a:buClr>
              <a:buSzPct val="25000"/>
              <a:buFont typeface="Arial Black"/>
              <a:buNone/>
            </a:pPr>
            <a: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88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Rozwijanie linii i zajmowanie stanowisk gaśniczych</a:t>
            </a:r>
            <a: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pl-PL" sz="288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Podtytuł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252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Rozwijanie i zwijanie linii wężowych 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467544" y="1570878"/>
            <a:ext cx="4896544" cy="128205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indent="0">
              <a:buNone/>
            </a:pPr>
            <a:r>
              <a:rPr lang="pl-PL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Torowisko </a:t>
            </a:r>
          </a:p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80000"/>
              <a:buNone/>
            </a:pPr>
            <a:endParaRPr lang="pl-PL"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body" idx="2"/>
          </p:nvPr>
        </p:nvSpPr>
        <p:spPr>
          <a:xfrm>
            <a:off x="179512" y="2357430"/>
            <a:ext cx="4821116" cy="431193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Linie przebiegające przez tor kolejowy należy położyć pod szynami, między podkładami, </a:t>
            </a:r>
          </a:p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w przypadku szyn tramwajowych linię główną 75 należy rozdzielić na 2 * 52 przy pomocy rozdzielacza i zbieracza, pozwoli to wahadłowo puszczać tramwaje rozpinając jedną z 2 linii, zapewniając w ten sposób ciągłość przepływu wody.</a:t>
            </a:r>
            <a:endParaRPr lang="pl-PL" sz="2400" dirty="0"/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10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5538" name="Picture 2" descr="1624558 794881643900189 1447923123 n"/>
          <p:cNvPicPr>
            <a:picLocks noChangeAspect="1" noChangeArrowheads="1"/>
          </p:cNvPicPr>
          <p:nvPr/>
        </p:nvPicPr>
        <p:blipFill>
          <a:blip r:embed="rId3"/>
          <a:srcRect l="11719" r="32617"/>
          <a:stretch>
            <a:fillRect/>
          </a:stretch>
        </p:blipFill>
        <p:spPr bwMode="auto">
          <a:xfrm>
            <a:off x="5000628" y="2285992"/>
            <a:ext cx="4071934" cy="411480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252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Rozwijanie i zwijanie linii wężowych 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467544" y="1570878"/>
            <a:ext cx="4896544" cy="128205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indent="0">
              <a:buNone/>
            </a:pPr>
            <a:r>
              <a:rPr lang="pl-PL" dirty="0" smtClean="0">
                <a:latin typeface="Arial"/>
                <a:ea typeface="Arial"/>
                <a:cs typeface="Arial"/>
                <a:sym typeface="Arial"/>
              </a:rPr>
              <a:t>Jezdnia </a:t>
            </a:r>
          </a:p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80000"/>
              <a:buNone/>
            </a:pPr>
            <a:endParaRPr lang="pl-PL"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body" idx="2"/>
          </p:nvPr>
        </p:nvSpPr>
        <p:spPr>
          <a:xfrm>
            <a:off x="0" y="2357430"/>
            <a:ext cx="7643834" cy="185738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Linie na drogach i ulicach należy prowadzić skrajem jezdni lub poboczem drogi; linie przebiegające przez jezdnię powinny być ułożone prostopadle do jezdni i zabezpieczone mostkami przejazdowymi.</a:t>
            </a:r>
            <a:endParaRPr lang="pl-PL" sz="2400" dirty="0"/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11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3489" name="Picture 1"/>
          <p:cNvPicPr>
            <a:picLocks noChangeAspect="1" noChangeArrowheads="1"/>
          </p:cNvPicPr>
          <p:nvPr/>
        </p:nvPicPr>
        <p:blipFill>
          <a:blip r:embed="rId3"/>
          <a:srcRect l="8789" t="28125" r="7421" b="21250"/>
          <a:stretch>
            <a:fillRect/>
          </a:stretch>
        </p:blipFill>
        <p:spPr bwMode="auto">
          <a:xfrm>
            <a:off x="2643174" y="4281260"/>
            <a:ext cx="6256117" cy="236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252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Rozwijanie i zwijanie linii wężowych 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467544" y="1570878"/>
            <a:ext cx="4896544" cy="128205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indent="0">
              <a:buNone/>
            </a:pPr>
            <a:r>
              <a:rPr lang="pl-PL" dirty="0" smtClean="0">
                <a:latin typeface="Arial"/>
                <a:ea typeface="Arial"/>
                <a:cs typeface="Arial"/>
                <a:sym typeface="Arial"/>
              </a:rPr>
              <a:t>Ciek wodny</a:t>
            </a:r>
          </a:p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80000"/>
              <a:buNone/>
            </a:pPr>
            <a:endParaRPr lang="pl-PL"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body" idx="2"/>
          </p:nvPr>
        </p:nvSpPr>
        <p:spPr>
          <a:xfrm>
            <a:off x="179512" y="2490067"/>
            <a:ext cx="8136904" cy="381642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Linię przebiegającą przez rowy i głębokie wykopy, powinny być ułożone na deskach, drabinach lub podwiązane do drągów.</a:t>
            </a:r>
            <a:endParaRPr lang="pl-PL" sz="2400" dirty="0"/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12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252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Rozwijanie i zwijanie linii wężowych 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467544" y="1570878"/>
            <a:ext cx="4896544" cy="128205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indent="0">
              <a:buNone/>
            </a:pPr>
            <a:r>
              <a:rPr lang="pl-PL" dirty="0" smtClean="0">
                <a:latin typeface="Arial"/>
                <a:ea typeface="Arial"/>
                <a:cs typeface="Arial"/>
                <a:sym typeface="Arial"/>
              </a:rPr>
              <a:t>Przeszkoda pionowa</a:t>
            </a:r>
          </a:p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80000"/>
              <a:buNone/>
            </a:pPr>
            <a:endParaRPr lang="pl-PL"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body" idx="2"/>
          </p:nvPr>
        </p:nvSpPr>
        <p:spPr>
          <a:xfrm>
            <a:off x="179512" y="2852936"/>
            <a:ext cx="4463926" cy="381642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Linia wężowa przebiegająca przez mury, ogrodzenia, płoty powinna być zabezpieczona przed uszkodzeniem siodełkiem lub innym skutecznym sposobem.</a:t>
            </a:r>
            <a:endParaRPr lang="pl-PL" sz="2400" dirty="0"/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13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9394" name="Picture 2" descr="https://encrypted-tbn2.gstatic.com/images?q=tbn:ANd9GcSJ6OrAe2ArPv6aIG5HlZFngifnveFBIsGjesRczGDMwYnXeDt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6950" y="2928934"/>
            <a:ext cx="4196428" cy="314327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252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Rozwijanie i zwijanie linii wężowych 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467544" y="1570878"/>
            <a:ext cx="4896544" cy="128205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indent="0">
              <a:buNone/>
            </a:pPr>
            <a:r>
              <a:rPr lang="pl-PL" dirty="0" smtClean="0">
                <a:latin typeface="Arial"/>
                <a:ea typeface="Arial"/>
                <a:cs typeface="Arial"/>
                <a:sym typeface="Arial"/>
              </a:rPr>
              <a:t>Miejsca zagrożone zniszczeniem</a:t>
            </a:r>
            <a:endParaRPr lang="pl-PL"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body" idx="2"/>
          </p:nvPr>
        </p:nvSpPr>
        <p:spPr>
          <a:xfrm>
            <a:off x="179512" y="2852936"/>
            <a:ext cx="8280920" cy="381642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Unikać układania węży na ostrych krawędziach lub w ich pobliżu, na materiałach tlących lub palących się, w kontakcie z chemikaliami; w przeciwnym przypadku stosować zabezpieczenie węży: podłożenie desek, podwieszenie węży, siodełka itp.</a:t>
            </a:r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14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2800" dirty="0" smtClean="0"/>
              <a:t>Operowanie prądami gaśniczymi  </a:t>
            </a:r>
            <a:br>
              <a:rPr lang="pl-PL" sz="2800" dirty="0" smtClean="0"/>
            </a:br>
            <a:r>
              <a:rPr lang="pl-PL" sz="2800" dirty="0" smtClean="0"/>
              <a:t>w różnych sytuacjach</a:t>
            </a:r>
            <a:endParaRPr lang="pl-PL" sz="2800" b="1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467544" y="1570878"/>
            <a:ext cx="4896544" cy="128205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indent="0">
              <a:buNone/>
            </a:pPr>
            <a:r>
              <a:rPr lang="pl-PL" dirty="0" smtClean="0">
                <a:latin typeface="Arial"/>
                <a:ea typeface="Arial"/>
                <a:cs typeface="Arial"/>
                <a:sym typeface="Arial"/>
              </a:rPr>
              <a:t>Rodzaje stanowisk gaśniczych</a:t>
            </a:r>
            <a:endParaRPr lang="pl-PL"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body" idx="2"/>
          </p:nvPr>
        </p:nvSpPr>
        <p:spPr>
          <a:xfrm>
            <a:off x="179512" y="2852936"/>
            <a:ext cx="5040560" cy="381642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44500" lvl="2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0080"/>
              </a:buClr>
              <a:buFont typeface="Wingdings" pitchFamily="2" charset="2"/>
              <a:buChar char="Ø"/>
            </a:pPr>
            <a:r>
              <a:rPr kumimoji="1" lang="pl-PL" dirty="0" smtClean="0">
                <a:solidFill>
                  <a:srgbClr val="000000"/>
                </a:solidFill>
                <a:latin typeface="+mn-lt"/>
              </a:rPr>
              <a:t>Stanowisko gaśnicze – to miejsce w którym </a:t>
            </a:r>
            <a:r>
              <a:rPr kumimoji="1" lang="pl-PL" dirty="0" err="1" smtClean="0">
                <a:solidFill>
                  <a:srgbClr val="000000"/>
                </a:solidFill>
                <a:latin typeface="+mn-lt"/>
              </a:rPr>
              <a:t>prądownik</a:t>
            </a:r>
            <a:r>
              <a:rPr kumimoji="1" lang="pl-PL" dirty="0" smtClean="0">
                <a:solidFill>
                  <a:srgbClr val="000000"/>
                </a:solidFill>
                <a:latin typeface="+mn-lt"/>
              </a:rPr>
              <a:t> wykonuje zadania bojowe za pomocą właściwego wyposażenia technicznego i przy pomocy odpowiednich  środków gaśniczych.</a:t>
            </a:r>
          </a:p>
          <a:p>
            <a:pPr marL="444500" lvl="2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0080"/>
              </a:buClr>
              <a:buFont typeface="Wingdings" pitchFamily="2" charset="2"/>
              <a:buChar char="Ø"/>
            </a:pPr>
            <a:r>
              <a:rPr kumimoji="1" lang="pl-PL" dirty="0" smtClean="0">
                <a:solidFill>
                  <a:srgbClr val="000000"/>
                </a:solidFill>
                <a:latin typeface="+mn-lt"/>
              </a:rPr>
              <a:t>Stanowisko gaśnicze to miejsce pracy </a:t>
            </a:r>
            <a:r>
              <a:rPr kumimoji="1" lang="pl-PL" dirty="0" err="1" smtClean="0">
                <a:solidFill>
                  <a:srgbClr val="000000"/>
                </a:solidFill>
                <a:latin typeface="+mn-lt"/>
              </a:rPr>
              <a:t>prądownika</a:t>
            </a:r>
            <a:r>
              <a:rPr kumimoji="1" lang="pl-PL" dirty="0" smtClean="0">
                <a:solidFill>
                  <a:srgbClr val="000000"/>
                </a:solidFill>
                <a:latin typeface="+mn-lt"/>
              </a:rPr>
              <a:t> (tak można określić w skrócie).</a:t>
            </a:r>
            <a:endParaRPr kumimoji="1" lang="pl-PL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15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297" name="Picture 1"/>
          <p:cNvPicPr>
            <a:picLocks noChangeAspect="1" noChangeArrowheads="1"/>
          </p:cNvPicPr>
          <p:nvPr/>
        </p:nvPicPr>
        <p:blipFill>
          <a:blip r:embed="rId3"/>
          <a:srcRect l="21554" t="16206" r="36300" b="10000"/>
          <a:stretch>
            <a:fillRect/>
          </a:stretch>
        </p:blipFill>
        <p:spPr bwMode="auto">
          <a:xfrm>
            <a:off x="5143504" y="2143116"/>
            <a:ext cx="3786214" cy="414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2800" dirty="0" smtClean="0"/>
              <a:t>Operowanie prądami gaśniczymi  </a:t>
            </a:r>
            <a:br>
              <a:rPr lang="pl-PL" sz="2800" dirty="0" smtClean="0"/>
            </a:br>
            <a:r>
              <a:rPr lang="pl-PL" sz="2800" dirty="0" smtClean="0"/>
              <a:t>w różnych sytuacjach</a:t>
            </a:r>
            <a:endParaRPr lang="pl-PL" sz="2800" b="1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467544" y="1570878"/>
            <a:ext cx="4896544" cy="128205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indent="0">
              <a:buNone/>
            </a:pPr>
            <a:r>
              <a:rPr lang="pl-PL" i="1" dirty="0" smtClean="0"/>
              <a:t>Stanowiska gaśnicze muszą zapewniać:</a:t>
            </a:r>
            <a:endParaRPr lang="pl-PL" sz="4400" dirty="0" smtClean="0"/>
          </a:p>
          <a:p>
            <a:pPr marL="0" indent="0">
              <a:buNone/>
            </a:pPr>
            <a:endParaRPr lang="pl-PL"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body" idx="2"/>
          </p:nvPr>
        </p:nvSpPr>
        <p:spPr>
          <a:xfrm>
            <a:off x="179512" y="2643182"/>
            <a:ext cx="8380016" cy="407196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pl-PL" sz="2400" dirty="0" smtClean="0"/>
              <a:t> dobrą widzialność miejsca palenia (stanowisko ruchome, równe lub wyższe, wewnętrzne po oddymianiu pomieszczeń,)</a:t>
            </a:r>
            <a:endParaRPr lang="pl-PL" sz="4400" dirty="0" smtClean="0"/>
          </a:p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możliwość manewrowania prądem gaśniczym i przemieszczania się w głąb terenu pożaru, </a:t>
            </a:r>
            <a:endParaRPr lang="pl-PL" sz="4400" dirty="0" smtClean="0"/>
          </a:p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nieprzerwaną pracę </a:t>
            </a:r>
            <a:r>
              <a:rPr lang="pl-PL" sz="2400" dirty="0" err="1" smtClean="0"/>
              <a:t>prądownika</a:t>
            </a:r>
            <a:r>
              <a:rPr lang="pl-PL" sz="2400" dirty="0" smtClean="0"/>
              <a:t>, </a:t>
            </a:r>
            <a:endParaRPr lang="pl-PL" sz="4400" dirty="0" smtClean="0"/>
          </a:p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utrzymanie łączności współdziałania, </a:t>
            </a:r>
            <a:endParaRPr lang="pl-PL" sz="4400" dirty="0" smtClean="0"/>
          </a:p>
          <a:p>
            <a:pPr>
              <a:buFont typeface="Wingdings" pitchFamily="2" charset="2"/>
              <a:buChar char="Ø"/>
            </a:pPr>
            <a:r>
              <a:rPr lang="pl-PL" sz="2400" dirty="0" smtClean="0"/>
              <a:t>możliwość szybkiego i pewnego wycofania się z działań.</a:t>
            </a:r>
            <a:endParaRPr kumimoji="1" lang="pl-PL" sz="24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16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34"/>
          <p:cNvSpPr txBox="1">
            <a:spLocks noGrp="1"/>
          </p:cNvSpPr>
          <p:nvPr>
            <p:ph type="title"/>
          </p:nvPr>
        </p:nvSpPr>
        <p:spPr>
          <a:xfrm>
            <a:off x="1267694" y="324158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2800" dirty="0" smtClean="0"/>
              <a:t>Operowanie prądami gaśniczymi  </a:t>
            </a:r>
            <a:br>
              <a:rPr lang="pl-PL" sz="2800" dirty="0" smtClean="0"/>
            </a:br>
            <a:r>
              <a:rPr lang="pl-PL" sz="2800" dirty="0" smtClean="0"/>
              <a:t>w różnych sytuacjach</a:t>
            </a:r>
            <a:endParaRPr lang="pl-PL" sz="2800" b="1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467544" y="1570878"/>
            <a:ext cx="4896544" cy="128205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indent="0">
              <a:buNone/>
            </a:pPr>
            <a:r>
              <a:rPr lang="pl-PL" dirty="0" smtClean="0">
                <a:latin typeface="Arial"/>
                <a:ea typeface="Arial"/>
                <a:cs typeface="Arial"/>
                <a:sym typeface="Arial"/>
              </a:rPr>
              <a:t>Rodzaje stanowisk gaśniczych</a:t>
            </a:r>
            <a:endParaRPr lang="pl-PL"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body" idx="2"/>
          </p:nvPr>
        </p:nvSpPr>
        <p:spPr>
          <a:xfrm>
            <a:off x="-252536" y="2571744"/>
            <a:ext cx="6072198" cy="409761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>
              <a:buFont typeface="Wingdings" pitchFamily="2" charset="2"/>
              <a:buChar char="Ø"/>
            </a:pPr>
            <a:r>
              <a:rPr lang="pl-PL" sz="2400" b="1" dirty="0" smtClean="0"/>
              <a:t>zewnętrzne</a:t>
            </a:r>
            <a:r>
              <a:rPr lang="pl-PL" sz="2400" dirty="0" smtClean="0"/>
              <a:t> - pracujące poza obiektem; etap przygotowania do natarcia wewnętrznego; zadaniem stanowiska zewnętrznego jest obniżenie promieniowania cieplnego przez zbijanie płomieni,</a:t>
            </a:r>
            <a:endParaRPr lang="pl-PL" sz="4400" dirty="0" smtClean="0"/>
          </a:p>
          <a:p>
            <a:pPr lvl="0">
              <a:buFont typeface="Wingdings" pitchFamily="2" charset="2"/>
              <a:buChar char="Ø"/>
            </a:pPr>
            <a:r>
              <a:rPr lang="pl-PL" sz="2400" b="1" dirty="0" smtClean="0"/>
              <a:t>wewnętrzne</a:t>
            </a:r>
            <a:r>
              <a:rPr lang="pl-PL" sz="2400" dirty="0" smtClean="0"/>
              <a:t> - pracujące wewnątrz obiektu; ostatni etap przed opanowaniem sytuacji; zadaniem stanowiska wewnętrznego jest obniżenie temperatury pożaru, lokalizacja jego rozwoju i ugaszenie ogniska. </a:t>
            </a:r>
            <a:endParaRPr kumimoji="1" lang="pl-PL" sz="18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17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5364088" y="1916832"/>
          <a:ext cx="3565583" cy="28361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Klip" r:id="rId4" imgW="9219048" imgH="7333333" progId="MS_ClipArt_Gallery.2">
                  <p:embed/>
                </p:oleObj>
              </mc:Choice>
              <mc:Fallback>
                <p:oleObj name="Klip" r:id="rId4" imgW="9219048" imgH="7333333" progId="MS_ClipArt_Gallery.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4088" y="1916832"/>
                        <a:ext cx="3565583" cy="283612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2800" dirty="0" smtClean="0"/>
              <a:t>Operowanie prądami gaśniczymi  </a:t>
            </a:r>
            <a:br>
              <a:rPr lang="pl-PL" sz="2800" dirty="0" smtClean="0"/>
            </a:br>
            <a:r>
              <a:rPr lang="pl-PL" sz="2800" dirty="0" smtClean="0"/>
              <a:t>w różnych sytuacjach</a:t>
            </a:r>
            <a:endParaRPr lang="pl-PL" sz="2800" b="1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467544" y="1570878"/>
            <a:ext cx="4896544" cy="128205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indent="0">
              <a:buNone/>
            </a:pPr>
            <a:r>
              <a:rPr lang="pl-PL" dirty="0" smtClean="0">
                <a:latin typeface="Arial"/>
                <a:ea typeface="Arial"/>
                <a:cs typeface="Arial"/>
                <a:sym typeface="Arial"/>
              </a:rPr>
              <a:t>Rodzaje stanowisk gaśniczych</a:t>
            </a:r>
            <a:endParaRPr lang="pl-PL"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body" idx="2"/>
          </p:nvPr>
        </p:nvSpPr>
        <p:spPr>
          <a:xfrm>
            <a:off x="-241136" y="2714620"/>
            <a:ext cx="5821248" cy="39547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>
              <a:buFont typeface="Wingdings" pitchFamily="2" charset="2"/>
              <a:buChar char="Ø"/>
            </a:pPr>
            <a:r>
              <a:rPr lang="pl-PL" sz="2400" b="1" dirty="0" smtClean="0"/>
              <a:t>ruchome</a:t>
            </a:r>
            <a:r>
              <a:rPr lang="pl-PL" sz="2400" dirty="0" smtClean="0"/>
              <a:t> - ze zdolnością manewrowania i przemieszczania się w przestrzeni objętej pożarem lub bronionej; warunek - zapas linii wężowej lub podawanie środka gaśniczego z działka samochodu podczas jazdy, </a:t>
            </a:r>
            <a:endParaRPr lang="pl-PL" sz="4400" dirty="0" smtClean="0"/>
          </a:p>
          <a:p>
            <a:pPr lvl="0">
              <a:buFont typeface="Wingdings" pitchFamily="2" charset="2"/>
              <a:buChar char="Ø"/>
            </a:pPr>
            <a:r>
              <a:rPr lang="pl-PL" sz="2400" b="1" dirty="0" smtClean="0"/>
              <a:t>stałe</a:t>
            </a:r>
            <a:r>
              <a:rPr lang="pl-PL" sz="2400" dirty="0" smtClean="0"/>
              <a:t> - bez możliwości przemieszczania się </a:t>
            </a:r>
            <a:r>
              <a:rPr lang="pl-PL" sz="2400" dirty="0" err="1" smtClean="0"/>
              <a:t>prądownika</a:t>
            </a:r>
            <a:r>
              <a:rPr lang="pl-PL" sz="2400" dirty="0" smtClean="0"/>
              <a:t> np. stanowisko na wolno stojącej drabinie lub przy działku samochodu umiejscowionego liniami zasilającymi.  </a:t>
            </a:r>
            <a:endParaRPr lang="pl-PL" sz="4400" dirty="0" smtClean="0"/>
          </a:p>
          <a:p>
            <a:pPr marL="444500" lvl="2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0080"/>
              </a:buClr>
              <a:buFont typeface="Wingdings" pitchFamily="2" charset="2"/>
              <a:buChar char="Ø"/>
            </a:pPr>
            <a:endParaRPr kumimoji="1" lang="pl-PL" sz="18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18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1708919"/>
              </p:ext>
            </p:extLst>
          </p:nvPr>
        </p:nvGraphicFramePr>
        <p:xfrm>
          <a:off x="5586536" y="3448967"/>
          <a:ext cx="3590547" cy="23562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" name="Klip" r:id="rId4" imgW="12076190" imgH="7923810" progId="MS_ClipArt_Gallery.2">
                  <p:embed/>
                </p:oleObj>
              </mc:Choice>
              <mc:Fallback>
                <p:oleObj name="Klip" r:id="rId4" imgW="12076190" imgH="7923810" progId="MS_ClipArt_Gallery.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6536" y="3448967"/>
                        <a:ext cx="3590547" cy="235629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2800" dirty="0" smtClean="0"/>
              <a:t>Operowanie prądami gaśniczymi  </a:t>
            </a:r>
            <a:br>
              <a:rPr lang="pl-PL" sz="2800" dirty="0" smtClean="0"/>
            </a:br>
            <a:r>
              <a:rPr lang="pl-PL" sz="2800" dirty="0" smtClean="0"/>
              <a:t>w różnych sytuacjach</a:t>
            </a:r>
            <a:endParaRPr lang="pl-PL" sz="2800" b="1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467544" y="1570878"/>
            <a:ext cx="4896544" cy="128205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indent="0">
              <a:buNone/>
            </a:pPr>
            <a:r>
              <a:rPr lang="pl-PL" dirty="0" smtClean="0">
                <a:latin typeface="Arial"/>
                <a:ea typeface="Arial"/>
                <a:cs typeface="Arial"/>
                <a:sym typeface="Arial"/>
              </a:rPr>
              <a:t>Rodzaje stanowisk gaśniczych</a:t>
            </a:r>
            <a:endParaRPr lang="pl-PL"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body" idx="2"/>
          </p:nvPr>
        </p:nvSpPr>
        <p:spPr>
          <a:xfrm>
            <a:off x="-108520" y="2852936"/>
            <a:ext cx="5178306" cy="381642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>
              <a:buFont typeface="Wingdings" pitchFamily="2" charset="2"/>
              <a:buChar char="Ø"/>
            </a:pPr>
            <a:r>
              <a:rPr lang="pl-PL" sz="2400" b="1" dirty="0" smtClean="0"/>
              <a:t>niższe</a:t>
            </a:r>
            <a:r>
              <a:rPr lang="pl-PL" sz="2400" dirty="0" smtClean="0"/>
              <a:t> - usytuowane poniżej ogniska pożaru lub powierzchni bronionej, </a:t>
            </a:r>
            <a:endParaRPr lang="pl-PL" sz="4400" dirty="0" smtClean="0"/>
          </a:p>
          <a:p>
            <a:pPr lvl="0">
              <a:buFont typeface="Wingdings" pitchFamily="2" charset="2"/>
              <a:buChar char="Ø"/>
            </a:pPr>
            <a:r>
              <a:rPr lang="pl-PL" sz="2400" b="1" dirty="0" smtClean="0"/>
              <a:t>równe</a:t>
            </a:r>
            <a:r>
              <a:rPr lang="pl-PL" sz="2400" dirty="0" smtClean="0"/>
              <a:t> - usytuowane na poziomie ogniska pożaru lub powierzchni bronionej, </a:t>
            </a:r>
            <a:endParaRPr lang="pl-PL" sz="4400" dirty="0" smtClean="0"/>
          </a:p>
          <a:p>
            <a:pPr lvl="0">
              <a:buFont typeface="Wingdings" pitchFamily="2" charset="2"/>
              <a:buChar char="Ø"/>
            </a:pPr>
            <a:r>
              <a:rPr lang="pl-PL" sz="2400" b="1" dirty="0" smtClean="0"/>
              <a:t>wyższe</a:t>
            </a:r>
            <a:r>
              <a:rPr lang="pl-PL" sz="2400" dirty="0" smtClean="0"/>
              <a:t> - usytuowane powyżej ogniska pożaru lub powierzchni bronionej, np. na drabinach, podnośnikach lub dachach obiektów sąsiednich.</a:t>
            </a:r>
            <a:endParaRPr lang="pl-PL" sz="4400" dirty="0" smtClean="0"/>
          </a:p>
          <a:p>
            <a:pPr marL="444500" lvl="2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0080"/>
              </a:buClr>
              <a:buFont typeface="Wingdings" pitchFamily="2" charset="2"/>
              <a:buChar char="Ø"/>
            </a:pPr>
            <a:endParaRPr kumimoji="1" lang="pl-PL" sz="14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19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4932040" y="3284984"/>
          <a:ext cx="4032448" cy="28277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8" name="Klip" r:id="rId4" imgW="10933333" imgH="7666667" progId="MS_ClipArt_Gallery.2">
                  <p:embed/>
                </p:oleObj>
              </mc:Choice>
              <mc:Fallback>
                <p:oleObj name="Klip" r:id="rId4" imgW="10933333" imgH="7666667" progId="MS_ClipArt_Gallery.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040" y="3284984"/>
                        <a:ext cx="4032448" cy="282775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MATERIAŁ NAUCZANIA</a:t>
            </a:r>
            <a:endParaRPr lang="pl-PL" altLang="pl-PL" sz="3600" b="1" dirty="0"/>
          </a:p>
        </p:txBody>
      </p:sp>
      <p:sp>
        <p:nvSpPr>
          <p:cNvPr id="10" name="Symbol zastępczy zawartości 1"/>
          <p:cNvSpPr>
            <a:spLocks noGrp="1"/>
          </p:cNvSpPr>
          <p:nvPr>
            <p:ph type="body" idx="1"/>
          </p:nvPr>
        </p:nvSpPr>
        <p:spPr>
          <a:xfrm>
            <a:off x="597391" y="1820300"/>
            <a:ext cx="8295089" cy="4633035"/>
          </a:xfrm>
        </p:spPr>
        <p:txBody>
          <a:bodyPr>
            <a:normAutofit/>
          </a:bodyPr>
          <a:lstStyle/>
          <a:p>
            <a:pPr fontAlgn="auto"/>
            <a:r>
              <a:rPr lang="pl-PL" dirty="0" smtClean="0"/>
              <a:t> Rozwijanie </a:t>
            </a:r>
            <a:r>
              <a:rPr lang="pl-PL" dirty="0"/>
              <a:t>i zwijanie linii </a:t>
            </a:r>
            <a:r>
              <a:rPr lang="pl-PL" dirty="0" smtClean="0"/>
              <a:t>wężowych;</a:t>
            </a:r>
          </a:p>
          <a:p>
            <a:pPr fontAlgn="auto"/>
            <a:r>
              <a:rPr lang="pl-PL" dirty="0" smtClean="0"/>
              <a:t> </a:t>
            </a:r>
            <a:r>
              <a:rPr lang="pl-PL" dirty="0"/>
              <a:t>Operowanie prądami gaśniczymi w różnych sytuacjach.</a:t>
            </a:r>
          </a:p>
          <a:p>
            <a:endParaRPr lang="pl-PL" dirty="0"/>
          </a:p>
          <a:p>
            <a:endParaRPr lang="pl-PL" dirty="0" smtClean="0"/>
          </a:p>
          <a:p>
            <a:pPr marL="276860" indent="0">
              <a:buNone/>
            </a:pP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245272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2800" dirty="0" smtClean="0"/>
              <a:t>Operowanie prądami gaśniczymi  </a:t>
            </a:r>
            <a:br>
              <a:rPr lang="pl-PL" sz="2800" dirty="0" smtClean="0"/>
            </a:br>
            <a:r>
              <a:rPr lang="pl-PL" sz="2800" dirty="0" smtClean="0"/>
              <a:t>w różnych sytuacjach</a:t>
            </a:r>
            <a:endParaRPr lang="pl-PL" sz="2800" b="1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467544" y="1570878"/>
            <a:ext cx="4896544" cy="128205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indent="0">
              <a:buNone/>
            </a:pPr>
            <a:r>
              <a:rPr lang="pl-PL" dirty="0" smtClean="0">
                <a:latin typeface="Arial"/>
                <a:ea typeface="Arial"/>
                <a:cs typeface="Arial"/>
                <a:sym typeface="Arial"/>
              </a:rPr>
              <a:t>Rodzaje stanowisk gaśniczych</a:t>
            </a:r>
            <a:endParaRPr lang="pl-PL"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body" idx="2"/>
          </p:nvPr>
        </p:nvSpPr>
        <p:spPr>
          <a:xfrm>
            <a:off x="-180528" y="2643182"/>
            <a:ext cx="5178306" cy="402617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>
              <a:buFont typeface="Wingdings" pitchFamily="2" charset="2"/>
              <a:buChar char="Ø"/>
            </a:pPr>
            <a:r>
              <a:rPr lang="pl-PL" sz="2400" b="1" dirty="0" smtClean="0"/>
              <a:t>osłonięte</a:t>
            </a:r>
            <a:r>
              <a:rPr lang="pl-PL" sz="2400" dirty="0" smtClean="0"/>
              <a:t> - </a:t>
            </a:r>
            <a:r>
              <a:rPr lang="pl-PL" sz="2400" dirty="0" err="1" smtClean="0"/>
              <a:t>prądownik</a:t>
            </a:r>
            <a:r>
              <a:rPr lang="pl-PL" sz="2400" dirty="0" smtClean="0"/>
              <a:t> ma możliwość korzystania z przesłon chroniących go przed skutkami promieniowania cieplnego, bezpośrednim oddziaływaniem płomieni, bądź skutkami zawaleń lub wybuchów; osłonę stanowią naturalne i sztuczne elementy topografii,  </a:t>
            </a:r>
          </a:p>
          <a:p>
            <a:pPr lvl="0">
              <a:buFont typeface="Wingdings" pitchFamily="2" charset="2"/>
              <a:buChar char="Ø"/>
            </a:pPr>
            <a:r>
              <a:rPr lang="pl-PL" sz="2400" b="1" dirty="0" smtClean="0"/>
              <a:t>odkryte</a:t>
            </a:r>
            <a:r>
              <a:rPr lang="pl-PL" sz="2400" dirty="0" smtClean="0"/>
              <a:t> - </a:t>
            </a:r>
            <a:r>
              <a:rPr lang="pl-PL" sz="2400" dirty="0" err="1" smtClean="0"/>
              <a:t>prądownik</a:t>
            </a:r>
            <a:r>
              <a:rPr lang="pl-PL" sz="2400" dirty="0" smtClean="0"/>
              <a:t> narażony jest na oddziaływanie skutków pożaru lub zdarzenia.</a:t>
            </a:r>
          </a:p>
          <a:p>
            <a:pPr marL="444500" lvl="2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0080"/>
              </a:buClr>
              <a:buFont typeface="Wingdings" pitchFamily="2" charset="2"/>
              <a:buChar char="Ø"/>
            </a:pPr>
            <a:endParaRPr kumimoji="1" lang="pl-PL" sz="14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20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4860032" y="2348880"/>
          <a:ext cx="4354574" cy="33123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2" name="Klip" r:id="rId4" imgW="11638095" imgH="8657143" progId="MS_ClipArt_Gallery.2">
                  <p:embed/>
                </p:oleObj>
              </mc:Choice>
              <mc:Fallback>
                <p:oleObj name="Klip" r:id="rId4" imgW="11638095" imgH="8657143" progId="MS_ClipArt_Gallery.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60032" y="2348880"/>
                        <a:ext cx="4354574" cy="331236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2800" dirty="0" smtClean="0"/>
              <a:t>Operowanie prądami gaśniczymi  </a:t>
            </a:r>
            <a:br>
              <a:rPr lang="pl-PL" sz="2800" dirty="0" smtClean="0"/>
            </a:br>
            <a:r>
              <a:rPr lang="pl-PL" sz="2800" dirty="0" smtClean="0"/>
              <a:t>w różnych sytuacjach</a:t>
            </a:r>
            <a:endParaRPr lang="pl-PL" sz="2800" b="1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467544" y="1570878"/>
            <a:ext cx="4896544" cy="128205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indent="0">
              <a:buNone/>
            </a:pPr>
            <a:r>
              <a:rPr lang="pl-PL" dirty="0" smtClean="0">
                <a:latin typeface="Arial"/>
                <a:ea typeface="Arial"/>
                <a:cs typeface="Arial"/>
                <a:sym typeface="Arial"/>
              </a:rPr>
              <a:t>Podstawowe zadania </a:t>
            </a:r>
            <a:r>
              <a:rPr lang="pl-PL" dirty="0" err="1" smtClean="0">
                <a:latin typeface="Arial"/>
                <a:ea typeface="Arial"/>
                <a:cs typeface="Arial"/>
                <a:sym typeface="Arial"/>
              </a:rPr>
              <a:t>prądownika</a:t>
            </a:r>
            <a:endParaRPr lang="pl-PL"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body" idx="2"/>
          </p:nvPr>
        </p:nvSpPr>
        <p:spPr>
          <a:xfrm>
            <a:off x="179512" y="2852936"/>
            <a:ext cx="5040560" cy="381642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wyszukiwanie ogniska pożaru, </a:t>
            </a:r>
          </a:p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zajęcie dogodnego stanowiska gaśniczego, obserwacja miejsca pożaru i manewrowanie prądem gaśniczym, </a:t>
            </a:r>
          </a:p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uzyskanie dużej skuteczności gaśniczej poprzez prawidłowe pod względem technicznym i ekonomicznym podawanie środka gaśniczego, </a:t>
            </a:r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21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3010" name="Picture 2" descr="http://91.236.5.3/Galeria/IMG_20141203_152302.jpg"/>
          <p:cNvPicPr>
            <a:picLocks noChangeAspect="1" noChangeArrowheads="1"/>
          </p:cNvPicPr>
          <p:nvPr/>
        </p:nvPicPr>
        <p:blipFill>
          <a:blip r:embed="rId3"/>
          <a:srcRect l="23438" t="9115" r="27734"/>
          <a:stretch>
            <a:fillRect/>
          </a:stretch>
        </p:blipFill>
        <p:spPr bwMode="auto">
          <a:xfrm>
            <a:off x="5143504" y="1643050"/>
            <a:ext cx="3571900" cy="498633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2800" dirty="0" smtClean="0"/>
              <a:t>Operowanie prądami gaśniczymi  </a:t>
            </a:r>
            <a:br>
              <a:rPr lang="pl-PL" sz="2800" dirty="0" smtClean="0"/>
            </a:br>
            <a:r>
              <a:rPr lang="pl-PL" sz="2800" dirty="0" smtClean="0"/>
              <a:t>w różnych sytuacjach</a:t>
            </a:r>
            <a:endParaRPr lang="pl-PL" sz="2800" b="1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467544" y="1570878"/>
            <a:ext cx="4896544" cy="128205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indent="0">
              <a:buNone/>
            </a:pPr>
            <a:r>
              <a:rPr lang="pl-PL" dirty="0" smtClean="0">
                <a:latin typeface="Arial"/>
                <a:ea typeface="Arial"/>
                <a:cs typeface="Arial"/>
                <a:sym typeface="Arial"/>
              </a:rPr>
              <a:t>Podstawowe zadania </a:t>
            </a:r>
            <a:r>
              <a:rPr lang="pl-PL" dirty="0" err="1" smtClean="0">
                <a:latin typeface="Arial"/>
                <a:ea typeface="Arial"/>
                <a:cs typeface="Arial"/>
                <a:sym typeface="Arial"/>
              </a:rPr>
              <a:t>prądownika</a:t>
            </a:r>
            <a:endParaRPr lang="pl-PL"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body" idx="2"/>
          </p:nvPr>
        </p:nvSpPr>
        <p:spPr>
          <a:xfrm>
            <a:off x="179512" y="2643182"/>
            <a:ext cx="6321314" cy="402617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pokonywanie przeszkód utrudniających pracę prądem gaśniczym poprzez otwieranie przejść, odkrywanie ognisk pożaru, usuwanie materiałów zagrożonych itp. </a:t>
            </a:r>
          </a:p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składanie meldunków przełożonym o bieżącej sytuacji na jego stanowisku, </a:t>
            </a:r>
          </a:p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kierowanie pracą pomocnika lub innych osób przydzielonych na stanowisko, </a:t>
            </a:r>
          </a:p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natychmiastowe reagowanie w sytuacja zagrażających życiu lub zdrowiu własnemu, bądź innych ludzi, </a:t>
            </a:r>
            <a:endParaRPr lang="pl-PL" sz="2400" dirty="0"/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22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962" name="Picture 2" descr="http://91.236.5.3/Galeria/IMG_20141203_152249.jpg"/>
          <p:cNvPicPr>
            <a:picLocks noChangeAspect="1" noChangeArrowheads="1"/>
          </p:cNvPicPr>
          <p:nvPr/>
        </p:nvPicPr>
        <p:blipFill>
          <a:blip r:embed="rId3"/>
          <a:srcRect l="68360" t="14062"/>
          <a:stretch>
            <a:fillRect/>
          </a:stretch>
        </p:blipFill>
        <p:spPr bwMode="auto">
          <a:xfrm>
            <a:off x="6500826" y="1643050"/>
            <a:ext cx="2314540" cy="471488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2800" dirty="0" smtClean="0"/>
              <a:t>Operowanie prądami gaśniczymi  </a:t>
            </a:r>
            <a:br>
              <a:rPr lang="pl-PL" sz="2800" dirty="0" smtClean="0"/>
            </a:br>
            <a:r>
              <a:rPr lang="pl-PL" sz="2800" dirty="0" smtClean="0"/>
              <a:t>w różnych sytuacjach</a:t>
            </a:r>
            <a:endParaRPr lang="pl-PL" sz="2800" b="1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467544" y="1570878"/>
            <a:ext cx="6192688" cy="128205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indent="0">
              <a:buNone/>
            </a:pPr>
            <a:r>
              <a:rPr lang="pl-PL" sz="32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Zasady operowania prądami gaśniczymi</a:t>
            </a:r>
            <a:endParaRPr lang="pl-PL"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body" idx="2"/>
          </p:nvPr>
        </p:nvSpPr>
        <p:spPr>
          <a:xfrm>
            <a:off x="179512" y="2852936"/>
            <a:ext cx="5040560" cy="381642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podejść możliwie blisko do źródła ognia,</a:t>
            </a:r>
          </a:p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zająć stanowisko gaśnicze wyższe lub równe, </a:t>
            </a:r>
          </a:p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przy pożarach wewnętrznych działając prądem rozproszonym, jego strumień kierujemy pod sufit, schładzając gorące gazy w warstwie podsufitowej, nie pozostawiamy za sobą żadnego zarzewia ognia,</a:t>
            </a:r>
            <a:endParaRPr lang="pl-PL" sz="2400" dirty="0"/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23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626" name="Picture 2" descr="http://www.mierzyn24.pl/fotosy/newsy/straz_pozarna/straz4_600.jpg"/>
          <p:cNvPicPr>
            <a:picLocks noChangeAspect="1" noChangeArrowheads="1"/>
          </p:cNvPicPr>
          <p:nvPr/>
        </p:nvPicPr>
        <p:blipFill>
          <a:blip r:embed="rId3"/>
          <a:srcRect l="21250" r="12500"/>
          <a:stretch>
            <a:fillRect/>
          </a:stretch>
        </p:blipFill>
        <p:spPr bwMode="auto">
          <a:xfrm>
            <a:off x="5214942" y="2619394"/>
            <a:ext cx="3786214" cy="366712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2800" dirty="0" smtClean="0"/>
              <a:t>Operowanie prądami gaśniczymi  </a:t>
            </a:r>
            <a:br>
              <a:rPr lang="pl-PL" sz="2800" dirty="0" smtClean="0"/>
            </a:br>
            <a:r>
              <a:rPr lang="pl-PL" sz="2800" dirty="0" smtClean="0"/>
              <a:t>w różnych sytuacjach</a:t>
            </a:r>
            <a:endParaRPr lang="pl-PL" sz="2800" b="1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467544" y="1570878"/>
            <a:ext cx="6192688" cy="128205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indent="0">
              <a:buNone/>
            </a:pPr>
            <a:r>
              <a:rPr lang="pl-PL" sz="32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Zasady operowania prądami gaśniczymi</a:t>
            </a:r>
            <a:endParaRPr lang="pl-PL"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body" idx="2"/>
          </p:nvPr>
        </p:nvSpPr>
        <p:spPr>
          <a:xfrm>
            <a:off x="179512" y="2643182"/>
            <a:ext cx="8280920" cy="402617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podczas spokojnego wycofywania się ze stanowiska </a:t>
            </a:r>
            <a:r>
              <a:rPr lang="pl-PL" sz="2400" dirty="0" err="1" smtClean="0"/>
              <a:t>prądownik</a:t>
            </a:r>
            <a:r>
              <a:rPr lang="pl-PL" sz="2400" dirty="0" smtClean="0"/>
              <a:t> przez cały czas obserwuje strefę podsufitową (nie wolno odwracać się do pożaru tyłem), pomocnik natomiast wybiera wąż w taki sposób, aby przodownik nie potknął się o niego, </a:t>
            </a:r>
          </a:p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technicznie prądem wody operujemy w ten sposób, aby dawkować wodę do pożaru, pozwalając na większe jej odparowanie; realizowane jest to przez naprzemienne otwieranie i zamykanie zaworu prądownicy tzw. „strzelanie strumieniem wody” </a:t>
            </a:r>
          </a:p>
          <a:p>
            <a:pPr lvl="0">
              <a:buFont typeface="Wingdings" pitchFamily="2" charset="2"/>
              <a:buChar char="Ø"/>
            </a:pPr>
            <a:endParaRPr lang="pl-PL" sz="2400" dirty="0" smtClean="0"/>
          </a:p>
          <a:p>
            <a:pPr lvl="0">
              <a:buFont typeface="Wingdings" pitchFamily="2" charset="2"/>
              <a:buChar char="Ø"/>
            </a:pPr>
            <a:endParaRPr lang="pl-PL" sz="2400" dirty="0"/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24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2800" dirty="0" smtClean="0"/>
              <a:t>Operowanie prądami gaśniczymi  </a:t>
            </a:r>
            <a:br>
              <a:rPr lang="pl-PL" sz="2800" dirty="0" smtClean="0"/>
            </a:br>
            <a:r>
              <a:rPr lang="pl-PL" sz="2800" dirty="0" smtClean="0"/>
              <a:t>w różnych sytuacjach</a:t>
            </a:r>
            <a:endParaRPr lang="pl-PL" sz="2800" b="1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467544" y="1570878"/>
            <a:ext cx="6192688" cy="128205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indent="0">
              <a:buNone/>
            </a:pPr>
            <a:r>
              <a:rPr lang="pl-PL" sz="32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Zasady operowania prądami gaśniczymi</a:t>
            </a:r>
            <a:endParaRPr lang="pl-PL"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body" idx="2"/>
          </p:nvPr>
        </p:nvSpPr>
        <p:spPr>
          <a:xfrm>
            <a:off x="179512" y="2643182"/>
            <a:ext cx="7992888" cy="402617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operując prądem wody zwracać szczególną uwagę na miejsca newralgiczne dla rozwoju pożaru i stateczności konstrukcji obiektu, </a:t>
            </a:r>
          </a:p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nagrzane elementy konstrukcyjne należy schładzać powoli, małymi dawkami wody prądu rozproszonego, </a:t>
            </a:r>
          </a:p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unikać podawania wody z bliskiej odległości na nagrzane materiały budowlane takie jak szkło, eternit, dachówki - pękanie i odpryski; należy brać również pod uwagę wpływ tych elementów na rozwój pożaru, </a:t>
            </a:r>
          </a:p>
          <a:p>
            <a:pPr lvl="0">
              <a:buFont typeface="Wingdings" pitchFamily="2" charset="2"/>
              <a:buChar char="Ø"/>
            </a:pPr>
            <a:endParaRPr lang="pl-PL" sz="2400" dirty="0"/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25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2800" dirty="0" smtClean="0"/>
              <a:t>Operowanie prądami gaśniczymi  </a:t>
            </a:r>
            <a:br>
              <a:rPr lang="pl-PL" sz="2800" dirty="0" smtClean="0"/>
            </a:br>
            <a:r>
              <a:rPr lang="pl-PL" sz="2800" dirty="0" smtClean="0"/>
              <a:t>w różnych sytuacjach</a:t>
            </a:r>
            <a:endParaRPr lang="pl-PL" sz="2800" b="1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467544" y="1570878"/>
            <a:ext cx="6192688" cy="128205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indent="0">
              <a:buNone/>
            </a:pPr>
            <a:r>
              <a:rPr lang="pl-PL" sz="32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Zasady operowania prądami gaśniczymi</a:t>
            </a:r>
            <a:endParaRPr lang="pl-PL"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body" idx="2"/>
          </p:nvPr>
        </p:nvSpPr>
        <p:spPr>
          <a:xfrm>
            <a:off x="179512" y="2643182"/>
            <a:ext cx="8280920" cy="402617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operując prądem wody zwracać szczególną uwagę na miejsca newralgiczne dla rozwoju pożaru i stateczności konstrukcji obiektu, </a:t>
            </a:r>
          </a:p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nagrzane elementy konstrukcyjne należy schładzać powoli, małymi dawkami wody prądu rozproszonego, </a:t>
            </a:r>
          </a:p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unikać podawania wody z bliskiej odległości na nagrzane materiały budowlane takie jak szkło, eternit, dachówki - pękanie i odpryski; należy brać również pod uwagę wpływ tych elementów na rozwój pożaru, </a:t>
            </a:r>
            <a:endParaRPr lang="pl-PL" sz="2400" dirty="0"/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26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2800" dirty="0" smtClean="0"/>
              <a:t>Operowanie prądami gaśniczymi  </a:t>
            </a:r>
            <a:br>
              <a:rPr lang="pl-PL" sz="2800" dirty="0" smtClean="0"/>
            </a:br>
            <a:r>
              <a:rPr lang="pl-PL" sz="2800" dirty="0" smtClean="0"/>
              <a:t>w różnych sytuacjach</a:t>
            </a:r>
            <a:endParaRPr lang="pl-PL" sz="2800" b="1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467544" y="1570878"/>
            <a:ext cx="6192688" cy="128205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indent="0">
              <a:buNone/>
            </a:pPr>
            <a:r>
              <a:rPr lang="pl-PL" sz="32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Zasady operowania prądami gaśniczymi</a:t>
            </a:r>
            <a:endParaRPr lang="pl-PL"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body" idx="2"/>
          </p:nvPr>
        </p:nvSpPr>
        <p:spPr>
          <a:xfrm>
            <a:off x="179512" y="2852936"/>
            <a:ext cx="8136904" cy="381642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44500" lvl="0" indent="-168275">
              <a:buFont typeface="Wingdings" pitchFamily="2" charset="2"/>
              <a:buChar char="Ø"/>
            </a:pPr>
            <a:r>
              <a:rPr lang="pl-PL" sz="2400" dirty="0" smtClean="0"/>
              <a:t>działając w obronie prądy wody kierujemy w miejsca najbardziej zagrożone np. otwory w ścianach, starając się je osłaniać powierzchnią prądu wody, </a:t>
            </a:r>
          </a:p>
          <a:p>
            <a:pPr marL="444500" lvl="0" indent="-168275">
              <a:buFont typeface="Wingdings" pitchFamily="2" charset="2"/>
              <a:buChar char="Ø"/>
            </a:pPr>
            <a:r>
              <a:rPr lang="pl-PL" sz="2400" dirty="0" smtClean="0"/>
              <a:t>materiały sypkie, strzępiaste i włókniste gasimy prądami rozproszonymi; prądy rozproszone stosujemy wszędzie tam, gdzie występuje zapylenie, które prądem zwartym może zostać podniesione i stworzyć zagrożenie wybuchem, </a:t>
            </a:r>
          </a:p>
          <a:p>
            <a:pPr marL="444500" lvl="0" indent="-168275">
              <a:buFont typeface="Wingdings" pitchFamily="2" charset="2"/>
              <a:buChar char="Ø"/>
            </a:pPr>
            <a:endParaRPr lang="pl-PL" sz="2400" dirty="0"/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27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2800" dirty="0" smtClean="0"/>
              <a:t>Operowanie prądami gaśniczymi  </a:t>
            </a:r>
            <a:br>
              <a:rPr lang="pl-PL" sz="2800" dirty="0" smtClean="0"/>
            </a:br>
            <a:r>
              <a:rPr lang="pl-PL" sz="2800" dirty="0" smtClean="0"/>
              <a:t>w różnych sytuacjach</a:t>
            </a:r>
            <a:endParaRPr lang="pl-PL" sz="2800" b="1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467544" y="1570878"/>
            <a:ext cx="6192688" cy="128205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indent="0">
              <a:buNone/>
            </a:pPr>
            <a:r>
              <a:rPr lang="pl-PL" sz="32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Zasady operowania prądami gaśniczymi</a:t>
            </a:r>
            <a:endParaRPr lang="pl-PL"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body" idx="2"/>
          </p:nvPr>
        </p:nvSpPr>
        <p:spPr>
          <a:xfrm>
            <a:off x="179512" y="2643182"/>
            <a:ext cx="8496944" cy="402617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operowanie prądem wody nie powinno powodować strat wtórnych w postaci tłuczenia elementów szklanych, porcelanowych wyposażenia wnętrz, zalewania ścian, stropów, urządzeń elektrycznych, zawilgocenia drogiego sprzętu itp., stosować więc należy prądownice z zaworem, </a:t>
            </a:r>
          </a:p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podawanie i zatrzymanie podawania wody dokonywane jest na wyraźne polecenie </a:t>
            </a:r>
            <a:r>
              <a:rPr lang="pl-PL" sz="2400" dirty="0" err="1" smtClean="0"/>
              <a:t>prądownika</a:t>
            </a:r>
            <a:r>
              <a:rPr lang="pl-PL" sz="2400" dirty="0" smtClean="0"/>
              <a:t>, </a:t>
            </a:r>
          </a:p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prądów wody nie kierować na położone warstwy piany (wymywanie),</a:t>
            </a:r>
          </a:p>
          <a:p>
            <a:pPr lvl="0">
              <a:buFont typeface="Wingdings" pitchFamily="2" charset="2"/>
              <a:buChar char="Ø"/>
            </a:pPr>
            <a:endParaRPr lang="pl-PL" sz="2400" dirty="0"/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28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2800" dirty="0" smtClean="0"/>
              <a:t>Operowanie prądami gaśniczymi  </a:t>
            </a:r>
            <a:br>
              <a:rPr lang="pl-PL" sz="2800" dirty="0" smtClean="0"/>
            </a:br>
            <a:r>
              <a:rPr lang="pl-PL" sz="2800" dirty="0" smtClean="0"/>
              <a:t>w różnych sytuacjach</a:t>
            </a:r>
            <a:endParaRPr lang="pl-PL" sz="2800" b="1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467544" y="1570878"/>
            <a:ext cx="6192688" cy="128205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indent="0">
              <a:buNone/>
            </a:pPr>
            <a:r>
              <a:rPr lang="pl-PL" sz="32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Zasady operowania prądami gaśniczymi</a:t>
            </a:r>
            <a:endParaRPr lang="pl-PL"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body" idx="2"/>
          </p:nvPr>
        </p:nvSpPr>
        <p:spPr>
          <a:xfrm>
            <a:off x="179512" y="2643182"/>
            <a:ext cx="8380016" cy="402617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generalnie nie należy kierować prądów wody na urządzenia zasilane energią elektryczną przed odcięciem do nich dopływu prądu, </a:t>
            </a:r>
          </a:p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w przypadku gaszenia materiałów strzępiastych należy obniżyć napięcie powierzchniowe wody, powodujące lepszą jej </a:t>
            </a:r>
            <a:r>
              <a:rPr lang="pl-PL" sz="2400" dirty="0" err="1" smtClean="0"/>
              <a:t>wsiąkalność</a:t>
            </a:r>
            <a:r>
              <a:rPr lang="pl-PL" sz="2400" dirty="0" smtClean="0"/>
              <a:t>; uzyskać to można przez dodanie do wody 1,5% środka pianotwórczego i podawanie rozproszonego prądu wody. </a:t>
            </a:r>
            <a:endParaRPr lang="pl-PL" sz="2400" dirty="0"/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29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252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Rozwijanie i zwijanie linii wężowych 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467545" y="1570878"/>
            <a:ext cx="4176464" cy="128205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80000"/>
              <a:buNone/>
            </a:pPr>
            <a:r>
              <a:rPr lang="pl-PL" dirty="0" smtClean="0">
                <a:latin typeface="Arial"/>
                <a:ea typeface="Arial"/>
                <a:cs typeface="Arial"/>
                <a:sym typeface="Arial"/>
              </a:rPr>
              <a:t>Podział linii wężowych:</a:t>
            </a:r>
            <a:endParaRPr lang="pl-PL"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body" idx="2"/>
          </p:nvPr>
        </p:nvSpPr>
        <p:spPr>
          <a:xfrm>
            <a:off x="179512" y="2852936"/>
            <a:ext cx="4579885" cy="381642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87325" lvl="0" indent="-161925">
              <a:buFont typeface="Wingdings" pitchFamily="2" charset="2"/>
              <a:buChar char="Ø"/>
            </a:pPr>
            <a:r>
              <a:rPr lang="pl-PL" sz="2400" b="1" i="1" dirty="0" smtClean="0"/>
              <a:t>Linia ssawna</a:t>
            </a:r>
            <a:r>
              <a:rPr lang="pl-PL" sz="2400" b="1" dirty="0" smtClean="0"/>
              <a:t> - </a:t>
            </a:r>
            <a:r>
              <a:rPr lang="pl-PL" sz="2400" dirty="0" smtClean="0"/>
              <a:t>pobieranie wody z akwenu lub cieku wodnego,</a:t>
            </a:r>
          </a:p>
          <a:p>
            <a:pPr marL="187325" lvl="0" indent="-161925">
              <a:buFont typeface="Wingdings" pitchFamily="2" charset="2"/>
              <a:buChar char="Ø"/>
            </a:pPr>
            <a:r>
              <a:rPr lang="pl-PL" sz="2400" b="1" i="1" dirty="0" smtClean="0"/>
              <a:t>Linia zasilająca</a:t>
            </a:r>
            <a:r>
              <a:rPr lang="pl-PL" sz="2400" b="1" dirty="0" smtClean="0"/>
              <a:t> </a:t>
            </a:r>
            <a:r>
              <a:rPr lang="pl-PL" sz="2400" dirty="0" smtClean="0"/>
              <a:t>- pobieranie wody z sieci hydrantowej,</a:t>
            </a:r>
          </a:p>
          <a:p>
            <a:pPr marL="187325" lvl="0" indent="-161925">
              <a:buFont typeface="Wingdings" pitchFamily="2" charset="2"/>
              <a:buChar char="Ø"/>
            </a:pPr>
            <a:r>
              <a:rPr lang="pl-PL" sz="2400" b="1" i="1" dirty="0" smtClean="0"/>
              <a:t>Linia główna</a:t>
            </a:r>
            <a:r>
              <a:rPr lang="pl-PL" sz="2400" b="1" dirty="0" smtClean="0"/>
              <a:t> - </a:t>
            </a:r>
            <a:r>
              <a:rPr lang="pl-PL" sz="2400" dirty="0" smtClean="0"/>
              <a:t>od pomp do rozdzielacza,</a:t>
            </a:r>
          </a:p>
          <a:p>
            <a:pPr marL="187325" lvl="0" indent="-161925">
              <a:buFont typeface="Wingdings" pitchFamily="2" charset="2"/>
              <a:buChar char="Ø"/>
            </a:pPr>
            <a:r>
              <a:rPr lang="pl-PL" sz="2400" b="1" i="1" dirty="0" smtClean="0"/>
              <a:t>Linia gaśnicza</a:t>
            </a:r>
            <a:r>
              <a:rPr lang="pl-PL" sz="2400" b="1" dirty="0" smtClean="0"/>
              <a:t> - </a:t>
            </a:r>
            <a:r>
              <a:rPr lang="pl-PL" sz="2400" dirty="0" smtClean="0"/>
              <a:t>od rozdzielacza do stanowisk gaśniczych.</a:t>
            </a:r>
          </a:p>
          <a:p>
            <a:pPr marL="187325" marR="0" lvl="0" indent="-16192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1454"/>
              <a:buFont typeface="Noto Sans Symbols"/>
              <a:buChar char="◼"/>
            </a:pPr>
            <a:endParaRPr lang="pl-PL" sz="224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9874" name="Picture 2" descr="http://www.horpol.com/media/images/pompa_LWT_250_K_www.jpg"/>
          <p:cNvPicPr>
            <a:picLocks noChangeAspect="1" noChangeArrowheads="1"/>
          </p:cNvPicPr>
          <p:nvPr/>
        </p:nvPicPr>
        <p:blipFill>
          <a:blip r:embed="rId3"/>
          <a:srcRect l="25764" r="6965" b="-776"/>
          <a:stretch>
            <a:fillRect/>
          </a:stretch>
        </p:blipFill>
        <p:spPr bwMode="auto">
          <a:xfrm>
            <a:off x="5857884" y="1571611"/>
            <a:ext cx="3071834" cy="3398625"/>
          </a:xfrm>
          <a:prstGeom prst="rect">
            <a:avLst/>
          </a:prstGeom>
          <a:noFill/>
        </p:spPr>
      </p:pic>
      <p:pic>
        <p:nvPicPr>
          <p:cNvPr id="2" name="Picture 2" descr="S800150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4214818"/>
            <a:ext cx="3454394" cy="238464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2800" dirty="0" smtClean="0"/>
              <a:t>Operowanie prądami gaśniczymi  </a:t>
            </a:r>
            <a:br>
              <a:rPr lang="pl-PL" sz="2800" dirty="0" smtClean="0"/>
            </a:br>
            <a:r>
              <a:rPr lang="pl-PL" sz="2800" dirty="0" smtClean="0"/>
              <a:t>w różnych sytuacjach</a:t>
            </a:r>
            <a:endParaRPr lang="pl-PL" sz="2800" b="1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467544" y="1570878"/>
            <a:ext cx="4896544" cy="128205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indent="0">
              <a:buNone/>
            </a:pPr>
            <a:r>
              <a:rPr lang="pl-PL" dirty="0" smtClean="0">
                <a:latin typeface="Arial"/>
                <a:ea typeface="Arial"/>
                <a:cs typeface="Arial"/>
                <a:sym typeface="Arial"/>
              </a:rPr>
              <a:t>Współdziałanie stanowisk gaśniczych</a:t>
            </a:r>
            <a:endParaRPr lang="pl-PL"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body" idx="2"/>
          </p:nvPr>
        </p:nvSpPr>
        <p:spPr>
          <a:xfrm>
            <a:off x="179512" y="2852936"/>
            <a:ext cx="4463926" cy="381642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działając kilkoma prądami gaśniczymi należy zorganizować ich współdziałanie w taki sposób, aby nie powodować wzajemnego oblewania się </a:t>
            </a:r>
            <a:r>
              <a:rPr lang="pl-PL" sz="2400" dirty="0" err="1" smtClean="0"/>
              <a:t>prądowników</a:t>
            </a:r>
            <a:r>
              <a:rPr lang="pl-PL" sz="2400" dirty="0" smtClean="0"/>
              <a:t>, aby uzyskać właściwy efekt gaśniczy przy minimalnych startach </a:t>
            </a:r>
            <a:r>
              <a:rPr lang="pl-PL" sz="2400" dirty="0" err="1" smtClean="0"/>
              <a:t>popożarowych</a:t>
            </a:r>
            <a:r>
              <a:rPr lang="pl-PL" sz="2400" dirty="0" smtClean="0"/>
              <a:t>, </a:t>
            </a:r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30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290" name="Picture 2" descr="Formy dzia&amp;lstrok;a&amp;nacute; ga&amp;sacute;niczych - natarcie i obrona"/>
          <p:cNvPicPr>
            <a:picLocks noChangeAspect="1" noChangeArrowheads="1"/>
          </p:cNvPicPr>
          <p:nvPr/>
        </p:nvPicPr>
        <p:blipFill>
          <a:blip r:embed="rId3"/>
          <a:srcRect l="14099" r="12903"/>
          <a:stretch>
            <a:fillRect/>
          </a:stretch>
        </p:blipFill>
        <p:spPr bwMode="auto">
          <a:xfrm>
            <a:off x="4498430" y="2143116"/>
            <a:ext cx="4574164" cy="464347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2800" dirty="0" smtClean="0"/>
              <a:t>Operowanie prądami gaśniczymi  </a:t>
            </a:r>
            <a:br>
              <a:rPr lang="pl-PL" sz="2800" dirty="0" smtClean="0"/>
            </a:br>
            <a:r>
              <a:rPr lang="pl-PL" sz="2800" dirty="0" smtClean="0"/>
              <a:t>w różnych sytuacjach</a:t>
            </a:r>
            <a:endParaRPr lang="pl-PL" sz="2800" b="1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467544" y="1570878"/>
            <a:ext cx="4896544" cy="128205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indent="0">
              <a:buNone/>
            </a:pPr>
            <a:r>
              <a:rPr lang="pl-PL" dirty="0" smtClean="0">
                <a:latin typeface="Arial"/>
                <a:ea typeface="Arial"/>
                <a:cs typeface="Arial"/>
                <a:sym typeface="Arial"/>
              </a:rPr>
              <a:t>Podawanie piany</a:t>
            </a:r>
            <a:endParaRPr lang="pl-PL"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body" idx="2"/>
          </p:nvPr>
        </p:nvSpPr>
        <p:spPr>
          <a:xfrm>
            <a:off x="111860" y="2340369"/>
            <a:ext cx="4321050" cy="381642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ciecze rozlane lub rozlewające się gasimy lub chronimy przed zapaleniem podając pianę zakosami, spychając płomienie od siebie,</a:t>
            </a:r>
          </a:p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na konstrukcje pionowe pianę podajemy od dołu układając stopniowo jej warstwy.</a:t>
            </a:r>
            <a:endParaRPr lang="pl-PL" sz="2400" dirty="0"/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31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146" name="Picture 2" descr="http://www.pspkalisz.alte.pl/edc_media/List/Item-259/Image3/800x600mAUTOcWHITE.jpg"/>
          <p:cNvPicPr>
            <a:picLocks noChangeAspect="1" noChangeArrowheads="1"/>
          </p:cNvPicPr>
          <p:nvPr/>
        </p:nvPicPr>
        <p:blipFill>
          <a:blip r:embed="rId3"/>
          <a:srcRect l="6512" t="20270" r="17511" b="34845"/>
          <a:stretch>
            <a:fillRect/>
          </a:stretch>
        </p:blipFill>
        <p:spPr bwMode="auto">
          <a:xfrm>
            <a:off x="4577409" y="2084983"/>
            <a:ext cx="4429124" cy="1961482"/>
          </a:xfrm>
          <a:prstGeom prst="rect">
            <a:avLst/>
          </a:prstGeom>
          <a:noFill/>
        </p:spPr>
      </p:pic>
      <p:pic>
        <p:nvPicPr>
          <p:cNvPr id="6148" name="Picture 4" descr="http://www.pspkalisz.alte.pl/edc_media/List/Item-259/Image4/800x600mAUTOcWHITE.jpg"/>
          <p:cNvPicPr>
            <a:picLocks noChangeAspect="1" noChangeArrowheads="1"/>
          </p:cNvPicPr>
          <p:nvPr/>
        </p:nvPicPr>
        <p:blipFill rotWithShape="1">
          <a:blip r:embed="rId4"/>
          <a:srcRect l="12780" t="31854" r="11873" b="17470"/>
          <a:stretch/>
        </p:blipFill>
        <p:spPr bwMode="auto">
          <a:xfrm>
            <a:off x="4547817" y="4266217"/>
            <a:ext cx="4392488" cy="221457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52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INDEKS MATERIAŁÓW POBRANYCH Z INTERNETU</a:t>
            </a:r>
          </a:p>
        </p:txBody>
      </p:sp>
      <p:sp>
        <p:nvSpPr>
          <p:cNvPr id="201" name="Shape 201"/>
          <p:cNvSpPr txBox="1">
            <a:spLocks noGrp="1"/>
          </p:cNvSpPr>
          <p:nvPr>
            <p:ph type="body" idx="1"/>
          </p:nvPr>
        </p:nvSpPr>
        <p:spPr>
          <a:xfrm>
            <a:off x="107504" y="1484784"/>
            <a:ext cx="8921000" cy="511256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77800" indent="98425">
              <a:buFont typeface="Wingdings" pitchFamily="2" charset="2"/>
              <a:buChar char="Ø"/>
            </a:pPr>
            <a:r>
              <a:rPr lang="pl-PL" sz="1400" dirty="0" err="1" smtClean="0"/>
              <a:t>Żródło</a:t>
            </a:r>
            <a:r>
              <a:rPr lang="pl-PL" sz="1400" dirty="0" smtClean="0"/>
              <a:t>:	Ośrodek Szkolenia Państwowej Straży Pożarnej w Bornem Sulinowie </a:t>
            </a:r>
          </a:p>
          <a:p>
            <a:pPr marL="177800" indent="98425">
              <a:buNone/>
            </a:pPr>
            <a:r>
              <a:rPr lang="pl-PL" sz="1400" dirty="0" smtClean="0"/>
              <a:t>	 </a:t>
            </a:r>
          </a:p>
          <a:p>
            <a:pPr marL="177800" indent="98425">
              <a:buFont typeface="Wingdings" pitchFamily="2" charset="2"/>
              <a:buChar char="Ø"/>
            </a:pPr>
            <a:r>
              <a:rPr lang="pl-PL" sz="1400" dirty="0" smtClean="0"/>
              <a:t>Zdjęcie 1 (Slajd 1) http://www.horpol.com/2/371-3,Motopompy,Pompa-powodziowa-przewo%C5%BAna-LWT-250-K Data pobrania: 16.03.2016</a:t>
            </a:r>
          </a:p>
          <a:p>
            <a:pPr marL="177800" indent="98425">
              <a:buFont typeface="Wingdings" pitchFamily="2" charset="2"/>
              <a:buChar char="Ø"/>
            </a:pPr>
            <a:r>
              <a:rPr lang="pl-PL" sz="1400" dirty="0" smtClean="0"/>
              <a:t>Zdjęcie 2 (Slajd 2) http://slideplayer.pl/slide/1217343/ Data pobrania: 16.03.2016</a:t>
            </a:r>
          </a:p>
          <a:p>
            <a:pPr marL="177800" indent="98425">
              <a:buFont typeface="Wingdings" pitchFamily="2" charset="2"/>
              <a:buChar char="Ø"/>
            </a:pPr>
            <a:r>
              <a:rPr lang="pl-PL" sz="1400" dirty="0" smtClean="0"/>
              <a:t>Zdjęcie 3 (Slajd 3) http://starszawersja.ppoz.pl/down/pwa/pwa112b.pdf Data pobrania: 16.03.2016</a:t>
            </a:r>
          </a:p>
          <a:p>
            <a:pPr marL="177800" indent="98425">
              <a:buFont typeface="Wingdings" pitchFamily="2" charset="2"/>
              <a:buChar char="Ø"/>
            </a:pPr>
            <a:r>
              <a:rPr lang="pl-PL" sz="1400" dirty="0" smtClean="0"/>
              <a:t>Zdjęcie 4 (Slajd 4) http://plfoto.com/zdjecie,reporterskie,weze-strazackie,2060919.html Data pobrania: 16.03.2016</a:t>
            </a:r>
          </a:p>
          <a:p>
            <a:pPr marL="177800" indent="98425">
              <a:buFont typeface="Wingdings" pitchFamily="2" charset="2"/>
              <a:buChar char="Ø"/>
            </a:pPr>
            <a:r>
              <a:rPr lang="pl-PL" sz="1400" dirty="0" smtClean="0"/>
              <a:t>Zdjęcie 5 (Slajd 5) https://www.youtube.com/watch?v=uMfl51-uRx8 Data pobrania: 16.03.2016</a:t>
            </a:r>
          </a:p>
          <a:p>
            <a:pPr marL="177800" indent="98425">
              <a:buFont typeface="Wingdings" pitchFamily="2" charset="2"/>
              <a:buChar char="Ø"/>
            </a:pPr>
            <a:r>
              <a:rPr lang="pl-PL" sz="1400" dirty="0" smtClean="0"/>
              <a:t>Zdjęcie 6 (Slajd 6) https://www.youtube.com/watch?v=uMfl51-uRx8 Data pobrania: 16.03.2016</a:t>
            </a:r>
          </a:p>
          <a:p>
            <a:pPr marL="177800" indent="98425">
              <a:buFont typeface="Wingdings" pitchFamily="2" charset="2"/>
              <a:buChar char="Ø"/>
            </a:pPr>
            <a:r>
              <a:rPr lang="pl-PL" sz="1400" dirty="0" smtClean="0"/>
              <a:t>Zdjęcie 7 (Slajd 7) http://ospslocin.pl.tl/Fotki-OSP-S%26%23322%3Bocin/kat-10.htm Data pobrania: 16.03.2016</a:t>
            </a:r>
          </a:p>
          <a:p>
            <a:pPr marL="177800" indent="98425">
              <a:buFont typeface="Wingdings" pitchFamily="2" charset="2"/>
              <a:buChar char="Ø"/>
            </a:pPr>
            <a:r>
              <a:rPr lang="pl-PL" sz="1400" dirty="0" smtClean="0"/>
              <a:t>Zdjęcie 8 (Slajd 9) https://sapsp.pl/index.php/pl_pl/aktualnosci-3/581-strazacy-z-jednostki-ratowniczo-gasniczej-szkoly-aspirantow-psp-w-krakowie-walczyli-z-pozarem-traw Data pobrania: 16.03.2016</a:t>
            </a:r>
          </a:p>
          <a:p>
            <a:pPr marL="177800" indent="98425">
              <a:buFont typeface="Wingdings" pitchFamily="2" charset="2"/>
              <a:buChar char="Ø"/>
            </a:pPr>
            <a:r>
              <a:rPr lang="pl-PL" sz="1400" dirty="0" smtClean="0"/>
              <a:t>Zdjęcie 9 (Slajd 10) http://www.szamotuly.psp.wlkp.pl/_pliki/1TEMAT9-rozwijanie_linii_stanowiska_gasnicze.pdf Data pobrania: 16.03.2016</a:t>
            </a:r>
          </a:p>
          <a:p>
            <a:pPr marL="177800" indent="98425">
              <a:buFont typeface="Wingdings" pitchFamily="2" charset="2"/>
              <a:buChar char="Ø"/>
            </a:pPr>
            <a:r>
              <a:rPr lang="pl-PL" sz="1400" dirty="0" smtClean="0"/>
              <a:t>Zdjęcie 10 (Slajd 12) http://www.szamotuly.psp.wlkp.pl/_pliki/1TEMAT9-rozwijanie_linii_stanowiska_gasnicze.pdf Data pobrania: 16.03.2016</a:t>
            </a:r>
          </a:p>
          <a:p>
            <a:pPr marL="177800" indent="98425">
              <a:buFont typeface="Wingdings" pitchFamily="2" charset="2"/>
              <a:buChar char="Ø"/>
            </a:pPr>
            <a:r>
              <a:rPr lang="pl-PL" sz="1400" dirty="0" smtClean="0"/>
              <a:t>Zdjęcie 11 (Slajd 14) http://www.ratujznami.pl/PSP/Edukacja/WZS/tzp/1tpita.html Data pobrania: 16.03.2016</a:t>
            </a:r>
          </a:p>
          <a:p>
            <a:pPr marL="177800" indent="98425">
              <a:buFont typeface="Wingdings" pitchFamily="2" charset="2"/>
              <a:buChar char="Ø"/>
            </a:pPr>
            <a:r>
              <a:rPr lang="pl-PL" sz="1400" dirty="0" smtClean="0"/>
              <a:t>Zdjęcie 12 (Slajd 16) Materiały dydaktyczne kpt. </a:t>
            </a:r>
            <a:r>
              <a:rPr lang="pl-PL" sz="1400" dirty="0" err="1" smtClean="0"/>
              <a:t>Zdrodowski</a:t>
            </a:r>
            <a:r>
              <a:rPr lang="pl-PL" sz="1400" dirty="0" smtClean="0"/>
              <a:t> K. Data pobrania: 16.03.2016</a:t>
            </a:r>
          </a:p>
          <a:p>
            <a:pPr marL="177800" indent="98425">
              <a:buFont typeface="Wingdings" pitchFamily="2" charset="2"/>
              <a:buChar char="Ø"/>
            </a:pPr>
            <a:r>
              <a:rPr lang="pl-PL" sz="1400" dirty="0" smtClean="0"/>
              <a:t>Zdjęcie 13 (Slajd 17) Materiały dydaktyczne kpt. </a:t>
            </a:r>
            <a:r>
              <a:rPr lang="pl-PL" sz="1400" dirty="0" err="1" smtClean="0"/>
              <a:t>Zdrodowski</a:t>
            </a:r>
            <a:r>
              <a:rPr lang="pl-PL" sz="1400" dirty="0" smtClean="0"/>
              <a:t> K. Data pobrania: 16.03.2016</a:t>
            </a:r>
          </a:p>
          <a:p>
            <a:pPr marL="177800" indent="98425">
              <a:buFont typeface="Wingdings" pitchFamily="2" charset="2"/>
              <a:buChar char="Ø"/>
            </a:pPr>
            <a:r>
              <a:rPr lang="pl-PL" sz="1400" dirty="0" smtClean="0"/>
              <a:t>Zdjęcie 14 (Slajd 18) Materiały dydaktyczne kpt. </a:t>
            </a:r>
            <a:r>
              <a:rPr lang="pl-PL" sz="1400" dirty="0" err="1" smtClean="0"/>
              <a:t>Zdrodowski</a:t>
            </a:r>
            <a:r>
              <a:rPr lang="pl-PL" sz="1400" dirty="0" smtClean="0"/>
              <a:t> K. Data pobrania: 16.03.2016</a:t>
            </a:r>
          </a:p>
          <a:p>
            <a:pPr marL="177800" indent="98425">
              <a:buFont typeface="Wingdings" pitchFamily="2" charset="2"/>
              <a:buChar char="Ø"/>
            </a:pPr>
            <a:r>
              <a:rPr lang="pl-PL" sz="1400" dirty="0" smtClean="0"/>
              <a:t>Zdjęcie 15 (Slajd 19) Materiały dydaktyczne kpt. </a:t>
            </a:r>
            <a:r>
              <a:rPr lang="pl-PL" sz="1400" dirty="0" err="1" smtClean="0"/>
              <a:t>Zdrodowski</a:t>
            </a:r>
            <a:r>
              <a:rPr lang="pl-PL" sz="1400" dirty="0" smtClean="0"/>
              <a:t> K. Data pobrania: 16.03.2016</a:t>
            </a:r>
          </a:p>
        </p:txBody>
      </p:sp>
      <p:sp>
        <p:nvSpPr>
          <p:cNvPr id="200" name="Shape 200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32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Shape 199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52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INDEKS MATERIAŁÓW POBRANYCH Z INTERNETU</a:t>
            </a:r>
          </a:p>
        </p:txBody>
      </p:sp>
      <p:sp>
        <p:nvSpPr>
          <p:cNvPr id="201" name="Shape 201"/>
          <p:cNvSpPr txBox="1">
            <a:spLocks noGrp="1"/>
          </p:cNvSpPr>
          <p:nvPr>
            <p:ph type="body" idx="1"/>
          </p:nvPr>
        </p:nvSpPr>
        <p:spPr>
          <a:xfrm>
            <a:off x="107504" y="1556792"/>
            <a:ext cx="8921000" cy="530120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77800" indent="98425">
              <a:buFont typeface="Wingdings" pitchFamily="2" charset="2"/>
              <a:buChar char="Ø"/>
            </a:pPr>
            <a:r>
              <a:rPr lang="pl-PL" sz="1400" dirty="0" smtClean="0"/>
              <a:t>Zdjęcie 15 (Slajd 19) Materiały dydaktyczne kpt. </a:t>
            </a:r>
            <a:r>
              <a:rPr lang="pl-PL" sz="1400" dirty="0" err="1" smtClean="0"/>
              <a:t>Zdrodowski</a:t>
            </a:r>
            <a:r>
              <a:rPr lang="pl-PL" sz="1400" dirty="0" smtClean="0"/>
              <a:t> K. Data pobrania: 16.03.2016</a:t>
            </a:r>
          </a:p>
          <a:p>
            <a:pPr marL="177800" indent="98425">
              <a:buFont typeface="Wingdings" pitchFamily="2" charset="2"/>
              <a:buChar char="Ø"/>
            </a:pPr>
            <a:r>
              <a:rPr lang="pl-PL" sz="1400" dirty="0" smtClean="0"/>
              <a:t>Zdjęcie 16 (Slajd 20) http://91.236.5.3/index.php?symbol=newsy2&amp;&amp;nr=12&amp;idNews=873 Data pobrania: 16.03.2016</a:t>
            </a:r>
          </a:p>
          <a:p>
            <a:pPr marL="177800" indent="98425">
              <a:buFont typeface="Wingdings" pitchFamily="2" charset="2"/>
              <a:buChar char="Ø"/>
            </a:pPr>
            <a:r>
              <a:rPr lang="pl-PL" sz="1400" dirty="0" smtClean="0"/>
              <a:t>Zdjęcie 17 (Slajd 21) http://91.236.5.3/index.php?symbol=newsy2&amp;&amp;nr=12&amp;idNews=873 Data pobrania: 16.03.2016</a:t>
            </a:r>
          </a:p>
          <a:p>
            <a:pPr marL="177800" indent="98425">
              <a:buFont typeface="Wingdings" pitchFamily="2" charset="2"/>
              <a:buChar char="Ø"/>
            </a:pPr>
            <a:r>
              <a:rPr lang="pl-PL" sz="1400" dirty="0" smtClean="0"/>
              <a:t>Zdjęcie 18 (Slajd 22) http://www.sebekfireman.host247.pl/</a:t>
            </a:r>
            <a:r>
              <a:rPr lang="pl-PL" sz="1400" dirty="0" err="1" smtClean="0"/>
              <a:t>straz</a:t>
            </a:r>
            <a:r>
              <a:rPr lang="pl-PL" sz="1400" dirty="0" smtClean="0"/>
              <a:t>/wiedza/n4.htm Data pobrania: 16.03.2016</a:t>
            </a:r>
          </a:p>
          <a:p>
            <a:pPr marL="177800" indent="98425">
              <a:buFont typeface="Wingdings" pitchFamily="2" charset="2"/>
              <a:buChar char="Ø"/>
            </a:pPr>
            <a:r>
              <a:rPr lang="pl-PL" sz="1400" dirty="0" smtClean="0"/>
              <a:t>Zdjęcie 19 (Slajd 23) http://www.sebekfireman.host247.pl/</a:t>
            </a:r>
            <a:r>
              <a:rPr lang="pl-PL" sz="1400" dirty="0" err="1" smtClean="0"/>
              <a:t>straz</a:t>
            </a:r>
            <a:r>
              <a:rPr lang="pl-PL" sz="1400" dirty="0" smtClean="0"/>
              <a:t>/wiedza/n4.htm Data pobrania: 16.03.2016</a:t>
            </a:r>
          </a:p>
          <a:p>
            <a:pPr marL="177800" indent="98425">
              <a:buFont typeface="Wingdings" pitchFamily="2" charset="2"/>
              <a:buChar char="Ø"/>
            </a:pPr>
            <a:r>
              <a:rPr lang="pl-PL" sz="1400" dirty="0" smtClean="0"/>
              <a:t>Zdjęcie 20 (Slajd 24) http://www.sebekfireman.host247.pl/</a:t>
            </a:r>
            <a:r>
              <a:rPr lang="pl-PL" sz="1400" dirty="0" err="1" smtClean="0"/>
              <a:t>straz</a:t>
            </a:r>
            <a:r>
              <a:rPr lang="pl-PL" sz="1400" dirty="0" smtClean="0"/>
              <a:t>/wiedza/n4.htm Data pobrania: 16.03.2016</a:t>
            </a:r>
          </a:p>
          <a:p>
            <a:pPr marL="177800" indent="98425">
              <a:buFont typeface="Wingdings" pitchFamily="2" charset="2"/>
              <a:buChar char="Ø"/>
            </a:pPr>
            <a:r>
              <a:rPr lang="pl-PL" sz="1400" dirty="0" smtClean="0"/>
              <a:t>Zdjęcie 21 (Slajd 25) http://www.sebekfireman.host247.pl/</a:t>
            </a:r>
            <a:r>
              <a:rPr lang="pl-PL" sz="1400" dirty="0" err="1" smtClean="0"/>
              <a:t>straz</a:t>
            </a:r>
            <a:r>
              <a:rPr lang="pl-PL" sz="1400" dirty="0" smtClean="0"/>
              <a:t>/wiedza/n4.htm Data pobrania: 16.03.2016</a:t>
            </a:r>
          </a:p>
          <a:p>
            <a:pPr marL="177800" indent="98425">
              <a:buFont typeface="Wingdings" pitchFamily="2" charset="2"/>
              <a:buChar char="Ø"/>
            </a:pPr>
            <a:r>
              <a:rPr lang="pl-PL" sz="1400" dirty="0" smtClean="0"/>
              <a:t>Zdjęcie 22 (Slajd 26) http://www.sebekfireman.host247.pl/</a:t>
            </a:r>
            <a:r>
              <a:rPr lang="pl-PL" sz="1400" dirty="0" err="1" smtClean="0"/>
              <a:t>straz</a:t>
            </a:r>
            <a:r>
              <a:rPr lang="pl-PL" sz="1400" dirty="0" smtClean="0"/>
              <a:t>/wiedza/n4.htm Data pobrania: 16.03.2016</a:t>
            </a:r>
          </a:p>
          <a:p>
            <a:pPr marL="177800" indent="98425">
              <a:buFont typeface="Wingdings" pitchFamily="2" charset="2"/>
              <a:buChar char="Ø"/>
            </a:pPr>
            <a:r>
              <a:rPr lang="pl-PL" sz="1400" dirty="0" smtClean="0"/>
              <a:t>Zdjęcie 23 (Slajd 27) http://www.sebekfireman.host247.pl/</a:t>
            </a:r>
            <a:r>
              <a:rPr lang="pl-PL" sz="1400" dirty="0" err="1" smtClean="0"/>
              <a:t>straz</a:t>
            </a:r>
            <a:r>
              <a:rPr lang="pl-PL" sz="1400" dirty="0" smtClean="0"/>
              <a:t>/wiedza/n4.htm Data pobrania: 16.03.2016</a:t>
            </a:r>
          </a:p>
          <a:p>
            <a:pPr marL="177800" indent="98425">
              <a:buFont typeface="Wingdings" pitchFamily="2" charset="2"/>
              <a:buChar char="Ø"/>
            </a:pPr>
            <a:r>
              <a:rPr lang="pl-PL" sz="1400" dirty="0" smtClean="0"/>
              <a:t>Zdjęcie 24 (Slajd 28) http://www.mierzyn24.pl/news.php?extend.43 Data pobrania: 16.03.2016</a:t>
            </a:r>
          </a:p>
          <a:p>
            <a:pPr marL="177800" indent="98425">
              <a:buFont typeface="Wingdings" pitchFamily="2" charset="2"/>
              <a:buChar char="Ø"/>
            </a:pPr>
            <a:r>
              <a:rPr lang="pl-PL" sz="1400" dirty="0" smtClean="0"/>
              <a:t>Zdjęcie 25 (Slajd 35) http://strazacki.pl/szkolenia/formy-dzia%C5%82a%C5%84-ga%C5%9Bniczych-natarcie-i-obrona Data pobrania: 16.03.2016</a:t>
            </a:r>
          </a:p>
          <a:p>
            <a:pPr marL="177800" indent="98425">
              <a:buFont typeface="Wingdings" pitchFamily="2" charset="2"/>
              <a:buChar char="Ø"/>
            </a:pPr>
            <a:r>
              <a:rPr lang="pl-PL" sz="1400" dirty="0" smtClean="0"/>
              <a:t>Zdjęcie 26 (Slajd 36) http://www.supron.pl/srodek-pianotworczy-afff-ar-3x3-towalex-arc/ Data pobrania: 16.03.2016</a:t>
            </a:r>
          </a:p>
          <a:p>
            <a:pPr marL="177800" indent="98425">
              <a:buFont typeface="Wingdings" pitchFamily="2" charset="2"/>
              <a:buChar char="Ø"/>
            </a:pPr>
            <a:r>
              <a:rPr lang="pl-PL" sz="1400" dirty="0" smtClean="0"/>
              <a:t>Zdjęcie 27 (Slajd 37) http://kurzetnik.wm.pl/224261,Ciezka-piana-gasili-forda.html#axzz43CXtlQmg Data pobrania: 16.03.2016</a:t>
            </a:r>
          </a:p>
          <a:p>
            <a:pPr marL="177800" indent="98425">
              <a:buFont typeface="Wingdings" pitchFamily="2" charset="2"/>
              <a:buChar char="Ø"/>
            </a:pPr>
            <a:r>
              <a:rPr lang="pl-PL" sz="1400" dirty="0" smtClean="0"/>
              <a:t>Zdjęcie 28 (Slajd 37) http://www.straz-wolczyn.pl/media/699.jpg Data pobrania: 16.03.2016</a:t>
            </a:r>
          </a:p>
          <a:p>
            <a:pPr marL="177800" indent="98425">
              <a:buFont typeface="Wingdings" pitchFamily="2" charset="2"/>
              <a:buChar char="Ø"/>
            </a:pPr>
            <a:r>
              <a:rPr lang="pl-PL" sz="1400" dirty="0" smtClean="0"/>
              <a:t>Zdjęcie 29 (Slajd 37) http://www.starosadeckie.info/na-sygnale/cwiczenia-strazakow-w-pianie/ Data pobrania: 16.03.2016</a:t>
            </a:r>
          </a:p>
          <a:p>
            <a:pPr marL="177800" indent="98425">
              <a:buFont typeface="Wingdings" pitchFamily="2" charset="2"/>
              <a:buChar char="Ø"/>
            </a:pPr>
            <a:r>
              <a:rPr lang="pl-PL" sz="1400" dirty="0" smtClean="0"/>
              <a:t>Zdjęcie 30 (Slajd 38) http://www.pspkalisz.alte.pl/content.php?body=article&amp;name=cwiczenia-z-piana-gasnicza&amp;lang=pl Data pobrania: 16.03.2016</a:t>
            </a:r>
          </a:p>
          <a:p>
            <a:pPr marL="177800" indent="98425">
              <a:buFont typeface="Wingdings" pitchFamily="2" charset="2"/>
              <a:buChar char="Ø"/>
            </a:pPr>
            <a:r>
              <a:rPr lang="pl-PL" sz="1400" dirty="0" smtClean="0"/>
              <a:t>Zdjęcie 31 (Slajd 38) http://www.pspkalisz.alte.pl/content.php?body=article&amp;name=cwiczenia-z-piana-gasnicza&amp;lang=pl Data pobrania: 16.03.2016</a:t>
            </a:r>
            <a:endParaRPr lang="pl-PL" sz="1050" dirty="0" smtClean="0"/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endParaRPr sz="105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Shape 200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Shape 199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252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Rozwijanie i zwijanie linii wężowych 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467544" y="1570878"/>
            <a:ext cx="4390208" cy="128205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80000"/>
              <a:buNone/>
            </a:pPr>
            <a:r>
              <a:rPr lang="pl-PL" dirty="0" smtClean="0">
                <a:latin typeface="Arial"/>
                <a:ea typeface="Arial"/>
                <a:cs typeface="Arial"/>
                <a:sym typeface="Arial"/>
              </a:rPr>
              <a:t>Ogólne zasady budowy linii wężowych:</a:t>
            </a:r>
            <a:endParaRPr lang="pl-PL"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body" idx="2"/>
          </p:nvPr>
        </p:nvSpPr>
        <p:spPr>
          <a:xfrm>
            <a:off x="179512" y="2852936"/>
            <a:ext cx="4463926" cy="381642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87325" lvl="0" indent="-161925">
              <a:buFont typeface="Wingdings" pitchFamily="2" charset="2"/>
              <a:buChar char="Ø"/>
            </a:pPr>
            <a:r>
              <a:rPr lang="pl-PL" sz="2400" dirty="0" smtClean="0"/>
              <a:t>Wybierać najdogodniejsze i najkrótsze drogi dojścia (krótki czas budowy, małe straty ciśnienia),</a:t>
            </a:r>
          </a:p>
          <a:p>
            <a:pPr marL="187325" lvl="0" indent="-161925">
              <a:buFont typeface="Wingdings" pitchFamily="2" charset="2"/>
              <a:buChar char="Ø"/>
            </a:pPr>
            <a:r>
              <a:rPr lang="pl-PL" sz="2400" dirty="0" smtClean="0"/>
              <a:t>Kierunek rozwijania - od pompy lub rozdzielacza w stronę pożaru (ukształtowanie terenu może wymusić inne sposoby).</a:t>
            </a:r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7826" name="Picture 2" descr="https://encrypted-tbn2.gstatic.com/images?q=tbn:ANd9GcRLiRUiMykdmElGbFMLgZ7TCzznd-uZthdYr9wRyPY5soGSAL0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43399" y="2000240"/>
            <a:ext cx="3991053" cy="380017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252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Rozwijanie i zwijanie linii wężowych 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467544" y="1570878"/>
            <a:ext cx="4675960" cy="128205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80000"/>
              <a:buNone/>
            </a:pPr>
            <a:r>
              <a:rPr lang="pl-PL" dirty="0" smtClean="0">
                <a:latin typeface="Arial"/>
                <a:ea typeface="Arial"/>
                <a:cs typeface="Arial"/>
                <a:sym typeface="Arial"/>
              </a:rPr>
              <a:t>Ogólne zasady budowy linii wężowych:</a:t>
            </a:r>
            <a:endParaRPr lang="pl-PL"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body" idx="2"/>
          </p:nvPr>
        </p:nvSpPr>
        <p:spPr>
          <a:xfrm>
            <a:off x="179512" y="2852936"/>
            <a:ext cx="3963860" cy="381642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52438" indent="-182563">
              <a:buFont typeface="Wingdings" pitchFamily="2" charset="2"/>
              <a:buChar char="Ø"/>
            </a:pPr>
            <a:r>
              <a:rPr lang="pl-PL" sz="2400" dirty="0" smtClean="0"/>
              <a:t>Linia powinna być prosta, unikać zbędnych załamań, skręceń (starty ciśnienia),</a:t>
            </a:r>
          </a:p>
          <a:p>
            <a:pPr marL="452438" lvl="0" indent="-182563">
              <a:buFont typeface="Wingdings" pitchFamily="2" charset="2"/>
              <a:buChar char="Ø"/>
            </a:pPr>
            <a:r>
              <a:rPr lang="pl-PL" sz="2400" dirty="0" smtClean="0"/>
              <a:t>Linia wężowa nie może tarasować przejść, wyjść i innych dróg w obiekcie i wokół niego.</a:t>
            </a:r>
          </a:p>
          <a:p>
            <a:pPr marL="452438" marR="0" lvl="0" indent="-18256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1454"/>
              <a:buNone/>
            </a:pPr>
            <a:endParaRPr lang="pl-PL" sz="224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5778" name="Picture 2" descr="Pe&amp;lstrok;ny ekra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1877593"/>
            <a:ext cx="3801678" cy="476611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252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Rozwijanie i zwijanie linii wężowych 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467544" y="1570878"/>
            <a:ext cx="5112568" cy="128205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80000"/>
              <a:buNone/>
            </a:pPr>
            <a:r>
              <a:rPr lang="pl-PL" dirty="0" smtClean="0">
                <a:latin typeface="Arial"/>
                <a:ea typeface="Arial"/>
                <a:cs typeface="Arial"/>
                <a:sym typeface="Arial"/>
              </a:rPr>
              <a:t>Pionowe linie wężowe:</a:t>
            </a:r>
          </a:p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80000"/>
              <a:buNone/>
            </a:pPr>
            <a:r>
              <a:rPr lang="pl-PL" dirty="0" smtClean="0">
                <a:latin typeface="Arial"/>
                <a:ea typeface="Arial"/>
                <a:cs typeface="Arial"/>
                <a:sym typeface="Arial"/>
              </a:rPr>
              <a:t>-po klatce schodowej</a:t>
            </a:r>
            <a:endParaRPr lang="pl-PL"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body" idx="2"/>
          </p:nvPr>
        </p:nvSpPr>
        <p:spPr>
          <a:xfrm>
            <a:off x="179512" y="2852936"/>
            <a:ext cx="5040560" cy="381642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W przypadku skomplikowanych układu ciągów komunikacyjnych, kręgi węży można rozwinąć na zewnątrz, następnie zwinąć je w </a:t>
            </a:r>
            <a:r>
              <a:rPr lang="pl-PL" sz="2400" dirty="0" err="1" smtClean="0"/>
              <a:t>tzw</a:t>
            </a:r>
            <a:r>
              <a:rPr lang="pl-PL" sz="2400" dirty="0" smtClean="0"/>
              <a:t> „ósemkę”, po czym rozwijać po klatce schodowej wzdłuż ścian od stanowiska gaśniczego w dół,</a:t>
            </a:r>
          </a:p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Można rozwijać linię ze zwijadła ręcznego wg zasad opisanych wcześniej.</a:t>
            </a:r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3729" name="Picture 1"/>
          <p:cNvPicPr>
            <a:picLocks noChangeAspect="1" noChangeArrowheads="1"/>
          </p:cNvPicPr>
          <p:nvPr/>
        </p:nvPicPr>
        <p:blipFill>
          <a:blip r:embed="rId3"/>
          <a:srcRect l="16006" t="10976" r="9679" b="8536"/>
          <a:stretch>
            <a:fillRect/>
          </a:stretch>
        </p:blipFill>
        <p:spPr bwMode="auto">
          <a:xfrm>
            <a:off x="4857752" y="1857364"/>
            <a:ext cx="4010270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252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Rozwijanie i zwijanie linii wężowych 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467544" y="1570878"/>
            <a:ext cx="4896544" cy="128205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indent="0">
              <a:buNone/>
            </a:pPr>
            <a:r>
              <a:rPr lang="pl-PL" dirty="0" smtClean="0">
                <a:latin typeface="Arial"/>
                <a:ea typeface="Arial"/>
                <a:cs typeface="Arial"/>
                <a:sym typeface="Arial"/>
              </a:rPr>
              <a:t>Pionowe linie wężowe</a:t>
            </a:r>
            <a:r>
              <a:rPr lang="pl-PL" smtClean="0">
                <a:latin typeface="Arial"/>
                <a:ea typeface="Arial"/>
                <a:cs typeface="Arial"/>
                <a:sym typeface="Arial"/>
              </a:rPr>
              <a:t>: </a:t>
            </a:r>
          </a:p>
          <a:p>
            <a:pPr marL="0" indent="0">
              <a:buNone/>
            </a:pPr>
            <a:r>
              <a:rPr lang="pl-PL" smtClean="0"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pl-PL" dirty="0" smtClean="0">
                <a:latin typeface="Arial"/>
                <a:ea typeface="Arial"/>
                <a:cs typeface="Arial"/>
                <a:sym typeface="Arial"/>
              </a:rPr>
              <a:t>po klatce schodowej</a:t>
            </a:r>
          </a:p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80000"/>
              <a:buNone/>
            </a:pPr>
            <a:endParaRPr lang="pl-PL"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body" idx="2"/>
          </p:nvPr>
        </p:nvSpPr>
        <p:spPr>
          <a:xfrm>
            <a:off x="179512" y="2852936"/>
            <a:ext cx="5040560" cy="381642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można linię wężową prowadzić między biegami schodów; w tym celu wąż należy rozwinąć z kręgu na dole (rzucanie z kręgu z góry jest nieprawidłowe) i wciąganie przy pomocy linki lub podczas biegu po schodach; na górze wąż należy przymocować podpinką do balustrady.</a:t>
            </a:r>
            <a:endParaRPr lang="pl-PL" sz="2400" dirty="0"/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7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1681" name="Picture 1"/>
          <p:cNvPicPr>
            <a:picLocks noChangeAspect="1" noChangeArrowheads="1"/>
          </p:cNvPicPr>
          <p:nvPr/>
        </p:nvPicPr>
        <p:blipFill>
          <a:blip r:embed="rId3"/>
          <a:srcRect l="25781" t="29063" r="47852" b="10000"/>
          <a:stretch>
            <a:fillRect/>
          </a:stretch>
        </p:blipFill>
        <p:spPr bwMode="auto">
          <a:xfrm>
            <a:off x="5500694" y="1571612"/>
            <a:ext cx="3214710" cy="4643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252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Rozwijanie i zwijanie linii wężowych 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467544" y="1570878"/>
            <a:ext cx="4896544" cy="128205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indent="0">
              <a:buNone/>
            </a:pPr>
            <a:r>
              <a:rPr lang="pl-PL" dirty="0" smtClean="0">
                <a:latin typeface="Arial"/>
                <a:ea typeface="Arial"/>
                <a:cs typeface="Arial"/>
                <a:sym typeface="Arial"/>
              </a:rPr>
              <a:t>Pionowe linie wężowe: -po drabinie</a:t>
            </a:r>
          </a:p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80000"/>
              <a:buNone/>
            </a:pPr>
            <a:endParaRPr lang="pl-PL"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body" idx="2"/>
          </p:nvPr>
        </p:nvSpPr>
        <p:spPr>
          <a:xfrm>
            <a:off x="179512" y="2852936"/>
            <a:ext cx="5040560" cy="381642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przed wejściem na drabinę węże należy rozwinąć z kręgu, podłączyć prądownicę i zarzucić na plecy przez ramię, </a:t>
            </a:r>
          </a:p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po wejściu prądownica powinna być oparta o ostatni szczebel,</a:t>
            </a:r>
          </a:p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linia wężowa powinna być zamocowana do drabiny za pomocą podpinki, w połowie jej długości; jeśli to możliwe to pod łącznikiem. </a:t>
            </a:r>
            <a:endParaRPr lang="pl-PL" sz="2400" dirty="0"/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8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9634" name="Picture 2" descr="http://img.webme.com/pic/o/ospslocin/im00018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82436" y="1643050"/>
            <a:ext cx="3645616" cy="485778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252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Rozwijanie i zwijanie linii wężowych 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467544" y="1570878"/>
            <a:ext cx="4896544" cy="128205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indent="0">
              <a:buNone/>
            </a:pPr>
            <a:r>
              <a:rPr lang="pl-PL" dirty="0" smtClean="0">
                <a:latin typeface="Arial"/>
                <a:ea typeface="Arial"/>
                <a:cs typeface="Arial"/>
                <a:sym typeface="Arial"/>
              </a:rPr>
              <a:t>Pionowe linie wężowe: -po elewacji</a:t>
            </a:r>
          </a:p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80000"/>
              <a:buNone/>
            </a:pPr>
            <a:endParaRPr lang="pl-PL"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body" idx="2"/>
          </p:nvPr>
        </p:nvSpPr>
        <p:spPr>
          <a:xfrm>
            <a:off x="179512" y="2852936"/>
            <a:ext cx="4392488" cy="381642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można linię wężową wciągnąć linką po elewacji zewnętrznej budynku</a:t>
            </a:r>
          </a:p>
          <a:p>
            <a:pPr lvl="0">
              <a:buFont typeface="Wingdings" pitchFamily="2" charset="2"/>
              <a:buChar char="Ø"/>
            </a:pPr>
            <a:r>
              <a:rPr lang="pl-PL" sz="2400" dirty="0" smtClean="0"/>
              <a:t>można linię wężową sprawić wykorzystując suche piony w budynku, zwracając uwagę na ich stan techniczny. </a:t>
            </a:r>
            <a:endParaRPr lang="pl-PL" sz="2400" dirty="0"/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9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catur">
  <a:themeElements>
    <a:clrScheme name="Decatur">
      <a:dk1>
        <a:sysClr val="windowText" lastClr="000000"/>
      </a:dk1>
      <a:lt1>
        <a:sysClr val="window" lastClr="FFFFFF"/>
      </a:lt1>
      <a:dk2>
        <a:srgbClr val="55554A"/>
      </a:dk2>
      <a:lt2>
        <a:srgbClr val="D7DAE1"/>
      </a:lt2>
      <a:accent1>
        <a:srgbClr val="F4680B"/>
      </a:accent1>
      <a:accent2>
        <a:srgbClr val="ABB19F"/>
      </a:accent2>
      <a:accent3>
        <a:srgbClr val="948774"/>
      </a:accent3>
      <a:accent4>
        <a:srgbClr val="7EB8E7"/>
      </a:accent4>
      <a:accent5>
        <a:srgbClr val="E3B651"/>
      </a:accent5>
      <a:accent6>
        <a:srgbClr val="96756C"/>
      </a:accent6>
      <a:hlink>
        <a:srgbClr val="66AACD"/>
      </a:hlink>
      <a:folHlink>
        <a:srgbClr val="809DB3"/>
      </a:folHlink>
    </a:clrScheme>
    <a:fontScheme name="Decatur">
      <a:majorFont>
        <a:latin typeface="Bodoni MT Condensed"/>
        <a:ea typeface=""/>
        <a:cs typeface=""/>
        <a:font script="Grek" typeface="Times New Roman"/>
        <a:font script="Cyrl" typeface="Times New Roman"/>
        <a:font script="Jpan" typeface="HG明朝E"/>
        <a:font script="Hang" typeface="HY목각파임B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catur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  <a:satMod val="110000"/>
              </a:schemeClr>
            </a:gs>
            <a:gs pos="47500">
              <a:schemeClr val="phClr">
                <a:tint val="53000"/>
                <a:satMod val="120000"/>
              </a:schemeClr>
            </a:gs>
            <a:gs pos="58500">
              <a:schemeClr val="phClr">
                <a:tint val="53000"/>
                <a:satMod val="120000"/>
              </a:schemeClr>
            </a:gs>
            <a:gs pos="100000">
              <a:schemeClr val="phClr">
                <a:tint val="90000"/>
                <a:satMod val="110000"/>
              </a:schemeClr>
            </a:gs>
          </a:gsLst>
          <a:lin ang="3600000" scaled="1"/>
        </a:gradFill>
        <a:gradFill rotWithShape="1">
          <a:gsLst>
            <a:gs pos="0">
              <a:schemeClr val="phClr">
                <a:shade val="54000"/>
                <a:satMod val="105000"/>
              </a:schemeClr>
            </a:gs>
            <a:gs pos="47500">
              <a:schemeClr val="phClr">
                <a:shade val="88000"/>
                <a:satMod val="105000"/>
              </a:schemeClr>
            </a:gs>
            <a:gs pos="58500">
              <a:schemeClr val="phClr">
                <a:shade val="88000"/>
                <a:satMod val="105000"/>
              </a:schemeClr>
            </a:gs>
            <a:gs pos="100000">
              <a:schemeClr val="phClr">
                <a:shade val="54000"/>
                <a:satMod val="105000"/>
              </a:schemeClr>
            </a:gs>
          </a:gsLst>
          <a:lin ang="36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82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3600000" algn="r" rotWithShape="0">
              <a:srgbClr val="000000">
                <a:alpha val="30000"/>
              </a:srgbClr>
            </a:outerShdw>
          </a:effectLst>
        </a:effectStyle>
        <a:effectStyle>
          <a:effectLst>
            <a:outerShdw blurRad="63500" dist="25400" dir="3600000" algn="r" rotWithShape="0">
              <a:srgbClr val="000000">
                <a:alpha val="36000"/>
              </a:srgbClr>
            </a:outerShdw>
          </a:effectLst>
          <a:scene3d>
            <a:camera prst="orthographicFront">
              <a:rot lat="0" lon="0" rev="0"/>
            </a:camera>
            <a:lightRig rig="harsh" dir="tl">
              <a:rot lat="0" lon="0" rev="9000000"/>
            </a:lightRig>
          </a:scene3d>
          <a:sp3d prstMaterial="flat">
            <a:bevelT w="38100" h="50800" prst="softRound"/>
          </a:sp3d>
        </a:effectStyle>
        <a:effectStyle>
          <a:effectLst>
            <a:outerShdw blurRad="76200" dist="38100" dir="3600000" algn="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harsh" dir="tl">
              <a:rot lat="0" lon="0" rev="9000000"/>
            </a:lightRig>
          </a:scene3d>
          <a:sp3d contourW="44450" prstMaterial="flat">
            <a:bevelT w="38100" h="50800" prst="softRound"/>
            <a:contourClr>
              <a:schemeClr val="phClr">
                <a:tint val="5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52000"/>
                <a:satMod val="105000"/>
              </a:schemeClr>
            </a:gs>
            <a:gs pos="47500">
              <a:schemeClr val="phClr">
                <a:tint val="90000"/>
                <a:shade val="89000"/>
                <a:satMod val="105000"/>
              </a:schemeClr>
            </a:gs>
            <a:gs pos="58500">
              <a:schemeClr val="phClr">
                <a:tint val="85000"/>
                <a:shade val="89000"/>
                <a:satMod val="105000"/>
              </a:schemeClr>
            </a:gs>
            <a:gs pos="100000">
              <a:schemeClr val="phClr">
                <a:tint val="100000"/>
                <a:shade val="52000"/>
                <a:satMod val="105000"/>
              </a:schemeClr>
            </a:gs>
          </a:gsLst>
          <a:lin ang="36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5000"/>
                <a:satMod val="120000"/>
              </a:schemeClr>
            </a:duotone>
          </a:blip>
          <a:tile tx="0" ty="0" sx="52000" sy="5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TM01790490[[fn=Decatur]]</Template>
  <TotalTime>590</TotalTime>
  <Words>1899</Words>
  <Application>Microsoft Office PowerPoint</Application>
  <PresentationFormat>Pokaz na ekranie (4:3)</PresentationFormat>
  <Paragraphs>249</Paragraphs>
  <Slides>33</Slides>
  <Notes>33</Notes>
  <HiddenSlides>0</HiddenSlides>
  <MMClips>0</MMClips>
  <ScaleCrop>false</ScaleCrop>
  <HeadingPairs>
    <vt:vector size="8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33</vt:i4>
      </vt:variant>
    </vt:vector>
  </HeadingPairs>
  <TitlesOfParts>
    <vt:vector size="43" baseType="lpstr">
      <vt:lpstr>Arial</vt:lpstr>
      <vt:lpstr>Franklin Gothic Book</vt:lpstr>
      <vt:lpstr>Courier New</vt:lpstr>
      <vt:lpstr>Bodoni MT Condensed</vt:lpstr>
      <vt:lpstr>Wingdings</vt:lpstr>
      <vt:lpstr>Arial Black</vt:lpstr>
      <vt:lpstr>Noto Sans Symbols</vt:lpstr>
      <vt:lpstr>Calibri</vt:lpstr>
      <vt:lpstr>Decatur</vt:lpstr>
      <vt:lpstr>Klip</vt:lpstr>
      <vt:lpstr> Rozwijanie linii i zajmowanie stanowisk gaśniczych </vt:lpstr>
      <vt:lpstr>MATERIAŁ NAUCZANIA</vt:lpstr>
      <vt:lpstr>Rozwijanie i zwijanie linii wężowych </vt:lpstr>
      <vt:lpstr>Rozwijanie i zwijanie linii wężowych </vt:lpstr>
      <vt:lpstr>Rozwijanie i zwijanie linii wężowych </vt:lpstr>
      <vt:lpstr>Rozwijanie i zwijanie linii wężowych </vt:lpstr>
      <vt:lpstr>Rozwijanie i zwijanie linii wężowych </vt:lpstr>
      <vt:lpstr>Rozwijanie i zwijanie linii wężowych </vt:lpstr>
      <vt:lpstr>Rozwijanie i zwijanie linii wężowych </vt:lpstr>
      <vt:lpstr>Rozwijanie i zwijanie linii wężowych </vt:lpstr>
      <vt:lpstr>Rozwijanie i zwijanie linii wężowych </vt:lpstr>
      <vt:lpstr>Rozwijanie i zwijanie linii wężowych </vt:lpstr>
      <vt:lpstr>Rozwijanie i zwijanie linii wężowych </vt:lpstr>
      <vt:lpstr>Rozwijanie i zwijanie linii wężowych </vt:lpstr>
      <vt:lpstr>Operowanie prądami gaśniczymi   w różnych sytuacjach</vt:lpstr>
      <vt:lpstr>Operowanie prądami gaśniczymi   w różnych sytuacjach</vt:lpstr>
      <vt:lpstr>Operowanie prądami gaśniczymi   w różnych sytuacjach</vt:lpstr>
      <vt:lpstr>Operowanie prądami gaśniczymi   w różnych sytuacjach</vt:lpstr>
      <vt:lpstr>Operowanie prądami gaśniczymi   w różnych sytuacjach</vt:lpstr>
      <vt:lpstr>Operowanie prądami gaśniczymi   w różnych sytuacjach</vt:lpstr>
      <vt:lpstr>Operowanie prądami gaśniczymi   w różnych sytuacjach</vt:lpstr>
      <vt:lpstr>Operowanie prądami gaśniczymi   w różnych sytuacjach</vt:lpstr>
      <vt:lpstr>Operowanie prądami gaśniczymi   w różnych sytuacjach</vt:lpstr>
      <vt:lpstr>Operowanie prądami gaśniczymi   w różnych sytuacjach</vt:lpstr>
      <vt:lpstr>Operowanie prądami gaśniczymi   w różnych sytuacjach</vt:lpstr>
      <vt:lpstr>Operowanie prądami gaśniczymi   w różnych sytuacjach</vt:lpstr>
      <vt:lpstr>Operowanie prądami gaśniczymi   w różnych sytuacjach</vt:lpstr>
      <vt:lpstr>Operowanie prądami gaśniczymi   w różnych sytuacjach</vt:lpstr>
      <vt:lpstr>Operowanie prądami gaśniczymi   w różnych sytuacjach</vt:lpstr>
      <vt:lpstr>Operowanie prądami gaśniczymi   w różnych sytuacjach</vt:lpstr>
      <vt:lpstr>Operowanie prądami gaśniczymi   w różnych sytuacjach</vt:lpstr>
      <vt:lpstr>INDEKS MATERIAŁÓW POBRANYCH Z INTERNETU</vt:lpstr>
      <vt:lpstr>INDEKS MATERIAŁÓW POBRANYCH Z INTERNETU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TEMAT 17:  Rozwijanie linii i zajmowanie stanowisk gaśniczych</dc:title>
  <dc:creator>kppspgr</dc:creator>
  <cp:lastModifiedBy>Admin</cp:lastModifiedBy>
  <cp:revision>45</cp:revision>
  <dcterms:modified xsi:type="dcterms:W3CDTF">2016-11-19T20:13:30Z</dcterms:modified>
</cp:coreProperties>
</file>