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3"/>
  </p:notesMasterIdLst>
  <p:sldIdLst>
    <p:sldId id="268" r:id="rId2"/>
    <p:sldId id="298" r:id="rId3"/>
    <p:sldId id="369" r:id="rId4"/>
    <p:sldId id="368" r:id="rId5"/>
    <p:sldId id="374" r:id="rId6"/>
    <p:sldId id="384" r:id="rId7"/>
    <p:sldId id="383" r:id="rId8"/>
    <p:sldId id="293" r:id="rId9"/>
    <p:sldId id="294" r:id="rId10"/>
    <p:sldId id="377" r:id="rId11"/>
    <p:sldId id="375" r:id="rId12"/>
    <p:sldId id="376" r:id="rId13"/>
    <p:sldId id="301" r:id="rId14"/>
    <p:sldId id="299" r:id="rId15"/>
    <p:sldId id="378" r:id="rId16"/>
    <p:sldId id="379" r:id="rId17"/>
    <p:sldId id="385" r:id="rId18"/>
    <p:sldId id="380" r:id="rId19"/>
    <p:sldId id="381" r:id="rId20"/>
    <p:sldId id="370" r:id="rId21"/>
    <p:sldId id="273" r:id="rId2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75B6D30-9CE5-1995-2F63-7703E6407EB0}" name="Dobrowolska Agata" initials="AD" userId="S::a.dobrowolska@mz.gov.pl::c5adf382-f7d4-40a0-ae55-ea42d78e6f99" providerId="AD"/>
  <p188:author id="{DA657D85-FA6F-AF45-133D-C96809D8B0DD}" name="Koszmider Beata" initials="KB" userId="S::b.koszmider@mz.gov.pl::73c7e3d1-a56d-4897-aa80-9f53ec480bf9" providerId="AD"/>
  <p188:author id="{1B79BCCD-1802-F92C-FE16-27671826A5B3}" name="Pietrzykowska Jolanta" initials="JP" userId="S::j.pietrzykowska@mz.gov.pl::c1ca563b-2c8e-4918-ab82-93bddccb8b8a" providerId="AD"/>
  <p188:author id="{FF1335D3-6B39-91EE-D2EE-CA35ED18E482}" name="Majewska Małgorzata" initials="MM" userId="S::malgorzatamajewska@mz.gov.pl::a5f33c88-9d5c-4bf8-ad90-617c56bb229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56" autoAdjust="0"/>
    <p:restoredTop sz="84615" autoAdjust="0"/>
  </p:normalViewPr>
  <p:slideViewPr>
    <p:cSldViewPr snapToGrid="0">
      <p:cViewPr varScale="1">
        <p:scale>
          <a:sx n="93" d="100"/>
          <a:sy n="93"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78D85D-28F5-44B5-BAE8-506711897D38}" type="datetimeFigureOut">
              <a:rPr lang="pl-PL" smtClean="0"/>
              <a:t>22.08.2025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3A1904-2AA2-4EAE-9F26-DAF51D0B80B6}" type="slidenum">
              <a:rPr lang="pl-PL" smtClean="0"/>
              <a:t>‹#›</a:t>
            </a:fld>
            <a:endParaRPr lang="pl-PL"/>
          </a:p>
        </p:txBody>
      </p:sp>
    </p:spTree>
    <p:extLst>
      <p:ext uri="{BB962C8B-B14F-4D97-AF65-F5344CB8AC3E}">
        <p14:creationId xmlns:p14="http://schemas.microsoft.com/office/powerpoint/2010/main" val="3493208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B79E5-2B02-0EE7-B48A-FC4A38C96A4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8EA2B43-C249-3959-D6FC-40D2922FC28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87BEA34-88F0-68AB-16A2-7673C1FBF76D}"/>
              </a:ext>
            </a:extLst>
          </p:cNvPr>
          <p:cNvSpPr>
            <a:spLocks noGrp="1"/>
          </p:cNvSpPr>
          <p:nvPr>
            <p:ph type="body" idx="1"/>
          </p:nvPr>
        </p:nvSpPr>
        <p:spPr/>
        <p:txBody>
          <a:bodyPr/>
          <a:lstStyle/>
          <a:p>
            <a:endParaRPr lang="pl-PL"/>
          </a:p>
        </p:txBody>
      </p:sp>
      <p:sp>
        <p:nvSpPr>
          <p:cNvPr id="4" name="Symbol zastępczy numeru slajdu 3">
            <a:extLst>
              <a:ext uri="{FF2B5EF4-FFF2-40B4-BE49-F238E27FC236}">
                <a16:creationId xmlns:a16="http://schemas.microsoft.com/office/drawing/2014/main" id="{0A734D9C-62F5-0777-6FE9-741C7A2553AB}"/>
              </a:ext>
            </a:extLst>
          </p:cNvPr>
          <p:cNvSpPr>
            <a:spLocks noGrp="1"/>
          </p:cNvSpPr>
          <p:nvPr>
            <p:ph type="sldNum" sz="quarter" idx="5"/>
          </p:nvPr>
        </p:nvSpPr>
        <p:spPr/>
        <p:txBody>
          <a:bodyPr/>
          <a:lstStyle/>
          <a:p>
            <a:fld id="{27DD2013-DA62-41E3-8830-07B31BF1DE85}" type="slidenum">
              <a:rPr lang="pl-PL" smtClean="0"/>
              <a:t>3</a:t>
            </a:fld>
            <a:endParaRPr lang="pl-PL"/>
          </a:p>
        </p:txBody>
      </p:sp>
    </p:spTree>
    <p:extLst>
      <p:ext uri="{BB962C8B-B14F-4D97-AF65-F5344CB8AC3E}">
        <p14:creationId xmlns:p14="http://schemas.microsoft.com/office/powerpoint/2010/main" val="445709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A43A1904-2AA2-4EAE-9F26-DAF51D0B80B6}" type="slidenum">
              <a:rPr lang="pl-PL" smtClean="0"/>
              <a:t>14</a:t>
            </a:fld>
            <a:endParaRPr lang="pl-PL"/>
          </a:p>
        </p:txBody>
      </p:sp>
    </p:spTree>
    <p:extLst>
      <p:ext uri="{BB962C8B-B14F-4D97-AF65-F5344CB8AC3E}">
        <p14:creationId xmlns:p14="http://schemas.microsoft.com/office/powerpoint/2010/main" val="2000230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AC292-D81E-7973-CF65-AE8463DE6D8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CA0EE36-0C1F-8770-2974-BC693E1918A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72DBE5F-A557-ABDC-B6D7-03DFF4A920EC}"/>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AF87DD5-334F-1D3A-5556-22FC0700737A}"/>
              </a:ext>
            </a:extLst>
          </p:cNvPr>
          <p:cNvSpPr>
            <a:spLocks noGrp="1"/>
          </p:cNvSpPr>
          <p:nvPr>
            <p:ph type="sldNum" sz="quarter" idx="5"/>
          </p:nvPr>
        </p:nvSpPr>
        <p:spPr/>
        <p:txBody>
          <a:bodyPr/>
          <a:lstStyle/>
          <a:p>
            <a:fld id="{A43A1904-2AA2-4EAE-9F26-DAF51D0B80B6}" type="slidenum">
              <a:rPr lang="pl-PL" smtClean="0"/>
              <a:t>15</a:t>
            </a:fld>
            <a:endParaRPr lang="pl-PL"/>
          </a:p>
        </p:txBody>
      </p:sp>
    </p:spTree>
    <p:extLst>
      <p:ext uri="{BB962C8B-B14F-4D97-AF65-F5344CB8AC3E}">
        <p14:creationId xmlns:p14="http://schemas.microsoft.com/office/powerpoint/2010/main" val="3245486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8AA5D-46C2-A299-549A-239B0152114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F920EF5-30B9-9746-BA63-F54E60AB354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260C375-457A-2348-7F98-B800C584B47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60F4772-AF66-6CCB-E391-677E1FFE403E}"/>
              </a:ext>
            </a:extLst>
          </p:cNvPr>
          <p:cNvSpPr>
            <a:spLocks noGrp="1"/>
          </p:cNvSpPr>
          <p:nvPr>
            <p:ph type="sldNum" sz="quarter" idx="5"/>
          </p:nvPr>
        </p:nvSpPr>
        <p:spPr/>
        <p:txBody>
          <a:bodyPr/>
          <a:lstStyle/>
          <a:p>
            <a:fld id="{A43A1904-2AA2-4EAE-9F26-DAF51D0B80B6}" type="slidenum">
              <a:rPr lang="pl-PL" smtClean="0"/>
              <a:t>16</a:t>
            </a:fld>
            <a:endParaRPr lang="pl-PL"/>
          </a:p>
        </p:txBody>
      </p:sp>
    </p:spTree>
    <p:extLst>
      <p:ext uri="{BB962C8B-B14F-4D97-AF65-F5344CB8AC3E}">
        <p14:creationId xmlns:p14="http://schemas.microsoft.com/office/powerpoint/2010/main" val="24258128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11AD5-1447-9E4C-78C6-B50E920D6F5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73A9DD5-B1AF-1D15-0B69-1D0F85DD9DD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05548AEC-079C-C9C1-0FDA-E831C773455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0A73025-A9DF-A6EB-9D58-FE48307E8478}"/>
              </a:ext>
            </a:extLst>
          </p:cNvPr>
          <p:cNvSpPr>
            <a:spLocks noGrp="1"/>
          </p:cNvSpPr>
          <p:nvPr>
            <p:ph type="sldNum" sz="quarter" idx="5"/>
          </p:nvPr>
        </p:nvSpPr>
        <p:spPr/>
        <p:txBody>
          <a:bodyPr/>
          <a:lstStyle/>
          <a:p>
            <a:fld id="{A43A1904-2AA2-4EAE-9F26-DAF51D0B80B6}" type="slidenum">
              <a:rPr lang="pl-PL" smtClean="0"/>
              <a:t>17</a:t>
            </a:fld>
            <a:endParaRPr lang="pl-PL"/>
          </a:p>
        </p:txBody>
      </p:sp>
    </p:spTree>
    <p:extLst>
      <p:ext uri="{BB962C8B-B14F-4D97-AF65-F5344CB8AC3E}">
        <p14:creationId xmlns:p14="http://schemas.microsoft.com/office/powerpoint/2010/main" val="2949303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DF4F4-D79B-1C08-E26C-B4E7CCC4F1D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F0B6D18-CB9C-9439-9863-6C9D6B4BDDC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9B977BAE-D01E-55C3-E385-3C58429AFDB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1CFA7E29-2D3A-F36C-5D03-CCB596C1B28B}"/>
              </a:ext>
            </a:extLst>
          </p:cNvPr>
          <p:cNvSpPr>
            <a:spLocks noGrp="1"/>
          </p:cNvSpPr>
          <p:nvPr>
            <p:ph type="sldNum" sz="quarter" idx="5"/>
          </p:nvPr>
        </p:nvSpPr>
        <p:spPr/>
        <p:txBody>
          <a:bodyPr/>
          <a:lstStyle/>
          <a:p>
            <a:fld id="{A43A1904-2AA2-4EAE-9F26-DAF51D0B80B6}" type="slidenum">
              <a:rPr lang="pl-PL" smtClean="0"/>
              <a:t>18</a:t>
            </a:fld>
            <a:endParaRPr lang="pl-PL"/>
          </a:p>
        </p:txBody>
      </p:sp>
    </p:spTree>
    <p:extLst>
      <p:ext uri="{BB962C8B-B14F-4D97-AF65-F5344CB8AC3E}">
        <p14:creationId xmlns:p14="http://schemas.microsoft.com/office/powerpoint/2010/main" val="2875443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D73AF-C477-3F78-62C3-BFCE0FC00EE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74CE6A1-E4D3-282F-DEE5-7A072F2957C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F5DA94D-C01F-7084-7341-78E29DA8BB2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03EE2F3-99D3-DD0B-707C-E091DC091187}"/>
              </a:ext>
            </a:extLst>
          </p:cNvPr>
          <p:cNvSpPr>
            <a:spLocks noGrp="1"/>
          </p:cNvSpPr>
          <p:nvPr>
            <p:ph type="sldNum" sz="quarter" idx="5"/>
          </p:nvPr>
        </p:nvSpPr>
        <p:spPr/>
        <p:txBody>
          <a:bodyPr/>
          <a:lstStyle/>
          <a:p>
            <a:fld id="{A43A1904-2AA2-4EAE-9F26-DAF51D0B80B6}" type="slidenum">
              <a:rPr lang="pl-PL" smtClean="0"/>
              <a:t>19</a:t>
            </a:fld>
            <a:endParaRPr lang="pl-PL"/>
          </a:p>
        </p:txBody>
      </p:sp>
    </p:spTree>
    <p:extLst>
      <p:ext uri="{BB962C8B-B14F-4D97-AF65-F5344CB8AC3E}">
        <p14:creationId xmlns:p14="http://schemas.microsoft.com/office/powerpoint/2010/main" val="2929865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9DAD7-40F4-FB7E-16FA-3BFFC0140B6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8F4A7C3-8AE6-8D4D-B17A-24E5E37EC6F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44CFC15-CCCD-F2A7-4787-4FE83244F7C8}"/>
              </a:ext>
            </a:extLst>
          </p:cNvPr>
          <p:cNvSpPr>
            <a:spLocks noGrp="1"/>
          </p:cNvSpPr>
          <p:nvPr>
            <p:ph type="body" idx="1"/>
          </p:nvPr>
        </p:nvSpPr>
        <p:spPr/>
        <p:txBody>
          <a:bodyPr/>
          <a:lstStyle/>
          <a:p>
            <a:endParaRPr lang="pl-PL"/>
          </a:p>
        </p:txBody>
      </p:sp>
      <p:sp>
        <p:nvSpPr>
          <p:cNvPr id="4" name="Symbol zastępczy numeru slajdu 3">
            <a:extLst>
              <a:ext uri="{FF2B5EF4-FFF2-40B4-BE49-F238E27FC236}">
                <a16:creationId xmlns:a16="http://schemas.microsoft.com/office/drawing/2014/main" id="{FEDFAE51-5D2C-45E7-119A-0FAAB8A2E645}"/>
              </a:ext>
            </a:extLst>
          </p:cNvPr>
          <p:cNvSpPr>
            <a:spLocks noGrp="1"/>
          </p:cNvSpPr>
          <p:nvPr>
            <p:ph type="sldNum" sz="quarter" idx="5"/>
          </p:nvPr>
        </p:nvSpPr>
        <p:spPr/>
        <p:txBody>
          <a:bodyPr/>
          <a:lstStyle/>
          <a:p>
            <a:fld id="{27DD2013-DA62-41E3-8830-07B31BF1DE85}" type="slidenum">
              <a:rPr lang="pl-PL" smtClean="0"/>
              <a:t>4</a:t>
            </a:fld>
            <a:endParaRPr lang="pl-PL"/>
          </a:p>
        </p:txBody>
      </p:sp>
    </p:spTree>
    <p:extLst>
      <p:ext uri="{BB962C8B-B14F-4D97-AF65-F5344CB8AC3E}">
        <p14:creationId xmlns:p14="http://schemas.microsoft.com/office/powerpoint/2010/main" val="4147115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95744-E041-E3AE-5CA8-D3BF4CE9453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3B35B54-F8C1-4C1A-334E-EB531E7490E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A6B64F1-51F9-4B1E-FA9E-5EDED94E90BF}"/>
              </a:ext>
            </a:extLst>
          </p:cNvPr>
          <p:cNvSpPr>
            <a:spLocks noGrp="1"/>
          </p:cNvSpPr>
          <p:nvPr>
            <p:ph type="body" idx="1"/>
          </p:nvPr>
        </p:nvSpPr>
        <p:spPr/>
        <p:txBody>
          <a:bodyPr/>
          <a:lstStyle/>
          <a:p>
            <a:endParaRPr lang="pl-PL"/>
          </a:p>
        </p:txBody>
      </p:sp>
      <p:sp>
        <p:nvSpPr>
          <p:cNvPr id="4" name="Symbol zastępczy numeru slajdu 3">
            <a:extLst>
              <a:ext uri="{FF2B5EF4-FFF2-40B4-BE49-F238E27FC236}">
                <a16:creationId xmlns:a16="http://schemas.microsoft.com/office/drawing/2014/main" id="{C19ADBE4-E52E-CDC9-4B4D-F769EC54C066}"/>
              </a:ext>
            </a:extLst>
          </p:cNvPr>
          <p:cNvSpPr>
            <a:spLocks noGrp="1"/>
          </p:cNvSpPr>
          <p:nvPr>
            <p:ph type="sldNum" sz="quarter" idx="5"/>
          </p:nvPr>
        </p:nvSpPr>
        <p:spPr/>
        <p:txBody>
          <a:bodyPr/>
          <a:lstStyle/>
          <a:p>
            <a:fld id="{27DD2013-DA62-41E3-8830-07B31BF1DE85}" type="slidenum">
              <a:rPr lang="pl-PL" smtClean="0"/>
              <a:t>5</a:t>
            </a:fld>
            <a:endParaRPr lang="pl-PL"/>
          </a:p>
        </p:txBody>
      </p:sp>
    </p:spTree>
    <p:extLst>
      <p:ext uri="{BB962C8B-B14F-4D97-AF65-F5344CB8AC3E}">
        <p14:creationId xmlns:p14="http://schemas.microsoft.com/office/powerpoint/2010/main" val="1049410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EF366-57F3-4B98-A0C1-63B5A5A80E2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A02441C-66B6-385E-78A5-DFFBA6119DD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1103D0B-8D98-EFCA-E24C-964994FD5EC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33686342-5B93-9BA9-A421-D53F2BA04428}"/>
              </a:ext>
            </a:extLst>
          </p:cNvPr>
          <p:cNvSpPr>
            <a:spLocks noGrp="1"/>
          </p:cNvSpPr>
          <p:nvPr>
            <p:ph type="sldNum" sz="quarter" idx="5"/>
          </p:nvPr>
        </p:nvSpPr>
        <p:spPr/>
        <p:txBody>
          <a:bodyPr/>
          <a:lstStyle/>
          <a:p>
            <a:fld id="{A43A1904-2AA2-4EAE-9F26-DAF51D0B80B6}" type="slidenum">
              <a:rPr lang="pl-PL" smtClean="0"/>
              <a:t>7</a:t>
            </a:fld>
            <a:endParaRPr lang="pl-PL"/>
          </a:p>
        </p:txBody>
      </p:sp>
    </p:spTree>
    <p:extLst>
      <p:ext uri="{BB962C8B-B14F-4D97-AF65-F5344CB8AC3E}">
        <p14:creationId xmlns:p14="http://schemas.microsoft.com/office/powerpoint/2010/main" val="3329069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A43A1904-2AA2-4EAE-9F26-DAF51D0B80B6}" type="slidenum">
              <a:rPr lang="pl-PL" smtClean="0"/>
              <a:t>8</a:t>
            </a:fld>
            <a:endParaRPr lang="pl-PL"/>
          </a:p>
        </p:txBody>
      </p:sp>
    </p:spTree>
    <p:extLst>
      <p:ext uri="{BB962C8B-B14F-4D97-AF65-F5344CB8AC3E}">
        <p14:creationId xmlns:p14="http://schemas.microsoft.com/office/powerpoint/2010/main" val="2539377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BF95C-1959-A7E3-A869-3C38693DC90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394D8F9-1F9C-F727-7B29-E032AA1FE26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E563C02-AA78-F0C3-89FD-F460390E041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30D896F-368B-0AFD-ADBD-3018BB69E70A}"/>
              </a:ext>
            </a:extLst>
          </p:cNvPr>
          <p:cNvSpPr>
            <a:spLocks noGrp="1"/>
          </p:cNvSpPr>
          <p:nvPr>
            <p:ph type="sldNum" sz="quarter" idx="5"/>
          </p:nvPr>
        </p:nvSpPr>
        <p:spPr/>
        <p:txBody>
          <a:bodyPr/>
          <a:lstStyle/>
          <a:p>
            <a:fld id="{A43A1904-2AA2-4EAE-9F26-DAF51D0B80B6}" type="slidenum">
              <a:rPr lang="pl-PL" smtClean="0"/>
              <a:t>10</a:t>
            </a:fld>
            <a:endParaRPr lang="pl-PL"/>
          </a:p>
        </p:txBody>
      </p:sp>
    </p:spTree>
    <p:extLst>
      <p:ext uri="{BB962C8B-B14F-4D97-AF65-F5344CB8AC3E}">
        <p14:creationId xmlns:p14="http://schemas.microsoft.com/office/powerpoint/2010/main" val="1211985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66E99-640A-E1D5-F1CA-D50503B6859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9BC5540-F3B2-EA1B-14F5-B4798E1A4A0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DD0B8DA-1819-381A-6F6C-0DE29CF55B2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29326F2-454D-946A-722C-FE0102B14C8E}"/>
              </a:ext>
            </a:extLst>
          </p:cNvPr>
          <p:cNvSpPr>
            <a:spLocks noGrp="1"/>
          </p:cNvSpPr>
          <p:nvPr>
            <p:ph type="sldNum" sz="quarter" idx="5"/>
          </p:nvPr>
        </p:nvSpPr>
        <p:spPr/>
        <p:txBody>
          <a:bodyPr/>
          <a:lstStyle/>
          <a:p>
            <a:fld id="{A43A1904-2AA2-4EAE-9F26-DAF51D0B80B6}" type="slidenum">
              <a:rPr lang="pl-PL" smtClean="0"/>
              <a:t>11</a:t>
            </a:fld>
            <a:endParaRPr lang="pl-PL"/>
          </a:p>
        </p:txBody>
      </p:sp>
    </p:spTree>
    <p:extLst>
      <p:ext uri="{BB962C8B-B14F-4D97-AF65-F5344CB8AC3E}">
        <p14:creationId xmlns:p14="http://schemas.microsoft.com/office/powerpoint/2010/main" val="3329570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2B86F-E44C-FD86-9C67-398025D9AF3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C955C2F-467B-0C2C-A900-C820CC1D2E2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5C40CA20-6A05-3740-0702-BEF2D02EA0E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0270493-214D-9119-40DA-C8F57111BFD9}"/>
              </a:ext>
            </a:extLst>
          </p:cNvPr>
          <p:cNvSpPr>
            <a:spLocks noGrp="1"/>
          </p:cNvSpPr>
          <p:nvPr>
            <p:ph type="sldNum" sz="quarter" idx="5"/>
          </p:nvPr>
        </p:nvSpPr>
        <p:spPr/>
        <p:txBody>
          <a:bodyPr/>
          <a:lstStyle/>
          <a:p>
            <a:fld id="{A43A1904-2AA2-4EAE-9F26-DAF51D0B80B6}" type="slidenum">
              <a:rPr lang="pl-PL" smtClean="0"/>
              <a:t>12</a:t>
            </a:fld>
            <a:endParaRPr lang="pl-PL"/>
          </a:p>
        </p:txBody>
      </p:sp>
    </p:spTree>
    <p:extLst>
      <p:ext uri="{BB962C8B-B14F-4D97-AF65-F5344CB8AC3E}">
        <p14:creationId xmlns:p14="http://schemas.microsoft.com/office/powerpoint/2010/main" val="3825529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A43A1904-2AA2-4EAE-9F26-DAF51D0B80B6}" type="slidenum">
              <a:rPr lang="pl-PL" smtClean="0"/>
              <a:t>13</a:t>
            </a:fld>
            <a:endParaRPr lang="pl-PL"/>
          </a:p>
        </p:txBody>
      </p:sp>
    </p:spTree>
    <p:extLst>
      <p:ext uri="{BB962C8B-B14F-4D97-AF65-F5344CB8AC3E}">
        <p14:creationId xmlns:p14="http://schemas.microsoft.com/office/powerpoint/2010/main" val="172653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824937-8B45-8314-6D89-B95717B04E7E}"/>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BA7AB28F-B508-BD6A-E52E-2BA5225F0F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46F2C97-BD64-54D6-68B2-316D0FB47B83}"/>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5" name="Symbol zastępczy stopki 4">
            <a:extLst>
              <a:ext uri="{FF2B5EF4-FFF2-40B4-BE49-F238E27FC236}">
                <a16:creationId xmlns:a16="http://schemas.microsoft.com/office/drawing/2014/main" id="{6C881A10-C62F-93B9-3EDA-C71A8323D08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48847C1-696B-6475-6B6E-71296332A493}"/>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2721393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432DFC-1FBB-5609-AE86-02464499CF87}"/>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40C0C713-BF12-64D2-0AA3-EE0DDB0A023E}"/>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2E125D1-DF22-BE53-9494-7D8C85F71D3B}"/>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5" name="Symbol zastępczy stopki 4">
            <a:extLst>
              <a:ext uri="{FF2B5EF4-FFF2-40B4-BE49-F238E27FC236}">
                <a16:creationId xmlns:a16="http://schemas.microsoft.com/office/drawing/2014/main" id="{30F2A014-CCCD-8FF2-F5C1-F0CA136F3819}"/>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FD75846-E835-AA1C-934E-134328D1AA2C}"/>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4046020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F183AB05-1119-9D4C-15A6-177AEB9F5ED6}"/>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681B3C49-1136-287C-FF16-FBAC0CECFD2F}"/>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B245732-BA62-CB90-FFED-AA906FCF4705}"/>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5" name="Symbol zastępczy stopki 4">
            <a:extLst>
              <a:ext uri="{FF2B5EF4-FFF2-40B4-BE49-F238E27FC236}">
                <a16:creationId xmlns:a16="http://schemas.microsoft.com/office/drawing/2014/main" id="{5DBE9CBA-229E-FAD0-F1E2-7CB3D0C7BA7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F4D5713-1B14-58A5-B9C8-477725878255}"/>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2177537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93EA65D-881E-873E-3B86-6F198DC1A76F}"/>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28791178-D8F9-8185-A96B-D0AB4CDA3B42}"/>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42340F1-10EA-6419-BC17-6D8562DD4915}"/>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5" name="Symbol zastępczy stopki 4">
            <a:extLst>
              <a:ext uri="{FF2B5EF4-FFF2-40B4-BE49-F238E27FC236}">
                <a16:creationId xmlns:a16="http://schemas.microsoft.com/office/drawing/2014/main" id="{8106CE9E-B68F-29E9-9303-14AA7607C3E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5B9870E-0944-C9BE-C67A-8820D16EE67C}"/>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836789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01D648-0195-DE90-9DE4-2B03394396B6}"/>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E37EEC98-D914-3410-BBBE-2CFA1A0AE3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B12C33CD-212C-D8A3-BDEE-B91AF126AA7B}"/>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5" name="Symbol zastępczy stopki 4">
            <a:extLst>
              <a:ext uri="{FF2B5EF4-FFF2-40B4-BE49-F238E27FC236}">
                <a16:creationId xmlns:a16="http://schemas.microsoft.com/office/drawing/2014/main" id="{D8B31C20-B602-922F-8D38-E7E66E28A41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1B87CBC-FA08-D654-99C5-806D7A70E212}"/>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1402596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5B848A4-A8E9-B58E-0607-D8BF44EDFB36}"/>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42EF70F-A52B-8AA1-AB0E-9C6D28757304}"/>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9E242425-3596-84C4-6F3B-D4AA48ECF134}"/>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9C564EC3-2714-2236-7C92-0533D011EF20}"/>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6" name="Symbol zastępczy stopki 5">
            <a:extLst>
              <a:ext uri="{FF2B5EF4-FFF2-40B4-BE49-F238E27FC236}">
                <a16:creationId xmlns:a16="http://schemas.microsoft.com/office/drawing/2014/main" id="{C3F6F88B-662B-B50D-52D9-CD432DC7E33A}"/>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01169E6-C200-5A58-8B60-3B6F71922F98}"/>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2646166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8161BF7-AA3C-6736-D117-C73CA3D120D5}"/>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FA2F1FFC-F1F8-7869-4756-F6B03E3BEE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D634BF75-5BFD-FA9F-562A-F7F4C3862ACB}"/>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8E39849D-7872-0BDE-19B0-8CAE069105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BD9124E-BF9A-A043-21EF-0DD66FCBCFF7}"/>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29CBD451-B542-677E-F753-F70CCCE9B335}"/>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8" name="Symbol zastępczy stopki 7">
            <a:extLst>
              <a:ext uri="{FF2B5EF4-FFF2-40B4-BE49-F238E27FC236}">
                <a16:creationId xmlns:a16="http://schemas.microsoft.com/office/drawing/2014/main" id="{435A2380-9D92-BBA8-6B05-83E63586D865}"/>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9DFFBC05-B5D2-786B-AD90-85B1BA67A87D}"/>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4279984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AB142B7-609B-45F9-505C-CA36795F655C}"/>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8D318F2E-7261-24B7-00FA-6C391E819F9E}"/>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4" name="Symbol zastępczy stopki 3">
            <a:extLst>
              <a:ext uri="{FF2B5EF4-FFF2-40B4-BE49-F238E27FC236}">
                <a16:creationId xmlns:a16="http://schemas.microsoft.com/office/drawing/2014/main" id="{C487A818-23AF-2DD9-84F9-0DC1A0DE582C}"/>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F52019A1-03D2-886C-5A9A-3B1BC85F6FA1}"/>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1945204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55180461-461D-6AF6-9D71-EA08E7421F23}"/>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3" name="Symbol zastępczy stopki 2">
            <a:extLst>
              <a:ext uri="{FF2B5EF4-FFF2-40B4-BE49-F238E27FC236}">
                <a16:creationId xmlns:a16="http://schemas.microsoft.com/office/drawing/2014/main" id="{B61E3E71-867B-7712-A117-38D974D2F4FF}"/>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5FD5E974-13CC-C8D9-A7F3-93F3C78C3255}"/>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396392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1B9FC27-E467-8F4C-4A78-3E9C769B37C7}"/>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0074620D-D88E-410A-A29E-C9A0DDBC68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9718CFA2-791A-9E42-DA50-B35BABFD02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E4A0707D-AA9C-121A-D0A3-87A9E52B1B00}"/>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6" name="Symbol zastępczy stopki 5">
            <a:extLst>
              <a:ext uri="{FF2B5EF4-FFF2-40B4-BE49-F238E27FC236}">
                <a16:creationId xmlns:a16="http://schemas.microsoft.com/office/drawing/2014/main" id="{C8E5A359-D53E-15CA-0ECF-D24B51DCFF0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D6E3E68-16F9-5422-EEFC-7A3B608B154C}"/>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2746075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226E046-37D8-8DF3-24D6-588A2210077F}"/>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774F2E24-FC25-80E0-7CDA-9824336C50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F32FBB3D-0870-2DED-AA93-3A05BACA42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A911998-8562-BEEA-C974-EBFBC063873C}"/>
              </a:ext>
            </a:extLst>
          </p:cNvPr>
          <p:cNvSpPr>
            <a:spLocks noGrp="1"/>
          </p:cNvSpPr>
          <p:nvPr>
            <p:ph type="dt" sz="half" idx="10"/>
          </p:nvPr>
        </p:nvSpPr>
        <p:spPr/>
        <p:txBody>
          <a:bodyPr/>
          <a:lstStyle/>
          <a:p>
            <a:fld id="{D51983C5-5FB0-4A44-AA4D-FA00E5DF29F0}" type="datetimeFigureOut">
              <a:rPr lang="pl-PL" smtClean="0"/>
              <a:t>22.08.2025</a:t>
            </a:fld>
            <a:endParaRPr lang="pl-PL"/>
          </a:p>
        </p:txBody>
      </p:sp>
      <p:sp>
        <p:nvSpPr>
          <p:cNvPr id="6" name="Symbol zastępczy stopki 5">
            <a:extLst>
              <a:ext uri="{FF2B5EF4-FFF2-40B4-BE49-F238E27FC236}">
                <a16:creationId xmlns:a16="http://schemas.microsoft.com/office/drawing/2014/main" id="{B1104170-2581-0505-0E10-89240BA6EBF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46448738-0A79-202F-5559-D604B9B26CA2}"/>
              </a:ext>
            </a:extLst>
          </p:cNvPr>
          <p:cNvSpPr>
            <a:spLocks noGrp="1"/>
          </p:cNvSpPr>
          <p:nvPr>
            <p:ph type="sldNum" sz="quarter" idx="12"/>
          </p:nvPr>
        </p:nvSpPr>
        <p:spPr/>
        <p:txBody>
          <a:bodyPr/>
          <a:lstStyle/>
          <a:p>
            <a:fld id="{C7220876-C1F4-4CEF-94B6-73CE80A4BD2D}" type="slidenum">
              <a:rPr lang="pl-PL" smtClean="0"/>
              <a:t>‹#›</a:t>
            </a:fld>
            <a:endParaRPr lang="pl-PL"/>
          </a:p>
        </p:txBody>
      </p:sp>
    </p:spTree>
    <p:extLst>
      <p:ext uri="{BB962C8B-B14F-4D97-AF65-F5344CB8AC3E}">
        <p14:creationId xmlns:p14="http://schemas.microsoft.com/office/powerpoint/2010/main" val="357203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2DD25FBF-915F-9C04-A64D-8F1B8E8A0A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3E527519-2BDA-AF30-A03E-000F14AF82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234AFF09-C27D-E2AF-42AC-0B6E150289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983C5-5FB0-4A44-AA4D-FA00E5DF29F0}" type="datetimeFigureOut">
              <a:rPr lang="pl-PL" smtClean="0"/>
              <a:t>22.08.2025</a:t>
            </a:fld>
            <a:endParaRPr lang="pl-PL"/>
          </a:p>
        </p:txBody>
      </p:sp>
      <p:sp>
        <p:nvSpPr>
          <p:cNvPr id="5" name="Symbol zastępczy stopki 4">
            <a:extLst>
              <a:ext uri="{FF2B5EF4-FFF2-40B4-BE49-F238E27FC236}">
                <a16:creationId xmlns:a16="http://schemas.microsoft.com/office/drawing/2014/main" id="{24887BD7-6A3C-BB01-7F8F-DECC52F654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EFC3B848-E477-EED2-0584-3B534175EE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20876-C1F4-4CEF-94B6-73CE80A4BD2D}" type="slidenum">
              <a:rPr lang="pl-PL" smtClean="0"/>
              <a:t>‹#›</a:t>
            </a:fld>
            <a:endParaRPr lang="pl-PL"/>
          </a:p>
        </p:txBody>
      </p:sp>
    </p:spTree>
    <p:extLst>
      <p:ext uri="{BB962C8B-B14F-4D97-AF65-F5344CB8AC3E}">
        <p14:creationId xmlns:p14="http://schemas.microsoft.com/office/powerpoint/2010/main" val="1396971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9.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pole tekstowe 8">
            <a:extLst>
              <a:ext uri="{FF2B5EF4-FFF2-40B4-BE49-F238E27FC236}">
                <a16:creationId xmlns:a16="http://schemas.microsoft.com/office/drawing/2014/main" id="{1A83D803-16C2-FD5A-2BC4-5DD57C242C6D}"/>
              </a:ext>
            </a:extLst>
          </p:cNvPr>
          <p:cNvSpPr txBox="1"/>
          <p:nvPr/>
        </p:nvSpPr>
        <p:spPr>
          <a:xfrm>
            <a:off x="670785" y="1680321"/>
            <a:ext cx="10253663" cy="8094524"/>
          </a:xfrm>
          <a:prstGeom prst="rect">
            <a:avLst/>
          </a:prstGeom>
          <a:noFill/>
        </p:spPr>
        <p:txBody>
          <a:bodyPr wrap="square">
            <a:spAutoFit/>
          </a:bodyPr>
          <a:lstStyle/>
          <a:p>
            <a:pPr algn="ctr"/>
            <a:r>
              <a:rPr lang="pl-PL" sz="4000" b="1" i="0" u="none" strike="noStrike" baseline="0" dirty="0">
                <a:solidFill>
                  <a:schemeClr val="bg1"/>
                </a:solidFill>
                <a:latin typeface="Lato" panose="020F0502020204030203" pitchFamily="34" charset="-18"/>
              </a:rPr>
              <a:t>Spotkanie informacyjne </a:t>
            </a:r>
            <a:br>
              <a:rPr lang="pl-PL" sz="4000" b="1" i="0" u="none" strike="noStrike" baseline="0" dirty="0">
                <a:solidFill>
                  <a:schemeClr val="bg1"/>
                </a:solidFill>
                <a:latin typeface="Lato" panose="020F0502020204030203" pitchFamily="34" charset="-18"/>
              </a:rPr>
            </a:br>
            <a:r>
              <a:rPr lang="pl-PL" sz="4000" b="1" u="none" strike="noStrike" baseline="0" dirty="0">
                <a:solidFill>
                  <a:schemeClr val="bg1"/>
                </a:solidFill>
                <a:latin typeface="Lato" panose="020F0502020204030203" pitchFamily="34" charset="-18"/>
              </a:rPr>
              <a:t>dla potencjalnych wnioskodawców –</a:t>
            </a:r>
          </a:p>
          <a:p>
            <a:pPr algn="ctr"/>
            <a:r>
              <a:rPr lang="pl-PL" sz="4000" b="1" u="none" strike="noStrike" baseline="0" dirty="0">
                <a:solidFill>
                  <a:schemeClr val="bg1"/>
                </a:solidFill>
                <a:latin typeface="Lato" panose="020F0502020204030203" pitchFamily="34" charset="-18"/>
              </a:rPr>
              <a:t> </a:t>
            </a:r>
            <a:r>
              <a:rPr lang="pl-PL" sz="4000" b="1" dirty="0">
                <a:solidFill>
                  <a:schemeClr val="bg1"/>
                </a:solidFill>
                <a:latin typeface="Lato" panose="020F0502020204030203" pitchFamily="34" charset="-18"/>
              </a:rPr>
              <a:t>konkurs </a:t>
            </a:r>
          </a:p>
          <a:p>
            <a:pPr algn="ctr"/>
            <a:r>
              <a:rPr lang="pl-PL" sz="4000" b="1" dirty="0">
                <a:solidFill>
                  <a:schemeClr val="bg1"/>
                </a:solidFill>
                <a:latin typeface="Lato" panose="020F0502020204030203" pitchFamily="34" charset="-18"/>
              </a:rPr>
              <a:t>FM-SMPL.05.LSOR.2025</a:t>
            </a:r>
            <a:br>
              <a:rPr lang="pl-PL" sz="4000" b="1" u="none" strike="noStrike" baseline="0" dirty="0">
                <a:solidFill>
                  <a:schemeClr val="bg1"/>
                </a:solidFill>
                <a:latin typeface="Lato" panose="020F0502020204030203" pitchFamily="34" charset="-18"/>
              </a:rPr>
            </a:br>
            <a:br>
              <a:rPr lang="pl-PL" sz="4000" b="1" u="none" strike="noStrike" baseline="0" dirty="0">
                <a:solidFill>
                  <a:schemeClr val="bg1"/>
                </a:solidFill>
                <a:latin typeface="Lato" panose="020F0502020204030203" pitchFamily="34" charset="-18"/>
              </a:rPr>
            </a:br>
            <a:br>
              <a:rPr lang="pl-PL" sz="4000" b="1" u="none" strike="noStrike" baseline="0" dirty="0">
                <a:solidFill>
                  <a:schemeClr val="bg1"/>
                </a:solidFill>
                <a:latin typeface="Lato" panose="020F0502020204030203" pitchFamily="34" charset="-18"/>
              </a:rPr>
            </a:br>
            <a:endParaRPr lang="pl-PL" sz="4000" b="1" u="none" strike="noStrike" baseline="0"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algn="ctr"/>
            <a:endParaRPr lang="pl-PL" sz="4000" b="1" dirty="0">
              <a:solidFill>
                <a:schemeClr val="bg1"/>
              </a:solidFill>
              <a:latin typeface="Lato" panose="020F0502020204030203" pitchFamily="34" charset="-18"/>
            </a:endParaRPr>
          </a:p>
          <a:p>
            <a:pPr algn="ctr"/>
            <a:endParaRPr lang="pl-PL" sz="4000" b="1" i="0" u="none" strike="noStrike" baseline="0" dirty="0">
              <a:solidFill>
                <a:schemeClr val="bg1"/>
              </a:solidFill>
              <a:latin typeface="Lato" panose="020F0502020204030203" pitchFamily="34" charset="-18"/>
            </a:endParaRPr>
          </a:p>
        </p:txBody>
      </p:sp>
    </p:spTree>
    <p:extLst>
      <p:ext uri="{BB962C8B-B14F-4D97-AF65-F5344CB8AC3E}">
        <p14:creationId xmlns:p14="http://schemas.microsoft.com/office/powerpoint/2010/main" val="4079971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FB2DB-9055-9494-BDFC-C3545D270D91}"/>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8E89FDD7-1ABB-3051-54BF-1A4093872978}"/>
              </a:ext>
            </a:extLst>
          </p:cNvPr>
          <p:cNvSpPr txBox="1"/>
          <p:nvPr/>
        </p:nvSpPr>
        <p:spPr>
          <a:xfrm>
            <a:off x="292915" y="1428287"/>
            <a:ext cx="11230299" cy="7081875"/>
          </a:xfrm>
          <a:prstGeom prst="rect">
            <a:avLst/>
          </a:prstGeom>
          <a:noFill/>
        </p:spPr>
        <p:txBody>
          <a:bodyPr wrap="square">
            <a:spAutoFit/>
          </a:bodyPr>
          <a:lstStyle/>
          <a:p>
            <a:pPr>
              <a:lnSpc>
                <a:spcPct val="200000"/>
              </a:lnSpc>
            </a:pPr>
            <a:r>
              <a:rPr lang="pl-PL" sz="1600" dirty="0">
                <a:latin typeface="Lato" panose="020F0502020204030203" pitchFamily="34" charset="-18"/>
              </a:rPr>
              <a:t>Warunkiem pozytywnej weryfikacji w oparciu o kryteria oceny formalnej jest </a:t>
            </a:r>
            <a:r>
              <a:rPr lang="pl-PL" sz="1600" b="1" dirty="0">
                <a:latin typeface="Lato" panose="020F0502020204030203" pitchFamily="34" charset="-18"/>
              </a:rPr>
              <a:t>spełnienie wszystkich kryteriów oceny formalnej.</a:t>
            </a:r>
          </a:p>
          <a:p>
            <a:pPr marL="342900" indent="-342900">
              <a:lnSpc>
                <a:spcPct val="200000"/>
              </a:lnSpc>
              <a:buAutoNum type="alphaUcPeriod"/>
            </a:pPr>
            <a:r>
              <a:rPr lang="pl-PL" sz="1600" dirty="0">
                <a:latin typeface="Lato" panose="020F0502020204030203" pitchFamily="34" charset="-18"/>
              </a:rPr>
              <a:t>Podmiot uprawniony do złożenia wniosku</a:t>
            </a:r>
          </a:p>
          <a:p>
            <a:pPr marL="342900" indent="-342900">
              <a:lnSpc>
                <a:spcPct val="200000"/>
              </a:lnSpc>
              <a:buAutoNum type="alphaUcPeriod"/>
            </a:pPr>
            <a:r>
              <a:rPr lang="pl-PL" sz="1600" dirty="0">
                <a:latin typeface="Lato" panose="020F0502020204030203" pitchFamily="34" charset="-18"/>
              </a:rPr>
              <a:t>Zgodność wniosku o dofinansowanie z Regulaminem konkursu</a:t>
            </a:r>
          </a:p>
          <a:p>
            <a:pPr marL="342900" indent="-342900">
              <a:lnSpc>
                <a:spcPct val="200000"/>
              </a:lnSpc>
              <a:buAutoNum type="alphaUcPeriod"/>
            </a:pPr>
            <a:r>
              <a:rPr lang="pl-PL" sz="1600" dirty="0">
                <a:latin typeface="Lato" panose="020F0502020204030203" pitchFamily="34" charset="-18"/>
              </a:rPr>
              <a:t>Posiadanie prawa do dysponowania nieruchomością na cele budowlane – jeśli dotyczy</a:t>
            </a:r>
          </a:p>
          <a:p>
            <a:pPr marL="342900" indent="-342900">
              <a:lnSpc>
                <a:spcPct val="200000"/>
              </a:lnSpc>
              <a:buAutoNum type="alphaUcPeriod"/>
            </a:pPr>
            <a:r>
              <a:rPr lang="pl-PL" sz="1600" dirty="0">
                <a:latin typeface="Lato" panose="020F0502020204030203" pitchFamily="34" charset="-18"/>
              </a:rPr>
              <a:t>Wymagania dla lądowisk</a:t>
            </a:r>
          </a:p>
          <a:p>
            <a:pPr marL="342900" indent="-342900">
              <a:lnSpc>
                <a:spcPct val="200000"/>
              </a:lnSpc>
              <a:buAutoNum type="alphaUcPeriod"/>
            </a:pPr>
            <a:r>
              <a:rPr lang="pl-PL" sz="1600" dirty="0">
                <a:latin typeface="Lato" panose="020F0502020204030203" pitchFamily="34" charset="-18"/>
              </a:rPr>
              <a:t>Otrzymanie dofinansowania na budowę albo modernizację lądowiska w ramach Programu Operacyjnego Infrastruktura i Środowisko 2014-2020 (</a:t>
            </a:r>
            <a:r>
              <a:rPr lang="pl-PL" sz="1600" dirty="0" err="1">
                <a:latin typeface="Lato" panose="020F0502020204030203" pitchFamily="34" charset="-18"/>
              </a:rPr>
              <a:t>POIiŚ</a:t>
            </a:r>
            <a:r>
              <a:rPr lang="pl-PL" sz="1600" dirty="0">
                <a:latin typeface="Lato" panose="020F0502020204030203" pitchFamily="34" charset="-18"/>
              </a:rPr>
              <a:t>)</a:t>
            </a:r>
          </a:p>
          <a:p>
            <a:pPr marL="342900" indent="-342900">
              <a:lnSpc>
                <a:spcPct val="200000"/>
              </a:lnSpc>
              <a:buAutoNum type="alphaUcPeriod"/>
            </a:pPr>
            <a:r>
              <a:rPr lang="pl-PL" sz="1600" dirty="0">
                <a:latin typeface="Lato" panose="020F0502020204030203" pitchFamily="34" charset="-18"/>
              </a:rPr>
              <a:t>Wymagany wkład własny* w wysokości określonej w Regulaminie konkursu</a:t>
            </a:r>
          </a:p>
          <a:p>
            <a:pPr>
              <a:lnSpc>
                <a:spcPct val="200000"/>
              </a:lnSpc>
            </a:pPr>
            <a:r>
              <a:rPr lang="pl-PL" sz="1600" dirty="0">
                <a:latin typeface="Lato" panose="020F0502020204030203" pitchFamily="34" charset="-18"/>
              </a:rPr>
              <a:t>*</a:t>
            </a:r>
            <a:r>
              <a:rPr lang="pl-PL" sz="1200" dirty="0">
                <a:latin typeface="Lato" panose="020F0502020204030203" pitchFamily="34" charset="-18"/>
              </a:rPr>
              <a:t>wkładem własnym są środki własne wnioskodawcy lub środki z innych źródeł</a:t>
            </a:r>
          </a:p>
          <a:p>
            <a:pPr marL="342900" indent="-342900">
              <a:lnSpc>
                <a:spcPct val="200000"/>
              </a:lnSpc>
              <a:buAutoNum type="alphaLcParenR"/>
            </a:pPr>
            <a:endParaRPr lang="pl-PL" dirty="0"/>
          </a:p>
          <a:p>
            <a:pPr marL="342900" indent="-342900">
              <a:lnSpc>
                <a:spcPct val="200000"/>
              </a:lnSpc>
              <a:buAutoNum type="alphaLcParenR"/>
            </a:pPr>
            <a:endParaRPr lang="pl-PL" dirty="0"/>
          </a:p>
          <a:p>
            <a:pPr marL="342900" indent="-342900">
              <a:lnSpc>
                <a:spcPct val="200000"/>
              </a:lnSpc>
              <a:buAutoNum type="alphaLcParenR"/>
            </a:pPr>
            <a:endParaRPr lang="pl-PL" sz="1600" dirty="0"/>
          </a:p>
          <a:p>
            <a:pPr marL="342900" indent="-342900">
              <a:lnSpc>
                <a:spcPct val="200000"/>
              </a:lnSpc>
              <a:buAutoNum type="alphaLcParenR"/>
            </a:pPr>
            <a:endParaRPr lang="pl-PL" dirty="0">
              <a:latin typeface="Lato" panose="020F0502020204030203" pitchFamily="34" charset="-18"/>
              <a:cs typeface="Poppins" panose="00000500000000000000" pitchFamily="2" charset="-18"/>
            </a:endParaRPr>
          </a:p>
        </p:txBody>
      </p:sp>
      <p:sp>
        <p:nvSpPr>
          <p:cNvPr id="2" name="Prostokąt 1">
            <a:extLst>
              <a:ext uri="{FF2B5EF4-FFF2-40B4-BE49-F238E27FC236}">
                <a16:creationId xmlns:a16="http://schemas.microsoft.com/office/drawing/2014/main" id="{5818CF29-BCF5-9C00-BBF3-0A3644E5CB16}"/>
              </a:ext>
            </a:extLst>
          </p:cNvPr>
          <p:cNvSpPr/>
          <p:nvPr/>
        </p:nvSpPr>
        <p:spPr>
          <a:xfrm>
            <a:off x="150921" y="650011"/>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KRYTERIA OCENY FORMALNEJ – BUDOWA I MODERNIZACJA LĄDOWISK</a:t>
            </a:r>
          </a:p>
        </p:txBody>
      </p:sp>
    </p:spTree>
    <p:extLst>
      <p:ext uri="{BB962C8B-B14F-4D97-AF65-F5344CB8AC3E}">
        <p14:creationId xmlns:p14="http://schemas.microsoft.com/office/powerpoint/2010/main" val="1364064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0797E-B05F-59AB-9403-8C4F68D6172B}"/>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C5DF32F4-8C0A-8793-7630-3D57FB6D9D07}"/>
              </a:ext>
            </a:extLst>
          </p:cNvPr>
          <p:cNvSpPr txBox="1"/>
          <p:nvPr/>
        </p:nvSpPr>
        <p:spPr>
          <a:xfrm>
            <a:off x="363936" y="1791517"/>
            <a:ext cx="11230299" cy="6589433"/>
          </a:xfrm>
          <a:prstGeom prst="rect">
            <a:avLst/>
          </a:prstGeom>
          <a:noFill/>
        </p:spPr>
        <p:txBody>
          <a:bodyPr wrap="square">
            <a:spAutoFit/>
          </a:bodyPr>
          <a:lstStyle/>
          <a:p>
            <a:pPr marL="342900" indent="-342900">
              <a:lnSpc>
                <a:spcPct val="200000"/>
              </a:lnSpc>
              <a:buAutoNum type="arabicPeriod"/>
            </a:pPr>
            <a:r>
              <a:rPr lang="pl-PL" dirty="0">
                <a:latin typeface="Lato" panose="020F0502020204030203" pitchFamily="34" charset="-18"/>
              </a:rPr>
              <a:t>Liczba świadczeń udzielanych w danym SOR – </a:t>
            </a:r>
            <a:r>
              <a:rPr lang="pl-PL" b="1" dirty="0">
                <a:latin typeface="Lato" panose="020F0502020204030203" pitchFamily="34" charset="-18"/>
              </a:rPr>
              <a:t>max. 120 punktów</a:t>
            </a:r>
            <a:endParaRPr lang="pl-PL" b="1" dirty="0">
              <a:highlight>
                <a:srgbClr val="FFFF00"/>
              </a:highlight>
              <a:latin typeface="Lato" panose="020F0502020204030203" pitchFamily="34" charset="-18"/>
            </a:endParaRPr>
          </a:p>
          <a:p>
            <a:pPr marL="342900" indent="-342900">
              <a:lnSpc>
                <a:spcPct val="200000"/>
              </a:lnSpc>
              <a:buFontTx/>
              <a:buAutoNum type="arabicPeriod"/>
            </a:pPr>
            <a:r>
              <a:rPr lang="pl-PL" dirty="0">
                <a:latin typeface="Lato" panose="020F0502020204030203" pitchFamily="34" charset="-18"/>
              </a:rPr>
              <a:t>Stopień zaawansowania przygotowania inwestycji - </a:t>
            </a:r>
            <a:r>
              <a:rPr lang="pl-PL" b="1" dirty="0">
                <a:latin typeface="Lato" panose="020F0502020204030203" pitchFamily="34" charset="-18"/>
              </a:rPr>
              <a:t>max. 15 punktów</a:t>
            </a:r>
            <a:endParaRPr lang="pl-PL" dirty="0">
              <a:latin typeface="Lato" panose="020F0502020204030203" pitchFamily="34" charset="-18"/>
            </a:endParaRPr>
          </a:p>
          <a:p>
            <a:pPr marL="342900" indent="-342900">
              <a:lnSpc>
                <a:spcPct val="200000"/>
              </a:lnSpc>
              <a:buFontTx/>
              <a:buAutoNum type="arabicPeriod"/>
            </a:pPr>
            <a:r>
              <a:rPr lang="pl-PL" dirty="0">
                <a:latin typeface="Lato" panose="020F0502020204030203" pitchFamily="34" charset="-18"/>
              </a:rPr>
              <a:t>Dodatkowe wymagania dla lądowisk naziemnych i wyniesionych - </a:t>
            </a:r>
            <a:r>
              <a:rPr lang="pl-PL" b="1" dirty="0">
                <a:latin typeface="Lato" panose="020F0502020204030203" pitchFamily="34" charset="-18"/>
              </a:rPr>
              <a:t>max. 25 punktów</a:t>
            </a:r>
            <a:endParaRPr lang="pl-PL" dirty="0">
              <a:latin typeface="Lato" panose="020F0502020204030203" pitchFamily="34" charset="-18"/>
            </a:endParaRPr>
          </a:p>
          <a:p>
            <a:pPr marL="342900" indent="-342900">
              <a:lnSpc>
                <a:spcPct val="200000"/>
              </a:lnSpc>
              <a:buFontTx/>
              <a:buAutoNum type="arabicPeriod"/>
            </a:pPr>
            <a:r>
              <a:rPr lang="pl-PL" dirty="0">
                <a:latin typeface="Lato" panose="020F0502020204030203" pitchFamily="34" charset="-18"/>
              </a:rPr>
              <a:t>Udział wkładu własnego w Wartości Kosztorysowej Inwestycji (WKI) - </a:t>
            </a:r>
            <a:r>
              <a:rPr lang="pl-PL" b="1" dirty="0">
                <a:latin typeface="Lato" panose="020F0502020204030203" pitchFamily="34" charset="-18"/>
              </a:rPr>
              <a:t>max. 17 punktów</a:t>
            </a:r>
            <a:endParaRPr lang="pl-PL" dirty="0">
              <a:latin typeface="Lato" panose="020F0502020204030203" pitchFamily="34" charset="-18"/>
            </a:endParaRPr>
          </a:p>
          <a:p>
            <a:pPr>
              <a:lnSpc>
                <a:spcPct val="200000"/>
              </a:lnSpc>
            </a:pPr>
            <a:endParaRPr lang="pl-PL" dirty="0">
              <a:latin typeface="Lato" panose="020F0502020204030203" pitchFamily="34" charset="-18"/>
            </a:endParaRPr>
          </a:p>
          <a:p>
            <a:pPr>
              <a:lnSpc>
                <a:spcPct val="200000"/>
              </a:lnSpc>
            </a:pPr>
            <a:r>
              <a:rPr lang="pl-PL" dirty="0">
                <a:latin typeface="Lato" panose="020F0502020204030203" pitchFamily="34" charset="-18"/>
              </a:rPr>
              <a:t>Warunkiem pozytywnej oceny merytorycznej jest uzyskanie wymaganej liczby punktów:</a:t>
            </a:r>
          </a:p>
          <a:p>
            <a:pPr marL="285750" indent="-285750">
              <a:lnSpc>
                <a:spcPct val="200000"/>
              </a:lnSpc>
              <a:buFontTx/>
              <a:buChar char="-"/>
            </a:pPr>
            <a:r>
              <a:rPr lang="pl-PL" dirty="0">
                <a:latin typeface="Lato" panose="020F0502020204030203" pitchFamily="34" charset="-18"/>
              </a:rPr>
              <a:t>dla lądowisk naziemnych, tj. </a:t>
            </a:r>
            <a:r>
              <a:rPr lang="pl-PL" b="1" dirty="0">
                <a:latin typeface="Lato" panose="020F0502020204030203" pitchFamily="34" charset="-18"/>
              </a:rPr>
              <a:t>co najmniej 27 punktów</a:t>
            </a:r>
          </a:p>
          <a:p>
            <a:pPr marL="285750" indent="-285750">
              <a:lnSpc>
                <a:spcPct val="200000"/>
              </a:lnSpc>
              <a:buFontTx/>
              <a:buChar char="-"/>
            </a:pPr>
            <a:r>
              <a:rPr lang="pl-PL" dirty="0">
                <a:latin typeface="Lato" panose="020F0502020204030203" pitchFamily="34" charset="-18"/>
              </a:rPr>
              <a:t>dla lądowisk wyniesionych, tj. </a:t>
            </a:r>
            <a:r>
              <a:rPr lang="pl-PL" b="1" dirty="0">
                <a:latin typeface="Lato" panose="020F0502020204030203" pitchFamily="34" charset="-18"/>
              </a:rPr>
              <a:t>co najmniej 27 punktów</a:t>
            </a:r>
          </a:p>
          <a:p>
            <a:pPr marL="342900" indent="-342900">
              <a:lnSpc>
                <a:spcPct val="200000"/>
              </a:lnSpc>
              <a:buAutoNum type="alphaLcParenR"/>
            </a:pPr>
            <a:endParaRPr lang="pl-PL" dirty="0"/>
          </a:p>
          <a:p>
            <a:pPr marL="342900" indent="-342900">
              <a:lnSpc>
                <a:spcPct val="200000"/>
              </a:lnSpc>
              <a:buAutoNum type="alphaLcParenR"/>
            </a:pPr>
            <a:endParaRPr lang="pl-PL" dirty="0"/>
          </a:p>
          <a:p>
            <a:pPr marL="342900" indent="-342900">
              <a:lnSpc>
                <a:spcPct val="200000"/>
              </a:lnSpc>
              <a:buAutoNum type="alphaLcParenR"/>
            </a:pPr>
            <a:endParaRPr lang="pl-PL" sz="1600" dirty="0"/>
          </a:p>
          <a:p>
            <a:pPr marL="342900" indent="-342900">
              <a:lnSpc>
                <a:spcPct val="200000"/>
              </a:lnSpc>
              <a:buAutoNum type="alphaLcParenR"/>
            </a:pPr>
            <a:endParaRPr lang="pl-PL" dirty="0">
              <a:latin typeface="Lato" panose="020F0502020204030203" pitchFamily="34" charset="-18"/>
              <a:cs typeface="Poppins" panose="00000500000000000000" pitchFamily="2" charset="-18"/>
            </a:endParaRPr>
          </a:p>
        </p:txBody>
      </p:sp>
      <p:sp>
        <p:nvSpPr>
          <p:cNvPr id="2" name="Prostokąt 1">
            <a:extLst>
              <a:ext uri="{FF2B5EF4-FFF2-40B4-BE49-F238E27FC236}">
                <a16:creationId xmlns:a16="http://schemas.microsoft.com/office/drawing/2014/main" id="{C815DC22-84A5-E93D-CCD2-7D428B2B2C65}"/>
              </a:ext>
            </a:extLst>
          </p:cNvPr>
          <p:cNvSpPr/>
          <p:nvPr/>
        </p:nvSpPr>
        <p:spPr>
          <a:xfrm>
            <a:off x="115410" y="907463"/>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KRYTERIA OCENY MERYTORYCZNEJ – BUDOWA LĄDOWISK</a:t>
            </a:r>
          </a:p>
        </p:txBody>
      </p:sp>
    </p:spTree>
    <p:extLst>
      <p:ext uri="{BB962C8B-B14F-4D97-AF65-F5344CB8AC3E}">
        <p14:creationId xmlns:p14="http://schemas.microsoft.com/office/powerpoint/2010/main" val="463412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F5425-D62C-4539-4C6D-658EBAEDDA00}"/>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15F02765-5F2C-70D9-2D92-B72CC554C205}"/>
              </a:ext>
            </a:extLst>
          </p:cNvPr>
          <p:cNvSpPr txBox="1"/>
          <p:nvPr/>
        </p:nvSpPr>
        <p:spPr>
          <a:xfrm>
            <a:off x="221893" y="1062967"/>
            <a:ext cx="11230299" cy="8312981"/>
          </a:xfrm>
          <a:prstGeom prst="rect">
            <a:avLst/>
          </a:prstGeom>
          <a:noFill/>
        </p:spPr>
        <p:txBody>
          <a:bodyPr wrap="square">
            <a:spAutoFit/>
          </a:bodyPr>
          <a:lstStyle/>
          <a:p>
            <a:pPr marL="342900" indent="-342900">
              <a:lnSpc>
                <a:spcPct val="150000"/>
              </a:lnSpc>
              <a:buAutoNum type="arabicPeriod"/>
            </a:pPr>
            <a:endParaRPr lang="pl-PL" sz="1600" dirty="0">
              <a:latin typeface="Lato" panose="020F0502020204030203" pitchFamily="34" charset="-18"/>
            </a:endParaRPr>
          </a:p>
          <a:p>
            <a:pPr marL="342900" indent="-342900">
              <a:lnSpc>
                <a:spcPct val="150000"/>
              </a:lnSpc>
              <a:buAutoNum type="arabicPeriod"/>
            </a:pPr>
            <a:r>
              <a:rPr lang="pl-PL" sz="1600" dirty="0">
                <a:latin typeface="Lato" panose="020F0502020204030203" pitchFamily="34" charset="-18"/>
              </a:rPr>
              <a:t>Liczba świadczeń udzielanych w danym SOR – </a:t>
            </a:r>
            <a:r>
              <a:rPr lang="pl-PL" sz="1600" b="1" dirty="0">
                <a:latin typeface="Lato" panose="020F0502020204030203" pitchFamily="34" charset="-18"/>
              </a:rPr>
              <a:t>max. 120 punktów</a:t>
            </a:r>
            <a:endParaRPr lang="pl-PL" sz="1600" b="1" dirty="0">
              <a:highlight>
                <a:srgbClr val="FFFF00"/>
              </a:highlight>
              <a:latin typeface="Lato" panose="020F0502020204030203" pitchFamily="34" charset="-18"/>
            </a:endParaRPr>
          </a:p>
          <a:p>
            <a:pPr marL="342900" indent="-342900">
              <a:lnSpc>
                <a:spcPct val="150000"/>
              </a:lnSpc>
              <a:buAutoNum type="arabicPeriod"/>
            </a:pPr>
            <a:r>
              <a:rPr lang="pl-PL" sz="1600" dirty="0">
                <a:latin typeface="Lato" panose="020F0502020204030203" pitchFamily="34" charset="-18"/>
              </a:rPr>
              <a:t>Stopień zaawansowania przygotowania inwestycji – </a:t>
            </a:r>
            <a:r>
              <a:rPr lang="pl-PL" sz="1600" b="1" dirty="0">
                <a:latin typeface="Lato" panose="020F0502020204030203" pitchFamily="34" charset="-18"/>
              </a:rPr>
              <a:t>max. 15 punktów</a:t>
            </a:r>
          </a:p>
          <a:p>
            <a:pPr marL="342900" indent="-342900">
              <a:lnSpc>
                <a:spcPct val="150000"/>
              </a:lnSpc>
              <a:buAutoNum type="arabicPeriod"/>
            </a:pPr>
            <a:r>
              <a:rPr lang="pl-PL" sz="1600" dirty="0">
                <a:latin typeface="Lato" panose="020F0502020204030203" pitchFamily="34" charset="-18"/>
              </a:rPr>
              <a:t>Wymagania ogólne dla lądowisk – </a:t>
            </a:r>
            <a:r>
              <a:rPr lang="pl-PL" sz="1600" b="1" dirty="0">
                <a:latin typeface="Lato" panose="020F0502020204030203" pitchFamily="34" charset="-18"/>
              </a:rPr>
              <a:t>max. 21 punkty</a:t>
            </a:r>
          </a:p>
          <a:p>
            <a:pPr marL="342900" indent="-342900">
              <a:lnSpc>
                <a:spcPct val="150000"/>
              </a:lnSpc>
              <a:buAutoNum type="arabicPeriod"/>
            </a:pPr>
            <a:r>
              <a:rPr lang="pl-PL" sz="1600" dirty="0">
                <a:latin typeface="Lato" panose="020F0502020204030203" pitchFamily="34" charset="-18"/>
              </a:rPr>
              <a:t>Wymagania dla lądowisk naziemnych i wyniesionych – </a:t>
            </a:r>
            <a:r>
              <a:rPr lang="pl-PL" sz="1600" b="1" dirty="0">
                <a:latin typeface="Lato" panose="020F0502020204030203" pitchFamily="34" charset="-18"/>
              </a:rPr>
              <a:t>max. 48 punktów  </a:t>
            </a:r>
            <a:r>
              <a:rPr lang="pl-PL" sz="1600" dirty="0">
                <a:latin typeface="Lato" panose="020F0502020204030203" pitchFamily="34" charset="-18"/>
              </a:rPr>
              <a:t>(dla lądowisk naziemnych i wyniesionych)</a:t>
            </a:r>
          </a:p>
          <a:p>
            <a:pPr marL="342900" indent="-342900">
              <a:lnSpc>
                <a:spcPct val="150000"/>
              </a:lnSpc>
              <a:buAutoNum type="arabicPeriod"/>
            </a:pPr>
            <a:r>
              <a:rPr lang="pl-PL" sz="1600" dirty="0">
                <a:latin typeface="Lato" panose="020F0502020204030203" pitchFamily="34" charset="-18"/>
              </a:rPr>
              <a:t>Dodatkowe wymagania dla lądowisk naziemnych i wyniesionych – </a:t>
            </a:r>
            <a:r>
              <a:rPr lang="pl-PL" sz="1600" b="1" dirty="0">
                <a:latin typeface="Lato" panose="020F0502020204030203" pitchFamily="34" charset="-18"/>
              </a:rPr>
              <a:t>max. 25 punktów</a:t>
            </a:r>
            <a:r>
              <a:rPr lang="pl-PL" sz="1600" dirty="0">
                <a:latin typeface="Lato" panose="020F0502020204030203" pitchFamily="34" charset="-18"/>
              </a:rPr>
              <a:t> (dla lądowisk naziemnych i wyniesionych)</a:t>
            </a:r>
            <a:endParaRPr lang="pl-PL" sz="1600" b="1" dirty="0">
              <a:latin typeface="Lato" panose="020F0502020204030203" pitchFamily="34" charset="-18"/>
            </a:endParaRPr>
          </a:p>
          <a:p>
            <a:pPr marL="342900" indent="-342900">
              <a:lnSpc>
                <a:spcPct val="150000"/>
              </a:lnSpc>
              <a:buAutoNum type="arabicPeriod" startAt="6"/>
            </a:pPr>
            <a:r>
              <a:rPr lang="pl-PL" sz="1600" dirty="0">
                <a:latin typeface="Lato" panose="020F0502020204030203" pitchFamily="34" charset="-18"/>
              </a:rPr>
              <a:t>Suma liczby lotów Śmigłowcowej Służby Ratownictwa Medycznego i Samolotowego Zespołu Transportowego (HEMS i EMS) z pacjentem na pokładzie, łącznie z lotami z danego podmiotu leczniczego w 2024 r. – </a:t>
            </a:r>
            <a:r>
              <a:rPr lang="pl-PL" sz="1600" b="1" dirty="0">
                <a:latin typeface="Lato" panose="020F0502020204030203" pitchFamily="34" charset="-18"/>
              </a:rPr>
              <a:t>max. 180 punktów</a:t>
            </a:r>
          </a:p>
          <a:p>
            <a:pPr marL="342900" indent="-342900">
              <a:lnSpc>
                <a:spcPct val="150000"/>
              </a:lnSpc>
              <a:buAutoNum type="arabicPeriod" startAt="6"/>
            </a:pPr>
            <a:r>
              <a:rPr lang="pl-PL" sz="1600" dirty="0">
                <a:latin typeface="Lato" panose="020F0502020204030203" pitchFamily="34" charset="-18"/>
              </a:rPr>
              <a:t>Udział wkładu własnego w Wartości Kosztorysowej Inwestycji (WKI) – </a:t>
            </a:r>
            <a:r>
              <a:rPr lang="pl-PL" sz="1600" b="1" dirty="0">
                <a:latin typeface="Lato" panose="020F0502020204030203" pitchFamily="34" charset="-18"/>
              </a:rPr>
              <a:t>max. 17 punktów</a:t>
            </a:r>
          </a:p>
          <a:p>
            <a:pPr>
              <a:lnSpc>
                <a:spcPct val="150000"/>
              </a:lnSpc>
            </a:pPr>
            <a:endParaRPr lang="pl-PL" sz="1600" dirty="0">
              <a:latin typeface="Lato" panose="020F0502020204030203" pitchFamily="34" charset="-18"/>
            </a:endParaRPr>
          </a:p>
          <a:p>
            <a:pPr>
              <a:lnSpc>
                <a:spcPct val="150000"/>
              </a:lnSpc>
            </a:pPr>
            <a:r>
              <a:rPr lang="pl-PL" sz="1600" dirty="0">
                <a:latin typeface="Lato" panose="020F0502020204030203" pitchFamily="34" charset="-18"/>
              </a:rPr>
              <a:t>Warunkiem pozytywnej oceny merytorycznej jest uzyskanie wymaganej liczby punktów:</a:t>
            </a:r>
          </a:p>
          <a:p>
            <a:pPr marL="285750" indent="-285750">
              <a:lnSpc>
                <a:spcPct val="150000"/>
              </a:lnSpc>
              <a:buFontTx/>
              <a:buChar char="-"/>
            </a:pPr>
            <a:r>
              <a:rPr lang="pl-PL" sz="1600" dirty="0">
                <a:latin typeface="Lato" panose="020F0502020204030203" pitchFamily="34" charset="-18"/>
              </a:rPr>
              <a:t>dla lądowisk naziemnych, tj. </a:t>
            </a:r>
            <a:r>
              <a:rPr lang="pl-PL" sz="1600" b="1" dirty="0">
                <a:latin typeface="Lato" panose="020F0502020204030203" pitchFamily="34" charset="-18"/>
              </a:rPr>
              <a:t>co najmniej 64 punkty</a:t>
            </a:r>
          </a:p>
          <a:p>
            <a:pPr marL="285750" indent="-285750">
              <a:lnSpc>
                <a:spcPct val="150000"/>
              </a:lnSpc>
              <a:buFontTx/>
              <a:buChar char="-"/>
            </a:pPr>
            <a:r>
              <a:rPr lang="pl-PL" sz="1600" dirty="0">
                <a:latin typeface="Lato" panose="020F0502020204030203" pitchFamily="34" charset="-18"/>
              </a:rPr>
              <a:t>dla lądowisk wyniesionych, tj. </a:t>
            </a:r>
            <a:r>
              <a:rPr lang="pl-PL" sz="1600" b="1" dirty="0">
                <a:latin typeface="Lato" panose="020F0502020204030203" pitchFamily="34" charset="-18"/>
              </a:rPr>
              <a:t>co najmniej 64 punkty</a:t>
            </a:r>
          </a:p>
          <a:p>
            <a:pPr>
              <a:lnSpc>
                <a:spcPct val="200000"/>
              </a:lnSpc>
            </a:pPr>
            <a:endParaRPr lang="pl-PL" sz="1400" b="1" dirty="0">
              <a:latin typeface="Lato" panose="020F0502020204030203" pitchFamily="34" charset="-18"/>
            </a:endParaRPr>
          </a:p>
          <a:p>
            <a:pPr marL="285750" indent="-285750">
              <a:lnSpc>
                <a:spcPct val="200000"/>
              </a:lnSpc>
              <a:buFontTx/>
              <a:buChar char="-"/>
            </a:pPr>
            <a:endParaRPr lang="pl-PL" b="1" dirty="0">
              <a:latin typeface="Lato" panose="020F0502020204030203" pitchFamily="34" charset="-18"/>
            </a:endParaRPr>
          </a:p>
          <a:p>
            <a:pPr marL="342900" indent="-342900">
              <a:lnSpc>
                <a:spcPct val="200000"/>
              </a:lnSpc>
              <a:buAutoNum type="alphaLcParenR"/>
            </a:pPr>
            <a:endParaRPr lang="pl-PL" dirty="0"/>
          </a:p>
          <a:p>
            <a:pPr marL="342900" indent="-342900">
              <a:lnSpc>
                <a:spcPct val="200000"/>
              </a:lnSpc>
              <a:buAutoNum type="alphaLcParenR"/>
            </a:pPr>
            <a:endParaRPr lang="pl-PL" dirty="0"/>
          </a:p>
          <a:p>
            <a:pPr marL="342900" indent="-342900">
              <a:lnSpc>
                <a:spcPct val="200000"/>
              </a:lnSpc>
              <a:buAutoNum type="alphaLcParenR"/>
            </a:pPr>
            <a:endParaRPr lang="pl-PL" sz="1600" dirty="0"/>
          </a:p>
          <a:p>
            <a:pPr marL="342900" indent="-342900">
              <a:lnSpc>
                <a:spcPct val="200000"/>
              </a:lnSpc>
              <a:buAutoNum type="alphaLcParenR"/>
            </a:pPr>
            <a:endParaRPr lang="pl-PL" dirty="0">
              <a:latin typeface="Lato" panose="020F0502020204030203" pitchFamily="34" charset="-18"/>
              <a:cs typeface="Poppins" panose="00000500000000000000" pitchFamily="2" charset="-18"/>
            </a:endParaRPr>
          </a:p>
        </p:txBody>
      </p:sp>
      <p:sp>
        <p:nvSpPr>
          <p:cNvPr id="2" name="Prostokąt 1">
            <a:extLst>
              <a:ext uri="{FF2B5EF4-FFF2-40B4-BE49-F238E27FC236}">
                <a16:creationId xmlns:a16="http://schemas.microsoft.com/office/drawing/2014/main" id="{A20C7F49-CFA9-1B6B-F743-7EE1A27F2E1B}"/>
              </a:ext>
            </a:extLst>
          </p:cNvPr>
          <p:cNvSpPr/>
          <p:nvPr/>
        </p:nvSpPr>
        <p:spPr>
          <a:xfrm>
            <a:off x="221893" y="428069"/>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KRYTERIA OCENY MERYTORYCZNEJ – MODERNIZACJA LĄDOWISK</a:t>
            </a:r>
          </a:p>
        </p:txBody>
      </p:sp>
    </p:spTree>
    <p:extLst>
      <p:ext uri="{BB962C8B-B14F-4D97-AF65-F5344CB8AC3E}">
        <p14:creationId xmlns:p14="http://schemas.microsoft.com/office/powerpoint/2010/main" val="2362142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13BEDBBE-D112-F70C-F32C-042B6D07BBCA}"/>
            </a:ext>
          </a:extLst>
        </p:cNvPr>
        <p:cNvGrpSpPr/>
        <p:nvPr/>
      </p:nvGrpSpPr>
      <p:grpSpPr>
        <a:xfrm>
          <a:off x="0" y="0"/>
          <a:ext cx="0" cy="0"/>
          <a:chOff x="0" y="0"/>
          <a:chExt cx="0" cy="0"/>
        </a:xfrm>
      </p:grpSpPr>
      <p:sp>
        <p:nvSpPr>
          <p:cNvPr id="9" name="pole tekstowe 8">
            <a:extLst>
              <a:ext uri="{FF2B5EF4-FFF2-40B4-BE49-F238E27FC236}">
                <a16:creationId xmlns:a16="http://schemas.microsoft.com/office/drawing/2014/main" id="{5F337005-F2D2-0E46-2629-CBC6C0B52CFC}"/>
              </a:ext>
            </a:extLst>
          </p:cNvPr>
          <p:cNvSpPr txBox="1"/>
          <p:nvPr/>
        </p:nvSpPr>
        <p:spPr>
          <a:xfrm>
            <a:off x="898048" y="1427390"/>
            <a:ext cx="10253663" cy="6247864"/>
          </a:xfrm>
          <a:prstGeom prst="rect">
            <a:avLst/>
          </a:prstGeom>
          <a:noFill/>
        </p:spPr>
        <p:txBody>
          <a:bodyPr wrap="square">
            <a:spAutoFit/>
          </a:bodyPr>
          <a:lstStyle/>
          <a:p>
            <a:pPr algn="ctr"/>
            <a:br>
              <a:rPr lang="pl-PL" sz="4000" b="1" u="none" strike="noStrike" baseline="0" dirty="0">
                <a:solidFill>
                  <a:schemeClr val="bg1"/>
                </a:solidFill>
                <a:latin typeface="Lato" panose="020F0502020204030203" pitchFamily="34" charset="-18"/>
              </a:rPr>
            </a:br>
            <a:br>
              <a:rPr lang="pl-PL" sz="4000" b="1" u="none" strike="noStrike" baseline="0" dirty="0">
                <a:solidFill>
                  <a:schemeClr val="bg1"/>
                </a:solidFill>
                <a:latin typeface="Lato" panose="020F0502020204030203" pitchFamily="34" charset="-18"/>
              </a:rPr>
            </a:br>
            <a:r>
              <a:rPr lang="pl-PL" sz="4000" b="1" dirty="0">
                <a:solidFill>
                  <a:schemeClr val="bg1"/>
                </a:solidFill>
                <a:latin typeface="Lato" panose="020F0502020204030203" pitchFamily="34" charset="-18"/>
              </a:rPr>
              <a:t> FAQ - Najczęściej zadawane pytania</a:t>
            </a:r>
            <a:br>
              <a:rPr lang="pl-PL" sz="4000" b="1" u="none" strike="noStrike" baseline="0" dirty="0">
                <a:solidFill>
                  <a:schemeClr val="bg1"/>
                </a:solidFill>
                <a:latin typeface="Lato" panose="020F0502020204030203" pitchFamily="34" charset="-18"/>
              </a:rPr>
            </a:br>
            <a:endParaRPr lang="pl-PL" sz="4000" b="1" u="none" strike="noStrike" baseline="0"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marL="571500" indent="-571500" algn="ctr">
              <a:buFontTx/>
              <a:buChar char="-"/>
            </a:pPr>
            <a:endParaRPr lang="pl-PL" sz="4000" b="1" dirty="0">
              <a:solidFill>
                <a:schemeClr val="bg1"/>
              </a:solidFill>
              <a:latin typeface="Lato" panose="020F0502020204030203" pitchFamily="34" charset="-18"/>
            </a:endParaRPr>
          </a:p>
          <a:p>
            <a:pPr algn="ctr"/>
            <a:endParaRPr lang="pl-PL" sz="4000" b="1" dirty="0">
              <a:solidFill>
                <a:schemeClr val="bg1"/>
              </a:solidFill>
              <a:latin typeface="Lato" panose="020F0502020204030203" pitchFamily="34" charset="-18"/>
            </a:endParaRPr>
          </a:p>
          <a:p>
            <a:pPr algn="ctr"/>
            <a:endParaRPr lang="pl-PL" sz="4000" b="1" i="0" u="none" strike="noStrike" baseline="0" dirty="0">
              <a:solidFill>
                <a:schemeClr val="bg1"/>
              </a:solidFill>
              <a:latin typeface="Lato" panose="020F0502020204030203" pitchFamily="34" charset="-18"/>
            </a:endParaRPr>
          </a:p>
        </p:txBody>
      </p:sp>
    </p:spTree>
    <p:extLst>
      <p:ext uri="{BB962C8B-B14F-4D97-AF65-F5344CB8AC3E}">
        <p14:creationId xmlns:p14="http://schemas.microsoft.com/office/powerpoint/2010/main" val="2587556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4CD26-54DE-CCFB-25F0-BD96F647A662}"/>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DF23CD6A-6DE2-D30F-0E52-2190BED02E02}"/>
              </a:ext>
            </a:extLst>
          </p:cNvPr>
          <p:cNvSpPr txBox="1"/>
          <p:nvPr/>
        </p:nvSpPr>
        <p:spPr>
          <a:xfrm>
            <a:off x="97655" y="1487141"/>
            <a:ext cx="11180036" cy="815608"/>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Pytanie:</a:t>
            </a:r>
          </a:p>
          <a:p>
            <a:r>
              <a:rPr lang="pl-PL" sz="1400" dirty="0">
                <a:latin typeface="Lato" panose="020F0502020204030203" pitchFamily="34" charset="-18"/>
              </a:rPr>
              <a:t>Szpital realizował budowę lądowiska z programu </a:t>
            </a:r>
            <a:r>
              <a:rPr lang="pl-PL" sz="1400" dirty="0" err="1">
                <a:latin typeface="Lato" panose="020F0502020204030203" pitchFamily="34" charset="-18"/>
              </a:rPr>
              <a:t>POIiŚ</a:t>
            </a:r>
            <a:r>
              <a:rPr lang="pl-PL" sz="1400" dirty="0">
                <a:latin typeface="Lato" panose="020F0502020204030203" pitchFamily="34" charset="-18"/>
              </a:rPr>
              <a:t>, gdzie trwałość projektu kończy się w lipcu 2025 r. </a:t>
            </a:r>
          </a:p>
          <a:p>
            <a:r>
              <a:rPr lang="pl-PL" sz="1400" dirty="0">
                <a:latin typeface="Lato" panose="020F0502020204030203" pitchFamily="34" charset="-18"/>
              </a:rPr>
              <a:t>Prośba o potwierdzenie, że powyższy zapis wyklucza Szpital z postępowania konkursowego FM-SMPL.05.LSOR.2025 ze względów formalnych</a:t>
            </a:r>
          </a:p>
        </p:txBody>
      </p:sp>
      <p:sp>
        <p:nvSpPr>
          <p:cNvPr id="4" name="pole tekstowe 3">
            <a:extLst>
              <a:ext uri="{FF2B5EF4-FFF2-40B4-BE49-F238E27FC236}">
                <a16:creationId xmlns:a16="http://schemas.microsoft.com/office/drawing/2014/main" id="{8CA265DC-51C5-E45F-F1AE-D1EB98F3F30B}"/>
              </a:ext>
            </a:extLst>
          </p:cNvPr>
          <p:cNvSpPr txBox="1"/>
          <p:nvPr/>
        </p:nvSpPr>
        <p:spPr>
          <a:xfrm>
            <a:off x="97656" y="2521319"/>
            <a:ext cx="11180035" cy="3924151"/>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Odpowiedź:</a:t>
            </a:r>
          </a:p>
          <a:p>
            <a:pPr>
              <a:spcBef>
                <a:spcPts val="600"/>
              </a:spcBef>
              <a:spcAft>
                <a:spcPts val="600"/>
              </a:spcAft>
            </a:pPr>
            <a:r>
              <a:rPr lang="pl-PL" sz="1400" dirty="0">
                <a:latin typeface="Lato" panose="020F0502020204030203" pitchFamily="34" charset="-18"/>
              </a:rPr>
              <a:t>W Ogłoszeniu o konkursie zdefiniowane zostały wymagania, jakie musi spełniać wnioskodawca, który może złożyć wniosek o dofinansowanie w przedmiotowym konkursie. </a:t>
            </a:r>
          </a:p>
          <a:p>
            <a:pPr>
              <a:spcBef>
                <a:spcPts val="600"/>
              </a:spcBef>
              <a:spcAft>
                <a:spcPts val="600"/>
              </a:spcAft>
            </a:pPr>
            <a:r>
              <a:rPr lang="pl-PL" sz="1400" dirty="0">
                <a:latin typeface="Lato" panose="020F0502020204030203" pitchFamily="34" charset="-18"/>
              </a:rPr>
              <a:t>W punkcie IV.2. f) określono, że Wnioskodawca musi oświadczyć, że nie otrzymał dofinansowania na budowę albo modernizację lądowiska w ramach Programu Operacyjnego Infrastruktura i Środowisko 2014 – 2020 albo otrzymał </a:t>
            </a:r>
            <a:r>
              <a:rPr lang="pl-PL" sz="1400" u="sng" dirty="0">
                <a:latin typeface="Lato" panose="020F0502020204030203" pitchFamily="34" charset="-18"/>
              </a:rPr>
              <a:t>dofinasowanie na budowę albo modernizację lądowiska</a:t>
            </a:r>
            <a:r>
              <a:rPr lang="pl-PL" sz="1400" dirty="0">
                <a:latin typeface="Lato" panose="020F0502020204030203" pitchFamily="34" charset="-18"/>
              </a:rPr>
              <a:t> w ramach Programu Operacyjnego Infrastruktura i Środowisko 2014 – 2020, jednak okres trwałości projektu upłynął nie później niż w 2024 r. </a:t>
            </a:r>
          </a:p>
          <a:p>
            <a:r>
              <a:rPr lang="pl-PL" sz="1400" dirty="0">
                <a:latin typeface="Lato" panose="020F0502020204030203" pitchFamily="34" charset="-18"/>
              </a:rPr>
              <a:t>Powyższy warunek został sformułowany, biorąc pod uwagę znaczący poziom wsparcia podmiotów leczniczych oraz ich liczbę w ramach Programu Operacyjnego Infrastruktura i Środowisko 2014 – 2020 z przeznaczeniem na budowę lub modernizację lądowisk. Jednocześnie, biorąc pod uwagę fakt, że okres trwałości powyższych projektów liczony jest od daty ostatniej płatności, która została przekazana przez instytucję udzielającą wsparcia tzn. data przelewu na rachunek bankowy beneficjenta, oznacza, że okres trwałości dla każdego projektu mógł być inny. </a:t>
            </a:r>
          </a:p>
          <a:p>
            <a:endParaRPr lang="pl-PL" sz="1400" dirty="0">
              <a:latin typeface="Lato" panose="020F0502020204030203" pitchFamily="34" charset="-18"/>
            </a:endParaRPr>
          </a:p>
          <a:p>
            <a:r>
              <a:rPr lang="pl-PL" sz="1400" dirty="0">
                <a:latin typeface="Lato" panose="020F0502020204030203" pitchFamily="34" charset="-18"/>
              </a:rPr>
              <a:t>W świetle powyższego, w przypadku gdy okres trwałości projektów w ramach Programu Operacyjnego Infrastruktura i Środowisko 2014 – 2020 z przeznaczeniem na budowę lub modernizację </a:t>
            </a:r>
            <a:r>
              <a:rPr lang="pl-PL" sz="1400">
                <a:latin typeface="Lato" panose="020F0502020204030203" pitchFamily="34" charset="-18"/>
              </a:rPr>
              <a:t>lądowisku upływa </a:t>
            </a:r>
            <a:r>
              <a:rPr lang="pl-PL" sz="1400" dirty="0">
                <a:latin typeface="Lato" panose="020F0502020204030203" pitchFamily="34" charset="-18"/>
              </a:rPr>
              <a:t>po 31 grudnia 2024 r., wnioskodawca nie spełni kryterium oceny formalnej w ramach konkursu nr FM-SMPL.05.LSOR.2025.</a:t>
            </a:r>
          </a:p>
        </p:txBody>
      </p:sp>
      <p:sp>
        <p:nvSpPr>
          <p:cNvPr id="2" name="Prostokąt 1">
            <a:extLst>
              <a:ext uri="{FF2B5EF4-FFF2-40B4-BE49-F238E27FC236}">
                <a16:creationId xmlns:a16="http://schemas.microsoft.com/office/drawing/2014/main" id="{FB8E015F-5565-D322-4724-20A1D39ADEC9}"/>
              </a:ext>
            </a:extLst>
          </p:cNvPr>
          <p:cNvSpPr/>
          <p:nvPr/>
        </p:nvSpPr>
        <p:spPr>
          <a:xfrm>
            <a:off x="97655" y="525669"/>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OKRES TRWAŁOŚCI </a:t>
            </a:r>
            <a:r>
              <a:rPr lang="pl-PL" sz="2400" b="1" dirty="0" err="1"/>
              <a:t>POIiŚ</a:t>
            </a:r>
            <a:endParaRPr lang="pl-PL" sz="2400" b="1" dirty="0"/>
          </a:p>
        </p:txBody>
      </p:sp>
    </p:spTree>
    <p:extLst>
      <p:ext uri="{BB962C8B-B14F-4D97-AF65-F5344CB8AC3E}">
        <p14:creationId xmlns:p14="http://schemas.microsoft.com/office/powerpoint/2010/main" val="2580948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84725-A52A-E278-4265-AD8E4B1A099A}"/>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A773BB18-185C-E062-7E85-E3A5C3A52AE1}"/>
              </a:ext>
            </a:extLst>
          </p:cNvPr>
          <p:cNvSpPr txBox="1"/>
          <p:nvPr/>
        </p:nvSpPr>
        <p:spPr>
          <a:xfrm>
            <a:off x="97655" y="1487141"/>
            <a:ext cx="11180036" cy="1031051"/>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Pytanie:</a:t>
            </a:r>
          </a:p>
          <a:p>
            <a:r>
              <a:rPr lang="pl-PL" sz="1400" dirty="0">
                <a:latin typeface="Lato" panose="020F0502020204030203" pitchFamily="34" charset="-18"/>
              </a:rPr>
              <a:t>Prośba o wyjaśnienie, co kryje się pod pojęciem „doposażenie lądowiska w sprzęt medyczny lub aparaturę”? </a:t>
            </a:r>
          </a:p>
          <a:p>
            <a:r>
              <a:rPr lang="pl-PL" sz="1400" dirty="0">
                <a:latin typeface="Lato" panose="020F0502020204030203" pitchFamily="34" charset="-18"/>
              </a:rPr>
              <a:t>Czy są to np. sprzęty służące do transportu pacjenta z oddziału do helikoptera np. nosze, defibrylatory transportowe, respirator transportowy, wózek do transportu?</a:t>
            </a:r>
          </a:p>
        </p:txBody>
      </p:sp>
      <p:sp>
        <p:nvSpPr>
          <p:cNvPr id="4" name="pole tekstowe 3">
            <a:extLst>
              <a:ext uri="{FF2B5EF4-FFF2-40B4-BE49-F238E27FC236}">
                <a16:creationId xmlns:a16="http://schemas.microsoft.com/office/drawing/2014/main" id="{7C0B3406-14E3-C2C7-AC3F-67225DF4768B}"/>
              </a:ext>
            </a:extLst>
          </p:cNvPr>
          <p:cNvSpPr txBox="1"/>
          <p:nvPr/>
        </p:nvSpPr>
        <p:spPr>
          <a:xfrm>
            <a:off x="97655" y="2698872"/>
            <a:ext cx="11180035" cy="3616375"/>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Odpowiedź:</a:t>
            </a:r>
          </a:p>
          <a:p>
            <a:r>
              <a:rPr lang="pl-PL" sz="1400" dirty="0">
                <a:latin typeface="Lato" panose="020F0502020204030203" pitchFamily="34" charset="-18"/>
              </a:rPr>
              <a:t>Przez „budowę” lądowiska rozumie się wykonywanie lądowiska w określonym miejscu, a także odbudowę, rozbudowę lub nadbudowę lądowiska, wraz z jego niezbędnym wyposażeniem. </a:t>
            </a:r>
          </a:p>
          <a:p>
            <a:endParaRPr lang="pl-PL" sz="1400" dirty="0">
              <a:latin typeface="Lato" panose="020F0502020204030203" pitchFamily="34" charset="-18"/>
            </a:endParaRPr>
          </a:p>
          <a:p>
            <a:r>
              <a:rPr lang="pl-PL" sz="1400" dirty="0">
                <a:latin typeface="Lato" panose="020F0502020204030203" pitchFamily="34" charset="-18"/>
              </a:rPr>
              <a:t>Natomiast przez „modernizację” lądowiska rozumie się wykonywanie robót budowlanych innych niż budowa lądowiska lub niezbędne wyposażenie lądowiska. </a:t>
            </a:r>
          </a:p>
          <a:p>
            <a:endParaRPr lang="pl-PL" sz="1400" dirty="0">
              <a:latin typeface="Lato" panose="020F0502020204030203" pitchFamily="34" charset="-18"/>
            </a:endParaRPr>
          </a:p>
          <a:p>
            <a:r>
              <a:rPr lang="pl-PL" sz="1400" dirty="0">
                <a:latin typeface="Lato" panose="020F0502020204030203" pitchFamily="34" charset="-18"/>
              </a:rPr>
              <a:t>W ramach realizowanych zadań ze środków dotacji celowej nie będzie możliwości doposażenia lądowiska w sprzęt medyczny lub aparaturę. </a:t>
            </a:r>
          </a:p>
          <a:p>
            <a:endParaRPr lang="pl-PL" sz="1400" dirty="0">
              <a:latin typeface="Lato" panose="020F0502020204030203" pitchFamily="34" charset="-18"/>
            </a:endParaRPr>
          </a:p>
          <a:p>
            <a:r>
              <a:rPr lang="pl-PL" sz="1400" dirty="0">
                <a:latin typeface="Lato" panose="020F0502020204030203" pitchFamily="34" charset="-18"/>
              </a:rPr>
              <a:t>Możliwe jest dofinansowanie kosztów, które w sposób bezpośredni związane są z budową lub modernizacją lądowiska przy szpitalnym oddziale ratunkowym. Nawet jeśli odległość od lądowiska do szpitalnego oddziału ratunkowego wymaga użycia specjalistycznego środka transportu (karetki transportowej), to pojazd ten nie będzie mógł zostać zakwalifikowany jako niezbędne wyposażenie lądowiska. Zapewnienie środka transportu sanitarnego, służącego do przewozu pacjentów z lądowiska do SOR jest wymogiem nałożonym na szpitalny oddział ratunkowy. </a:t>
            </a:r>
          </a:p>
          <a:p>
            <a:endParaRPr lang="pl-PL" sz="1400" dirty="0">
              <a:latin typeface="Lato" panose="020F0502020204030203" pitchFamily="34" charset="-18"/>
            </a:endParaRPr>
          </a:p>
          <a:p>
            <a:r>
              <a:rPr lang="pl-PL" sz="1400" dirty="0">
                <a:latin typeface="Lato" panose="020F0502020204030203" pitchFamily="34" charset="-18"/>
              </a:rPr>
              <a:t>Informacja w tym zakresie została opublikowana na stronie internetowej konkursu w formie komunikatu.</a:t>
            </a:r>
          </a:p>
        </p:txBody>
      </p:sp>
      <p:sp>
        <p:nvSpPr>
          <p:cNvPr id="2" name="Prostokąt 1">
            <a:extLst>
              <a:ext uri="{FF2B5EF4-FFF2-40B4-BE49-F238E27FC236}">
                <a16:creationId xmlns:a16="http://schemas.microsoft.com/office/drawing/2014/main" id="{3C534E50-8964-3D0E-9422-D889F7AD47D3}"/>
              </a:ext>
            </a:extLst>
          </p:cNvPr>
          <p:cNvSpPr/>
          <p:nvPr/>
        </p:nvSpPr>
        <p:spPr>
          <a:xfrm>
            <a:off x="97655" y="525669"/>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DOPOSAŻENIE LĄDOWISKA</a:t>
            </a:r>
          </a:p>
        </p:txBody>
      </p:sp>
    </p:spTree>
    <p:extLst>
      <p:ext uri="{BB962C8B-B14F-4D97-AF65-F5344CB8AC3E}">
        <p14:creationId xmlns:p14="http://schemas.microsoft.com/office/powerpoint/2010/main" val="913902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2E43-A3B8-7C02-F61E-1F55439ED7DF}"/>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A326838E-FB13-9929-AB94-265546342E36}"/>
              </a:ext>
            </a:extLst>
          </p:cNvPr>
          <p:cNvSpPr txBox="1"/>
          <p:nvPr/>
        </p:nvSpPr>
        <p:spPr>
          <a:xfrm>
            <a:off x="97655" y="1487141"/>
            <a:ext cx="11180036" cy="815608"/>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Pytanie:</a:t>
            </a:r>
          </a:p>
          <a:p>
            <a:r>
              <a:rPr lang="pl-PL" sz="1400" dirty="0">
                <a:latin typeface="Lato" panose="020F0502020204030203" pitchFamily="34" charset="-18"/>
              </a:rPr>
              <a:t>Czy w ramach konkursu możliwe będzie rozliczenie zakupu i montażu klimatyzacji w pomieszczeniu SOR - </a:t>
            </a:r>
            <a:r>
              <a:rPr lang="pl-PL" sz="1400" dirty="0" err="1">
                <a:latin typeface="Lato" panose="020F0502020204030203" pitchFamily="34" charset="-18"/>
              </a:rPr>
              <a:t>triage</a:t>
            </a:r>
            <a:r>
              <a:rPr lang="pl-PL" sz="1400" dirty="0">
                <a:latin typeface="Lato" panose="020F0502020204030203" pitchFamily="34" charset="-18"/>
              </a:rPr>
              <a:t>, który stanowi kluczowy punkt w procesie przyjmowania i przekazywania do dalszego transportu pacjentów przez Lotnicze Pogotowie Ratunkowe?</a:t>
            </a:r>
          </a:p>
        </p:txBody>
      </p:sp>
      <p:sp>
        <p:nvSpPr>
          <p:cNvPr id="4" name="pole tekstowe 3">
            <a:extLst>
              <a:ext uri="{FF2B5EF4-FFF2-40B4-BE49-F238E27FC236}">
                <a16:creationId xmlns:a16="http://schemas.microsoft.com/office/drawing/2014/main" id="{FA57E03D-6B59-AE91-6AB3-B927F5ABCCE1}"/>
              </a:ext>
            </a:extLst>
          </p:cNvPr>
          <p:cNvSpPr txBox="1"/>
          <p:nvPr/>
        </p:nvSpPr>
        <p:spPr>
          <a:xfrm>
            <a:off x="97655" y="2698872"/>
            <a:ext cx="11180035" cy="3400931"/>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Odpowiedź:</a:t>
            </a:r>
          </a:p>
          <a:p>
            <a:r>
              <a:rPr lang="pl-PL" sz="1400" dirty="0">
                <a:latin typeface="Lato" panose="020F0502020204030203" pitchFamily="34" charset="-18"/>
              </a:rPr>
              <a:t>Zgodnie z informacjami udostępnionymi w treści Ogłoszenia o konkursie oraz załącznikami, przedmiotem konkursu jest wybór wniosków o dofinansowanie zadań polegających na budowie albo modernizacji lądowisk dla śmigłowców przy szpitalnych oddziałach ratunkowych(SOR). </a:t>
            </a:r>
          </a:p>
          <a:p>
            <a:endParaRPr lang="pl-PL" sz="1400" dirty="0">
              <a:latin typeface="Lato" panose="020F0502020204030203" pitchFamily="34" charset="-18"/>
            </a:endParaRPr>
          </a:p>
          <a:p>
            <a:r>
              <a:rPr lang="pl-PL" sz="1400" dirty="0">
                <a:latin typeface="Lato" panose="020F0502020204030203" pitchFamily="34" charset="-18"/>
              </a:rPr>
              <a:t>Oznacza to, że zgodnie z powyższym zapisem, w zakresie rzeczowym złożonego wniosku o dofinansowanie należy ująć jedynie zakres rzeczowy odpowiadający budowie lub modernizacji lądowiska. </a:t>
            </a:r>
          </a:p>
          <a:p>
            <a:endParaRPr lang="pl-PL" sz="1400" dirty="0">
              <a:latin typeface="Lato" panose="020F0502020204030203" pitchFamily="34" charset="-18"/>
            </a:endParaRPr>
          </a:p>
          <a:p>
            <a:r>
              <a:rPr lang="pl-PL" sz="1400" dirty="0">
                <a:latin typeface="Lato" panose="020F0502020204030203" pitchFamily="34" charset="-18"/>
              </a:rPr>
              <a:t>Należy mieć dodatkowo na względzie przedstawione w punkcie I. Przedmiot konkursu Ogłoszenia o konkursie definicje budowy lub modernizacji lądowisk. </a:t>
            </a:r>
          </a:p>
          <a:p>
            <a:endParaRPr lang="pl-PL" sz="1400" dirty="0">
              <a:latin typeface="Lato" panose="020F0502020204030203" pitchFamily="34" charset="-18"/>
            </a:endParaRPr>
          </a:p>
          <a:p>
            <a:r>
              <a:rPr lang="pl-PL" sz="1400" dirty="0">
                <a:latin typeface="Lato" panose="020F0502020204030203" pitchFamily="34" charset="-18"/>
              </a:rPr>
              <a:t>Mając na uwadze powyższe, zgodnie z przedmiotem konkursu nie ma możliwości sfinansowania ze środków dotacji celowej w ramach powyższego konkursu kosztów, które są związane z modernizacją lub doposażeniem szpitalnego oddziału ratunkowego, a jedynie koszty, które w sposób bezpośredni związane są z budową lub modernizacją lądowiska przy szpitalnym oddziale ratunkowym, np. modernizacja drogi od lądowiska naziemnego do szpitalnego oddziału ratunkowego, modernizacja ogrodzenia lądowiska.</a:t>
            </a:r>
          </a:p>
          <a:p>
            <a:endParaRPr lang="pl-PL" sz="1400" dirty="0">
              <a:latin typeface="Lato" panose="020F0502020204030203" pitchFamily="34" charset="-18"/>
            </a:endParaRPr>
          </a:p>
        </p:txBody>
      </p:sp>
      <p:sp>
        <p:nvSpPr>
          <p:cNvPr id="2" name="Prostokąt 1">
            <a:extLst>
              <a:ext uri="{FF2B5EF4-FFF2-40B4-BE49-F238E27FC236}">
                <a16:creationId xmlns:a16="http://schemas.microsoft.com/office/drawing/2014/main" id="{FB9F5AFC-D709-CF5D-C3ED-C9A2CB81765D}"/>
              </a:ext>
            </a:extLst>
          </p:cNvPr>
          <p:cNvSpPr/>
          <p:nvPr/>
        </p:nvSpPr>
        <p:spPr>
          <a:xfrm>
            <a:off x="97655" y="525669"/>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INFRASTRUKTURA TOWARZYSZĄCA</a:t>
            </a:r>
          </a:p>
        </p:txBody>
      </p:sp>
    </p:spTree>
    <p:extLst>
      <p:ext uri="{BB962C8B-B14F-4D97-AF65-F5344CB8AC3E}">
        <p14:creationId xmlns:p14="http://schemas.microsoft.com/office/powerpoint/2010/main" val="4155420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70B30-6088-FF01-9C08-D9369835886E}"/>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9313470D-1FED-A23B-DCEC-CAFD1BCA593C}"/>
              </a:ext>
            </a:extLst>
          </p:cNvPr>
          <p:cNvSpPr txBox="1"/>
          <p:nvPr/>
        </p:nvSpPr>
        <p:spPr>
          <a:xfrm>
            <a:off x="97655" y="1304261"/>
            <a:ext cx="11180036" cy="815608"/>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Pytanie:</a:t>
            </a:r>
          </a:p>
          <a:p>
            <a:r>
              <a:rPr lang="pl-PL" sz="1400" dirty="0">
                <a:latin typeface="Lato" panose="020F0502020204030203" pitchFamily="34" charset="-18"/>
              </a:rPr>
              <a:t>Czy wystarczającą podstawą szacowania kosztów jest kosztorys inwestorski oraz kosztorys ofertowy? W jaki sposób należy w tym przypadku uzupełnić załącznik nr 3 do wniosku o dofinansowanie? </a:t>
            </a:r>
          </a:p>
        </p:txBody>
      </p:sp>
      <p:sp>
        <p:nvSpPr>
          <p:cNvPr id="4" name="pole tekstowe 3">
            <a:extLst>
              <a:ext uri="{FF2B5EF4-FFF2-40B4-BE49-F238E27FC236}">
                <a16:creationId xmlns:a16="http://schemas.microsoft.com/office/drawing/2014/main" id="{225E25E4-C998-2F9B-0E88-A70CF5415067}"/>
              </a:ext>
            </a:extLst>
          </p:cNvPr>
          <p:cNvSpPr txBox="1"/>
          <p:nvPr/>
        </p:nvSpPr>
        <p:spPr>
          <a:xfrm>
            <a:off x="97656" y="2333112"/>
            <a:ext cx="11180035" cy="4139595"/>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Odpowiedź:</a:t>
            </a:r>
          </a:p>
          <a:p>
            <a:r>
              <a:rPr lang="pl-PL" sz="1400" dirty="0">
                <a:latin typeface="Lato" panose="020F0502020204030203" pitchFamily="34" charset="-18"/>
              </a:rPr>
              <a:t>Uzasadnienie wartości kosztorysowej inwestycji stanowi załącznik nr 3 do wzoru wniosku o dofinansowanie. W tym załączniku w zakresie prac planowanych do realizacji należy wykazać na jakiej podstawie zostały wykazane wyliczenia wartości tych prac.</a:t>
            </a:r>
          </a:p>
          <a:p>
            <a:pPr>
              <a:spcBef>
                <a:spcPts val="600"/>
              </a:spcBef>
            </a:pPr>
            <a:r>
              <a:rPr lang="pl-PL" sz="1400" dirty="0">
                <a:latin typeface="Lato" panose="020F0502020204030203" pitchFamily="34" charset="-18"/>
              </a:rPr>
              <a:t>Wartość zamówienia na roboty budowlane może być ustalana na podstawie: </a:t>
            </a:r>
          </a:p>
          <a:p>
            <a:pPr marL="285750" indent="-285750">
              <a:buFont typeface="Arial" panose="020B0604020202020204" pitchFamily="34" charset="0"/>
              <a:buChar char="•"/>
            </a:pPr>
            <a:r>
              <a:rPr lang="pl-PL" sz="1400" dirty="0">
                <a:latin typeface="Lato" panose="020F0502020204030203" pitchFamily="34" charset="-18"/>
              </a:rPr>
              <a:t>kosztorysu inwestorskiego sporządzonego na podstawie dokumentacji projektowej oraz specyfikacji technicznych wykonania i odbioru robót, </a:t>
            </a:r>
          </a:p>
          <a:p>
            <a:pPr marL="285750" indent="-285750">
              <a:buFont typeface="Arial" panose="020B0604020202020204" pitchFamily="34" charset="0"/>
              <a:buChar char="•"/>
            </a:pPr>
            <a:r>
              <a:rPr lang="pl-PL" sz="1400" dirty="0">
                <a:latin typeface="Lato" panose="020F0502020204030203" pitchFamily="34" charset="-18"/>
              </a:rPr>
              <a:t>planowanych kosztów robót budowlanych określonych w programie funkcjonalno-użytkowym. </a:t>
            </a:r>
          </a:p>
          <a:p>
            <a:pPr>
              <a:spcBef>
                <a:spcPts val="600"/>
              </a:spcBef>
            </a:pPr>
            <a:r>
              <a:rPr lang="pl-PL" sz="1400" dirty="0">
                <a:latin typeface="Lato" panose="020F0502020204030203" pitchFamily="34" charset="-18"/>
              </a:rPr>
              <a:t>Oznacza to, że program funkcjonalno-użytkowy, kosztorys inwestorski oraz kosztorys ofertowy jest wystarczającą podstawą szacowania kosztów inwestycji, dodatkowa procedura rozeznania rynku nie jest wymagana. Jeśli Wnioskodawca nie dysponuje powyższymi dokumentami mogą być to również operaty szacunkowe lub wcześniej realizowane zamówienia.</a:t>
            </a:r>
          </a:p>
          <a:p>
            <a:pPr>
              <a:spcBef>
                <a:spcPts val="600"/>
              </a:spcBef>
            </a:pPr>
            <a:r>
              <a:rPr lang="pl-PL" sz="1400" b="1" dirty="0">
                <a:latin typeface="Lato" panose="020F0502020204030203" pitchFamily="34" charset="-18"/>
              </a:rPr>
              <a:t>WAŻNA INFORMACJA</a:t>
            </a:r>
          </a:p>
          <a:p>
            <a:pPr>
              <a:spcBef>
                <a:spcPts val="600"/>
              </a:spcBef>
            </a:pPr>
            <a:r>
              <a:rPr lang="pl-PL" sz="1400" dirty="0">
                <a:latin typeface="Lato" panose="020F0502020204030203" pitchFamily="34" charset="-18"/>
              </a:rPr>
              <a:t>Dotacja celowa nie może zostać przeznaczona na pokrycie zobowiązań zaciągniętych przed dniem zawarcia umowy na udzielenie dotacji celowej w celu przygotowania lub realizacji prac objętych zakresem rzeczowym dotowanej inwestycji, ani na pokrycie wydatków poniesionych na ten cel przed dniem zawarcia tej umowy. Przez zaciągniecie zobowiązania rozumie się m. in. takie czynności mające na celu wykonanie inwestycji jak: rozstrzygnięcie postępowania o udzielenie zamówienia publicznego, wybór wykonawcy, zawarcie umowy z wybranym wykonawcą. Wszystkie koszty poniesione przed dniem zawarcia umowy o dofinansowanie, w tym koszty poniesione na Program funkcjonalno-użytkowy nie będą wliczane do Wartości Kosztorysowej Inwestycji. </a:t>
            </a:r>
          </a:p>
        </p:txBody>
      </p:sp>
      <p:sp>
        <p:nvSpPr>
          <p:cNvPr id="2" name="Prostokąt 1">
            <a:extLst>
              <a:ext uri="{FF2B5EF4-FFF2-40B4-BE49-F238E27FC236}">
                <a16:creationId xmlns:a16="http://schemas.microsoft.com/office/drawing/2014/main" id="{F15789DD-121E-FD42-A819-22DF5D2B00A7}"/>
              </a:ext>
            </a:extLst>
          </p:cNvPr>
          <p:cNvSpPr/>
          <p:nvPr/>
        </p:nvSpPr>
        <p:spPr>
          <a:xfrm>
            <a:off x="97655" y="481418"/>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SZACOWANIE KOSZTÓW INWESTYCJI</a:t>
            </a:r>
          </a:p>
        </p:txBody>
      </p:sp>
    </p:spTree>
    <p:extLst>
      <p:ext uri="{BB962C8B-B14F-4D97-AF65-F5344CB8AC3E}">
        <p14:creationId xmlns:p14="http://schemas.microsoft.com/office/powerpoint/2010/main" val="1581291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93E29-CCE8-B331-841F-F0CD74D224AC}"/>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DEF9F8AB-F28F-284E-185F-1108F5BE4657}"/>
              </a:ext>
            </a:extLst>
          </p:cNvPr>
          <p:cNvSpPr txBox="1"/>
          <p:nvPr/>
        </p:nvSpPr>
        <p:spPr>
          <a:xfrm>
            <a:off x="97655" y="1487141"/>
            <a:ext cx="11180036" cy="600164"/>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Pytanie:</a:t>
            </a:r>
          </a:p>
          <a:p>
            <a:r>
              <a:rPr lang="pl-PL" sz="1400" dirty="0">
                <a:latin typeface="Lato" panose="020F0502020204030203" pitchFamily="34" charset="-18"/>
              </a:rPr>
              <a:t>Czy dla inwestycji powyżej 2 mln zł jest wymagane posiadanie opinii o celowości inwestycji (IOWISZ)?</a:t>
            </a:r>
          </a:p>
        </p:txBody>
      </p:sp>
      <p:sp>
        <p:nvSpPr>
          <p:cNvPr id="4" name="pole tekstowe 3">
            <a:extLst>
              <a:ext uri="{FF2B5EF4-FFF2-40B4-BE49-F238E27FC236}">
                <a16:creationId xmlns:a16="http://schemas.microsoft.com/office/drawing/2014/main" id="{1849EBC3-8D7B-B0B0-FBFC-FD7B9757C21D}"/>
              </a:ext>
            </a:extLst>
          </p:cNvPr>
          <p:cNvSpPr txBox="1"/>
          <p:nvPr/>
        </p:nvSpPr>
        <p:spPr>
          <a:xfrm>
            <a:off x="97655" y="2698872"/>
            <a:ext cx="11180035" cy="2539157"/>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Odpowiedź:</a:t>
            </a:r>
          </a:p>
          <a:p>
            <a:r>
              <a:rPr lang="pl-PL" sz="1400" dirty="0">
                <a:latin typeface="Lato" panose="020F0502020204030203" pitchFamily="34" charset="-18"/>
              </a:rPr>
              <a:t>Zgodnie z Regulaminem konkursu nr FM-SMPL.05.LSOR.2025 oraz Kryteriami oceny wniosków o dofinansowanie w przedmiotowym konkursie nie wymaga się złożenia opinii o celowości inwestycji.</a:t>
            </a:r>
          </a:p>
          <a:p>
            <a:endParaRPr lang="pl-PL" sz="1400" dirty="0">
              <a:latin typeface="Lato" panose="020F0502020204030203" pitchFamily="34" charset="-18"/>
            </a:endParaRPr>
          </a:p>
          <a:p>
            <a:r>
              <a:rPr lang="pl-PL" sz="1400" dirty="0">
                <a:latin typeface="Lato" panose="020F0502020204030203" pitchFamily="34" charset="-18"/>
              </a:rPr>
              <a:t>Ponadto zgodnie z art. 95d ustawy z dnia 27 sierpnia 2024 o świadczeniach opieki zdrowotnej finansowanych ze środków publicznych (Dz. U. z 2024 poz.146) nie wydaje się opinii o celowości inwestycji w zakresie inwestycji związanych m.in. z szpitalnym oddziałem ratunkowym, zespołami ratownictwa medycznego czy też dysponentem lotniczych zespołów ratownictwa medycznego będącego jednostką nadzorowaną przez ministra właściwego do spraw zdrowia. </a:t>
            </a:r>
          </a:p>
          <a:p>
            <a:endParaRPr lang="pl-PL" sz="1400" dirty="0">
              <a:latin typeface="Lato" panose="020F0502020204030203" pitchFamily="34" charset="-18"/>
            </a:endParaRPr>
          </a:p>
          <a:p>
            <a:r>
              <a:rPr lang="pl-PL" sz="1400" dirty="0">
                <a:latin typeface="Lato" panose="020F0502020204030203" pitchFamily="34" charset="-18"/>
              </a:rPr>
              <a:t>Tym samym inwestycja w infrastrukturę dotyczącą lądowiska nie podlega obowiązkowi uzyskania OCI.</a:t>
            </a:r>
          </a:p>
          <a:p>
            <a:endParaRPr lang="pl-PL" sz="1400" dirty="0">
              <a:latin typeface="Lato" panose="020F0502020204030203" pitchFamily="34" charset="-18"/>
            </a:endParaRPr>
          </a:p>
        </p:txBody>
      </p:sp>
      <p:sp>
        <p:nvSpPr>
          <p:cNvPr id="2" name="Prostokąt 1">
            <a:extLst>
              <a:ext uri="{FF2B5EF4-FFF2-40B4-BE49-F238E27FC236}">
                <a16:creationId xmlns:a16="http://schemas.microsoft.com/office/drawing/2014/main" id="{4E838DAB-39A2-E894-5B44-D6E85073C640}"/>
              </a:ext>
            </a:extLst>
          </p:cNvPr>
          <p:cNvSpPr/>
          <p:nvPr/>
        </p:nvSpPr>
        <p:spPr>
          <a:xfrm>
            <a:off x="97655" y="525669"/>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OPINIA O CELOWOŚCI INWESTYCJI (IOWISZ)</a:t>
            </a:r>
          </a:p>
        </p:txBody>
      </p:sp>
    </p:spTree>
    <p:extLst>
      <p:ext uri="{BB962C8B-B14F-4D97-AF65-F5344CB8AC3E}">
        <p14:creationId xmlns:p14="http://schemas.microsoft.com/office/powerpoint/2010/main" val="675793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AB126-F639-AE1E-F641-471BA25C35E2}"/>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40094058-19DA-CC45-533E-9B6D4AE0963B}"/>
              </a:ext>
            </a:extLst>
          </p:cNvPr>
          <p:cNvSpPr txBox="1"/>
          <p:nvPr/>
        </p:nvSpPr>
        <p:spPr>
          <a:xfrm>
            <a:off x="97654" y="2117455"/>
            <a:ext cx="11180036" cy="600164"/>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Pytanie:</a:t>
            </a:r>
          </a:p>
          <a:p>
            <a:r>
              <a:rPr lang="pl-PL" sz="1400" dirty="0">
                <a:latin typeface="Lato" panose="020F0502020204030203" pitchFamily="34" charset="-18"/>
              </a:rPr>
              <a:t>Jaki jest termin graniczny zakończenia zadań inwestycyjnych polegających na modernizacji/przebudowie lądowisk?</a:t>
            </a:r>
          </a:p>
        </p:txBody>
      </p:sp>
      <p:sp>
        <p:nvSpPr>
          <p:cNvPr id="4" name="pole tekstowe 3">
            <a:extLst>
              <a:ext uri="{FF2B5EF4-FFF2-40B4-BE49-F238E27FC236}">
                <a16:creationId xmlns:a16="http://schemas.microsoft.com/office/drawing/2014/main" id="{43A97C83-EE36-6C4D-D21D-8E70BF694B30}"/>
              </a:ext>
            </a:extLst>
          </p:cNvPr>
          <p:cNvSpPr txBox="1"/>
          <p:nvPr/>
        </p:nvSpPr>
        <p:spPr>
          <a:xfrm>
            <a:off x="97655" y="3093314"/>
            <a:ext cx="11180035" cy="1677382"/>
          </a:xfrm>
          <a:prstGeom prst="rect">
            <a:avLst/>
          </a:prstGeom>
          <a:solidFill>
            <a:schemeClr val="accent1">
              <a:lumMod val="20000"/>
              <a:lumOff val="80000"/>
            </a:schemeClr>
          </a:solidFill>
        </p:spPr>
        <p:txBody>
          <a:bodyPr wrap="square">
            <a:spAutoFit/>
          </a:bodyPr>
          <a:lstStyle/>
          <a:p>
            <a:pPr>
              <a:spcAft>
                <a:spcPts val="600"/>
              </a:spcAft>
            </a:pPr>
            <a:r>
              <a:rPr lang="pl-PL" sz="1400" b="1" dirty="0">
                <a:solidFill>
                  <a:schemeClr val="accent1">
                    <a:lumMod val="50000"/>
                  </a:schemeClr>
                </a:solidFill>
                <a:latin typeface="Lato" panose="020F0502020204030203" pitchFamily="34" charset="-18"/>
              </a:rPr>
              <a:t>Odpowiedź:</a:t>
            </a:r>
          </a:p>
          <a:p>
            <a:r>
              <a:rPr lang="pl-PL" sz="1400" dirty="0">
                <a:latin typeface="Lato" panose="020F0502020204030203" pitchFamily="34" charset="-18"/>
              </a:rPr>
              <a:t>Zgodnie z Regulaminem konkursu nr FM-SMPL.05.LSOR.2025, okres realizacji inwestycji zarówno pod względem rzeczowym jak i finansowym musi zostać zakończony nie później niż do dnia 31 grudnia 2026 r. </a:t>
            </a:r>
          </a:p>
          <a:p>
            <a:endParaRPr lang="pl-PL" sz="1400" dirty="0">
              <a:latin typeface="Lato" panose="020F0502020204030203" pitchFamily="34" charset="-18"/>
            </a:endParaRPr>
          </a:p>
          <a:p>
            <a:r>
              <a:rPr lang="pl-PL" sz="1400" dirty="0">
                <a:latin typeface="Lato" panose="020F0502020204030203" pitchFamily="34" charset="-18"/>
              </a:rPr>
              <a:t>Ewentualna zmiana terminu zakończenia inwestycji będzie możliwa jedynie w przypadku zmiany terminu, o którym mowa w § 15 pkt 5 rozporządzenia Ministra Zdrowia z dnia 27 czerwca 2019 r. w sprawie szpitalnego oddziału ratunkowego, do którego szpitalne oddziały ratunkowe muszą spełnić wymagania dotyczące lądowisk, o których mowa w § 3 ust. 7-10 tego rozporządzenia. </a:t>
            </a:r>
          </a:p>
        </p:txBody>
      </p:sp>
      <p:sp>
        <p:nvSpPr>
          <p:cNvPr id="2" name="Prostokąt 1">
            <a:extLst>
              <a:ext uri="{FF2B5EF4-FFF2-40B4-BE49-F238E27FC236}">
                <a16:creationId xmlns:a16="http://schemas.microsoft.com/office/drawing/2014/main" id="{2BDC6ADC-ED4C-0270-4CCE-506F9252C766}"/>
              </a:ext>
            </a:extLst>
          </p:cNvPr>
          <p:cNvSpPr/>
          <p:nvPr/>
        </p:nvSpPr>
        <p:spPr>
          <a:xfrm>
            <a:off x="97654" y="1132160"/>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TERMIN REALIZACJI INWESTYCJI</a:t>
            </a:r>
          </a:p>
        </p:txBody>
      </p:sp>
    </p:spTree>
    <p:extLst>
      <p:ext uri="{BB962C8B-B14F-4D97-AF65-F5344CB8AC3E}">
        <p14:creationId xmlns:p14="http://schemas.microsoft.com/office/powerpoint/2010/main" val="4179726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A8FE1-939E-2A1E-1A5F-170225FCABD6}"/>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D1F52961-E2F6-31FF-0F10-92D4EA2F3C2F}"/>
              </a:ext>
            </a:extLst>
          </p:cNvPr>
          <p:cNvSpPr txBox="1"/>
          <p:nvPr/>
        </p:nvSpPr>
        <p:spPr>
          <a:xfrm>
            <a:off x="442244" y="1629908"/>
            <a:ext cx="11282395" cy="2773003"/>
          </a:xfrm>
          <a:prstGeom prst="rect">
            <a:avLst/>
          </a:prstGeom>
          <a:noFill/>
        </p:spPr>
        <p:txBody>
          <a:bodyPr wrap="square">
            <a:spAutoFit/>
          </a:bodyPr>
          <a:lstStyle/>
          <a:p>
            <a:pPr>
              <a:lnSpc>
                <a:spcPct val="200000"/>
              </a:lnSpc>
            </a:pPr>
            <a:r>
              <a:rPr lang="pl-PL" dirty="0">
                <a:latin typeface="Lato" panose="020F0502020204030203" pitchFamily="34" charset="-18"/>
                <a:cs typeface="Poppins" panose="00000500000000000000" pitchFamily="2" charset="-18"/>
              </a:rPr>
              <a:t>1. </a:t>
            </a:r>
            <a:r>
              <a:rPr lang="pl-PL" b="1" dirty="0">
                <a:latin typeface="Lato" panose="020F0502020204030203" pitchFamily="34" charset="-18"/>
                <a:cs typeface="Poppins" panose="00000500000000000000" pitchFamily="2" charset="-18"/>
              </a:rPr>
              <a:t>Informacje ogólne o konkursie</a:t>
            </a:r>
            <a:endParaRPr lang="pl-PL" dirty="0">
              <a:latin typeface="Lato" panose="020F0502020204030203" pitchFamily="34" charset="-18"/>
              <a:cs typeface="Poppins" panose="00000500000000000000" pitchFamily="2" charset="-18"/>
            </a:endParaRPr>
          </a:p>
          <a:p>
            <a:pPr>
              <a:lnSpc>
                <a:spcPct val="200000"/>
              </a:lnSpc>
            </a:pPr>
            <a:r>
              <a:rPr lang="pl-PL" dirty="0">
                <a:latin typeface="Lato" panose="020F0502020204030203" pitchFamily="34" charset="-18"/>
                <a:cs typeface="Poppins" panose="00000500000000000000" pitchFamily="2" charset="-18"/>
              </a:rPr>
              <a:t>2. </a:t>
            </a:r>
            <a:r>
              <a:rPr lang="pl-PL" b="1" dirty="0">
                <a:latin typeface="Lato" panose="020F0502020204030203" pitchFamily="34" charset="-18"/>
                <a:cs typeface="Poppins" panose="00000500000000000000" pitchFamily="2" charset="-18"/>
              </a:rPr>
              <a:t>Kryteria formalne i merytoryczne konkursu </a:t>
            </a:r>
            <a:endParaRPr lang="pl-PL" dirty="0">
              <a:latin typeface="Lato" panose="020F0502020204030203" pitchFamily="34" charset="-18"/>
              <a:cs typeface="Poppins" panose="00000500000000000000" pitchFamily="2" charset="-18"/>
            </a:endParaRPr>
          </a:p>
          <a:p>
            <a:pPr>
              <a:lnSpc>
                <a:spcPct val="200000"/>
              </a:lnSpc>
            </a:pPr>
            <a:r>
              <a:rPr lang="pl-PL" dirty="0">
                <a:latin typeface="Lato" panose="020F0502020204030203" pitchFamily="34" charset="-18"/>
                <a:cs typeface="Poppins" panose="00000500000000000000" pitchFamily="2" charset="-18"/>
              </a:rPr>
              <a:t>3. </a:t>
            </a:r>
            <a:r>
              <a:rPr lang="pl-PL" b="1" dirty="0">
                <a:latin typeface="Lato" panose="020F0502020204030203" pitchFamily="34" charset="-18"/>
                <a:cs typeface="Poppins" panose="00000500000000000000" pitchFamily="2" charset="-18"/>
              </a:rPr>
              <a:t>FAQ - Najczęściej zadawane pytania </a:t>
            </a:r>
          </a:p>
          <a:p>
            <a:pPr>
              <a:lnSpc>
                <a:spcPct val="200000"/>
              </a:lnSpc>
            </a:pPr>
            <a:r>
              <a:rPr lang="pl-PL" dirty="0">
                <a:latin typeface="Lato" panose="020F0502020204030203" pitchFamily="34" charset="-18"/>
                <a:cs typeface="Poppins" panose="00000500000000000000" pitchFamily="2" charset="-18"/>
              </a:rPr>
              <a:t>4. </a:t>
            </a:r>
            <a:r>
              <a:rPr lang="pl-PL" b="1" dirty="0">
                <a:latin typeface="Lato" panose="020F0502020204030203" pitchFamily="34" charset="-18"/>
                <a:cs typeface="Poppins" panose="00000500000000000000" pitchFamily="2" charset="-18"/>
              </a:rPr>
              <a:t>Pytania uczestników webinarium</a:t>
            </a:r>
            <a:br>
              <a:rPr lang="pl-PL" dirty="0">
                <a:latin typeface="Lato" panose="020F0502020204030203" pitchFamily="34" charset="-18"/>
                <a:cs typeface="Poppins" panose="00000500000000000000" pitchFamily="2" charset="-18"/>
              </a:rPr>
            </a:br>
            <a:endParaRPr lang="pl-PL" dirty="0">
              <a:latin typeface="Lato" panose="020F0502020204030203" pitchFamily="34" charset="-18"/>
              <a:cs typeface="Poppins" panose="00000500000000000000" pitchFamily="2" charset="-18"/>
            </a:endParaRPr>
          </a:p>
        </p:txBody>
      </p:sp>
      <p:sp>
        <p:nvSpPr>
          <p:cNvPr id="2" name="Prostokąt 1">
            <a:extLst>
              <a:ext uri="{FF2B5EF4-FFF2-40B4-BE49-F238E27FC236}">
                <a16:creationId xmlns:a16="http://schemas.microsoft.com/office/drawing/2014/main" id="{8CFDD838-7F84-6B32-B04B-2C4B3D9B0A3B}"/>
              </a:ext>
            </a:extLst>
          </p:cNvPr>
          <p:cNvSpPr/>
          <p:nvPr/>
        </p:nvSpPr>
        <p:spPr>
          <a:xfrm>
            <a:off x="154864" y="808562"/>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AGENDA WEBINARIUM</a:t>
            </a:r>
          </a:p>
        </p:txBody>
      </p:sp>
    </p:spTree>
    <p:extLst>
      <p:ext uri="{BB962C8B-B14F-4D97-AF65-F5344CB8AC3E}">
        <p14:creationId xmlns:p14="http://schemas.microsoft.com/office/powerpoint/2010/main" val="778369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1FFB3-DCB2-B332-E74E-6344B3F7D3DD}"/>
            </a:ext>
          </a:extLst>
        </p:cNvPr>
        <p:cNvGrpSpPr/>
        <p:nvPr/>
      </p:nvGrpSpPr>
      <p:grpSpPr>
        <a:xfrm>
          <a:off x="0" y="0"/>
          <a:ext cx="0" cy="0"/>
          <a:chOff x="0" y="0"/>
          <a:chExt cx="0" cy="0"/>
        </a:xfrm>
      </p:grpSpPr>
      <p:sp>
        <p:nvSpPr>
          <p:cNvPr id="4" name="pole tekstowe 3">
            <a:extLst>
              <a:ext uri="{FF2B5EF4-FFF2-40B4-BE49-F238E27FC236}">
                <a16:creationId xmlns:a16="http://schemas.microsoft.com/office/drawing/2014/main" id="{8869FBBF-D5E0-D8EF-A827-2B24BA784A35}"/>
              </a:ext>
            </a:extLst>
          </p:cNvPr>
          <p:cNvSpPr txBox="1"/>
          <p:nvPr/>
        </p:nvSpPr>
        <p:spPr>
          <a:xfrm>
            <a:off x="186431" y="1663488"/>
            <a:ext cx="10868470" cy="2769989"/>
          </a:xfrm>
          <a:prstGeom prst="rect">
            <a:avLst/>
          </a:prstGeom>
          <a:solidFill>
            <a:schemeClr val="accent1">
              <a:lumMod val="20000"/>
              <a:lumOff val="80000"/>
            </a:schemeClr>
          </a:solidFill>
        </p:spPr>
        <p:txBody>
          <a:bodyPr wrap="square">
            <a:spAutoFit/>
          </a:bodyPr>
          <a:lstStyle/>
          <a:p>
            <a:r>
              <a:rPr lang="pl-PL" sz="2000" dirty="0">
                <a:latin typeface="Lato" panose="020F0502020204030203" pitchFamily="34" charset="0"/>
                <a:ea typeface="Aptos" panose="020B0004020202020204" pitchFamily="34" charset="0"/>
                <a:cs typeface="Times New Roman" panose="02020603050405020304" pitchFamily="18" charset="0"/>
              </a:rPr>
              <a:t>W</a:t>
            </a:r>
            <a:r>
              <a:rPr lang="pl-PL" sz="2000" dirty="0">
                <a:effectLst/>
                <a:latin typeface="Lato" panose="020F0502020204030203" pitchFamily="34" charset="0"/>
                <a:ea typeface="Aptos" panose="020B0004020202020204" pitchFamily="34" charset="0"/>
                <a:cs typeface="Times New Roman" panose="02020603050405020304" pitchFamily="18" charset="0"/>
              </a:rPr>
              <a:t> czasie trwania konkursu </a:t>
            </a:r>
            <a:r>
              <a:rPr lang="pl-PL" sz="2000" dirty="0">
                <a:latin typeface="Lato" panose="020F0502020204030203" pitchFamily="34" charset="0"/>
                <a:ea typeface="Aptos" panose="020B0004020202020204" pitchFamily="34" charset="0"/>
                <a:cs typeface="Times New Roman" panose="02020603050405020304" pitchFamily="18" charset="0"/>
              </a:rPr>
              <a:t>IOK</a:t>
            </a:r>
            <a:r>
              <a:rPr lang="pl-PL" sz="2000" dirty="0">
                <a:effectLst/>
                <a:latin typeface="Lato" panose="020F0502020204030203" pitchFamily="34" charset="0"/>
                <a:ea typeface="Aptos" panose="020B0004020202020204" pitchFamily="34" charset="0"/>
                <a:cs typeface="Times New Roman" panose="02020603050405020304" pitchFamily="18" charset="0"/>
              </a:rPr>
              <a:t> udziela informacji na temat konkursu:</a:t>
            </a:r>
          </a:p>
          <a:p>
            <a:endParaRPr lang="pl-PL" sz="2000" dirty="0">
              <a:effectLst/>
              <a:latin typeface="Lato" panose="020F0502020204030203" pitchFamily="34" charset="0"/>
              <a:ea typeface="Aptos" panose="020B0004020202020204" pitchFamily="34" charset="0"/>
              <a:cs typeface="Times New Roman" panose="02020603050405020304" pitchFamily="18" charset="0"/>
            </a:endParaRPr>
          </a:p>
          <a:p>
            <a:pPr marL="285750" indent="-285750">
              <a:buFontTx/>
              <a:buChar char="-"/>
            </a:pPr>
            <a:r>
              <a:rPr lang="pl-PL" sz="2000" dirty="0">
                <a:effectLst/>
                <a:latin typeface="Lato" panose="020F0502020204030203" pitchFamily="34" charset="0"/>
                <a:ea typeface="Aptos" panose="020B0004020202020204" pitchFamily="34" charset="0"/>
                <a:cs typeface="Times New Roman" panose="02020603050405020304" pitchFamily="18" charset="0"/>
              </a:rPr>
              <a:t>od poniedziałku do piątku w godzinach od </a:t>
            </a:r>
            <a:r>
              <a:rPr lang="pl-PL" sz="2000" dirty="0">
                <a:latin typeface="Lato" panose="020F0502020204030203" pitchFamily="34" charset="0"/>
                <a:ea typeface="Aptos" panose="020B0004020202020204" pitchFamily="34" charset="0"/>
                <a:cs typeface="Times New Roman" panose="02020603050405020304" pitchFamily="18" charset="0"/>
              </a:rPr>
              <a:t>9</a:t>
            </a:r>
            <a:r>
              <a:rPr lang="pl-PL" sz="2000" dirty="0">
                <a:effectLst/>
                <a:latin typeface="Lato" panose="020F0502020204030203" pitchFamily="34" charset="0"/>
                <a:ea typeface="Aptos" panose="020B0004020202020204" pitchFamily="34" charset="0"/>
                <a:cs typeface="Times New Roman" panose="02020603050405020304" pitchFamily="18" charset="0"/>
              </a:rPr>
              <a:t>:00 do 12:00 pod numerami telefonu: </a:t>
            </a:r>
          </a:p>
          <a:p>
            <a:r>
              <a:rPr lang="pl-PL" sz="2000" b="1" dirty="0">
                <a:latin typeface="Lato" panose="020F0502020204030203" pitchFamily="34" charset="0"/>
                <a:ea typeface="Aptos" panose="020B0004020202020204" pitchFamily="34" charset="0"/>
                <a:cs typeface="Times New Roman" panose="02020603050405020304" pitchFamily="18" charset="0"/>
              </a:rPr>
              <a:t>     538 515 654</a:t>
            </a:r>
            <a:r>
              <a:rPr lang="pl-PL" sz="2000" b="1" dirty="0">
                <a:effectLst/>
                <a:latin typeface="Lato" panose="020F0502020204030203" pitchFamily="34" charset="0"/>
                <a:ea typeface="Aptos" panose="020B0004020202020204" pitchFamily="34" charset="0"/>
                <a:cs typeface="Times New Roman" panose="02020603050405020304" pitchFamily="18" charset="0"/>
              </a:rPr>
              <a:t> </a:t>
            </a:r>
            <a:r>
              <a:rPr lang="pl-PL" sz="2000" dirty="0">
                <a:effectLst/>
                <a:latin typeface="Lato" panose="020F0502020204030203" pitchFamily="34" charset="0"/>
                <a:ea typeface="Aptos" panose="020B0004020202020204" pitchFamily="34" charset="0"/>
                <a:cs typeface="Times New Roman" panose="02020603050405020304" pitchFamily="18" charset="0"/>
              </a:rPr>
              <a:t>oraz </a:t>
            </a:r>
            <a:r>
              <a:rPr lang="pl-PL" sz="2000" b="1" dirty="0">
                <a:latin typeface="Lato" panose="020F0502020204030203" pitchFamily="34" charset="0"/>
                <a:ea typeface="Aptos" panose="020B0004020202020204" pitchFamily="34" charset="0"/>
                <a:cs typeface="Times New Roman" panose="02020603050405020304" pitchFamily="18" charset="0"/>
              </a:rPr>
              <a:t>668 487 855</a:t>
            </a:r>
            <a:r>
              <a:rPr lang="pl-PL" sz="2000" b="1" dirty="0">
                <a:effectLst/>
                <a:latin typeface="Lato" panose="020F0502020204030203" pitchFamily="34" charset="0"/>
                <a:ea typeface="Aptos" panose="020B0004020202020204" pitchFamily="34" charset="0"/>
                <a:cs typeface="Times New Roman" panose="02020603050405020304" pitchFamily="18" charset="0"/>
              </a:rPr>
              <a:t>,</a:t>
            </a:r>
          </a:p>
          <a:p>
            <a:endParaRPr lang="pl-PL" sz="2000" b="1" dirty="0">
              <a:effectLst/>
              <a:latin typeface="Lato" panose="020F0502020204030203" pitchFamily="34" charset="0"/>
              <a:ea typeface="Aptos" panose="020B0004020202020204" pitchFamily="34" charset="0"/>
              <a:cs typeface="Times New Roman" panose="02020603050405020304" pitchFamily="18" charset="0"/>
            </a:endParaRPr>
          </a:p>
          <a:p>
            <a:pPr marL="285750" indent="-285750">
              <a:buFontTx/>
              <a:buChar char="-"/>
            </a:pPr>
            <a:r>
              <a:rPr lang="pl-PL" sz="2000" b="1" dirty="0">
                <a:effectLst/>
                <a:latin typeface="Lato" panose="020F0502020204030203" pitchFamily="34" charset="0"/>
                <a:ea typeface="Aptos" panose="020B0004020202020204" pitchFamily="34" charset="0"/>
                <a:cs typeface="Times New Roman" panose="02020603050405020304" pitchFamily="18" charset="0"/>
              </a:rPr>
              <a:t> e-mail: FM. </a:t>
            </a:r>
            <a:r>
              <a:rPr lang="pl-PL" sz="2000" b="1" dirty="0">
                <a:latin typeface="Lato" panose="020F0502020204030203" pitchFamily="34" charset="0"/>
                <a:ea typeface="Aptos" panose="020B0004020202020204" pitchFamily="34" charset="0"/>
                <a:cs typeface="Times New Roman" panose="02020603050405020304" pitchFamily="18" charset="0"/>
              </a:rPr>
              <a:t>modernizacja</a:t>
            </a:r>
            <a:r>
              <a:rPr lang="pl-PL" sz="2000" b="1" dirty="0">
                <a:effectLst/>
                <a:latin typeface="Lato" panose="020F0502020204030203" pitchFamily="34" charset="0"/>
                <a:ea typeface="Aptos" panose="020B0004020202020204" pitchFamily="34" charset="0"/>
                <a:cs typeface="Times New Roman" panose="02020603050405020304" pitchFamily="18" charset="0"/>
              </a:rPr>
              <a:t>.podmiotow@mz.gov.pl</a:t>
            </a:r>
            <a:br>
              <a:rPr lang="pl-PL" sz="1800" dirty="0">
                <a:effectLst/>
                <a:latin typeface="Aptos" panose="020B0004020202020204" pitchFamily="34" charset="0"/>
                <a:ea typeface="Aptos" panose="020B0004020202020204" pitchFamily="34" charset="0"/>
                <a:cs typeface="Aptos" panose="020B0004020202020204" pitchFamily="34" charset="0"/>
              </a:rPr>
            </a:br>
            <a:r>
              <a:rPr lang="pl-PL" sz="1800" b="1" dirty="0">
                <a:effectLst/>
                <a:latin typeface="Lato" panose="020F0502020204030203" pitchFamily="34" charset="0"/>
                <a:ea typeface="Aptos" panose="020B0004020202020204" pitchFamily="34" charset="0"/>
                <a:cs typeface="Times New Roman" panose="02020603050405020304" pitchFamily="18" charset="0"/>
              </a:rPr>
              <a:t> </a:t>
            </a:r>
            <a:br>
              <a:rPr lang="pl-PL" sz="1800" dirty="0">
                <a:effectLst/>
                <a:latin typeface="Aptos" panose="020B0004020202020204" pitchFamily="34" charset="0"/>
                <a:ea typeface="Aptos" panose="020B0004020202020204" pitchFamily="34" charset="0"/>
                <a:cs typeface="Aptos" panose="020B0004020202020204" pitchFamily="34" charset="0"/>
              </a:rPr>
            </a:br>
            <a:br>
              <a:rPr lang="pl-PL" sz="1800" dirty="0">
                <a:effectLst/>
                <a:latin typeface="Aptos" panose="020B0004020202020204" pitchFamily="34" charset="0"/>
                <a:ea typeface="Aptos" panose="020B0004020202020204" pitchFamily="34" charset="0"/>
                <a:cs typeface="Aptos" panose="020B0004020202020204" pitchFamily="34" charset="0"/>
              </a:rPr>
            </a:br>
            <a:endParaRPr lang="pl-PL" dirty="0"/>
          </a:p>
        </p:txBody>
      </p:sp>
      <p:sp>
        <p:nvSpPr>
          <p:cNvPr id="2" name="Prostokąt 1">
            <a:extLst>
              <a:ext uri="{FF2B5EF4-FFF2-40B4-BE49-F238E27FC236}">
                <a16:creationId xmlns:a16="http://schemas.microsoft.com/office/drawing/2014/main" id="{B0673B05-8DB2-1B3C-387E-D8904DD09326}"/>
              </a:ext>
            </a:extLst>
          </p:cNvPr>
          <p:cNvSpPr/>
          <p:nvPr/>
        </p:nvSpPr>
        <p:spPr>
          <a:xfrm>
            <a:off x="186431" y="652346"/>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KONTAKT</a:t>
            </a:r>
          </a:p>
        </p:txBody>
      </p:sp>
    </p:spTree>
    <p:extLst>
      <p:ext uri="{BB962C8B-B14F-4D97-AF65-F5344CB8AC3E}">
        <p14:creationId xmlns:p14="http://schemas.microsoft.com/office/powerpoint/2010/main" val="2396345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pole tekstowe 8">
            <a:extLst>
              <a:ext uri="{FF2B5EF4-FFF2-40B4-BE49-F238E27FC236}">
                <a16:creationId xmlns:a16="http://schemas.microsoft.com/office/drawing/2014/main" id="{1A83D803-16C2-FD5A-2BC4-5DD57C242C6D}"/>
              </a:ext>
            </a:extLst>
          </p:cNvPr>
          <p:cNvSpPr txBox="1"/>
          <p:nvPr/>
        </p:nvSpPr>
        <p:spPr>
          <a:xfrm>
            <a:off x="1728787" y="2000666"/>
            <a:ext cx="8429625" cy="1538883"/>
          </a:xfrm>
          <a:prstGeom prst="rect">
            <a:avLst/>
          </a:prstGeom>
          <a:noFill/>
        </p:spPr>
        <p:txBody>
          <a:bodyPr wrap="square">
            <a:spAutoFit/>
          </a:bodyPr>
          <a:lstStyle/>
          <a:p>
            <a:pPr algn="ctr"/>
            <a:endParaRPr lang="pl-PL" sz="5400" b="1" dirty="0">
              <a:solidFill>
                <a:schemeClr val="bg1"/>
              </a:solidFill>
              <a:latin typeface="Lato" panose="020F0502020204030203" pitchFamily="34" charset="-18"/>
            </a:endParaRPr>
          </a:p>
          <a:p>
            <a:pPr algn="ctr"/>
            <a:r>
              <a:rPr lang="pl-PL" sz="4000" b="1" dirty="0">
                <a:solidFill>
                  <a:schemeClr val="bg1"/>
                </a:solidFill>
                <a:latin typeface="Lato" panose="020F0502020204030203" pitchFamily="34" charset="-18"/>
              </a:rPr>
              <a:t>Dziękujemy za uwagę</a:t>
            </a:r>
          </a:p>
        </p:txBody>
      </p:sp>
    </p:spTree>
    <p:extLst>
      <p:ext uri="{BB962C8B-B14F-4D97-AF65-F5344CB8AC3E}">
        <p14:creationId xmlns:p14="http://schemas.microsoft.com/office/powerpoint/2010/main" val="3834851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8DE19-801E-7FB4-787C-D1CB878B0850}"/>
            </a:ext>
          </a:extLst>
        </p:cNvPr>
        <p:cNvGrpSpPr/>
        <p:nvPr/>
      </p:nvGrpSpPr>
      <p:grpSpPr>
        <a:xfrm>
          <a:off x="0" y="0"/>
          <a:ext cx="0" cy="0"/>
          <a:chOff x="0" y="0"/>
          <a:chExt cx="0" cy="0"/>
        </a:xfrm>
      </p:grpSpPr>
      <p:sp>
        <p:nvSpPr>
          <p:cNvPr id="10" name="Dowolny kształt: kształt 9">
            <a:extLst>
              <a:ext uri="{FF2B5EF4-FFF2-40B4-BE49-F238E27FC236}">
                <a16:creationId xmlns:a16="http://schemas.microsoft.com/office/drawing/2014/main" id="{323DAB9A-0516-66FE-27F2-DEB37433D6ED}"/>
              </a:ext>
            </a:extLst>
          </p:cNvPr>
          <p:cNvSpPr/>
          <p:nvPr/>
        </p:nvSpPr>
        <p:spPr>
          <a:xfrm rot="5400000">
            <a:off x="10482449" y="5365240"/>
            <a:ext cx="1883222" cy="811379"/>
          </a:xfrm>
          <a:custGeom>
            <a:avLst/>
            <a:gdLst>
              <a:gd name="connsiteX0" fmla="*/ 0 w 1820426"/>
              <a:gd name="connsiteY0" fmla="*/ 611747 h 811379"/>
              <a:gd name="connsiteX1" fmla="*/ 0 w 1820426"/>
              <a:gd name="connsiteY1" fmla="*/ 199632 h 811379"/>
              <a:gd name="connsiteX2" fmla="*/ 199632 w 1820426"/>
              <a:gd name="connsiteY2" fmla="*/ 0 h 811379"/>
              <a:gd name="connsiteX3" fmla="*/ 1820426 w 1820426"/>
              <a:gd name="connsiteY3" fmla="*/ 0 h 811379"/>
              <a:gd name="connsiteX4" fmla="*/ 1820426 w 1820426"/>
              <a:gd name="connsiteY4" fmla="*/ 811379 h 811379"/>
              <a:gd name="connsiteX5" fmla="*/ 199632 w 1820426"/>
              <a:gd name="connsiteY5" fmla="*/ 811379 h 811379"/>
              <a:gd name="connsiteX6" fmla="*/ 0 w 1820426"/>
              <a:gd name="connsiteY6" fmla="*/ 611747 h 811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426" h="811379">
                <a:moveTo>
                  <a:pt x="0" y="611747"/>
                </a:moveTo>
                <a:lnTo>
                  <a:pt x="0" y="199632"/>
                </a:lnTo>
                <a:cubicBezTo>
                  <a:pt x="0" y="89378"/>
                  <a:pt x="89378" y="0"/>
                  <a:pt x="199632" y="0"/>
                </a:cubicBezTo>
                <a:lnTo>
                  <a:pt x="1820426" y="0"/>
                </a:lnTo>
                <a:lnTo>
                  <a:pt x="1820426" y="811379"/>
                </a:lnTo>
                <a:lnTo>
                  <a:pt x="199632" y="811379"/>
                </a:lnTo>
                <a:cubicBezTo>
                  <a:pt x="89378" y="811379"/>
                  <a:pt x="0" y="722001"/>
                  <a:pt x="0" y="611747"/>
                </a:cubicBezTo>
                <a:close/>
              </a:path>
            </a:pathLst>
          </a:cu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pl-PL"/>
          </a:p>
        </p:txBody>
      </p:sp>
      <p:sp>
        <p:nvSpPr>
          <p:cNvPr id="7" name="Prostokąt: zaokrąglone rogi u góry 6">
            <a:extLst>
              <a:ext uri="{FF2B5EF4-FFF2-40B4-BE49-F238E27FC236}">
                <a16:creationId xmlns:a16="http://schemas.microsoft.com/office/drawing/2014/main" id="{DE2E8892-C61D-0DC4-CF73-D17E50400820}"/>
              </a:ext>
            </a:extLst>
          </p:cNvPr>
          <p:cNvSpPr/>
          <p:nvPr/>
        </p:nvSpPr>
        <p:spPr>
          <a:xfrm>
            <a:off x="-17540" y="1998931"/>
            <a:ext cx="11441600" cy="4439685"/>
          </a:xfrm>
          <a:prstGeom prst="round2SameRect">
            <a:avLst>
              <a:gd name="adj1" fmla="val 6239"/>
              <a:gd name="adj2" fmla="val 0"/>
            </a:avLst>
          </a:prstGeom>
          <a:solidFill>
            <a:srgbClr val="2131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31" name="Obraz 30">
            <a:extLst>
              <a:ext uri="{FF2B5EF4-FFF2-40B4-BE49-F238E27FC236}">
                <a16:creationId xmlns:a16="http://schemas.microsoft.com/office/drawing/2014/main" id="{A3E0C1F5-F19D-6FAC-72B5-849411CB5B71}"/>
              </a:ext>
            </a:extLst>
          </p:cNvPr>
          <p:cNvPicPr>
            <a:picLocks noChangeAspect="1"/>
          </p:cNvPicPr>
          <p:nvPr/>
        </p:nvPicPr>
        <p:blipFill rotWithShape="1">
          <a:blip r:embed="rId3">
            <a:alphaModFix amt="22000"/>
          </a:blip>
          <a:srcRect l="79453" t="83597" r="2812" b="7500"/>
          <a:stretch/>
        </p:blipFill>
        <p:spPr>
          <a:xfrm rot="5400000">
            <a:off x="10083049" y="4063402"/>
            <a:ext cx="2162176" cy="610619"/>
          </a:xfrm>
          <a:prstGeom prst="rect">
            <a:avLst/>
          </a:prstGeom>
          <a:ln w="15875">
            <a:noFill/>
          </a:ln>
        </p:spPr>
      </p:pic>
      <p:pic>
        <p:nvPicPr>
          <p:cNvPr id="19" name="Grafika 18" descr="Monety kontur">
            <a:extLst>
              <a:ext uri="{FF2B5EF4-FFF2-40B4-BE49-F238E27FC236}">
                <a16:creationId xmlns:a16="http://schemas.microsoft.com/office/drawing/2014/main" id="{281C631C-3C3B-800F-D9B8-1376662301D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04454" y="2571558"/>
            <a:ext cx="914400" cy="914400"/>
          </a:xfrm>
          <a:prstGeom prst="rect">
            <a:avLst/>
          </a:prstGeom>
        </p:spPr>
      </p:pic>
      <p:sp>
        <p:nvSpPr>
          <p:cNvPr id="24" name="pole tekstowe 23">
            <a:extLst>
              <a:ext uri="{FF2B5EF4-FFF2-40B4-BE49-F238E27FC236}">
                <a16:creationId xmlns:a16="http://schemas.microsoft.com/office/drawing/2014/main" id="{8037E1CC-7606-5445-F578-9019A661A84A}"/>
              </a:ext>
            </a:extLst>
          </p:cNvPr>
          <p:cNvSpPr txBox="1"/>
          <p:nvPr/>
        </p:nvSpPr>
        <p:spPr>
          <a:xfrm>
            <a:off x="42009" y="3953044"/>
            <a:ext cx="2639290" cy="1854354"/>
          </a:xfrm>
          <a:prstGeom prst="rect">
            <a:avLst/>
          </a:prstGeom>
          <a:noFill/>
        </p:spPr>
        <p:txBody>
          <a:bodyPr wrap="square" rtlCol="0">
            <a:spAutoFit/>
          </a:bodyPr>
          <a:lstStyle/>
          <a:p>
            <a:pPr algn="ctr"/>
            <a:r>
              <a:rPr lang="pl-PL" dirty="0">
                <a:solidFill>
                  <a:schemeClr val="bg1"/>
                </a:solidFill>
                <a:latin typeface="Lato" panose="020F0502020204030203" pitchFamily="34" charset="-18"/>
                <a:cs typeface="Poppins" panose="00000500000000000000" pitchFamily="2" charset="-18"/>
              </a:rPr>
              <a:t>Alokacja </a:t>
            </a:r>
          </a:p>
          <a:p>
            <a:pPr algn="ctr"/>
            <a:endParaRPr lang="pl-PL" sz="2000" b="1" dirty="0">
              <a:solidFill>
                <a:schemeClr val="bg1"/>
              </a:solidFill>
              <a:latin typeface="Lato" panose="020F0502020204030203" pitchFamily="34" charset="-18"/>
              <a:cs typeface="Poppins" panose="00000500000000000000" pitchFamily="2" charset="-18"/>
            </a:endParaRPr>
          </a:p>
          <a:p>
            <a:pPr marL="342900" indent="-342900" algn="ctr">
              <a:spcAft>
                <a:spcPts val="300"/>
              </a:spcAft>
              <a:buAutoNum type="arabicPlain" startAt="126"/>
            </a:pPr>
            <a:r>
              <a:rPr lang="pl-PL" b="1" dirty="0">
                <a:solidFill>
                  <a:srgbClr val="EF584F"/>
                </a:solidFill>
                <a:latin typeface="Lato" panose="020F0502020204030203" pitchFamily="34" charset="-18"/>
                <a:cs typeface="Poppins" panose="00000500000000000000" pitchFamily="2" charset="-18"/>
              </a:rPr>
              <a:t> mln zł, w tym:</a:t>
            </a:r>
          </a:p>
          <a:p>
            <a:pPr algn="ctr"/>
            <a:r>
              <a:rPr lang="pl-PL" sz="1400" dirty="0">
                <a:solidFill>
                  <a:schemeClr val="bg1"/>
                </a:solidFill>
                <a:latin typeface="Lato" panose="020F0502020204030203" pitchFamily="34" charset="-18"/>
                <a:cs typeface="Poppins" panose="00000500000000000000" pitchFamily="2" charset="-18"/>
              </a:rPr>
              <a:t>100 mln zł - modernizacja lądowisk</a:t>
            </a:r>
          </a:p>
          <a:p>
            <a:pPr algn="ctr"/>
            <a:r>
              <a:rPr lang="pl-PL" sz="1400" dirty="0">
                <a:solidFill>
                  <a:schemeClr val="bg1"/>
                </a:solidFill>
                <a:latin typeface="Lato" panose="020F0502020204030203" pitchFamily="34" charset="-18"/>
                <a:cs typeface="Poppins" panose="00000500000000000000" pitchFamily="2" charset="-18"/>
              </a:rPr>
              <a:t>26 mln zł - budowa lądowisk</a:t>
            </a:r>
            <a:br>
              <a:rPr lang="pl-PL" sz="1400" dirty="0">
                <a:solidFill>
                  <a:schemeClr val="bg1"/>
                </a:solidFill>
                <a:latin typeface="Lato" panose="020F0502020204030203" pitchFamily="34" charset="-18"/>
                <a:cs typeface="Poppins" panose="00000500000000000000" pitchFamily="2" charset="-18"/>
              </a:rPr>
            </a:br>
            <a:endParaRPr lang="pl-PL" sz="1400" dirty="0">
              <a:solidFill>
                <a:schemeClr val="bg1"/>
              </a:solidFill>
              <a:latin typeface="Lato" panose="020F0502020204030203" pitchFamily="34" charset="-18"/>
              <a:cs typeface="Poppins" panose="00000500000000000000" pitchFamily="2" charset="-18"/>
            </a:endParaRPr>
          </a:p>
        </p:txBody>
      </p:sp>
      <p:sp>
        <p:nvSpPr>
          <p:cNvPr id="25" name="pole tekstowe 24">
            <a:extLst>
              <a:ext uri="{FF2B5EF4-FFF2-40B4-BE49-F238E27FC236}">
                <a16:creationId xmlns:a16="http://schemas.microsoft.com/office/drawing/2014/main" id="{DA2E67EF-BE70-68EA-32F1-45EBB0DA0BCB}"/>
              </a:ext>
            </a:extLst>
          </p:cNvPr>
          <p:cNvSpPr txBox="1"/>
          <p:nvPr/>
        </p:nvSpPr>
        <p:spPr>
          <a:xfrm>
            <a:off x="8261670" y="3914227"/>
            <a:ext cx="2893289" cy="1138773"/>
          </a:xfrm>
          <a:prstGeom prst="rect">
            <a:avLst/>
          </a:prstGeom>
          <a:noFill/>
        </p:spPr>
        <p:txBody>
          <a:bodyPr wrap="square" rtlCol="0">
            <a:spAutoFit/>
          </a:bodyPr>
          <a:lstStyle/>
          <a:p>
            <a:pPr algn="ctr"/>
            <a:r>
              <a:rPr lang="pl-PL" dirty="0">
                <a:solidFill>
                  <a:schemeClr val="bg1"/>
                </a:solidFill>
                <a:latin typeface="Lato" panose="020F0502020204030203" pitchFamily="34" charset="-18"/>
                <a:cs typeface="Poppins" panose="00000500000000000000" pitchFamily="2" charset="-18"/>
              </a:rPr>
              <a:t>Okres realizacji projektu</a:t>
            </a:r>
            <a:br>
              <a:rPr lang="pl-PL" dirty="0">
                <a:solidFill>
                  <a:schemeClr val="bg1"/>
                </a:solidFill>
                <a:latin typeface="Lato" panose="020F0502020204030203" pitchFamily="34" charset="-18"/>
                <a:cs typeface="Poppins" panose="00000500000000000000" pitchFamily="2" charset="-18"/>
              </a:rPr>
            </a:br>
            <a:br>
              <a:rPr lang="pl-PL" dirty="0">
                <a:solidFill>
                  <a:schemeClr val="bg1"/>
                </a:solidFill>
                <a:latin typeface="Lato" panose="020F0502020204030203" pitchFamily="34" charset="-18"/>
                <a:cs typeface="Poppins" panose="00000500000000000000" pitchFamily="2" charset="-18"/>
              </a:rPr>
            </a:br>
            <a:r>
              <a:rPr lang="pl-PL" sz="1400" dirty="0">
                <a:solidFill>
                  <a:schemeClr val="bg1"/>
                </a:solidFill>
                <a:latin typeface="Lato" panose="020F0502020204030203" pitchFamily="34" charset="-18"/>
                <a:cs typeface="Poppins" panose="00000500000000000000" pitchFamily="2" charset="-18"/>
              </a:rPr>
              <a:t>nie może przekroczyć</a:t>
            </a:r>
            <a:br>
              <a:rPr lang="pl-PL" sz="1600" b="1" dirty="0">
                <a:solidFill>
                  <a:srgbClr val="EF584F"/>
                </a:solidFill>
                <a:latin typeface="Lato" panose="020F0502020204030203" pitchFamily="34" charset="-18"/>
                <a:cs typeface="Poppins" panose="00000500000000000000" pitchFamily="2" charset="-18"/>
              </a:rPr>
            </a:br>
            <a:r>
              <a:rPr lang="pl-PL" b="1" dirty="0">
                <a:solidFill>
                  <a:srgbClr val="EF584F"/>
                </a:solidFill>
                <a:latin typeface="Lato" panose="020F0502020204030203" pitchFamily="34" charset="-18"/>
                <a:cs typeface="Poppins" panose="00000500000000000000" pitchFamily="2" charset="-18"/>
              </a:rPr>
              <a:t>31 grudnia 2026 r.</a:t>
            </a:r>
          </a:p>
        </p:txBody>
      </p:sp>
      <p:pic>
        <p:nvPicPr>
          <p:cNvPr id="29" name="Grafika 28" descr="Stoper 66% kontur">
            <a:extLst>
              <a:ext uri="{FF2B5EF4-FFF2-40B4-BE49-F238E27FC236}">
                <a16:creationId xmlns:a16="http://schemas.microsoft.com/office/drawing/2014/main" id="{56F1660C-0546-8FBC-95B5-172966245E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198085" y="2564956"/>
            <a:ext cx="914400" cy="914400"/>
          </a:xfrm>
          <a:prstGeom prst="rect">
            <a:avLst/>
          </a:prstGeom>
        </p:spPr>
      </p:pic>
      <p:cxnSp>
        <p:nvCxnSpPr>
          <p:cNvPr id="37" name="Łącznik prosty 36">
            <a:extLst>
              <a:ext uri="{FF2B5EF4-FFF2-40B4-BE49-F238E27FC236}">
                <a16:creationId xmlns:a16="http://schemas.microsoft.com/office/drawing/2014/main" id="{9B6E7871-822F-9F7A-61BA-906C0DA99B9E}"/>
              </a:ext>
            </a:extLst>
          </p:cNvPr>
          <p:cNvCxnSpPr>
            <a:cxnSpLocks/>
          </p:cNvCxnSpPr>
          <p:nvPr/>
        </p:nvCxnSpPr>
        <p:spPr>
          <a:xfrm>
            <a:off x="2709146" y="3953044"/>
            <a:ext cx="0" cy="2318900"/>
          </a:xfrm>
          <a:prstGeom prst="line">
            <a:avLst/>
          </a:prstGeom>
          <a:ln w="3175" cmpd="sng">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Łącznik prosty 38">
            <a:extLst>
              <a:ext uri="{FF2B5EF4-FFF2-40B4-BE49-F238E27FC236}">
                <a16:creationId xmlns:a16="http://schemas.microsoft.com/office/drawing/2014/main" id="{BFABB943-040D-FC60-077E-AC8A2FB2E53D}"/>
              </a:ext>
            </a:extLst>
          </p:cNvPr>
          <p:cNvCxnSpPr>
            <a:cxnSpLocks/>
          </p:cNvCxnSpPr>
          <p:nvPr/>
        </p:nvCxnSpPr>
        <p:spPr>
          <a:xfrm>
            <a:off x="5544521" y="4067838"/>
            <a:ext cx="0" cy="2318900"/>
          </a:xfrm>
          <a:prstGeom prst="line">
            <a:avLst/>
          </a:prstGeom>
          <a:ln w="3175" cmpd="sng">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Łącznik prosty 39">
            <a:extLst>
              <a:ext uri="{FF2B5EF4-FFF2-40B4-BE49-F238E27FC236}">
                <a16:creationId xmlns:a16="http://schemas.microsoft.com/office/drawing/2014/main" id="{8E50FA1F-6933-8CDF-5A5B-1B94186F995A}"/>
              </a:ext>
            </a:extLst>
          </p:cNvPr>
          <p:cNvCxnSpPr>
            <a:cxnSpLocks/>
          </p:cNvCxnSpPr>
          <p:nvPr/>
        </p:nvCxnSpPr>
        <p:spPr>
          <a:xfrm>
            <a:off x="8095936" y="4067838"/>
            <a:ext cx="0" cy="2277024"/>
          </a:xfrm>
          <a:prstGeom prst="line">
            <a:avLst/>
          </a:prstGeom>
          <a:ln w="3175" cmpd="sng">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a 10" descr="Kalendarz dzienny kontur">
            <a:extLst>
              <a:ext uri="{FF2B5EF4-FFF2-40B4-BE49-F238E27FC236}">
                <a16:creationId xmlns:a16="http://schemas.microsoft.com/office/drawing/2014/main" id="{281FAC06-31A8-2D22-5CFA-073F46D1D09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620575" y="2571558"/>
            <a:ext cx="914400" cy="914400"/>
          </a:xfrm>
          <a:prstGeom prst="rect">
            <a:avLst/>
          </a:prstGeom>
        </p:spPr>
      </p:pic>
      <p:sp>
        <p:nvSpPr>
          <p:cNvPr id="12" name="pole tekstowe 11">
            <a:extLst>
              <a:ext uri="{FF2B5EF4-FFF2-40B4-BE49-F238E27FC236}">
                <a16:creationId xmlns:a16="http://schemas.microsoft.com/office/drawing/2014/main" id="{84F024E7-7EA1-0B3A-5E37-D596AF15D8BE}"/>
              </a:ext>
            </a:extLst>
          </p:cNvPr>
          <p:cNvSpPr txBox="1"/>
          <p:nvPr/>
        </p:nvSpPr>
        <p:spPr>
          <a:xfrm>
            <a:off x="2784257" y="3985083"/>
            <a:ext cx="2732417" cy="1200329"/>
          </a:xfrm>
          <a:prstGeom prst="rect">
            <a:avLst/>
          </a:prstGeom>
          <a:noFill/>
        </p:spPr>
        <p:txBody>
          <a:bodyPr wrap="square" rtlCol="0">
            <a:spAutoFit/>
          </a:bodyPr>
          <a:lstStyle/>
          <a:p>
            <a:pPr algn="ctr"/>
            <a:r>
              <a:rPr lang="pl-PL" dirty="0">
                <a:solidFill>
                  <a:schemeClr val="bg1"/>
                </a:solidFill>
                <a:latin typeface="Lato" panose="020F0502020204030203" pitchFamily="34" charset="-18"/>
                <a:cs typeface="Poppins" panose="00000500000000000000" pitchFamily="2" charset="-18"/>
              </a:rPr>
              <a:t>Ogłoszenie konkursu </a:t>
            </a:r>
          </a:p>
          <a:p>
            <a:pPr algn="ctr"/>
            <a:endParaRPr lang="pl-PL" sz="1600" b="1" dirty="0">
              <a:solidFill>
                <a:srgbClr val="EF584F"/>
              </a:solidFill>
              <a:latin typeface="Lato" panose="020F0502020204030203" pitchFamily="34" charset="-18"/>
              <a:cs typeface="Poppins" panose="00000500000000000000" pitchFamily="2" charset="-18"/>
            </a:endParaRPr>
          </a:p>
          <a:p>
            <a:pPr algn="ctr"/>
            <a:r>
              <a:rPr lang="pl-PL" b="1" dirty="0">
                <a:solidFill>
                  <a:srgbClr val="EF584F"/>
                </a:solidFill>
                <a:latin typeface="Lato" panose="020F0502020204030203" pitchFamily="34" charset="-18"/>
                <a:cs typeface="Poppins" panose="00000500000000000000" pitchFamily="2" charset="-18"/>
              </a:rPr>
              <a:t>30 czerwca 2025 r. </a:t>
            </a:r>
            <a:br>
              <a:rPr lang="pl-PL" sz="1600" b="1" dirty="0">
                <a:solidFill>
                  <a:srgbClr val="EF584F"/>
                </a:solidFill>
                <a:latin typeface="Lato" panose="020F0502020204030203" pitchFamily="34" charset="-18"/>
                <a:cs typeface="Poppins" panose="00000500000000000000" pitchFamily="2" charset="-18"/>
              </a:rPr>
            </a:br>
            <a:endParaRPr lang="pl-PL" b="1" dirty="0">
              <a:solidFill>
                <a:srgbClr val="EF584F"/>
              </a:solidFill>
              <a:latin typeface="Lato" panose="020F0502020204030203" pitchFamily="34" charset="-18"/>
              <a:cs typeface="Poppins" panose="00000500000000000000" pitchFamily="2" charset="-18"/>
            </a:endParaRPr>
          </a:p>
        </p:txBody>
      </p:sp>
      <p:pic>
        <p:nvPicPr>
          <p:cNvPr id="16" name="Grafika 15" descr="Wejście kontur">
            <a:extLst>
              <a:ext uri="{FF2B5EF4-FFF2-40B4-BE49-F238E27FC236}">
                <a16:creationId xmlns:a16="http://schemas.microsoft.com/office/drawing/2014/main" id="{63F27D04-DA08-84B5-AD2E-40B0AD7F3A2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flipH="1">
            <a:off x="6143728" y="2589558"/>
            <a:ext cx="914400" cy="914400"/>
          </a:xfrm>
          <a:prstGeom prst="rect">
            <a:avLst/>
          </a:prstGeom>
        </p:spPr>
      </p:pic>
      <p:sp>
        <p:nvSpPr>
          <p:cNvPr id="17" name="pole tekstowe 16">
            <a:extLst>
              <a:ext uri="{FF2B5EF4-FFF2-40B4-BE49-F238E27FC236}">
                <a16:creationId xmlns:a16="http://schemas.microsoft.com/office/drawing/2014/main" id="{F0FA1824-FC59-ED0B-A49F-A8AB25BA695A}"/>
              </a:ext>
            </a:extLst>
          </p:cNvPr>
          <p:cNvSpPr txBox="1"/>
          <p:nvPr/>
        </p:nvSpPr>
        <p:spPr>
          <a:xfrm>
            <a:off x="5398447" y="3953044"/>
            <a:ext cx="2792542" cy="1969770"/>
          </a:xfrm>
          <a:prstGeom prst="rect">
            <a:avLst/>
          </a:prstGeom>
          <a:noFill/>
        </p:spPr>
        <p:txBody>
          <a:bodyPr wrap="square" lIns="91440" tIns="45720" rIns="91440" bIns="45720" rtlCol="0" anchor="t">
            <a:spAutoFit/>
          </a:bodyPr>
          <a:lstStyle/>
          <a:p>
            <a:pPr algn="ctr"/>
            <a:r>
              <a:rPr lang="pl-PL" dirty="0">
                <a:solidFill>
                  <a:schemeClr val="bg1"/>
                </a:solidFill>
                <a:latin typeface="Lato" panose="020F0502020204030203" pitchFamily="34" charset="-18"/>
                <a:cs typeface="Poppins"/>
              </a:rPr>
              <a:t>Nabór</a:t>
            </a:r>
          </a:p>
          <a:p>
            <a:pPr algn="ctr"/>
            <a:br>
              <a:rPr lang="pl-PL" dirty="0">
                <a:latin typeface="Lato" panose="020F0502020204030203" pitchFamily="34" charset="-18"/>
                <a:cs typeface="Poppins" panose="00000500000000000000" pitchFamily="2" charset="-18"/>
              </a:rPr>
            </a:br>
            <a:r>
              <a:rPr lang="pl-PL" b="1" dirty="0">
                <a:solidFill>
                  <a:srgbClr val="EF584F"/>
                </a:solidFill>
                <a:latin typeface="Lato" panose="020F0502020204030203" pitchFamily="34" charset="-18"/>
                <a:cs typeface="Poppins"/>
              </a:rPr>
              <a:t>od 31 lipca 2025 r. </a:t>
            </a:r>
          </a:p>
          <a:p>
            <a:pPr algn="ctr"/>
            <a:r>
              <a:rPr lang="pl-PL" sz="1400" dirty="0">
                <a:solidFill>
                  <a:schemeClr val="bg1"/>
                </a:solidFill>
                <a:latin typeface="Lato" panose="020F0502020204030203" pitchFamily="34" charset="-18"/>
                <a:cs typeface="Poppins" panose="00000500000000000000" pitchFamily="2" charset="-18"/>
              </a:rPr>
              <a:t>godz. 10:00</a:t>
            </a:r>
            <a:br>
              <a:rPr lang="pl-PL" sz="1600" b="1" dirty="0">
                <a:latin typeface="Lato" panose="020F0502020204030203" pitchFamily="34" charset="-18"/>
                <a:cs typeface="Poppins" panose="00000500000000000000" pitchFamily="2" charset="-18"/>
              </a:rPr>
            </a:br>
            <a:r>
              <a:rPr lang="pl-PL" sz="1600" b="1" dirty="0">
                <a:solidFill>
                  <a:srgbClr val="EF584F"/>
                </a:solidFill>
                <a:latin typeface="Lato" panose="020F0502020204030203" pitchFamily="34" charset="-18"/>
                <a:cs typeface="Poppins"/>
              </a:rPr>
              <a:t> </a:t>
            </a:r>
            <a:r>
              <a:rPr lang="pl-PL" b="1" dirty="0">
                <a:solidFill>
                  <a:srgbClr val="EF584F"/>
                </a:solidFill>
                <a:latin typeface="Lato" panose="020F0502020204030203" pitchFamily="34" charset="-18"/>
                <a:cs typeface="Poppins"/>
              </a:rPr>
              <a:t>do 29 sierpnia  2025 r. </a:t>
            </a:r>
            <a:r>
              <a:rPr lang="pl-PL" sz="1400" dirty="0">
                <a:solidFill>
                  <a:schemeClr val="bg1"/>
                </a:solidFill>
                <a:latin typeface="Lato" panose="020F0502020204030203" pitchFamily="34" charset="-18"/>
                <a:cs typeface="Poppins" panose="00000500000000000000" pitchFamily="2" charset="-18"/>
              </a:rPr>
              <a:t>godz. 23:59 </a:t>
            </a:r>
            <a:br>
              <a:rPr lang="pl-PL" sz="1600" b="1" dirty="0">
                <a:latin typeface="Lato" panose="020F0502020204030203" pitchFamily="34" charset="-18"/>
                <a:cs typeface="Poppins" panose="00000500000000000000" pitchFamily="2" charset="-18"/>
              </a:rPr>
            </a:br>
            <a:endParaRPr lang="pl-PL" b="1" dirty="0">
              <a:solidFill>
                <a:srgbClr val="EF584F"/>
              </a:solidFill>
              <a:latin typeface="Lato" panose="020F0502020204030203" pitchFamily="34" charset="-18"/>
              <a:cs typeface="Poppins" panose="00000500000000000000" pitchFamily="2" charset="-18"/>
            </a:endParaRPr>
          </a:p>
        </p:txBody>
      </p:sp>
      <p:sp>
        <p:nvSpPr>
          <p:cNvPr id="14" name="pole tekstowe 13">
            <a:extLst>
              <a:ext uri="{FF2B5EF4-FFF2-40B4-BE49-F238E27FC236}">
                <a16:creationId xmlns:a16="http://schemas.microsoft.com/office/drawing/2014/main" id="{2C040C37-DB07-DADB-4723-78D98140CD99}"/>
              </a:ext>
            </a:extLst>
          </p:cNvPr>
          <p:cNvSpPr txBox="1"/>
          <p:nvPr/>
        </p:nvSpPr>
        <p:spPr>
          <a:xfrm>
            <a:off x="7035447" y="613112"/>
            <a:ext cx="4464870" cy="276999"/>
          </a:xfrm>
          <a:prstGeom prst="rect">
            <a:avLst/>
          </a:prstGeom>
          <a:noFill/>
        </p:spPr>
        <p:txBody>
          <a:bodyPr wrap="square">
            <a:spAutoFit/>
          </a:bodyPr>
          <a:lstStyle/>
          <a:p>
            <a:r>
              <a:rPr lang="pl-PL" sz="1200" b="1" i="1" dirty="0">
                <a:solidFill>
                  <a:schemeClr val="bg1"/>
                </a:solidFill>
                <a:effectLst/>
                <a:latin typeface="Poppins" panose="00000500000000000000" pitchFamily="2" charset="-18"/>
                <a:cs typeface="Poppins" panose="00000500000000000000" pitchFamily="2" charset="-18"/>
              </a:rPr>
              <a:t>Centrum Psychiatrii dla Dzieci i M</a:t>
            </a:r>
            <a:endParaRPr lang="pl-PL" sz="1200" b="1" i="1" dirty="0">
              <a:solidFill>
                <a:schemeClr val="bg1"/>
              </a:solidFill>
              <a:latin typeface="Poppins" panose="00000500000000000000" pitchFamily="2" charset="-18"/>
              <a:cs typeface="Poppins" panose="00000500000000000000" pitchFamily="2" charset="-18"/>
            </a:endParaRPr>
          </a:p>
        </p:txBody>
      </p:sp>
      <p:sp>
        <p:nvSpPr>
          <p:cNvPr id="2" name="Prostokąt 1">
            <a:extLst>
              <a:ext uri="{FF2B5EF4-FFF2-40B4-BE49-F238E27FC236}">
                <a16:creationId xmlns:a16="http://schemas.microsoft.com/office/drawing/2014/main" id="{4B77B23A-2B44-A32F-BB34-516922358C4D}"/>
              </a:ext>
            </a:extLst>
          </p:cNvPr>
          <p:cNvSpPr/>
          <p:nvPr/>
        </p:nvSpPr>
        <p:spPr>
          <a:xfrm>
            <a:off x="42009" y="954460"/>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INFORMACJE OGÓLNE</a:t>
            </a:r>
          </a:p>
        </p:txBody>
      </p:sp>
    </p:spTree>
    <p:extLst>
      <p:ext uri="{BB962C8B-B14F-4D97-AF65-F5344CB8AC3E}">
        <p14:creationId xmlns:p14="http://schemas.microsoft.com/office/powerpoint/2010/main" val="4221605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21777-8277-7546-2230-6CEEA6B15D0D}"/>
            </a:ext>
          </a:extLst>
        </p:cNvPr>
        <p:cNvGrpSpPr/>
        <p:nvPr/>
      </p:nvGrpSpPr>
      <p:grpSpPr>
        <a:xfrm>
          <a:off x="0" y="0"/>
          <a:ext cx="0" cy="0"/>
          <a:chOff x="0" y="0"/>
          <a:chExt cx="0" cy="0"/>
        </a:xfrm>
      </p:grpSpPr>
      <p:sp>
        <p:nvSpPr>
          <p:cNvPr id="10" name="Dowolny kształt: kształt 9">
            <a:extLst>
              <a:ext uri="{FF2B5EF4-FFF2-40B4-BE49-F238E27FC236}">
                <a16:creationId xmlns:a16="http://schemas.microsoft.com/office/drawing/2014/main" id="{B1D473BC-205C-7FA7-52D8-623FEE960A53}"/>
              </a:ext>
            </a:extLst>
          </p:cNvPr>
          <p:cNvSpPr/>
          <p:nvPr/>
        </p:nvSpPr>
        <p:spPr>
          <a:xfrm rot="5400000">
            <a:off x="10482449" y="5365240"/>
            <a:ext cx="1883222" cy="811379"/>
          </a:xfrm>
          <a:custGeom>
            <a:avLst/>
            <a:gdLst>
              <a:gd name="connsiteX0" fmla="*/ 0 w 1820426"/>
              <a:gd name="connsiteY0" fmla="*/ 611747 h 811379"/>
              <a:gd name="connsiteX1" fmla="*/ 0 w 1820426"/>
              <a:gd name="connsiteY1" fmla="*/ 199632 h 811379"/>
              <a:gd name="connsiteX2" fmla="*/ 199632 w 1820426"/>
              <a:gd name="connsiteY2" fmla="*/ 0 h 811379"/>
              <a:gd name="connsiteX3" fmla="*/ 1820426 w 1820426"/>
              <a:gd name="connsiteY3" fmla="*/ 0 h 811379"/>
              <a:gd name="connsiteX4" fmla="*/ 1820426 w 1820426"/>
              <a:gd name="connsiteY4" fmla="*/ 811379 h 811379"/>
              <a:gd name="connsiteX5" fmla="*/ 199632 w 1820426"/>
              <a:gd name="connsiteY5" fmla="*/ 811379 h 811379"/>
              <a:gd name="connsiteX6" fmla="*/ 0 w 1820426"/>
              <a:gd name="connsiteY6" fmla="*/ 611747 h 811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426" h="811379">
                <a:moveTo>
                  <a:pt x="0" y="611747"/>
                </a:moveTo>
                <a:lnTo>
                  <a:pt x="0" y="199632"/>
                </a:lnTo>
                <a:cubicBezTo>
                  <a:pt x="0" y="89378"/>
                  <a:pt x="89378" y="0"/>
                  <a:pt x="199632" y="0"/>
                </a:cubicBezTo>
                <a:lnTo>
                  <a:pt x="1820426" y="0"/>
                </a:lnTo>
                <a:lnTo>
                  <a:pt x="1820426" y="811379"/>
                </a:lnTo>
                <a:lnTo>
                  <a:pt x="199632" y="811379"/>
                </a:lnTo>
                <a:cubicBezTo>
                  <a:pt x="89378" y="811379"/>
                  <a:pt x="0" y="722001"/>
                  <a:pt x="0" y="611747"/>
                </a:cubicBezTo>
                <a:close/>
              </a:path>
            </a:pathLst>
          </a:cu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pl-PL"/>
          </a:p>
        </p:txBody>
      </p:sp>
      <p:sp>
        <p:nvSpPr>
          <p:cNvPr id="7" name="Prostokąt: zaokrąglone rogi u góry 6">
            <a:extLst>
              <a:ext uri="{FF2B5EF4-FFF2-40B4-BE49-F238E27FC236}">
                <a16:creationId xmlns:a16="http://schemas.microsoft.com/office/drawing/2014/main" id="{9E49FA7C-5FA5-B854-45E5-838A187FCBCC}"/>
              </a:ext>
            </a:extLst>
          </p:cNvPr>
          <p:cNvSpPr/>
          <p:nvPr/>
        </p:nvSpPr>
        <p:spPr>
          <a:xfrm>
            <a:off x="0" y="1397473"/>
            <a:ext cx="11441600" cy="5033507"/>
          </a:xfrm>
          <a:prstGeom prst="round2SameRect">
            <a:avLst>
              <a:gd name="adj1" fmla="val 6239"/>
              <a:gd name="adj2" fmla="val 0"/>
            </a:avLst>
          </a:prstGeom>
          <a:solidFill>
            <a:srgbClr val="2131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31" name="Obraz 30">
            <a:extLst>
              <a:ext uri="{FF2B5EF4-FFF2-40B4-BE49-F238E27FC236}">
                <a16:creationId xmlns:a16="http://schemas.microsoft.com/office/drawing/2014/main" id="{30C9B954-3E1F-CFEE-1C41-F927EDA29A7D}"/>
              </a:ext>
            </a:extLst>
          </p:cNvPr>
          <p:cNvPicPr>
            <a:picLocks noChangeAspect="1"/>
          </p:cNvPicPr>
          <p:nvPr/>
        </p:nvPicPr>
        <p:blipFill rotWithShape="1">
          <a:blip r:embed="rId3">
            <a:alphaModFix amt="22000"/>
          </a:blip>
          <a:srcRect l="79453" t="83597" r="2812" b="7500"/>
          <a:stretch/>
        </p:blipFill>
        <p:spPr>
          <a:xfrm rot="5400000">
            <a:off x="10093623" y="4071120"/>
            <a:ext cx="2162176" cy="610619"/>
          </a:xfrm>
          <a:prstGeom prst="rect">
            <a:avLst/>
          </a:prstGeom>
          <a:ln w="15875">
            <a:noFill/>
          </a:ln>
        </p:spPr>
      </p:pic>
      <p:pic>
        <p:nvPicPr>
          <p:cNvPr id="19" name="Grafika 18" descr="Monety kontur">
            <a:extLst>
              <a:ext uri="{FF2B5EF4-FFF2-40B4-BE49-F238E27FC236}">
                <a16:creationId xmlns:a16="http://schemas.microsoft.com/office/drawing/2014/main" id="{F6390176-BA77-58F4-4F9C-94FF88D44A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3178" y="1622455"/>
            <a:ext cx="993905" cy="914401"/>
          </a:xfrm>
          <a:prstGeom prst="rect">
            <a:avLst/>
          </a:prstGeom>
        </p:spPr>
      </p:pic>
      <p:sp>
        <p:nvSpPr>
          <p:cNvPr id="25" name="pole tekstowe 24">
            <a:extLst>
              <a:ext uri="{FF2B5EF4-FFF2-40B4-BE49-F238E27FC236}">
                <a16:creationId xmlns:a16="http://schemas.microsoft.com/office/drawing/2014/main" id="{F5CCAF71-3F90-34E2-5F9A-04AE54A008E9}"/>
              </a:ext>
            </a:extLst>
          </p:cNvPr>
          <p:cNvSpPr txBox="1"/>
          <p:nvPr/>
        </p:nvSpPr>
        <p:spPr>
          <a:xfrm>
            <a:off x="8778255" y="3914227"/>
            <a:ext cx="2240115" cy="369332"/>
          </a:xfrm>
          <a:prstGeom prst="rect">
            <a:avLst/>
          </a:prstGeom>
          <a:noFill/>
        </p:spPr>
        <p:txBody>
          <a:bodyPr wrap="square" rtlCol="0">
            <a:spAutoFit/>
          </a:bodyPr>
          <a:lstStyle/>
          <a:p>
            <a:pPr algn="ctr"/>
            <a:endParaRPr lang="pl-PL" b="1" dirty="0">
              <a:solidFill>
                <a:srgbClr val="EF584F"/>
              </a:solidFill>
              <a:latin typeface="Poppins" panose="00000500000000000000" pitchFamily="2" charset="-18"/>
              <a:cs typeface="Poppins" panose="00000500000000000000" pitchFamily="2" charset="-18"/>
            </a:endParaRPr>
          </a:p>
        </p:txBody>
      </p:sp>
      <p:sp>
        <p:nvSpPr>
          <p:cNvPr id="12" name="pole tekstowe 11">
            <a:extLst>
              <a:ext uri="{FF2B5EF4-FFF2-40B4-BE49-F238E27FC236}">
                <a16:creationId xmlns:a16="http://schemas.microsoft.com/office/drawing/2014/main" id="{58D5DA6E-90E1-D140-DC77-A8EBCFA3EC4F}"/>
              </a:ext>
            </a:extLst>
          </p:cNvPr>
          <p:cNvSpPr txBox="1"/>
          <p:nvPr/>
        </p:nvSpPr>
        <p:spPr>
          <a:xfrm>
            <a:off x="177261" y="2536856"/>
            <a:ext cx="10617656" cy="2862322"/>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pl-PL" sz="1800" dirty="0">
                <a:solidFill>
                  <a:schemeClr val="bg1"/>
                </a:solidFill>
                <a:latin typeface="Lato" panose="020F0502020204030203" pitchFamily="34" charset="-18"/>
              </a:rPr>
              <a:t>Minimalna </a:t>
            </a:r>
            <a:r>
              <a:rPr lang="pl-PL" dirty="0">
                <a:solidFill>
                  <a:schemeClr val="bg1"/>
                </a:solidFill>
                <a:latin typeface="Lato" panose="020F0502020204030203" pitchFamily="34" charset="-18"/>
              </a:rPr>
              <a:t>kwota dotacji celowej przeznaczona na dofinansowanie jednego wniosku o dofinansowanie wynosi </a:t>
            </a:r>
            <a:r>
              <a:rPr lang="pl-PL" sz="1800" b="1" dirty="0">
                <a:solidFill>
                  <a:srgbClr val="FF0000"/>
                </a:solidFill>
                <a:latin typeface="Lato" panose="020F0502020204030203" pitchFamily="34" charset="-18"/>
              </a:rPr>
              <a:t>500 tys. zł</a:t>
            </a:r>
          </a:p>
          <a:p>
            <a:pPr marL="285750" indent="-285750">
              <a:lnSpc>
                <a:spcPct val="200000"/>
              </a:lnSpc>
              <a:buFont typeface="Arial" panose="020B0604020202020204" pitchFamily="34" charset="0"/>
              <a:buChar char="•"/>
            </a:pPr>
            <a:r>
              <a:rPr lang="pl-PL" sz="1800" dirty="0">
                <a:solidFill>
                  <a:schemeClr val="bg1"/>
                </a:solidFill>
                <a:latin typeface="Lato" panose="020F0502020204030203" pitchFamily="34" charset="-18"/>
              </a:rPr>
              <a:t>Maksymalna kwota dotacji celowej przeznaczonej na dofinansowanie jednego wniosku o dofinansowanie wynosi </a:t>
            </a:r>
            <a:r>
              <a:rPr lang="pl-PL" b="1" dirty="0">
                <a:solidFill>
                  <a:srgbClr val="FF0000"/>
                </a:solidFill>
                <a:latin typeface="Lato" panose="020F0502020204030203" pitchFamily="34" charset="-18"/>
              </a:rPr>
              <a:t>4</a:t>
            </a:r>
            <a:r>
              <a:rPr lang="pl-PL" sz="1800" b="1" dirty="0">
                <a:solidFill>
                  <a:srgbClr val="FF0000"/>
                </a:solidFill>
                <a:latin typeface="Lato" panose="020F0502020204030203" pitchFamily="34" charset="-18"/>
              </a:rPr>
              <a:t> mln zł </a:t>
            </a:r>
          </a:p>
          <a:p>
            <a:br>
              <a:rPr lang="pl-PL" b="1" dirty="0">
                <a:solidFill>
                  <a:srgbClr val="EF584F"/>
                </a:solidFill>
                <a:latin typeface="Poppins" panose="00000500000000000000" pitchFamily="2" charset="-18"/>
                <a:cs typeface="Poppins" panose="00000500000000000000" pitchFamily="2" charset="-18"/>
              </a:rPr>
            </a:br>
            <a:endParaRPr lang="pl-PL" b="1" dirty="0">
              <a:solidFill>
                <a:srgbClr val="EF584F"/>
              </a:solidFill>
              <a:latin typeface="Poppins" panose="00000500000000000000" pitchFamily="2" charset="-18"/>
              <a:cs typeface="Poppins" panose="00000500000000000000" pitchFamily="2" charset="-18"/>
            </a:endParaRPr>
          </a:p>
        </p:txBody>
      </p:sp>
      <p:sp>
        <p:nvSpPr>
          <p:cNvPr id="17" name="pole tekstowe 16">
            <a:extLst>
              <a:ext uri="{FF2B5EF4-FFF2-40B4-BE49-F238E27FC236}">
                <a16:creationId xmlns:a16="http://schemas.microsoft.com/office/drawing/2014/main" id="{47C57FE7-8177-F451-38C8-7851D171EABB}"/>
              </a:ext>
            </a:extLst>
          </p:cNvPr>
          <p:cNvSpPr txBox="1"/>
          <p:nvPr/>
        </p:nvSpPr>
        <p:spPr>
          <a:xfrm>
            <a:off x="6401341" y="3928799"/>
            <a:ext cx="2595290" cy="615553"/>
          </a:xfrm>
          <a:prstGeom prst="rect">
            <a:avLst/>
          </a:prstGeom>
          <a:noFill/>
        </p:spPr>
        <p:txBody>
          <a:bodyPr wrap="square" lIns="91440" tIns="45720" rIns="91440" bIns="45720" rtlCol="0" anchor="t">
            <a:spAutoFit/>
          </a:bodyPr>
          <a:lstStyle/>
          <a:p>
            <a:pPr algn="ctr"/>
            <a:br>
              <a:rPr lang="pl-PL" sz="1600" b="1" dirty="0">
                <a:latin typeface="Poppins" panose="00000500000000000000" pitchFamily="2" charset="-18"/>
                <a:cs typeface="Poppins" panose="00000500000000000000" pitchFamily="2" charset="-18"/>
              </a:rPr>
            </a:br>
            <a:endParaRPr lang="pl-PL" b="1" dirty="0">
              <a:solidFill>
                <a:srgbClr val="EF584F"/>
              </a:solidFill>
              <a:latin typeface="Poppins" panose="00000500000000000000" pitchFamily="2" charset="-18"/>
              <a:cs typeface="Poppins" panose="00000500000000000000" pitchFamily="2" charset="-18"/>
            </a:endParaRPr>
          </a:p>
        </p:txBody>
      </p:sp>
      <p:sp>
        <p:nvSpPr>
          <p:cNvPr id="14" name="pole tekstowe 13">
            <a:extLst>
              <a:ext uri="{FF2B5EF4-FFF2-40B4-BE49-F238E27FC236}">
                <a16:creationId xmlns:a16="http://schemas.microsoft.com/office/drawing/2014/main" id="{DDE57639-7DC0-86E6-7894-F430C38D2954}"/>
              </a:ext>
            </a:extLst>
          </p:cNvPr>
          <p:cNvSpPr txBox="1"/>
          <p:nvPr/>
        </p:nvSpPr>
        <p:spPr>
          <a:xfrm>
            <a:off x="7035447" y="613112"/>
            <a:ext cx="4464870" cy="276999"/>
          </a:xfrm>
          <a:prstGeom prst="rect">
            <a:avLst/>
          </a:prstGeom>
          <a:noFill/>
        </p:spPr>
        <p:txBody>
          <a:bodyPr wrap="square">
            <a:spAutoFit/>
          </a:bodyPr>
          <a:lstStyle/>
          <a:p>
            <a:r>
              <a:rPr lang="pl-PL" sz="1200" b="1" i="1" dirty="0">
                <a:solidFill>
                  <a:schemeClr val="bg1"/>
                </a:solidFill>
                <a:effectLst/>
                <a:latin typeface="Poppins" panose="00000500000000000000" pitchFamily="2" charset="-18"/>
                <a:cs typeface="Poppins" panose="00000500000000000000" pitchFamily="2" charset="-18"/>
              </a:rPr>
              <a:t>Centrum Psychiatrii dla Dzieci i M</a:t>
            </a:r>
            <a:endParaRPr lang="pl-PL" sz="1200" b="1" i="1" dirty="0">
              <a:solidFill>
                <a:schemeClr val="bg1"/>
              </a:solidFill>
              <a:latin typeface="Poppins" panose="00000500000000000000" pitchFamily="2" charset="-18"/>
              <a:cs typeface="Poppins" panose="00000500000000000000" pitchFamily="2" charset="-18"/>
            </a:endParaRPr>
          </a:p>
        </p:txBody>
      </p:sp>
      <p:sp>
        <p:nvSpPr>
          <p:cNvPr id="2" name="Prostokąt 1">
            <a:extLst>
              <a:ext uri="{FF2B5EF4-FFF2-40B4-BE49-F238E27FC236}">
                <a16:creationId xmlns:a16="http://schemas.microsoft.com/office/drawing/2014/main" id="{5C8D7B07-C667-C13B-2711-795991F75635}"/>
              </a:ext>
            </a:extLst>
          </p:cNvPr>
          <p:cNvSpPr/>
          <p:nvPr/>
        </p:nvSpPr>
        <p:spPr>
          <a:xfrm>
            <a:off x="22282" y="699578"/>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INFORMACJE OGÓLNE</a:t>
            </a:r>
          </a:p>
        </p:txBody>
      </p:sp>
    </p:spTree>
    <p:extLst>
      <p:ext uri="{BB962C8B-B14F-4D97-AF65-F5344CB8AC3E}">
        <p14:creationId xmlns:p14="http://schemas.microsoft.com/office/powerpoint/2010/main" val="954108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7CB05-BE3A-2E98-ACC0-89EC2935829C}"/>
            </a:ext>
          </a:extLst>
        </p:cNvPr>
        <p:cNvGrpSpPr/>
        <p:nvPr/>
      </p:nvGrpSpPr>
      <p:grpSpPr>
        <a:xfrm>
          <a:off x="0" y="0"/>
          <a:ext cx="0" cy="0"/>
          <a:chOff x="0" y="0"/>
          <a:chExt cx="0" cy="0"/>
        </a:xfrm>
      </p:grpSpPr>
      <p:sp>
        <p:nvSpPr>
          <p:cNvPr id="10" name="Dowolny kształt: kształt 9">
            <a:extLst>
              <a:ext uri="{FF2B5EF4-FFF2-40B4-BE49-F238E27FC236}">
                <a16:creationId xmlns:a16="http://schemas.microsoft.com/office/drawing/2014/main" id="{284FC9CF-2258-36FF-AAA0-E90BA7AFAC19}"/>
              </a:ext>
            </a:extLst>
          </p:cNvPr>
          <p:cNvSpPr/>
          <p:nvPr/>
        </p:nvSpPr>
        <p:spPr>
          <a:xfrm rot="5400000">
            <a:off x="10482449" y="5365240"/>
            <a:ext cx="1883222" cy="811379"/>
          </a:xfrm>
          <a:custGeom>
            <a:avLst/>
            <a:gdLst>
              <a:gd name="connsiteX0" fmla="*/ 0 w 1820426"/>
              <a:gd name="connsiteY0" fmla="*/ 611747 h 811379"/>
              <a:gd name="connsiteX1" fmla="*/ 0 w 1820426"/>
              <a:gd name="connsiteY1" fmla="*/ 199632 h 811379"/>
              <a:gd name="connsiteX2" fmla="*/ 199632 w 1820426"/>
              <a:gd name="connsiteY2" fmla="*/ 0 h 811379"/>
              <a:gd name="connsiteX3" fmla="*/ 1820426 w 1820426"/>
              <a:gd name="connsiteY3" fmla="*/ 0 h 811379"/>
              <a:gd name="connsiteX4" fmla="*/ 1820426 w 1820426"/>
              <a:gd name="connsiteY4" fmla="*/ 811379 h 811379"/>
              <a:gd name="connsiteX5" fmla="*/ 199632 w 1820426"/>
              <a:gd name="connsiteY5" fmla="*/ 811379 h 811379"/>
              <a:gd name="connsiteX6" fmla="*/ 0 w 1820426"/>
              <a:gd name="connsiteY6" fmla="*/ 611747 h 811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0426" h="811379">
                <a:moveTo>
                  <a:pt x="0" y="611747"/>
                </a:moveTo>
                <a:lnTo>
                  <a:pt x="0" y="199632"/>
                </a:lnTo>
                <a:cubicBezTo>
                  <a:pt x="0" y="89378"/>
                  <a:pt x="89378" y="0"/>
                  <a:pt x="199632" y="0"/>
                </a:cubicBezTo>
                <a:lnTo>
                  <a:pt x="1820426" y="0"/>
                </a:lnTo>
                <a:lnTo>
                  <a:pt x="1820426" y="811379"/>
                </a:lnTo>
                <a:lnTo>
                  <a:pt x="199632" y="811379"/>
                </a:lnTo>
                <a:cubicBezTo>
                  <a:pt x="89378" y="811379"/>
                  <a:pt x="0" y="722001"/>
                  <a:pt x="0" y="611747"/>
                </a:cubicBezTo>
                <a:close/>
              </a:path>
            </a:pathLst>
          </a:cu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pl-PL"/>
          </a:p>
        </p:txBody>
      </p:sp>
      <p:sp>
        <p:nvSpPr>
          <p:cNvPr id="7" name="Prostokąt: zaokrąglone rogi u góry 6">
            <a:extLst>
              <a:ext uri="{FF2B5EF4-FFF2-40B4-BE49-F238E27FC236}">
                <a16:creationId xmlns:a16="http://schemas.microsoft.com/office/drawing/2014/main" id="{A6C5CA19-2553-FDD0-5359-5C2C16670ABB}"/>
              </a:ext>
            </a:extLst>
          </p:cNvPr>
          <p:cNvSpPr/>
          <p:nvPr/>
        </p:nvSpPr>
        <p:spPr>
          <a:xfrm>
            <a:off x="-17540" y="1395644"/>
            <a:ext cx="11441600" cy="5033507"/>
          </a:xfrm>
          <a:prstGeom prst="round2SameRect">
            <a:avLst>
              <a:gd name="adj1" fmla="val 6239"/>
              <a:gd name="adj2" fmla="val 0"/>
            </a:avLst>
          </a:prstGeom>
          <a:solidFill>
            <a:srgbClr val="2131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31" name="Obraz 30">
            <a:extLst>
              <a:ext uri="{FF2B5EF4-FFF2-40B4-BE49-F238E27FC236}">
                <a16:creationId xmlns:a16="http://schemas.microsoft.com/office/drawing/2014/main" id="{9744D19D-EA18-CD30-4DD2-2B5C565020D7}"/>
              </a:ext>
            </a:extLst>
          </p:cNvPr>
          <p:cNvPicPr>
            <a:picLocks noChangeAspect="1"/>
          </p:cNvPicPr>
          <p:nvPr/>
        </p:nvPicPr>
        <p:blipFill rotWithShape="1">
          <a:blip r:embed="rId3">
            <a:alphaModFix amt="22000"/>
          </a:blip>
          <a:srcRect l="79453" t="83597" r="2812" b="7500"/>
          <a:stretch/>
        </p:blipFill>
        <p:spPr>
          <a:xfrm rot="5400000">
            <a:off x="10093623" y="4071120"/>
            <a:ext cx="2162176" cy="610619"/>
          </a:xfrm>
          <a:prstGeom prst="rect">
            <a:avLst/>
          </a:prstGeom>
          <a:ln w="15875">
            <a:noFill/>
          </a:ln>
        </p:spPr>
      </p:pic>
      <p:pic>
        <p:nvPicPr>
          <p:cNvPr id="19" name="Grafika 18" descr="Monety kontur">
            <a:extLst>
              <a:ext uri="{FF2B5EF4-FFF2-40B4-BE49-F238E27FC236}">
                <a16:creationId xmlns:a16="http://schemas.microsoft.com/office/drawing/2014/main" id="{148070B2-8577-6F55-4FCD-002FC7B7AA7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10740" y="1395644"/>
            <a:ext cx="914400" cy="914400"/>
          </a:xfrm>
          <a:prstGeom prst="rect">
            <a:avLst/>
          </a:prstGeom>
        </p:spPr>
      </p:pic>
      <p:sp>
        <p:nvSpPr>
          <p:cNvPr id="25" name="pole tekstowe 24">
            <a:extLst>
              <a:ext uri="{FF2B5EF4-FFF2-40B4-BE49-F238E27FC236}">
                <a16:creationId xmlns:a16="http://schemas.microsoft.com/office/drawing/2014/main" id="{06C63C59-2B82-BA04-FA2E-C649A0B98E66}"/>
              </a:ext>
            </a:extLst>
          </p:cNvPr>
          <p:cNvSpPr txBox="1"/>
          <p:nvPr/>
        </p:nvSpPr>
        <p:spPr>
          <a:xfrm>
            <a:off x="8778255" y="3914227"/>
            <a:ext cx="2240115" cy="369332"/>
          </a:xfrm>
          <a:prstGeom prst="rect">
            <a:avLst/>
          </a:prstGeom>
          <a:noFill/>
        </p:spPr>
        <p:txBody>
          <a:bodyPr wrap="square" rtlCol="0">
            <a:spAutoFit/>
          </a:bodyPr>
          <a:lstStyle/>
          <a:p>
            <a:pPr algn="ctr"/>
            <a:endParaRPr lang="pl-PL" b="1" dirty="0">
              <a:solidFill>
                <a:srgbClr val="EF584F"/>
              </a:solidFill>
              <a:latin typeface="Poppins" panose="00000500000000000000" pitchFamily="2" charset="-18"/>
              <a:cs typeface="Poppins" panose="00000500000000000000" pitchFamily="2" charset="-18"/>
            </a:endParaRPr>
          </a:p>
        </p:txBody>
      </p:sp>
      <p:pic>
        <p:nvPicPr>
          <p:cNvPr id="11" name="Grafika 10" descr="Kalendarz dzienny kontur">
            <a:extLst>
              <a:ext uri="{FF2B5EF4-FFF2-40B4-BE49-F238E27FC236}">
                <a16:creationId xmlns:a16="http://schemas.microsoft.com/office/drawing/2014/main" id="{85B576A7-ECA7-464F-DE3E-830FF499FCD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7471" y="4236576"/>
            <a:ext cx="914400" cy="914400"/>
          </a:xfrm>
          <a:prstGeom prst="rect">
            <a:avLst/>
          </a:prstGeom>
        </p:spPr>
      </p:pic>
      <p:sp>
        <p:nvSpPr>
          <p:cNvPr id="12" name="pole tekstowe 11">
            <a:extLst>
              <a:ext uri="{FF2B5EF4-FFF2-40B4-BE49-F238E27FC236}">
                <a16:creationId xmlns:a16="http://schemas.microsoft.com/office/drawing/2014/main" id="{C7F04C49-26DA-3B27-8486-DEC9492C1384}"/>
              </a:ext>
            </a:extLst>
          </p:cNvPr>
          <p:cNvSpPr txBox="1"/>
          <p:nvPr/>
        </p:nvSpPr>
        <p:spPr>
          <a:xfrm>
            <a:off x="107471" y="2059276"/>
            <a:ext cx="10617656" cy="4770537"/>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pl-PL" sz="1800" dirty="0">
                <a:solidFill>
                  <a:schemeClr val="bg1"/>
                </a:solidFill>
                <a:latin typeface="Lato" panose="020F0502020204030203" pitchFamily="34" charset="-18"/>
              </a:rPr>
              <a:t>Dofinansowanie jednego wniosku o dofinansowanie ze środków Funduszu Medycznego wynosi maksymalnie do </a:t>
            </a:r>
            <a:r>
              <a:rPr lang="pl-PL" b="1" dirty="0">
                <a:solidFill>
                  <a:srgbClr val="FF0000"/>
                </a:solidFill>
                <a:latin typeface="Lato" panose="020F0502020204030203" pitchFamily="34" charset="-18"/>
              </a:rPr>
              <a:t>97%</a:t>
            </a:r>
            <a:r>
              <a:rPr lang="pl-PL" sz="1800" b="1" dirty="0">
                <a:solidFill>
                  <a:srgbClr val="FF0000"/>
                </a:solidFill>
                <a:latin typeface="Lato" panose="020F0502020204030203" pitchFamily="34" charset="-18"/>
              </a:rPr>
              <a:t> wartości kosztorysowej inwestycji </a:t>
            </a:r>
            <a:endParaRPr lang="pl-PL" dirty="0">
              <a:solidFill>
                <a:schemeClr val="bg1"/>
              </a:solidFill>
              <a:latin typeface="Lato" panose="020F0502020204030203" pitchFamily="34" charset="-18"/>
            </a:endParaRPr>
          </a:p>
          <a:p>
            <a:pPr marL="285750" indent="-285750">
              <a:lnSpc>
                <a:spcPct val="200000"/>
              </a:lnSpc>
              <a:buFont typeface="Arial" panose="020B0604020202020204" pitchFamily="34" charset="0"/>
              <a:buChar char="•"/>
            </a:pPr>
            <a:r>
              <a:rPr lang="pl-PL" sz="1800" dirty="0">
                <a:solidFill>
                  <a:schemeClr val="bg1"/>
                </a:solidFill>
                <a:latin typeface="Lato" panose="020F0502020204030203" pitchFamily="34" charset="-18"/>
              </a:rPr>
              <a:t>Minimalny wkład własny, który musi zapewnić wnioskodawca w związku z inwestycją, w całym okresie jej realizacji, wynosi </a:t>
            </a:r>
            <a:r>
              <a:rPr lang="pl-PL" sz="1800" b="1" dirty="0">
                <a:solidFill>
                  <a:srgbClr val="FF0000"/>
                </a:solidFill>
                <a:latin typeface="Lato" panose="020F0502020204030203" pitchFamily="34" charset="-18"/>
              </a:rPr>
              <a:t>3</a:t>
            </a:r>
            <a:r>
              <a:rPr lang="pl-PL" b="1" dirty="0">
                <a:solidFill>
                  <a:srgbClr val="FF0000"/>
                </a:solidFill>
                <a:latin typeface="Lato" panose="020F0502020204030203" pitchFamily="34" charset="-18"/>
              </a:rPr>
              <a:t>% wartości kosztorysowej inwestycji</a:t>
            </a:r>
            <a:r>
              <a:rPr lang="pl-PL" sz="1800" b="1" dirty="0">
                <a:solidFill>
                  <a:srgbClr val="FF0000"/>
                </a:solidFill>
                <a:latin typeface="Lato" panose="020F0502020204030203" pitchFamily="34" charset="-18"/>
              </a:rPr>
              <a:t> </a:t>
            </a:r>
          </a:p>
          <a:p>
            <a:pPr marL="285750" indent="-285750">
              <a:lnSpc>
                <a:spcPct val="200000"/>
              </a:lnSpc>
              <a:buFont typeface="Arial" panose="020B0604020202020204" pitchFamily="34" charset="0"/>
              <a:buChar char="•"/>
            </a:pPr>
            <a:endParaRPr lang="pl-PL" sz="1800" b="1" dirty="0">
              <a:solidFill>
                <a:srgbClr val="FF0000"/>
              </a:solidFill>
              <a:latin typeface="Lato" panose="020F0502020204030203" pitchFamily="34" charset="-18"/>
            </a:endParaRPr>
          </a:p>
          <a:p>
            <a:pPr algn="ctr"/>
            <a:endParaRPr lang="pl-PL" sz="1600" b="1" dirty="0">
              <a:solidFill>
                <a:srgbClr val="EF584F"/>
              </a:solidFill>
              <a:latin typeface="Poppins" panose="00000500000000000000" pitchFamily="2" charset="-18"/>
              <a:cs typeface="Poppins" panose="00000500000000000000" pitchFamily="2" charset="-18"/>
            </a:endParaRPr>
          </a:p>
          <a:p>
            <a:r>
              <a:rPr lang="pl-PL" dirty="0">
                <a:solidFill>
                  <a:schemeClr val="bg1"/>
                </a:solidFill>
                <a:latin typeface="Lato" panose="020F0502020204030203" pitchFamily="34" charset="-18"/>
              </a:rPr>
              <a:t>   </a:t>
            </a:r>
          </a:p>
          <a:p>
            <a:pPr marL="285750" indent="-285750">
              <a:buFont typeface="Arial" panose="020B0604020202020204" pitchFamily="34" charset="0"/>
              <a:buChar char="•"/>
            </a:pPr>
            <a:r>
              <a:rPr lang="pl-PL" dirty="0">
                <a:solidFill>
                  <a:schemeClr val="bg1"/>
                </a:solidFill>
                <a:latin typeface="Lato" panose="020F0502020204030203" pitchFamily="34" charset="-18"/>
              </a:rPr>
              <a:t>System do składania wniosków: </a:t>
            </a:r>
            <a:r>
              <a:rPr lang="pl-PL" b="1" dirty="0">
                <a:solidFill>
                  <a:srgbClr val="FF0000"/>
                </a:solidFill>
                <a:latin typeface="Lato" panose="020F0502020204030203" pitchFamily="34" charset="-18"/>
              </a:rPr>
              <a:t>Platforma Obsługi Projektów Inwestycyjnych</a:t>
            </a:r>
          </a:p>
          <a:p>
            <a:r>
              <a:rPr lang="pl-PL" b="1" dirty="0">
                <a:solidFill>
                  <a:srgbClr val="FF0000"/>
                </a:solidFill>
                <a:latin typeface="Lato" panose="020F0502020204030203" pitchFamily="34" charset="-18"/>
                <a:cs typeface="Poppins" panose="00000500000000000000" pitchFamily="2" charset="-18"/>
              </a:rPr>
              <a:t>                                                                                 </a:t>
            </a:r>
            <a:r>
              <a:rPr lang="pl-PL" dirty="0">
                <a:solidFill>
                  <a:schemeClr val="bg1"/>
                </a:solidFill>
                <a:latin typeface="Lato" panose="020F0502020204030203" pitchFamily="34" charset="-18"/>
              </a:rPr>
              <a:t>udostępniona na stronie internetowej: </a:t>
            </a:r>
          </a:p>
          <a:p>
            <a:r>
              <a:rPr lang="pl-PL" b="1" dirty="0">
                <a:solidFill>
                  <a:srgbClr val="FF0000"/>
                </a:solidFill>
                <a:latin typeface="Lato" panose="020F0502020204030203" pitchFamily="34" charset="-18"/>
                <a:cs typeface="Poppins" panose="00000500000000000000" pitchFamily="2" charset="-18"/>
              </a:rPr>
              <a:t>                                                                                 </a:t>
            </a:r>
            <a:r>
              <a:rPr lang="pl-PL" b="1" dirty="0">
                <a:solidFill>
                  <a:srgbClr val="FF0000"/>
                </a:solidFill>
                <a:latin typeface="Lato" panose="020F0502020204030203" pitchFamily="34" charset="-18"/>
              </a:rPr>
              <a:t>https://e-inwestycje.mz.gov.pl </a:t>
            </a:r>
          </a:p>
          <a:p>
            <a:br>
              <a:rPr lang="pl-PL" b="1" dirty="0">
                <a:solidFill>
                  <a:srgbClr val="EF584F"/>
                </a:solidFill>
                <a:latin typeface="Poppins" panose="00000500000000000000" pitchFamily="2" charset="-18"/>
                <a:cs typeface="Poppins" panose="00000500000000000000" pitchFamily="2" charset="-18"/>
              </a:rPr>
            </a:br>
            <a:endParaRPr lang="pl-PL" b="1" dirty="0">
              <a:solidFill>
                <a:srgbClr val="EF584F"/>
              </a:solidFill>
              <a:latin typeface="Poppins" panose="00000500000000000000" pitchFamily="2" charset="-18"/>
              <a:cs typeface="Poppins" panose="00000500000000000000" pitchFamily="2" charset="-18"/>
            </a:endParaRPr>
          </a:p>
        </p:txBody>
      </p:sp>
      <p:sp>
        <p:nvSpPr>
          <p:cNvPr id="17" name="pole tekstowe 16">
            <a:extLst>
              <a:ext uri="{FF2B5EF4-FFF2-40B4-BE49-F238E27FC236}">
                <a16:creationId xmlns:a16="http://schemas.microsoft.com/office/drawing/2014/main" id="{5031F3A8-6CDB-68AB-39EA-1EB550379922}"/>
              </a:ext>
            </a:extLst>
          </p:cNvPr>
          <p:cNvSpPr txBox="1"/>
          <p:nvPr/>
        </p:nvSpPr>
        <p:spPr>
          <a:xfrm>
            <a:off x="6365830" y="3928800"/>
            <a:ext cx="2595290" cy="615553"/>
          </a:xfrm>
          <a:prstGeom prst="rect">
            <a:avLst/>
          </a:prstGeom>
          <a:noFill/>
        </p:spPr>
        <p:txBody>
          <a:bodyPr wrap="square" lIns="91440" tIns="45720" rIns="91440" bIns="45720" rtlCol="0" anchor="t">
            <a:spAutoFit/>
          </a:bodyPr>
          <a:lstStyle/>
          <a:p>
            <a:pPr algn="ctr"/>
            <a:br>
              <a:rPr lang="pl-PL" sz="1600" b="1" dirty="0">
                <a:latin typeface="Poppins" panose="00000500000000000000" pitchFamily="2" charset="-18"/>
                <a:cs typeface="Poppins" panose="00000500000000000000" pitchFamily="2" charset="-18"/>
              </a:rPr>
            </a:br>
            <a:endParaRPr lang="pl-PL" b="1" dirty="0">
              <a:solidFill>
                <a:srgbClr val="EF584F"/>
              </a:solidFill>
              <a:latin typeface="Poppins" panose="00000500000000000000" pitchFamily="2" charset="-18"/>
              <a:cs typeface="Poppins" panose="00000500000000000000" pitchFamily="2" charset="-18"/>
            </a:endParaRPr>
          </a:p>
        </p:txBody>
      </p:sp>
      <p:sp>
        <p:nvSpPr>
          <p:cNvPr id="14" name="pole tekstowe 13">
            <a:extLst>
              <a:ext uri="{FF2B5EF4-FFF2-40B4-BE49-F238E27FC236}">
                <a16:creationId xmlns:a16="http://schemas.microsoft.com/office/drawing/2014/main" id="{F591AF28-DE50-30E6-ADA2-B3839A6814AD}"/>
              </a:ext>
            </a:extLst>
          </p:cNvPr>
          <p:cNvSpPr txBox="1"/>
          <p:nvPr/>
        </p:nvSpPr>
        <p:spPr>
          <a:xfrm>
            <a:off x="7035447" y="613112"/>
            <a:ext cx="4464870" cy="276999"/>
          </a:xfrm>
          <a:prstGeom prst="rect">
            <a:avLst/>
          </a:prstGeom>
          <a:noFill/>
        </p:spPr>
        <p:txBody>
          <a:bodyPr wrap="square">
            <a:spAutoFit/>
          </a:bodyPr>
          <a:lstStyle/>
          <a:p>
            <a:r>
              <a:rPr lang="pl-PL" sz="1200" b="1" i="1" dirty="0">
                <a:solidFill>
                  <a:schemeClr val="bg1"/>
                </a:solidFill>
                <a:effectLst/>
                <a:latin typeface="Poppins" panose="00000500000000000000" pitchFamily="2" charset="-18"/>
                <a:cs typeface="Poppins" panose="00000500000000000000" pitchFamily="2" charset="-18"/>
              </a:rPr>
              <a:t>Centrum Psychiatrii dla Dzieci i M</a:t>
            </a:r>
            <a:endParaRPr lang="pl-PL" sz="1200" b="1" i="1" dirty="0">
              <a:solidFill>
                <a:schemeClr val="bg1"/>
              </a:solidFill>
              <a:latin typeface="Poppins" panose="00000500000000000000" pitchFamily="2" charset="-18"/>
              <a:cs typeface="Poppins" panose="00000500000000000000" pitchFamily="2" charset="-18"/>
            </a:endParaRPr>
          </a:p>
        </p:txBody>
      </p:sp>
      <p:sp>
        <p:nvSpPr>
          <p:cNvPr id="2" name="Prostokąt 1">
            <a:extLst>
              <a:ext uri="{FF2B5EF4-FFF2-40B4-BE49-F238E27FC236}">
                <a16:creationId xmlns:a16="http://schemas.microsoft.com/office/drawing/2014/main" id="{26B05915-7906-3057-F638-C85ECA39E0AB}"/>
              </a:ext>
            </a:extLst>
          </p:cNvPr>
          <p:cNvSpPr/>
          <p:nvPr/>
        </p:nvSpPr>
        <p:spPr>
          <a:xfrm>
            <a:off x="22282" y="699578"/>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INFORMACJE OGÓLNE</a:t>
            </a:r>
          </a:p>
        </p:txBody>
      </p:sp>
    </p:spTree>
    <p:extLst>
      <p:ext uri="{BB962C8B-B14F-4D97-AF65-F5344CB8AC3E}">
        <p14:creationId xmlns:p14="http://schemas.microsoft.com/office/powerpoint/2010/main" val="2296456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6B70D-A7DF-FFB8-DC91-FCBA93D2B7A4}"/>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9E110EC1-9A63-E92E-5406-1425C023D60E}"/>
              </a:ext>
            </a:extLst>
          </p:cNvPr>
          <p:cNvSpPr txBox="1"/>
          <p:nvPr/>
        </p:nvSpPr>
        <p:spPr>
          <a:xfrm>
            <a:off x="221897" y="1692052"/>
            <a:ext cx="11180036" cy="3237809"/>
          </a:xfrm>
          <a:prstGeom prst="rect">
            <a:avLst/>
          </a:prstGeom>
          <a:noFill/>
        </p:spPr>
        <p:txBody>
          <a:bodyPr wrap="square">
            <a:spAutoFit/>
          </a:bodyPr>
          <a:lstStyle/>
          <a:p>
            <a:pPr marL="285750" indent="-285750">
              <a:lnSpc>
                <a:spcPct val="200000"/>
              </a:lnSpc>
              <a:spcAft>
                <a:spcPts val="1200"/>
              </a:spcAft>
              <a:buFont typeface="Arial" panose="020B0604020202020204" pitchFamily="34" charset="0"/>
              <a:buChar char="•"/>
            </a:pPr>
            <a:r>
              <a:rPr lang="pl-PL" sz="2000" dirty="0">
                <a:latin typeface="Lato" panose="020F0502020204030203" pitchFamily="34" charset="-18"/>
              </a:rPr>
              <a:t>W ramach konkursu możliwe jest </a:t>
            </a:r>
            <a:r>
              <a:rPr lang="pl-PL" sz="2000" b="1" dirty="0">
                <a:solidFill>
                  <a:schemeClr val="accent1">
                    <a:lumMod val="50000"/>
                  </a:schemeClr>
                </a:solidFill>
                <a:latin typeface="Lato" panose="020F0502020204030203" pitchFamily="34" charset="-18"/>
              </a:rPr>
              <a:t>złożenie przez wnioskodawcę wyłącznie jednego </a:t>
            </a:r>
            <a:r>
              <a:rPr lang="pl-PL" sz="2000" dirty="0">
                <a:latin typeface="Lato" panose="020F0502020204030203" pitchFamily="34" charset="-18"/>
              </a:rPr>
              <a:t>wniosku o dofinansowanie</a:t>
            </a:r>
            <a:r>
              <a:rPr lang="pl-PL" sz="2000" b="1" dirty="0">
                <a:solidFill>
                  <a:schemeClr val="accent1">
                    <a:lumMod val="50000"/>
                  </a:schemeClr>
                </a:solidFill>
                <a:latin typeface="Lato" panose="020F0502020204030203" pitchFamily="34" charset="-18"/>
              </a:rPr>
              <a:t> </a:t>
            </a:r>
            <a:r>
              <a:rPr lang="pl-PL" sz="2000" dirty="0">
                <a:latin typeface="Lato" panose="020F0502020204030203" pitchFamily="34" charset="-18"/>
              </a:rPr>
              <a:t>(w przypadku więcej niż jednego SOR w różnych lokalizacjach możliwe jest złożenie wyłącznie jednego wniosku w odniesieniu do każdego SOR)</a:t>
            </a:r>
            <a:endParaRPr lang="pl-PL" sz="2000" b="1" dirty="0">
              <a:solidFill>
                <a:schemeClr val="accent1">
                  <a:lumMod val="50000"/>
                </a:schemeClr>
              </a:solidFill>
              <a:latin typeface="Lato" panose="020F0502020204030203" pitchFamily="34" charset="-18"/>
            </a:endParaRPr>
          </a:p>
          <a:p>
            <a:pPr marL="285750" indent="-285750">
              <a:lnSpc>
                <a:spcPct val="200000"/>
              </a:lnSpc>
              <a:buFont typeface="Arial" panose="020B0604020202020204" pitchFamily="34" charset="0"/>
              <a:buChar char="•"/>
            </a:pPr>
            <a:r>
              <a:rPr lang="pl-PL" sz="2000" b="1" dirty="0">
                <a:solidFill>
                  <a:schemeClr val="accent1">
                    <a:lumMod val="50000"/>
                  </a:schemeClr>
                </a:solidFill>
                <a:latin typeface="Lato" panose="020F0502020204030203" pitchFamily="34" charset="-18"/>
              </a:rPr>
              <a:t>Wniosek o dofinansowanie wraz z załącznikami </a:t>
            </a:r>
            <a:r>
              <a:rPr lang="pl-PL" sz="2000" dirty="0">
                <a:latin typeface="Lato" panose="020F0502020204030203" pitchFamily="34" charset="-18"/>
              </a:rPr>
              <a:t>musi zostać złożony w formie pliku z rozszerzeniem </a:t>
            </a:r>
            <a:r>
              <a:rPr lang="pl-PL" sz="2000" dirty="0">
                <a:solidFill>
                  <a:schemeClr val="accent1">
                    <a:lumMod val="50000"/>
                  </a:schemeClr>
                </a:solidFill>
                <a:latin typeface="Lato" panose="020F0502020204030203" pitchFamily="34" charset="-18"/>
              </a:rPr>
              <a:t>„pdf” </a:t>
            </a:r>
            <a:r>
              <a:rPr lang="pl-PL" sz="2000" dirty="0">
                <a:latin typeface="Lato" panose="020F0502020204030203" pitchFamily="34" charset="-18"/>
              </a:rPr>
              <a:t>opatrzonego kwalifikowanym podpisem elektronicznym. </a:t>
            </a:r>
          </a:p>
        </p:txBody>
      </p:sp>
      <p:sp>
        <p:nvSpPr>
          <p:cNvPr id="4" name="Prostokąt 3">
            <a:extLst>
              <a:ext uri="{FF2B5EF4-FFF2-40B4-BE49-F238E27FC236}">
                <a16:creationId xmlns:a16="http://schemas.microsoft.com/office/drawing/2014/main" id="{A93CAD80-6554-DA76-A22D-3CD5A6946A7F}"/>
              </a:ext>
            </a:extLst>
          </p:cNvPr>
          <p:cNvSpPr/>
          <p:nvPr/>
        </p:nvSpPr>
        <p:spPr>
          <a:xfrm>
            <a:off x="221897" y="890140"/>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ISTOTNE INFORMACJE </a:t>
            </a:r>
          </a:p>
        </p:txBody>
      </p:sp>
    </p:spTree>
    <p:extLst>
      <p:ext uri="{BB962C8B-B14F-4D97-AF65-F5344CB8AC3E}">
        <p14:creationId xmlns:p14="http://schemas.microsoft.com/office/powerpoint/2010/main" val="1309244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85312-12FD-1CDB-9063-716557F4DB23}"/>
            </a:ext>
          </a:extLst>
        </p:cNvPr>
        <p:cNvGrpSpPr/>
        <p:nvPr/>
      </p:nvGrpSpPr>
      <p:grpSpPr>
        <a:xfrm>
          <a:off x="0" y="0"/>
          <a:ext cx="0" cy="0"/>
          <a:chOff x="0" y="0"/>
          <a:chExt cx="0" cy="0"/>
        </a:xfrm>
      </p:grpSpPr>
      <p:sp>
        <p:nvSpPr>
          <p:cNvPr id="4" name="pole tekstowe 3">
            <a:extLst>
              <a:ext uri="{FF2B5EF4-FFF2-40B4-BE49-F238E27FC236}">
                <a16:creationId xmlns:a16="http://schemas.microsoft.com/office/drawing/2014/main" id="{FA7FAF8C-CC96-D4ED-5883-0C9D16A980C5}"/>
              </a:ext>
            </a:extLst>
          </p:cNvPr>
          <p:cNvSpPr txBox="1"/>
          <p:nvPr/>
        </p:nvSpPr>
        <p:spPr>
          <a:xfrm>
            <a:off x="143523" y="1759386"/>
            <a:ext cx="11904954" cy="4539704"/>
          </a:xfrm>
          <a:prstGeom prst="rect">
            <a:avLst/>
          </a:prstGeom>
          <a:solidFill>
            <a:schemeClr val="accent1">
              <a:lumMod val="20000"/>
              <a:lumOff val="80000"/>
            </a:schemeClr>
          </a:solidFill>
        </p:spPr>
        <p:txBody>
          <a:bodyPr wrap="square">
            <a:spAutoFit/>
          </a:bodyPr>
          <a:lstStyle/>
          <a:p>
            <a:pPr fontAlgn="base"/>
            <a:r>
              <a:rPr lang="pl-PL" sz="1600" dirty="0">
                <a:latin typeface="Lato" panose="020F0502020204030203" pitchFamily="34" charset="-18"/>
              </a:rPr>
              <a:t>Zmiana dokumentacji konkursowej dokonana na podstawie § 3 ust. 2 Regulaminu konkursu wynika z potrzeby skorygowania zauważonych błędów edytorskich oraz doprecyzowania niektórych zapisów.</a:t>
            </a:r>
          </a:p>
          <a:p>
            <a:pPr fontAlgn="base"/>
            <a:endParaRPr lang="pl-PL" sz="1600" b="1" dirty="0">
              <a:latin typeface="Lato" panose="020F0502020204030203" pitchFamily="34" charset="-18"/>
            </a:endParaRPr>
          </a:p>
          <a:p>
            <a:pPr fontAlgn="base"/>
            <a:r>
              <a:rPr lang="pl-PL" sz="1600" b="1" dirty="0">
                <a:latin typeface="Lato" panose="020F0502020204030203" pitchFamily="34" charset="-18"/>
              </a:rPr>
              <a:t>Zmiany w dokumentacji konkursowej:</a:t>
            </a:r>
          </a:p>
          <a:p>
            <a:pPr fontAlgn="base"/>
            <a:endParaRPr lang="pl-PL" sz="1600" b="1" dirty="0">
              <a:latin typeface="Lato" panose="020F0502020204030203" pitchFamily="34" charset="-18"/>
            </a:endParaRPr>
          </a:p>
          <a:p>
            <a:pPr marL="342900" indent="-342900" fontAlgn="base">
              <a:spcAft>
                <a:spcPts val="1200"/>
              </a:spcAft>
              <a:buAutoNum type="arabicPeriod"/>
            </a:pPr>
            <a:r>
              <a:rPr lang="pl-PL" sz="1600" dirty="0">
                <a:latin typeface="Lato" panose="020F0502020204030203" pitchFamily="34" charset="-18"/>
              </a:rPr>
              <a:t>Regulamin konkursu</a:t>
            </a:r>
          </a:p>
          <a:p>
            <a:pPr marL="342900" indent="-342900" fontAlgn="base">
              <a:spcAft>
                <a:spcPts val="1200"/>
              </a:spcAft>
              <a:buAutoNum type="arabicPeriod"/>
            </a:pPr>
            <a:r>
              <a:rPr lang="pl-PL" sz="1600" dirty="0">
                <a:latin typeface="Lato" panose="020F0502020204030203" pitchFamily="34" charset="-18"/>
              </a:rPr>
              <a:t>Wzór umowy o dofinansowanie</a:t>
            </a:r>
          </a:p>
          <a:p>
            <a:pPr marL="342900" indent="-342900" fontAlgn="base">
              <a:spcAft>
                <a:spcPts val="1200"/>
              </a:spcAft>
              <a:buAutoNum type="arabicPeriod"/>
            </a:pPr>
            <a:r>
              <a:rPr lang="pl-PL" sz="1600" dirty="0">
                <a:latin typeface="Lato" panose="020F0502020204030203" pitchFamily="34" charset="-18"/>
              </a:rPr>
              <a:t>Wniosek o dofinansowanie</a:t>
            </a:r>
          </a:p>
          <a:p>
            <a:pPr marL="342900" indent="-342900" fontAlgn="base">
              <a:spcAft>
                <a:spcPts val="1200"/>
              </a:spcAft>
              <a:buAutoNum type="arabicPeriod"/>
            </a:pPr>
            <a:r>
              <a:rPr lang="pl-PL" sz="1600" dirty="0">
                <a:latin typeface="Lato" panose="020F0502020204030203" pitchFamily="34" charset="-18"/>
              </a:rPr>
              <a:t>Załącznik nr 1 do wniosku o dofinansowanie– Program inwestycji</a:t>
            </a:r>
          </a:p>
          <a:p>
            <a:pPr marL="342900" indent="-342900" fontAlgn="base">
              <a:spcAft>
                <a:spcPts val="1800"/>
              </a:spcAft>
              <a:buAutoNum type="arabicPeriod"/>
            </a:pPr>
            <a:r>
              <a:rPr lang="pl-PL" sz="1600" dirty="0">
                <a:latin typeface="Lato" panose="020F0502020204030203" pitchFamily="34" charset="-18"/>
              </a:rPr>
              <a:t>Załącznik nr 3 do wniosku o dofinansowanie– Uzasadnienie wartości kosztorysowej inwestycji</a:t>
            </a:r>
          </a:p>
          <a:p>
            <a:pPr fontAlgn="base">
              <a:spcAft>
                <a:spcPts val="1200"/>
              </a:spcAft>
            </a:pPr>
            <a:r>
              <a:rPr lang="pl-PL" sz="1600" b="1" dirty="0">
                <a:latin typeface="Lato" panose="020F0502020204030203" pitchFamily="34" charset="-18"/>
              </a:rPr>
              <a:t>Wprowadzone zmiany nie wpływają na termin rozpoczęcia i zakończenia naboru wniosków o dofinasowanie.</a:t>
            </a:r>
          </a:p>
          <a:p>
            <a:pPr fontAlgn="base"/>
            <a:r>
              <a:rPr lang="pl-PL" sz="1600" b="1" dirty="0">
                <a:latin typeface="Lato" panose="020F0502020204030203" pitchFamily="34" charset="-18"/>
              </a:rPr>
              <a:t>Prosimy o uwzględnienie nowej wersji wniosku o dofinansowanie i załączników do wniosku o dofinansowanie podczas przygotowywania dokumentacji aplikacyjnej w konkursie.</a:t>
            </a:r>
          </a:p>
          <a:p>
            <a:pPr fontAlgn="base"/>
            <a:endParaRPr lang="pl-PL" sz="1600" b="1" dirty="0">
              <a:latin typeface="Lato" panose="020F0502020204030203" pitchFamily="34" charset="-18"/>
            </a:endParaRPr>
          </a:p>
        </p:txBody>
      </p:sp>
      <p:sp>
        <p:nvSpPr>
          <p:cNvPr id="2" name="Prostokąt 1">
            <a:extLst>
              <a:ext uri="{FF2B5EF4-FFF2-40B4-BE49-F238E27FC236}">
                <a16:creationId xmlns:a16="http://schemas.microsoft.com/office/drawing/2014/main" id="{8C12803B-FB1E-005C-7626-AA2ED2412D6A}"/>
              </a:ext>
            </a:extLst>
          </p:cNvPr>
          <p:cNvSpPr/>
          <p:nvPr/>
        </p:nvSpPr>
        <p:spPr>
          <a:xfrm>
            <a:off x="143523" y="909309"/>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ZMIANY W DOKUMENTACJI KONKURSOWEJ</a:t>
            </a:r>
          </a:p>
        </p:txBody>
      </p:sp>
    </p:spTree>
    <p:extLst>
      <p:ext uri="{BB962C8B-B14F-4D97-AF65-F5344CB8AC3E}">
        <p14:creationId xmlns:p14="http://schemas.microsoft.com/office/powerpoint/2010/main" val="2528680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D849F-11DC-CD6C-20BB-ECAD6E71EBF7}"/>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DBFBF40E-B8A3-1CFD-B0EF-0E71AEBDF796}"/>
              </a:ext>
            </a:extLst>
          </p:cNvPr>
          <p:cNvSpPr txBox="1"/>
          <p:nvPr/>
        </p:nvSpPr>
        <p:spPr>
          <a:xfrm>
            <a:off x="124287" y="1555721"/>
            <a:ext cx="11180036" cy="4659609"/>
          </a:xfrm>
          <a:prstGeom prst="rect">
            <a:avLst/>
          </a:prstGeom>
          <a:noFill/>
        </p:spPr>
        <p:txBody>
          <a:bodyPr wrap="square">
            <a:spAutoFit/>
          </a:bodyPr>
          <a:lstStyle/>
          <a:p>
            <a:pPr>
              <a:lnSpc>
                <a:spcPct val="106000"/>
              </a:lnSpc>
            </a:pPr>
            <a:r>
              <a:rPr lang="pl-PL" sz="1600" dirty="0">
                <a:latin typeface="Lato" panose="020F0502020204030203" pitchFamily="34" charset="-18"/>
              </a:rPr>
              <a:t>Przedmiotem </a:t>
            </a:r>
            <a:r>
              <a:rPr lang="pl-PL" sz="1600" i="1" dirty="0">
                <a:latin typeface="Lato" panose="020F0502020204030203" pitchFamily="34" charset="-18"/>
              </a:rPr>
              <a:t>konkursu</a:t>
            </a:r>
            <a:r>
              <a:rPr lang="pl-PL" sz="1600" dirty="0">
                <a:latin typeface="Lato" panose="020F0502020204030203" pitchFamily="34" charset="-18"/>
              </a:rPr>
              <a:t> jest </a:t>
            </a:r>
            <a:r>
              <a:rPr lang="pl-PL" sz="1600" b="1" dirty="0">
                <a:latin typeface="Lato" panose="020F0502020204030203" pitchFamily="34" charset="-18"/>
              </a:rPr>
              <a:t>wybór wniosków o dofinansowanie zadań polegających na budowie albo modernizacji lądowisk dla śmigłowców przy szpitalnych oddziałach ratunkowych (SOR)</a:t>
            </a:r>
            <a:r>
              <a:rPr lang="pl-PL" sz="1600" dirty="0">
                <a:latin typeface="Lato" panose="020F0502020204030203" pitchFamily="34" charset="-18"/>
              </a:rPr>
              <a:t>,</a:t>
            </a:r>
            <a:r>
              <a:rPr lang="pl-PL" sz="1600" b="1" dirty="0">
                <a:latin typeface="Lato" panose="020F0502020204030203" pitchFamily="34" charset="-18"/>
              </a:rPr>
              <a:t> </a:t>
            </a:r>
            <a:r>
              <a:rPr lang="pl-PL" sz="1600" dirty="0">
                <a:latin typeface="Lato" panose="020F0502020204030203" pitchFamily="34" charset="-18"/>
              </a:rPr>
              <a:t>stanowiących komórki organizacyjne podmiotów leczniczych w rozumieniu przepisów o działalności leczniczej, które zawarły do dnia 31 grudnia 2024 r. umowę z Narodowym Funduszem Zdrowia o udzielanie świadczeń opieki zdrowotnej finansowanych ze środków publicznych w rodzaju leczenie szpitalne w zakresie świadczenia w szpitalnym oddziale ratunkowym. </a:t>
            </a:r>
          </a:p>
          <a:p>
            <a:endParaRPr lang="pl-PL" dirty="0"/>
          </a:p>
          <a:p>
            <a:r>
              <a:rPr lang="pl-PL" sz="1600" dirty="0">
                <a:latin typeface="Lato" panose="020F0502020204030203" pitchFamily="34" charset="-18"/>
              </a:rPr>
              <a:t>Przez </a:t>
            </a:r>
            <a:r>
              <a:rPr lang="pl-PL" sz="1600" b="1" dirty="0">
                <a:latin typeface="Lato" panose="020F0502020204030203" pitchFamily="34" charset="-18"/>
              </a:rPr>
              <a:t>„budowę” </a:t>
            </a:r>
            <a:r>
              <a:rPr lang="pl-PL" sz="1600" dirty="0">
                <a:latin typeface="Lato" panose="020F0502020204030203" pitchFamily="34" charset="-18"/>
              </a:rPr>
              <a:t>lądowiska rozumie się wykonywanie lądowiska w określonym miejscu, a także odbudowę, rozbudowę lub nadbudowę lądowiska, wraz z jego niezbędnym wyposażeniem.</a:t>
            </a:r>
          </a:p>
          <a:p>
            <a:endParaRPr lang="pl-PL" sz="1600" dirty="0">
              <a:latin typeface="Lato" panose="020F0502020204030203" pitchFamily="34" charset="-18"/>
            </a:endParaRPr>
          </a:p>
          <a:p>
            <a:r>
              <a:rPr lang="pl-PL" sz="1600" dirty="0">
                <a:latin typeface="Lato" panose="020F0502020204030203" pitchFamily="34" charset="-18"/>
              </a:rPr>
              <a:t>Przez </a:t>
            </a:r>
            <a:r>
              <a:rPr lang="pl-PL" sz="1600" b="1" dirty="0">
                <a:latin typeface="Lato" panose="020F0502020204030203" pitchFamily="34" charset="-18"/>
              </a:rPr>
              <a:t>„modernizację” </a:t>
            </a:r>
            <a:r>
              <a:rPr lang="pl-PL" sz="1600" dirty="0">
                <a:latin typeface="Lato" panose="020F0502020204030203" pitchFamily="34" charset="-18"/>
              </a:rPr>
              <a:t>lądowiska rozumie się: </a:t>
            </a:r>
          </a:p>
          <a:p>
            <a:r>
              <a:rPr lang="pl-PL" sz="1600" dirty="0">
                <a:latin typeface="Lato" panose="020F0502020204030203" pitchFamily="34" charset="-18"/>
              </a:rPr>
              <a:t>1) wykonywanie robót budowlanych inne niż budowa lądowiska, lub </a:t>
            </a:r>
          </a:p>
          <a:p>
            <a:r>
              <a:rPr lang="pl-PL" sz="1600" dirty="0">
                <a:latin typeface="Lato" panose="020F0502020204030203" pitchFamily="34" charset="-18"/>
              </a:rPr>
              <a:t>2) niezbędne wyposażenie lądowiska </a:t>
            </a:r>
          </a:p>
          <a:p>
            <a:endParaRPr lang="pl-PL" sz="1600" dirty="0">
              <a:latin typeface="Lato" panose="020F0502020204030203" pitchFamily="34" charset="-18"/>
            </a:endParaRPr>
          </a:p>
          <a:p>
            <a:pPr marL="285750" indent="-285750">
              <a:buFontTx/>
              <a:buChar char="-"/>
            </a:pPr>
            <a:r>
              <a:rPr lang="pl-PL" sz="1600" dirty="0">
                <a:latin typeface="Lato" panose="020F0502020204030203" pitchFamily="34" charset="-18"/>
              </a:rPr>
              <a:t>w ramach zadania polegającego na modernizacji lądowisk dopuszcza się zarówno modernizację lądowisk już działających całodobowo, jak i dostosowanie obecnych lądowisk do funkcjonowania całodobowo. </a:t>
            </a:r>
          </a:p>
          <a:p>
            <a:endParaRPr lang="pl-PL" dirty="0"/>
          </a:p>
          <a:p>
            <a:r>
              <a:rPr lang="pl-PL" sz="1600" dirty="0">
                <a:latin typeface="Lato" panose="020F0502020204030203" pitchFamily="34" charset="-18"/>
              </a:rPr>
              <a:t>W ramach realizowanych zadań ze środków dotacji celowej </a:t>
            </a:r>
            <a:r>
              <a:rPr lang="pl-PL" sz="1600" b="1" dirty="0">
                <a:latin typeface="Lato" panose="020F0502020204030203" pitchFamily="34" charset="-18"/>
              </a:rPr>
              <a:t>nie będzie możliwości doposażenia lądowiska w sprzęt medyczny lub aparaturę </a:t>
            </a:r>
            <a:r>
              <a:rPr lang="pl-PL" sz="1600" dirty="0">
                <a:latin typeface="Lato" panose="020F0502020204030203" pitchFamily="34" charset="-18"/>
              </a:rPr>
              <a:t>(informacja w tym zakresie została opublikowana na stronie internetowej konkursu).</a:t>
            </a:r>
          </a:p>
        </p:txBody>
      </p:sp>
      <p:sp>
        <p:nvSpPr>
          <p:cNvPr id="4" name="Prostokąt 3">
            <a:extLst>
              <a:ext uri="{FF2B5EF4-FFF2-40B4-BE49-F238E27FC236}">
                <a16:creationId xmlns:a16="http://schemas.microsoft.com/office/drawing/2014/main" id="{9662304A-6A6E-955D-F790-0E3B4B412B48}"/>
              </a:ext>
            </a:extLst>
          </p:cNvPr>
          <p:cNvSpPr/>
          <p:nvPr/>
        </p:nvSpPr>
        <p:spPr>
          <a:xfrm>
            <a:off x="124287" y="642670"/>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PRZEDMIOT KONKURSU </a:t>
            </a:r>
          </a:p>
        </p:txBody>
      </p:sp>
    </p:spTree>
    <p:extLst>
      <p:ext uri="{BB962C8B-B14F-4D97-AF65-F5344CB8AC3E}">
        <p14:creationId xmlns:p14="http://schemas.microsoft.com/office/powerpoint/2010/main" val="1624398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B84CF-B5CA-A214-2E2B-CAC1E18A423F}"/>
            </a:ext>
          </a:extLst>
        </p:cNvPr>
        <p:cNvGrpSpPr/>
        <p:nvPr/>
      </p:nvGrpSpPr>
      <p:grpSpPr>
        <a:xfrm>
          <a:off x="0" y="0"/>
          <a:ext cx="0" cy="0"/>
          <a:chOff x="0" y="0"/>
          <a:chExt cx="0" cy="0"/>
        </a:xfrm>
      </p:grpSpPr>
      <p:sp>
        <p:nvSpPr>
          <p:cNvPr id="5" name="pole tekstowe 4">
            <a:extLst>
              <a:ext uri="{FF2B5EF4-FFF2-40B4-BE49-F238E27FC236}">
                <a16:creationId xmlns:a16="http://schemas.microsoft.com/office/drawing/2014/main" id="{3E97F21D-AF17-B99A-E107-3E8359623552}"/>
              </a:ext>
            </a:extLst>
          </p:cNvPr>
          <p:cNvSpPr txBox="1"/>
          <p:nvPr/>
        </p:nvSpPr>
        <p:spPr>
          <a:xfrm>
            <a:off x="115364" y="1454920"/>
            <a:ext cx="11180036" cy="3327001"/>
          </a:xfrm>
          <a:prstGeom prst="rect">
            <a:avLst/>
          </a:prstGeom>
          <a:noFill/>
        </p:spPr>
        <p:txBody>
          <a:bodyPr wrap="square">
            <a:spAutoFit/>
          </a:bodyPr>
          <a:lstStyle/>
          <a:p>
            <a:pPr>
              <a:lnSpc>
                <a:spcPct val="200000"/>
              </a:lnSpc>
            </a:pPr>
            <a:r>
              <a:rPr lang="pl-PL" dirty="0">
                <a:latin typeface="Lato" panose="020F0502020204030203" pitchFamily="34" charset="-18"/>
              </a:rPr>
              <a:t>Wniosek o dofinansowanie może złożyć wnioskodawca będący podmiotem leczniczym </a:t>
            </a:r>
          </a:p>
          <a:p>
            <a:pPr>
              <a:lnSpc>
                <a:spcPct val="200000"/>
              </a:lnSpc>
            </a:pPr>
            <a:r>
              <a:rPr lang="pl-PL" dirty="0">
                <a:latin typeface="Lato" panose="020F0502020204030203" pitchFamily="34" charset="-18"/>
              </a:rPr>
              <a:t>w rozumieniu art. 4 ust. 1 ustawy z dnia 15 kwietnia 2011 r. o działalności leczniczej </a:t>
            </a:r>
          </a:p>
          <a:p>
            <a:pPr>
              <a:lnSpc>
                <a:spcPct val="200000"/>
              </a:lnSpc>
            </a:pPr>
            <a:r>
              <a:rPr lang="pl-PL" dirty="0">
                <a:latin typeface="Lato" panose="020F0502020204030203" pitchFamily="34" charset="-18"/>
              </a:rPr>
              <a:t>(Dz. U. z 2025 r. poz. 450, z </a:t>
            </a:r>
            <a:r>
              <a:rPr lang="pl-PL" dirty="0" err="1">
                <a:latin typeface="Lato" panose="020F0502020204030203" pitchFamily="34" charset="-18"/>
              </a:rPr>
              <a:t>późn</a:t>
            </a:r>
            <a:r>
              <a:rPr lang="pl-PL" dirty="0">
                <a:latin typeface="Lato" panose="020F0502020204030203" pitchFamily="34" charset="-18"/>
              </a:rPr>
              <a:t>. zm.), który udziela świadczeń opieki zdrowotnej finansowanych </a:t>
            </a:r>
          </a:p>
          <a:p>
            <a:pPr>
              <a:lnSpc>
                <a:spcPct val="200000"/>
              </a:lnSpc>
            </a:pPr>
            <a:r>
              <a:rPr lang="pl-PL" dirty="0">
                <a:latin typeface="Lato" panose="020F0502020204030203" pitchFamily="34" charset="-18"/>
              </a:rPr>
              <a:t>ze środków publicznych w rodzaju leczenie szpitalne w zakresie: świadczenia w szpitalnym oddziale ratunkowym na podstawie umowy zawartej z Narodowym Funduszem Zdrowia. </a:t>
            </a:r>
          </a:p>
          <a:p>
            <a:pPr>
              <a:lnSpc>
                <a:spcPct val="200000"/>
              </a:lnSpc>
            </a:pPr>
            <a:endParaRPr lang="pl-PL" dirty="0">
              <a:latin typeface="Lato" panose="020F0502020204030203" pitchFamily="34" charset="-18"/>
            </a:endParaRPr>
          </a:p>
        </p:txBody>
      </p:sp>
      <p:sp>
        <p:nvSpPr>
          <p:cNvPr id="6" name="Prostokąt 5">
            <a:extLst>
              <a:ext uri="{FF2B5EF4-FFF2-40B4-BE49-F238E27FC236}">
                <a16:creationId xmlns:a16="http://schemas.microsoft.com/office/drawing/2014/main" id="{0C074567-9C36-F15C-29B2-01328356EF70}"/>
              </a:ext>
            </a:extLst>
          </p:cNvPr>
          <p:cNvSpPr/>
          <p:nvPr/>
        </p:nvSpPr>
        <p:spPr>
          <a:xfrm>
            <a:off x="115364" y="572794"/>
            <a:ext cx="9245600" cy="609600"/>
          </a:xfrm>
          <a:prstGeom prst="rect">
            <a:avLst/>
          </a:prstGeom>
          <a:solidFill>
            <a:srgbClr val="EF58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l-PL" sz="2400" b="1" dirty="0"/>
              <a:t>PODMIOTY UPRAWNIONE</a:t>
            </a:r>
          </a:p>
        </p:txBody>
      </p:sp>
    </p:spTree>
    <p:extLst>
      <p:ext uri="{BB962C8B-B14F-4D97-AF65-F5344CB8AC3E}">
        <p14:creationId xmlns:p14="http://schemas.microsoft.com/office/powerpoint/2010/main" val="2429710354"/>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2442</TotalTime>
  <Words>2244</Words>
  <Application>Microsoft Office PowerPoint</Application>
  <PresentationFormat>Panoramiczny</PresentationFormat>
  <Paragraphs>206</Paragraphs>
  <Slides>21</Slides>
  <Notes>15</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21</vt:i4>
      </vt:variant>
    </vt:vector>
  </HeadingPairs>
  <TitlesOfParts>
    <vt:vector size="28" baseType="lpstr">
      <vt:lpstr>Aptos</vt:lpstr>
      <vt:lpstr>Arial</vt:lpstr>
      <vt:lpstr>Calibri</vt:lpstr>
      <vt:lpstr>Calibri Light</vt:lpstr>
      <vt:lpstr>Lato</vt:lpstr>
      <vt:lpstr>Poppins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Solecka Ewa</dc:creator>
  <cp:lastModifiedBy>Abram Kamil</cp:lastModifiedBy>
  <cp:revision>120</cp:revision>
  <dcterms:created xsi:type="dcterms:W3CDTF">2023-01-20T14:23:10Z</dcterms:created>
  <dcterms:modified xsi:type="dcterms:W3CDTF">2025-08-22T09:02:13Z</dcterms:modified>
</cp:coreProperties>
</file>