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39"/>
  </p:notesMasterIdLst>
  <p:handoutMasterIdLst>
    <p:handoutMasterId r:id="rId40"/>
  </p:handoutMasterIdLst>
  <p:sldIdLst>
    <p:sldId id="256" r:id="rId5"/>
    <p:sldId id="371" r:id="rId6"/>
    <p:sldId id="331" r:id="rId7"/>
    <p:sldId id="289" r:id="rId8"/>
    <p:sldId id="275" r:id="rId9"/>
    <p:sldId id="277" r:id="rId10"/>
    <p:sldId id="1737" r:id="rId11"/>
    <p:sldId id="1738" r:id="rId12"/>
    <p:sldId id="291" r:id="rId13"/>
    <p:sldId id="279" r:id="rId14"/>
    <p:sldId id="1735" r:id="rId15"/>
    <p:sldId id="1736" r:id="rId16"/>
    <p:sldId id="297" r:id="rId17"/>
    <p:sldId id="282" r:id="rId18"/>
    <p:sldId id="299" r:id="rId19"/>
    <p:sldId id="300" r:id="rId20"/>
    <p:sldId id="301" r:id="rId21"/>
    <p:sldId id="276" r:id="rId22"/>
    <p:sldId id="302" r:id="rId23"/>
    <p:sldId id="286" r:id="rId24"/>
    <p:sldId id="304" r:id="rId25"/>
    <p:sldId id="310" r:id="rId26"/>
    <p:sldId id="311" r:id="rId27"/>
    <p:sldId id="312" r:id="rId28"/>
    <p:sldId id="305" r:id="rId29"/>
    <p:sldId id="306" r:id="rId30"/>
    <p:sldId id="325" r:id="rId31"/>
    <p:sldId id="1740" r:id="rId32"/>
    <p:sldId id="307" r:id="rId33"/>
    <p:sldId id="308" r:id="rId34"/>
    <p:sldId id="309" r:id="rId35"/>
    <p:sldId id="370" r:id="rId36"/>
    <p:sldId id="287" r:id="rId37"/>
    <p:sldId id="260" r:id="rId38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283" autoAdjust="0"/>
  </p:normalViewPr>
  <p:slideViewPr>
    <p:cSldViewPr showGuides="1">
      <p:cViewPr varScale="1">
        <p:scale>
          <a:sx n="128" d="100"/>
          <a:sy n="128" d="100"/>
        </p:scale>
        <p:origin x="27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30.07.2025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811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Państwa wniosek przeszedł pozytywną ocenę – na koniec sprawdzimy to kryterium. Jeśli Państwo będą robili audyt, </a:t>
            </a:r>
            <a:r>
              <a:rPr lang="pl-PL" dirty="0" err="1"/>
              <a:t>reaudyt</a:t>
            </a:r>
            <a:r>
              <a:rPr lang="pl-PL" dirty="0"/>
              <a:t> – będziemy prosić o przekazanie nam go do wglądu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7553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Poprosimy o wgląd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186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988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55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FC72E-2091-0BA7-DACE-BCB66625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740BAB3-BF21-5CCE-51FB-77A12DB88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10939A1-C3FB-2345-1E50-9CD61D6CF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948BF8-8DDD-C266-8F91-530C5F978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012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3.jp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  <p:pic>
        <p:nvPicPr>
          <p:cNvPr id="3" name="Obraz 2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A1D771EA-F9AA-C523-9422-E349D74E52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195736" y="4531978"/>
            <a:ext cx="4217402" cy="39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E74B8D6-9024-2F5A-2B8F-D1B1A4F6EA3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55663" y="1049274"/>
            <a:ext cx="8159690" cy="308332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ytułu 1">
            <a:extLst>
              <a:ext uri="{FF2B5EF4-FFF2-40B4-BE49-F238E27FC236}">
                <a16:creationId xmlns:a16="http://schemas.microsoft.com/office/drawing/2014/main" id="{52399FC3-B29A-6436-6B07-BF0B249063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1565" y="411510"/>
            <a:ext cx="8159690" cy="405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2210060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5" name="Obraz 4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AF481909-519D-B434-147F-F3B9CF789D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2251489" y="4528647"/>
            <a:ext cx="4217402" cy="39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</p:sldLayoutIdLst>
  <p:hf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5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isap.sejm.gov.pl/isap.nsf/download.xsp/WDU20190000848/O/D20190848.pdf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o-szkoleniach-z-dostepnosci-cyfrowej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sdc.certes.pl/" TargetMode="External"/><Relationship Id="rId4" Type="http://schemas.openxmlformats.org/officeDocument/2006/relationships/hyperlink" Target="https://www.gov.pl/web/dostepnosc-cyfrowa/projekt--systemowe-ksztalcenie-specjalistow-i-specjalistek-ds-dostepnosci-cyfrowej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stron-internetowyc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gov.pl/web/dostepnosc-cyfrowa/jak-badac-dostepnosc-cyfrowa-z-uzyciem-technologii-asystujacych" TargetMode="External"/><Relationship Id="rId5" Type="http://schemas.openxmlformats.org/officeDocument/2006/relationships/hyperlink" Target="https://www.gov.pl/web/dostepnosc-cyfrowa/jak-automatycznie-testowac-dostepnosc-cyfrowa-aplikacji-mobilnych" TargetMode="External"/><Relationship Id="rId4" Type="http://schemas.openxmlformats.org/officeDocument/2006/relationships/hyperlink" Target="https://www.gov.pl/web/dostepnosc-cyfrowa/jak-zbadac-czy-strona-www-jest-dostepna-cyfrowo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media/148670/Zal_2.docx" TargetMode="External"/><Relationship Id="rId2" Type="http://schemas.openxmlformats.org/officeDocument/2006/relationships/hyperlink" Target="https://www.funduszeeuropejskie.gov.pl/media/148700/wytyczne_032025.pdf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49" y="1995686"/>
            <a:ext cx="6773550" cy="22322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  <a:spcBef>
                <a:spcPts val="1800"/>
              </a:spcBef>
              <a:spcAft>
                <a:spcPts val="1800"/>
              </a:spcAft>
            </a:pPr>
            <a:r>
              <a:rPr lang="pl-PL" sz="3100" b="1" dirty="0">
                <a:latin typeface="+mn-lt"/>
              </a:rPr>
              <a:t>Zarządzanie Dostępność cyfrowa </a:t>
            </a:r>
            <a:br>
              <a:rPr lang="pl-PL" sz="3100" b="1" dirty="0">
                <a:latin typeface="+mn-lt"/>
              </a:rPr>
            </a:br>
            <a:r>
              <a:rPr lang="pl-PL" sz="3100" b="1" dirty="0">
                <a:latin typeface="+mn-lt"/>
              </a:rPr>
              <a:t>w projektach </a:t>
            </a:r>
            <a:r>
              <a:rPr lang="pl-PL" sz="3100" b="1" dirty="0">
                <a:effectLst/>
                <a:latin typeface="+mn-lt"/>
                <a:ea typeface="Aptos" panose="020B0004020202020204" pitchFamily="34" charset="0"/>
              </a:rPr>
              <a:t>finansowanych </a:t>
            </a:r>
            <a:br>
              <a:rPr lang="pl-PL" sz="3100" b="1" dirty="0">
                <a:effectLst/>
                <a:latin typeface="+mn-lt"/>
                <a:ea typeface="Aptos" panose="020B0004020202020204" pitchFamily="34" charset="0"/>
              </a:rPr>
            </a:br>
            <a:r>
              <a:rPr lang="pl-PL" sz="3100" b="1" dirty="0">
                <a:effectLst/>
                <a:latin typeface="+mn-lt"/>
                <a:ea typeface="Aptos" panose="020B0004020202020204" pitchFamily="34" charset="0"/>
              </a:rPr>
              <a:t>z funduszy europejskich</a:t>
            </a:r>
            <a:br>
              <a:rPr lang="pl-PL" sz="3600" b="1" dirty="0">
                <a:latin typeface="+mn-lt"/>
              </a:rPr>
            </a:br>
            <a:r>
              <a:rPr lang="pl-PL" sz="1600" dirty="0">
                <a:highlight>
                  <a:srgbClr val="FFFF00"/>
                </a:highlight>
              </a:rPr>
              <a:t>Inwestycja C2.1.1 E-usługi publiczne, rozwiązania IT usprawniające funkcjonowanie administracji i sektorów gospodarki</a:t>
            </a:r>
            <a:endParaRPr lang="pl-PL" sz="1300" dirty="0">
              <a:solidFill>
                <a:schemeClr val="accent1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F242160-F6ED-C073-BC7F-F660F39CE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</p:spPr>
        <p:txBody>
          <a:bodyPr/>
          <a:lstStyle/>
          <a:p>
            <a:r>
              <a:rPr lang="pl-PL" dirty="0"/>
              <a:t>30 lipca 2025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WCAG (ang. Web Content Accessibility </a:t>
            </a:r>
            <a:r>
              <a:rPr lang="pl-PL" dirty="0" err="1">
                <a:latin typeface="+mn-lt"/>
              </a:rPr>
              <a:t>Guidelines</a:t>
            </a:r>
            <a:r>
              <a:rPr lang="pl-PL" dirty="0">
                <a:latin typeface="+mn-lt"/>
              </a:rPr>
              <a:t>) to wytyczne dla dostępności treści internetowych. Wytyczne te wyjaśniają, jak tworzyć strony internetowe i aplikacje, aby udostępnić je osobom z niepełnosprawnościami np. wzroku, słuchu, ruchu, ale też z niepełnosprawnością intelektualną czy zaburzeniami poznawczymi. </a:t>
            </a:r>
          </a:p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WCAG skierowany jest do twórców, programistów, projektantów serwisów internetowych i aplikacji mobilnych oraz redaktorów.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42578E1-6F42-D65F-B449-59EEF05424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939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9D7C5-9C68-6DA8-5D2B-C82BD5A1B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83E24AD0-CA57-0D99-2198-59565CF63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 2.1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E097900-CD1E-3EFC-2D6A-82B2D4AD9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D64B1E4-DFBD-8B59-EE9A-228422A85F00}"/>
              </a:ext>
            </a:extLst>
          </p:cNvPr>
          <p:cNvSpPr txBox="1"/>
          <p:nvPr/>
        </p:nvSpPr>
        <p:spPr>
          <a:xfrm>
            <a:off x="827584" y="1275606"/>
            <a:ext cx="2538215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Ustawa o dostępności cyfrowej stron internetowych i aplikacji mobilnych podmiotów publicznych</a:t>
            </a:r>
            <a:endParaRPr lang="pl-PL" sz="1800" dirty="0">
              <a:solidFill>
                <a:schemeClr val="tx2"/>
              </a:solidFill>
            </a:endParaRPr>
          </a:p>
        </p:txBody>
      </p:sp>
      <p:pic>
        <p:nvPicPr>
          <p:cNvPr id="4" name="Symbol zastępczy zawartości 5">
            <a:extLst>
              <a:ext uri="{FF2B5EF4-FFF2-40B4-BE49-F238E27FC236}">
                <a16:creationId xmlns:a16="http://schemas.microsoft.com/office/drawing/2014/main" id="{631D8BA4-22B0-C7DA-0680-23AC17589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5279" y="1089242"/>
            <a:ext cx="5192668" cy="3257550"/>
          </a:xfrm>
        </p:spPr>
      </p:pic>
    </p:spTree>
    <p:extLst>
      <p:ext uri="{BB962C8B-B14F-4D97-AF65-F5344CB8AC3E}">
        <p14:creationId xmlns:p14="http://schemas.microsoft.com/office/powerpoint/2010/main" val="3103525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3D8D-4EAE-7E4C-8F33-5A3CDEBB1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FABC8EA-442D-FEC8-0D85-142582B7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 2.1 c.d.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6EEC00B-619F-C262-234C-D7A309C645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589C27-21AA-8AC7-0407-613801AAD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130" y="1036220"/>
            <a:ext cx="5474369" cy="324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1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44827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dirty="0"/>
              <a:t>B</a:t>
            </a:r>
            <a:r>
              <a:rPr lang="pl-PL" b="1" dirty="0"/>
              <a:t>łędy w realizowaniu dostępności cyfrowej </a:t>
            </a:r>
            <a:br>
              <a:rPr lang="pl-PL" b="1" dirty="0"/>
            </a:br>
            <a:r>
              <a:rPr lang="pl-PL" b="1" dirty="0"/>
              <a:t>w projektach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73393AE-D48F-72FF-657F-67D3E20C0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139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1. Brak uwzględnienia dostępności cyfrowej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odbioru (akceptacji) produktów cyfrowych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środków na wdrażanie dostępności cyfrowej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dodatkowe, wysokie koszty wdrożenia dostępności cyfrowej w gotowym rozwiązaniu lub po ustaniu finansowania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E43A653-A313-BFB3-FDD4-87537C8E6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332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871400" cy="734818"/>
          </a:xfrm>
        </p:spPr>
        <p:txBody>
          <a:bodyPr>
            <a:normAutofit/>
          </a:bodyPr>
          <a:lstStyle/>
          <a:p>
            <a:r>
              <a:rPr lang="pl-PL" sz="2400" dirty="0"/>
              <a:t>2. Wyłącznie audyt dostępności cyfrowej na koniec projektu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w razie negatywnego wyniku zagrożenie takie jak przy braku dostępności cyfrowej – brak odbioru, brak środków na wdrażanie dostępności, wysokie koszty wdrożenia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czasu na wdrożenie wszystkich rekomendacji wynikających z audytu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600" dirty="0"/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31808C0-8EDE-BC2D-343A-C4EC7FD71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23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3. Błędne wyobrażenie o wdrażaniu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przenoszenie wszystkich działań związanych z dostępnością cyfrową </a:t>
            </a:r>
            <a:br>
              <a:rPr lang="pl-PL" sz="1900" dirty="0"/>
            </a:br>
            <a:r>
              <a:rPr lang="pl-PL" sz="1900" dirty="0"/>
              <a:t>na specjalistów zewnętrznych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43EEFEF-612D-FF41-4CB2-91CBCB9041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6632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4. To zadanie wyłącznie dla specjalisty do spraw dostępności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0248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brak uwzględnienia dostępności cyfrowej na etapie planowania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inne priorytety w projekcie niż dostępność cyfrowa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pojedynczy specjalista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400" dirty="0"/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ADE940F-FC06-BFF7-76AC-E9E6A55968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2312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/>
              <a:t>Czym jest dostępność cyfrowa w projekcie</a:t>
            </a:r>
            <a:endParaRPr lang="pl-PL" sz="24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b="1" dirty="0"/>
              <a:t>To nie tylko e-produkt, strona czy aplikacja zgodna z ustawą! 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pl-PL" sz="1800" dirty="0"/>
              <a:t>Dostępność cyfrowa dotyczy także innych kwestii w projekcie, na przykład: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</a:t>
            </a:r>
            <a:r>
              <a:rPr lang="pl-PL" sz="1800" b="1" dirty="0"/>
              <a:t>działań informacyjno-promocyjnych w mediach społecznościowych, </a:t>
            </a:r>
            <a:br>
              <a:rPr lang="pl-PL" sz="1800" b="1" dirty="0"/>
            </a:br>
            <a:r>
              <a:rPr lang="pl-PL" sz="1800" b="1" dirty="0"/>
              <a:t>na dedykowanej stronie internetowej</a:t>
            </a:r>
            <a:endParaRPr lang="pl-PL" sz="1800" dirty="0"/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procedur projektowych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zamówień publicznych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narzędzi cyfrowych wykorzystywanych w projekcie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3BCEE3-3BEC-603C-85CC-21DFA73F2A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5399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2B70B1-9564-F1AA-6271-03E59824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30425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l-PL" dirty="0"/>
              <a:t>Zarządzanie dostępnością </a:t>
            </a:r>
            <a:br>
              <a:rPr lang="pl-PL" dirty="0"/>
            </a:br>
            <a:r>
              <a:rPr lang="pl-PL" dirty="0"/>
              <a:t>cyfrową w projekcie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B96F8-020B-4C0A-4270-81917BEC6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185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12759-ADFC-FDAB-9F4F-E155E83F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F7AA7DA-3C22-3BEA-574B-2D00EC5B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32EFC47-5405-42D4-D0E9-6ACC9FD71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2808872"/>
          </a:xfrm>
        </p:spPr>
        <p:txBody>
          <a:bodyPr>
            <a:normAutofit fontScale="40000" lnSpcReduction="20000"/>
          </a:bodyPr>
          <a:lstStyle/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Dostępność cyfrowa </a:t>
            </a:r>
            <a:endParaRPr lang="pl-PL" sz="5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Zarządzanie dostępnością cyfrową w projekcie: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Planowanie zasobów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Etapy projektu a dostępność cyfrowa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latin typeface="Calibri" panose="020F0502020204030204" pitchFamily="34" charset="0"/>
                <a:ea typeface="Calibri" panose="020F0502020204030204" pitchFamily="34" charset="0"/>
              </a:rPr>
              <a:t> Weryfikacja dostępności cyfrowej</a:t>
            </a:r>
            <a:endParaRPr lang="pl-PL" sz="5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E2458B7-B1DD-DFE8-9D33-C27A9A3D5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3163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Zarządzanie dostępnością cyfrową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1" y="1347054"/>
            <a:ext cx="2974529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Ludzie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Wiedza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Sprzęt i oprogramowanie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Finanse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Czas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E43015C-84B6-291C-D36C-776956B3A0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6746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1 - Dostępność cyfrowa w projekcie - Ludzie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010" y="1347055"/>
            <a:ext cx="7871074" cy="3528952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Specjalista do spraw dostępności cyfrowej </a:t>
            </a:r>
            <a:r>
              <a:rPr lang="pl-PL" b="1" dirty="0"/>
              <a:t>nie zagwarantuje</a:t>
            </a:r>
            <a:r>
              <a:rPr lang="pl-PL" dirty="0"/>
              <a:t> dostępności cyfrowej </a:t>
            </a:r>
            <a:br>
              <a:rPr lang="pl-PL" dirty="0"/>
            </a:br>
            <a:r>
              <a:rPr lang="pl-PL" dirty="0"/>
              <a:t>w projekcie, jeśli będzie działał sam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 Kierownik projektu odpowiada za dostępność cyfrową w projekcie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informuj wszystkich pracowników, że musicie tworzyć rozwiązania dostępne dla każdego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wskazuj na konkretne obowiązki związane z dostępności cyfrową, przy pracy na danym stanowisku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pytaj o dostępność cyfrową podczas rozmów kwalifikacyjnych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5E5B697-2259-F4BA-3CA5-5021F8A5DA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8681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4D69D5-69E9-05F5-882A-A4DA65850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159432" cy="7348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Kto jest niezbędny do zapewnienia dostępności cyfrowej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F9604F-4949-4C64-ADE3-D7257363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kierownik projektu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UX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— grafik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redaktor/ twórca treści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merytoryczny i administracyjny pracownik — szczególnie jeśli wyniki jego pracy mogą być przekazywane do innych osób.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0419FF-A3C1-9181-8453-DA9B741E2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5625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01B249-F7C1-5CE5-4E81-BE81A703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Wykonawcy zewnętrzni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5ECCC-C0A0-1D5D-B082-D4A750EE8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Wykonawcy zewnętrzni pojawiają się w większości projektów: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działania specjalistyczne — np. napisy rozszerzone do filmów, </a:t>
            </a:r>
            <a:r>
              <a:rPr lang="pl-PL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audiodeskrypcję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audyt ekspercki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całe elementy — np. stronę internetową, system, funkcjonalność, aplikację</a:t>
            </a:r>
          </a:p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Dostępność cyfrowa musi być wprost wpisana w wymaganiach i dokładnie omówiona z wykonawcą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Zlecenie na zewnątrz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rozwiązuje wszystkich problemów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Musisz zbudować zespół </a:t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 kompetencje, które pozwolą realnie weryfikować, to co tworzy wykonawca zewnętrzny.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F20D71-41C0-AABD-4167-093CA8D262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4850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EC685B-85BA-043D-659F-725F6E08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087424" cy="734818"/>
          </a:xfrm>
        </p:spPr>
        <p:txBody>
          <a:bodyPr>
            <a:normAutofit/>
          </a:bodyPr>
          <a:lstStyle/>
          <a:p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Przenoszenie części zarządzania na zewnętrznego wykonawcę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C5D57D-9026-5F0B-DEA7-1BAE03DD3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49" indent="0">
              <a:spcAft>
                <a:spcPts val="800"/>
              </a:spcAft>
              <a:buNone/>
            </a:pPr>
            <a:r>
              <a:rPr lang="pl-PL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ykonawca zewnętrzny może: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odpowiadać za zbudowanie zespołu o określonych kompetencjach</a:t>
            </a:r>
          </a:p>
          <a:p>
            <a:pPr lvl="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monitorować i dostarczać na bieżąco raporty/analizy stanu dostępności cyfrowej</a:t>
            </a:r>
          </a:p>
          <a:p>
            <a:pPr marL="57149" indent="0">
              <a:spcAft>
                <a:spcPts val="800"/>
              </a:spcAft>
              <a:buNone/>
            </a:pP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Uwaga! </a:t>
            </a:r>
            <a:r>
              <a:rPr lang="pl-PL" sz="1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 zwalnia to kierownika projektu z odpowiedzialności za dostępność cyfrową </a:t>
            </a:r>
            <a:b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projekcie i dostępność finalnego produktu.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DCE77D-FE80-D839-6E4A-BD65C014D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421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3050FF-5C19-C0BC-E356-8585B16CB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- Wiedza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2B21EB-0FAC-659F-F455-DDB0A45ED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1800" dirty="0"/>
              <a:t>Dostępność cyfrowa to szeroki temat — </a:t>
            </a:r>
            <a:r>
              <a:rPr lang="pl-PL" sz="1800" b="1" dirty="0"/>
              <a:t>nie szkól wszystkich z wszystkiego</a:t>
            </a:r>
            <a:r>
              <a:rPr lang="pl-PL" sz="1800" dirty="0"/>
              <a:t>.</a:t>
            </a:r>
          </a:p>
          <a:p>
            <a:pPr marL="0" indent="0" fontAlgn="base">
              <a:lnSpc>
                <a:spcPct val="170000"/>
              </a:lnSpc>
              <a:buNone/>
            </a:pPr>
            <a:r>
              <a:rPr lang="pl-PL" sz="1800" dirty="0"/>
              <a:t>Zabezpiecz wiedzę o dostępności cyfrowej zdobywaną w trakcie całego projektu.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dokumentację techniczną z opisem kwestii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design system z uwzględnieniem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wytyczne dotyczące publikowanych treści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procedury dedykowane do tematu dostępności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archiwum audytów i testów dostępności cyfrowej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F4AA3B-278F-2274-1473-C4D5746A5A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4524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Zaplanuj między innymi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kto i w jakich sposób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monitoruje stan dostępności cyfrowej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dba o dostępność cyfrową multimediów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uwzględnia dostępność cyfrową w zamówieniach publicznych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zbiera wnioski i skargi związane z dostępnością cyfrową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wdraża poprawki wynikające ze zgłoszonych wniosków i skarg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dba o dostępność cyfrową w publikacjach w mediach społecznościowych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3437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pl-PL" b="1" i="0" dirty="0">
                <a:solidFill>
                  <a:srgbClr val="1B1B1B"/>
                </a:solidFill>
                <a:effectLst/>
              </a:rPr>
              <a:t>Bezpłatne szkolenia z dostępności cyfrowej:</a:t>
            </a: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b="1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3"/>
              </a:rPr>
              <a:t>Szkolenia z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4"/>
              </a:rPr>
              <a:t>Projekt — Systemowe kształcenie specjalistów i specjalistek ds.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dirty="0">
                <a:hlinkClick r:id="rId5"/>
              </a:rPr>
              <a:t>Szkoła Dostępności Cyfrowej – Czas na ekspertów cyfrowej dostępności (certes.pl)</a:t>
            </a:r>
            <a:endParaRPr lang="pl-PL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896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01A79-849A-F2BC-DFC1-00D6D6EA3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EBC172-1C7F-74B2-632A-E874B1C7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 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07FD76-9F37-BE51-9AD3-F7D3F6DFB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pl-PL" b="1" dirty="0">
                <a:hlinkClick r:id="rId3"/>
              </a:rPr>
              <a:t> </a:t>
            </a:r>
            <a:r>
              <a:rPr lang="pl-PL" sz="1900" b="1" dirty="0">
                <a:hlinkClick r:id="rId4"/>
              </a:rPr>
              <a:t>Jak samodzielnie zbadać dostępność cyfrową strony internetowej</a:t>
            </a:r>
            <a:endParaRPr lang="pl-PL" sz="1900" b="1" dirty="0">
              <a:hlinkClick r:id="rId3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dirty="0">
                <a:hlinkClick r:id="rId3"/>
              </a:rPr>
              <a:t> Jak automatycznie testować dostępność cyfrową stron internetowych</a:t>
            </a:r>
            <a:endParaRPr lang="pl-PL" sz="1900" b="1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i="0" dirty="0">
                <a:solidFill>
                  <a:srgbClr val="1B1B1B"/>
                </a:solidFill>
                <a:effectLst/>
              </a:rPr>
              <a:t> </a:t>
            </a:r>
            <a:r>
              <a:rPr lang="pl-PL" sz="1900" b="1" dirty="0">
                <a:hlinkClick r:id="rId5"/>
              </a:rPr>
              <a:t>Jak automatycznie testować dostępność cyfrową aplikacji mobilnych</a:t>
            </a:r>
            <a:endParaRPr lang="pl-PL" sz="1900" b="1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dirty="0"/>
              <a:t> </a:t>
            </a:r>
            <a:r>
              <a:rPr lang="pl-PL" sz="1900" b="1" dirty="0">
                <a:hlinkClick r:id="rId6"/>
              </a:rPr>
              <a:t>Jak badać dostępność cyfrową z użyciem technologii asystujących</a:t>
            </a:r>
            <a:endParaRPr lang="pl-PL" sz="1900" b="1" dirty="0"/>
          </a:p>
          <a:p>
            <a:pPr marL="0" indent="0" fontAlgn="base">
              <a:buNone/>
            </a:pPr>
            <a:endParaRPr lang="pl-PL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02E0DE-22CA-2697-C08B-CF011B6EB3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025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9FF046-5D62-838F-520D-8AF85AFE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266936" cy="734818"/>
          </a:xfrm>
        </p:spPr>
        <p:txBody>
          <a:bodyPr>
            <a:normAutofit/>
          </a:bodyPr>
          <a:lstStyle/>
          <a:p>
            <a:r>
              <a:rPr lang="pl-PL" sz="2400" dirty="0"/>
              <a:t>3 - Dostępność cyfrowa w projekcie – Sprzęt, oprogramowanie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A5F1EB-650A-4422-6490-FF17513A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pl-PL" dirty="0"/>
              <a:t>Sprzęt do testów i badań: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automaty i rozszerzenia do przeglądarek do badania stron internetowych </a:t>
            </a:r>
            <a:br>
              <a:rPr lang="pl-PL" dirty="0"/>
            </a:br>
            <a:r>
              <a:rPr lang="pl-PL" dirty="0"/>
              <a:t>i aplikacji mobilnych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technologie asystujące, które wykorzystują użytkownicy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różne urządzenia mobilne, komputery z różnym systemami operacyjnymi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popularne przeglądarki internetowe.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87E313-3BE5-EBA8-82C8-175AB13BE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472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12669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to cecha rozwiązań cyfrowych, która umożliwia samodzielne korzystanie z nich przez osoby z niepełnosprawnościami.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Dostępność jest koniecznością – nie opcją.</a:t>
            </a:r>
            <a:endParaRPr lang="pl-PL" sz="1800" b="1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40EB04A-A72B-F299-2A04-3EA91C31E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9" y="2939159"/>
            <a:ext cx="6641926" cy="1266903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6A33CDD-F162-A0D3-67A7-45A941A37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5587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156530-236D-A60D-9C41-F3EAD233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4 - Dostępność cyfrowa w projekcie – Środki finansowe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962C4B-DB7F-8B33-AD81-E6A72D904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Dbanie o dostępność cyfrową kosztuje, ale brak dostępności cyfrowej </a:t>
            </a:r>
            <a:br>
              <a:rPr lang="pl-PL" dirty="0"/>
            </a:br>
            <a:r>
              <a:rPr lang="pl-PL" dirty="0"/>
              <a:t>także kosztuje, i to często dużo więcej niż jej zaplanowane wdrażania.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Przyjmuje się, że dostępność cyfrowa to średnio kilka procent całego budżetu projektu.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55FFD7-5FA2-4790-A27D-6DC9520E2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4413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424150-971D-D06A-1F4C-C66220F2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5 - Dostępność cyfrowa w projekcie – Czas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563731-A7D7-2EA6-5CF8-0472473C1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</a:t>
            </a:r>
            <a:r>
              <a:rPr lang="pl-PL" dirty="0"/>
              <a:t>Planuj czas na dostępność cyfrową.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Brak czasu w projekcie nie usprawiedliwia braku zajmowania </a:t>
            </a:r>
            <a:br>
              <a:rPr lang="pl-PL" dirty="0"/>
            </a:br>
            <a:r>
              <a:rPr lang="pl-PL" dirty="0"/>
              <a:t>się dostępnością cyfrową.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B5E28A-4DA3-57DC-CBD7-3AA1D0FBCF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8505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2B81FEA8-AB34-9354-E3FD-AD98E7F8D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Dostępność cyfrowa nie kończy się wraz z projektem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64E8165-A055-6375-2B61-836DC1AE7E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5663" y="1049274"/>
            <a:ext cx="8159690" cy="354558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r>
              <a:rPr lang="pl-PL" sz="1500" dirty="0"/>
              <a:t>Pomimo zakończenia projektu i finansowania z nim związanego, Beneficjent wciąż odpowiada za dostępność cyfrową rozwiązania stworzonego w ramach projektu, w tym za:</a:t>
            </a:r>
          </a:p>
          <a:p>
            <a:pPr marL="600077" lvl="1" indent="-257175">
              <a:lnSpc>
                <a:spcPct val="15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pl-PL" sz="1500" dirty="0"/>
              <a:t>aktualizowanie </a:t>
            </a:r>
            <a:r>
              <a:rPr lang="pl-PL" sz="1500" b="1" dirty="0"/>
              <a:t>deklaracji dostępności</a:t>
            </a:r>
          </a:p>
          <a:p>
            <a:pPr marL="600077" lvl="1" indent="-257175">
              <a:lnSpc>
                <a:spcPct val="15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pl-PL" sz="1500" dirty="0"/>
              <a:t>reagowanie na żądania zapewnienia dostępności cyfrowej oraz skargi związane </a:t>
            </a:r>
            <a:br>
              <a:rPr lang="pl-PL" sz="1500" dirty="0"/>
            </a:br>
            <a:r>
              <a:rPr lang="pl-PL" sz="1500" dirty="0"/>
              <a:t>z tym obszarem</a:t>
            </a:r>
          </a:p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r>
              <a:rPr lang="pl-PL" sz="1500" dirty="0"/>
              <a:t>Dostępność cyfrowa nie jest dana raz na zawsze — planując koszty utrzymaniowe rozwiązania cyfrowego pamiętaj zawsze o uwzględnieniu kosztów dostępnościowych.</a:t>
            </a:r>
          </a:p>
        </p:txBody>
      </p:sp>
    </p:spTree>
    <p:extLst>
      <p:ext uri="{BB962C8B-B14F-4D97-AF65-F5344CB8AC3E}">
        <p14:creationId xmlns:p14="http://schemas.microsoft.com/office/powerpoint/2010/main" val="1101167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Podsumowanie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rgbClr val="0B103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Dbałość o dostępne cyfrowo e-produkty musi być uwzględniana na wszystkich etapach projektowania strony internetowej/aplikacji/e-usługi/systemu.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B103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Zadbaj o  ludzi, wiedzę, środki finansowe, sprzęt i oprogramowanie i czas. 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CPPC </a:t>
            </a:r>
            <a:r>
              <a:rPr lang="pl-PL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weryfikuje pod kątem dostępności cyfrowej </a:t>
            </a:r>
            <a:r>
              <a:rPr lang="pl-PL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produkty wytworzone w projektach.</a:t>
            </a:r>
            <a:endParaRPr lang="pl-PL" kern="1400" spc="-5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E5081B-2E0A-7069-D221-78A85E500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4750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AFA55-D5BF-4445-886E-9FC4188FB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1635646"/>
            <a:ext cx="6465290" cy="1368152"/>
          </a:xfrm>
        </p:spPr>
        <p:txBody>
          <a:bodyPr>
            <a:normAutofit/>
          </a:bodyPr>
          <a:lstStyle/>
          <a:p>
            <a:r>
              <a:rPr lang="pl-PL" sz="2800" dirty="0"/>
              <a:t>Dziękuję za uwagę</a:t>
            </a:r>
            <a:br>
              <a:rPr lang="pl-PL" sz="2800" dirty="0"/>
            </a:br>
            <a:endParaRPr lang="pl-PL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Różne grupy użytkowników.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Beneficjenci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3849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</a:t>
            </a:r>
            <a:r>
              <a:rPr lang="pl-PL" dirty="0">
                <a:latin typeface="+mn-lt"/>
              </a:rPr>
              <a:t>Dostępność cyfrowa jest niezbędna dla niektórych, ale przydatna dla wszystkich</a:t>
            </a:r>
            <a:endParaRPr lang="pl-PL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Wiele elementów dostępności cyfrowej jest uniwersalnych i poprawia użyteczność każdemu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Z dostępności cyfrowej korzystają wszyscy użytkownicy stron internetowych </a:t>
            </a:r>
            <a:br>
              <a:rPr lang="pl-PL" dirty="0">
                <a:latin typeface="+mn-lt"/>
              </a:rPr>
            </a:br>
            <a:r>
              <a:rPr lang="pl-PL" dirty="0">
                <a:latin typeface="+mn-lt"/>
              </a:rPr>
              <a:t>i aplikacji mobilnych w tym:</a:t>
            </a:r>
            <a:r>
              <a:rPr lang="pl-PL" dirty="0"/>
              <a:t> Osoby niewidome, Osoby słabowidzące, Osoby głuche, Osoby słabosłyszące, Osoby z niepełnosprawnością ruchową, Osoby starsze, Cudzoziemcy</a:t>
            </a:r>
            <a:endParaRPr lang="pl-PL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0D1D728-F979-7E29-65BE-D8023DCF18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864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Regulacje </a:t>
            </a:r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prawne</a:t>
            </a:r>
            <a:r>
              <a:rPr lang="pl-PL" sz="2400" dirty="0">
                <a:latin typeface="+mn-lt"/>
              </a:rPr>
              <a:t> związane z dostępnością cyfrową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C8F3B67-1474-9EAF-B7D4-0D12AB7D53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83199A38-305B-E5C1-DFD3-4AB37404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</a:t>
            </a:r>
            <a:r>
              <a:rPr lang="pl-PL" dirty="0">
                <a:latin typeface="+mn-lt"/>
              </a:rPr>
              <a:t>Ustawa z dnia 4 kwietnia 2019 r. o dostępności cyfrowej stron internetowych </a:t>
            </a:r>
            <a:br>
              <a:rPr lang="pl-PL" dirty="0">
                <a:latin typeface="+mn-lt"/>
              </a:rPr>
            </a:br>
            <a:r>
              <a:rPr lang="pl-PL" dirty="0">
                <a:latin typeface="+mn-lt"/>
              </a:rPr>
              <a:t>i aplikacji mobilnych podmiotów publicznych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>
                <a:hlinkClick r:id="rId2" tooltip="Wytyczne dotyczące wypełniania zobowiązań w zakresie komunikacji i widoczności odnośnie wsparcia z UE w ramach programu Fundusze Europejskie dla Rybactwa na lata 2021– 2027"/>
              </a:rPr>
              <a:t>Wytyczne dotyczące realizacji zasad równościowych w ramach funduszy unijnych na lata 2021-2027</a:t>
            </a:r>
            <a:r>
              <a:rPr lang="pl-PL" dirty="0"/>
              <a:t> - </a:t>
            </a:r>
            <a:r>
              <a:rPr lang="pl-PL" b="1" u="sng" dirty="0">
                <a:hlinkClick r:id="rId3" tooltip="Załącznik nr 2 "/>
              </a:rPr>
              <a:t>Załącznik nr 2 - standardy dostępności</a:t>
            </a:r>
            <a:endParaRPr lang="pl-PL" dirty="0">
              <a:latin typeface="+mn-lt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Wytyczne Ministerstwa Funduszy i Polityki Regionalnej dotyczące kwalifikowalności wydatków 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7837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Obowiązek w projektach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>
                <a:latin typeface="+mn-lt"/>
              </a:rPr>
              <a:t>Rozwiązanie tworzone ze środków publicznych ma być dostępne cyfrowo.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Dostępne cyfrowo muszą być między innymi: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strony internetowe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aplikacje mobilne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systemy teleinformatyczne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wszystkie treści publikowane w Internecie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2CF0343-6D6E-E73F-832B-8E242E630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407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594644-3770-1219-3159-D630A849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FF0000"/>
                </a:solidFill>
              </a:rPr>
              <a:t>Kryterium 5 </a:t>
            </a:r>
            <a:r>
              <a:rPr lang="pl-PL" dirty="0"/>
              <a:t>- </a:t>
            </a:r>
            <a:r>
              <a:rPr lang="pl-PL" sz="2200" dirty="0"/>
              <a:t>Przedsięwzięcie jest zgodne z zasadą równości szans </a:t>
            </a:r>
            <a:br>
              <a:rPr lang="pl-PL" sz="2200" dirty="0"/>
            </a:br>
            <a:r>
              <a:rPr lang="pl-PL" sz="2200" dirty="0"/>
              <a:t>i niedyskryminacji oraz zasadą równości szans kobiet i mężczyzn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A16644-C695-7591-7B07-76D8B6E0E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b="1" dirty="0"/>
              <a:t> Ostateczny odbiorca wsparcia wykazał, że wdrażanie Przedsięwzięcia będzie zgodne z przepisami krajowymi i europejskimi, w tym dyrektywami (UE) 2019/882 w sprawie wymogów dostępności produktów i usług i (UE) 2016/2102 w sprawie dostępności stron internetowych i mobilnych aplikacji organów sektora publicznego. Dostępność będzie realizowana przez stosowanie zasad uniwersalnego projektowania i standardów w zakresie m.in. dostępności cyfrowej produktów;</a:t>
            </a:r>
            <a:endParaRPr lang="pl-PL" dirty="0"/>
          </a:p>
          <a:p>
            <a:pPr lvl="0"/>
            <a:r>
              <a:rPr lang="pl-PL" b="1" dirty="0"/>
              <a:t>w przypadku systemów informatycznych objętych zakresem Przedsięwzięcia Ostateczny odbiorca wsparcia zaplanował skuteczny sposób sprawdzenia zadeklarowanego poziomu dostępności;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55E3DF-D07C-D5B1-D537-9526538438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333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6C46A8-D748-8EBD-E268-0DA52EFD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000" dirty="0"/>
              <a:t>Zasady kwalifikowania wydatków w Przedsięwzięciach realizowanych w ramach inwestycji C2.1.1 Krajowego Planu Odbudowy i Zwiększania Odporności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1C3A07-0EA1-315D-EE6F-EEC981D5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635646"/>
            <a:ext cx="7389547" cy="2895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Katalog wydatków kwalifikowalnych rozdział 4:</a:t>
            </a:r>
          </a:p>
          <a:p>
            <a:pPr marL="0" indent="0">
              <a:buNone/>
            </a:pPr>
            <a:r>
              <a:rPr lang="pl-PL" dirty="0"/>
              <a:t>Usługi zewnętrzne:</a:t>
            </a:r>
          </a:p>
          <a:p>
            <a:pPr lvl="0"/>
            <a:r>
              <a:rPr lang="pl-PL" dirty="0"/>
              <a:t>wydatek audytu zewnętrznego Rozwiązania IT w celu sprawdzenia wypełnienia co najmniej ustawowych wymagań dostępności cyfrowej </a:t>
            </a:r>
            <a:br>
              <a:rPr lang="pl-PL" dirty="0"/>
            </a:br>
            <a:r>
              <a:rPr lang="pl-PL" dirty="0"/>
              <a:t>dla podmiotów realizujących zadania publiczne oraz wymogów związanych </a:t>
            </a:r>
            <a:br>
              <a:rPr lang="pl-PL" dirty="0"/>
            </a:br>
            <a:r>
              <a:rPr lang="pl-PL" dirty="0"/>
              <a:t>z aktualnymi standardami WCAG (Web Content Accessibility </a:t>
            </a:r>
            <a:r>
              <a:rPr lang="pl-PL" dirty="0" err="1"/>
              <a:t>Guidelines</a:t>
            </a:r>
            <a:r>
              <a:rPr lang="pl-PL" dirty="0"/>
              <a:t>)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23A8C-095F-CE9D-CDF7-458CA73C0E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815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Proces wymagający zaplanowania</a:t>
            </a:r>
            <a:endParaRPr lang="pl-PL" sz="24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</a:t>
            </a:r>
            <a:r>
              <a:rPr lang="pl-PL" sz="20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staje się</a:t>
            </a: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, a nie </a:t>
            </a:r>
            <a:r>
              <a:rPr lang="pl-PL" sz="20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jest</a:t>
            </a: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. Nie jest tym samym dana raz na zawsze — jeśli się nie dba o nią na co dzień można łatwo obniżyć jej poziom.</a:t>
            </a: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wielu elementów w projekcie i wymaga zaangażowania wielu osób.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787E328-CE28-D25B-75CA-F2E6BEB344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173538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6EAA42-E4A0-4D4A-829E-A5B69517EFDD}">
  <ds:schemaRefs>
    <ds:schemaRef ds:uri="3361ad4d-7ab5-4428-8e8f-a55a688db929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83783693-ef60-425a-b273-585e3fe453e9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341EFF9-AF8B-4C55-8768-225C2D905A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59C031-120F-4073-AC3D-E7DBF1C0F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6743</TotalTime>
  <Words>1565</Words>
  <Application>Microsoft Office PowerPoint</Application>
  <PresentationFormat>Pokaz na ekranie (16:9)</PresentationFormat>
  <Paragraphs>186</Paragraphs>
  <Slides>34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1" baseType="lpstr">
      <vt:lpstr>Arial</vt:lpstr>
      <vt:lpstr>Calibri</vt:lpstr>
      <vt:lpstr>Open Sans</vt:lpstr>
      <vt:lpstr>Symbol</vt:lpstr>
      <vt:lpstr>Times New Roman</vt:lpstr>
      <vt:lpstr>Wingdings</vt:lpstr>
      <vt:lpstr>Motyw pakietu Office</vt:lpstr>
      <vt:lpstr>Zarządzanie Dostępność cyfrowa  w projektach finansowanych  z funduszy europejskich Inwestycja C2.1.1 E-usługi publiczne, rozwiązania IT usprawniające funkcjonowanie administracji i sektorów gospodarki</vt:lpstr>
      <vt:lpstr>Agenda</vt:lpstr>
      <vt:lpstr>Czym jest dostępność cyfrowa</vt:lpstr>
      <vt:lpstr>Różne grupy użytkowników. Beneficjenci dostępności cyfrowej</vt:lpstr>
      <vt:lpstr>Regulacje prawne związane z dostępnością cyfrową</vt:lpstr>
      <vt:lpstr>Obowiązek w projektach</vt:lpstr>
      <vt:lpstr>Kryterium 5 - Przedsięwzięcie jest zgodne z zasadą równości szans  i niedyskryminacji oraz zasadą równości szans kobiet i mężczyzn</vt:lpstr>
      <vt:lpstr>Zasady kwalifikowania wydatków w Przedsięwzięciach realizowanych w ramach inwestycji C2.1.1 Krajowego Planu Odbudowy i Zwiększania Odporności</vt:lpstr>
      <vt:lpstr>Proces wymagający zaplanowania</vt:lpstr>
      <vt:lpstr>Standard dostępności cyfrowej WCAG</vt:lpstr>
      <vt:lpstr>Standard dostępności cyfrowej WCAG 2.1</vt:lpstr>
      <vt:lpstr>Standard dostępności cyfrowej WCAG 2.1 c.d.</vt:lpstr>
      <vt:lpstr>Błędy w realizowaniu dostępności cyfrowej  w projektach</vt:lpstr>
      <vt:lpstr>1. Brak uwzględnienia dostępności cyfrowej </vt:lpstr>
      <vt:lpstr>2. Wyłącznie audyt dostępności cyfrowej na koniec projektu</vt:lpstr>
      <vt:lpstr>3. Błędne wyobrażenie o wdrażaniu dostępności cyfrowej</vt:lpstr>
      <vt:lpstr>4. To zadanie wyłącznie dla specjalisty do spraw dostępności</vt:lpstr>
      <vt:lpstr>Czym jest dostępność cyfrowa w projekcie</vt:lpstr>
      <vt:lpstr>Zarządzanie dostępnością  cyfrową w projekcie</vt:lpstr>
      <vt:lpstr>Zarządzanie dostępnością cyfrową</vt:lpstr>
      <vt:lpstr>1 - Dostępność cyfrowa w projekcie - Ludzie</vt:lpstr>
      <vt:lpstr>Kto jest niezbędny do zapewnienia dostępności cyfrowej</vt:lpstr>
      <vt:lpstr>Wykonawcy zewnętrzni</vt:lpstr>
      <vt:lpstr>Przenoszenie części zarządzania na zewnętrznego wykonawcę </vt:lpstr>
      <vt:lpstr>2 - Dostępność cyfrowa w projekcie - Wiedza</vt:lpstr>
      <vt:lpstr>2 - Dostępność cyfrowa w projekcie – Wiedza cd.</vt:lpstr>
      <vt:lpstr>2 - Dostępność cyfrowa w projekcie – Wiedza cd.   </vt:lpstr>
      <vt:lpstr>2 - Dostępność cyfrowa w projekcie – Wiedza cd.    </vt:lpstr>
      <vt:lpstr>3 - Dostępność cyfrowa w projekcie – Sprzęt, oprogramowanie</vt:lpstr>
      <vt:lpstr>4 - Dostępność cyfrowa w projekcie – Środki finansowe</vt:lpstr>
      <vt:lpstr>5 - Dostępność cyfrowa w projekcie – Czas</vt:lpstr>
      <vt:lpstr>Dostępność cyfrowa nie kończy się wraz z projektem</vt:lpstr>
      <vt:lpstr>Podsumowanie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Dostępność cyfrowa w projektach unijnych</dc:title>
  <dc:creator>Sowiński Piotr</dc:creator>
  <cp:lastModifiedBy>Anna Czekalska</cp:lastModifiedBy>
  <cp:revision>133</cp:revision>
  <dcterms:created xsi:type="dcterms:W3CDTF">2022-06-22T09:40:44Z</dcterms:created>
  <dcterms:modified xsi:type="dcterms:W3CDTF">2025-07-30T09:58:17Z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