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9"/>
  </p:notesMasterIdLst>
  <p:sldIdLst>
    <p:sldId id="256" r:id="rId5"/>
    <p:sldId id="355" r:id="rId6"/>
    <p:sldId id="359" r:id="rId7"/>
    <p:sldId id="401" r:id="rId8"/>
    <p:sldId id="399" r:id="rId9"/>
    <p:sldId id="400" r:id="rId10"/>
    <p:sldId id="266" r:id="rId11"/>
    <p:sldId id="311" r:id="rId12"/>
    <p:sldId id="310" r:id="rId13"/>
    <p:sldId id="260" r:id="rId14"/>
    <p:sldId id="261" r:id="rId15"/>
    <p:sldId id="351" r:id="rId16"/>
    <p:sldId id="326" r:id="rId17"/>
    <p:sldId id="321" r:id="rId18"/>
    <p:sldId id="322" r:id="rId19"/>
    <p:sldId id="323" r:id="rId20"/>
    <p:sldId id="324" r:id="rId21"/>
    <p:sldId id="325" r:id="rId22"/>
    <p:sldId id="318" r:id="rId23"/>
    <p:sldId id="262" r:id="rId24"/>
    <p:sldId id="263" r:id="rId25"/>
    <p:sldId id="353" r:id="rId26"/>
    <p:sldId id="302" r:id="rId27"/>
    <p:sldId id="264" r:id="rId28"/>
    <p:sldId id="265" r:id="rId29"/>
    <p:sldId id="303" r:id="rId30"/>
    <p:sldId id="304" r:id="rId31"/>
    <p:sldId id="314" r:id="rId32"/>
    <p:sldId id="315" r:id="rId33"/>
    <p:sldId id="316" r:id="rId34"/>
    <p:sldId id="319" r:id="rId35"/>
    <p:sldId id="317" r:id="rId36"/>
    <p:sldId id="320" r:id="rId37"/>
    <p:sldId id="309" r:id="rId38"/>
    <p:sldId id="350" r:id="rId39"/>
    <p:sldId id="308" r:id="rId40"/>
    <p:sldId id="352" r:id="rId41"/>
    <p:sldId id="342" r:id="rId42"/>
    <p:sldId id="343" r:id="rId43"/>
    <p:sldId id="345" r:id="rId44"/>
    <p:sldId id="391" r:id="rId45"/>
    <p:sldId id="348" r:id="rId46"/>
    <p:sldId id="346" r:id="rId47"/>
    <p:sldId id="347" r:id="rId48"/>
    <p:sldId id="329" r:id="rId49"/>
    <p:sldId id="330" r:id="rId50"/>
    <p:sldId id="340" r:id="rId51"/>
    <p:sldId id="341" r:id="rId52"/>
    <p:sldId id="328" r:id="rId53"/>
    <p:sldId id="331" r:id="rId54"/>
    <p:sldId id="332" r:id="rId55"/>
    <p:sldId id="333" r:id="rId56"/>
    <p:sldId id="334" r:id="rId57"/>
    <p:sldId id="335" r:id="rId58"/>
    <p:sldId id="337" r:id="rId59"/>
    <p:sldId id="344" r:id="rId60"/>
    <p:sldId id="338" r:id="rId61"/>
    <p:sldId id="339" r:id="rId62"/>
    <p:sldId id="305" r:id="rId63"/>
    <p:sldId id="306" r:id="rId64"/>
    <p:sldId id="307" r:id="rId65"/>
    <p:sldId id="388" r:id="rId66"/>
    <p:sldId id="392" r:id="rId67"/>
    <p:sldId id="393" r:id="rId68"/>
    <p:sldId id="394" r:id="rId69"/>
    <p:sldId id="395" r:id="rId70"/>
    <p:sldId id="396" r:id="rId71"/>
    <p:sldId id="397" r:id="rId72"/>
    <p:sldId id="398" r:id="rId73"/>
    <p:sldId id="312" r:id="rId74"/>
    <p:sldId id="313" r:id="rId75"/>
    <p:sldId id="354" r:id="rId76"/>
    <p:sldId id="349" r:id="rId77"/>
    <p:sldId id="402" r:id="rId7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45A0F-1951-4EB2-BFAA-831FB868FC4C}" v="1" dt="2023-04-07T13:02:52.808"/>
    <p1510:client id="{19653A1E-8F4A-4A74-B5AA-698A41E6BEAC}" v="1029" dt="2022-12-24T11:51:39.113"/>
    <p1510:client id="{1CB4D3FC-E823-4AA7-A08C-EAE92701A756}" v="1465" dt="2023-08-05T09:12:19.896"/>
    <p1510:client id="{1FF3C324-61AB-4547-964C-F09130BFB4D1}" v="280" dt="2023-07-15T08:48:17.538"/>
    <p1510:client id="{2957E6B8-D82F-40CB-B237-771FE2CB8787}" v="472" dt="2023-07-12T08:20:52.554"/>
    <p1510:client id="{5700158C-7880-4FFB-861B-6D322726709B}" v="888" dt="2023-07-09T08:03:31.231"/>
    <p1510:client id="{5872971B-C37D-4B7A-9D71-D55ECABC1A26}" v="1572" dt="2023-07-09T12:39:32.481"/>
    <p1510:client id="{6E0990AE-2CB8-45ED-A6B4-2692409942CF}" v="1508" dt="2022-12-23T13:39:15.551"/>
    <p1510:client id="{7086059B-1827-44CE-92B6-C4BDE05E826E}" v="20" dt="2023-07-15T07:13:32.572"/>
    <p1510:client id="{7907E13E-11DF-4021-8A4F-E2DEEFEF28FD}" v="338" dt="2023-07-12T09:01:10.978"/>
    <p1510:client id="{9744E287-6642-42DB-81A7-4743BBA41E25}" v="7" dt="2023-07-21T12:14:49.002"/>
    <p1510:client id="{9D37041F-2D39-4728-9752-61876C4D19FF}" v="802" dt="2023-08-05T10:39:16.562"/>
    <p1510:client id="{A5F05D96-F86D-4F8A-82BD-D22FD22F246B}" v="336" dt="2023-07-15T07:59:53.167"/>
    <p1510:client id="{AE55F050-2470-4CA8-9815-89866350C178}" v="151" dt="2023-08-02T09:50:52.585"/>
    <p1510:client id="{BB28ED19-53B4-4FB1-B9C8-F8F81196A668}" v="17" dt="2023-07-15T09:21:34.816"/>
    <p1510:client id="{D74841EA-B2E0-4C7E-BBC8-665A8259FB3C}" v="663" dt="2023-07-15T08:43:19.924"/>
    <p1510:client id="{D8D3C9F3-C824-4277-B31E-99B5E54E587D}" v="1" dt="2023-07-15T08:51:19.160"/>
    <p1510:client id="{D9C7C0F6-41A6-4C0A-B64C-9680AB964430}" v="35" dt="2023-08-02T09:17:25.203"/>
    <p1510:client id="{DAC43361-F75E-4953-944B-0E037A08D0AA}" v="9" dt="2023-07-09T11:27:42.314"/>
    <p1510:client id="{DBC37EB2-C976-4A69-AB39-A6410C461B72}" v="650" dt="2023-07-09T13:34:02.640"/>
    <p1510:client id="{E5A9F4F0-393D-4D3D-A381-D62DFFB99B4B}" v="74" dt="2023-08-02T09:23:33.609"/>
    <p1510:client id="{E8650D5B-E9DE-4CEE-8C23-D80F3B9D9E8D}" v="33" dt="2023-07-15T18:17:01.535"/>
    <p1510:client id="{FFC9F130-31A4-43D8-99EE-CAAB6CD5C807}" v="23" dt="2023-07-09T11:30:58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69492" autoAdjust="0"/>
  </p:normalViewPr>
  <p:slideViewPr>
    <p:cSldViewPr snapToGrid="0">
      <p:cViewPr varScale="1">
        <p:scale>
          <a:sx n="77" d="100"/>
          <a:sy n="77" d="100"/>
        </p:scale>
        <p:origin x="16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5/10/relationships/revisionInfo" Target="revisionInfo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F11B6-50FC-4333-A14B-5D7631FFCA02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831B7-4CCA-47BC-9DF5-1BF503A0D9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99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831B7-4CCA-47BC-9DF5-1BF503A0D99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2706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Sposób montowania kompasu na wierzchu dłoni</a:t>
            </a: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831B7-4CCA-47BC-9DF5-1BF503A0D994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3276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1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75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35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1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0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52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46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8B279-4079-43B3-8013-D8D81AB870A7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0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 Light"/>
              </a:rPr>
              <a:t>Wykorzystanie rolek i bloczków w układzie linowym do prowadzenia działań wodno-nurkowych na rzece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831B7-4CCA-47BC-9DF5-1BF503A0D994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720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831B7-4CCA-47BC-9DF5-1BF503A0D99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0659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Wykorzystanie rolek i bloczków w układzie linowym do prowadzenia działań wodno-nurkowych na rzece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831B7-4CCA-47BC-9DF5-1BF503A0D994}" type="slidenum">
              <a:rPr lang="pl-PL" smtClean="0"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7893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Źródło: Zasady konfiguracji nurka specjalistycznej grupy ratownictwa wodno–nurkowego; Warszawa, październik 2023 r.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831B7-4CCA-47BC-9DF5-1BF503A0D99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8427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dirty="0">
                <a:cs typeface="Calibri"/>
              </a:rPr>
              <a:t>Źródło: Zasady konfiguracji nurka specjalistycznej grupy ratownictwa wodno–nurkowego; Warszawa, październik 2023 r.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831B7-4CCA-47BC-9DF5-1BF503A0D99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992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Źródło: Zasady konfiguracji nurka specjalistycznej grupy ratownictwa wodno–nurkowego; Warszawa, październik 2023 r.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831B7-4CCA-47BC-9DF5-1BF503A0D99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674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831B7-4CCA-47BC-9DF5-1BF503A0D994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9782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831B7-4CCA-47BC-9DF5-1BF503A0D994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397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cs typeface="Arial"/>
              </a:rPr>
              <a:t>Odpowiednią dźwignię uzyskano dzięki różnym długościom ramienia nożyc, od 350 do 1050 mm, które zakończone są gumowymi rączkami poprawiającymi ergonomię produktu. </a:t>
            </a:r>
            <a:endParaRPr lang="pl-PL" sz="1200" dirty="0">
              <a:cs typeface="Calibri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831B7-4CCA-47BC-9DF5-1BF503A0D994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6495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Są to narzędzia dwustronnego działania, które zapewniają skuteczne i bezpieczne działanie podczas akcji ratunkowych. W sklepach z narzędziami hydraulicznymi można znaleźć różne rodzaje nożyc hydraulicznych, w tym nożyce do prętów, do metali i do stali.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831B7-4CCA-47BC-9DF5-1BF503A0D994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333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16.01.2025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67691" y="1103811"/>
            <a:ext cx="9144000" cy="3781698"/>
          </a:xfrm>
        </p:spPr>
        <p:txBody>
          <a:bodyPr>
            <a:normAutofit/>
          </a:bodyPr>
          <a:lstStyle/>
          <a:p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Szkolenie specjalistyczne </a:t>
            </a:r>
            <a:b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 zakresie młodszego nurka </a:t>
            </a:r>
            <a:b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b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b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pl-PL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Temat: </a:t>
            </a:r>
            <a:r>
              <a:rPr lang="pl-PL" sz="2800" dirty="0">
                <a:latin typeface="+mn-lt"/>
                <a:ea typeface="+mj-lt"/>
                <a:cs typeface="+mj-lt"/>
              </a:rPr>
              <a:t>Sprzęt nurkowy i urządzenia techniczne</a:t>
            </a:r>
            <a:endParaRPr lang="pl-PL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BCAF67-7FBF-DC83-FE2E-F0BDC500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389" y="251892"/>
            <a:ext cx="7537269" cy="776475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MASKA PEŁNOTWARZOWA AGA MK II</a:t>
            </a:r>
          </a:p>
        </p:txBody>
      </p:sp>
      <p:pic>
        <p:nvPicPr>
          <p:cNvPr id="9" name="Obraz 9" descr="Obraz zawierający motocykl, hulajnoga&#10;&#10;Opis wygenerowany automatycznie">
            <a:extLst>
              <a:ext uri="{FF2B5EF4-FFF2-40B4-BE49-F238E27FC236}">
                <a16:creationId xmlns:a16="http://schemas.microsoft.com/office/drawing/2014/main" id="{62064510-3126-4249-C2FC-3692247B0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2831" y="1321361"/>
            <a:ext cx="5626336" cy="5225396"/>
          </a:xfrm>
        </p:spPr>
      </p:pic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65EAF2F6-C4CB-09D5-45DE-C0AFCFBCFC23}"/>
              </a:ext>
            </a:extLst>
          </p:cNvPr>
          <p:cNvSpPr/>
          <p:nvPr/>
        </p:nvSpPr>
        <p:spPr>
          <a:xfrm>
            <a:off x="1538007" y="2947146"/>
            <a:ext cx="1456764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ZAWÓR ABV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C4B5948C-D8B8-25C6-028D-EE13EBFCADAE}"/>
              </a:ext>
            </a:extLst>
          </p:cNvPr>
          <p:cNvSpPr/>
          <p:nvPr/>
        </p:nvSpPr>
        <p:spPr>
          <a:xfrm>
            <a:off x="406213" y="5333999"/>
            <a:ext cx="2588557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AUTOMAT ODDECHOWY II STOPNIA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A641E8C9-EF8E-2F37-2A8D-AC3D8CEC83C6}"/>
              </a:ext>
            </a:extLst>
          </p:cNvPr>
          <p:cNvSpPr/>
          <p:nvPr/>
        </p:nvSpPr>
        <p:spPr>
          <a:xfrm>
            <a:off x="529477" y="2162734"/>
            <a:ext cx="2465292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PASKI NA GŁOWĘ (TZW. SPIDER / PAJĄCZEK)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F83BF3CD-2541-CB19-F39A-839CFF9C14B4}"/>
              </a:ext>
            </a:extLst>
          </p:cNvPr>
          <p:cNvSpPr/>
          <p:nvPr/>
        </p:nvSpPr>
        <p:spPr>
          <a:xfrm>
            <a:off x="1538007" y="1367118"/>
            <a:ext cx="1456764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SŁUCHAWKI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456FE47D-41FD-7F40-3434-22C7471F2C21}"/>
              </a:ext>
            </a:extLst>
          </p:cNvPr>
          <p:cNvSpPr/>
          <p:nvPr/>
        </p:nvSpPr>
        <p:spPr>
          <a:xfrm>
            <a:off x="876859" y="4534072"/>
            <a:ext cx="2117911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MODUŁ ŁĄCZNOŚCI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B5868C20-5E03-1B8C-18A5-BF933A557C9E}"/>
              </a:ext>
            </a:extLst>
          </p:cNvPr>
          <p:cNvSpPr/>
          <p:nvPr/>
        </p:nvSpPr>
        <p:spPr>
          <a:xfrm>
            <a:off x="1538008" y="3737305"/>
            <a:ext cx="1456764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SZYBA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rostokąt: zaokrąglone rogi 21">
            <a:extLst>
              <a:ext uri="{FF2B5EF4-FFF2-40B4-BE49-F238E27FC236}">
                <a16:creationId xmlns:a16="http://schemas.microsoft.com/office/drawing/2014/main" id="{1DEFF828-EF74-F62E-DD68-F881E1BCDCD2}"/>
              </a:ext>
            </a:extLst>
          </p:cNvPr>
          <p:cNvSpPr/>
          <p:nvPr/>
        </p:nvSpPr>
        <p:spPr>
          <a:xfrm>
            <a:off x="9191624" y="1367116"/>
            <a:ext cx="1680881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MOKRE ZŁĄCZE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3" name="Prostokąt: zaokrąglone rogi 22">
            <a:extLst>
              <a:ext uri="{FF2B5EF4-FFF2-40B4-BE49-F238E27FC236}">
                <a16:creationId xmlns:a16="http://schemas.microsoft.com/office/drawing/2014/main" id="{F82E5DC9-2590-DECF-3341-48BE4CA142F9}"/>
              </a:ext>
            </a:extLst>
          </p:cNvPr>
          <p:cNvSpPr/>
          <p:nvPr/>
        </p:nvSpPr>
        <p:spPr>
          <a:xfrm>
            <a:off x="9191625" y="2162734"/>
            <a:ext cx="1680881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KORPUS MASKI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4" name="Prostokąt: zaokrąglone rogi 23">
            <a:extLst>
              <a:ext uri="{FF2B5EF4-FFF2-40B4-BE49-F238E27FC236}">
                <a16:creationId xmlns:a16="http://schemas.microsoft.com/office/drawing/2014/main" id="{5EF141A3-808A-E0D5-6746-957E00626680}"/>
              </a:ext>
            </a:extLst>
          </p:cNvPr>
          <p:cNvSpPr/>
          <p:nvPr/>
        </p:nvSpPr>
        <p:spPr>
          <a:xfrm>
            <a:off x="9191624" y="2947146"/>
            <a:ext cx="1333500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RAMKA</a:t>
            </a:r>
            <a:endParaRPr lang="pl-PL" dirty="0"/>
          </a:p>
        </p:txBody>
      </p:sp>
      <p:sp>
        <p:nvSpPr>
          <p:cNvPr id="25" name="Prostokąt: zaokrąglone rogi 24">
            <a:extLst>
              <a:ext uri="{FF2B5EF4-FFF2-40B4-BE49-F238E27FC236}">
                <a16:creationId xmlns:a16="http://schemas.microsoft.com/office/drawing/2014/main" id="{A3C41D79-0B05-2415-067A-03E15078FD64}"/>
              </a:ext>
            </a:extLst>
          </p:cNvPr>
          <p:cNvSpPr/>
          <p:nvPr/>
        </p:nvSpPr>
        <p:spPr>
          <a:xfrm>
            <a:off x="9191624" y="5333999"/>
            <a:ext cx="2398058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GNIAZDO WĘŻA ŚREDNIEGO CIŚNIENIA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B0511693-DA71-C925-1973-1FF8B9F2FF34}"/>
              </a:ext>
            </a:extLst>
          </p:cNvPr>
          <p:cNvCxnSpPr/>
          <p:nvPr/>
        </p:nvCxnSpPr>
        <p:spPr>
          <a:xfrm>
            <a:off x="3018060" y="3267175"/>
            <a:ext cx="789700" cy="428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5D7C4262-67E2-D370-45C7-7BD26761DCFD}"/>
              </a:ext>
            </a:extLst>
          </p:cNvPr>
          <p:cNvCxnSpPr>
            <a:cxnSpLocks/>
          </p:cNvCxnSpPr>
          <p:nvPr/>
        </p:nvCxnSpPr>
        <p:spPr>
          <a:xfrm>
            <a:off x="2974928" y="1680965"/>
            <a:ext cx="989139" cy="5493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FAB286EC-A0E0-B954-6B34-B72666778A93}"/>
              </a:ext>
            </a:extLst>
          </p:cNvPr>
          <p:cNvCxnSpPr>
            <a:cxnSpLocks/>
          </p:cNvCxnSpPr>
          <p:nvPr/>
        </p:nvCxnSpPr>
        <p:spPr>
          <a:xfrm>
            <a:off x="2994969" y="1660136"/>
            <a:ext cx="2571251" cy="742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87527CE9-CA89-C264-35DA-63DAFF9EAF57}"/>
              </a:ext>
            </a:extLst>
          </p:cNvPr>
          <p:cNvCxnSpPr>
            <a:cxnSpLocks/>
          </p:cNvCxnSpPr>
          <p:nvPr/>
        </p:nvCxnSpPr>
        <p:spPr>
          <a:xfrm>
            <a:off x="3018060" y="4820483"/>
            <a:ext cx="2626315" cy="9267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1D48F23E-1B65-BCB6-4021-E697D04BEB51}"/>
              </a:ext>
            </a:extLst>
          </p:cNvPr>
          <p:cNvCxnSpPr>
            <a:cxnSpLocks/>
          </p:cNvCxnSpPr>
          <p:nvPr/>
        </p:nvCxnSpPr>
        <p:spPr>
          <a:xfrm>
            <a:off x="3008290" y="4058481"/>
            <a:ext cx="1747084" cy="555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28DDF1B3-2F31-A79D-76EB-2F4076CEDE68}"/>
              </a:ext>
            </a:extLst>
          </p:cNvPr>
          <p:cNvCxnSpPr>
            <a:cxnSpLocks/>
          </p:cNvCxnSpPr>
          <p:nvPr/>
        </p:nvCxnSpPr>
        <p:spPr>
          <a:xfrm>
            <a:off x="3018060" y="5582482"/>
            <a:ext cx="1229315" cy="2624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E674D459-7427-A045-5049-9D30ABA49BB5}"/>
              </a:ext>
            </a:extLst>
          </p:cNvPr>
          <p:cNvCxnSpPr>
            <a:cxnSpLocks/>
          </p:cNvCxnSpPr>
          <p:nvPr/>
        </p:nvCxnSpPr>
        <p:spPr>
          <a:xfrm flipH="1">
            <a:off x="7861991" y="1684559"/>
            <a:ext cx="1330222" cy="7216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EFEAC3AF-AD86-5BCA-B2AB-59874D39056A}"/>
              </a:ext>
            </a:extLst>
          </p:cNvPr>
          <p:cNvCxnSpPr>
            <a:cxnSpLocks/>
          </p:cNvCxnSpPr>
          <p:nvPr/>
        </p:nvCxnSpPr>
        <p:spPr>
          <a:xfrm flipH="1">
            <a:off x="6738529" y="2495406"/>
            <a:ext cx="2453684" cy="731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F9241FD9-D6E0-CF31-DDD4-0AE84BD58F1B}"/>
              </a:ext>
            </a:extLst>
          </p:cNvPr>
          <p:cNvCxnSpPr>
            <a:cxnSpLocks/>
          </p:cNvCxnSpPr>
          <p:nvPr/>
        </p:nvCxnSpPr>
        <p:spPr>
          <a:xfrm flipH="1">
            <a:off x="7090220" y="3267175"/>
            <a:ext cx="2082454" cy="301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AE7AF343-5522-A013-5EF4-899280B884C0}"/>
              </a:ext>
            </a:extLst>
          </p:cNvPr>
          <p:cNvCxnSpPr>
            <a:cxnSpLocks/>
          </p:cNvCxnSpPr>
          <p:nvPr/>
        </p:nvCxnSpPr>
        <p:spPr>
          <a:xfrm flipH="1">
            <a:off x="6367298" y="5582483"/>
            <a:ext cx="2863992" cy="4969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746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9F8A67-464F-4377-A4D2-6BE9ADBF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2" y="177181"/>
            <a:ext cx="7073295" cy="770392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ea typeface="+mj-lt"/>
                <a:cs typeface="+mj-lt"/>
              </a:rPr>
              <a:t>MASKA PEŁNOTWARZOWA AGA MK II</a:t>
            </a:r>
            <a:endParaRPr lang="pl-PL" sz="3000" b="1" dirty="0">
              <a:latin typeface="+mn-lt"/>
              <a:cs typeface="Calibri Light" panose="020F0302020204030204"/>
            </a:endParaRPr>
          </a:p>
        </p:txBody>
      </p:sp>
      <p:pic>
        <p:nvPicPr>
          <p:cNvPr id="4" name="Obraz 4" descr="Obraz zawierający wewnątrz, srebrny&#10;&#10;Opis wygenerowany automatycznie">
            <a:extLst>
              <a:ext uri="{FF2B5EF4-FFF2-40B4-BE49-F238E27FC236}">
                <a16:creationId xmlns:a16="http://schemas.microsoft.com/office/drawing/2014/main" id="{77657ED4-BF4D-CC42-E6C7-B9B87B24B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3302" y="1128940"/>
            <a:ext cx="6139055" cy="5603194"/>
          </a:xfrm>
        </p:spPr>
      </p:pic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ED1AD67D-0577-364C-3B4B-CE85F0959CA0}"/>
              </a:ext>
            </a:extLst>
          </p:cNvPr>
          <p:cNvSpPr/>
          <p:nvPr/>
        </p:nvSpPr>
        <p:spPr>
          <a:xfrm>
            <a:off x="9561099" y="4528456"/>
            <a:ext cx="2501472" cy="8650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WYRÓWNYWACZ CIŚNIENIA W UCHU ŚRODKOWYM</a:t>
            </a: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BBF0ECF5-F1F1-ABAA-F8CD-FE994C122B2A}"/>
              </a:ext>
            </a:extLst>
          </p:cNvPr>
          <p:cNvSpPr/>
          <p:nvPr/>
        </p:nvSpPr>
        <p:spPr>
          <a:xfrm>
            <a:off x="137592" y="2260706"/>
            <a:ext cx="2911605" cy="7888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MASKA WEWNĘTRZNA (PRZESTRZEŃ ODDECHOWA)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2DFB45B1-3E0D-5227-D893-EC236DAD2F1F}"/>
              </a:ext>
            </a:extLst>
          </p:cNvPr>
          <p:cNvSpPr/>
          <p:nvPr/>
        </p:nvSpPr>
        <p:spPr>
          <a:xfrm>
            <a:off x="1026379" y="1475975"/>
            <a:ext cx="2022821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FARTUCH DOSZCZELNIAJĄCY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8F181EC1-EE19-5639-6169-E4767EA1AFEB}"/>
              </a:ext>
            </a:extLst>
          </p:cNvPr>
          <p:cNvSpPr/>
          <p:nvPr/>
        </p:nvSpPr>
        <p:spPr>
          <a:xfrm>
            <a:off x="931288" y="4577615"/>
            <a:ext cx="2117911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MODUŁ ŁĄCZNOŚCI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8BD52607-EAF2-FF6B-BD1B-B7AF5290177D}"/>
              </a:ext>
            </a:extLst>
          </p:cNvPr>
          <p:cNvSpPr/>
          <p:nvPr/>
        </p:nvSpPr>
        <p:spPr>
          <a:xfrm>
            <a:off x="9560779" y="1473077"/>
            <a:ext cx="2327621" cy="54940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ZAWORY ZWROTNE (JEDNOKIERUNKOWE)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A12E39F2-10AD-34D7-50A3-166A8A473659}"/>
              </a:ext>
            </a:extLst>
          </p:cNvPr>
          <p:cNvCxnSpPr>
            <a:cxnSpLocks/>
          </p:cNvCxnSpPr>
          <p:nvPr/>
        </p:nvCxnSpPr>
        <p:spPr>
          <a:xfrm>
            <a:off x="3072488" y="1759922"/>
            <a:ext cx="2428417" cy="1311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F040C2F2-F1AF-C1CD-4B97-BD6816CE6A1B}"/>
              </a:ext>
            </a:extLst>
          </p:cNvPr>
          <p:cNvCxnSpPr>
            <a:cxnSpLocks/>
          </p:cNvCxnSpPr>
          <p:nvPr/>
        </p:nvCxnSpPr>
        <p:spPr>
          <a:xfrm>
            <a:off x="3050717" y="4864027"/>
            <a:ext cx="3616915" cy="2191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DE4C43ED-1203-35BB-DC14-E8D29185133B}"/>
              </a:ext>
            </a:extLst>
          </p:cNvPr>
          <p:cNvCxnSpPr>
            <a:cxnSpLocks/>
          </p:cNvCxnSpPr>
          <p:nvPr/>
        </p:nvCxnSpPr>
        <p:spPr>
          <a:xfrm>
            <a:off x="3073605" y="2697767"/>
            <a:ext cx="3303740" cy="1600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A9AC884E-96C7-4A8E-63F4-1DE898B227D1}"/>
              </a:ext>
            </a:extLst>
          </p:cNvPr>
          <p:cNvCxnSpPr>
            <a:cxnSpLocks/>
          </p:cNvCxnSpPr>
          <p:nvPr/>
        </p:nvCxnSpPr>
        <p:spPr>
          <a:xfrm flipH="1" flipV="1">
            <a:off x="7045004" y="4843446"/>
            <a:ext cx="2526256" cy="1403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B703D213-045A-A72B-1721-D54C0D6C406B}"/>
              </a:ext>
            </a:extLst>
          </p:cNvPr>
          <p:cNvCxnSpPr>
            <a:cxnSpLocks/>
          </p:cNvCxnSpPr>
          <p:nvPr/>
        </p:nvCxnSpPr>
        <p:spPr>
          <a:xfrm flipH="1">
            <a:off x="7405904" y="1749037"/>
            <a:ext cx="2176240" cy="30313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rostokąt: zaokrąglone rogi 29">
            <a:extLst>
              <a:ext uri="{FF2B5EF4-FFF2-40B4-BE49-F238E27FC236}">
                <a16:creationId xmlns:a16="http://schemas.microsoft.com/office/drawing/2014/main" id="{6B8849DF-655D-CADF-F432-D19F1106249A}"/>
              </a:ext>
            </a:extLst>
          </p:cNvPr>
          <p:cNvSpPr/>
          <p:nvPr/>
        </p:nvSpPr>
        <p:spPr>
          <a:xfrm>
            <a:off x="9571984" y="5627913"/>
            <a:ext cx="1576187" cy="8650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DŹWIGNIA ZAMYKAJĄCA AUTOMAT</a:t>
            </a:r>
          </a:p>
        </p:txBody>
      </p: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608A03BB-9388-6BBE-0DD3-248E106D655F}"/>
              </a:ext>
            </a:extLst>
          </p:cNvPr>
          <p:cNvCxnSpPr>
            <a:cxnSpLocks/>
          </p:cNvCxnSpPr>
          <p:nvPr/>
        </p:nvCxnSpPr>
        <p:spPr>
          <a:xfrm flipH="1">
            <a:off x="7730803" y="6050567"/>
            <a:ext cx="1862229" cy="1209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450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1B2509-7206-03B2-B9BC-75D84BF1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118" y="203489"/>
            <a:ext cx="7964585" cy="644382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BUDOWA AUTOMATU ZAPASOWEGO II STOPNIA</a:t>
            </a:r>
            <a:endParaRPr lang="pl-PL" sz="3000" dirty="0">
              <a:latin typeface="+mn-lt"/>
            </a:endParaRPr>
          </a:p>
        </p:txBody>
      </p:sp>
      <p:pic>
        <p:nvPicPr>
          <p:cNvPr id="4" name="Obraz 4" descr="Obraz zawierający Część samochodowa, rower, rower/motor, węgiel&#10;&#10;Opis wygenerowany automatycznie">
            <a:extLst>
              <a:ext uri="{FF2B5EF4-FFF2-40B4-BE49-F238E27FC236}">
                <a16:creationId xmlns:a16="http://schemas.microsoft.com/office/drawing/2014/main" id="{C3C3D0A4-F2E0-DFDB-9FE0-F2D0AC667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28" t="6897" r="21670" b="6366"/>
          <a:stretch/>
        </p:blipFill>
        <p:spPr>
          <a:xfrm rot="5400000">
            <a:off x="1924376" y="1230303"/>
            <a:ext cx="3737990" cy="4894155"/>
          </a:xfrm>
        </p:spPr>
      </p:pic>
      <p:pic>
        <p:nvPicPr>
          <p:cNvPr id="5" name="Obraz 5" descr="Obraz zawierający wyroby z metalu, narzędzie, Sprzęt domowy, dźwignia&#10;&#10;Opis wygenerowany automatycznie">
            <a:extLst>
              <a:ext uri="{FF2B5EF4-FFF2-40B4-BE49-F238E27FC236}">
                <a16:creationId xmlns:a16="http://schemas.microsoft.com/office/drawing/2014/main" id="{E3F82031-661F-71E0-F2E0-9C1B2CF23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18" t="-84" r="-233" b="392"/>
          <a:stretch/>
        </p:blipFill>
        <p:spPr>
          <a:xfrm>
            <a:off x="6698672" y="1808357"/>
            <a:ext cx="4231552" cy="3719978"/>
          </a:xfrm>
          <a:prstGeom prst="rect">
            <a:avLst/>
          </a:prstGeom>
        </p:spPr>
      </p:pic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2075A224-1AA9-04A0-1176-707DF7BABFC7}"/>
              </a:ext>
            </a:extLst>
          </p:cNvPr>
          <p:cNvSpPr/>
          <p:nvPr/>
        </p:nvSpPr>
        <p:spPr>
          <a:xfrm>
            <a:off x="10424379" y="1048792"/>
            <a:ext cx="1468640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KIEROWNICA WYDECHU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E4449DF3-466A-EEF6-14D8-1E27D3F0E4BF}"/>
              </a:ext>
            </a:extLst>
          </p:cNvPr>
          <p:cNvCxnSpPr>
            <a:cxnSpLocks/>
          </p:cNvCxnSpPr>
          <p:nvPr/>
        </p:nvCxnSpPr>
        <p:spPr>
          <a:xfrm flipH="1">
            <a:off x="9922815" y="1632922"/>
            <a:ext cx="1289218" cy="15192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8122242B-5CAF-9419-8CF9-7CDEC780F7F9}"/>
              </a:ext>
            </a:extLst>
          </p:cNvPr>
          <p:cNvCxnSpPr>
            <a:cxnSpLocks/>
          </p:cNvCxnSpPr>
          <p:nvPr/>
        </p:nvCxnSpPr>
        <p:spPr>
          <a:xfrm flipH="1">
            <a:off x="7763815" y="1644467"/>
            <a:ext cx="3448218" cy="16462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4A4A970B-D7B2-F51E-9687-88A38A2A311C}"/>
              </a:ext>
            </a:extLst>
          </p:cNvPr>
          <p:cNvSpPr/>
          <p:nvPr/>
        </p:nvSpPr>
        <p:spPr>
          <a:xfrm>
            <a:off x="8022924" y="1037246"/>
            <a:ext cx="1468640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USTNIK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85603E4A-9753-B882-31E0-90CAD091FB40}"/>
              </a:ext>
            </a:extLst>
          </p:cNvPr>
          <p:cNvCxnSpPr>
            <a:cxnSpLocks/>
          </p:cNvCxnSpPr>
          <p:nvPr/>
        </p:nvCxnSpPr>
        <p:spPr>
          <a:xfrm flipH="1">
            <a:off x="8375723" y="1609831"/>
            <a:ext cx="319401" cy="9188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86B8944B-5DFB-6AD3-0CF1-186144E709D1}"/>
              </a:ext>
            </a:extLst>
          </p:cNvPr>
          <p:cNvSpPr/>
          <p:nvPr/>
        </p:nvSpPr>
        <p:spPr>
          <a:xfrm>
            <a:off x="10054925" y="5840155"/>
            <a:ext cx="1838094" cy="72193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DŹWIGNIA VENTOURIEGO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BB9B99B2-2751-90B7-D8C4-591DB654A19E}"/>
              </a:ext>
            </a:extLst>
          </p:cNvPr>
          <p:cNvCxnSpPr>
            <a:cxnSpLocks/>
          </p:cNvCxnSpPr>
          <p:nvPr/>
        </p:nvCxnSpPr>
        <p:spPr>
          <a:xfrm flipH="1" flipV="1">
            <a:off x="9841996" y="4445213"/>
            <a:ext cx="1092946" cy="1378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294285F0-5D24-78EA-BBB4-1EE2023749BD}"/>
              </a:ext>
            </a:extLst>
          </p:cNvPr>
          <p:cNvSpPr/>
          <p:nvPr/>
        </p:nvSpPr>
        <p:spPr>
          <a:xfrm>
            <a:off x="5633015" y="5851700"/>
            <a:ext cx="1838094" cy="86047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POKRĘTŁO REGULACJI SIŁY OPORU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BE1D0790-3236-BAA0-893C-D727BC70EF99}"/>
              </a:ext>
            </a:extLst>
          </p:cNvPr>
          <p:cNvCxnSpPr>
            <a:cxnSpLocks/>
          </p:cNvCxnSpPr>
          <p:nvPr/>
        </p:nvCxnSpPr>
        <p:spPr>
          <a:xfrm flipV="1">
            <a:off x="6501488" y="4121941"/>
            <a:ext cx="3352054" cy="1748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F6F39820-D885-C01D-9734-5BC2112CFA98}"/>
              </a:ext>
            </a:extLst>
          </p:cNvPr>
          <p:cNvCxnSpPr>
            <a:cxnSpLocks/>
          </p:cNvCxnSpPr>
          <p:nvPr/>
        </p:nvCxnSpPr>
        <p:spPr>
          <a:xfrm flipH="1" flipV="1">
            <a:off x="5627905" y="3775578"/>
            <a:ext cx="862037" cy="20714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: zaokrąglone rogi 21">
            <a:extLst>
              <a:ext uri="{FF2B5EF4-FFF2-40B4-BE49-F238E27FC236}">
                <a16:creationId xmlns:a16="http://schemas.microsoft.com/office/drawing/2014/main" id="{5BD45288-1FA7-E021-0AE9-100771224682}"/>
              </a:ext>
            </a:extLst>
          </p:cNvPr>
          <p:cNvSpPr/>
          <p:nvPr/>
        </p:nvSpPr>
        <p:spPr>
          <a:xfrm>
            <a:off x="2873651" y="5840154"/>
            <a:ext cx="1838094" cy="86047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PRZYCISK DODAWCZY</a:t>
            </a: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018E9503-8891-04BC-52CA-3490B4A3F353}"/>
              </a:ext>
            </a:extLst>
          </p:cNvPr>
          <p:cNvCxnSpPr>
            <a:cxnSpLocks/>
          </p:cNvCxnSpPr>
          <p:nvPr/>
        </p:nvCxnSpPr>
        <p:spPr>
          <a:xfrm flipH="1" flipV="1">
            <a:off x="3699815" y="3833304"/>
            <a:ext cx="53854" cy="1979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482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76947A-2B6C-1CC2-5316-61217470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0" y="1467865"/>
            <a:ext cx="5438333" cy="85732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SUCHY SKAFANDER NURKOWY</a:t>
            </a:r>
          </a:p>
        </p:txBody>
      </p:sp>
      <p:pic>
        <p:nvPicPr>
          <p:cNvPr id="4" name="Obraz 4" descr="Obraz zawierający ubrania, osoba, śnieg, Spodnie&#10;&#10;Opis wygenerowany automatycznie">
            <a:extLst>
              <a:ext uri="{FF2B5EF4-FFF2-40B4-BE49-F238E27FC236}">
                <a16:creationId xmlns:a16="http://schemas.microsoft.com/office/drawing/2014/main" id="{0C3A5261-791C-9260-8B99-3F3C6728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63" y="406401"/>
            <a:ext cx="4765163" cy="6445970"/>
          </a:xfrm>
        </p:spPr>
      </p:pic>
    </p:spTree>
    <p:extLst>
      <p:ext uri="{BB962C8B-B14F-4D97-AF65-F5344CB8AC3E}">
        <p14:creationId xmlns:p14="http://schemas.microsoft.com/office/powerpoint/2010/main" val="2041917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B09774-FE2C-83AF-76A6-36005F62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336" y="331370"/>
            <a:ext cx="5632269" cy="588464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ZAWÓR DODAWCZY</a:t>
            </a:r>
          </a:p>
        </p:txBody>
      </p:sp>
      <p:pic>
        <p:nvPicPr>
          <p:cNvPr id="4" name="Obraz 4" descr="Obraz zawierający dżinsy, samochód, osoba, dżins&#10;&#10;Opis wygenerowany automatycznie">
            <a:extLst>
              <a:ext uri="{FF2B5EF4-FFF2-40B4-BE49-F238E27FC236}">
                <a16:creationId xmlns:a16="http://schemas.microsoft.com/office/drawing/2014/main" id="{55440879-0335-C660-704A-8BB9676B5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818" y="2016125"/>
            <a:ext cx="6510891" cy="4351338"/>
          </a:xfr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A86B6858-B03F-F644-B012-9B8B9A899403}"/>
              </a:ext>
            </a:extLst>
          </p:cNvPr>
          <p:cNvSpPr txBox="1">
            <a:spLocks/>
          </p:cNvSpPr>
          <p:nvPr/>
        </p:nvSpPr>
        <p:spPr>
          <a:xfrm>
            <a:off x="7106194" y="2258167"/>
            <a:ext cx="4811988" cy="3366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50000"/>
              </a:lnSpc>
              <a:buFont typeface="Wingdings"/>
              <a:buChar char="§"/>
            </a:pPr>
            <a:r>
              <a:rPr lang="pl-PL" sz="2400" dirty="0">
                <a:cs typeface="Calibri Light"/>
              </a:rPr>
              <a:t>zawór służący do dodawania powietrza do wnętrza suchego skafandra,</a:t>
            </a:r>
          </a:p>
          <a:p>
            <a:pPr marL="457200" indent="-457200" algn="just">
              <a:lnSpc>
                <a:spcPct val="150000"/>
              </a:lnSpc>
              <a:buFont typeface="Wingdings"/>
              <a:buChar char="§"/>
            </a:pPr>
            <a:r>
              <a:rPr lang="pl-PL" sz="2400" dirty="0">
                <a:cs typeface="Calibri Light"/>
              </a:rPr>
              <a:t>posiada wejście, do którego podłącza się wąż średniego ciśnienia.</a:t>
            </a:r>
          </a:p>
        </p:txBody>
      </p:sp>
    </p:spTree>
    <p:extLst>
      <p:ext uri="{BB962C8B-B14F-4D97-AF65-F5344CB8AC3E}">
        <p14:creationId xmlns:p14="http://schemas.microsoft.com/office/powerpoint/2010/main" val="3951081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9DB948-1C77-6D3C-BDC2-02CDBCB3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891" y="369310"/>
            <a:ext cx="5775960" cy="679904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ZAWÓR UPUSTOWY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C9B2A967-091C-8E65-8EDF-0A7ED9BE0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463" y="2137352"/>
            <a:ext cx="6510891" cy="4351338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1E41637C-4DE8-FD4C-D627-F92FDC6FEE99}"/>
              </a:ext>
            </a:extLst>
          </p:cNvPr>
          <p:cNvSpPr txBox="1">
            <a:spLocks/>
          </p:cNvSpPr>
          <p:nvPr/>
        </p:nvSpPr>
        <p:spPr>
          <a:xfrm>
            <a:off x="7040880" y="1405210"/>
            <a:ext cx="4604715" cy="4845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/>
              <a:buChar char="§"/>
            </a:pPr>
            <a:endParaRPr lang="pl-PL" sz="2400" dirty="0">
              <a:cs typeface="Calibri Light"/>
            </a:endParaRPr>
          </a:p>
          <a:p>
            <a:pPr marL="457200" indent="-457200" algn="just">
              <a:lnSpc>
                <a:spcPct val="150000"/>
              </a:lnSpc>
              <a:buFont typeface="Wingdings"/>
              <a:buChar char="§"/>
            </a:pPr>
            <a:r>
              <a:rPr lang="pl-PL" sz="2400" dirty="0">
                <a:cs typeface="Calibri Light"/>
              </a:rPr>
              <a:t>zawór służący do usuwania nadmiaru powietrza z wnętrza suchego skafandra,</a:t>
            </a:r>
          </a:p>
          <a:p>
            <a:pPr marL="457200" indent="-457200" algn="just">
              <a:lnSpc>
                <a:spcPct val="150000"/>
              </a:lnSpc>
              <a:buFont typeface="Wingdings"/>
              <a:buChar char="§"/>
            </a:pPr>
            <a:r>
              <a:rPr lang="pl-PL" sz="2400" dirty="0">
                <a:cs typeface="Calibri Light"/>
              </a:rPr>
              <a:t>umiejscowiony na lewym ramieniu,</a:t>
            </a:r>
          </a:p>
          <a:p>
            <a:pPr marL="457200" indent="-457200" algn="just">
              <a:lnSpc>
                <a:spcPct val="150000"/>
              </a:lnSpc>
              <a:buFont typeface="Wingdings"/>
              <a:buChar char="§"/>
            </a:pPr>
            <a:r>
              <a:rPr lang="pl-PL" sz="2400" dirty="0">
                <a:cs typeface="Calibri Light"/>
              </a:rPr>
              <a:t>zrzut powietrza odbywa się poprzez uniesienie ręki lub wciśnięcie zaworu.</a:t>
            </a:r>
          </a:p>
        </p:txBody>
      </p:sp>
    </p:spTree>
    <p:extLst>
      <p:ext uri="{BB962C8B-B14F-4D97-AF65-F5344CB8AC3E}">
        <p14:creationId xmlns:p14="http://schemas.microsoft.com/office/powerpoint/2010/main" val="1962477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3F38F6-5647-D95D-477B-54FD907AB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721" y="253454"/>
            <a:ext cx="5305142" cy="103977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  <a:cs typeface="Calibri Light"/>
              </a:rPr>
              <a:t>TYPY ZAMKÓW </a:t>
            </a:r>
            <a:r>
              <a:rPr lang="pl-PL" sz="3000" b="1" dirty="0">
                <a:latin typeface="+mn-lt"/>
                <a:cs typeface="Calibri Light"/>
              </a:rPr>
              <a:t>WODOSZCZELNYCH</a:t>
            </a:r>
            <a:r>
              <a:rPr lang="pl-PL" sz="2400" b="1" dirty="0">
                <a:latin typeface="+mn-lt"/>
                <a:cs typeface="Calibri Light"/>
              </a:rPr>
              <a:t> </a:t>
            </a:r>
            <a:br>
              <a:rPr lang="pl-PL" sz="2400" b="1" dirty="0">
                <a:latin typeface="+mn-lt"/>
                <a:cs typeface="Calibri Light"/>
              </a:rPr>
            </a:br>
            <a:r>
              <a:rPr lang="pl-PL" sz="2400" b="1" dirty="0">
                <a:latin typeface="+mn-lt"/>
                <a:cs typeface="Calibri Light"/>
              </a:rPr>
              <a:t>W SUCHYM SKAFANDRZE</a:t>
            </a:r>
          </a:p>
        </p:txBody>
      </p:sp>
      <p:pic>
        <p:nvPicPr>
          <p:cNvPr id="4" name="Obraz 4" descr="Obraz zawierający Zamek błyskawiczny, narzędzie, w pomieszczeniu&#10;&#10;Opis wygenerowany automatycznie">
            <a:extLst>
              <a:ext uri="{FF2B5EF4-FFF2-40B4-BE49-F238E27FC236}">
                <a16:creationId xmlns:a16="http://schemas.microsoft.com/office/drawing/2014/main" id="{A738A92D-79AF-5D7C-891D-9F4CEF82A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75" y="191533"/>
            <a:ext cx="4857553" cy="3237612"/>
          </a:xfrm>
        </p:spPr>
      </p:pic>
      <p:pic>
        <p:nvPicPr>
          <p:cNvPr id="5" name="Obraz 5" descr="Obraz zawierający skóra, Zamek błyskawiczny, w pomieszczeniu&#10;&#10;Opis wygenerowany automatycznie">
            <a:extLst>
              <a:ext uri="{FF2B5EF4-FFF2-40B4-BE49-F238E27FC236}">
                <a16:creationId xmlns:a16="http://schemas.microsoft.com/office/drawing/2014/main" id="{650ACCC9-674D-8D96-D124-79DD97D1D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05984" y="2625950"/>
            <a:ext cx="3235157" cy="484587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CF84427-FCBA-4B0F-7133-A01E9DD2E41C}"/>
              </a:ext>
            </a:extLst>
          </p:cNvPr>
          <p:cNvSpPr txBox="1"/>
          <p:nvPr/>
        </p:nvSpPr>
        <p:spPr>
          <a:xfrm>
            <a:off x="5391202" y="1419443"/>
            <a:ext cx="6144911" cy="5021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latin typeface="Calibri Light"/>
                <a:cs typeface="Calibri Light"/>
              </a:rPr>
              <a:t>zamek metalowy – zamek o większej trwałości, mniej wrażliwy na zabrudzenia, ale o mniejszej elastyczności,</a:t>
            </a:r>
          </a:p>
          <a:p>
            <a:pPr algn="just">
              <a:lnSpc>
                <a:spcPct val="150000"/>
              </a:lnSpc>
            </a:pPr>
            <a:endParaRPr lang="pl-PL" sz="2400" dirty="0">
              <a:latin typeface="Calibri Light"/>
              <a:cs typeface="Calibri Light"/>
            </a:endParaRPr>
          </a:p>
          <a:p>
            <a:pPr marL="457200" indent="-457200" algn="just">
              <a:lnSpc>
                <a:spcPct val="150000"/>
              </a:lnSpc>
              <a:buFont typeface="Arial"/>
              <a:buChar char="•"/>
            </a:pPr>
            <a:r>
              <a:rPr lang="pl-PL" sz="2400" dirty="0">
                <a:latin typeface="Calibri Light"/>
                <a:cs typeface="Calibri Light"/>
              </a:rPr>
              <a:t>zamek plastikowy – wymaga dbałości o jego czystość (zabrudzenia mogą spowodować uszkodzenie zamka), za to jest bardzo elastyczny (można go zgiąć niemalże pod kątem 360°).</a:t>
            </a:r>
          </a:p>
        </p:txBody>
      </p:sp>
    </p:spTree>
    <p:extLst>
      <p:ext uri="{BB962C8B-B14F-4D97-AF65-F5344CB8AC3E}">
        <p14:creationId xmlns:p14="http://schemas.microsoft.com/office/powerpoint/2010/main" val="2529831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A88438-60E4-94E2-AE6F-45D12FE3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2" y="365125"/>
            <a:ext cx="5081451" cy="77134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ZAWÓR ULGI TZW. P-VALVE</a:t>
            </a:r>
          </a:p>
        </p:txBody>
      </p:sp>
      <p:pic>
        <p:nvPicPr>
          <p:cNvPr id="4" name="Obraz 4" descr="Obraz zawierający skóra, osoba, w pomieszczeniu&#10;&#10;Opis wygenerowany automatycznie">
            <a:extLst>
              <a:ext uri="{FF2B5EF4-FFF2-40B4-BE49-F238E27FC236}">
                <a16:creationId xmlns:a16="http://schemas.microsoft.com/office/drawing/2014/main" id="{4ED1F8BD-93CD-8FCC-35B9-43757F0FD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032" y="1933117"/>
            <a:ext cx="6510891" cy="4351338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E364D52A-046E-29AD-448C-F95F6665BD6E}"/>
              </a:ext>
            </a:extLst>
          </p:cNvPr>
          <p:cNvSpPr txBox="1">
            <a:spLocks/>
          </p:cNvSpPr>
          <p:nvPr/>
        </p:nvSpPr>
        <p:spPr>
          <a:xfrm>
            <a:off x="7370367" y="1931303"/>
            <a:ext cx="3790324" cy="27784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Font typeface="Wingdings"/>
              <a:buChar char="§"/>
            </a:pPr>
            <a:r>
              <a:rPr lang="pl-PL" sz="2400" dirty="0">
                <a:cs typeface="Calibri Light"/>
              </a:rPr>
              <a:t>montowany w nogawce suchego skafandra, umożliwiający wydalenie moczu na zewnątrz podczas nurkowania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441002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ECCDB3-6154-53AC-C401-A81DB597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115" y="211903"/>
            <a:ext cx="7177767" cy="860896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SYSTEM GRZEWCZY SUCHEGO SKAFANDRA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31483012-C849-2E5F-D402-255014B34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518574" y="1825625"/>
            <a:ext cx="5154852" cy="4351338"/>
          </a:xfr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DD064E76-C0A2-6DF2-888B-C69C1AE10975}"/>
              </a:ext>
            </a:extLst>
          </p:cNvPr>
          <p:cNvSpPr/>
          <p:nvPr/>
        </p:nvSpPr>
        <p:spPr>
          <a:xfrm>
            <a:off x="1105388" y="1426112"/>
            <a:ext cx="1884467" cy="128788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KAMIZELKA ORAZ RĘKAWICE GRZEWCZE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48461C8E-DCB5-C9B0-E72A-2A5BBA2CE5F3}"/>
              </a:ext>
            </a:extLst>
          </p:cNvPr>
          <p:cNvCxnSpPr>
            <a:cxnSpLocks/>
          </p:cNvCxnSpPr>
          <p:nvPr/>
        </p:nvCxnSpPr>
        <p:spPr>
          <a:xfrm>
            <a:off x="2989676" y="2093919"/>
            <a:ext cx="1416842" cy="293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975748B-6158-31E9-BD19-BA6376105F93}"/>
              </a:ext>
            </a:extLst>
          </p:cNvPr>
          <p:cNvCxnSpPr>
            <a:cxnSpLocks/>
          </p:cNvCxnSpPr>
          <p:nvPr/>
        </p:nvCxnSpPr>
        <p:spPr>
          <a:xfrm>
            <a:off x="2985137" y="2097671"/>
            <a:ext cx="3564308" cy="3684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D3D77FC7-F61E-D6F8-304B-52CB13D317F1}"/>
              </a:ext>
            </a:extLst>
          </p:cNvPr>
          <p:cNvSpPr/>
          <p:nvPr/>
        </p:nvSpPr>
        <p:spPr>
          <a:xfrm>
            <a:off x="1110304" y="3284408"/>
            <a:ext cx="1884466" cy="66844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KABLE POŁĄCZENIOWE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86682E03-FD1C-50A3-B7D3-760F82919E5A}"/>
              </a:ext>
            </a:extLst>
          </p:cNvPr>
          <p:cNvCxnSpPr>
            <a:cxnSpLocks/>
          </p:cNvCxnSpPr>
          <p:nvPr/>
        </p:nvCxnSpPr>
        <p:spPr>
          <a:xfrm>
            <a:off x="2999508" y="3647416"/>
            <a:ext cx="1234945" cy="1462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065081B7-2571-173D-60CD-EE55921A2A81}"/>
              </a:ext>
            </a:extLst>
          </p:cNvPr>
          <p:cNvSpPr/>
          <p:nvPr/>
        </p:nvSpPr>
        <p:spPr>
          <a:xfrm>
            <a:off x="1115220" y="4710086"/>
            <a:ext cx="1879550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TERMOZAWÓR</a:t>
            </a: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F4A1E487-C6B7-943D-16BB-43BC956C843B}"/>
              </a:ext>
            </a:extLst>
          </p:cNvPr>
          <p:cNvCxnSpPr>
            <a:cxnSpLocks/>
          </p:cNvCxnSpPr>
          <p:nvPr/>
        </p:nvCxnSpPr>
        <p:spPr>
          <a:xfrm flipV="1">
            <a:off x="2994968" y="4860228"/>
            <a:ext cx="1160323" cy="1084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365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zabawka, figurka, butelka, ziemia&#10;&#10;Opis wygenerowany automatycznie">
            <a:extLst>
              <a:ext uri="{FF2B5EF4-FFF2-40B4-BE49-F238E27FC236}">
                <a16:creationId xmlns:a16="http://schemas.microsoft.com/office/drawing/2014/main" id="{9E205DE8-913D-F7FA-206F-BC4EA8D0C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571" y="263047"/>
            <a:ext cx="4276456" cy="6400800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E8314FA0-6A0F-5672-A112-1ECAF1F6014B}"/>
              </a:ext>
            </a:extLst>
          </p:cNvPr>
          <p:cNvSpPr txBox="1">
            <a:spLocks/>
          </p:cNvSpPr>
          <p:nvPr/>
        </p:nvSpPr>
        <p:spPr>
          <a:xfrm>
            <a:off x="5673361" y="456566"/>
            <a:ext cx="3881227" cy="692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b="1" dirty="0">
                <a:latin typeface="+mn-lt"/>
                <a:cs typeface="Calibri Light"/>
              </a:rPr>
              <a:t>BUTLA TYPU STAGE</a:t>
            </a:r>
            <a:endParaRPr lang="pl-PL" sz="3000" dirty="0">
              <a:latin typeface="+mn-l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D27EF4A-E993-4421-C9D0-C7DCC71A3B1F}"/>
              </a:ext>
            </a:extLst>
          </p:cNvPr>
          <p:cNvSpPr txBox="1">
            <a:spLocks/>
          </p:cNvSpPr>
          <p:nvPr/>
        </p:nvSpPr>
        <p:spPr>
          <a:xfrm>
            <a:off x="5613851" y="2312126"/>
            <a:ext cx="6031744" cy="30114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50000"/>
              </a:lnSpc>
              <a:buFont typeface="Wingdings"/>
              <a:buChar char="§"/>
            </a:pPr>
            <a:r>
              <a:rPr lang="pl-PL" sz="2400" dirty="0">
                <a:cs typeface="Calibri Light"/>
              </a:rPr>
              <a:t>przypinana do d-ringów uprzęży nurka,</a:t>
            </a:r>
          </a:p>
          <a:p>
            <a:pPr algn="just">
              <a:lnSpc>
                <a:spcPct val="150000"/>
              </a:lnSpc>
            </a:pPr>
            <a:endParaRPr lang="pl-PL" sz="2400" dirty="0">
              <a:cs typeface="Calibri Light"/>
            </a:endParaRPr>
          </a:p>
          <a:p>
            <a:pPr marL="457200" indent="-457200">
              <a:lnSpc>
                <a:spcPct val="150000"/>
              </a:lnSpc>
              <a:buFont typeface="Wingdings"/>
              <a:buChar char="§"/>
            </a:pPr>
            <a:r>
              <a:rPr lang="pl-PL" sz="2400" dirty="0">
                <a:cs typeface="Calibri Light"/>
              </a:rPr>
              <a:t>wykorzystywana jako dodatkowe, niezależne źródło gazu lub zawiera gazy dekompresyjne podczas zaawansowanych </a:t>
            </a:r>
            <a:r>
              <a:rPr lang="pl-PL" sz="2400" dirty="0" err="1">
                <a:cs typeface="Calibri Light"/>
              </a:rPr>
              <a:t>nurkowań</a:t>
            </a:r>
            <a:r>
              <a:rPr lang="pl-PL" sz="2400" dirty="0">
                <a:cs typeface="Calibri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3229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01841" y="123825"/>
            <a:ext cx="4375759" cy="358775"/>
          </a:xfrm>
        </p:spPr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Materiał nauczania: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5522" y="1146478"/>
            <a:ext cx="10763163" cy="5479789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ea typeface="Times New Roman" panose="02020603050405020304" pitchFamily="18" charset="0"/>
              </a:rPr>
              <a:t>budowa, działanie i zasady eksploatacji zestawów do nurkowania (pojedyncza butla, zestaw dwubutlowy);</a:t>
            </a: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ea typeface="Times New Roman" panose="02020603050405020304" pitchFamily="18" charset="0"/>
              </a:rPr>
              <a:t>środki techniczne wspomagające nurka: maska </a:t>
            </a:r>
            <a:r>
              <a:rPr lang="pl-PL" sz="2400" dirty="0" err="1">
                <a:effectLst/>
                <a:ea typeface="Times New Roman" panose="02020603050405020304" pitchFamily="18" charset="0"/>
              </a:rPr>
              <a:t>pełnotwarzowa</a:t>
            </a:r>
            <a:r>
              <a:rPr lang="pl-PL" sz="2400" dirty="0">
                <a:effectLst/>
                <a:ea typeface="Times New Roman" panose="02020603050405020304" pitchFamily="18" charset="0"/>
              </a:rPr>
              <a:t>, łączność podwodna przewodowa i bezprzewodowa, kompasy, komputery nurkowe, </a:t>
            </a:r>
            <a:r>
              <a:rPr lang="pl-PL" sz="2400" dirty="0" err="1">
                <a:effectLst/>
                <a:ea typeface="Times New Roman" panose="02020603050405020304" pitchFamily="18" charset="0"/>
              </a:rPr>
              <a:t>kabloliny</a:t>
            </a:r>
            <a:r>
              <a:rPr lang="pl-PL" sz="2400" dirty="0">
                <a:effectLst/>
                <a:ea typeface="Times New Roman" panose="02020603050405020304" pitchFamily="18" charset="0"/>
              </a:rPr>
              <a:t>, liny, kołowrotki, szpulki, boje  dekompresyjne i sygnalizacyjne;</a:t>
            </a: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ea typeface="Times New Roman" panose="02020603050405020304" pitchFamily="18" charset="0"/>
              </a:rPr>
              <a:t>budowa, działanie i zasady eksploatacji urządzeń technicznych stosowanych do</a:t>
            </a:r>
            <a:br>
              <a:rPr lang="pl-PL" sz="2400" dirty="0">
                <a:effectLst/>
                <a:ea typeface="Times New Roman" panose="02020603050405020304" pitchFamily="18" charset="0"/>
              </a:rPr>
            </a:br>
            <a:r>
              <a:rPr lang="pl-PL" sz="2400" dirty="0">
                <a:effectLst/>
                <a:ea typeface="Times New Roman" panose="02020603050405020304" pitchFamily="18" charset="0"/>
              </a:rPr>
              <a:t>wykonywania prac poszukiwawczych, wydobywczych, technicznych, cięcia,</a:t>
            </a: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ea typeface="Times New Roman" panose="02020603050405020304" pitchFamily="18" charset="0"/>
              </a:rPr>
              <a:t>środki sygnalizacji alarmowej;</a:t>
            </a: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ea typeface="Times New Roman" panose="02020603050405020304" pitchFamily="18" charset="0"/>
              </a:rPr>
              <a:t>wyposażenie środków pływających w sprzęt ratunkowy;</a:t>
            </a: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ea typeface="Times New Roman" panose="02020603050405020304" pitchFamily="18" charset="0"/>
              </a:rPr>
              <a:t>dobór i konfiguracja sprzętu do nurkowania;</a:t>
            </a: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ea typeface="Times New Roman" panose="02020603050405020304" pitchFamily="18" charset="0"/>
              </a:rPr>
              <a:t>sposoby zakładania sprzętu.</a:t>
            </a:r>
          </a:p>
          <a:p>
            <a:pPr marL="514350" indent="-514350">
              <a:buAutoNum type="arabicPeriod" startAt="3"/>
            </a:pPr>
            <a:endParaRPr lang="pl-PL" sz="2400" dirty="0"/>
          </a:p>
          <a:p>
            <a:pPr marL="514350" indent="-514350">
              <a:buAutoNum type="arabicPeriod" startAt="3"/>
            </a:pPr>
            <a:endParaRPr lang="pl-PL" sz="2400" dirty="0"/>
          </a:p>
          <a:p>
            <a:pPr marL="514350" indent="-514350">
              <a:buAutoNum type="arabicPeriod" startAt="3"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449703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8720582-71F7-A7CF-4705-418DD10D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66029"/>
            <a:ext cx="3620821" cy="1776725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ea typeface="+mj-lt"/>
                <a:cs typeface="+mj-lt"/>
              </a:rPr>
              <a:t>STACJA KOMUNIKACYJNA</a:t>
            </a:r>
            <a:br>
              <a:rPr lang="pl-PL" sz="3000" b="1" dirty="0">
                <a:latin typeface="+mn-lt"/>
                <a:ea typeface="+mj-lt"/>
                <a:cs typeface="+mj-lt"/>
              </a:rPr>
            </a:br>
            <a:r>
              <a:rPr lang="pl-PL" sz="3000" b="1" dirty="0">
                <a:latin typeface="+mn-lt"/>
                <a:ea typeface="+mj-lt"/>
                <a:cs typeface="+mj-lt"/>
              </a:rPr>
              <a:t>AQUACOM MK2 - DCI</a:t>
            </a: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7B089AAF-0229-2F65-9364-734D1A94F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2" b="-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2252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42E44997-2904-679E-F0C1-7ACF32EDB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1764" y="911226"/>
            <a:ext cx="7308471" cy="5145995"/>
          </a:xfr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EB5F9187-D42E-976E-F2A6-465CB7514345}"/>
              </a:ext>
            </a:extLst>
          </p:cNvPr>
          <p:cNvSpPr/>
          <p:nvPr/>
        </p:nvSpPr>
        <p:spPr>
          <a:xfrm>
            <a:off x="580064" y="2000089"/>
            <a:ext cx="1456764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WŁĄCZNIK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D457516C-8D35-B883-70F8-2B24A72E1240}"/>
              </a:ext>
            </a:extLst>
          </p:cNvPr>
          <p:cNvSpPr/>
          <p:nvPr/>
        </p:nvSpPr>
        <p:spPr>
          <a:xfrm>
            <a:off x="536662" y="4519890"/>
            <a:ext cx="1514262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GNIAZDO ŁADOWANIA</a:t>
            </a:r>
            <a:endParaRPr lang="pl-PL" dirty="0"/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03D6E929-9959-FBAB-B64D-FB7B46798DFE}"/>
              </a:ext>
            </a:extLst>
          </p:cNvPr>
          <p:cNvSpPr/>
          <p:nvPr/>
        </p:nvSpPr>
        <p:spPr>
          <a:xfrm>
            <a:off x="580064" y="420061"/>
            <a:ext cx="1456764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POKRĘTŁA GŁOŚNOŚCI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7C714DC9-53DE-490D-11AC-3326AF36BF36}"/>
              </a:ext>
            </a:extLst>
          </p:cNvPr>
          <p:cNvSpPr/>
          <p:nvPr/>
        </p:nvSpPr>
        <p:spPr>
          <a:xfrm>
            <a:off x="103973" y="3587015"/>
            <a:ext cx="1932854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WSKAŹNIK POZIOMU BATERII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355D7EA5-238B-06B3-5A79-688A673ECB42}"/>
              </a:ext>
            </a:extLst>
          </p:cNvPr>
          <p:cNvCxnSpPr/>
          <p:nvPr/>
        </p:nvCxnSpPr>
        <p:spPr>
          <a:xfrm>
            <a:off x="2060117" y="2320118"/>
            <a:ext cx="1236014" cy="9074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AE3A6C1E-2C6E-E43D-D4E4-2B2351AD60BF}"/>
              </a:ext>
            </a:extLst>
          </p:cNvPr>
          <p:cNvCxnSpPr>
            <a:cxnSpLocks/>
          </p:cNvCxnSpPr>
          <p:nvPr/>
        </p:nvCxnSpPr>
        <p:spPr>
          <a:xfrm>
            <a:off x="2025918" y="696079"/>
            <a:ext cx="1263234" cy="17452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EE94401E-C9D4-5557-760A-813CE95CA8A8}"/>
              </a:ext>
            </a:extLst>
          </p:cNvPr>
          <p:cNvCxnSpPr>
            <a:cxnSpLocks/>
          </p:cNvCxnSpPr>
          <p:nvPr/>
        </p:nvCxnSpPr>
        <p:spPr>
          <a:xfrm>
            <a:off x="2012913" y="669809"/>
            <a:ext cx="4903135" cy="1759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789EA9B7-5655-EB47-ECFD-7F05177DC0FF}"/>
              </a:ext>
            </a:extLst>
          </p:cNvPr>
          <p:cNvCxnSpPr>
            <a:cxnSpLocks/>
          </p:cNvCxnSpPr>
          <p:nvPr/>
        </p:nvCxnSpPr>
        <p:spPr>
          <a:xfrm>
            <a:off x="2060117" y="3873426"/>
            <a:ext cx="960801" cy="2627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5848EB77-39DF-E093-C090-78E0FDC9EBB0}"/>
              </a:ext>
            </a:extLst>
          </p:cNvPr>
          <p:cNvCxnSpPr>
            <a:cxnSpLocks/>
          </p:cNvCxnSpPr>
          <p:nvPr/>
        </p:nvCxnSpPr>
        <p:spPr>
          <a:xfrm>
            <a:off x="2074215" y="4860278"/>
            <a:ext cx="1160788" cy="3532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28">
            <a:extLst>
              <a:ext uri="{FF2B5EF4-FFF2-40B4-BE49-F238E27FC236}">
                <a16:creationId xmlns:a16="http://schemas.microsoft.com/office/drawing/2014/main" id="{A5CBD946-1029-0724-6116-65E11710C1CF}"/>
              </a:ext>
            </a:extLst>
          </p:cNvPr>
          <p:cNvSpPr/>
          <p:nvPr/>
        </p:nvSpPr>
        <p:spPr>
          <a:xfrm>
            <a:off x="6006997" y="3333749"/>
            <a:ext cx="3035506" cy="10992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: zaokrąglone rogi 29">
            <a:extLst>
              <a:ext uri="{FF2B5EF4-FFF2-40B4-BE49-F238E27FC236}">
                <a16:creationId xmlns:a16="http://schemas.microsoft.com/office/drawing/2014/main" id="{5989C59C-CD44-E9C7-DF38-481D2812D0B3}"/>
              </a:ext>
            </a:extLst>
          </p:cNvPr>
          <p:cNvSpPr/>
          <p:nvPr/>
        </p:nvSpPr>
        <p:spPr>
          <a:xfrm>
            <a:off x="536662" y="5269398"/>
            <a:ext cx="1514262" cy="78514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PRZYCISK</a:t>
            </a:r>
          </a:p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"WCIŚNIJ BY MÓWIĆ"</a:t>
            </a:r>
          </a:p>
        </p:txBody>
      </p: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05B7A6CF-26A8-EFD9-480F-3C88B5B7977A}"/>
              </a:ext>
            </a:extLst>
          </p:cNvPr>
          <p:cNvCxnSpPr>
            <a:cxnSpLocks/>
          </p:cNvCxnSpPr>
          <p:nvPr/>
        </p:nvCxnSpPr>
        <p:spPr>
          <a:xfrm flipV="1">
            <a:off x="2074214" y="5238542"/>
            <a:ext cx="2097673" cy="4087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stokąt: zaokrąglone rogi 31">
            <a:extLst>
              <a:ext uri="{FF2B5EF4-FFF2-40B4-BE49-F238E27FC236}">
                <a16:creationId xmlns:a16="http://schemas.microsoft.com/office/drawing/2014/main" id="{0CFBCE3B-184E-92CA-29ED-C9FC5F4DB5A3}"/>
              </a:ext>
            </a:extLst>
          </p:cNvPr>
          <p:cNvSpPr/>
          <p:nvPr/>
        </p:nvSpPr>
        <p:spPr>
          <a:xfrm>
            <a:off x="5814129" y="151301"/>
            <a:ext cx="1556698" cy="54780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"CROSS TALK"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09348C86-F54B-1669-D809-F0E7F3797E5B}"/>
              </a:ext>
            </a:extLst>
          </p:cNvPr>
          <p:cNvCxnSpPr>
            <a:cxnSpLocks/>
          </p:cNvCxnSpPr>
          <p:nvPr/>
        </p:nvCxnSpPr>
        <p:spPr>
          <a:xfrm flipH="1">
            <a:off x="5444721" y="721166"/>
            <a:ext cx="1124937" cy="3031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0C9781AE-118F-E4BB-3ABA-B633E228B2B3}"/>
              </a:ext>
            </a:extLst>
          </p:cNvPr>
          <p:cNvSpPr/>
          <p:nvPr/>
        </p:nvSpPr>
        <p:spPr>
          <a:xfrm>
            <a:off x="3440687" y="151300"/>
            <a:ext cx="2056369" cy="54780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PRZEŁĄCZNIK WYBORU NURKÓW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051CB62F-70B8-19D4-F8D5-7DF4E4E9A039}"/>
              </a:ext>
            </a:extLst>
          </p:cNvPr>
          <p:cNvCxnSpPr>
            <a:cxnSpLocks/>
          </p:cNvCxnSpPr>
          <p:nvPr/>
        </p:nvCxnSpPr>
        <p:spPr>
          <a:xfrm flipH="1">
            <a:off x="4395409" y="708674"/>
            <a:ext cx="88118" cy="3056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rostokąt: zaokrąglone rogi 35">
            <a:extLst>
              <a:ext uri="{FF2B5EF4-FFF2-40B4-BE49-F238E27FC236}">
                <a16:creationId xmlns:a16="http://schemas.microsoft.com/office/drawing/2014/main" id="{E7C5A444-AFD5-7A6D-E22D-4FEAC2FB4201}"/>
              </a:ext>
            </a:extLst>
          </p:cNvPr>
          <p:cNvSpPr/>
          <p:nvPr/>
        </p:nvSpPr>
        <p:spPr>
          <a:xfrm>
            <a:off x="10136293" y="2000088"/>
            <a:ext cx="1456764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GŁOŚNIK</a:t>
            </a:r>
          </a:p>
        </p:txBody>
      </p:sp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id="{DD81AB07-30EB-E9B8-6238-520C62755D77}"/>
              </a:ext>
            </a:extLst>
          </p:cNvPr>
          <p:cNvCxnSpPr>
            <a:cxnSpLocks/>
          </p:cNvCxnSpPr>
          <p:nvPr/>
        </p:nvCxnSpPr>
        <p:spPr>
          <a:xfrm flipH="1">
            <a:off x="9092326" y="2345100"/>
            <a:ext cx="1025003" cy="205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rostokąt: zaokrąglone rogi 37">
            <a:extLst>
              <a:ext uri="{FF2B5EF4-FFF2-40B4-BE49-F238E27FC236}">
                <a16:creationId xmlns:a16="http://schemas.microsoft.com/office/drawing/2014/main" id="{5892B5C6-4029-E9AE-4B44-8EB8ABA828B4}"/>
              </a:ext>
            </a:extLst>
          </p:cNvPr>
          <p:cNvSpPr/>
          <p:nvPr/>
        </p:nvSpPr>
        <p:spPr>
          <a:xfrm>
            <a:off x="4496563" y="6206282"/>
            <a:ext cx="1514262" cy="5602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GNIAZDO SŁUCHAWEK</a:t>
            </a:r>
            <a:endParaRPr lang="pl-PL" dirty="0"/>
          </a:p>
        </p:txBody>
      </p: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A2B81357-2D6E-8C94-F24E-8236F4C0B555}"/>
              </a:ext>
            </a:extLst>
          </p:cNvPr>
          <p:cNvCxnSpPr>
            <a:cxnSpLocks/>
          </p:cNvCxnSpPr>
          <p:nvPr/>
        </p:nvCxnSpPr>
        <p:spPr>
          <a:xfrm flipV="1">
            <a:off x="5197165" y="4913755"/>
            <a:ext cx="123969" cy="12956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: zaokrąglone rogi 39">
            <a:extLst>
              <a:ext uri="{FF2B5EF4-FFF2-40B4-BE49-F238E27FC236}">
                <a16:creationId xmlns:a16="http://schemas.microsoft.com/office/drawing/2014/main" id="{B4607BA7-DDFF-9685-5D52-37E9C8DD9662}"/>
              </a:ext>
            </a:extLst>
          </p:cNvPr>
          <p:cNvSpPr/>
          <p:nvPr/>
        </p:nvSpPr>
        <p:spPr>
          <a:xfrm>
            <a:off x="10136292" y="3636514"/>
            <a:ext cx="1369321" cy="79763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POKRĘTŁA GŁOŚNOŚCI NURKÓW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41" name="Łącznik prosty ze strzałką 40">
            <a:extLst>
              <a:ext uri="{FF2B5EF4-FFF2-40B4-BE49-F238E27FC236}">
                <a16:creationId xmlns:a16="http://schemas.microsoft.com/office/drawing/2014/main" id="{B43D62CD-0B07-19C3-184F-ED820735979E}"/>
              </a:ext>
            </a:extLst>
          </p:cNvPr>
          <p:cNvCxnSpPr>
            <a:cxnSpLocks/>
          </p:cNvCxnSpPr>
          <p:nvPr/>
        </p:nvCxnSpPr>
        <p:spPr>
          <a:xfrm flipH="1">
            <a:off x="9192259" y="3931559"/>
            <a:ext cx="937561" cy="705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rostokąt 41">
            <a:extLst>
              <a:ext uri="{FF2B5EF4-FFF2-40B4-BE49-F238E27FC236}">
                <a16:creationId xmlns:a16="http://schemas.microsoft.com/office/drawing/2014/main" id="{72E610B4-9257-CB74-8510-8E1B8B98DA04}"/>
              </a:ext>
            </a:extLst>
          </p:cNvPr>
          <p:cNvSpPr/>
          <p:nvPr/>
        </p:nvSpPr>
        <p:spPr>
          <a:xfrm>
            <a:off x="3171357" y="3770961"/>
            <a:ext cx="749506" cy="12491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29BA9820-6DDC-CD13-B717-7ADB187E2FCA}"/>
              </a:ext>
            </a:extLst>
          </p:cNvPr>
          <p:cNvSpPr/>
          <p:nvPr/>
        </p:nvSpPr>
        <p:spPr>
          <a:xfrm>
            <a:off x="5994504" y="4495486"/>
            <a:ext cx="3035506" cy="10992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rostokąt: zaokrąglone rogi 43">
            <a:extLst>
              <a:ext uri="{FF2B5EF4-FFF2-40B4-BE49-F238E27FC236}">
                <a16:creationId xmlns:a16="http://schemas.microsoft.com/office/drawing/2014/main" id="{1008075E-053A-6863-53E7-06293B948A54}"/>
              </a:ext>
            </a:extLst>
          </p:cNvPr>
          <p:cNvSpPr/>
          <p:nvPr/>
        </p:nvSpPr>
        <p:spPr>
          <a:xfrm>
            <a:off x="10123799" y="4798251"/>
            <a:ext cx="1381812" cy="5228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WTYCZKI</a:t>
            </a:r>
          </a:p>
        </p:txBody>
      </p:sp>
      <p:cxnSp>
        <p:nvCxnSpPr>
          <p:cNvPr id="45" name="Łącznik prosty ze strzałką 44">
            <a:extLst>
              <a:ext uri="{FF2B5EF4-FFF2-40B4-BE49-F238E27FC236}">
                <a16:creationId xmlns:a16="http://schemas.microsoft.com/office/drawing/2014/main" id="{0605FE97-5073-B14B-3A5A-6F79E2E27BB8}"/>
              </a:ext>
            </a:extLst>
          </p:cNvPr>
          <p:cNvCxnSpPr>
            <a:cxnSpLocks/>
          </p:cNvCxnSpPr>
          <p:nvPr/>
        </p:nvCxnSpPr>
        <p:spPr>
          <a:xfrm flipH="1">
            <a:off x="9179766" y="5093296"/>
            <a:ext cx="937561" cy="705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906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6E702A-053A-68FF-D99D-F645CB1F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86" y="365126"/>
            <a:ext cx="7787640" cy="1137104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STACJA KOMUNIKACYJNA AQUACOM MK2 – DCI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3DEF7E-8D77-02BC-AD35-EB2737ACF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79183" cy="409918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>
                <a:cs typeface="Calibri"/>
              </a:rPr>
              <a:t>Bateria pozwala na 20 godzin ciągłej pracy,</a:t>
            </a:r>
          </a:p>
          <a:p>
            <a:pPr algn="just">
              <a:lnSpc>
                <a:spcPct val="150000"/>
              </a:lnSpc>
            </a:pPr>
            <a:r>
              <a:rPr lang="pl-PL" sz="2400" dirty="0">
                <a:cs typeface="Calibri"/>
              </a:rPr>
              <a:t>Zakres częstotliwości: 600 – 1200 </a:t>
            </a:r>
            <a:r>
              <a:rPr lang="pl-PL" sz="2400" dirty="0" err="1">
                <a:cs typeface="Calibri"/>
              </a:rPr>
              <a:t>hz</a:t>
            </a:r>
            <a:r>
              <a:rPr lang="pl-PL" sz="2400" dirty="0">
                <a:cs typeface="Calibri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pl-PL" sz="2400" dirty="0">
                <a:cs typeface="Calibri"/>
              </a:rPr>
              <a:t>Kontrola komunikacji czyli kontrola głośności pomiędzy stacją bazową a nurkiem, komunikacja między nurkami, wybór rozmówcy,</a:t>
            </a:r>
          </a:p>
          <a:p>
            <a:pPr algn="just">
              <a:lnSpc>
                <a:spcPct val="150000"/>
              </a:lnSpc>
            </a:pPr>
            <a:r>
              <a:rPr lang="pl-PL" sz="2400" dirty="0">
                <a:cs typeface="Calibri"/>
              </a:rPr>
              <a:t>Głośnik wbudowany w obudowę stacji lub opcjonalnie zestaw mikrofonowo-głośnikowy dla operatora.</a:t>
            </a:r>
          </a:p>
        </p:txBody>
      </p:sp>
    </p:spTree>
    <p:extLst>
      <p:ext uri="{BB962C8B-B14F-4D97-AF65-F5344CB8AC3E}">
        <p14:creationId xmlns:p14="http://schemas.microsoft.com/office/powerpoint/2010/main" val="2295662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68E087-66EB-8E63-177E-D9B9FD96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56" y="1178164"/>
            <a:ext cx="5180792" cy="1346439"/>
          </a:xfrm>
        </p:spPr>
        <p:txBody>
          <a:bodyPr>
            <a:normAutofit fontScale="90000"/>
          </a:bodyPr>
          <a:lstStyle/>
          <a:p>
            <a:r>
              <a:rPr lang="pl-PL" sz="3300" b="1" dirty="0">
                <a:latin typeface="+mn-lt"/>
                <a:cs typeface="Calibri Light"/>
              </a:rPr>
              <a:t>KABLOLINA KOMUNIKACYJNA:</a:t>
            </a:r>
            <a:br>
              <a:rPr lang="pl-PL" sz="3300" b="1" dirty="0">
                <a:latin typeface="+mn-lt"/>
                <a:cs typeface="Calibri Light"/>
              </a:rPr>
            </a:br>
            <a:br>
              <a:rPr lang="pl-PL" sz="3300" b="1" dirty="0">
                <a:latin typeface="+mn-lt"/>
                <a:cs typeface="Calibri Light"/>
              </a:rPr>
            </a:br>
            <a:br>
              <a:rPr lang="pl-PL" sz="2800" b="1" dirty="0">
                <a:latin typeface="+mn-lt"/>
                <a:cs typeface="Calibri Light"/>
              </a:rPr>
            </a:br>
            <a:br>
              <a:rPr lang="pl-PL" sz="2800" b="1" dirty="0">
                <a:latin typeface="+mn-lt"/>
                <a:cs typeface="Calibri Light"/>
              </a:rPr>
            </a:br>
            <a:br>
              <a:rPr lang="pl-PL" sz="2700" b="1" dirty="0">
                <a:latin typeface="+mn-lt"/>
                <a:cs typeface="Calibri Light"/>
              </a:rPr>
            </a:br>
            <a:r>
              <a:rPr lang="pl-PL" sz="2700" b="1" dirty="0">
                <a:latin typeface="+mn-lt"/>
                <a:cs typeface="Calibri Light"/>
              </a:rPr>
              <a:t>- </a:t>
            </a:r>
            <a:r>
              <a:rPr lang="pl-PL" sz="2700" dirty="0">
                <a:latin typeface="+mn-lt"/>
                <a:cs typeface="Calibri Light"/>
              </a:rPr>
              <a:t>w kuwecie</a:t>
            </a:r>
            <a:br>
              <a:rPr lang="pl-PL" sz="2700" dirty="0">
                <a:latin typeface="+mn-lt"/>
                <a:cs typeface="Calibri Light"/>
              </a:rPr>
            </a:br>
            <a:r>
              <a:rPr lang="pl-PL" sz="2700" dirty="0">
                <a:latin typeface="+mn-lt"/>
                <a:cs typeface="Calibri Light"/>
              </a:rPr>
              <a:t>- na bębnie</a:t>
            </a:r>
            <a:br>
              <a:rPr lang="pl-PL" sz="2400" dirty="0">
                <a:latin typeface="+mn-lt"/>
                <a:cs typeface="Calibri Light"/>
              </a:rPr>
            </a:br>
            <a:endParaRPr lang="pl-PL" sz="2400" dirty="0">
              <a:latin typeface="+mn-lt"/>
              <a:cs typeface="Calibri Light"/>
            </a:endParaRPr>
          </a:p>
        </p:txBody>
      </p:sp>
      <p:pic>
        <p:nvPicPr>
          <p:cNvPr id="5" name="Obraz 5" descr="Obraz zawierający ziemia, na wolnym powietrzu, koło, rower&#10;&#10;Opis wygenerowany automatycznie">
            <a:extLst>
              <a:ext uri="{FF2B5EF4-FFF2-40B4-BE49-F238E27FC236}">
                <a16:creationId xmlns:a16="http://schemas.microsoft.com/office/drawing/2014/main" id="{98A9C3F6-0976-DF72-F50C-7B5DF53C6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100" y="1444864"/>
            <a:ext cx="3364344" cy="4460420"/>
          </a:xfrm>
          <a:prstGeom prst="rect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76531" y="1292464"/>
            <a:ext cx="4720874" cy="305434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04" y="4461113"/>
            <a:ext cx="4715453" cy="198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8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az 4" descr="Obraz zawierający wewnątrz, zamknąć&#10;&#10;Opis wygenerowany automatycznie">
            <a:extLst>
              <a:ext uri="{FF2B5EF4-FFF2-40B4-BE49-F238E27FC236}">
                <a16:creationId xmlns:a16="http://schemas.microsoft.com/office/drawing/2014/main" id="{DE75CDEE-B49D-1177-B7D0-332298080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746"/>
          <a:stretch/>
        </p:blipFill>
        <p:spPr>
          <a:xfrm>
            <a:off x="526092" y="297142"/>
            <a:ext cx="11148166" cy="62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63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az 4" descr="Obraz zawierający tekst, wewnątrz, porządek&#10;&#10;Opis wygenerowany automatycznie">
            <a:extLst>
              <a:ext uri="{FF2B5EF4-FFF2-40B4-BE49-F238E27FC236}">
                <a16:creationId xmlns:a16="http://schemas.microsoft.com/office/drawing/2014/main" id="{CC3F91B2-EB42-B9CB-36C8-ED7BD17C1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90" b="7257"/>
          <a:stretch/>
        </p:blipFill>
        <p:spPr>
          <a:xfrm>
            <a:off x="501041" y="283054"/>
            <a:ext cx="11173218" cy="62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16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2D31DE-433A-80E4-2341-ABBAB650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171" y="365125"/>
            <a:ext cx="3892732" cy="849721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MK-7 BUDDY LINE</a:t>
            </a:r>
          </a:p>
        </p:txBody>
      </p:sp>
      <p:pic>
        <p:nvPicPr>
          <p:cNvPr id="4" name="Obraz 4" descr="Obraz zawierający elektronika, Słuchawki, przewód, Urządzenie elektroniczne&#10;&#10;Opis wygenerowany automatycznie">
            <a:extLst>
              <a:ext uri="{FF2B5EF4-FFF2-40B4-BE49-F238E27FC236}">
                <a16:creationId xmlns:a16="http://schemas.microsoft.com/office/drawing/2014/main" id="{EAF5A2F7-5655-5A22-E10C-913CA9109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968" y="1903556"/>
            <a:ext cx="6557073" cy="4385974"/>
          </a:xfr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4816457-F468-CB23-B1CC-698C526F1B7E}"/>
              </a:ext>
            </a:extLst>
          </p:cNvPr>
          <p:cNvSpPr txBox="1"/>
          <p:nvPr/>
        </p:nvSpPr>
        <p:spPr>
          <a:xfrm>
            <a:off x="6854040" y="1268475"/>
            <a:ext cx="5040991" cy="5021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Calibri"/>
              <a:buChar char="-"/>
            </a:pPr>
            <a:r>
              <a:rPr lang="pl-PL" sz="2400" dirty="0">
                <a:cs typeface="Calibri"/>
              </a:rPr>
              <a:t>kompletny system komunikacji podwodnej dla jednego lub dwóch nurków,</a:t>
            </a:r>
          </a:p>
          <a:p>
            <a:pPr marL="285750" indent="-285750">
              <a:lnSpc>
                <a:spcPct val="150000"/>
              </a:lnSpc>
              <a:buFont typeface="Calibri"/>
              <a:buChar char="-"/>
            </a:pPr>
            <a:r>
              <a:rPr lang="pl-PL" sz="2400" dirty="0">
                <a:cs typeface="Calibri"/>
              </a:rPr>
              <a:t>zaprojektowany specjalnie dla zespołów poszukiwawczo-ratowniczych,</a:t>
            </a:r>
          </a:p>
          <a:p>
            <a:pPr marL="285750" indent="-285750">
              <a:lnSpc>
                <a:spcPct val="150000"/>
              </a:lnSpc>
              <a:buFont typeface="Calibri"/>
              <a:buChar char="-"/>
            </a:pPr>
            <a:r>
              <a:rPr lang="pl-PL" sz="2400" dirty="0">
                <a:cs typeface="Calibri"/>
              </a:rPr>
              <a:t>łączność podłączana w łatwy i szybki sposób,</a:t>
            </a:r>
          </a:p>
          <a:p>
            <a:pPr marL="285750" indent="-285750">
              <a:lnSpc>
                <a:spcPct val="150000"/>
              </a:lnSpc>
              <a:buFont typeface="Calibri"/>
              <a:buChar char="-"/>
            </a:pPr>
            <a:r>
              <a:rPr lang="pl-PL" sz="2400" dirty="0">
                <a:cs typeface="Calibri"/>
              </a:rPr>
              <a:t>zasilanie – 8 szt. baterii AA.</a:t>
            </a:r>
          </a:p>
        </p:txBody>
      </p:sp>
    </p:spTree>
    <p:extLst>
      <p:ext uri="{BB962C8B-B14F-4D97-AF65-F5344CB8AC3E}">
        <p14:creationId xmlns:p14="http://schemas.microsoft.com/office/powerpoint/2010/main" val="2124658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strażak, ubrania, Służby ratunkowe, ubranie robocze&#10;&#10;Opis wygenerowany automatycznie">
            <a:extLst>
              <a:ext uri="{FF2B5EF4-FFF2-40B4-BE49-F238E27FC236}">
                <a16:creationId xmlns:a16="http://schemas.microsoft.com/office/drawing/2014/main" id="{F112D98E-3F1B-38DC-A7C1-8C1CC4B4A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94" y="125260"/>
            <a:ext cx="4400314" cy="6601218"/>
          </a:xfr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C52BF4F5-4FDF-AF1C-F197-DEC65555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302" y="352064"/>
            <a:ext cx="3868783" cy="601526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MK-7 BUDDY LINE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800874C-15BE-9621-696F-C6EB1911E5D5}"/>
              </a:ext>
            </a:extLst>
          </p:cNvPr>
          <p:cNvSpPr txBox="1"/>
          <p:nvPr/>
        </p:nvSpPr>
        <p:spPr>
          <a:xfrm>
            <a:off x="4901045" y="2447058"/>
            <a:ext cx="709065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>
                <a:cs typeface="Calibri"/>
              </a:rPr>
              <a:t>Kablolina zworowana w worku, pozwalającym na noszenie jej na plecach przez centralistę.</a:t>
            </a:r>
          </a:p>
          <a:p>
            <a:pPr marL="285750" indent="-285750">
              <a:buFont typeface="Calibri"/>
              <a:buChar char="-"/>
            </a:pPr>
            <a:endParaRPr lang="pl-PL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816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ziemia, tekst, elektronika, Część samochodowa&#10;&#10;Opis wygenerowany automatycznie">
            <a:extLst>
              <a:ext uri="{FF2B5EF4-FFF2-40B4-BE49-F238E27FC236}">
                <a16:creationId xmlns:a16="http://schemas.microsoft.com/office/drawing/2014/main" id="{DB9F490D-9969-9E4C-17D4-41E5BE094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841" b="47082"/>
          <a:stretch/>
        </p:blipFill>
        <p:spPr>
          <a:xfrm>
            <a:off x="391356" y="1431815"/>
            <a:ext cx="6085099" cy="4492239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1FA69974-129D-F2C2-8328-751F5509D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541" y="304987"/>
            <a:ext cx="4140926" cy="844544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err="1">
                <a:latin typeface="+mn-lt"/>
                <a:cs typeface="Calibri Light"/>
              </a:rPr>
              <a:t>Aquacom</a:t>
            </a:r>
            <a:r>
              <a:rPr lang="pl-PL" sz="3000" b="1" dirty="0">
                <a:latin typeface="+mn-lt"/>
                <a:cs typeface="Calibri Light"/>
              </a:rPr>
              <a:t> STX-101M</a:t>
            </a:r>
            <a:endParaRPr lang="pl-PL" sz="3000" b="1" dirty="0">
              <a:latin typeface="+mn-l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20ECE6C-859A-DBDD-0E97-28DD72382E20}"/>
              </a:ext>
            </a:extLst>
          </p:cNvPr>
          <p:cNvSpPr txBox="1"/>
          <p:nvPr/>
        </p:nvSpPr>
        <p:spPr>
          <a:xfrm>
            <a:off x="6565282" y="1966569"/>
            <a:ext cx="5543387" cy="28050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cs typeface="Calibri"/>
              </a:rPr>
              <a:t>Zestaw łączności bezprzewodowej składający się z: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cs typeface="Calibri"/>
              </a:rPr>
              <a:t>- stacji bazowej AQUACOM STX 101,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cs typeface="Calibri"/>
              </a:rPr>
              <a:t>- nadajnika na 11 m przewodzie,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cs typeface="Calibri"/>
              </a:rPr>
              <a:t>- radioodbiornika nurka.</a:t>
            </a:r>
          </a:p>
        </p:txBody>
      </p:sp>
    </p:spTree>
    <p:extLst>
      <p:ext uri="{BB962C8B-B14F-4D97-AF65-F5344CB8AC3E}">
        <p14:creationId xmlns:p14="http://schemas.microsoft.com/office/powerpoint/2010/main" val="489376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metr, elektronika, maszyna&#10;&#10;Opis wygenerowany automatycznie">
            <a:extLst>
              <a:ext uri="{FF2B5EF4-FFF2-40B4-BE49-F238E27FC236}">
                <a16:creationId xmlns:a16="http://schemas.microsoft.com/office/drawing/2014/main" id="{E2547713-C22B-2515-2C0E-14FB5F71D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0445"/>
            <a:ext cx="8369066" cy="625710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76E388B-2B34-9056-04AD-BE9DCE836E42}"/>
              </a:ext>
            </a:extLst>
          </p:cNvPr>
          <p:cNvSpPr txBox="1"/>
          <p:nvPr/>
        </p:nvSpPr>
        <p:spPr>
          <a:xfrm>
            <a:off x="6505303" y="1557870"/>
            <a:ext cx="5591611" cy="28050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cs typeface="Calibri"/>
              </a:rPr>
              <a:t>Zestaw do bezprzewodowej komunikacji podwodnej pozwala na komunikację pomiędzy nurkiem, </a:t>
            </a:r>
            <a:br>
              <a:rPr lang="pl-PL" sz="2400" dirty="0">
                <a:cs typeface="Calibri"/>
              </a:rPr>
            </a:br>
            <a:r>
              <a:rPr lang="pl-PL" sz="2400" dirty="0">
                <a:cs typeface="Calibri"/>
              </a:rPr>
              <a:t>a powierzchnią, poprzez transmisję sygnału ultradźwiękowego pod wodą 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14237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5FF9DA1A-A5D6-B0FE-4770-D77E2C2B8A10}"/>
              </a:ext>
            </a:extLst>
          </p:cNvPr>
          <p:cNvSpPr txBox="1">
            <a:spLocks/>
          </p:cNvSpPr>
          <p:nvPr/>
        </p:nvSpPr>
        <p:spPr>
          <a:xfrm>
            <a:off x="6901841" y="123825"/>
            <a:ext cx="4375759" cy="35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3000" b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Cele szczegółowe: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FC015072-6280-8E09-22C3-3D791A25F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61" y="1457215"/>
            <a:ext cx="10642078" cy="394356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omówić ogólną budowę, działanie i zasady eksploatacji maski </a:t>
            </a:r>
            <a:r>
              <a:rPr lang="pl-PL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pełnotwarzowej</a:t>
            </a: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suchego skafandra nurkowego, zestawu pojedynczego i dwubutlowego oraz automatu zapasowego;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omówić rodzaje i sposoby mocowania balastu nurkowego;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omówić budowę, działanie i zasady eksploatacji urządzeń technicznych stosowanych do wykonywania prac poszukiwawczych – </a:t>
            </a:r>
            <a:r>
              <a:rPr lang="pl-PL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kabloliny</a:t>
            </a: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liny, kołowrotki, szpulki, boje  dekompresyjne i sygnalizacyjne, itp.;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400" dirty="0"/>
          </a:p>
          <a:p>
            <a:pPr marL="514350" indent="-514350">
              <a:buAutoNum type="arabicPeriod" startAt="3"/>
            </a:pPr>
            <a:endParaRPr lang="pl-PL" sz="2400" dirty="0"/>
          </a:p>
          <a:p>
            <a:pPr marL="514350" indent="-514350">
              <a:buAutoNum type="arabicPeriod" startAt="3"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155100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06864C-600A-5322-B944-B0CC285A5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27" y="365126"/>
            <a:ext cx="6054175" cy="1058726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Balast typu V-</a:t>
            </a:r>
            <a:r>
              <a:rPr lang="pl-PL" sz="3000" b="1" dirty="0" err="1">
                <a:latin typeface="+mn-lt"/>
                <a:cs typeface="Calibri Light"/>
              </a:rPr>
              <a:t>weight</a:t>
            </a:r>
            <a:r>
              <a:rPr lang="pl-PL" sz="3000" b="1" dirty="0">
                <a:latin typeface="+mn-lt"/>
                <a:cs typeface="Calibri Light"/>
              </a:rPr>
              <a:t> lub X-</a:t>
            </a:r>
            <a:r>
              <a:rPr lang="pl-PL" sz="3000" b="1" dirty="0" err="1">
                <a:latin typeface="+mn-lt"/>
                <a:cs typeface="Calibri Light"/>
              </a:rPr>
              <a:t>weight</a:t>
            </a:r>
            <a:r>
              <a:rPr lang="pl-PL" sz="3000" b="1" dirty="0">
                <a:latin typeface="+mn-lt"/>
                <a:cs typeface="Calibri Light"/>
              </a:rPr>
              <a:t> </a:t>
            </a:r>
            <a:endParaRPr lang="pl-PL" sz="3000" b="1" dirty="0">
              <a:latin typeface="+mn-lt"/>
            </a:endParaRPr>
          </a:p>
        </p:txBody>
      </p:sp>
      <p:pic>
        <p:nvPicPr>
          <p:cNvPr id="4" name="Obraz 4" descr="Obraz zawierający cylinder, rura, Część samochodowa, maszyna&#10;&#10;Opis wygenerowany automatycznie">
            <a:extLst>
              <a:ext uri="{FF2B5EF4-FFF2-40B4-BE49-F238E27FC236}">
                <a16:creationId xmlns:a16="http://schemas.microsoft.com/office/drawing/2014/main" id="{918AFB65-2AFB-B51F-2CCC-6B86C7980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6" y="836"/>
            <a:ext cx="5108119" cy="3421928"/>
          </a:xfrm>
        </p:spPr>
      </p:pic>
      <p:pic>
        <p:nvPicPr>
          <p:cNvPr id="5" name="Obraz 5" descr="Obraz zawierający ziemia, obuwie, cylinder, na wolnym powietrzu&#10;&#10;Opis wygenerowany automatycznie">
            <a:extLst>
              <a:ext uri="{FF2B5EF4-FFF2-40B4-BE49-F238E27FC236}">
                <a16:creationId xmlns:a16="http://schemas.microsoft.com/office/drawing/2014/main" id="{91507D8B-708A-D435-B073-87232390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" y="3435974"/>
            <a:ext cx="5098471" cy="3420825"/>
          </a:xfrm>
          <a:prstGeom prst="rect">
            <a:avLst/>
          </a:prstGeom>
        </p:spPr>
      </p:pic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97AB13E1-4B0C-952C-CCF7-B03F80E029E0}"/>
              </a:ext>
            </a:extLst>
          </p:cNvPr>
          <p:cNvSpPr/>
          <p:nvPr/>
        </p:nvSpPr>
        <p:spPr>
          <a:xfrm>
            <a:off x="5629851" y="3635798"/>
            <a:ext cx="2904699" cy="27827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BALAST, POZA STANDARDOWYM MOCOWANIEM NA ŚRUBACH, PRZYTWIERDZONY JEST DODATKOWO SZNURKIEM DO OBEJM ZESTAWU, </a:t>
            </a:r>
            <a:br>
              <a:rPr lang="pl-PL" dirty="0">
                <a:solidFill>
                  <a:schemeClr val="tx1"/>
                </a:solidFill>
                <a:cs typeface="Calibri"/>
              </a:rPr>
            </a:br>
            <a:r>
              <a:rPr lang="pl-PL" dirty="0">
                <a:solidFill>
                  <a:schemeClr val="tx1"/>
                </a:solidFill>
                <a:cs typeface="Calibri"/>
              </a:rPr>
              <a:t>W CELU ZAPOBIEGNIĘCIA PRZYPADKOWEMU ZGUBIENIA BALASTU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F3B53DF4-0A94-10CD-C452-C5BBCA84E5E6}"/>
              </a:ext>
            </a:extLst>
          </p:cNvPr>
          <p:cNvCxnSpPr>
            <a:cxnSpLocks/>
          </p:cNvCxnSpPr>
          <p:nvPr/>
        </p:nvCxnSpPr>
        <p:spPr>
          <a:xfrm flipH="1" flipV="1">
            <a:off x="2961303" y="4313303"/>
            <a:ext cx="2657592" cy="7425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ytuł 1">
            <a:extLst>
              <a:ext uri="{FF2B5EF4-FFF2-40B4-BE49-F238E27FC236}">
                <a16:creationId xmlns:a16="http://schemas.microsoft.com/office/drawing/2014/main" id="{CB93AFFB-B828-281B-4EC5-62079E3A9A2B}"/>
              </a:ext>
            </a:extLst>
          </p:cNvPr>
          <p:cNvSpPr txBox="1">
            <a:spLocks/>
          </p:cNvSpPr>
          <p:nvPr/>
        </p:nvSpPr>
        <p:spPr>
          <a:xfrm>
            <a:off x="5609136" y="1939401"/>
            <a:ext cx="6054175" cy="1404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pl-PL" sz="2400" dirty="0">
                <a:latin typeface="+mn-lt"/>
                <a:cs typeface="Calibri Light"/>
              </a:rPr>
              <a:t>Stosowany do wyważania i trymowania nurków używających zestawów dwubutlowych</a:t>
            </a:r>
          </a:p>
        </p:txBody>
      </p:sp>
    </p:spTree>
    <p:extLst>
      <p:ext uri="{BB962C8B-B14F-4D97-AF65-F5344CB8AC3E}">
        <p14:creationId xmlns:p14="http://schemas.microsoft.com/office/powerpoint/2010/main" val="196202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60A69C-C494-43C6-A8AA-F12B2A03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26" y="5531716"/>
            <a:ext cx="10972800" cy="959488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Balast P-</a:t>
            </a:r>
            <a:r>
              <a:rPr lang="pl-PL" sz="3000" b="1" dirty="0" err="1">
                <a:latin typeface="+mn-lt"/>
                <a:cs typeface="Calibri Light"/>
              </a:rPr>
              <a:t>weight</a:t>
            </a:r>
            <a:r>
              <a:rPr lang="pl-PL" sz="3000" b="1" dirty="0">
                <a:latin typeface="+mn-lt"/>
                <a:cs typeface="Calibri Light"/>
              </a:rPr>
              <a:t> – montowany do płyty uprzęży zestawu butlowego</a:t>
            </a:r>
          </a:p>
        </p:txBody>
      </p:sp>
      <p:pic>
        <p:nvPicPr>
          <p:cNvPr id="4" name="Obraz 4" descr="Obraz zawierający tekst, Zamek błyskawiczny, snowboard, niebieskie&#10;&#10;Opis wygenerowany automatycznie">
            <a:extLst>
              <a:ext uri="{FF2B5EF4-FFF2-40B4-BE49-F238E27FC236}">
                <a16:creationId xmlns:a16="http://schemas.microsoft.com/office/drawing/2014/main" id="{C07A1AA2-6A0B-26BC-9DA1-5D6D9CA66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644" y="366796"/>
            <a:ext cx="3846549" cy="5130656"/>
          </a:xfrm>
        </p:spPr>
      </p:pic>
      <p:pic>
        <p:nvPicPr>
          <p:cNvPr id="5" name="Obraz 5" descr="Obraz zawierający szary, beton, ziemia, zawias&#10;&#10;Opis wygenerowany automatycznie">
            <a:extLst>
              <a:ext uri="{FF2B5EF4-FFF2-40B4-BE49-F238E27FC236}">
                <a16:creationId xmlns:a16="http://schemas.microsoft.com/office/drawing/2014/main" id="{E1495C85-CADF-E974-C381-8D1024813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128" y="364836"/>
            <a:ext cx="3840018" cy="51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5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Bagaż i torby, torba, w pomieszczeniu, akcesoria&#10;&#10;Opis wygenerowany automatycznie">
            <a:extLst>
              <a:ext uri="{FF2B5EF4-FFF2-40B4-BE49-F238E27FC236}">
                <a16:creationId xmlns:a16="http://schemas.microsoft.com/office/drawing/2014/main" id="{63D64990-BB80-C332-9E79-AF51DCC0B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272" y="388365"/>
            <a:ext cx="3505200" cy="525156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F1E4032-044D-C314-52C6-CEDEE0CEA92A}"/>
              </a:ext>
            </a:extLst>
          </p:cNvPr>
          <p:cNvSpPr txBox="1"/>
          <p:nvPr/>
        </p:nvSpPr>
        <p:spPr>
          <a:xfrm>
            <a:off x="6883649" y="5739281"/>
            <a:ext cx="391885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000" b="1" dirty="0">
                <a:latin typeface="Calibri" panose="020F0502020204030204" pitchFamily="34" charset="0"/>
                <a:cs typeface="Calibri" panose="020F0502020204030204" pitchFamily="34" charset="0"/>
              </a:rPr>
              <a:t>KIESZENIE BALASTOWE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F8CD529-F3D9-CBC9-4EE0-DEAEC31D802A}"/>
              </a:ext>
            </a:extLst>
          </p:cNvPr>
          <p:cNvSpPr txBox="1"/>
          <p:nvPr/>
        </p:nvSpPr>
        <p:spPr>
          <a:xfrm>
            <a:off x="1632857" y="5714214"/>
            <a:ext cx="378823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000" b="1" dirty="0">
                <a:latin typeface="Calibri" panose="020F0502020204030204" pitchFamily="34" charset="0"/>
                <a:cs typeface="Calibri" panose="020F0502020204030204" pitchFamily="34" charset="0"/>
              </a:rPr>
              <a:t>KIESZENIE TRYMUJĄCE</a:t>
            </a:r>
          </a:p>
        </p:txBody>
      </p:sp>
      <p:pic>
        <p:nvPicPr>
          <p:cNvPr id="2" name="Obraz 3" descr="Obraz zawierający trawa, na wolnym powietrzu, samochód&#10;&#10;Opis wygenerowany automatycznie">
            <a:extLst>
              <a:ext uri="{FF2B5EF4-FFF2-40B4-BE49-F238E27FC236}">
                <a16:creationId xmlns:a16="http://schemas.microsoft.com/office/drawing/2014/main" id="{B222591F-D1A0-1826-EA62-197581212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959" y="389021"/>
            <a:ext cx="2363002" cy="525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31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ziemia, Fotografia martwej natury, cylinder, na wolnym powietrzu&#10;&#10;Opis wygenerowany automatycznie">
            <a:extLst>
              <a:ext uri="{FF2B5EF4-FFF2-40B4-BE49-F238E27FC236}">
                <a16:creationId xmlns:a16="http://schemas.microsoft.com/office/drawing/2014/main" id="{9C799983-183F-A11E-5E85-04F5A0D7A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532" y="2557354"/>
            <a:ext cx="4051157" cy="4045384"/>
          </a:xfrm>
        </p:spPr>
      </p:pic>
      <p:pic>
        <p:nvPicPr>
          <p:cNvPr id="5" name="Obraz 5" descr="Obraz zawierający ziemia, parking, żółty, na wolnym powietrzu&#10;&#10;Opis wygenerowany automatycznie">
            <a:extLst>
              <a:ext uri="{FF2B5EF4-FFF2-40B4-BE49-F238E27FC236}">
                <a16:creationId xmlns:a16="http://schemas.microsoft.com/office/drawing/2014/main" id="{81C9E9ED-37C6-F780-FE66-EC173F1C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50810" y="-23099"/>
            <a:ext cx="3447472" cy="516104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2BC11F2-C61B-4C7C-2AD7-1C79BB7B8B00}"/>
              </a:ext>
            </a:extLst>
          </p:cNvPr>
          <p:cNvSpPr txBox="1"/>
          <p:nvPr/>
        </p:nvSpPr>
        <p:spPr>
          <a:xfrm>
            <a:off x="6583679" y="4294618"/>
            <a:ext cx="45595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dirty="0">
                <a:cs typeface="Calibri" panose="020F0502020204030204" pitchFamily="34" charset="0"/>
              </a:rPr>
              <a:t>Pas balastowy </a:t>
            </a:r>
          </a:p>
          <a:p>
            <a:pPr algn="ctr"/>
            <a:r>
              <a:rPr lang="pl-PL" sz="2400" dirty="0">
                <a:solidFill>
                  <a:srgbClr val="FF0000"/>
                </a:solidFill>
                <a:cs typeface="Calibri Light"/>
              </a:rPr>
              <a:t>Możliwość przypadkowego zgubienia balastu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2E3F650-A97E-9360-C303-E241ADBBCE74}"/>
              </a:ext>
            </a:extLst>
          </p:cNvPr>
          <p:cNvSpPr txBox="1"/>
          <p:nvPr/>
        </p:nvSpPr>
        <p:spPr>
          <a:xfrm>
            <a:off x="1048752" y="999405"/>
            <a:ext cx="405115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dirty="0">
                <a:cs typeface="Calibri" panose="020F0502020204030204" pitchFamily="34" charset="0"/>
              </a:rPr>
              <a:t>Obciążenie typu „</a:t>
            </a:r>
            <a:r>
              <a:rPr lang="pl-PL" sz="2400" dirty="0" err="1">
                <a:cs typeface="Calibri" panose="020F0502020204030204" pitchFamily="34" charset="0"/>
              </a:rPr>
              <a:t>redbull</a:t>
            </a:r>
            <a:r>
              <a:rPr lang="pl-PL" sz="2400" dirty="0">
                <a:cs typeface="Calibri" panose="020F0502020204030204" pitchFamily="34" charset="0"/>
              </a:rPr>
              <a:t>" </a:t>
            </a:r>
          </a:p>
          <a:p>
            <a:pPr algn="ctr"/>
            <a:r>
              <a:rPr lang="pl-PL" sz="2400" dirty="0">
                <a:solidFill>
                  <a:srgbClr val="FF0000"/>
                </a:solidFill>
                <a:cs typeface="Calibri Light"/>
              </a:rPr>
              <a:t>Potencjalny punkt zaczepowy,</a:t>
            </a:r>
          </a:p>
          <a:p>
            <a:pPr algn="ctr"/>
            <a:r>
              <a:rPr lang="pl-PL" sz="2400" dirty="0">
                <a:solidFill>
                  <a:srgbClr val="FF0000"/>
                </a:solidFill>
                <a:cs typeface="Calibri Light"/>
              </a:rPr>
              <a:t>Możliwość przypadkowego wypięcia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C45D9C2-B87A-03F1-E11E-0AABC96B9C64}"/>
              </a:ext>
            </a:extLst>
          </p:cNvPr>
          <p:cNvSpPr txBox="1"/>
          <p:nvPr/>
        </p:nvSpPr>
        <p:spPr>
          <a:xfrm>
            <a:off x="3383280" y="108322"/>
            <a:ext cx="566928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ROZWIĄZANIA NIEZALECANE</a:t>
            </a:r>
            <a:endParaRPr lang="pl-PL" sz="30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C16868F9-D743-494F-3673-F8A245DE7DFF}"/>
              </a:ext>
            </a:extLst>
          </p:cNvPr>
          <p:cNvCxnSpPr/>
          <p:nvPr/>
        </p:nvCxnSpPr>
        <p:spPr>
          <a:xfrm>
            <a:off x="1036721" y="2580775"/>
            <a:ext cx="4027571" cy="4002504"/>
          </a:xfrm>
          <a:prstGeom prst="straightConnector1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B03644C4-6B15-5E51-E865-07F3D463504E}"/>
              </a:ext>
            </a:extLst>
          </p:cNvPr>
          <p:cNvCxnSpPr>
            <a:cxnSpLocks/>
          </p:cNvCxnSpPr>
          <p:nvPr/>
        </p:nvCxnSpPr>
        <p:spPr>
          <a:xfrm flipH="1">
            <a:off x="1048752" y="2585788"/>
            <a:ext cx="4003507" cy="3992478"/>
          </a:xfrm>
          <a:prstGeom prst="straightConnector1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858899F5-AF89-2F7C-F331-ED404B29A896}"/>
              </a:ext>
            </a:extLst>
          </p:cNvPr>
          <p:cNvCxnSpPr>
            <a:cxnSpLocks/>
          </p:cNvCxnSpPr>
          <p:nvPr/>
        </p:nvCxnSpPr>
        <p:spPr>
          <a:xfrm>
            <a:off x="6205287" y="861261"/>
            <a:ext cx="5135478" cy="3410952"/>
          </a:xfrm>
          <a:prstGeom prst="straightConnector1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49646FF5-9B6E-7259-66EA-B2FC112CDD37}"/>
              </a:ext>
            </a:extLst>
          </p:cNvPr>
          <p:cNvCxnSpPr>
            <a:cxnSpLocks/>
          </p:cNvCxnSpPr>
          <p:nvPr/>
        </p:nvCxnSpPr>
        <p:spPr>
          <a:xfrm flipH="1">
            <a:off x="6212305" y="846221"/>
            <a:ext cx="5126453" cy="3410953"/>
          </a:xfrm>
          <a:prstGeom prst="straightConnector1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343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3657C8-70E1-4484-C7ED-7BCC797A2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171" y="221187"/>
            <a:ext cx="4689566" cy="849967"/>
          </a:xfrm>
        </p:spPr>
        <p:txBody>
          <a:bodyPr>
            <a:normAutofit/>
          </a:bodyPr>
          <a:lstStyle/>
          <a:p>
            <a:pPr algn="ctr"/>
            <a:r>
              <a:rPr lang="pl-PL" sz="3000" b="1" u="sng" dirty="0">
                <a:latin typeface="+mn-lt"/>
                <a:cs typeface="Calibri Light"/>
              </a:rPr>
              <a:t>SZPULKA</a:t>
            </a:r>
            <a:endParaRPr lang="pl-PL" sz="3000" u="sng" dirty="0">
              <a:latin typeface="+mn-lt"/>
            </a:endParaRPr>
          </a:p>
        </p:txBody>
      </p:sp>
      <p:pic>
        <p:nvPicPr>
          <p:cNvPr id="4" name="Obraz 4" descr="Obraz zawierający narzędzie, nożyczki, ziemia, podłoga&#10;&#10;Opis wygenerowany automatycznie">
            <a:extLst>
              <a:ext uri="{FF2B5EF4-FFF2-40B4-BE49-F238E27FC236}">
                <a16:creationId xmlns:a16="http://schemas.microsoft.com/office/drawing/2014/main" id="{101EFE0E-2CA7-FE03-7F66-CE82B40A8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67" y="1250530"/>
            <a:ext cx="6196856" cy="4141463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DF6AB2A-4299-4FEE-030C-920F8D62AE20}"/>
              </a:ext>
            </a:extLst>
          </p:cNvPr>
          <p:cNvSpPr txBox="1"/>
          <p:nvPr/>
        </p:nvSpPr>
        <p:spPr>
          <a:xfrm>
            <a:off x="6889315" y="1469669"/>
            <a:ext cx="4922729" cy="39130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cs typeface="Calibri" panose="020F0502020204030204"/>
              </a:rPr>
              <a:t>Używana do poręczowania lub wraz </a:t>
            </a:r>
            <a:br>
              <a:rPr lang="pl-PL" sz="2400" dirty="0">
                <a:cs typeface="Calibri" panose="020F0502020204030204"/>
              </a:rPr>
            </a:br>
            <a:r>
              <a:rPr lang="pl-PL" sz="2400" dirty="0">
                <a:cs typeface="Calibri" panose="020F0502020204030204"/>
              </a:rPr>
              <a:t>z boją </a:t>
            </a:r>
            <a:r>
              <a:rPr lang="pl-PL" sz="2400" dirty="0" err="1">
                <a:cs typeface="Calibri" panose="020F0502020204030204"/>
              </a:rPr>
              <a:t>deco</a:t>
            </a:r>
            <a:r>
              <a:rPr lang="pl-PL" sz="2400" dirty="0">
                <a:cs typeface="Calibri" panose="020F0502020204030204"/>
              </a:rPr>
              <a:t> do oznaczenia pozycji nurka, ułatwienia wykonania procedur dekompresyjnych lub </a:t>
            </a:r>
            <a:br>
              <a:rPr lang="pl-PL" sz="2400" dirty="0">
                <a:cs typeface="Calibri" panose="020F0502020204030204"/>
              </a:rPr>
            </a:br>
            <a:r>
              <a:rPr lang="pl-PL" sz="2400" dirty="0">
                <a:cs typeface="Calibri" panose="020F0502020204030204"/>
              </a:rPr>
              <a:t>w przypadku sytuacji awaryjnej (awaryjne wynurzanie się nurka </a:t>
            </a:r>
            <a:br>
              <a:rPr lang="pl-PL" sz="2400" dirty="0">
                <a:cs typeface="Calibri" panose="020F0502020204030204"/>
              </a:rPr>
            </a:br>
            <a:r>
              <a:rPr lang="pl-PL" sz="2400" dirty="0">
                <a:cs typeface="Calibri" panose="020F0502020204030204"/>
              </a:rPr>
              <a:t>w toni).</a:t>
            </a:r>
          </a:p>
        </p:txBody>
      </p:sp>
    </p:spTree>
    <p:extLst>
      <p:ext uri="{BB962C8B-B14F-4D97-AF65-F5344CB8AC3E}">
        <p14:creationId xmlns:p14="http://schemas.microsoft.com/office/powerpoint/2010/main" val="112832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92CBC0-2EB2-C1E5-2F6E-DD7C08D86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145" y="508818"/>
            <a:ext cx="5476084" cy="627652"/>
          </a:xfrm>
        </p:spPr>
        <p:txBody>
          <a:bodyPr>
            <a:normAutofit/>
          </a:bodyPr>
          <a:lstStyle/>
          <a:p>
            <a:pPr algn="ctr"/>
            <a:r>
              <a:rPr lang="pl-PL" sz="3000" b="1" u="sng" dirty="0">
                <a:latin typeface="+mn-lt"/>
                <a:cs typeface="Calibri Light"/>
              </a:rPr>
              <a:t>KOŁOWROTEK NURKOWY</a:t>
            </a:r>
            <a:endParaRPr lang="pl-PL" sz="3000" u="sng" dirty="0">
              <a:latin typeface="+mn-lt"/>
              <a:cs typeface="Calibri Light"/>
            </a:endParaRPr>
          </a:p>
        </p:txBody>
      </p:sp>
      <p:pic>
        <p:nvPicPr>
          <p:cNvPr id="4" name="Obraz 4" descr="Obraz zawierający Słuchawki, ściana, ziemia, w pomieszczeniu&#10;&#10;Opis wygenerowany automatycznie">
            <a:extLst>
              <a:ext uri="{FF2B5EF4-FFF2-40B4-BE49-F238E27FC236}">
                <a16:creationId xmlns:a16="http://schemas.microsoft.com/office/drawing/2014/main" id="{21AEE8C6-F4C0-CCD9-3C23-718FD01C3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381" y="1814080"/>
            <a:ext cx="5801784" cy="4351338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C58DBCC-2ADE-075C-ED4F-DBA90A319789}"/>
              </a:ext>
            </a:extLst>
          </p:cNvPr>
          <p:cNvSpPr txBox="1"/>
          <p:nvPr/>
        </p:nvSpPr>
        <p:spPr>
          <a:xfrm>
            <a:off x="6893947" y="1673178"/>
            <a:ext cx="4827672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cs typeface="Calibri"/>
              </a:rPr>
              <a:t>W pracach podwodnych może służyć do poręczowania np. zatopionych jednostek pływających.</a:t>
            </a:r>
            <a:endParaRPr lang="pl-PL" sz="2400" dirty="0"/>
          </a:p>
          <a:p>
            <a:pPr>
              <a:lnSpc>
                <a:spcPct val="150000"/>
              </a:lnSpc>
            </a:pPr>
            <a:r>
              <a:rPr lang="pl-PL" sz="2400" dirty="0">
                <a:cs typeface="Calibri"/>
              </a:rPr>
              <a:t>Powinien mieć trwałą, prostą konstrukcję, uniemożliwiającą wplątanie się linki </a:t>
            </a:r>
            <a:br>
              <a:rPr lang="pl-PL" sz="2400" dirty="0">
                <a:cs typeface="Calibri"/>
              </a:rPr>
            </a:br>
            <a:r>
              <a:rPr lang="pl-PL" sz="2400" dirty="0">
                <a:cs typeface="Calibri"/>
              </a:rPr>
              <a:t>w korpus kołowrotka.</a:t>
            </a:r>
          </a:p>
          <a:p>
            <a:pPr marL="342900" indent="-342900">
              <a:buFont typeface="Arial"/>
              <a:buChar char="•"/>
            </a:pPr>
            <a:endParaRPr lang="pl-PL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1030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64B964-E501-A11F-366A-3E8D8073B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125" y="469602"/>
            <a:ext cx="5257800" cy="653778"/>
          </a:xfrm>
        </p:spPr>
        <p:txBody>
          <a:bodyPr>
            <a:normAutofit/>
          </a:bodyPr>
          <a:lstStyle/>
          <a:p>
            <a:pPr algn="ctr"/>
            <a:r>
              <a:rPr lang="pl-PL" sz="3000" b="1" u="sng" dirty="0">
                <a:latin typeface="+mn-lt"/>
                <a:cs typeface="Calibri Light"/>
              </a:rPr>
              <a:t>BOJA DEKOMPRESYJNA</a:t>
            </a:r>
          </a:p>
        </p:txBody>
      </p:sp>
      <p:pic>
        <p:nvPicPr>
          <p:cNvPr id="6" name="Obraz 6" descr="Obraz zawierający ziemia, na wolnym powietrzu, deskorolka, pomarańcza/pomarańczowy&#10;&#10;Opis wygenerowany automatycznie">
            <a:extLst>
              <a:ext uri="{FF2B5EF4-FFF2-40B4-BE49-F238E27FC236}">
                <a16:creationId xmlns:a16="http://schemas.microsoft.com/office/drawing/2014/main" id="{430D001C-DA2A-29F3-B33E-CF15E1166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646" y="1710171"/>
            <a:ext cx="6510891" cy="4351338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A0778BB-E494-ECD0-4559-1A42085D393C}"/>
              </a:ext>
            </a:extLst>
          </p:cNvPr>
          <p:cNvSpPr txBox="1"/>
          <p:nvPr/>
        </p:nvSpPr>
        <p:spPr>
          <a:xfrm>
            <a:off x="7493144" y="2206309"/>
            <a:ext cx="3910007" cy="33590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>
                <a:cs typeface="Calibri"/>
              </a:rPr>
              <a:t>Służy do oznaczania miejsca zanurzenia/wynurzenia nurka.</a:t>
            </a:r>
          </a:p>
          <a:p>
            <a:pPr algn="just">
              <a:lnSpc>
                <a:spcPct val="150000"/>
              </a:lnSpc>
            </a:pPr>
            <a:r>
              <a:rPr lang="pl-PL" sz="2400" dirty="0">
                <a:cs typeface="Calibri"/>
              </a:rPr>
              <a:t>Pomaga nurkowi utrzymać stałą głębokość np. podczas przystanku dekompresyjnego lub bezpieczeństwa.</a:t>
            </a:r>
          </a:p>
        </p:txBody>
      </p:sp>
    </p:spTree>
    <p:extLst>
      <p:ext uri="{BB962C8B-B14F-4D97-AF65-F5344CB8AC3E}">
        <p14:creationId xmlns:p14="http://schemas.microsoft.com/office/powerpoint/2010/main" val="2319819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30105A-7C4F-17BC-2AA9-662030FD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471" y="451195"/>
            <a:ext cx="4757057" cy="771344"/>
          </a:xfrm>
        </p:spPr>
        <p:txBody>
          <a:bodyPr>
            <a:normAutofit/>
          </a:bodyPr>
          <a:lstStyle/>
          <a:p>
            <a:pPr algn="ctr"/>
            <a:r>
              <a:rPr lang="pl-PL" sz="3000" b="1" u="sng" dirty="0">
                <a:latin typeface="+mn-lt"/>
                <a:cs typeface="Calibri Light"/>
              </a:rPr>
              <a:t>BOJE SYGNALIZACYJNE</a:t>
            </a:r>
            <a:endParaRPr lang="pl-PL" sz="3000" u="sng" dirty="0">
              <a:latin typeface="+mn-lt"/>
              <a:cs typeface="Calibri Light" panose="020F0302020204030204"/>
            </a:endParaRPr>
          </a:p>
        </p:txBody>
      </p:sp>
      <p:pic>
        <p:nvPicPr>
          <p:cNvPr id="4" name="Obraz 4" descr="Obraz zawierający sztuka, ziemia&#10;&#10;Opis wygenerowany automatycznie">
            <a:extLst>
              <a:ext uri="{FF2B5EF4-FFF2-40B4-BE49-F238E27FC236}">
                <a16:creationId xmlns:a16="http://schemas.microsoft.com/office/drawing/2014/main" id="{C2313DF4-4D3C-373F-A80D-4DA3D15FA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31" y="1675535"/>
            <a:ext cx="5969288" cy="4476965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AFF94EB-0135-1A5C-9F7F-08ECEA489638}"/>
              </a:ext>
            </a:extLst>
          </p:cNvPr>
          <p:cNvSpPr txBox="1"/>
          <p:nvPr/>
        </p:nvSpPr>
        <p:spPr>
          <a:xfrm>
            <a:off x="6875873" y="1744192"/>
            <a:ext cx="4472708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>
                <a:cs typeface="Calibri"/>
              </a:rPr>
              <a:t>Wykorzystywane do oznakowania terenu działań lub oznaczenia obiektów znajdujących się pod wodą.</a:t>
            </a:r>
          </a:p>
          <a:p>
            <a:pPr algn="just">
              <a:lnSpc>
                <a:spcPct val="150000"/>
              </a:lnSpc>
            </a:pPr>
            <a:r>
              <a:rPr lang="pl-PL" sz="2400" dirty="0">
                <a:cs typeface="Calibri"/>
              </a:rPr>
              <a:t>Mogą służyć do podwieszania przewodów pneumatycznych lub hydraulicznych.</a:t>
            </a:r>
          </a:p>
          <a:p>
            <a:pPr marL="342900" indent="-342900">
              <a:buFont typeface="Arial"/>
              <a:buChar char="•"/>
            </a:pPr>
            <a:endParaRPr lang="pl-PL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299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57270F-CA44-3C1B-3B3F-4D81C2110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843" y="508816"/>
            <a:ext cx="6542314" cy="575401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</a:rPr>
              <a:t>Balon wypornościowy – </a:t>
            </a:r>
            <a:r>
              <a:rPr lang="pl-PL" sz="3000" b="1" dirty="0" err="1">
                <a:latin typeface="+mn-lt"/>
              </a:rPr>
              <a:t>idrodyna</a:t>
            </a:r>
            <a:endParaRPr lang="pl-PL" sz="3000" b="1" dirty="0">
              <a:latin typeface="+mn-lt"/>
              <a:cs typeface="Calibri Light" panose="020F0302020204030204"/>
            </a:endParaRPr>
          </a:p>
        </p:txBody>
      </p:sp>
      <p:pic>
        <p:nvPicPr>
          <p:cNvPr id="4" name="Obraz 4" descr="Obraz zawierający tekst, akcesoria, Plastikowa torebka, torba&#10;&#10;Opis wygenerowany automatycznie">
            <a:extLst>
              <a:ext uri="{FF2B5EF4-FFF2-40B4-BE49-F238E27FC236}">
                <a16:creationId xmlns:a16="http://schemas.microsoft.com/office/drawing/2014/main" id="{7C55F4BE-7C55-21DC-A951-316F42075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8194" y="1825625"/>
            <a:ext cx="2275611" cy="4351338"/>
          </a:xfrm>
        </p:spPr>
      </p:pic>
    </p:spTree>
    <p:extLst>
      <p:ext uri="{BB962C8B-B14F-4D97-AF65-F5344CB8AC3E}">
        <p14:creationId xmlns:p14="http://schemas.microsoft.com/office/powerpoint/2010/main" val="453780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8DE73A-F2B2-65CC-69A0-E7B9CA45F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361" y="500944"/>
            <a:ext cx="6908074" cy="588464"/>
          </a:xfrm>
        </p:spPr>
        <p:txBody>
          <a:bodyPr>
            <a:normAutofit/>
          </a:bodyPr>
          <a:lstStyle/>
          <a:p>
            <a:pPr algn="ctr"/>
            <a:r>
              <a:rPr lang="pl-PL" sz="3000" b="1" u="sng" dirty="0">
                <a:latin typeface="+mn-lt"/>
              </a:rPr>
              <a:t>Balon wypornościowy – </a:t>
            </a:r>
            <a:r>
              <a:rPr lang="pl-PL" sz="3000" b="1" u="sng" dirty="0" err="1">
                <a:latin typeface="+mn-lt"/>
              </a:rPr>
              <a:t>idrodyna</a:t>
            </a:r>
            <a:endParaRPr lang="pl-PL" sz="3000" b="1" u="sng" dirty="0">
              <a:latin typeface="+mn-lt"/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71D8BB-7C19-1A07-DD30-AD555DDEA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096" y="1236901"/>
            <a:ext cx="10798480" cy="51201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Elastyczny zbiornik wypełniany gazem, używany podczas nurkowania do wydobywania z dna różnych przedmiotów i transportowania ich na powierzchnię.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 err="1">
                <a:cs typeface="Calibri"/>
              </a:rPr>
              <a:t>Idrodyny</a:t>
            </a:r>
            <a:r>
              <a:rPr lang="pl-PL" sz="2400" dirty="0">
                <a:cs typeface="Calibri"/>
              </a:rPr>
              <a:t> występują w różnych rozmiarach.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Mogą podnosić z dna nawet kilkutonowe przedmioty.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Ułatwiają również posługiwanie się sprzętem do pracy pod wodą poprzez ich odciążenie.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Przymocowywane są do urządzeń hydraulicznych i napełniane powietrzem w trakcie wykonywania prac pod wodą. </a:t>
            </a:r>
          </a:p>
          <a:p>
            <a:endParaRPr lang="pl-PL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497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2F9DA9D-D3EA-2B47-4F6D-5C002A858EB8}"/>
              </a:ext>
            </a:extLst>
          </p:cNvPr>
          <p:cNvSpPr txBox="1"/>
          <p:nvPr/>
        </p:nvSpPr>
        <p:spPr>
          <a:xfrm>
            <a:off x="889348" y="1152394"/>
            <a:ext cx="10609546" cy="4303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omówić budowę, działanie i zasady eksploatacji urządzeń technicznych stosowanych do wykonywania prac wydobywczych (balonów wypornościowych, zawiesi, szekli, karabinków);</a:t>
            </a:r>
          </a:p>
          <a:p>
            <a:pPr marL="34290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omówić budowę, działanie i zasady eksploatacji urządzeń technicznych stosowanych do wykonywania prac technicznych (urządzenia pneumatyczne do wiercenia, przykręcania, cięcia itd., narzędzia warsztatowe);</a:t>
            </a:r>
          </a:p>
          <a:p>
            <a:pPr marL="34290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omówić budowę, działanie i zasady eksploatacji urządzeń technicznych stosowanych do cięcia (urządzenia hydrauliczne, piły ręczne, urządzenia odciążające narzędzia hydrauliczne itd.);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19EEB69E-CEF7-D214-EA54-B72013F8FDD1}"/>
              </a:ext>
            </a:extLst>
          </p:cNvPr>
          <p:cNvSpPr txBox="1">
            <a:spLocks/>
          </p:cNvSpPr>
          <p:nvPr/>
        </p:nvSpPr>
        <p:spPr>
          <a:xfrm>
            <a:off x="8166971" y="125260"/>
            <a:ext cx="3750500" cy="468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3000" b="1" u="sng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Cele szczegółowe c.d.:</a:t>
            </a:r>
            <a:endParaRPr lang="pl-PL" sz="3000" b="1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116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ziemia, na wolnym powietrzu, ulica, łańcuch&#10;&#10;Opis wygenerowany automatycznie">
            <a:extLst>
              <a:ext uri="{FF2B5EF4-FFF2-40B4-BE49-F238E27FC236}">
                <a16:creationId xmlns:a16="http://schemas.microsoft.com/office/drawing/2014/main" id="{CA16F2E7-963E-3F9B-A054-67F491666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763277" y="916818"/>
            <a:ext cx="4672049" cy="6210156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65F4A1A1-6CDC-0722-7DC3-BCE383C68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26" y="500079"/>
            <a:ext cx="4478383" cy="784406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err="1">
                <a:latin typeface="+mn-lt"/>
              </a:rPr>
              <a:t>Zawiesia</a:t>
            </a:r>
            <a:r>
              <a:rPr lang="pl-PL" sz="3000" b="1" dirty="0">
                <a:latin typeface="+mn-lt"/>
              </a:rPr>
              <a:t> oraz szekle</a:t>
            </a:r>
          </a:p>
        </p:txBody>
      </p:sp>
    </p:spTree>
    <p:extLst>
      <p:ext uri="{BB962C8B-B14F-4D97-AF65-F5344CB8AC3E}">
        <p14:creationId xmlns:p14="http://schemas.microsoft.com/office/powerpoint/2010/main" val="3648637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14FC8-9BC4-0E6C-647C-659CA3BE8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B4AAA1C-F213-D130-EB29-1BBAB14DA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16" y="1356703"/>
            <a:ext cx="7919156" cy="442887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718D0C3-E901-C4E4-5097-90A571FC6AC3}"/>
              </a:ext>
            </a:extLst>
          </p:cNvPr>
          <p:cNvSpPr txBox="1"/>
          <p:nvPr/>
        </p:nvSpPr>
        <p:spPr>
          <a:xfrm>
            <a:off x="3030583" y="453764"/>
            <a:ext cx="53866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000" b="1" dirty="0" err="1"/>
              <a:t>Zawiesia</a:t>
            </a:r>
            <a:r>
              <a:rPr lang="pl-PL" sz="3000" b="1" dirty="0"/>
              <a:t> oraz szekle c.d.</a:t>
            </a:r>
          </a:p>
        </p:txBody>
      </p:sp>
    </p:spTree>
    <p:extLst>
      <p:ext uri="{BB962C8B-B14F-4D97-AF65-F5344CB8AC3E}">
        <p14:creationId xmlns:p14="http://schemas.microsoft.com/office/powerpoint/2010/main" val="2403086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na wolnym powietrzu, koło, pojazd, ziemia&#10;&#10;Opis wygenerowany automatycznie">
            <a:extLst>
              <a:ext uri="{FF2B5EF4-FFF2-40B4-BE49-F238E27FC236}">
                <a16:creationId xmlns:a16="http://schemas.microsoft.com/office/drawing/2014/main" id="{8859BC7B-A307-DEE9-F062-8DED3ECDC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1199" y="220807"/>
            <a:ext cx="8538056" cy="6406428"/>
          </a:xfrm>
        </p:spPr>
      </p:pic>
    </p:spTree>
    <p:extLst>
      <p:ext uri="{BB962C8B-B14F-4D97-AF65-F5344CB8AC3E}">
        <p14:creationId xmlns:p14="http://schemas.microsoft.com/office/powerpoint/2010/main" val="2500183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ziemia, narzędzie, na wolnym powietrzu, broń&#10;&#10;Opis wygenerowany automatycznie">
            <a:extLst>
              <a:ext uri="{FF2B5EF4-FFF2-40B4-BE49-F238E27FC236}">
                <a16:creationId xmlns:a16="http://schemas.microsoft.com/office/drawing/2014/main" id="{174C9BA9-13AF-AEC6-BD2B-5AA09EDE6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931339" y="971261"/>
            <a:ext cx="3967777" cy="5228792"/>
          </a:xfrm>
        </p:spPr>
      </p:pic>
      <p:pic>
        <p:nvPicPr>
          <p:cNvPr id="5" name="Obraz 5" descr="Obraz zawierający ziemia, obuwie, na wolnym powietrzu, ulica&#10;&#10;Opis wygenerowany automatycznie">
            <a:extLst>
              <a:ext uri="{FF2B5EF4-FFF2-40B4-BE49-F238E27FC236}">
                <a16:creationId xmlns:a16="http://schemas.microsoft.com/office/drawing/2014/main" id="{24BAA73C-0A00-FE6F-FFA5-44480A02E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99037" y="976746"/>
            <a:ext cx="3943927" cy="5250872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CA79EDC6-BE14-F7E7-C0E7-BB64DB1A6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248" y="512510"/>
            <a:ext cx="5057503" cy="771344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</a:rPr>
              <a:t>Korki uszczelniające</a:t>
            </a:r>
          </a:p>
        </p:txBody>
      </p:sp>
    </p:spTree>
    <p:extLst>
      <p:ext uri="{BB962C8B-B14F-4D97-AF65-F5344CB8AC3E}">
        <p14:creationId xmlns:p14="http://schemas.microsoft.com/office/powerpoint/2010/main" val="2420638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ziemia, na wolnym powietrzu, żółty, Nawierzchnia drogowa&#10;&#10;Opis wygenerowany automatycznie">
            <a:extLst>
              <a:ext uri="{FF2B5EF4-FFF2-40B4-BE49-F238E27FC236}">
                <a16:creationId xmlns:a16="http://schemas.microsoft.com/office/drawing/2014/main" id="{439850DF-99D8-2029-C26B-2B79EECFC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838568" y="1153765"/>
            <a:ext cx="4521958" cy="6025428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5FE2FAA2-EB79-2D7C-DDF8-9F7EAE7A81C4}"/>
              </a:ext>
            </a:extLst>
          </p:cNvPr>
          <p:cNvSpPr txBox="1">
            <a:spLocks/>
          </p:cNvSpPr>
          <p:nvPr/>
        </p:nvSpPr>
        <p:spPr>
          <a:xfrm>
            <a:off x="3086833" y="641160"/>
            <a:ext cx="5791332" cy="78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b="1" dirty="0">
                <a:latin typeface="+mn-lt"/>
              </a:rPr>
              <a:t>Bandaż uszczelniający</a:t>
            </a:r>
          </a:p>
        </p:txBody>
      </p:sp>
    </p:spTree>
    <p:extLst>
      <p:ext uri="{BB962C8B-B14F-4D97-AF65-F5344CB8AC3E}">
        <p14:creationId xmlns:p14="http://schemas.microsoft.com/office/powerpoint/2010/main" val="3944544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912B18-4A65-C7BE-DFEF-1927799D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044" y="378188"/>
            <a:ext cx="4482737" cy="1032601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Nożyce do cięcia prętów</a:t>
            </a:r>
            <a:endParaRPr lang="pl-PL" sz="3000" dirty="0">
              <a:latin typeface="+mn-lt"/>
            </a:endParaRPr>
          </a:p>
        </p:txBody>
      </p:sp>
      <p:pic>
        <p:nvPicPr>
          <p:cNvPr id="4" name="Obraz 4" descr="Obraz zawierający narzędzie, narzędzie ręczne, ziemia, czerwony&#10;&#10;Opis wygenerowany automatycznie">
            <a:extLst>
              <a:ext uri="{FF2B5EF4-FFF2-40B4-BE49-F238E27FC236}">
                <a16:creationId xmlns:a16="http://schemas.microsoft.com/office/drawing/2014/main" id="{0B10C555-A7D7-A496-9BDC-AAB8CCB12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95594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719A67-86D9-F204-84B0-A7FD0B65C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4272419" cy="1006475"/>
          </a:xfrm>
        </p:spPr>
        <p:txBody>
          <a:bodyPr>
            <a:normAutofit/>
          </a:bodyPr>
          <a:lstStyle/>
          <a:p>
            <a:pPr algn="ctr"/>
            <a:r>
              <a:rPr lang="pl-PL" sz="3000" b="1" u="sng" dirty="0">
                <a:latin typeface="+mn-lt"/>
                <a:cs typeface="Calibri Light"/>
              </a:rPr>
              <a:t>Nożyce do cięcia prętów</a:t>
            </a:r>
            <a:endParaRPr lang="pl-PL" sz="3000" u="sng" dirty="0">
              <a:latin typeface="+mn-lt"/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22089B-C3A1-F05D-C940-E351A052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2474"/>
            <a:ext cx="10515600" cy="43121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Arial"/>
              </a:rPr>
              <a:t>Służą do przecinania wszelkiego rodzaju prętów ze stali węglowej oraz stopowej.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Arial"/>
              </a:rPr>
              <a:t>Wykonane są z twardej stali chromowo-molibdenowej.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Arial"/>
              </a:rPr>
              <a:t>Posiadają 5 punktów obrotu mechanizmu tnącego, co powoduje, że do wykonania zadania potrzeba relatywnie mniej siły.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Arial"/>
              </a:rPr>
              <a:t>Mogą przeciąć pręt stalowy o średnicy od 6 do 16 mm (w zależności od ich rozmiaru i długości dźwigni, potęgującej siłę nacisku). </a:t>
            </a:r>
            <a:endParaRPr lang="pl-PL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947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AB7947-9A8A-DE8A-7111-11ECDABE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670" y="443503"/>
            <a:ext cx="6115594" cy="1058726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</a:rPr>
              <a:t>Ręczna piła do cięcia metalu</a:t>
            </a:r>
          </a:p>
        </p:txBody>
      </p:sp>
      <p:pic>
        <p:nvPicPr>
          <p:cNvPr id="4" name="Obraz 4" descr="Obraz zawierający narzędzie, pomarańcza/pomarańczowy&#10;&#10;Opis wygenerowany automatycznie">
            <a:extLst>
              <a:ext uri="{FF2B5EF4-FFF2-40B4-BE49-F238E27FC236}">
                <a16:creationId xmlns:a16="http://schemas.microsoft.com/office/drawing/2014/main" id="{6761674E-3E08-6C3B-2ED3-D895BDF43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0670" y="1825625"/>
            <a:ext cx="5770659" cy="4351338"/>
          </a:xfrm>
        </p:spPr>
      </p:pic>
    </p:spTree>
    <p:extLst>
      <p:ext uri="{BB962C8B-B14F-4D97-AF65-F5344CB8AC3E}">
        <p14:creationId xmlns:p14="http://schemas.microsoft.com/office/powerpoint/2010/main" val="2141977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6E50C5-4D29-3449-393C-88F064BF0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439896"/>
            <a:ext cx="6207034" cy="823595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</a:rPr>
              <a:t>Ręczna piła do cięcia drewna</a:t>
            </a:r>
          </a:p>
        </p:txBody>
      </p:sp>
      <p:pic>
        <p:nvPicPr>
          <p:cNvPr id="4" name="Obraz 4" descr="Obraz zawierający narzędzie, piła&#10;&#10;Opis wygenerowany automatycznie">
            <a:extLst>
              <a:ext uri="{FF2B5EF4-FFF2-40B4-BE49-F238E27FC236}">
                <a16:creationId xmlns:a16="http://schemas.microsoft.com/office/drawing/2014/main" id="{10CDFC0B-D37E-638E-6876-F31BA3982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950" y="1996281"/>
            <a:ext cx="8420100" cy="4010025"/>
          </a:xfrm>
        </p:spPr>
      </p:pic>
    </p:spTree>
    <p:extLst>
      <p:ext uri="{BB962C8B-B14F-4D97-AF65-F5344CB8AC3E}">
        <p14:creationId xmlns:p14="http://schemas.microsoft.com/office/powerpoint/2010/main" val="981676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80C757-239D-6E6B-337D-F7813D36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969" y="934627"/>
            <a:ext cx="9742715" cy="1045029"/>
          </a:xfrm>
        </p:spPr>
        <p:txBody>
          <a:bodyPr>
            <a:noAutofit/>
          </a:bodyPr>
          <a:lstStyle/>
          <a:p>
            <a:pPr algn="ctr"/>
            <a:r>
              <a:rPr lang="pl-PL" sz="2400" i="1" dirty="0">
                <a:latin typeface="+mn-lt"/>
                <a:cs typeface="Calibri"/>
              </a:rPr>
              <a:t>W dalszej części prezentacji przedstawiono sprzęt ratowniczy umieszczony na samochodzie Specjalistycznym Ratownictwa Wodno-Nurkowego Ośrodka Szkolenia KW PSP w Bornem Sulinowie</a:t>
            </a:r>
            <a:endParaRPr lang="pl-PL" sz="2400" i="1" dirty="0">
              <a:latin typeface="+mn-lt"/>
              <a:cs typeface="Calibri Light"/>
            </a:endParaRPr>
          </a:p>
        </p:txBody>
      </p:sp>
      <p:pic>
        <p:nvPicPr>
          <p:cNvPr id="4" name="Obraz 4" descr="Obraz zawierający pojazd, koło, Pojazd lądowy, ogień&#10;&#10;Opis wygenerowany automatycznie">
            <a:extLst>
              <a:ext uri="{FF2B5EF4-FFF2-40B4-BE49-F238E27FC236}">
                <a16:creationId xmlns:a16="http://schemas.microsoft.com/office/drawing/2014/main" id="{726F06D5-1A77-B6B8-0443-0F33A0222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050" y="2341973"/>
            <a:ext cx="9867900" cy="3581400"/>
          </a:xfrm>
        </p:spPr>
      </p:pic>
    </p:spTree>
    <p:extLst>
      <p:ext uri="{BB962C8B-B14F-4D97-AF65-F5344CB8AC3E}">
        <p14:creationId xmlns:p14="http://schemas.microsoft.com/office/powerpoint/2010/main" val="2084894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3B5B668-6DB2-4200-38E2-26FB29ED3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8408" y="998906"/>
            <a:ext cx="10515600" cy="4925905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omówić budowę, działanie i zasady nawigacji przy pomocy kompasu;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omówić budowę, działanie i zasady eksploatacji podwodnej łączności przewodowej;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omówić budowę, działanie i zasady eksploatacji podwodnej łączności bezprzewodowej;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sprawdzić i ocenić sprawność roboczą sprzętu nurkowego;</a:t>
            </a: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sprawdzić i ocenić sprawność roboczą sprzętu nurkowego;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omówić zastosowanie rolek, bloczków;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pl-PL" sz="24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8126A08E-D863-5FF6-7EC1-78D06C0751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66971" y="125260"/>
            <a:ext cx="3750500" cy="468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3000" b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Cele szczegółowe c.d.:</a:t>
            </a:r>
          </a:p>
        </p:txBody>
      </p:sp>
    </p:spTree>
    <p:extLst>
      <p:ext uri="{BB962C8B-B14F-4D97-AF65-F5344CB8AC3E}">
        <p14:creationId xmlns:p14="http://schemas.microsoft.com/office/powerpoint/2010/main" val="34282855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6B2F28-E220-6604-D5AA-055299407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"/>
              </a:rPr>
              <a:t>AGREGATY HYDRAULICZNE HOLMATRO</a:t>
            </a:r>
            <a:endParaRPr lang="pl-PL" sz="30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6C339E-204E-877D-F057-513C8A37F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3601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Pompy hydrauliczne zasilają narzędzia hydrauliczne.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 err="1">
                <a:cs typeface="Calibri"/>
              </a:rPr>
              <a:t>Holmatro</a:t>
            </a:r>
            <a:r>
              <a:rPr lang="pl-PL" sz="2400" dirty="0">
                <a:cs typeface="Calibri"/>
              </a:rPr>
              <a:t> oferuje różne typy pomp hydraulicznych, np. pompy ręczne i nożne oraz pompy silnikowe.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Pompy silnikowe mogą wykorzystywać silniki elektryczne, na sprężone powietrze lub spalinowe i benzynowe.</a:t>
            </a:r>
          </a:p>
          <a:p>
            <a:pPr algn="ctr"/>
            <a:endParaRPr lang="pl-PL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568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A17E84-ADB7-DB7B-3688-ECBC01200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946710" cy="875846"/>
          </a:xfrm>
        </p:spPr>
        <p:txBody>
          <a:bodyPr>
            <a:noAutofit/>
          </a:bodyPr>
          <a:lstStyle/>
          <a:p>
            <a:pPr algn="ctr"/>
            <a:r>
              <a:rPr lang="pl-PL" sz="3000" b="1" u="sng" dirty="0">
                <a:latin typeface="+mn-lt"/>
                <a:cs typeface="Calibri"/>
              </a:rPr>
              <a:t>AGREGAT HYDRAULICZNY HOLMATRO</a:t>
            </a:r>
            <a:r>
              <a:rPr lang="pl-PL" sz="3000" b="1" u="sng" dirty="0">
                <a:latin typeface="+mn-lt"/>
              </a:rPr>
              <a:t> </a:t>
            </a:r>
            <a:r>
              <a:rPr lang="pl-PL" sz="3000" b="1" u="sng" dirty="0">
                <a:latin typeface="+mn-lt"/>
                <a:cs typeface="Calibri"/>
              </a:rPr>
              <a:t>ZASILANY PALIWEM</a:t>
            </a:r>
            <a:endParaRPr lang="pl-PL" sz="3000" b="1" u="sng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E63AB4-3D3D-B9F6-2D3E-331EAE790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6122" y="1827300"/>
            <a:ext cx="5815298" cy="42603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Pompa hydrauliczna jest niezawodnym ogniwem systemu układu hydraulicznego. Ciśnienie, które jest podawane na węże hydrauliczne wynosi 720 bar.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Pompa składa się ze stelaża ochronnego, wskaźnika poziomu paliwa, szybkozłącza, korka w oleju hydraulicznym.</a:t>
            </a:r>
          </a:p>
        </p:txBody>
      </p:sp>
      <p:pic>
        <p:nvPicPr>
          <p:cNvPr id="4" name="Obraz 4" descr="Obraz zawierający urządzenie, generator, silnik, ziemia&#10;&#10;Opis wygenerowany automatycznie">
            <a:extLst>
              <a:ext uri="{FF2B5EF4-FFF2-40B4-BE49-F238E27FC236}">
                <a16:creationId xmlns:a16="http://schemas.microsoft.com/office/drawing/2014/main" id="{E76E1BD1-8C1D-8E44-4FD8-075BD6DE3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10" y="1827300"/>
            <a:ext cx="4145972" cy="43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456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38CADF-D29A-F2F7-AA0A-E39799C73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125686" cy="928098"/>
          </a:xfrm>
        </p:spPr>
        <p:txBody>
          <a:bodyPr>
            <a:normAutofit/>
          </a:bodyPr>
          <a:lstStyle/>
          <a:p>
            <a:pPr algn="ctr"/>
            <a:r>
              <a:rPr lang="pl-PL" sz="3000" b="1" u="sng" dirty="0">
                <a:latin typeface="+mn-lt"/>
                <a:cs typeface="Calibri"/>
              </a:rPr>
              <a:t>Przewody hydrauliczne</a:t>
            </a:r>
            <a:endParaRPr lang="pl-PL" sz="3000" u="sng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6E1B45-B0B9-F777-4E5E-8E278EAD1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739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Węże hydrauliczne stanowią połączenie pompy z narzędziami tnącymi.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Wyróżniamy różne długości i kolory węży. Zakończone są </a:t>
            </a:r>
            <a:r>
              <a:rPr lang="pl-PL" sz="2400" dirty="0" err="1">
                <a:cs typeface="Calibri"/>
              </a:rPr>
              <a:t>szybkozłączkami</a:t>
            </a:r>
            <a:r>
              <a:rPr lang="pl-PL" sz="2400" dirty="0">
                <a:cs typeface="Calibri"/>
              </a:rPr>
              <a:t> </a:t>
            </a:r>
            <a:br>
              <a:rPr lang="pl-PL" sz="2400" dirty="0">
                <a:cs typeface="Calibri"/>
              </a:rPr>
            </a:br>
            <a:r>
              <a:rPr lang="pl-PL" sz="2400" dirty="0">
                <a:cs typeface="Calibri"/>
              </a:rPr>
              <a:t>o zakończeniach tzw. „męska-żeńska” z autoblokadami, co nie pozwalana na niewłaściwe połączenie narzędzi z pompą hydrauliczną.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Są wykonane z kauczuku syntetycznego, uodpornione na działanie oleju hydraulicznego. Wzmocnione oplotem stalowym, odpornym na rozciąganie.</a:t>
            </a:r>
          </a:p>
          <a:p>
            <a:endParaRPr lang="pl-PL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612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80F38C-03F5-DF8C-88C3-1DF1B2801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515" y="706040"/>
            <a:ext cx="6176554" cy="681831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</a:rPr>
              <a:t>Nożyce hydrauliczne</a:t>
            </a:r>
            <a:endParaRPr lang="pl-PL" sz="3000" dirty="0">
              <a:latin typeface="+mn-lt"/>
              <a:cs typeface="Calibri Light" panose="020F0302020204030204"/>
            </a:endParaRPr>
          </a:p>
        </p:txBody>
      </p:sp>
      <p:pic>
        <p:nvPicPr>
          <p:cNvPr id="4" name="Obraz 4" descr="Obraz zawierający narzędzie&#10;&#10;Opis wygenerowany automatycznie">
            <a:extLst>
              <a:ext uri="{FF2B5EF4-FFF2-40B4-BE49-F238E27FC236}">
                <a16:creationId xmlns:a16="http://schemas.microsoft.com/office/drawing/2014/main" id="{25645553-6026-C518-66CF-2BB8B70BD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00" y="2191544"/>
            <a:ext cx="9525000" cy="3619500"/>
          </a:xfrm>
        </p:spPr>
      </p:pic>
    </p:spTree>
    <p:extLst>
      <p:ext uri="{BB962C8B-B14F-4D97-AF65-F5344CB8AC3E}">
        <p14:creationId xmlns:p14="http://schemas.microsoft.com/office/powerpoint/2010/main" val="2123027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39617B-4358-C8BA-B4DE-1D1CDB6E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03617" cy="835457"/>
          </a:xfrm>
        </p:spPr>
        <p:txBody>
          <a:bodyPr>
            <a:normAutofit/>
          </a:bodyPr>
          <a:lstStyle/>
          <a:p>
            <a:pPr algn="ctr"/>
            <a:r>
              <a:rPr lang="pl-PL" sz="3000" b="1" u="sng" dirty="0">
                <a:latin typeface="+mn-lt"/>
              </a:rPr>
              <a:t>Nożyce hydrauliczne</a:t>
            </a:r>
            <a:endParaRPr lang="pl-PL" sz="3000" u="sng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6BD510-5C6B-9C46-E04C-D775E512E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5" y="1694995"/>
            <a:ext cx="11228614" cy="42799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2563" indent="-182563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 Nożyce hydrauliczne są jednym z najbardziej popularnych narzędzi hydraulicznych używanych przez straż pożarną. Są one szczególnie przydatne podczas ratowania osób, które zostały przyciśnięte przez elementy pojazdu. Nożyce hydrauliczne są w stanie przeciąć metal, co pozwala na usunięcie elementów blokujących rannych.</a:t>
            </a:r>
          </a:p>
          <a:p>
            <a:pPr marL="182563" indent="-182563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    W połączeniu z łańcuchami, nożyce hydrauliczne mogą również służyć do wyrwania drzwi lub wyciągnięcia kolumny kierownicy.</a:t>
            </a:r>
            <a:endParaRPr lang="pl-PL" sz="2400" dirty="0"/>
          </a:p>
          <a:p>
            <a:pPr marL="0" indent="0">
              <a:buNone/>
            </a:pPr>
            <a:endParaRPr lang="pl-PL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9536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ziemia, rower, narzędzie, szlauch&#10;&#10;Opis wygenerowany automatycznie">
            <a:extLst>
              <a:ext uri="{FF2B5EF4-FFF2-40B4-BE49-F238E27FC236}">
                <a16:creationId xmlns:a16="http://schemas.microsoft.com/office/drawing/2014/main" id="{B04DBAE5-1E0E-295E-91AF-7831C1661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736" y="134216"/>
            <a:ext cx="10514299" cy="6504565"/>
          </a:xfrm>
        </p:spPr>
      </p:pic>
    </p:spTree>
    <p:extLst>
      <p:ext uri="{BB962C8B-B14F-4D97-AF65-F5344CB8AC3E}">
        <p14:creationId xmlns:p14="http://schemas.microsoft.com/office/powerpoint/2010/main" val="22629353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222F33-E732-C64A-D6F1-4ECF820C9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877" y="742156"/>
            <a:ext cx="8227423" cy="510086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"/>
              </a:rPr>
              <a:t>Zestaw przygotowany do pracy pod wodą</a:t>
            </a:r>
            <a:endParaRPr lang="pl-PL" sz="3000" b="1" dirty="0">
              <a:latin typeface="+mn-lt"/>
              <a:cs typeface="Calibri Light" panose="020F0302020204030204"/>
            </a:endParaRPr>
          </a:p>
        </p:txBody>
      </p:sp>
      <p:pic>
        <p:nvPicPr>
          <p:cNvPr id="4" name="Obraz 4" descr="Obraz zawierający ziemia, na wolnym powietrzu, szlauch, chodnik&#10;&#10;Opis wygenerowany automatycznie">
            <a:extLst>
              <a:ext uri="{FF2B5EF4-FFF2-40B4-BE49-F238E27FC236}">
                <a16:creationId xmlns:a16="http://schemas.microsoft.com/office/drawing/2014/main" id="{756C5138-47AA-3C2C-71AB-70A9E04F4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0" y="1886744"/>
            <a:ext cx="9563100" cy="4229100"/>
          </a:xfrm>
        </p:spPr>
      </p:pic>
    </p:spTree>
    <p:extLst>
      <p:ext uri="{BB962C8B-B14F-4D97-AF65-F5344CB8AC3E}">
        <p14:creationId xmlns:p14="http://schemas.microsoft.com/office/powerpoint/2010/main" val="24676920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CE28CC-077A-7EFA-0F12-E69059FA5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125" y="704056"/>
            <a:ext cx="8375469" cy="549275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" panose="020F0502020204030204" pitchFamily="34" charset="0"/>
              </a:rPr>
              <a:t>Hydrauliczny zestaw do przecinania pedałów </a:t>
            </a:r>
          </a:p>
        </p:txBody>
      </p:sp>
      <p:pic>
        <p:nvPicPr>
          <p:cNvPr id="4" name="Obraz 4" descr="Obraz zawierający narzędzie, czerwony, wiertło, przewód&#10;&#10;Opis wygenerowany automatycznie">
            <a:extLst>
              <a:ext uri="{FF2B5EF4-FFF2-40B4-BE49-F238E27FC236}">
                <a16:creationId xmlns:a16="http://schemas.microsoft.com/office/drawing/2014/main" id="{2155503C-69D2-B808-5812-8BF759069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4212" y="1848644"/>
            <a:ext cx="5743575" cy="4305300"/>
          </a:xfrm>
        </p:spPr>
      </p:pic>
    </p:spTree>
    <p:extLst>
      <p:ext uri="{BB962C8B-B14F-4D97-AF65-F5344CB8AC3E}">
        <p14:creationId xmlns:p14="http://schemas.microsoft.com/office/powerpoint/2010/main" val="13308352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BB80D4-3B24-5E66-6216-3CA4872B2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942545" cy="901972"/>
          </a:xfrm>
        </p:spPr>
        <p:txBody>
          <a:bodyPr>
            <a:noAutofit/>
          </a:bodyPr>
          <a:lstStyle/>
          <a:p>
            <a:pPr algn="ctr"/>
            <a:r>
              <a:rPr lang="pl-PL" sz="3000" b="1" u="sng" dirty="0">
                <a:latin typeface="+mn-lt"/>
              </a:rPr>
              <a:t>Hydrauliczny zestaw do przecinania pedałów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2C620F-F0F8-7DFF-A8A5-EEB7CDE04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9564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cs typeface="Calibri"/>
              </a:rPr>
              <a:t>Zestaw do cięcia w ograniczonej przestrzeni (np. wewnątrz samochodu – koła kierownicy, dźwigni zmiany biegów i pedałów) oraz do przecinania różnych materiałów konstrukcyjnych np. przecinanie prętów zbrojeniowych w czasie prowadzenia akcji ratowniczych.</a:t>
            </a:r>
          </a:p>
          <a:p>
            <a:pPr algn="just"/>
            <a:endParaRPr lang="pl-PL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91158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6CE870-8BA4-FAA4-989B-23E0FA35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357" y="427887"/>
            <a:ext cx="7783286" cy="509844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BUDOWA KOMPASU NURKOWEGO</a:t>
            </a:r>
          </a:p>
        </p:txBody>
      </p:sp>
      <p:pic>
        <p:nvPicPr>
          <p:cNvPr id="4" name="Obraz 4" descr="Obraz zawierający urządzenie, Przyrząd pomiarowy, kompas, zegar&#10;&#10;Opis wygenerowany automatycznie">
            <a:extLst>
              <a:ext uri="{FF2B5EF4-FFF2-40B4-BE49-F238E27FC236}">
                <a16:creationId xmlns:a16="http://schemas.microsoft.com/office/drawing/2014/main" id="{A6D60011-F8C8-1FDA-AA26-7BFB8C803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555" y="1917989"/>
            <a:ext cx="6510891" cy="4351338"/>
          </a:xfr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D1A9836E-C064-7AE1-6BE1-05B434544F41}"/>
              </a:ext>
            </a:extLst>
          </p:cNvPr>
          <p:cNvSpPr/>
          <p:nvPr/>
        </p:nvSpPr>
        <p:spPr>
          <a:xfrm>
            <a:off x="291428" y="2082606"/>
            <a:ext cx="2045582" cy="171484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GUMA "BUNGEE" UMOŻLIWIAJĄCA ZAMOTOWANIE KOMPASU NA WIERZCHU DŁONI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C2E80A9B-6655-3B16-5BB2-F2882FE6B302}"/>
              </a:ext>
            </a:extLst>
          </p:cNvPr>
          <p:cNvCxnSpPr>
            <a:cxnSpLocks/>
          </p:cNvCxnSpPr>
          <p:nvPr/>
        </p:nvCxnSpPr>
        <p:spPr>
          <a:xfrm>
            <a:off x="2314555" y="2993624"/>
            <a:ext cx="1332506" cy="5098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7A721FAF-7D3F-E2B6-D978-03C1066323B3}"/>
              </a:ext>
            </a:extLst>
          </p:cNvPr>
          <p:cNvSpPr/>
          <p:nvPr/>
        </p:nvSpPr>
        <p:spPr>
          <a:xfrm>
            <a:off x="291428" y="3906787"/>
            <a:ext cx="2137945" cy="60647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TARCZA KOMPASU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FE490228-C9DD-C8B2-7BE8-15C336CFBD08}"/>
              </a:ext>
            </a:extLst>
          </p:cNvPr>
          <p:cNvCxnSpPr>
            <a:cxnSpLocks/>
          </p:cNvCxnSpPr>
          <p:nvPr/>
        </p:nvCxnSpPr>
        <p:spPr>
          <a:xfrm flipV="1">
            <a:off x="2430009" y="4207739"/>
            <a:ext cx="3272142" cy="443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40F507C4-EA2C-7102-79EB-2B4468BF027D}"/>
              </a:ext>
            </a:extLst>
          </p:cNvPr>
          <p:cNvSpPr/>
          <p:nvPr/>
        </p:nvSpPr>
        <p:spPr>
          <a:xfrm>
            <a:off x="834064" y="4922787"/>
            <a:ext cx="1572218" cy="60647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OBROTOWY PIERŚCIEŃ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CA08A420-D1F5-3561-8420-89F79EDB4D6B}"/>
              </a:ext>
            </a:extLst>
          </p:cNvPr>
          <p:cNvCxnSpPr>
            <a:cxnSpLocks/>
          </p:cNvCxnSpPr>
          <p:nvPr/>
        </p:nvCxnSpPr>
        <p:spPr>
          <a:xfrm flipV="1">
            <a:off x="2406918" y="4808103"/>
            <a:ext cx="3087415" cy="459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AA6C0B7A-2423-54C3-70FA-78203E68D6DA}"/>
              </a:ext>
            </a:extLst>
          </p:cNvPr>
          <p:cNvSpPr/>
          <p:nvPr/>
        </p:nvSpPr>
        <p:spPr>
          <a:xfrm>
            <a:off x="9781790" y="5038241"/>
            <a:ext cx="1803127" cy="120684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LINIA WIDZENIA I OKIENKO DO ODCZYTÓW PRECYZYJNYCH</a:t>
            </a:r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7676E4DA-9186-F276-E2D9-4973E1412225}"/>
              </a:ext>
            </a:extLst>
          </p:cNvPr>
          <p:cNvCxnSpPr>
            <a:cxnSpLocks/>
          </p:cNvCxnSpPr>
          <p:nvPr/>
        </p:nvCxnSpPr>
        <p:spPr>
          <a:xfrm flipH="1" flipV="1">
            <a:off x="6117788" y="4877375"/>
            <a:ext cx="3655129" cy="713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B286FA26-DD9E-C2C0-030D-CEB8C2B0D785}"/>
              </a:ext>
            </a:extLst>
          </p:cNvPr>
          <p:cNvSpPr/>
          <p:nvPr/>
        </p:nvSpPr>
        <p:spPr>
          <a:xfrm>
            <a:off x="9781789" y="2648331"/>
            <a:ext cx="1803127" cy="90665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cs typeface="Calibri"/>
              </a:rPr>
              <a:t>WSKAŹNIKI ORIENTACYJNE 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8BA46F9-0241-CDB1-8693-6FE588D88D8E}"/>
              </a:ext>
            </a:extLst>
          </p:cNvPr>
          <p:cNvCxnSpPr>
            <a:cxnSpLocks/>
          </p:cNvCxnSpPr>
          <p:nvPr/>
        </p:nvCxnSpPr>
        <p:spPr>
          <a:xfrm flipH="1">
            <a:off x="6637333" y="3166805"/>
            <a:ext cx="3135584" cy="9254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5E3B3114-C0A1-6771-A109-A94EEBE71540}"/>
              </a:ext>
            </a:extLst>
          </p:cNvPr>
          <p:cNvCxnSpPr>
            <a:cxnSpLocks/>
          </p:cNvCxnSpPr>
          <p:nvPr/>
        </p:nvCxnSpPr>
        <p:spPr>
          <a:xfrm flipH="1">
            <a:off x="5517425" y="3166805"/>
            <a:ext cx="4267038" cy="6945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381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C6522C-29EF-5F05-397A-9B3104B9B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zmierzyć ciśnienie w zbiorniku ciśnieniowym;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wezwać pomoc przy użyciu środków sygnalizacji alarmowej;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omówić zasady wyposażania sprzętu pływającego w środki ratunkowe;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wyposażyć sprzęt pływający w środki ratunkowe;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dobrać i skonfigurować sprzęt nurkowy do planowanego zadania;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założyć suchy skafander nurkowy i maskę </a:t>
            </a:r>
            <a:r>
              <a:rPr lang="pl-PL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pełnotwarzową</a:t>
            </a: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sprawdzić szczelność maski;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  <a:tabLst>
                <a:tab pos="270510" algn="l"/>
                <a:tab pos="31877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założyć uprząż asekuracyjną i wpiąć linę podwodnej łączności przewodowej.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pl-PL" sz="2400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CD1F59B0-6472-95E0-1A58-3B54470171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29599" y="214813"/>
            <a:ext cx="3737975" cy="315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3000" b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Cele szczegółowe c.d.:</a:t>
            </a:r>
          </a:p>
        </p:txBody>
      </p:sp>
    </p:spTree>
    <p:extLst>
      <p:ext uri="{BB962C8B-B14F-4D97-AF65-F5344CB8AC3E}">
        <p14:creationId xmlns:p14="http://schemas.microsoft.com/office/powerpoint/2010/main" val="4315410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 descr="Obraz zawierający niebieskie&#10;&#10;Opis wygenerowany automatycznie">
            <a:extLst>
              <a:ext uri="{FF2B5EF4-FFF2-40B4-BE49-F238E27FC236}">
                <a16:creationId xmlns:a16="http://schemas.microsoft.com/office/drawing/2014/main" id="{6A61D067-0B84-AAB9-941E-CE3E1A47D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6513" y="364255"/>
            <a:ext cx="9148426" cy="6119753"/>
          </a:xfrm>
        </p:spPr>
      </p:pic>
    </p:spTree>
    <p:extLst>
      <p:ext uri="{BB962C8B-B14F-4D97-AF65-F5344CB8AC3E}">
        <p14:creationId xmlns:p14="http://schemas.microsoft.com/office/powerpoint/2010/main" val="34187680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zegar, Przyrząd pomiarowy, zegarek, pasek&#10;&#10;Opis wygenerowany automatycznie">
            <a:extLst>
              <a:ext uri="{FF2B5EF4-FFF2-40B4-BE49-F238E27FC236}">
                <a16:creationId xmlns:a16="http://schemas.microsoft.com/office/drawing/2014/main" id="{D0C920F1-204D-35B5-F87B-3EC7A3A08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162" y="-300"/>
            <a:ext cx="5260061" cy="3503074"/>
          </a:xfrm>
        </p:spPr>
      </p:pic>
      <p:pic>
        <p:nvPicPr>
          <p:cNvPr id="5" name="Obraz 5" descr="Obraz zawierający ziemia, zegarek, narzędzie, rower&#10;&#10;Opis wygenerowany automatycznie">
            <a:extLst>
              <a:ext uri="{FF2B5EF4-FFF2-40B4-BE49-F238E27FC236}">
                <a16:creationId xmlns:a16="http://schemas.microsoft.com/office/drawing/2014/main" id="{F3E0BD9E-2348-1EE0-D075-B32E6164D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3504375"/>
            <a:ext cx="5259237" cy="3515477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4A6A2A63-E3C5-A4BC-F96E-ABECB4F7E00A}"/>
              </a:ext>
            </a:extLst>
          </p:cNvPr>
          <p:cNvSpPr txBox="1">
            <a:spLocks/>
          </p:cNvSpPr>
          <p:nvPr/>
        </p:nvSpPr>
        <p:spPr>
          <a:xfrm>
            <a:off x="6094802" y="239067"/>
            <a:ext cx="4559798" cy="851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b="1" dirty="0">
                <a:latin typeface="+mn-lt"/>
                <a:cs typeface="Calibri Light"/>
              </a:rPr>
              <a:t>URZĄDZENIE POMIAROWE</a:t>
            </a:r>
            <a:endParaRPr lang="pl-PL" sz="3000" b="1" dirty="0">
              <a:latin typeface="+mn-lt"/>
              <a:ea typeface="Calibri Light"/>
              <a:cs typeface="Calibri Light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CB0F126-3AA4-42C1-1C62-939F1960BBDC}"/>
              </a:ext>
            </a:extLst>
          </p:cNvPr>
          <p:cNvSpPr txBox="1"/>
          <p:nvPr/>
        </p:nvSpPr>
        <p:spPr>
          <a:xfrm>
            <a:off x="5711868" y="1155797"/>
            <a:ext cx="625048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2400" dirty="0">
                <a:cs typeface="Calibri"/>
              </a:rPr>
              <a:t>Umożliwia odczyt parametrów nurkowania (czas nurkowania, temperatura wody, aktualna głębokość, czas bezdekompresyjny itp.).</a:t>
            </a:r>
          </a:p>
          <a:p>
            <a:pPr marL="285750" indent="-285750" algn="just">
              <a:buFont typeface="Calibri"/>
              <a:buChar char="-"/>
            </a:pPr>
            <a:endParaRPr lang="pl-PL" sz="2400" dirty="0">
              <a:ea typeface="Calibri"/>
              <a:cs typeface="Calibri"/>
            </a:endParaRPr>
          </a:p>
          <a:p>
            <a:pPr algn="just"/>
            <a:r>
              <a:rPr lang="pl-PL" sz="2400" dirty="0">
                <a:ea typeface="Calibri"/>
                <a:cs typeface="Calibri"/>
              </a:rPr>
              <a:t>Zaleca się montowanie komputera na prawej ręce (rekomendowane jest zabieranie pod wodę dwóch urządzeń pomiarowych).</a:t>
            </a:r>
          </a:p>
          <a:p>
            <a:pPr marL="285750" indent="-285750" algn="just">
              <a:buFont typeface="Calibri"/>
              <a:buChar char="-"/>
            </a:pPr>
            <a:endParaRPr lang="pl-PL" sz="2400" dirty="0">
              <a:ea typeface="Calibri"/>
              <a:cs typeface="Calibri"/>
            </a:endParaRPr>
          </a:p>
          <a:p>
            <a:pPr algn="just"/>
            <a:r>
              <a:rPr lang="pl-PL" sz="2400" dirty="0">
                <a:ea typeface="Calibri"/>
                <a:cs typeface="Calibri"/>
              </a:rPr>
              <a:t>Urządzenie powinno mieć niezawodną konstrukcję oraz umożliwiać odczyt parametrów w warunkach ograniczonej widoczności.</a:t>
            </a:r>
          </a:p>
          <a:p>
            <a:pPr marL="285750" indent="-285750">
              <a:buFont typeface="Calibri"/>
              <a:buChar char="-"/>
            </a:pPr>
            <a:endParaRPr lang="pl-PL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6770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745724" y="553750"/>
            <a:ext cx="10635449" cy="5959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b="1" dirty="0">
                <a:cs typeface="Calibri Light"/>
              </a:rPr>
              <a:t>WYKORZYSTANIE ROLEK I BLOCZKÓW W UKŁADZIE LINOWYM DO PROWADZENIA DZIAŁAŃ WODNO-NURKOWYCH NA RZECE</a:t>
            </a:r>
            <a:endParaRPr lang="pl-PL" sz="1200" b="1" u="sng" dirty="0">
              <a:latin typeface="+mj-lt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2400" dirty="0"/>
              <a:t>Bloczek wspinaczkowy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2400" dirty="0"/>
              <a:t>Rolka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2400" dirty="0"/>
              <a:t>Taśma szyta – wytrzymałość minimum 25 </a:t>
            </a:r>
            <a:r>
              <a:rPr lang="pl-PL" sz="2400" dirty="0" err="1"/>
              <a:t>kN</a:t>
            </a:r>
            <a:endParaRPr lang="pl-PL" sz="24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2400" dirty="0"/>
              <a:t>Przyrząd zjazdowy z automatyczną blokadą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2400" dirty="0"/>
              <a:t>Lina minimum 50 m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2400" dirty="0"/>
              <a:t>Karabinki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l-PL" sz="2400" dirty="0"/>
              <a:t>Sznur/</a:t>
            </a:r>
            <a:r>
              <a:rPr lang="pl-PL" sz="2400" dirty="0" err="1"/>
              <a:t>prusik</a:t>
            </a:r>
            <a:endParaRPr lang="pl-PL" sz="2400" dirty="0"/>
          </a:p>
          <a:p>
            <a:pPr algn="ctr">
              <a:buFont typeface="Arial" panose="020B0604020202020204" pitchFamily="34" charset="0"/>
              <a:buChar char="•"/>
            </a:pPr>
            <a:endParaRPr lang="pl-PL" sz="1200" dirty="0">
              <a:latin typeface="+mj-lt"/>
            </a:endParaRPr>
          </a:p>
        </p:txBody>
      </p:sp>
      <p:pic>
        <p:nvPicPr>
          <p:cNvPr id="5" name="Symbol zastępczy zawartości 3" descr="bloczek-wspinaczkowy-climbing-technology-orbiter-s-1_top.jpg">
            <a:extLst>
              <a:ext uri="{FF2B5EF4-FFF2-40B4-BE49-F238E27FC236}">
                <a16:creationId xmlns:a16="http://schemas.microsoft.com/office/drawing/2014/main" id="{4FB5509E-EB5E-021E-A1AB-3DF013ACE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390" y="1988840"/>
            <a:ext cx="1440160" cy="1918895"/>
          </a:xfrm>
          <a:prstGeom prst="rect">
            <a:avLst/>
          </a:prstGeom>
        </p:spPr>
      </p:pic>
      <p:pic>
        <p:nvPicPr>
          <p:cNvPr id="6" name="Symbol zastępczy zawartości 3" descr="2072.jpg">
            <a:extLst>
              <a:ext uri="{FF2B5EF4-FFF2-40B4-BE49-F238E27FC236}">
                <a16:creationId xmlns:a16="http://schemas.microsoft.com/office/drawing/2014/main" id="{B1FFF73D-FAEF-1B6E-36F0-93EA08776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437" y="4569064"/>
            <a:ext cx="1407836" cy="1410965"/>
          </a:xfrm>
          <a:prstGeom prst="rect">
            <a:avLst/>
          </a:prstGeom>
        </p:spPr>
      </p:pic>
      <p:pic>
        <p:nvPicPr>
          <p:cNvPr id="7" name="Symbol zastępczy zawartości 3" descr="indeks.jpg">
            <a:extLst>
              <a:ext uri="{FF2B5EF4-FFF2-40B4-BE49-F238E27FC236}">
                <a16:creationId xmlns:a16="http://schemas.microsoft.com/office/drawing/2014/main" id="{E00A4706-7450-4715-275B-4D51FDB58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648" y="1988840"/>
            <a:ext cx="1517450" cy="1913592"/>
          </a:xfrm>
          <a:prstGeom prst="rect">
            <a:avLst/>
          </a:prstGeom>
        </p:spPr>
      </p:pic>
      <p:pic>
        <p:nvPicPr>
          <p:cNvPr id="8" name="Symbol zastępczy zawartości 3" descr="lina-wspinaczkowa.1.jpg">
            <a:extLst>
              <a:ext uri="{FF2B5EF4-FFF2-40B4-BE49-F238E27FC236}">
                <a16:creationId xmlns:a16="http://schemas.microsoft.com/office/drawing/2014/main" id="{79C2D74E-0976-28E7-0A2E-60736C583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605" y="4180757"/>
            <a:ext cx="2088232" cy="1410966"/>
          </a:xfrm>
          <a:prstGeom prst="rect">
            <a:avLst/>
          </a:prstGeom>
        </p:spPr>
      </p:pic>
      <p:pic>
        <p:nvPicPr>
          <p:cNvPr id="9" name="Symbol zastępczy zawartości 3" descr="d ksztalt.jpg">
            <a:extLst>
              <a:ext uri="{FF2B5EF4-FFF2-40B4-BE49-F238E27FC236}">
                <a16:creationId xmlns:a16="http://schemas.microsoft.com/office/drawing/2014/main" id="{A9222D4F-A6A4-C567-9DAC-9044FEDAA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8064" y="4886238"/>
            <a:ext cx="2088232" cy="1410966"/>
          </a:xfrm>
          <a:prstGeom prst="rect">
            <a:avLst/>
          </a:prstGeom>
        </p:spPr>
      </p:pic>
      <p:pic>
        <p:nvPicPr>
          <p:cNvPr id="10" name="Obraz 9" descr="prusik 2.jpg">
            <a:extLst>
              <a:ext uri="{FF2B5EF4-FFF2-40B4-BE49-F238E27FC236}">
                <a16:creationId xmlns:a16="http://schemas.microsoft.com/office/drawing/2014/main" id="{5F445DA7-F2CF-53FA-FBA7-B11ABE811D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9714" y="4181011"/>
            <a:ext cx="1540768" cy="141096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8C4F939-26A2-CFFB-76A6-C79987EDD3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518" y="4180755"/>
            <a:ext cx="2183495" cy="141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95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99495" y="553750"/>
            <a:ext cx="11398927" cy="59535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b="1" dirty="0">
                <a:cs typeface="Calibri Light"/>
              </a:rPr>
              <a:t>WYKORZYSTANIE ROLEK I BLOCZKÓW W UKŁADZIE LINOWYM DO PROWADZENIA DZIAŁAŃ WODNO-NURKOWYCH NA RZECE c.d.</a:t>
            </a:r>
            <a:endParaRPr lang="pl-PL" sz="1200" b="1" u="sng" dirty="0">
              <a:solidFill>
                <a:schemeClr val="accent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pl-PL" sz="2400" b="1" u="sng" dirty="0">
                <a:solidFill>
                  <a:schemeClr val="accent1"/>
                </a:solidFill>
              </a:rPr>
              <a:t>BUDOWA UKŁADU:</a:t>
            </a:r>
            <a:endParaRPr lang="pl-PL" sz="2400" dirty="0"/>
          </a:p>
          <a:p>
            <a:pPr algn="just">
              <a:buNone/>
            </a:pPr>
            <a:r>
              <a:rPr lang="pl-PL" sz="2400" dirty="0"/>
              <a:t>	Do budowy stanowisk wybieramy zawsze </a:t>
            </a:r>
            <a:r>
              <a:rPr lang="pl-PL" sz="2400" b="1" u="sng" dirty="0"/>
              <a:t>bezwzględnie pewny punkt </a:t>
            </a:r>
            <a:r>
              <a:rPr lang="pl-PL" sz="2400" dirty="0"/>
              <a:t>mocowania (BPPM):</a:t>
            </a:r>
          </a:p>
          <a:p>
            <a:pPr lvl="1" algn="just"/>
            <a:r>
              <a:rPr lang="pl-PL" dirty="0"/>
              <a:t>pień drzewa, </a:t>
            </a:r>
          </a:p>
          <a:p>
            <a:pPr lvl="1" algn="just"/>
            <a:r>
              <a:rPr lang="pl-PL" dirty="0"/>
              <a:t>konstrukcję kratownic (słup energetyczny), </a:t>
            </a:r>
          </a:p>
          <a:p>
            <a:pPr lvl="1" algn="just"/>
            <a:r>
              <a:rPr lang="pl-PL" dirty="0"/>
              <a:t>element konstrukcyjny samochodu pożarniczego (szekla,</a:t>
            </a:r>
          </a:p>
          <a:p>
            <a:pPr marL="457200" lvl="1" indent="0" algn="just">
              <a:buNone/>
            </a:pPr>
            <a:r>
              <a:rPr lang="pl-PL" dirty="0"/>
              <a:t>   element zawieszenia, rama itp.),</a:t>
            </a:r>
          </a:p>
          <a:p>
            <a:pPr lvl="1" algn="just"/>
            <a:r>
              <a:rPr lang="pl-PL" dirty="0"/>
              <a:t>felgi samochodu (uwaga na ostre krawędzie),</a:t>
            </a:r>
          </a:p>
          <a:p>
            <a:pPr lvl="1" algn="just"/>
            <a:r>
              <a:rPr lang="pl-PL" dirty="0"/>
              <a:t>inne elementy budowy samochodu,</a:t>
            </a:r>
          </a:p>
          <a:p>
            <a:pPr marL="457200" lvl="1" indent="0" algn="just">
              <a:buNone/>
            </a:pPr>
            <a:r>
              <a:rPr lang="pl-PL" dirty="0"/>
              <a:t>   najczęściej oznaczone kolorem żółtym.</a:t>
            </a:r>
          </a:p>
          <a:p>
            <a:pPr marL="0" indent="0" algn="ctr">
              <a:buNone/>
            </a:pPr>
            <a:endParaRPr lang="pl-PL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Obraz 10" descr="1.jpg">
            <a:extLst>
              <a:ext uri="{FF2B5EF4-FFF2-40B4-BE49-F238E27FC236}">
                <a16:creationId xmlns:a16="http://schemas.microsoft.com/office/drawing/2014/main" id="{08B29CE8-CAC9-E645-3BF4-8F599876B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66426"/>
            <a:ext cx="3261295" cy="1942816"/>
          </a:xfrm>
          <a:prstGeom prst="rect">
            <a:avLst/>
          </a:prstGeom>
        </p:spPr>
      </p:pic>
      <p:pic>
        <p:nvPicPr>
          <p:cNvPr id="12" name="Obraz 11" descr="IMG_4789.JPG">
            <a:extLst>
              <a:ext uri="{FF2B5EF4-FFF2-40B4-BE49-F238E27FC236}">
                <a16:creationId xmlns:a16="http://schemas.microsoft.com/office/drawing/2014/main" id="{0F5AB18D-595B-C1D8-18E1-9126E1422A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63942" y="2555478"/>
            <a:ext cx="2282200" cy="26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570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50416" y="553750"/>
            <a:ext cx="10999433" cy="58470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b="1" dirty="0">
                <a:cs typeface="Calibri Light"/>
              </a:rPr>
              <a:t>WYKORZYSTANIE ROLEK I BLOCZKÓW W UKŁADZIE LINOWYM DO PROWADZENIA DZIAŁAŃ WODNO-NURKOWYCH NA RZECE c.d.</a:t>
            </a:r>
            <a:endParaRPr lang="pl-PL" sz="3000" b="1" u="sng" dirty="0"/>
          </a:p>
          <a:p>
            <a:pPr marL="0" indent="0" algn="ctr">
              <a:buNone/>
            </a:pPr>
            <a:endParaRPr lang="pl-PL" sz="1200" b="1" u="sng" dirty="0">
              <a:solidFill>
                <a:schemeClr val="accent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pl-PL" sz="2400" b="1" u="sng" dirty="0">
                <a:solidFill>
                  <a:schemeClr val="accent1"/>
                </a:solidFill>
              </a:rPr>
              <a:t>BUDOWA UKŁADU:</a:t>
            </a:r>
          </a:p>
          <a:p>
            <a:pPr marL="0" indent="0" algn="ctr">
              <a:buNone/>
            </a:pPr>
            <a:endParaRPr lang="pl-PL" sz="1200" dirty="0">
              <a:latin typeface="+mj-lt"/>
            </a:endParaRPr>
          </a:p>
          <a:p>
            <a:pPr algn="ctr">
              <a:buNone/>
            </a:pPr>
            <a:r>
              <a:rPr lang="pl-PL" sz="1200" dirty="0">
                <a:latin typeface="+mj-lt"/>
              </a:rPr>
              <a:t>	</a:t>
            </a:r>
            <a:endParaRPr lang="pl-PL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Symbol zastępczy zawartości 3" descr="IMG_4803.JPG">
            <a:extLst>
              <a:ext uri="{FF2B5EF4-FFF2-40B4-BE49-F238E27FC236}">
                <a16:creationId xmlns:a16="http://schemas.microsoft.com/office/drawing/2014/main" id="{6CC7AEA6-81A7-AAF0-4ED8-BD6DF6EB74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8033" y="2232150"/>
            <a:ext cx="2228574" cy="3084943"/>
          </a:xfrm>
          <a:prstGeom prst="rect">
            <a:avLst/>
          </a:prstGeom>
        </p:spPr>
      </p:pic>
      <p:pic>
        <p:nvPicPr>
          <p:cNvPr id="6" name="Obraz 5" descr="IMG_4805.JPG">
            <a:extLst>
              <a:ext uri="{FF2B5EF4-FFF2-40B4-BE49-F238E27FC236}">
                <a16:creationId xmlns:a16="http://schemas.microsoft.com/office/drawing/2014/main" id="{492DFB25-F144-46FC-E8F3-F6C781C15F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533882" y="2726996"/>
            <a:ext cx="3064787" cy="2075101"/>
          </a:xfrm>
          <a:prstGeom prst="rect">
            <a:avLst/>
          </a:prstGeom>
        </p:spPr>
      </p:pic>
      <p:pic>
        <p:nvPicPr>
          <p:cNvPr id="7" name="Obraz 6" descr="IMG_4806.JPG">
            <a:extLst>
              <a:ext uri="{FF2B5EF4-FFF2-40B4-BE49-F238E27FC236}">
                <a16:creationId xmlns:a16="http://schemas.microsoft.com/office/drawing/2014/main" id="{2C0C7AFA-F8E6-4A9B-DBB2-E6964851FEC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7418083" y="2615246"/>
            <a:ext cx="3064765" cy="22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05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85926" y="553749"/>
            <a:ext cx="10990556" cy="58648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b="1" dirty="0">
                <a:cs typeface="Calibri Light"/>
              </a:rPr>
              <a:t>WYKORZYSTANIE ROLEK I BLOCZKÓW W UKŁADZIE LINOWYM DO PROWADZENIA DZIAŁAŃ WODNO-NURKOWYCH NA RZECE c.d.</a:t>
            </a:r>
            <a:endParaRPr lang="pl-PL" sz="3000" b="1" u="sng" dirty="0"/>
          </a:p>
          <a:p>
            <a:pPr marL="0" indent="0" algn="ctr">
              <a:buNone/>
            </a:pPr>
            <a:endParaRPr lang="pl-PL" sz="1200" b="1" u="sng" dirty="0">
              <a:solidFill>
                <a:schemeClr val="accent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pl-PL" sz="2400" b="1" u="sng" dirty="0">
                <a:solidFill>
                  <a:schemeClr val="accent1"/>
                </a:solidFill>
              </a:rPr>
              <a:t>BUDOWA UKŁADU:</a:t>
            </a:r>
          </a:p>
          <a:p>
            <a:pPr marL="0" indent="0" algn="ctr">
              <a:buNone/>
            </a:pPr>
            <a:endParaRPr lang="pl-PL" sz="1200" dirty="0">
              <a:latin typeface="+mj-lt"/>
            </a:endParaRPr>
          </a:p>
          <a:p>
            <a:pPr algn="ctr">
              <a:buNone/>
            </a:pPr>
            <a:r>
              <a:rPr lang="pl-PL" sz="1200" dirty="0">
                <a:latin typeface="+mj-lt"/>
              </a:rPr>
              <a:t>	</a:t>
            </a:r>
            <a:endParaRPr lang="pl-PL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Symbol zastępczy zawartości 3" descr="IMG_4797.JPG">
            <a:extLst>
              <a:ext uri="{FF2B5EF4-FFF2-40B4-BE49-F238E27FC236}">
                <a16:creationId xmlns:a16="http://schemas.microsoft.com/office/drawing/2014/main" id="{9E3210BB-134E-154A-48C7-0A44AB162EC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5126" y="2459282"/>
            <a:ext cx="2732504" cy="3643338"/>
          </a:xfrm>
          <a:prstGeom prst="rect">
            <a:avLst/>
          </a:prstGeom>
        </p:spPr>
      </p:pic>
      <p:pic>
        <p:nvPicPr>
          <p:cNvPr id="15" name="Obraz 14" descr="IMG_4799.JPG">
            <a:extLst>
              <a:ext uri="{FF2B5EF4-FFF2-40B4-BE49-F238E27FC236}">
                <a16:creationId xmlns:a16="http://schemas.microsoft.com/office/drawing/2014/main" id="{1CD8E9B1-D35F-5A8A-5E26-4FC69BC34E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9170" y="2423563"/>
            <a:ext cx="2786082" cy="37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904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50416" y="553749"/>
            <a:ext cx="11088209" cy="58204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b="1" dirty="0">
                <a:cs typeface="Calibri Light"/>
              </a:rPr>
              <a:t>WYKORZYSTANIE ROLEK I BLOCZKÓW W UKŁADZIE LINOWYM DO PROWADZENIA DZIAŁAŃ WODNO-NURKOWYCH NA RZECE c.d.</a:t>
            </a:r>
            <a:endParaRPr lang="pl-PL" sz="3000" b="1" u="sng" dirty="0">
              <a:cs typeface="Calibri Light"/>
            </a:endParaRPr>
          </a:p>
          <a:p>
            <a:pPr marL="0" indent="0" algn="ctr">
              <a:buNone/>
            </a:pPr>
            <a:endParaRPr lang="pl-PL" sz="1200" u="sng" dirty="0">
              <a:solidFill>
                <a:schemeClr val="accent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pl-PL" sz="2400" b="1" u="sng" dirty="0">
                <a:solidFill>
                  <a:schemeClr val="accent1"/>
                </a:solidFill>
              </a:rPr>
              <a:t>ZABEZPIECZENIE UKŁADU PRZED ROZWIĄZANIEM</a:t>
            </a:r>
            <a:endParaRPr lang="pl-PL" sz="24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/>
              <a:t>W tym przykładzie wykorzystano węzeł flagowy używany przede wszystkim do zablokowania liny wychodzącej z przyrządu zjazdowego i asekuracyjnego.</a:t>
            </a:r>
          </a:p>
          <a:p>
            <a:pPr marL="0" indent="0" algn="ctr">
              <a:buNone/>
            </a:pPr>
            <a:endParaRPr lang="pl-PL" sz="1200" dirty="0">
              <a:latin typeface="+mj-lt"/>
            </a:endParaRPr>
          </a:p>
          <a:p>
            <a:pPr algn="ctr">
              <a:buNone/>
            </a:pPr>
            <a:r>
              <a:rPr lang="pl-PL" sz="1200" dirty="0">
                <a:latin typeface="+mj-lt"/>
              </a:rPr>
              <a:t>	</a:t>
            </a:r>
            <a:endParaRPr lang="pl-PL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Symbol zastępczy zawartości 3" descr="IMG_4791.JPG">
            <a:extLst>
              <a:ext uri="{FF2B5EF4-FFF2-40B4-BE49-F238E27FC236}">
                <a16:creationId xmlns:a16="http://schemas.microsoft.com/office/drawing/2014/main" id="{4815A310-246E-CC04-60AB-344BA02E46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3721" y="3598472"/>
            <a:ext cx="2029334" cy="2705779"/>
          </a:xfrm>
          <a:prstGeom prst="rect">
            <a:avLst/>
          </a:prstGeom>
        </p:spPr>
      </p:pic>
      <p:pic>
        <p:nvPicPr>
          <p:cNvPr id="6" name="Obraz 5" descr="IMG_4792.JPG">
            <a:extLst>
              <a:ext uri="{FF2B5EF4-FFF2-40B4-BE49-F238E27FC236}">
                <a16:creationId xmlns:a16="http://schemas.microsoft.com/office/drawing/2014/main" id="{4E5809CF-B4A9-F319-31A4-D564CD74B3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3974" y="3598472"/>
            <a:ext cx="2071612" cy="2762149"/>
          </a:xfrm>
          <a:prstGeom prst="rect">
            <a:avLst/>
          </a:prstGeom>
        </p:spPr>
      </p:pic>
      <p:pic>
        <p:nvPicPr>
          <p:cNvPr id="7" name="Obraz 6" descr="IMG_4795.JPG">
            <a:extLst>
              <a:ext uri="{FF2B5EF4-FFF2-40B4-BE49-F238E27FC236}">
                <a16:creationId xmlns:a16="http://schemas.microsoft.com/office/drawing/2014/main" id="{8031623A-7088-1B8F-255F-A967858E6F6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04253" y="3598472"/>
            <a:ext cx="2085704" cy="278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247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68172" y="553750"/>
            <a:ext cx="10946166" cy="53898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b="1" dirty="0">
                <a:cs typeface="Calibri Light"/>
              </a:rPr>
              <a:t>WYKORZYSTANIE ROLEK I BLOCZKÓW W UKŁADZIE LINOWYM DO PROWADZENIA DZIAŁAŃ WODNO-NURKOWYCH NA RZECE c.d.</a:t>
            </a:r>
            <a:endParaRPr lang="pl-PL" sz="3000" b="1" u="sng" dirty="0">
              <a:cs typeface="Calibri Light"/>
            </a:endParaRPr>
          </a:p>
          <a:p>
            <a:pPr marL="0" indent="0" algn="ctr">
              <a:buNone/>
            </a:pPr>
            <a:endParaRPr lang="pl-PL" sz="1200" u="sng" dirty="0">
              <a:solidFill>
                <a:schemeClr val="accent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pl-PL" sz="2400" b="1" u="sng" dirty="0">
                <a:solidFill>
                  <a:schemeClr val="accent1"/>
                </a:solidFill>
              </a:rPr>
              <a:t>SYSTEM NAPINAJĄCY</a:t>
            </a:r>
          </a:p>
          <a:p>
            <a:pPr marL="0" indent="0" algn="ctr">
              <a:buNone/>
            </a:pPr>
            <a:endParaRPr lang="pl-PL" sz="1200" b="1" u="sng" dirty="0">
              <a:solidFill>
                <a:schemeClr val="accent1"/>
              </a:solidFill>
              <a:latin typeface="+mj-lt"/>
            </a:endParaRPr>
          </a:p>
          <a:p>
            <a:pPr marL="0" indent="0" algn="ctr">
              <a:buNone/>
            </a:pPr>
            <a:endParaRPr lang="pl-PL" sz="1200" b="1" u="sng" dirty="0">
              <a:solidFill>
                <a:schemeClr val="accent1"/>
              </a:solidFill>
              <a:latin typeface="+mj-lt"/>
            </a:endParaRPr>
          </a:p>
          <a:p>
            <a:pPr marL="0" indent="0" algn="ctr">
              <a:buNone/>
            </a:pPr>
            <a:endParaRPr lang="pl-PL" sz="1200" dirty="0">
              <a:latin typeface="+mj-lt"/>
            </a:endParaRPr>
          </a:p>
          <a:p>
            <a:pPr marL="0" indent="0" algn="ctr">
              <a:buNone/>
            </a:pPr>
            <a:endParaRPr lang="pl-PL" sz="1200" dirty="0">
              <a:latin typeface="+mj-lt"/>
            </a:endParaRPr>
          </a:p>
          <a:p>
            <a:pPr algn="ctr">
              <a:buNone/>
            </a:pPr>
            <a:r>
              <a:rPr lang="pl-PL" sz="1200" dirty="0">
                <a:latin typeface="+mj-lt"/>
              </a:rPr>
              <a:t>	</a:t>
            </a:r>
            <a:endParaRPr lang="pl-PL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Symbol zastępczy zawartości 3" descr="IMG_4793.JPG">
            <a:extLst>
              <a:ext uri="{FF2B5EF4-FFF2-40B4-BE49-F238E27FC236}">
                <a16:creationId xmlns:a16="http://schemas.microsoft.com/office/drawing/2014/main" id="{219BD1B7-8EDC-02AA-CB21-8CBB5604A5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5640" y="2330125"/>
            <a:ext cx="2560586" cy="3414115"/>
          </a:xfrm>
          <a:prstGeom prst="rect">
            <a:avLst/>
          </a:prstGeom>
        </p:spPr>
      </p:pic>
      <p:pic>
        <p:nvPicPr>
          <p:cNvPr id="9" name="Obraz 8" descr="IMG_4810.JPG">
            <a:extLst>
              <a:ext uri="{FF2B5EF4-FFF2-40B4-BE49-F238E27FC236}">
                <a16:creationId xmlns:a16="http://schemas.microsoft.com/office/drawing/2014/main" id="{8A04E583-7E0F-313D-188E-24A7C7D05F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1780" y="2330125"/>
            <a:ext cx="2586650" cy="34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497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479394" y="553750"/>
            <a:ext cx="11354540" cy="58381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b="1" dirty="0">
                <a:cs typeface="Calibri Light"/>
              </a:rPr>
              <a:t>WYKORZYSTANIE ROLEK I BLOCZKÓW W UKŁADZIE LINOWYM DO PROWADZENIA DZIAŁAŃ WODNO-NURKOWYCH NA RZECE c.d.</a:t>
            </a:r>
            <a:endParaRPr lang="pl-PL" sz="3000" b="1" u="sng" dirty="0">
              <a:cs typeface="Calibri Light"/>
            </a:endParaRPr>
          </a:p>
          <a:p>
            <a:pPr marL="0" indent="0" algn="ctr">
              <a:buNone/>
            </a:pPr>
            <a:endParaRPr lang="pl-PL" sz="1200" u="sng" dirty="0">
              <a:solidFill>
                <a:schemeClr val="accent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pl-PL" sz="2400" b="1" u="sng" dirty="0">
                <a:solidFill>
                  <a:schemeClr val="accent1"/>
                </a:solidFill>
              </a:rPr>
              <a:t>GOTOWY UKŁAD (PRZEPRAWA LINOWA)</a:t>
            </a:r>
          </a:p>
          <a:p>
            <a:pPr marL="0" indent="0" algn="ctr">
              <a:buNone/>
            </a:pPr>
            <a:endParaRPr lang="pl-PL" sz="1200" b="1" u="sng" dirty="0">
              <a:solidFill>
                <a:schemeClr val="accent1"/>
              </a:solidFill>
              <a:latin typeface="+mj-lt"/>
            </a:endParaRPr>
          </a:p>
          <a:p>
            <a:pPr marL="0" indent="0" algn="ctr">
              <a:buNone/>
            </a:pPr>
            <a:endParaRPr lang="pl-PL" sz="1200" b="1" u="sng" dirty="0">
              <a:solidFill>
                <a:schemeClr val="accent1"/>
              </a:solidFill>
              <a:latin typeface="+mj-lt"/>
            </a:endParaRPr>
          </a:p>
          <a:p>
            <a:pPr marL="0" indent="0" algn="ctr">
              <a:buNone/>
            </a:pPr>
            <a:endParaRPr lang="pl-PL" sz="1200" dirty="0">
              <a:latin typeface="+mj-lt"/>
            </a:endParaRPr>
          </a:p>
          <a:p>
            <a:pPr marL="0" indent="0" algn="ctr">
              <a:buNone/>
            </a:pPr>
            <a:endParaRPr lang="pl-PL" sz="1200" dirty="0">
              <a:latin typeface="+mj-lt"/>
            </a:endParaRPr>
          </a:p>
          <a:p>
            <a:pPr algn="ctr">
              <a:buNone/>
            </a:pPr>
            <a:r>
              <a:rPr lang="pl-PL" sz="1200" dirty="0">
                <a:latin typeface="+mj-lt"/>
              </a:rPr>
              <a:t>	</a:t>
            </a:r>
            <a:endParaRPr lang="pl-PL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Symbol zastępczy zawartości 3" descr="IMG_4813.JPG">
            <a:extLst>
              <a:ext uri="{FF2B5EF4-FFF2-40B4-BE49-F238E27FC236}">
                <a16:creationId xmlns:a16="http://schemas.microsoft.com/office/drawing/2014/main" id="{38920458-3275-FBA2-479D-CDBB76D64D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4618" y="2349722"/>
            <a:ext cx="3743350" cy="2823855"/>
          </a:xfrm>
          <a:prstGeom prst="rect">
            <a:avLst/>
          </a:prstGeom>
        </p:spPr>
      </p:pic>
      <p:pic>
        <p:nvPicPr>
          <p:cNvPr id="6" name="Obraz 5" descr="IMG_4812.JPG">
            <a:extLst>
              <a:ext uri="{FF2B5EF4-FFF2-40B4-BE49-F238E27FC236}">
                <a16:creationId xmlns:a16="http://schemas.microsoft.com/office/drawing/2014/main" id="{24A00CFA-71EE-3DDE-74CD-E684922508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9641" y="2349721"/>
            <a:ext cx="3812984" cy="28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744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541538" y="553750"/>
            <a:ext cx="11123720" cy="58470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b="1" dirty="0">
                <a:cs typeface="Calibri Light"/>
              </a:rPr>
              <a:t>WYKORZYSTANIE ROLEK I BLOCZKÓW W UKŁADZIE LINOWYM DO PROWADZENIA DZIAŁAŃ WODNO-NURKOWYCH NA RZECE c.d.</a:t>
            </a:r>
            <a:endParaRPr lang="pl-PL" sz="3000" b="1" u="sng" dirty="0">
              <a:cs typeface="Calibri Light"/>
            </a:endParaRPr>
          </a:p>
          <a:p>
            <a:pPr marL="0" indent="0" algn="ctr">
              <a:buNone/>
            </a:pPr>
            <a:endParaRPr lang="pl-PL" sz="1200" u="sng" dirty="0">
              <a:solidFill>
                <a:schemeClr val="accent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pl-PL" sz="2400" b="1" u="sng" dirty="0">
                <a:solidFill>
                  <a:schemeClr val="accent1"/>
                </a:solidFill>
              </a:rPr>
              <a:t>GOTOWY UKŁAD (PRZEPRAWA LINOWA ZBUDOWANA PRZEZ SGRW-N)</a:t>
            </a:r>
          </a:p>
          <a:p>
            <a:pPr marL="0" indent="0" algn="ctr">
              <a:buNone/>
            </a:pPr>
            <a:endParaRPr lang="pl-PL" sz="2400" b="1" u="sng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pl-PL" sz="2400" b="1" u="sng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pl-PL" sz="2400" b="1" u="sng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pl-PL" sz="2400" b="1" u="sng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pl-PL" sz="2400" b="1" u="sng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pl-PL" sz="2400" b="1" u="sng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pl-PL" sz="2400" b="1" u="sng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pl-PL" sz="2400" b="1" u="sng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pl-PL" sz="2400" dirty="0"/>
              <a:t>Istnieje wiele możliwości modyfikacji podstawowego układu napinającego.</a:t>
            </a:r>
          </a:p>
          <a:p>
            <a:pPr marL="0" indent="0" algn="ctr">
              <a:buNone/>
            </a:pPr>
            <a:endParaRPr lang="pl-PL" sz="1200" dirty="0">
              <a:latin typeface="+mj-lt"/>
            </a:endParaRPr>
          </a:p>
          <a:p>
            <a:pPr algn="ctr">
              <a:buNone/>
            </a:pPr>
            <a:endParaRPr lang="pl-PL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Obraz 6" descr="IMG_4814.JPG">
            <a:extLst>
              <a:ext uri="{FF2B5EF4-FFF2-40B4-BE49-F238E27FC236}">
                <a16:creationId xmlns:a16="http://schemas.microsoft.com/office/drawing/2014/main" id="{320B2C9A-7017-B3B3-356B-BACA632B224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3816" y="2242404"/>
            <a:ext cx="4319909" cy="3197275"/>
          </a:xfrm>
          <a:prstGeom prst="rect">
            <a:avLst/>
          </a:prstGeom>
        </p:spPr>
      </p:pic>
      <p:pic>
        <p:nvPicPr>
          <p:cNvPr id="8" name="Obraz 7" descr="IMG_4802.JPG">
            <a:extLst>
              <a:ext uri="{FF2B5EF4-FFF2-40B4-BE49-F238E27FC236}">
                <a16:creationId xmlns:a16="http://schemas.microsoft.com/office/drawing/2014/main" id="{B17B753F-4C25-FAF9-4A60-A45FE84C404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8134" y="2242404"/>
            <a:ext cx="2763866" cy="31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8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05424132-B1C3-10E2-A97E-921F4D125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67" y="248575"/>
            <a:ext cx="10210666" cy="795738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KONFIGURACJA AUTOMATÓW Z MASKĄ PEŁNOTWARZOWĄ</a:t>
            </a:r>
          </a:p>
        </p:txBody>
      </p:sp>
      <p:pic>
        <p:nvPicPr>
          <p:cNvPr id="4" name="Obraz 4" descr="Obraz zawierający tekst, sprzęt elektroniczny&#10;&#10;Opis wygenerowany automatycznie">
            <a:extLst>
              <a:ext uri="{FF2B5EF4-FFF2-40B4-BE49-F238E27FC236}">
                <a16:creationId xmlns:a16="http://schemas.microsoft.com/office/drawing/2014/main" id="{BA8098DE-1E63-CFFA-75E8-C6A0447C7E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90667" y="1044313"/>
            <a:ext cx="9474066" cy="513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439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woda, łódź, na wolnym powietrzu, jezioro&#10;&#10;Opis wygenerowany automatycznie">
            <a:extLst>
              <a:ext uri="{FF2B5EF4-FFF2-40B4-BE49-F238E27FC236}">
                <a16:creationId xmlns:a16="http://schemas.microsoft.com/office/drawing/2014/main" id="{1848C6D8-FDD5-2A9C-CF3F-34931006D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046" y="212942"/>
            <a:ext cx="11257633" cy="6327440"/>
          </a:xfrm>
        </p:spPr>
      </p:pic>
    </p:spTree>
    <p:extLst>
      <p:ext uri="{BB962C8B-B14F-4D97-AF65-F5344CB8AC3E}">
        <p14:creationId xmlns:p14="http://schemas.microsoft.com/office/powerpoint/2010/main" val="31555066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7" descr="Obraz zawierający na wolnym powietrzu, woda, pojazd, drzewo&#10;&#10;Opis wygenerowany automatycznie">
            <a:extLst>
              <a:ext uri="{FF2B5EF4-FFF2-40B4-BE49-F238E27FC236}">
                <a16:creationId xmlns:a16="http://schemas.microsoft.com/office/drawing/2014/main" id="{6233A656-6067-51D8-8AE6-C4A499326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380" y="250521"/>
            <a:ext cx="11341612" cy="6382167"/>
          </a:xfr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41F9327A-0A38-ED84-EB69-FD3376BF8500}"/>
              </a:ext>
            </a:extLst>
          </p:cNvPr>
          <p:cNvSpPr txBox="1">
            <a:spLocks/>
          </p:cNvSpPr>
          <p:nvPr/>
        </p:nvSpPr>
        <p:spPr>
          <a:xfrm>
            <a:off x="846826" y="53770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4000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95925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289336-E073-925E-DE29-7DD8F323D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542"/>
            <a:ext cx="1177446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Minimalny standard wyposażenia jednostki pływającej z napędem silnikowym, przeznaczonej do działań na poziomie podstawowym, specjalistycznym, w tym grupy sonarowej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5A7B2EEF-2785-E51A-FC47-85B6BC5A65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155201"/>
              </p:ext>
            </p:extLst>
          </p:nvPr>
        </p:nvGraphicFramePr>
        <p:xfrm>
          <a:off x="1240077" y="1393785"/>
          <a:ext cx="9883035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068">
                  <a:extLst>
                    <a:ext uri="{9D8B030D-6E8A-4147-A177-3AD203B41FA5}">
                      <a16:colId xmlns:a16="http://schemas.microsoft.com/office/drawing/2014/main" val="3311743679"/>
                    </a:ext>
                  </a:extLst>
                </a:gridCol>
                <a:gridCol w="6888091">
                  <a:extLst>
                    <a:ext uri="{9D8B030D-6E8A-4147-A177-3AD203B41FA5}">
                      <a16:colId xmlns:a16="http://schemas.microsoft.com/office/drawing/2014/main" val="980955720"/>
                    </a:ext>
                  </a:extLst>
                </a:gridCol>
                <a:gridCol w="1206034">
                  <a:extLst>
                    <a:ext uri="{9D8B030D-6E8A-4147-A177-3AD203B41FA5}">
                      <a16:colId xmlns:a16="http://schemas.microsoft.com/office/drawing/2014/main" val="3947844963"/>
                    </a:ext>
                  </a:extLst>
                </a:gridCol>
                <a:gridCol w="1241842">
                  <a:extLst>
                    <a:ext uri="{9D8B030D-6E8A-4147-A177-3AD203B41FA5}">
                      <a16:colId xmlns:a16="http://schemas.microsoft.com/office/drawing/2014/main" val="3451146277"/>
                    </a:ext>
                  </a:extLst>
                </a:gridCol>
              </a:tblGrid>
              <a:tr h="879835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Wyposażenie jednostki pływającej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Jednostka miary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JRG PSP / OSP w KSRG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703824"/>
                  </a:ext>
                </a:extLst>
              </a:tr>
              <a:tr h="351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Koło ratunkowe lub pas ratowniczy typu "węgorz" lub boja 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szt.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047730"/>
                  </a:ext>
                </a:extLst>
              </a:tr>
              <a:tr h="351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Wiosło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szt.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222499"/>
                  </a:ext>
                </a:extLst>
              </a:tr>
              <a:tr h="351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Lina cumownicza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szt.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586252"/>
                  </a:ext>
                </a:extLst>
              </a:tr>
              <a:tr h="351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Bosak lub wiosło </a:t>
                      </a:r>
                      <a:r>
                        <a:rPr lang="pl-PL" dirty="0" err="1"/>
                        <a:t>pychowe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szt.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708176"/>
                  </a:ext>
                </a:extLst>
              </a:tr>
              <a:tr h="351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Kotwica z liną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szt.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260347"/>
                  </a:ext>
                </a:extLst>
              </a:tr>
              <a:tr h="351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Radiotelefon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szt.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82421"/>
                  </a:ext>
                </a:extLst>
              </a:tr>
              <a:tr h="351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Szperacz poszukiwawczy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szt.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893956"/>
                  </a:ext>
                </a:extLst>
              </a:tr>
              <a:tr h="351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Gaśnica ABC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szt.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163429"/>
                  </a:ext>
                </a:extLst>
              </a:tr>
              <a:tr h="615885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Oświetlenie nawigacyjne (jeżeli jednostka porusza się po śródlądowych drogach wodnych)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szt.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534522"/>
                  </a:ext>
                </a:extLst>
              </a:tr>
              <a:tr h="351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Echosonda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szt.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 (R)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474593"/>
                  </a:ext>
                </a:extLst>
              </a:tr>
              <a:tr h="3519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Indywidualne urządzenie wypornościowe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szt.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849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8715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E7FA9D-00EC-693E-E3B9-9AFD7A4D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445" y="2766580"/>
            <a:ext cx="6152605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cs typeface="Calibri Light"/>
              </a:rPr>
              <a:t>KONIEC</a:t>
            </a:r>
          </a:p>
        </p:txBody>
      </p:sp>
    </p:spTree>
    <p:extLst>
      <p:ext uri="{BB962C8B-B14F-4D97-AF65-F5344CB8AC3E}">
        <p14:creationId xmlns:p14="http://schemas.microsoft.com/office/powerpoint/2010/main" val="40788316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0DD8B-D3CD-81D9-E18D-755D4B94A1C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000" b="1">
                <a:latin typeface="+mn-lt"/>
              </a:rPr>
              <a:t>Metryczka prezentacji</a:t>
            </a:r>
            <a:endParaRPr lang="pl-PL" sz="3000" b="1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1ACF00-4996-2976-299D-499EB4D086DA}"/>
              </a:ext>
            </a:extLst>
          </p:cNvPr>
          <p:cNvSpPr txBox="1">
            <a:spLocks/>
          </p:cNvSpPr>
          <p:nvPr/>
        </p:nvSpPr>
        <p:spPr>
          <a:xfrm>
            <a:off x="653840" y="1262827"/>
            <a:ext cx="10134434" cy="34845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Data powstania pierwowzoru:</a:t>
            </a:r>
          </a:p>
          <a:p>
            <a:r>
              <a:rPr lang="pl-PL" sz="2000" dirty="0"/>
              <a:t>Data ostatniej aktualizacji: </a:t>
            </a:r>
            <a:endParaRPr lang="pl-PL" sz="2000" b="1" dirty="0">
              <a:cs typeface="Calibri"/>
            </a:endParaRPr>
          </a:p>
          <a:p>
            <a:r>
              <a:rPr lang="pl-PL" sz="2000" dirty="0"/>
              <a:t>Bieżący nr wersji: </a:t>
            </a:r>
            <a:endParaRPr lang="pl-PL" sz="2000" b="1" dirty="0"/>
          </a:p>
          <a:p>
            <a:r>
              <a:rPr lang="pl-PL" sz="2000" dirty="0"/>
              <a:t>Autor:</a:t>
            </a:r>
          </a:p>
          <a:p>
            <a:pPr marL="0" indent="0">
              <a:buNone/>
            </a:pPr>
            <a:r>
              <a:rPr lang="pl-PL" sz="2000" dirty="0">
                <a:ea typeface="Calibri"/>
                <a:cs typeface="Calibri"/>
              </a:rPr>
              <a:t>st. </a:t>
            </a:r>
            <a:r>
              <a:rPr lang="pl-PL" sz="2000" dirty="0" err="1">
                <a:ea typeface="Calibri"/>
                <a:cs typeface="Calibri"/>
              </a:rPr>
              <a:t>asp</a:t>
            </a:r>
            <a:r>
              <a:rPr lang="pl-PL" sz="2000" dirty="0">
                <a:ea typeface="Calibri"/>
                <a:cs typeface="Calibri"/>
              </a:rPr>
              <a:t>. Szymon Kałużny</a:t>
            </a:r>
          </a:p>
          <a:p>
            <a:pPr marL="0" indent="0">
              <a:buNone/>
            </a:pPr>
            <a:r>
              <a:rPr lang="pl-PL" sz="2000" dirty="0" err="1">
                <a:cs typeface="Calibri"/>
              </a:rPr>
              <a:t>asp</a:t>
            </a:r>
            <a:r>
              <a:rPr lang="pl-PL" sz="2000" dirty="0">
                <a:cs typeface="Calibri"/>
              </a:rPr>
              <a:t>. Paweł Stachowiak</a:t>
            </a:r>
          </a:p>
          <a:p>
            <a:pPr marL="0" indent="0">
              <a:buNone/>
            </a:pPr>
            <a:r>
              <a:rPr lang="pl-PL" sz="2000" dirty="0">
                <a:cs typeface="Calibri"/>
              </a:rPr>
              <a:t>mł.asp. Marcin </a:t>
            </a:r>
            <a:r>
              <a:rPr lang="pl-PL" sz="2000" dirty="0" err="1">
                <a:cs typeface="Calibri"/>
              </a:rPr>
              <a:t>Manthey</a:t>
            </a:r>
            <a:endParaRPr lang="pl-PL" sz="2000" dirty="0"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cs typeface="Calibri"/>
              </a:rPr>
              <a:t>mł. </a:t>
            </a:r>
            <a:r>
              <a:rPr lang="pl-PL" sz="2000" dirty="0" err="1">
                <a:cs typeface="Calibri"/>
              </a:rPr>
              <a:t>asp</a:t>
            </a:r>
            <a:r>
              <a:rPr lang="pl-PL" sz="2000" dirty="0">
                <a:cs typeface="Calibri"/>
              </a:rPr>
              <a:t>. Łukasz </a:t>
            </a:r>
            <a:r>
              <a:rPr lang="pl-PL" sz="2000" dirty="0" err="1">
                <a:cs typeface="Calibri"/>
              </a:rPr>
              <a:t>Haryk</a:t>
            </a:r>
            <a:endParaRPr lang="pl-PL" sz="2000" dirty="0"/>
          </a:p>
          <a:p>
            <a:pPr>
              <a:buFont typeface="Arial" charset="0"/>
              <a:buNone/>
            </a:pPr>
            <a:endParaRPr lang="pl-PL" dirty="0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10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483D95-1697-043E-7C93-DBD8D3B4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2947" y="1161959"/>
            <a:ext cx="5914845" cy="175688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KONFIGURACJA AUTOMATÓW </a:t>
            </a:r>
            <a:br>
              <a:rPr lang="pl-PL" sz="3000" b="1" dirty="0">
                <a:latin typeface="+mn-lt"/>
                <a:cs typeface="Calibri Light"/>
              </a:rPr>
            </a:br>
            <a:r>
              <a:rPr lang="pl-PL" sz="3000" b="1" dirty="0">
                <a:latin typeface="+mn-lt"/>
                <a:cs typeface="Calibri Light"/>
              </a:rPr>
              <a:t>Z MASKĄ PEŁNOTWARZOWĄ</a:t>
            </a:r>
          </a:p>
        </p:txBody>
      </p:sp>
      <p:pic>
        <p:nvPicPr>
          <p:cNvPr id="4" name="Obraz 4" descr="Obraz zawierający tekst, hełm, Odzież ochronna&#10;&#10;Opis wygenerowany automatycznie">
            <a:extLst>
              <a:ext uri="{FF2B5EF4-FFF2-40B4-BE49-F238E27FC236}">
                <a16:creationId xmlns:a16="http://schemas.microsoft.com/office/drawing/2014/main" id="{EE956FA8-418F-3D1D-C422-B79846850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2" y="-300"/>
            <a:ext cx="5627220" cy="6852998"/>
          </a:xfrm>
        </p:spPr>
      </p:pic>
    </p:spTree>
    <p:extLst>
      <p:ext uri="{BB962C8B-B14F-4D97-AF65-F5344CB8AC3E}">
        <p14:creationId xmlns:p14="http://schemas.microsoft.com/office/powerpoint/2010/main" val="108954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D5A886-200C-EF57-9EBF-4B99D7F97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547"/>
            <a:ext cx="10515600" cy="506054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latin typeface="+mn-lt"/>
                <a:cs typeface="Calibri Light"/>
              </a:rPr>
              <a:t>KONFIGURACJA AUTOMATÓW Z „DŁUGIM WĘŻEM"</a:t>
            </a:r>
          </a:p>
        </p:txBody>
      </p:sp>
      <p:pic>
        <p:nvPicPr>
          <p:cNvPr id="4" name="Obraz 4" descr="Obraz zawierający tekst, przewód, diagram, obwód&#10;&#10;Opis wygenerowany automatycznie">
            <a:extLst>
              <a:ext uri="{FF2B5EF4-FFF2-40B4-BE49-F238E27FC236}">
                <a16:creationId xmlns:a16="http://schemas.microsoft.com/office/drawing/2014/main" id="{2D22F215-5F95-D027-8CB2-A9240043A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5612" y="891096"/>
            <a:ext cx="10520776" cy="5084583"/>
          </a:xfrm>
        </p:spPr>
      </p:pic>
    </p:spTree>
    <p:extLst>
      <p:ext uri="{BB962C8B-B14F-4D97-AF65-F5344CB8AC3E}">
        <p14:creationId xmlns:p14="http://schemas.microsoft.com/office/powerpoint/2010/main" val="38557346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EE7E2C9F272144DA26BEA835F05DAD4" ma:contentTypeVersion="10" ma:contentTypeDescription="Utwórz nowy dokument." ma:contentTypeScope="" ma:versionID="f6d31d3ccb2da36b2b7bf6c04601a50b">
  <xsd:schema xmlns:xsd="http://www.w3.org/2001/XMLSchema" xmlns:xs="http://www.w3.org/2001/XMLSchema" xmlns:p="http://schemas.microsoft.com/office/2006/metadata/properties" xmlns:ns2="0a6ba805-8d77-4e8b-a96b-503bf6373bfc" xmlns:ns3="2dc0f34e-853a-45c2-a131-6ab60d1aa962" targetNamespace="http://schemas.microsoft.com/office/2006/metadata/properties" ma:root="true" ma:fieldsID="7a3dc7fa624d64b44f304cd9efa33e62" ns2:_="" ns3:_="">
    <xsd:import namespace="0a6ba805-8d77-4e8b-a96b-503bf6373bfc"/>
    <xsd:import namespace="2dc0f34e-853a-45c2-a131-6ab60d1aa9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6ba805-8d77-4e8b-a96b-503bf6373b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0f34e-853a-45c2-a131-6ab60d1aa96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4476CE-0520-4256-BACA-E11D1C556EB6}">
  <ds:schemaRefs>
    <ds:schemaRef ds:uri="http://purl.org/dc/elements/1.1/"/>
    <ds:schemaRef ds:uri="0a6ba805-8d77-4e8b-a96b-503bf6373bfc"/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2dc0f34e-853a-45c2-a131-6ab60d1aa962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14B72BB-CB9C-4CA7-89F0-69617A9617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6ba805-8d77-4e8b-a96b-503bf6373bfc"/>
    <ds:schemaRef ds:uri="2dc0f34e-853a-45c2-a131-6ab60d1aa9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04A6AC-8BE7-47B3-92E0-772EC71A5B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2180</Words>
  <Application>Microsoft Office PowerPoint</Application>
  <PresentationFormat>Panoramiczny</PresentationFormat>
  <Paragraphs>343</Paragraphs>
  <Slides>74</Slides>
  <Notes>20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74</vt:i4>
      </vt:variant>
    </vt:vector>
  </HeadingPairs>
  <TitlesOfParts>
    <vt:vector size="80" baseType="lpstr">
      <vt:lpstr>Arial</vt:lpstr>
      <vt:lpstr>Calibri</vt:lpstr>
      <vt:lpstr>Calibri Light</vt:lpstr>
      <vt:lpstr>Times New Roman</vt:lpstr>
      <vt:lpstr>Wingdings</vt:lpstr>
      <vt:lpstr>Motyw pakietu Office</vt:lpstr>
      <vt:lpstr>Szkolenie specjalistyczne  w zakresie młodszego nurka    Temat: Sprzęt nurkowy i urządzenia techniczne</vt:lpstr>
      <vt:lpstr>Materiał nauczania:</vt:lpstr>
      <vt:lpstr>Prezentacja programu PowerPoint</vt:lpstr>
      <vt:lpstr>Prezentacja programu PowerPoint</vt:lpstr>
      <vt:lpstr>Cele szczegółowe c.d.:</vt:lpstr>
      <vt:lpstr>Cele szczegółowe c.d.:</vt:lpstr>
      <vt:lpstr>KONFIGURACJA AUTOMATÓW Z MASKĄ PEŁNOTWARZOWĄ</vt:lpstr>
      <vt:lpstr>KONFIGURACJA AUTOMATÓW  Z MASKĄ PEŁNOTWARZOWĄ</vt:lpstr>
      <vt:lpstr>KONFIGURACJA AUTOMATÓW Z „DŁUGIM WĘŻEM"</vt:lpstr>
      <vt:lpstr>MASKA PEŁNOTWARZOWA AGA MK II</vt:lpstr>
      <vt:lpstr>MASKA PEŁNOTWARZOWA AGA MK II</vt:lpstr>
      <vt:lpstr>BUDOWA AUTOMATU ZAPASOWEGO II STOPNIA</vt:lpstr>
      <vt:lpstr>SUCHY SKAFANDER NURKOWY</vt:lpstr>
      <vt:lpstr>ZAWÓR DODAWCZY</vt:lpstr>
      <vt:lpstr>ZAWÓR UPUSTOWY</vt:lpstr>
      <vt:lpstr>TYPY ZAMKÓW WODOSZCZELNYCH  W SUCHYM SKAFANDRZE</vt:lpstr>
      <vt:lpstr>ZAWÓR ULGI TZW. P-VALVE</vt:lpstr>
      <vt:lpstr>SYSTEM GRZEWCZY SUCHEGO SKAFANDRA</vt:lpstr>
      <vt:lpstr>Prezentacja programu PowerPoint</vt:lpstr>
      <vt:lpstr>STACJA KOMUNIKACYJNA AQUACOM MK2 - DCI</vt:lpstr>
      <vt:lpstr>Prezentacja programu PowerPoint</vt:lpstr>
      <vt:lpstr>STACJA KOMUNIKACYJNA AQUACOM MK2 – DCI</vt:lpstr>
      <vt:lpstr>KABLOLINA KOMUNIKACYJNA:     - w kuwecie - na bębnie </vt:lpstr>
      <vt:lpstr>Prezentacja programu PowerPoint</vt:lpstr>
      <vt:lpstr>Prezentacja programu PowerPoint</vt:lpstr>
      <vt:lpstr>MK-7 BUDDY LINE</vt:lpstr>
      <vt:lpstr>MK-7 BUDDY LINE</vt:lpstr>
      <vt:lpstr>Aquacom STX-101M</vt:lpstr>
      <vt:lpstr>Prezentacja programu PowerPoint</vt:lpstr>
      <vt:lpstr>Balast typu V-weight lub X-weight </vt:lpstr>
      <vt:lpstr>Balast P-weight – montowany do płyty uprzęży zestawu butlowego</vt:lpstr>
      <vt:lpstr>Prezentacja programu PowerPoint</vt:lpstr>
      <vt:lpstr>Prezentacja programu PowerPoint</vt:lpstr>
      <vt:lpstr>SZPULKA</vt:lpstr>
      <vt:lpstr>KOŁOWROTEK NURKOWY</vt:lpstr>
      <vt:lpstr>BOJA DEKOMPRESYJNA</vt:lpstr>
      <vt:lpstr>BOJE SYGNALIZACYJNE</vt:lpstr>
      <vt:lpstr>Balon wypornościowy – idrodyna</vt:lpstr>
      <vt:lpstr>Balon wypornościowy – idrodyna</vt:lpstr>
      <vt:lpstr>Zawiesia oraz szekle</vt:lpstr>
      <vt:lpstr>Prezentacja programu PowerPoint</vt:lpstr>
      <vt:lpstr>Prezentacja programu PowerPoint</vt:lpstr>
      <vt:lpstr>Korki uszczelniające</vt:lpstr>
      <vt:lpstr>Prezentacja programu PowerPoint</vt:lpstr>
      <vt:lpstr>Nożyce do cięcia prętów</vt:lpstr>
      <vt:lpstr>Nożyce do cięcia prętów</vt:lpstr>
      <vt:lpstr>Ręczna piła do cięcia metalu</vt:lpstr>
      <vt:lpstr>Ręczna piła do cięcia drewna</vt:lpstr>
      <vt:lpstr>W dalszej części prezentacji przedstawiono sprzęt ratowniczy umieszczony na samochodzie Specjalistycznym Ratownictwa Wodno-Nurkowego Ośrodka Szkolenia KW PSP w Bornem Sulinowie</vt:lpstr>
      <vt:lpstr>AGREGATY HYDRAULICZNE HOLMATRO</vt:lpstr>
      <vt:lpstr>AGREGAT HYDRAULICZNY HOLMATRO ZASILANY PALIWEM</vt:lpstr>
      <vt:lpstr>Przewody hydrauliczne</vt:lpstr>
      <vt:lpstr>Nożyce hydrauliczne</vt:lpstr>
      <vt:lpstr>Nożyce hydrauliczne</vt:lpstr>
      <vt:lpstr>Prezentacja programu PowerPoint</vt:lpstr>
      <vt:lpstr>Zestaw przygotowany do pracy pod wodą</vt:lpstr>
      <vt:lpstr>Hydrauliczny zestaw do przecinania pedałów </vt:lpstr>
      <vt:lpstr>Hydrauliczny zestaw do przecinania pedałów </vt:lpstr>
      <vt:lpstr>BUDOWA KOMPASU NURKOWEGO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Minimalny standard wyposażenia jednostki pływającej z napędem silnikowym, przeznaczonej do działań na poziomie podstawowym, specjalistycznym, w tym grupy sonarowej</vt:lpstr>
      <vt:lpstr>KONIEC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Marcin Manthey</dc:creator>
  <cp:lastModifiedBy>M.Stajszczak (KG PSP)</cp:lastModifiedBy>
  <cp:revision>1732</cp:revision>
  <dcterms:created xsi:type="dcterms:W3CDTF">2022-12-19T10:58:30Z</dcterms:created>
  <dcterms:modified xsi:type="dcterms:W3CDTF">2025-01-16T11:24:07Z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0x0101003EE7E2C9F272144DA26BEA835F05DAD4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</Properties>
</file>