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6" r:id="rId3"/>
    <p:sldId id="285" r:id="rId4"/>
    <p:sldId id="284" r:id="rId5"/>
    <p:sldId id="275" r:id="rId6"/>
    <p:sldId id="283" r:id="rId7"/>
    <p:sldId id="276" r:id="rId8"/>
    <p:sldId id="277" r:id="rId9"/>
    <p:sldId id="278" r:id="rId10"/>
    <p:sldId id="279" r:id="rId11"/>
    <p:sldId id="281" r:id="rId12"/>
    <p:sldId id="286" r:id="rId13"/>
    <p:sldId id="287" r:id="rId14"/>
    <p:sldId id="280" r:id="rId15"/>
    <p:sldId id="259" r:id="rId16"/>
    <p:sldId id="288" r:id="rId17"/>
    <p:sldId id="267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outlineViewPr>
    <p:cViewPr>
      <p:scale>
        <a:sx n="100" d="100"/>
        <a:sy n="100" d="100"/>
      </p:scale>
      <p:origin x="0" y="-25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B4078-B1CF-4E50-A223-CD503BC43BCC}" type="datetimeFigureOut">
              <a:rPr lang="pl-PL" smtClean="0"/>
              <a:t>2018-11-14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EABC5-F007-4027-909A-4D2F9C268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64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16D41-9512-4B5E-BA52-B2AD5F6957D9}" type="slidenum">
              <a:rPr lang="pl-PL" altLang="pl-PL" smtClean="0"/>
              <a:pPr/>
              <a:t>6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02059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KLAD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MPA_prezentacja-szablon_do-ppt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82602" y="5866823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81" y="5712276"/>
            <a:ext cx="2685437" cy="895578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313645" y="5712276"/>
            <a:ext cx="9259910" cy="895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844699"/>
            <a:ext cx="10058400" cy="7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4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ZEKLADKA TYTUL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MPA_prezentacja-szablon_do-ppt-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71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KLADKA TYL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78545" y="5756965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62" y="5640568"/>
            <a:ext cx="2685437" cy="895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86" y="5756965"/>
            <a:ext cx="8476291" cy="65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7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KLADKA TYL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MPA_prezentacja-szablon_do-ppt-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93689" y="5863556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06" y="5747159"/>
            <a:ext cx="2685437" cy="895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844699"/>
            <a:ext cx="10058400" cy="7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1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ZEKLADKA Z MIASTEM (ZDJ DO PODMIANY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logo-na-kropli-do-ppt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6784" y="-508000"/>
            <a:ext cx="57552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 descr="loga-unijne-do-ppt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41434"/>
            <a:ext cx="12192000" cy="131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87627" y="5808481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644" y="5692084"/>
            <a:ext cx="2685437" cy="895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844699"/>
            <a:ext cx="10058400" cy="7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5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ZEKLADKA Z MIASTEM (ZDJ DO PODMIANY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546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 descr="logo-na-kropli-do-ppt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4" y="-603250"/>
            <a:ext cx="57531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8" descr="loga-unijne-do-ppt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41434"/>
            <a:ext cx="12192000" cy="131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76562" y="5874696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79" y="5758299"/>
            <a:ext cx="2685437" cy="895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844699"/>
            <a:ext cx="10058400" cy="7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8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ZEKLADKA Z MIASTEM (ZDJ DO PODMIANY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bratislava-1324693_960_7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2"/>
          <p:cNvSpPr txBox="1">
            <a:spLocks/>
          </p:cNvSpPr>
          <p:nvPr/>
        </p:nvSpPr>
        <p:spPr>
          <a:xfrm>
            <a:off x="11364384" y="6233584"/>
            <a:ext cx="827616" cy="36406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A08401CB-82BB-4DAF-BAC1-EF5B08BA0154}" type="slidenum">
              <a:rPr lang="pl-PL" altLang="pl-PL" sz="1600" smtClean="0">
                <a:solidFill>
                  <a:srgbClr val="898989"/>
                </a:solidFill>
                <a:latin typeface="Calibri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6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Dowolny kształt 10"/>
          <p:cNvSpPr/>
          <p:nvPr/>
        </p:nvSpPr>
        <p:spPr>
          <a:xfrm rot="10800000" flipH="1" flipV="1">
            <a:off x="10464800" y="4430185"/>
            <a:ext cx="1727200" cy="11112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6260 w 14101"/>
              <a:gd name="connsiteY0" fmla="*/ 5650 h 10000"/>
              <a:gd name="connsiteX1" fmla="*/ 10000 w 14101"/>
              <a:gd name="connsiteY1" fmla="*/ 0 h 10000"/>
              <a:gd name="connsiteX2" fmla="*/ 10000 w 14101"/>
              <a:gd name="connsiteY2" fmla="*/ 10000 h 10000"/>
              <a:gd name="connsiteX3" fmla="*/ 0 w 14101"/>
              <a:gd name="connsiteY3" fmla="*/ 10000 h 10000"/>
              <a:gd name="connsiteX4" fmla="*/ 6260 w 14101"/>
              <a:gd name="connsiteY4" fmla="*/ 5650 h 10000"/>
              <a:gd name="connsiteX0" fmla="*/ 4213 w 12054"/>
              <a:gd name="connsiteY0" fmla="*/ 4708 h 10000"/>
              <a:gd name="connsiteX1" fmla="*/ 10000 w 12054"/>
              <a:gd name="connsiteY1" fmla="*/ 0 h 10000"/>
              <a:gd name="connsiteX2" fmla="*/ 10000 w 12054"/>
              <a:gd name="connsiteY2" fmla="*/ 10000 h 10000"/>
              <a:gd name="connsiteX3" fmla="*/ 0 w 12054"/>
              <a:gd name="connsiteY3" fmla="*/ 10000 h 10000"/>
              <a:gd name="connsiteX4" fmla="*/ 4213 w 12054"/>
              <a:gd name="connsiteY4" fmla="*/ 4708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7047 w 10000"/>
              <a:gd name="connsiteY0" fmla="*/ 51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047 w 10000"/>
              <a:gd name="connsiteY4" fmla="*/ 5179 h 10000"/>
              <a:gd name="connsiteX0" fmla="*/ 7047 w 10000"/>
              <a:gd name="connsiteY0" fmla="*/ 6390 h 11211"/>
              <a:gd name="connsiteX1" fmla="*/ 10000 w 10000"/>
              <a:gd name="connsiteY1" fmla="*/ 0 h 11211"/>
              <a:gd name="connsiteX2" fmla="*/ 10000 w 10000"/>
              <a:gd name="connsiteY2" fmla="*/ 11211 h 11211"/>
              <a:gd name="connsiteX3" fmla="*/ 0 w 10000"/>
              <a:gd name="connsiteY3" fmla="*/ 11211 h 11211"/>
              <a:gd name="connsiteX4" fmla="*/ 7047 w 10000"/>
              <a:gd name="connsiteY4" fmla="*/ 6390 h 11211"/>
              <a:gd name="connsiteX0" fmla="*/ 7047 w 10013"/>
              <a:gd name="connsiteY0" fmla="*/ 639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047 w 10013"/>
              <a:gd name="connsiteY4" fmla="*/ 6390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599 w 10013"/>
              <a:gd name="connsiteY0" fmla="*/ 796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599 w 10013"/>
              <a:gd name="connsiteY4" fmla="*/ 7960 h 11211"/>
              <a:gd name="connsiteX0" fmla="*/ 7835 w 10013"/>
              <a:gd name="connsiteY0" fmla="*/ 7332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835 w 10013"/>
              <a:gd name="connsiteY4" fmla="*/ 7332 h 1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3" h="11211">
                <a:moveTo>
                  <a:pt x="7835" y="7332"/>
                </a:moveTo>
                <a:cubicBezTo>
                  <a:pt x="7820" y="7337"/>
                  <a:pt x="10013" y="75"/>
                  <a:pt x="10000" y="0"/>
                </a:cubicBezTo>
                <a:lnTo>
                  <a:pt x="10000" y="11211"/>
                </a:lnTo>
                <a:lnTo>
                  <a:pt x="0" y="11211"/>
                </a:lnTo>
                <a:lnTo>
                  <a:pt x="7835" y="7332"/>
                </a:lnTo>
                <a:close/>
              </a:path>
            </a:pathLst>
          </a:custGeom>
          <a:solidFill>
            <a:srgbClr val="3DC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prstClr val="white"/>
              </a:solidFill>
            </a:endParaRPr>
          </a:p>
        </p:txBody>
      </p:sp>
      <p:sp>
        <p:nvSpPr>
          <p:cNvPr id="5" name="Dowolny kształt 11"/>
          <p:cNvSpPr/>
          <p:nvPr/>
        </p:nvSpPr>
        <p:spPr>
          <a:xfrm rot="10800000">
            <a:off x="446618" y="1"/>
            <a:ext cx="11745383" cy="58293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6260 w 14101"/>
              <a:gd name="connsiteY0" fmla="*/ 5650 h 10000"/>
              <a:gd name="connsiteX1" fmla="*/ 10000 w 14101"/>
              <a:gd name="connsiteY1" fmla="*/ 0 h 10000"/>
              <a:gd name="connsiteX2" fmla="*/ 10000 w 14101"/>
              <a:gd name="connsiteY2" fmla="*/ 10000 h 10000"/>
              <a:gd name="connsiteX3" fmla="*/ 0 w 14101"/>
              <a:gd name="connsiteY3" fmla="*/ 10000 h 10000"/>
              <a:gd name="connsiteX4" fmla="*/ 6260 w 14101"/>
              <a:gd name="connsiteY4" fmla="*/ 5650 h 10000"/>
              <a:gd name="connsiteX0" fmla="*/ 4213 w 12054"/>
              <a:gd name="connsiteY0" fmla="*/ 4708 h 10000"/>
              <a:gd name="connsiteX1" fmla="*/ 10000 w 12054"/>
              <a:gd name="connsiteY1" fmla="*/ 0 h 10000"/>
              <a:gd name="connsiteX2" fmla="*/ 10000 w 12054"/>
              <a:gd name="connsiteY2" fmla="*/ 10000 h 10000"/>
              <a:gd name="connsiteX3" fmla="*/ 0 w 12054"/>
              <a:gd name="connsiteY3" fmla="*/ 10000 h 10000"/>
              <a:gd name="connsiteX4" fmla="*/ 4213 w 12054"/>
              <a:gd name="connsiteY4" fmla="*/ 4708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7047 w 10000"/>
              <a:gd name="connsiteY0" fmla="*/ 51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047 w 10000"/>
              <a:gd name="connsiteY4" fmla="*/ 5179 h 10000"/>
              <a:gd name="connsiteX0" fmla="*/ 7047 w 10000"/>
              <a:gd name="connsiteY0" fmla="*/ 6390 h 11211"/>
              <a:gd name="connsiteX1" fmla="*/ 10000 w 10000"/>
              <a:gd name="connsiteY1" fmla="*/ 0 h 11211"/>
              <a:gd name="connsiteX2" fmla="*/ 10000 w 10000"/>
              <a:gd name="connsiteY2" fmla="*/ 11211 h 11211"/>
              <a:gd name="connsiteX3" fmla="*/ 0 w 10000"/>
              <a:gd name="connsiteY3" fmla="*/ 11211 h 11211"/>
              <a:gd name="connsiteX4" fmla="*/ 7047 w 10000"/>
              <a:gd name="connsiteY4" fmla="*/ 6390 h 11211"/>
              <a:gd name="connsiteX0" fmla="*/ 7047 w 10013"/>
              <a:gd name="connsiteY0" fmla="*/ 639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047 w 10013"/>
              <a:gd name="connsiteY4" fmla="*/ 6390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599 w 10013"/>
              <a:gd name="connsiteY0" fmla="*/ 796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599 w 10013"/>
              <a:gd name="connsiteY4" fmla="*/ 7960 h 11211"/>
              <a:gd name="connsiteX0" fmla="*/ 7835 w 10013"/>
              <a:gd name="connsiteY0" fmla="*/ 7332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835 w 10013"/>
              <a:gd name="connsiteY4" fmla="*/ 7332 h 11211"/>
              <a:gd name="connsiteX0" fmla="*/ 7468 w 9646"/>
              <a:gd name="connsiteY0" fmla="*/ 7332 h 11543"/>
              <a:gd name="connsiteX1" fmla="*/ 9633 w 9646"/>
              <a:gd name="connsiteY1" fmla="*/ 0 h 11543"/>
              <a:gd name="connsiteX2" fmla="*/ 9633 w 9646"/>
              <a:gd name="connsiteY2" fmla="*/ 11211 h 11543"/>
              <a:gd name="connsiteX3" fmla="*/ 0 w 9646"/>
              <a:gd name="connsiteY3" fmla="*/ 11543 h 11543"/>
              <a:gd name="connsiteX4" fmla="*/ 7468 w 9646"/>
              <a:gd name="connsiteY4" fmla="*/ 7332 h 11543"/>
              <a:gd name="connsiteX0" fmla="*/ 7742 w 9987"/>
              <a:gd name="connsiteY0" fmla="*/ 4607 h 8255"/>
              <a:gd name="connsiteX1" fmla="*/ 9837 w 9987"/>
              <a:gd name="connsiteY1" fmla="*/ 0 h 8255"/>
              <a:gd name="connsiteX2" fmla="*/ 9987 w 9987"/>
              <a:gd name="connsiteY2" fmla="*/ 7967 h 8255"/>
              <a:gd name="connsiteX3" fmla="*/ 0 w 9987"/>
              <a:gd name="connsiteY3" fmla="*/ 8255 h 8255"/>
              <a:gd name="connsiteX4" fmla="*/ 7742 w 9987"/>
              <a:gd name="connsiteY4" fmla="*/ 4607 h 8255"/>
              <a:gd name="connsiteX0" fmla="*/ 7642 w 10000"/>
              <a:gd name="connsiteY0" fmla="*/ 4776 h 10000"/>
              <a:gd name="connsiteX1" fmla="*/ 9850 w 10000"/>
              <a:gd name="connsiteY1" fmla="*/ 0 h 10000"/>
              <a:gd name="connsiteX2" fmla="*/ 10000 w 10000"/>
              <a:gd name="connsiteY2" fmla="*/ 9651 h 10000"/>
              <a:gd name="connsiteX3" fmla="*/ 0 w 10000"/>
              <a:gd name="connsiteY3" fmla="*/ 10000 h 10000"/>
              <a:gd name="connsiteX4" fmla="*/ 7642 w 10000"/>
              <a:gd name="connsiteY4" fmla="*/ 4776 h 10000"/>
              <a:gd name="connsiteX0" fmla="*/ 7479 w 10000"/>
              <a:gd name="connsiteY0" fmla="*/ 5435 h 10000"/>
              <a:gd name="connsiteX1" fmla="*/ 9850 w 10000"/>
              <a:gd name="connsiteY1" fmla="*/ 0 h 10000"/>
              <a:gd name="connsiteX2" fmla="*/ 10000 w 10000"/>
              <a:gd name="connsiteY2" fmla="*/ 9651 h 10000"/>
              <a:gd name="connsiteX3" fmla="*/ 0 w 10000"/>
              <a:gd name="connsiteY3" fmla="*/ 10000 h 10000"/>
              <a:gd name="connsiteX4" fmla="*/ 7479 w 10000"/>
              <a:gd name="connsiteY4" fmla="*/ 543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479" y="5435"/>
                </a:moveTo>
                <a:cubicBezTo>
                  <a:pt x="7464" y="5440"/>
                  <a:pt x="9863" y="79"/>
                  <a:pt x="9850" y="0"/>
                </a:cubicBezTo>
                <a:lnTo>
                  <a:pt x="10000" y="9651"/>
                </a:lnTo>
                <a:lnTo>
                  <a:pt x="0" y="10000"/>
                </a:lnTo>
                <a:lnTo>
                  <a:pt x="7479" y="54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prstClr val="white"/>
              </a:solidFill>
            </a:endParaRPr>
          </a:p>
        </p:txBody>
      </p:sp>
      <p:sp>
        <p:nvSpPr>
          <p:cNvPr id="6" name="Dowolny kształt 12"/>
          <p:cNvSpPr/>
          <p:nvPr/>
        </p:nvSpPr>
        <p:spPr>
          <a:xfrm rot="10800000">
            <a:off x="-14817" y="0"/>
            <a:ext cx="12206817" cy="685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6260 w 14101"/>
              <a:gd name="connsiteY0" fmla="*/ 5650 h 10000"/>
              <a:gd name="connsiteX1" fmla="*/ 10000 w 14101"/>
              <a:gd name="connsiteY1" fmla="*/ 0 h 10000"/>
              <a:gd name="connsiteX2" fmla="*/ 10000 w 14101"/>
              <a:gd name="connsiteY2" fmla="*/ 10000 h 10000"/>
              <a:gd name="connsiteX3" fmla="*/ 0 w 14101"/>
              <a:gd name="connsiteY3" fmla="*/ 10000 h 10000"/>
              <a:gd name="connsiteX4" fmla="*/ 6260 w 14101"/>
              <a:gd name="connsiteY4" fmla="*/ 5650 h 10000"/>
              <a:gd name="connsiteX0" fmla="*/ 4213 w 12054"/>
              <a:gd name="connsiteY0" fmla="*/ 4708 h 10000"/>
              <a:gd name="connsiteX1" fmla="*/ 10000 w 12054"/>
              <a:gd name="connsiteY1" fmla="*/ 0 h 10000"/>
              <a:gd name="connsiteX2" fmla="*/ 10000 w 12054"/>
              <a:gd name="connsiteY2" fmla="*/ 10000 h 10000"/>
              <a:gd name="connsiteX3" fmla="*/ 0 w 12054"/>
              <a:gd name="connsiteY3" fmla="*/ 10000 h 10000"/>
              <a:gd name="connsiteX4" fmla="*/ 4213 w 12054"/>
              <a:gd name="connsiteY4" fmla="*/ 4708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7047 w 10000"/>
              <a:gd name="connsiteY0" fmla="*/ 51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047 w 10000"/>
              <a:gd name="connsiteY4" fmla="*/ 5179 h 10000"/>
              <a:gd name="connsiteX0" fmla="*/ 7047 w 10000"/>
              <a:gd name="connsiteY0" fmla="*/ 6390 h 11211"/>
              <a:gd name="connsiteX1" fmla="*/ 10000 w 10000"/>
              <a:gd name="connsiteY1" fmla="*/ 0 h 11211"/>
              <a:gd name="connsiteX2" fmla="*/ 10000 w 10000"/>
              <a:gd name="connsiteY2" fmla="*/ 11211 h 11211"/>
              <a:gd name="connsiteX3" fmla="*/ 0 w 10000"/>
              <a:gd name="connsiteY3" fmla="*/ 11211 h 11211"/>
              <a:gd name="connsiteX4" fmla="*/ 7047 w 10000"/>
              <a:gd name="connsiteY4" fmla="*/ 6390 h 11211"/>
              <a:gd name="connsiteX0" fmla="*/ 7047 w 10013"/>
              <a:gd name="connsiteY0" fmla="*/ 639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047 w 10013"/>
              <a:gd name="connsiteY4" fmla="*/ 6390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599 w 10013"/>
              <a:gd name="connsiteY0" fmla="*/ 796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599 w 10013"/>
              <a:gd name="connsiteY4" fmla="*/ 7960 h 11211"/>
              <a:gd name="connsiteX0" fmla="*/ 7835 w 10013"/>
              <a:gd name="connsiteY0" fmla="*/ 7332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835 w 10013"/>
              <a:gd name="connsiteY4" fmla="*/ 7332 h 1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3" h="11211">
                <a:moveTo>
                  <a:pt x="7835" y="7332"/>
                </a:moveTo>
                <a:cubicBezTo>
                  <a:pt x="7820" y="7337"/>
                  <a:pt x="10013" y="75"/>
                  <a:pt x="10000" y="0"/>
                </a:cubicBezTo>
                <a:lnTo>
                  <a:pt x="10000" y="11211"/>
                </a:lnTo>
                <a:lnTo>
                  <a:pt x="0" y="11211"/>
                </a:lnTo>
                <a:lnTo>
                  <a:pt x="7835" y="7332"/>
                </a:lnTo>
                <a:close/>
              </a:path>
            </a:pathLst>
          </a:custGeom>
          <a:solidFill>
            <a:srgbClr val="3DC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prstClr val="white"/>
              </a:solidFill>
            </a:endParaRPr>
          </a:p>
        </p:txBody>
      </p:sp>
      <p:pic>
        <p:nvPicPr>
          <p:cNvPr id="7" name="Obraz 11" descr="loga-unijne-do-ppt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41434"/>
            <a:ext cx="12192000" cy="131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2" descr="logo-na-kropli-do-ppt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34" y="256118"/>
            <a:ext cx="4034367" cy="480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4368801" y="5833380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18" y="5716983"/>
            <a:ext cx="2685437" cy="895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844699"/>
            <a:ext cx="10058400" cy="7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88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ZEKLADKA Z MIASTEM (ZDJ DO PODMIANY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olny kształt 9"/>
          <p:cNvSpPr/>
          <p:nvPr/>
        </p:nvSpPr>
        <p:spPr>
          <a:xfrm rot="10800000" flipH="1" flipV="1">
            <a:off x="10464800" y="4430185"/>
            <a:ext cx="1727200" cy="111124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6260 w 14101"/>
              <a:gd name="connsiteY0" fmla="*/ 5650 h 10000"/>
              <a:gd name="connsiteX1" fmla="*/ 10000 w 14101"/>
              <a:gd name="connsiteY1" fmla="*/ 0 h 10000"/>
              <a:gd name="connsiteX2" fmla="*/ 10000 w 14101"/>
              <a:gd name="connsiteY2" fmla="*/ 10000 h 10000"/>
              <a:gd name="connsiteX3" fmla="*/ 0 w 14101"/>
              <a:gd name="connsiteY3" fmla="*/ 10000 h 10000"/>
              <a:gd name="connsiteX4" fmla="*/ 6260 w 14101"/>
              <a:gd name="connsiteY4" fmla="*/ 5650 h 10000"/>
              <a:gd name="connsiteX0" fmla="*/ 4213 w 12054"/>
              <a:gd name="connsiteY0" fmla="*/ 4708 h 10000"/>
              <a:gd name="connsiteX1" fmla="*/ 10000 w 12054"/>
              <a:gd name="connsiteY1" fmla="*/ 0 h 10000"/>
              <a:gd name="connsiteX2" fmla="*/ 10000 w 12054"/>
              <a:gd name="connsiteY2" fmla="*/ 10000 h 10000"/>
              <a:gd name="connsiteX3" fmla="*/ 0 w 12054"/>
              <a:gd name="connsiteY3" fmla="*/ 10000 h 10000"/>
              <a:gd name="connsiteX4" fmla="*/ 4213 w 12054"/>
              <a:gd name="connsiteY4" fmla="*/ 4708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7047 w 10000"/>
              <a:gd name="connsiteY0" fmla="*/ 51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047 w 10000"/>
              <a:gd name="connsiteY4" fmla="*/ 5179 h 10000"/>
              <a:gd name="connsiteX0" fmla="*/ 7047 w 10000"/>
              <a:gd name="connsiteY0" fmla="*/ 6390 h 11211"/>
              <a:gd name="connsiteX1" fmla="*/ 10000 w 10000"/>
              <a:gd name="connsiteY1" fmla="*/ 0 h 11211"/>
              <a:gd name="connsiteX2" fmla="*/ 10000 w 10000"/>
              <a:gd name="connsiteY2" fmla="*/ 11211 h 11211"/>
              <a:gd name="connsiteX3" fmla="*/ 0 w 10000"/>
              <a:gd name="connsiteY3" fmla="*/ 11211 h 11211"/>
              <a:gd name="connsiteX4" fmla="*/ 7047 w 10000"/>
              <a:gd name="connsiteY4" fmla="*/ 6390 h 11211"/>
              <a:gd name="connsiteX0" fmla="*/ 7047 w 10013"/>
              <a:gd name="connsiteY0" fmla="*/ 639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047 w 10013"/>
              <a:gd name="connsiteY4" fmla="*/ 6390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599 w 10013"/>
              <a:gd name="connsiteY0" fmla="*/ 796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599 w 10013"/>
              <a:gd name="connsiteY4" fmla="*/ 7960 h 11211"/>
              <a:gd name="connsiteX0" fmla="*/ 7835 w 10013"/>
              <a:gd name="connsiteY0" fmla="*/ 7332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835 w 10013"/>
              <a:gd name="connsiteY4" fmla="*/ 7332 h 1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3" h="11211">
                <a:moveTo>
                  <a:pt x="7835" y="7332"/>
                </a:moveTo>
                <a:cubicBezTo>
                  <a:pt x="7820" y="7337"/>
                  <a:pt x="10013" y="75"/>
                  <a:pt x="10000" y="0"/>
                </a:cubicBezTo>
                <a:lnTo>
                  <a:pt x="10000" y="11211"/>
                </a:lnTo>
                <a:lnTo>
                  <a:pt x="0" y="11211"/>
                </a:lnTo>
                <a:lnTo>
                  <a:pt x="7835" y="7332"/>
                </a:lnTo>
                <a:close/>
              </a:path>
            </a:pathLst>
          </a:custGeom>
          <a:solidFill>
            <a:srgbClr val="3DC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prstClr val="white"/>
              </a:solidFill>
            </a:endParaRPr>
          </a:p>
        </p:txBody>
      </p:sp>
      <p:sp>
        <p:nvSpPr>
          <p:cNvPr id="4" name="Dowolny kształt 10"/>
          <p:cNvSpPr/>
          <p:nvPr/>
        </p:nvSpPr>
        <p:spPr>
          <a:xfrm rot="10800000">
            <a:off x="446618" y="1"/>
            <a:ext cx="11745383" cy="58293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6260 w 14101"/>
              <a:gd name="connsiteY0" fmla="*/ 5650 h 10000"/>
              <a:gd name="connsiteX1" fmla="*/ 10000 w 14101"/>
              <a:gd name="connsiteY1" fmla="*/ 0 h 10000"/>
              <a:gd name="connsiteX2" fmla="*/ 10000 w 14101"/>
              <a:gd name="connsiteY2" fmla="*/ 10000 h 10000"/>
              <a:gd name="connsiteX3" fmla="*/ 0 w 14101"/>
              <a:gd name="connsiteY3" fmla="*/ 10000 h 10000"/>
              <a:gd name="connsiteX4" fmla="*/ 6260 w 14101"/>
              <a:gd name="connsiteY4" fmla="*/ 5650 h 10000"/>
              <a:gd name="connsiteX0" fmla="*/ 4213 w 12054"/>
              <a:gd name="connsiteY0" fmla="*/ 4708 h 10000"/>
              <a:gd name="connsiteX1" fmla="*/ 10000 w 12054"/>
              <a:gd name="connsiteY1" fmla="*/ 0 h 10000"/>
              <a:gd name="connsiteX2" fmla="*/ 10000 w 12054"/>
              <a:gd name="connsiteY2" fmla="*/ 10000 h 10000"/>
              <a:gd name="connsiteX3" fmla="*/ 0 w 12054"/>
              <a:gd name="connsiteY3" fmla="*/ 10000 h 10000"/>
              <a:gd name="connsiteX4" fmla="*/ 4213 w 12054"/>
              <a:gd name="connsiteY4" fmla="*/ 4708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7047 w 10000"/>
              <a:gd name="connsiteY0" fmla="*/ 51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047 w 10000"/>
              <a:gd name="connsiteY4" fmla="*/ 5179 h 10000"/>
              <a:gd name="connsiteX0" fmla="*/ 7047 w 10000"/>
              <a:gd name="connsiteY0" fmla="*/ 6390 h 11211"/>
              <a:gd name="connsiteX1" fmla="*/ 10000 w 10000"/>
              <a:gd name="connsiteY1" fmla="*/ 0 h 11211"/>
              <a:gd name="connsiteX2" fmla="*/ 10000 w 10000"/>
              <a:gd name="connsiteY2" fmla="*/ 11211 h 11211"/>
              <a:gd name="connsiteX3" fmla="*/ 0 w 10000"/>
              <a:gd name="connsiteY3" fmla="*/ 11211 h 11211"/>
              <a:gd name="connsiteX4" fmla="*/ 7047 w 10000"/>
              <a:gd name="connsiteY4" fmla="*/ 6390 h 11211"/>
              <a:gd name="connsiteX0" fmla="*/ 7047 w 10013"/>
              <a:gd name="connsiteY0" fmla="*/ 639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047 w 10013"/>
              <a:gd name="connsiteY4" fmla="*/ 6390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599 w 10013"/>
              <a:gd name="connsiteY0" fmla="*/ 796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599 w 10013"/>
              <a:gd name="connsiteY4" fmla="*/ 7960 h 11211"/>
              <a:gd name="connsiteX0" fmla="*/ 7835 w 10013"/>
              <a:gd name="connsiteY0" fmla="*/ 7332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835 w 10013"/>
              <a:gd name="connsiteY4" fmla="*/ 7332 h 11211"/>
              <a:gd name="connsiteX0" fmla="*/ 7468 w 9646"/>
              <a:gd name="connsiteY0" fmla="*/ 7332 h 11543"/>
              <a:gd name="connsiteX1" fmla="*/ 9633 w 9646"/>
              <a:gd name="connsiteY1" fmla="*/ 0 h 11543"/>
              <a:gd name="connsiteX2" fmla="*/ 9633 w 9646"/>
              <a:gd name="connsiteY2" fmla="*/ 11211 h 11543"/>
              <a:gd name="connsiteX3" fmla="*/ 0 w 9646"/>
              <a:gd name="connsiteY3" fmla="*/ 11543 h 11543"/>
              <a:gd name="connsiteX4" fmla="*/ 7468 w 9646"/>
              <a:gd name="connsiteY4" fmla="*/ 7332 h 11543"/>
              <a:gd name="connsiteX0" fmla="*/ 7742 w 9987"/>
              <a:gd name="connsiteY0" fmla="*/ 4607 h 8255"/>
              <a:gd name="connsiteX1" fmla="*/ 9837 w 9987"/>
              <a:gd name="connsiteY1" fmla="*/ 0 h 8255"/>
              <a:gd name="connsiteX2" fmla="*/ 9987 w 9987"/>
              <a:gd name="connsiteY2" fmla="*/ 7967 h 8255"/>
              <a:gd name="connsiteX3" fmla="*/ 0 w 9987"/>
              <a:gd name="connsiteY3" fmla="*/ 8255 h 8255"/>
              <a:gd name="connsiteX4" fmla="*/ 7742 w 9987"/>
              <a:gd name="connsiteY4" fmla="*/ 4607 h 8255"/>
              <a:gd name="connsiteX0" fmla="*/ 7642 w 10000"/>
              <a:gd name="connsiteY0" fmla="*/ 4776 h 10000"/>
              <a:gd name="connsiteX1" fmla="*/ 9850 w 10000"/>
              <a:gd name="connsiteY1" fmla="*/ 0 h 10000"/>
              <a:gd name="connsiteX2" fmla="*/ 10000 w 10000"/>
              <a:gd name="connsiteY2" fmla="*/ 9651 h 10000"/>
              <a:gd name="connsiteX3" fmla="*/ 0 w 10000"/>
              <a:gd name="connsiteY3" fmla="*/ 10000 h 10000"/>
              <a:gd name="connsiteX4" fmla="*/ 7642 w 10000"/>
              <a:gd name="connsiteY4" fmla="*/ 4776 h 10000"/>
              <a:gd name="connsiteX0" fmla="*/ 7479 w 10000"/>
              <a:gd name="connsiteY0" fmla="*/ 5435 h 10000"/>
              <a:gd name="connsiteX1" fmla="*/ 9850 w 10000"/>
              <a:gd name="connsiteY1" fmla="*/ 0 h 10000"/>
              <a:gd name="connsiteX2" fmla="*/ 10000 w 10000"/>
              <a:gd name="connsiteY2" fmla="*/ 9651 h 10000"/>
              <a:gd name="connsiteX3" fmla="*/ 0 w 10000"/>
              <a:gd name="connsiteY3" fmla="*/ 10000 h 10000"/>
              <a:gd name="connsiteX4" fmla="*/ 7479 w 10000"/>
              <a:gd name="connsiteY4" fmla="*/ 543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479" y="5435"/>
                </a:moveTo>
                <a:cubicBezTo>
                  <a:pt x="7464" y="5440"/>
                  <a:pt x="9863" y="79"/>
                  <a:pt x="9850" y="0"/>
                </a:cubicBezTo>
                <a:lnTo>
                  <a:pt x="10000" y="9651"/>
                </a:lnTo>
                <a:lnTo>
                  <a:pt x="0" y="10000"/>
                </a:lnTo>
                <a:lnTo>
                  <a:pt x="7479" y="54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prstClr val="white"/>
              </a:solidFill>
            </a:endParaRPr>
          </a:p>
        </p:txBody>
      </p:sp>
      <p:sp>
        <p:nvSpPr>
          <p:cNvPr id="5" name="Dowolny kształt 11"/>
          <p:cNvSpPr/>
          <p:nvPr/>
        </p:nvSpPr>
        <p:spPr>
          <a:xfrm rot="10800000">
            <a:off x="-14817" y="0"/>
            <a:ext cx="12206817" cy="685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0 w 10000"/>
              <a:gd name="connsiteY0" fmla="*/ 894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946 h 10000"/>
              <a:gd name="connsiteX0" fmla="*/ 6260 w 14101"/>
              <a:gd name="connsiteY0" fmla="*/ 5650 h 10000"/>
              <a:gd name="connsiteX1" fmla="*/ 10000 w 14101"/>
              <a:gd name="connsiteY1" fmla="*/ 0 h 10000"/>
              <a:gd name="connsiteX2" fmla="*/ 10000 w 14101"/>
              <a:gd name="connsiteY2" fmla="*/ 10000 h 10000"/>
              <a:gd name="connsiteX3" fmla="*/ 0 w 14101"/>
              <a:gd name="connsiteY3" fmla="*/ 10000 h 10000"/>
              <a:gd name="connsiteX4" fmla="*/ 6260 w 14101"/>
              <a:gd name="connsiteY4" fmla="*/ 5650 h 10000"/>
              <a:gd name="connsiteX0" fmla="*/ 4213 w 12054"/>
              <a:gd name="connsiteY0" fmla="*/ 4708 h 10000"/>
              <a:gd name="connsiteX1" fmla="*/ 10000 w 12054"/>
              <a:gd name="connsiteY1" fmla="*/ 0 h 10000"/>
              <a:gd name="connsiteX2" fmla="*/ 10000 w 12054"/>
              <a:gd name="connsiteY2" fmla="*/ 10000 h 10000"/>
              <a:gd name="connsiteX3" fmla="*/ 0 w 12054"/>
              <a:gd name="connsiteY3" fmla="*/ 10000 h 10000"/>
              <a:gd name="connsiteX4" fmla="*/ 4213 w 12054"/>
              <a:gd name="connsiteY4" fmla="*/ 4708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1771 w 10000"/>
              <a:gd name="connsiteY0" fmla="*/ 408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771 w 10000"/>
              <a:gd name="connsiteY4" fmla="*/ 4081 h 10000"/>
              <a:gd name="connsiteX0" fmla="*/ 7047 w 10000"/>
              <a:gd name="connsiteY0" fmla="*/ 51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047 w 10000"/>
              <a:gd name="connsiteY4" fmla="*/ 5179 h 10000"/>
              <a:gd name="connsiteX0" fmla="*/ 7047 w 10000"/>
              <a:gd name="connsiteY0" fmla="*/ 6390 h 11211"/>
              <a:gd name="connsiteX1" fmla="*/ 10000 w 10000"/>
              <a:gd name="connsiteY1" fmla="*/ 0 h 11211"/>
              <a:gd name="connsiteX2" fmla="*/ 10000 w 10000"/>
              <a:gd name="connsiteY2" fmla="*/ 11211 h 11211"/>
              <a:gd name="connsiteX3" fmla="*/ 0 w 10000"/>
              <a:gd name="connsiteY3" fmla="*/ 11211 h 11211"/>
              <a:gd name="connsiteX4" fmla="*/ 7047 w 10000"/>
              <a:gd name="connsiteY4" fmla="*/ 6390 h 11211"/>
              <a:gd name="connsiteX0" fmla="*/ 7047 w 10013"/>
              <a:gd name="connsiteY0" fmla="*/ 639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047 w 10013"/>
              <a:gd name="connsiteY4" fmla="*/ 6390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362 w 10013"/>
              <a:gd name="connsiteY0" fmla="*/ 7803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362 w 10013"/>
              <a:gd name="connsiteY4" fmla="*/ 7803 h 11211"/>
              <a:gd name="connsiteX0" fmla="*/ 7599 w 10013"/>
              <a:gd name="connsiteY0" fmla="*/ 7960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599 w 10013"/>
              <a:gd name="connsiteY4" fmla="*/ 7960 h 11211"/>
              <a:gd name="connsiteX0" fmla="*/ 7835 w 10013"/>
              <a:gd name="connsiteY0" fmla="*/ 7332 h 11211"/>
              <a:gd name="connsiteX1" fmla="*/ 10000 w 10013"/>
              <a:gd name="connsiteY1" fmla="*/ 0 h 11211"/>
              <a:gd name="connsiteX2" fmla="*/ 10000 w 10013"/>
              <a:gd name="connsiteY2" fmla="*/ 11211 h 11211"/>
              <a:gd name="connsiteX3" fmla="*/ 0 w 10013"/>
              <a:gd name="connsiteY3" fmla="*/ 11211 h 11211"/>
              <a:gd name="connsiteX4" fmla="*/ 7835 w 10013"/>
              <a:gd name="connsiteY4" fmla="*/ 7332 h 11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3" h="11211">
                <a:moveTo>
                  <a:pt x="7835" y="7332"/>
                </a:moveTo>
                <a:cubicBezTo>
                  <a:pt x="7820" y="7337"/>
                  <a:pt x="10013" y="75"/>
                  <a:pt x="10000" y="0"/>
                </a:cubicBezTo>
                <a:lnTo>
                  <a:pt x="10000" y="11211"/>
                </a:lnTo>
                <a:lnTo>
                  <a:pt x="0" y="11211"/>
                </a:lnTo>
                <a:lnTo>
                  <a:pt x="7835" y="7332"/>
                </a:lnTo>
                <a:close/>
              </a:path>
            </a:pathLst>
          </a:custGeom>
          <a:solidFill>
            <a:srgbClr val="3DC2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prstClr val="white"/>
              </a:solidFill>
            </a:endParaRPr>
          </a:p>
        </p:txBody>
      </p:sp>
      <p:pic>
        <p:nvPicPr>
          <p:cNvPr id="6" name="Obraz 10" descr="loga-unijne-do-ppt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41434"/>
            <a:ext cx="12192000" cy="131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1" descr="logo-na-kropli-do-ppt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34" y="256118"/>
            <a:ext cx="4034367" cy="480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4161870" y="5845724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87" y="5729327"/>
            <a:ext cx="2685437" cy="8955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844699"/>
            <a:ext cx="10058400" cy="7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96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132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KLAD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MPA_prezentacja-szablon_do-ppt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82602" y="5866823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81" y="5712276"/>
            <a:ext cx="2685437" cy="895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5844699"/>
            <a:ext cx="10058400" cy="7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8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ROD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371" y="836712"/>
            <a:ext cx="9601067" cy="768085"/>
          </a:xfrm>
        </p:spPr>
        <p:txBody>
          <a:bodyPr lIns="0" tIns="0" rIns="0">
            <a:noAutofit/>
          </a:bodyPr>
          <a:lstStyle/>
          <a:p>
            <a:r>
              <a:rPr lang="en-US"/>
              <a:t>Click to edit Master title style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371" y="1796819"/>
            <a:ext cx="9601067" cy="37444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333"/>
            </a:lvl1pPr>
          </a:lstStyle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4" y="5863731"/>
            <a:ext cx="10058400" cy="7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2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ROD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MPA_prezentacja-szablon_do-ppt-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5360" y="653819"/>
            <a:ext cx="969707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333"/>
            </a:lvl1pPr>
          </a:lstStyle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1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ROD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MPA_prezentacja-szablon_do-ppt-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9563" y="740702"/>
            <a:ext cx="9697077" cy="8689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-12699" y="6233584"/>
            <a:ext cx="827617" cy="364067"/>
          </a:xfrm>
        </p:spPr>
        <p:txBody>
          <a:bodyPr/>
          <a:lstStyle>
            <a:lvl1pPr algn="l">
              <a:defRPr sz="1333"/>
            </a:lvl1pPr>
          </a:lstStyle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  <p:sp>
        <p:nvSpPr>
          <p:cNvPr id="6" name="Rectangle 5"/>
          <p:cNvSpPr/>
          <p:nvPr/>
        </p:nvSpPr>
        <p:spPr>
          <a:xfrm>
            <a:off x="5243695" y="5902192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12" y="5785795"/>
            <a:ext cx="2685437" cy="895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30" y="5941667"/>
            <a:ext cx="10058400" cy="7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2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RODE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MPA_prezentacja-szablon_do-ppt-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59563" y="735839"/>
            <a:ext cx="7968885" cy="8689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-12699" y="6233584"/>
            <a:ext cx="827617" cy="364067"/>
          </a:xfrm>
        </p:spPr>
        <p:txBody>
          <a:bodyPr/>
          <a:lstStyle>
            <a:lvl1pPr algn="l">
              <a:defRPr sz="1333"/>
            </a:lvl1pPr>
          </a:lstStyle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3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RODEK 5 / pusty do prezentowani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4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50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RODEK 5 / pusty do prezentowania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>
              <a:solidFill>
                <a:prstClr val="white"/>
              </a:solidFill>
            </a:endParaRPr>
          </a:p>
        </p:txBody>
      </p:sp>
      <p:pic>
        <p:nvPicPr>
          <p:cNvPr id="5" name="Obraz 7" descr="MPA_prezentacja-szablon_do-ppt-5.jpg">
            <a:extLst>
              <a:ext uri="{FF2B5EF4-FFF2-40B4-BE49-F238E27FC236}">
                <a16:creationId xmlns="" xmlns:a16="http://schemas.microsoft.com/office/drawing/2014/main" id="{F0F1FA5F-77D4-4936-A678-B189EFE9C4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986"/>
          <a:stretch/>
        </p:blipFill>
        <p:spPr bwMode="auto">
          <a:xfrm>
            <a:off x="143339" y="17391"/>
            <a:ext cx="20743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96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ZEKLADKA TYTULOW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MPA_prezentacja-szablon_do-ppt-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398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8" descr="MPA_prezentacja-szablon_pionowy-pasek-z-logo.gif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0868" y="0"/>
            <a:ext cx="14266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31800" y="736601"/>
            <a:ext cx="9601200" cy="86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3076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31800" y="1600201"/>
            <a:ext cx="9601200" cy="394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1364384" y="6233584"/>
            <a:ext cx="827616" cy="36406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96A6416-5317-4AD6-975F-909847164499}" type="slidenum">
              <a:rPr lang="pl-PL" smtClean="0"/>
              <a:t>‹#›</a:t>
            </a:fld>
            <a:endParaRPr lang="pl-PL"/>
          </a:p>
        </p:txBody>
      </p:sp>
      <p:pic>
        <p:nvPicPr>
          <p:cNvPr id="3078" name="Obraz 6" descr="MPA_prezentacja-szablon_tlo-z-paskami-i-logami.gif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916" y="0"/>
            <a:ext cx="98509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2597" y="6021369"/>
            <a:ext cx="3528811" cy="695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163" y="5976935"/>
            <a:ext cx="2351839" cy="784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307" y="6142173"/>
            <a:ext cx="1320226" cy="4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8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0F62764F-48FA-404D-9B3C-C6FD52C9B6C4}"/>
              </a:ext>
            </a:extLst>
          </p:cNvPr>
          <p:cNvSpPr txBox="1"/>
          <p:nvPr/>
        </p:nvSpPr>
        <p:spPr>
          <a:xfrm>
            <a:off x="1378072" y="118588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diagnoza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1FA378AA-D3BC-4339-955D-6F7FF240B009}"/>
              </a:ext>
            </a:extLst>
          </p:cNvPr>
          <p:cNvSpPr txBox="1"/>
          <p:nvPr/>
        </p:nvSpPr>
        <p:spPr>
          <a:xfrm>
            <a:off x="5154313" y="1185889"/>
            <a:ext cx="331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tx2">
                    <a:lumMod val="50000"/>
                  </a:schemeClr>
                </a:solidFill>
              </a:rPr>
              <a:t>planowanie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="" xmlns:a16="http://schemas.microsoft.com/office/drawing/2014/main" id="{D14AB767-1E63-417C-92F1-4B3C947F2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2" t="30322" r="19707" b="31599"/>
          <a:stretch>
            <a:fillRect/>
          </a:stretch>
        </p:blipFill>
        <p:spPr bwMode="auto">
          <a:xfrm>
            <a:off x="251520" y="1707654"/>
            <a:ext cx="8781910" cy="299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ze strzałką 4">
            <a:extLst>
              <a:ext uri="{FF2B5EF4-FFF2-40B4-BE49-F238E27FC236}">
                <a16:creationId xmlns="" xmlns:a16="http://schemas.microsoft.com/office/drawing/2014/main" id="{83AA0532-2F19-4D99-8D02-0A4D93AA2BE2}"/>
              </a:ext>
            </a:extLst>
          </p:cNvPr>
          <p:cNvCxnSpPr>
            <a:cxnSpLocks/>
          </p:cNvCxnSpPr>
          <p:nvPr/>
        </p:nvCxnSpPr>
        <p:spPr>
          <a:xfrm>
            <a:off x="344384" y="1568598"/>
            <a:ext cx="4299624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ze strzałką 5">
            <a:extLst>
              <a:ext uri="{FF2B5EF4-FFF2-40B4-BE49-F238E27FC236}">
                <a16:creationId xmlns="" xmlns:a16="http://schemas.microsoft.com/office/drawing/2014/main" id="{A91BF37E-D3C7-4142-887E-A1E81AD924AA}"/>
              </a:ext>
            </a:extLst>
          </p:cNvPr>
          <p:cNvCxnSpPr>
            <a:cxnSpLocks/>
          </p:cNvCxnSpPr>
          <p:nvPr/>
        </p:nvCxnSpPr>
        <p:spPr>
          <a:xfrm>
            <a:off x="4750130" y="1555221"/>
            <a:ext cx="4120738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1BFBB603-6659-4F95-8379-BB48F8193A95}"/>
              </a:ext>
            </a:extLst>
          </p:cNvPr>
          <p:cNvSpPr txBox="1">
            <a:spLocks/>
          </p:cNvSpPr>
          <p:nvPr/>
        </p:nvSpPr>
        <p:spPr bwMode="auto">
          <a:xfrm>
            <a:off x="344384" y="348537"/>
            <a:ext cx="6802392" cy="43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3200" dirty="0" smtClean="0"/>
              <a:t>Etapy projektu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290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32819" y="164638"/>
            <a:ext cx="3826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200" dirty="0">
                <a:solidFill>
                  <a:prstClr val="black"/>
                </a:solidFill>
                <a:latin typeface="Calibri"/>
              </a:rPr>
              <a:t>Planowanie adaptacji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32131"/>
              </p:ext>
            </p:extLst>
          </p:nvPr>
        </p:nvGraphicFramePr>
        <p:xfrm>
          <a:off x="432819" y="867117"/>
          <a:ext cx="9589955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416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8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6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71C04B"/>
                          </a:solidFill>
                          <a:latin typeface="+mn-lt"/>
                        </a:rPr>
                        <a:t>Gospodarka wodna i ściekowa</a:t>
                      </a:r>
                      <a:br>
                        <a:rPr lang="pl-PL" sz="1400" b="1" dirty="0" smtClean="0">
                          <a:solidFill>
                            <a:srgbClr val="71C04B"/>
                          </a:solidFill>
                          <a:latin typeface="+mn-lt"/>
                        </a:rPr>
                      </a:br>
                      <a:r>
                        <a:rPr lang="pl-PL" sz="1400" baseline="0" dirty="0" smtClean="0">
                          <a:latin typeface="+mn-lt"/>
                        </a:rPr>
                        <a:t>ekstremalne temperatury, opady, susze, powodzie, wzrost poziomu morza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W</a:t>
                      </a:r>
                      <a:r>
                        <a:rPr lang="pl-PL" sz="1400" baseline="0" dirty="0" smtClean="0">
                          <a:latin typeface="+mn-lt"/>
                        </a:rPr>
                        <a:t> 44 miastach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71C04B"/>
                          </a:solidFill>
                          <a:latin typeface="+mn-lt"/>
                          <a:ea typeface="+mn-ea"/>
                          <a:cs typeface="+mn-cs"/>
                        </a:rPr>
                        <a:t>Zdrowie publiczne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ekstremalne temperatury, oblodzenia, powodzie, burze, wiatr</a:t>
                      </a:r>
                      <a:endParaRPr lang="pl-PL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W 41 miastach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30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71C04B"/>
                          </a:solidFill>
                          <a:latin typeface="+mn-lt"/>
                          <a:ea typeface="+mn-ea"/>
                          <a:cs typeface="+mn-cs"/>
                        </a:rPr>
                        <a:t>Transport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ekstremalne temperatury , opady, oblodzenia, ekstremalne opady śniegu, powodzie</a:t>
                      </a:r>
                      <a:endParaRPr lang="pl-PL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W 36 miastach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6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71C04B"/>
                          </a:solidFill>
                          <a:latin typeface="+mn-lt"/>
                          <a:ea typeface="+mn-ea"/>
                          <a:cs typeface="+mn-cs"/>
                        </a:rPr>
                        <a:t>Energetyka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termika, susze</a:t>
                      </a:r>
                      <a:endParaRPr lang="pl-PL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W 15 miastach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71C04B"/>
                          </a:solidFill>
                          <a:latin typeface="+mn-lt"/>
                          <a:ea typeface="+mn-ea"/>
                          <a:cs typeface="+mn-cs"/>
                        </a:rPr>
                        <a:t>Gospodarka przestrzenna</a:t>
                      </a:r>
                      <a:endParaRPr lang="pl-PL" sz="1400" dirty="0" smtClean="0">
                        <a:latin typeface="+mn-lt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powodzie, fale upałów, przewietrzanie miasta</a:t>
                      </a:r>
                      <a:endParaRPr lang="pl-PL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W 14 miastach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630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71C04B"/>
                          </a:solidFill>
                          <a:latin typeface="+mn-lt"/>
                          <a:ea typeface="+mn-ea"/>
                          <a:cs typeface="+mn-cs"/>
                        </a:rPr>
                        <a:t>Tereny o wysokiej intensywności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ekstremalne temperatury, oblodzenia, powodzie, burze, wiatr</a:t>
                      </a:r>
                      <a:endParaRPr lang="pl-PL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W 13 miastach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6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71C04B"/>
                          </a:solidFill>
                          <a:latin typeface="+mn-lt"/>
                          <a:ea typeface="+mn-ea"/>
                          <a:cs typeface="+mn-cs"/>
                        </a:rPr>
                        <a:t>Różnorodność biologiczna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temperatury ekstremalne, susza, wzrost poziomu morza, wiatr</a:t>
                      </a:r>
                      <a:endParaRPr lang="pl-PL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smtClean="0">
                          <a:latin typeface="+mn-lt"/>
                        </a:rPr>
                        <a:t>W 9 </a:t>
                      </a:r>
                      <a:r>
                        <a:rPr lang="pl-PL" sz="1400" dirty="0" smtClean="0">
                          <a:latin typeface="+mn-lt"/>
                        </a:rPr>
                        <a:t>miastach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6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71C04B"/>
                          </a:solidFill>
                          <a:latin typeface="+mn-lt"/>
                          <a:ea typeface="+mn-ea"/>
                          <a:cs typeface="+mn-cs"/>
                        </a:rPr>
                        <a:t>Turystyka</a:t>
                      </a:r>
                      <a:endParaRPr lang="pl-PL" sz="140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powodzie, ekstremalne temperatury, oblodzenia, wiatr i burze </a:t>
                      </a:r>
                      <a:endParaRPr lang="pl-PL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W 3 miastach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6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71C04B"/>
                          </a:solidFill>
                          <a:latin typeface="+mn-lt"/>
                          <a:ea typeface="+mn-ea"/>
                          <a:cs typeface="+mn-cs"/>
                        </a:rPr>
                        <a:t>Dziedzictwo kulturowe</a:t>
                      </a:r>
                      <a:endParaRPr lang="pl-PL" sz="1400" dirty="0" smtClean="0">
                        <a:latin typeface="+mn-lt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osuwiska, powodzie, ekstremalne temperatury, oblodzenia, wiatr i burze</a:t>
                      </a:r>
                      <a:endParaRPr lang="pl-PL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W 2 miastach 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6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32819" y="164638"/>
            <a:ext cx="6236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200" dirty="0">
                <a:solidFill>
                  <a:prstClr val="black"/>
                </a:solidFill>
                <a:latin typeface="Calibri"/>
              </a:rPr>
              <a:t>W</a:t>
            </a:r>
            <a:r>
              <a:rPr lang="pl-PL" sz="3200" dirty="0" smtClean="0">
                <a:solidFill>
                  <a:prstClr val="black"/>
                </a:solidFill>
                <a:latin typeface="Calibri"/>
              </a:rPr>
              <a:t>ypracowane działania - techniczne</a:t>
            </a:r>
            <a:endParaRPr lang="pl-PL" sz="3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300396"/>
              </p:ext>
            </p:extLst>
          </p:nvPr>
        </p:nvGraphicFramePr>
        <p:xfrm>
          <a:off x="432819" y="1971522"/>
          <a:ext cx="9589955" cy="2381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416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8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6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71C04B"/>
                          </a:solidFill>
                          <a:latin typeface="+mn-lt"/>
                        </a:rPr>
                        <a:t>Budowa i rozwój systemu błękitnej i zielonej infrastruktury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W</a:t>
                      </a:r>
                      <a:r>
                        <a:rPr lang="pl-PL" sz="1400" baseline="0" dirty="0" smtClean="0">
                          <a:latin typeface="+mn-lt"/>
                        </a:rPr>
                        <a:t> 29 miastach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71C04B"/>
                          </a:solidFill>
                          <a:latin typeface="+mn-lt"/>
                          <a:ea typeface="+mn-ea"/>
                          <a:cs typeface="+mn-cs"/>
                        </a:rPr>
                        <a:t>Rozwój infrastruktury przeciwpowodziowej</a:t>
                      </a:r>
                      <a:endParaRPr lang="pl-PL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W 23 miastach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30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71C04B"/>
                          </a:solidFill>
                          <a:latin typeface="+mn-lt"/>
                          <a:ea typeface="+mn-ea"/>
                          <a:cs typeface="+mn-cs"/>
                        </a:rPr>
                        <a:t>Modernizacja systemu kanalizacji sanitarnej i deszczowej</a:t>
                      </a:r>
                      <a:endParaRPr lang="pl-PL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W 20 miastach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6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71C04B"/>
                          </a:solidFill>
                          <a:latin typeface="+mn-lt"/>
                          <a:ea typeface="+mn-ea"/>
                          <a:cs typeface="+mn-cs"/>
                        </a:rPr>
                        <a:t>Termomodernizacja budynków</a:t>
                      </a:r>
                      <a:endParaRPr lang="pl-PL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W 18 miastach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71C04B"/>
                          </a:solidFill>
                          <a:latin typeface="+mn-lt"/>
                          <a:ea typeface="+mn-ea"/>
                          <a:cs typeface="+mn-cs"/>
                        </a:rPr>
                        <a:t>Rozbudowa sieci ciepłowniczej kosztem pieców</a:t>
                      </a:r>
                      <a:endParaRPr lang="pl-PL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W 13 miastach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9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32819" y="164638"/>
            <a:ext cx="6721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200" dirty="0">
                <a:solidFill>
                  <a:prstClr val="black"/>
                </a:solidFill>
                <a:latin typeface="Calibri"/>
              </a:rPr>
              <a:t>W</a:t>
            </a:r>
            <a:r>
              <a:rPr lang="pl-PL" sz="3200" dirty="0" smtClean="0">
                <a:solidFill>
                  <a:prstClr val="black"/>
                </a:solidFill>
                <a:latin typeface="Calibri"/>
              </a:rPr>
              <a:t>ypracowane działania - organizacyjne</a:t>
            </a:r>
            <a:endParaRPr lang="pl-PL" sz="3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948416"/>
              </p:ext>
            </p:extLst>
          </p:nvPr>
        </p:nvGraphicFramePr>
        <p:xfrm>
          <a:off x="432819" y="1971522"/>
          <a:ext cx="9589955" cy="2526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416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8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6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71C04B"/>
                          </a:solidFill>
                          <a:latin typeface="+mn-lt"/>
                          <a:ea typeface="+mn-ea"/>
                          <a:cs typeface="+mn-cs"/>
                        </a:rPr>
                        <a:t>Wzmocnienie służb ratowniczych i jednostek Zarządzania Kryzysowego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W</a:t>
                      </a:r>
                      <a:r>
                        <a:rPr lang="pl-PL" sz="1400" baseline="0" dirty="0" smtClean="0">
                          <a:latin typeface="+mn-lt"/>
                        </a:rPr>
                        <a:t> 18 miastach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30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>
                          <a:solidFill>
                            <a:srgbClr val="71C04B"/>
                          </a:solidFill>
                          <a:latin typeface="+mn-lt"/>
                        </a:rPr>
                        <a:t>Budowa systemu rozwiązań dla zapewnienia komfortu termicznego mieszkańców</a:t>
                      </a:r>
                      <a:endParaRPr lang="pl-PL" sz="1400" dirty="0" smtClean="0"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W 17 miastach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30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71C04B"/>
                          </a:solidFill>
                          <a:latin typeface="+mn-lt"/>
                          <a:ea typeface="+mn-ea"/>
                          <a:cs typeface="+mn-cs"/>
                        </a:rPr>
                        <a:t>Uwzględnienie celów adaptacyjnych i zmian klimatu w dokumentach strategicznych i planistycznych</a:t>
                      </a:r>
                      <a:endParaRPr lang="pl-PL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W 14 miastach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6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71C04B"/>
                          </a:solidFill>
                          <a:latin typeface="+mn-lt"/>
                          <a:ea typeface="+mn-ea"/>
                          <a:cs typeface="+mn-cs"/>
                        </a:rPr>
                        <a:t>Dostosowanie systemu komunikacji publicznej</a:t>
                      </a:r>
                      <a:endParaRPr lang="pl-PL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W 14 miastach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6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rgbClr val="71C04B"/>
                          </a:solidFill>
                          <a:latin typeface="+mn-lt"/>
                          <a:ea typeface="+mn-ea"/>
                          <a:cs typeface="+mn-cs"/>
                        </a:rPr>
                        <a:t>Zwiększenie udziału powierzchni biologicznie czynnych</a:t>
                      </a:r>
                      <a:endParaRPr lang="pl-PL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latin typeface="+mn-lt"/>
                        </a:rPr>
                        <a:t>W 13 miastach</a:t>
                      </a:r>
                      <a:endParaRPr lang="pl-PL" sz="1400" dirty="0">
                        <a:latin typeface="+mn-lt"/>
                      </a:endParaRPr>
                    </a:p>
                  </a:txBody>
                  <a:tcPr marL="121920" marR="121920" marT="60960" marB="6096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1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58D69DF-FB36-4A4D-B7D1-508CAB173ADE}"/>
              </a:ext>
            </a:extLst>
          </p:cNvPr>
          <p:cNvSpPr txBox="1">
            <a:spLocks/>
          </p:cNvSpPr>
          <p:nvPr/>
        </p:nvSpPr>
        <p:spPr>
          <a:xfrm>
            <a:off x="700736" y="827903"/>
            <a:ext cx="3528392" cy="2952328"/>
          </a:xfrm>
          <a:prstGeom prst="rect">
            <a:avLst/>
          </a:prstGeom>
        </p:spPr>
        <p:txBody>
          <a:bodyPr lIns="0" tIns="0"/>
          <a:lstStyle/>
          <a:p>
            <a:pPr algn="ctr"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pl-PL" sz="1600" u="sng" dirty="0">
                <a:latin typeface="+mn-lt"/>
                <a:ea typeface="+mj-ea"/>
                <a:cs typeface="+mj-cs"/>
              </a:rPr>
              <a:t>Korzyści ekonomiczne(…):</a:t>
            </a:r>
          </a:p>
          <a:p>
            <a:pPr marL="285744" indent="-285744"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1400" dirty="0">
                <a:latin typeface="+mn-lt"/>
                <a:ea typeface="+mj-ea"/>
                <a:cs typeface="+mj-cs"/>
              </a:rPr>
              <a:t>Redukcja kosztów szkód i strat związanych z klimatem;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sz="1400" dirty="0">
              <a:latin typeface="+mn-lt"/>
              <a:ea typeface="+mj-ea"/>
              <a:cs typeface="+mj-cs"/>
            </a:endParaRPr>
          </a:p>
          <a:p>
            <a:pPr marL="285744" indent="-285744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1400" dirty="0">
                <a:latin typeface="+mn-lt"/>
                <a:ea typeface="+mj-ea"/>
                <a:cs typeface="+mj-cs"/>
              </a:rPr>
              <a:t>Efektywne wykorzystanie funduszy;</a:t>
            </a:r>
          </a:p>
          <a:p>
            <a:pPr marL="285744" indent="-285744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400" dirty="0">
              <a:latin typeface="+mn-lt"/>
              <a:ea typeface="+mj-ea"/>
              <a:cs typeface="+mj-cs"/>
            </a:endParaRPr>
          </a:p>
          <a:p>
            <a:pPr marL="285744" indent="-285744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1400" dirty="0">
                <a:latin typeface="+mn-lt"/>
                <a:ea typeface="+mj-ea"/>
                <a:cs typeface="+mj-cs"/>
              </a:rPr>
              <a:t>Opłacalność planowanych i realizacji inwestycji;</a:t>
            </a:r>
          </a:p>
          <a:p>
            <a:pPr marL="285744" indent="-285744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US" sz="1400" dirty="0">
              <a:latin typeface="+mn-lt"/>
              <a:ea typeface="+mj-ea"/>
              <a:cs typeface="+mj-cs"/>
            </a:endParaRPr>
          </a:p>
          <a:p>
            <a:pPr marL="285744" indent="-285744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dirty="0" err="1">
                <a:latin typeface="+mn-lt"/>
                <a:ea typeface="+mj-ea"/>
                <a:cs typeface="+mj-cs"/>
              </a:rPr>
              <a:t>Możliwość</a:t>
            </a:r>
            <a:r>
              <a:rPr lang="en-US" sz="1400" dirty="0">
                <a:latin typeface="+mn-lt"/>
                <a:ea typeface="+mj-ea"/>
                <a:cs typeface="+mj-cs"/>
              </a:rPr>
              <a:t> </a:t>
            </a:r>
            <a:r>
              <a:rPr lang="en-US" sz="1400" dirty="0" err="1">
                <a:latin typeface="+mn-lt"/>
                <a:ea typeface="+mj-ea"/>
                <a:cs typeface="+mj-cs"/>
              </a:rPr>
              <a:t>dofinansowania</a:t>
            </a:r>
            <a:r>
              <a:rPr lang="en-US" sz="1400" dirty="0">
                <a:latin typeface="+mn-lt"/>
                <a:ea typeface="+mj-ea"/>
                <a:cs typeface="+mj-cs"/>
              </a:rPr>
              <a:t> </a:t>
            </a:r>
            <a:r>
              <a:rPr lang="en-US" sz="1400" dirty="0" err="1">
                <a:latin typeface="+mn-lt"/>
                <a:ea typeface="+mj-ea"/>
                <a:cs typeface="+mj-cs"/>
              </a:rPr>
              <a:t>działań</a:t>
            </a:r>
            <a:r>
              <a:rPr lang="en-US" sz="1400" dirty="0">
                <a:latin typeface="+mn-lt"/>
                <a:ea typeface="+mj-ea"/>
                <a:cs typeface="+mj-cs"/>
              </a:rPr>
              <a:t> </a:t>
            </a:r>
            <a:r>
              <a:rPr lang="en-US" sz="1400" dirty="0" err="1">
                <a:latin typeface="+mn-lt"/>
                <a:ea typeface="+mj-ea"/>
                <a:cs typeface="+mj-cs"/>
              </a:rPr>
              <a:t>adaptacyjnych</a:t>
            </a:r>
            <a:r>
              <a:rPr lang="en-US" sz="1400" dirty="0">
                <a:latin typeface="+mn-lt"/>
                <a:ea typeface="+mj-ea"/>
                <a:cs typeface="+mj-cs"/>
              </a:rPr>
              <a:t>.</a:t>
            </a:r>
            <a:endParaRPr lang="pl-PL" sz="1400" dirty="0">
              <a:latin typeface="+mn-lt"/>
              <a:ea typeface="+mj-ea"/>
              <a:cs typeface="+mj-cs"/>
            </a:endParaRPr>
          </a:p>
          <a:p>
            <a:pPr marL="285744" indent="-285744" eaLnBrk="1" fontAlgn="auto" hangingPunct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defRPr/>
            </a:pPr>
            <a:r>
              <a:rPr lang="pl-PL" sz="1400" b="1" dirty="0">
                <a:solidFill>
                  <a:srgbClr val="C00000"/>
                </a:solidFill>
                <a:latin typeface="+mn-lt"/>
              </a:rPr>
              <a:t>EU CCA </a:t>
            </a:r>
            <a:r>
              <a:rPr lang="pl-PL" sz="1400" b="1" dirty="0" err="1">
                <a:solidFill>
                  <a:srgbClr val="C00000"/>
                </a:solidFill>
                <a:latin typeface="+mn-lt"/>
              </a:rPr>
              <a:t>Strategy</a:t>
            </a:r>
            <a:r>
              <a:rPr lang="pl-PL" sz="1400" b="1" dirty="0">
                <a:solidFill>
                  <a:srgbClr val="C00000"/>
                </a:solidFill>
                <a:latin typeface="+mn-lt"/>
              </a:rPr>
              <a:t>: „1 euro zainwestowane w adaptację do zmian klimatu jest równe 4 euro zainwestowanych w naprawę szkód. </a:t>
            </a:r>
          </a:p>
          <a:p>
            <a:pPr marL="285744" indent="-285744" eaLnBrk="1" fontAlgn="auto" hangingPunct="1">
              <a:lnSpc>
                <a:spcPct val="20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ytuł 1">
            <a:extLst>
              <a:ext uri="{FF2B5EF4-FFF2-40B4-BE49-F238E27FC236}">
                <a16:creationId xmlns="" xmlns:a16="http://schemas.microsoft.com/office/drawing/2014/main" id="{35B87546-9140-4B8E-A422-A0E05BDAEAA5}"/>
              </a:ext>
            </a:extLst>
          </p:cNvPr>
          <p:cNvSpPr txBox="1">
            <a:spLocks/>
          </p:cNvSpPr>
          <p:nvPr/>
        </p:nvSpPr>
        <p:spPr>
          <a:xfrm>
            <a:off x="5370671" y="827903"/>
            <a:ext cx="4176464" cy="4608512"/>
          </a:xfrm>
          <a:prstGeom prst="rect">
            <a:avLst/>
          </a:prstGeom>
        </p:spPr>
        <p:txBody>
          <a:bodyPr lIns="0" tIns="0"/>
          <a:lstStyle>
            <a:defPPr>
              <a:defRPr lang="pl-PL"/>
            </a:defPPr>
            <a:lvl1pPr eaLnBrk="1" fontAlgn="auto" hangingPunct="1">
              <a:lnSpc>
                <a:spcPct val="200000"/>
              </a:lnSpc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0" u="sng" dirty="0">
                <a:solidFill>
                  <a:schemeClr val="tx1"/>
                </a:solidFill>
              </a:rPr>
              <a:t>(…) I wiele innych:</a:t>
            </a:r>
          </a:p>
          <a:p>
            <a:pPr marL="285744" indent="-285744">
              <a:buFont typeface="Wingdings" panose="05000000000000000000" pitchFamily="2" charset="2"/>
              <a:buChar char="ü"/>
              <a:defRPr/>
            </a:pPr>
            <a:r>
              <a:rPr lang="pl-PL" b="0" dirty="0">
                <a:solidFill>
                  <a:schemeClr val="tx1"/>
                </a:solidFill>
                <a:latin typeface="+mn-lt"/>
              </a:rPr>
              <a:t>Rozwój błękitno-zielonej infrastruktury;</a:t>
            </a:r>
          </a:p>
          <a:p>
            <a:pPr marL="285744" indent="-285744">
              <a:buFont typeface="Wingdings" panose="05000000000000000000" pitchFamily="2" charset="2"/>
              <a:buChar char="ü"/>
              <a:defRPr/>
            </a:pPr>
            <a:r>
              <a:rPr lang="pl-PL" b="0" dirty="0">
                <a:solidFill>
                  <a:schemeClr val="tx1"/>
                </a:solidFill>
                <a:latin typeface="+mn-lt"/>
              </a:rPr>
              <a:t>Poprawa zarządzania infrastrukturą;</a:t>
            </a:r>
          </a:p>
          <a:p>
            <a:pPr marL="285744" indent="-285744">
              <a:buFont typeface="Wingdings" panose="05000000000000000000" pitchFamily="2" charset="2"/>
              <a:buChar char="ü"/>
              <a:defRPr/>
            </a:pPr>
            <a:r>
              <a:rPr lang="pl-PL" b="0" dirty="0">
                <a:solidFill>
                  <a:schemeClr val="tx1"/>
                </a:solidFill>
                <a:latin typeface="+mn-lt"/>
              </a:rPr>
              <a:t>Poprawa warunków gospodarki wodnej;</a:t>
            </a:r>
          </a:p>
          <a:p>
            <a:pPr marL="285744" indent="-285744">
              <a:buFont typeface="Wingdings" panose="05000000000000000000" pitchFamily="2" charset="2"/>
              <a:buChar char="ü"/>
              <a:defRPr/>
            </a:pPr>
            <a:r>
              <a:rPr lang="pl-PL" b="0" dirty="0">
                <a:solidFill>
                  <a:schemeClr val="tx1"/>
                </a:solidFill>
                <a:latin typeface="+mn-lt"/>
              </a:rPr>
              <a:t>Wzmocnienie współpracy pomiędzy miastami;</a:t>
            </a:r>
          </a:p>
          <a:p>
            <a:pPr marL="285744" indent="-285744">
              <a:buFont typeface="Wingdings" panose="05000000000000000000" pitchFamily="2" charset="2"/>
              <a:buChar char="ü"/>
              <a:defRPr/>
            </a:pPr>
            <a:r>
              <a:rPr lang="pl-PL" b="0" dirty="0">
                <a:solidFill>
                  <a:schemeClr val="tx1"/>
                </a:solidFill>
                <a:latin typeface="+mn-lt"/>
              </a:rPr>
              <a:t>Budowanie odporności społeczeństwa oraz gospodarki;</a:t>
            </a:r>
          </a:p>
          <a:p>
            <a:pPr>
              <a:defRPr/>
            </a:pPr>
            <a:endParaRPr lang="pl-PL" b="0" dirty="0">
              <a:solidFill>
                <a:schemeClr val="tx1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Wysoka świadomość nt. zmian klimatu = mądre podejmowanie decyzji. </a:t>
            </a:r>
          </a:p>
        </p:txBody>
      </p:sp>
    </p:spTree>
    <p:extLst>
      <p:ext uri="{BB962C8B-B14F-4D97-AF65-F5344CB8AC3E}">
        <p14:creationId xmlns:p14="http://schemas.microsoft.com/office/powerpoint/2010/main" val="29412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0" y="0"/>
            <a:ext cx="9601067" cy="768085"/>
          </a:xfrm>
        </p:spPr>
        <p:txBody>
          <a:bodyPr/>
          <a:lstStyle/>
          <a:p>
            <a:r>
              <a:rPr lang="pl-PL" sz="3200" dirty="0" err="1" smtClean="0"/>
              <a:t>Klimada</a:t>
            </a:r>
            <a:r>
              <a:rPr lang="pl-PL" sz="3200" dirty="0" smtClean="0"/>
              <a:t> 2.0.</a:t>
            </a:r>
            <a:endParaRPr lang="pl-P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69" y="768084"/>
            <a:ext cx="9601067" cy="5003323"/>
          </a:xfrm>
        </p:spPr>
        <p:txBody>
          <a:bodyPr/>
          <a:lstStyle/>
          <a:p>
            <a:pPr algn="just"/>
            <a:r>
              <a:rPr lang="pl-PL" sz="2000" dirty="0"/>
              <a:t>IOŚ-PIB realizuje projekt pn.  </a:t>
            </a:r>
            <a:r>
              <a:rPr lang="pl-PL" sz="2000" b="1" dirty="0"/>
              <a:t>„Baza wiedzy o zmianach klimatu i adaptacji do ich skutków oraz kanałów jej upowszechniania w kontekście zwiększania odporności gospodarki, środowiska i społeczeństwa  na  zmiany klimatu oraz przeciwdziałania i minimalizowania skutków nadzwyczajnych zagrożeń</a:t>
            </a:r>
            <a:r>
              <a:rPr lang="pl-PL" sz="2000" dirty="0"/>
              <a:t>” </a:t>
            </a:r>
            <a:endParaRPr lang="pl-PL" sz="2000" dirty="0" smtClean="0"/>
          </a:p>
          <a:p>
            <a:pPr algn="just"/>
            <a:r>
              <a:rPr lang="pl-PL" sz="2000" dirty="0" smtClean="0"/>
              <a:t>W </a:t>
            </a:r>
            <a:r>
              <a:rPr lang="pl-PL" sz="2000" dirty="0"/>
              <a:t>projekcie przewidziano szereg działań, których głównym celem jest dostarczenie niezbędnej wiedzy w zakresie zmian klimatu i oceny ich skutków na rzecz poprawy skuteczności oraz efektywności działań adaptacyjnych w sektorach wrażliwych na zmiany </a:t>
            </a:r>
            <a:r>
              <a:rPr lang="pl-PL" sz="2000" dirty="0" smtClean="0"/>
              <a:t>klimatu.</a:t>
            </a:r>
          </a:p>
          <a:p>
            <a:pPr algn="just"/>
            <a:r>
              <a:rPr lang="pl-PL" sz="2000" dirty="0" smtClean="0"/>
              <a:t>W </a:t>
            </a:r>
            <a:r>
              <a:rPr lang="pl-PL" sz="2000" dirty="0"/>
              <a:t>ramach realizacji działań projektowych IOŚ-PIB planuje dostarczenie nowatorskich narzędzi i opracowanie treści o wysokiej przydatności dla odbiorców rezultatów Projektu. </a:t>
            </a:r>
          </a:p>
          <a:p>
            <a:pPr algn="just"/>
            <a:r>
              <a:rPr lang="pl-PL" sz="2000" dirty="0" smtClean="0"/>
              <a:t>Realizacja </a:t>
            </a:r>
            <a:r>
              <a:rPr lang="pl-PL" sz="2000" dirty="0"/>
              <a:t>Projektu przewidziana jest do końca 2021 roku. Wartość projektu to 20 milionów PLN, w tym wkład Unii Europejskiej wynosi 17 milionów PLN.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68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0" y="0"/>
            <a:ext cx="9601067" cy="768085"/>
          </a:xfrm>
        </p:spPr>
        <p:txBody>
          <a:bodyPr/>
          <a:lstStyle/>
          <a:p>
            <a:r>
              <a:rPr lang="pl-PL" sz="3200" dirty="0" err="1" smtClean="0"/>
              <a:t>Klimada</a:t>
            </a:r>
            <a:r>
              <a:rPr lang="pl-PL" sz="3200" dirty="0" smtClean="0"/>
              <a:t> 2.0.</a:t>
            </a:r>
            <a:endParaRPr lang="pl-P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69" y="768084"/>
            <a:ext cx="9601067" cy="500332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W ramach realizacji Projektu przewidziano:</a:t>
            </a:r>
          </a:p>
          <a:p>
            <a:r>
              <a:rPr lang="pl-PL" sz="2000" dirty="0"/>
              <a:t>Stworzenie Centralnej Bazy Emisji, mającej na celu:</a:t>
            </a:r>
          </a:p>
          <a:p>
            <a:r>
              <a:rPr lang="pl-PL" sz="2000" dirty="0" smtClean="0"/>
              <a:t>Stworzenie </a:t>
            </a:r>
            <a:r>
              <a:rPr lang="pl-PL" sz="2000" dirty="0"/>
              <a:t>Systemu Wspomagania Podejmowania Decyzji</a:t>
            </a:r>
            <a:r>
              <a:rPr lang="pl-PL" sz="2000" dirty="0" smtClean="0"/>
              <a:t>,</a:t>
            </a:r>
          </a:p>
          <a:p>
            <a:r>
              <a:rPr lang="pl-PL" sz="2000" dirty="0"/>
              <a:t>Opracowanie scenariuszy klimatycznych </a:t>
            </a:r>
          </a:p>
          <a:p>
            <a:r>
              <a:rPr lang="pl-PL" sz="2000" dirty="0" smtClean="0"/>
              <a:t>Opracowanie </a:t>
            </a:r>
            <a:r>
              <a:rPr lang="pl-PL" sz="2000" dirty="0"/>
              <a:t>bazy wiedzy o adaptacji do zmian klimatu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14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6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0642"/>
            <a:ext cx="9144000" cy="1408031"/>
          </a:xfrm>
        </p:spPr>
        <p:txBody>
          <a:bodyPr/>
          <a:lstStyle/>
          <a:p>
            <a:r>
              <a:rPr lang="pl-PL" sz="3200" dirty="0" smtClean="0"/>
              <a:t>Opracowanie planów adaptacji do zmian klimatu </a:t>
            </a:r>
            <a:br>
              <a:rPr lang="pl-PL" sz="3200" dirty="0" smtClean="0"/>
            </a:br>
            <a:r>
              <a:rPr lang="pl-PL" sz="3200" dirty="0" smtClean="0"/>
              <a:t>w miastach powyżej 100 tys. mieszkańców </a:t>
            </a:r>
            <a:endParaRPr lang="pl-PL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92636"/>
            <a:ext cx="9144000" cy="1655762"/>
          </a:xfrm>
        </p:spPr>
        <p:txBody>
          <a:bodyPr/>
          <a:lstStyle/>
          <a:p>
            <a:r>
              <a:rPr lang="pl-PL" dirty="0" smtClean="0">
                <a:latin typeface="+mj-lt"/>
              </a:rPr>
              <a:t>KONFERENCJA PODSUMOWUJĄCA DOTYCHCZASOWE EFEKTY WDRAŻANIA PROJEKTÓW ŚRODOWISKOWYCH </a:t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W RAMACH </a:t>
            </a:r>
            <a:r>
              <a:rPr lang="pl-PL" dirty="0" err="1" smtClean="0">
                <a:latin typeface="+mj-lt"/>
              </a:rPr>
              <a:t>poiiś</a:t>
            </a:r>
            <a:r>
              <a:rPr lang="pl-PL" dirty="0" smtClean="0">
                <a:latin typeface="+mj-lt"/>
              </a:rPr>
              <a:t> 2014 – 2020</a:t>
            </a:r>
          </a:p>
          <a:p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Arkadiusz Michalski – Ministerstwo Środowiska</a:t>
            </a:r>
          </a:p>
          <a:p>
            <a:endParaRPr lang="pl-PL" dirty="0" smtClean="0">
              <a:latin typeface="+mj-lt"/>
            </a:endParaRPr>
          </a:p>
          <a:p>
            <a:r>
              <a:rPr lang="pl-PL" dirty="0" smtClean="0">
                <a:latin typeface="+mj-lt"/>
              </a:rPr>
              <a:t>Bydgoszcz 19-20 listopada 2018 r.</a:t>
            </a: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04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2"/>
          <p:cNvSpPr txBox="1">
            <a:spLocks/>
          </p:cNvSpPr>
          <p:nvPr/>
        </p:nvSpPr>
        <p:spPr bwMode="auto">
          <a:xfrm>
            <a:off x="497467" y="264418"/>
            <a:ext cx="6802392" cy="43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3200" dirty="0" smtClean="0">
                <a:latin typeface="Calibri" pitchFamily="34" charset="0"/>
              </a:rPr>
              <a:t>Zmiany Klimatu w Polsce</a:t>
            </a:r>
            <a:endParaRPr lang="pl-PL" sz="3200" dirty="0">
              <a:latin typeface="Calibri" pitchFamily="34" charset="0"/>
            </a:endParaRPr>
          </a:p>
        </p:txBody>
      </p:sp>
      <p:sp>
        <p:nvSpPr>
          <p:cNvPr id="3" name="Symbol zastępczy numeru slajdu 1"/>
          <p:cNvSpPr>
            <a:spLocks noGrp="1"/>
          </p:cNvSpPr>
          <p:nvPr>
            <p:ph type="sldNum" sz="quarter" idx="10"/>
          </p:nvPr>
        </p:nvSpPr>
        <p:spPr>
          <a:xfrm>
            <a:off x="8523288" y="4675188"/>
            <a:ext cx="620712" cy="273050"/>
          </a:xfr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r="3215"/>
          <a:stretch/>
        </p:blipFill>
        <p:spPr bwMode="auto">
          <a:xfrm>
            <a:off x="539552" y="2918212"/>
            <a:ext cx="3457728" cy="1849039"/>
          </a:xfrm>
          <a:prstGeom prst="roundRect">
            <a:avLst/>
          </a:prstGeom>
          <a:noFill/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96" y="947975"/>
            <a:ext cx="3466987" cy="1908947"/>
          </a:xfrm>
          <a:prstGeom prst="round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755577" y="2454831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Calibri" pitchFamily="34" charset="0"/>
              </a:rPr>
              <a:t>2010 </a:t>
            </a:r>
          </a:p>
        </p:txBody>
      </p:sp>
      <p:pic>
        <p:nvPicPr>
          <p:cNvPr id="7" name="Picture 2" descr="C:\Users\stumiele\Desktop\most Warszaw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2"/>
          <a:stretch>
            <a:fillRect/>
          </a:stretch>
        </p:blipFill>
        <p:spPr bwMode="auto">
          <a:xfrm>
            <a:off x="4746682" y="924274"/>
            <a:ext cx="3668658" cy="190894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.wp.pl/a/f/jpeg/29887/pap_wisla_skarby_szwedzi_640_7.jpeg"/>
          <p:cNvPicPr>
            <a:picLocks noChangeAspect="1" noChangeArrowheads="1"/>
          </p:cNvPicPr>
          <p:nvPr/>
        </p:nvPicPr>
        <p:blipFill>
          <a:blip r:embed="rId5" cstate="print"/>
          <a:srcRect t="7640" b="12459"/>
          <a:stretch>
            <a:fillRect/>
          </a:stretch>
        </p:blipFill>
        <p:spPr bwMode="auto">
          <a:xfrm>
            <a:off x="4746682" y="2902776"/>
            <a:ext cx="3668658" cy="1914595"/>
          </a:xfrm>
          <a:prstGeom prst="round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7236297" y="2428013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Calibri" pitchFamily="34" charset="0"/>
              </a:rPr>
              <a:t>2012 </a:t>
            </a:r>
          </a:p>
        </p:txBody>
      </p:sp>
      <p:pic>
        <p:nvPicPr>
          <p:cNvPr id="10" name="Symbol zastępczy zawartości 4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608766" y="2895786"/>
            <a:ext cx="3538100" cy="1944216"/>
          </a:xfrm>
          <a:prstGeom prst="round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 descr="http://niezalezna.pl/uploads/foto2013/42219-457841370862503.jpg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608766" y="842016"/>
            <a:ext cx="3538100" cy="1999765"/>
          </a:xfrm>
          <a:prstGeom prst="round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4797420" y="4448586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Calibri" pitchFamily="34" charset="0"/>
              </a:rPr>
              <a:t>2013 </a:t>
            </a:r>
          </a:p>
        </p:txBody>
      </p:sp>
    </p:spTree>
    <p:extLst>
      <p:ext uri="{BB962C8B-B14F-4D97-AF65-F5344CB8AC3E}">
        <p14:creationId xmlns:p14="http://schemas.microsoft.com/office/powerpoint/2010/main" val="90946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2"/>
          <p:cNvSpPr txBox="1">
            <a:spLocks/>
          </p:cNvSpPr>
          <p:nvPr/>
        </p:nvSpPr>
        <p:spPr bwMode="auto">
          <a:xfrm>
            <a:off x="497467" y="264418"/>
            <a:ext cx="6802392" cy="43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3200" dirty="0" smtClean="0">
                <a:latin typeface="Calibri" pitchFamily="34" charset="0"/>
              </a:rPr>
              <a:t>Maj 2018 – Łódź…</a:t>
            </a:r>
            <a:endParaRPr lang="pl-PL" sz="3200" dirty="0">
              <a:latin typeface="Calibri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06" y="1059582"/>
            <a:ext cx="6001187" cy="3375668"/>
          </a:xfrm>
          <a:prstGeom prst="round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9293" y="782538"/>
            <a:ext cx="5205412" cy="390406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6" y="782538"/>
            <a:ext cx="5808907" cy="3904060"/>
          </a:xfrm>
          <a:prstGeom prst="round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50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7"/>
          <p:cNvSpPr txBox="1">
            <a:spLocks/>
          </p:cNvSpPr>
          <p:nvPr/>
        </p:nvSpPr>
        <p:spPr bwMode="auto">
          <a:xfrm>
            <a:off x="580868" y="650149"/>
            <a:ext cx="9069856" cy="58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dirty="0" smtClean="0"/>
              <a:t>2012 – 2013 SPA 2020 – odpowiedź na zagrożenia klimatyczne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911424" y="1416744"/>
            <a:ext cx="36685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pl-PL" sz="1400" b="1" dirty="0">
                <a:solidFill>
                  <a:srgbClr val="89AD47"/>
                </a:solidFill>
              </a:rPr>
              <a:t>Wrażliwe sektory i obszary:</a:t>
            </a:r>
          </a:p>
        </p:txBody>
      </p:sp>
      <p:grpSp>
        <p:nvGrpSpPr>
          <p:cNvPr id="8" name="Grupa 14"/>
          <p:cNvGrpSpPr/>
          <p:nvPr/>
        </p:nvGrpSpPr>
        <p:grpSpPr>
          <a:xfrm>
            <a:off x="772452" y="4061124"/>
            <a:ext cx="3096344" cy="1672446"/>
            <a:chOff x="5580112" y="3868901"/>
            <a:chExt cx="3096344" cy="1672446"/>
          </a:xfrm>
        </p:grpSpPr>
        <p:sp>
          <p:nvSpPr>
            <p:cNvPr id="9" name="Prostokąt 8"/>
            <p:cNvSpPr/>
            <p:nvPr/>
          </p:nvSpPr>
          <p:spPr>
            <a:xfrm>
              <a:off x="5734031" y="3969922"/>
              <a:ext cx="280831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pl-PL" sz="1400" b="1" dirty="0">
                  <a:solidFill>
                    <a:srgbClr val="89AD47"/>
                  </a:solidFill>
                </a:rPr>
                <a:t>Zagrożenie dla gospodarki i społeczeństwa: </a:t>
              </a:r>
              <a:r>
                <a:rPr lang="pl-PL" sz="1400" b="1" dirty="0">
                  <a:solidFill>
                    <a:srgbClr val="FF0000"/>
                  </a:solidFill>
                </a:rPr>
                <a:t/>
              </a:r>
              <a:br>
                <a:rPr lang="pl-PL" sz="1400" b="1" dirty="0">
                  <a:solidFill>
                    <a:srgbClr val="FF0000"/>
                  </a:solidFill>
                </a:rPr>
              </a:br>
              <a:r>
                <a:rPr lang="pl-PL" sz="1400" dirty="0">
                  <a:solidFill>
                    <a:srgbClr val="0089BA"/>
                  </a:solidFill>
                </a:rPr>
                <a:t>nawalne deszcze, powodzie, podtopienia, osunięcia ziemi, fale upałów, susze, huragany, osuwiska itp.</a:t>
              </a:r>
            </a:p>
          </p:txBody>
        </p:sp>
        <p:sp>
          <p:nvSpPr>
            <p:cNvPr id="10" name="Prostokąt zaokrąglony 9"/>
            <p:cNvSpPr/>
            <p:nvPr/>
          </p:nvSpPr>
          <p:spPr>
            <a:xfrm>
              <a:off x="5580112" y="3868901"/>
              <a:ext cx="3096344" cy="167244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pl-PL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8519" y="1950890"/>
            <a:ext cx="366903" cy="276225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098" y="2281642"/>
            <a:ext cx="382857" cy="28757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520" y="2631125"/>
            <a:ext cx="378739" cy="28575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655" y="2974262"/>
            <a:ext cx="374980" cy="27159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2745" y="1933115"/>
            <a:ext cx="378739" cy="28575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29440" y="2290873"/>
            <a:ext cx="378739" cy="285751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2746" y="2629582"/>
            <a:ext cx="366903" cy="27622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9915" y="2981677"/>
            <a:ext cx="402411" cy="26438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18408" y="3302367"/>
            <a:ext cx="404283" cy="285751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4655" y="3651883"/>
            <a:ext cx="355068" cy="285751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37457" y="3652248"/>
            <a:ext cx="343232" cy="294149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47385" y="3304918"/>
            <a:ext cx="366903" cy="266700"/>
          </a:xfrm>
          <a:prstGeom prst="rect">
            <a:avLst/>
          </a:prstGeom>
        </p:spPr>
      </p:pic>
      <p:sp>
        <p:nvSpPr>
          <p:cNvPr id="23" name="pole tekstowe 22"/>
          <p:cNvSpPr txBox="1"/>
          <p:nvPr/>
        </p:nvSpPr>
        <p:spPr>
          <a:xfrm>
            <a:off x="1102548" y="1957542"/>
            <a:ext cx="1972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pl-PL" sz="1100" dirty="0" smtClean="0">
                <a:solidFill>
                  <a:srgbClr val="0089BA"/>
                </a:solidFill>
              </a:rPr>
              <a:t> Budownictwo</a:t>
            </a:r>
            <a:endParaRPr lang="pl-PL" sz="1100" dirty="0">
              <a:solidFill>
                <a:srgbClr val="0089BA"/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1124951" y="2313690"/>
            <a:ext cx="1972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pl-PL" sz="1100" dirty="0" smtClean="0">
                <a:solidFill>
                  <a:srgbClr val="0089BA"/>
                </a:solidFill>
              </a:rPr>
              <a:t> Gosp</a:t>
            </a:r>
            <a:r>
              <a:rPr lang="pl-PL" sz="1100" dirty="0">
                <a:solidFill>
                  <a:srgbClr val="0089BA"/>
                </a:solidFill>
              </a:rPr>
              <a:t>. wodna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1127741" y="2644752"/>
            <a:ext cx="1972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pl-PL" sz="1100" dirty="0" smtClean="0">
                <a:solidFill>
                  <a:srgbClr val="0089BA"/>
                </a:solidFill>
              </a:rPr>
              <a:t> Leśnictwo</a:t>
            </a:r>
            <a:endParaRPr lang="pl-PL" sz="1100" dirty="0">
              <a:solidFill>
                <a:srgbClr val="0089BA"/>
              </a:solidFill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1131699" y="2958040"/>
            <a:ext cx="1972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pl-PL" sz="1100" dirty="0" smtClean="0">
                <a:solidFill>
                  <a:srgbClr val="0089BA"/>
                </a:solidFill>
              </a:rPr>
              <a:t> Rolnictwo</a:t>
            </a:r>
            <a:endParaRPr lang="pl-PL" sz="1100" dirty="0">
              <a:solidFill>
                <a:srgbClr val="0089BA"/>
              </a:solidFill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2751845" y="1891784"/>
            <a:ext cx="1587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pl-PL" sz="1100" dirty="0">
                <a:solidFill>
                  <a:srgbClr val="0089BA"/>
                </a:solidFill>
              </a:rPr>
              <a:t>Strefa wybrzeża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2751845" y="2308610"/>
            <a:ext cx="1088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pl-PL" sz="1100" dirty="0">
                <a:solidFill>
                  <a:srgbClr val="0089BA"/>
                </a:solidFill>
              </a:rPr>
              <a:t>Turystyka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2768519" y="2647274"/>
            <a:ext cx="11208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pl-PL" sz="1100" dirty="0">
                <a:solidFill>
                  <a:srgbClr val="0089BA"/>
                </a:solidFill>
              </a:rPr>
              <a:t>Energetyka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2764767" y="2987570"/>
            <a:ext cx="1587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pl-PL" sz="1100" dirty="0">
                <a:solidFill>
                  <a:srgbClr val="0089BA"/>
                </a:solidFill>
              </a:rPr>
              <a:t>Górnictwo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1102547" y="3568657"/>
            <a:ext cx="1972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pl-PL" sz="1100" dirty="0" smtClean="0">
                <a:solidFill>
                  <a:srgbClr val="0089BA"/>
                </a:solidFill>
              </a:rPr>
              <a:t> Różnorodność</a:t>
            </a:r>
            <a:endParaRPr lang="pl-PL" sz="1100" dirty="0">
              <a:solidFill>
                <a:srgbClr val="0089BA"/>
              </a:solidFill>
            </a:endParaRPr>
          </a:p>
          <a:p>
            <a:pPr defTabSz="914377"/>
            <a:r>
              <a:rPr lang="pl-PL" sz="1100" dirty="0" smtClean="0">
                <a:solidFill>
                  <a:srgbClr val="0089BA"/>
                </a:solidFill>
              </a:rPr>
              <a:t> biologiczna</a:t>
            </a:r>
            <a:endParaRPr lang="pl-PL" sz="1100" dirty="0">
              <a:solidFill>
                <a:srgbClr val="0089BA"/>
              </a:solidFill>
            </a:endParaRPr>
          </a:p>
        </p:txBody>
      </p:sp>
      <p:sp>
        <p:nvSpPr>
          <p:cNvPr id="32" name="pole tekstowe 31"/>
          <p:cNvSpPr txBox="1"/>
          <p:nvPr/>
        </p:nvSpPr>
        <p:spPr>
          <a:xfrm>
            <a:off x="1124951" y="3304918"/>
            <a:ext cx="1972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pl-PL" sz="1100" dirty="0" smtClean="0">
                <a:solidFill>
                  <a:srgbClr val="0089BA"/>
                </a:solidFill>
              </a:rPr>
              <a:t> Zdrowie</a:t>
            </a:r>
            <a:endParaRPr lang="pl-PL" sz="1100" dirty="0">
              <a:solidFill>
                <a:srgbClr val="0089BA"/>
              </a:solidFill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2780690" y="3292072"/>
            <a:ext cx="1587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pl-PL" sz="1100" dirty="0">
                <a:solidFill>
                  <a:srgbClr val="0089BA"/>
                </a:solidFill>
              </a:rPr>
              <a:t>Miasta</a:t>
            </a:r>
          </a:p>
        </p:txBody>
      </p:sp>
      <p:sp>
        <p:nvSpPr>
          <p:cNvPr id="34" name="pole tekstowe 33"/>
          <p:cNvSpPr txBox="1"/>
          <p:nvPr/>
        </p:nvSpPr>
        <p:spPr>
          <a:xfrm>
            <a:off x="2751843" y="3656364"/>
            <a:ext cx="1587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pl-PL" sz="1100" dirty="0">
                <a:solidFill>
                  <a:srgbClr val="0089BA"/>
                </a:solidFill>
              </a:rPr>
              <a:t>Transport</a:t>
            </a:r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15796" y="5399881"/>
            <a:ext cx="3048000" cy="666751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073546" y="5436240"/>
            <a:ext cx="1190625" cy="600075"/>
          </a:xfrm>
          <a:prstGeom prst="rect">
            <a:avLst/>
          </a:prstGeom>
        </p:spPr>
      </p:pic>
      <p:sp>
        <p:nvSpPr>
          <p:cNvPr id="37" name="Symbol zastępczy zawartości 8"/>
          <p:cNvSpPr txBox="1">
            <a:spLocks/>
          </p:cNvSpPr>
          <p:nvPr/>
        </p:nvSpPr>
        <p:spPr bwMode="auto">
          <a:xfrm>
            <a:off x="4947942" y="1416744"/>
            <a:ext cx="51943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l-PL" sz="1400" smtClean="0"/>
              <a:t>wskazuje </a:t>
            </a:r>
            <a:r>
              <a:rPr lang="pl-PL" sz="1400" b="1" smtClean="0">
                <a:solidFill>
                  <a:schemeClr val="tx2"/>
                </a:solidFill>
              </a:rPr>
              <a:t>cele i kierunki działań adaptacyjnych</a:t>
            </a:r>
            <a:r>
              <a:rPr lang="pl-PL" sz="1400" smtClean="0"/>
              <a:t>, </a:t>
            </a:r>
            <a:br>
              <a:rPr lang="pl-PL" sz="1400" smtClean="0"/>
            </a:br>
            <a:r>
              <a:rPr lang="pl-PL" sz="1400" smtClean="0"/>
              <a:t>które należy podjąć w najbardziej wrażliwych sektorach </a:t>
            </a:r>
            <a:br>
              <a:rPr lang="pl-PL" sz="1400" smtClean="0"/>
            </a:br>
            <a:r>
              <a:rPr lang="pl-PL" sz="1400" smtClean="0"/>
              <a:t>i obszarach w okresie do roku 2020;</a:t>
            </a:r>
          </a:p>
          <a:p>
            <a:pPr>
              <a:spcAft>
                <a:spcPts val="600"/>
              </a:spcAft>
            </a:pPr>
            <a:r>
              <a:rPr lang="pl-PL" sz="1400" smtClean="0"/>
              <a:t>wykazuje jako </a:t>
            </a:r>
            <a:r>
              <a:rPr lang="pl-PL" sz="1400" b="1" smtClean="0">
                <a:solidFill>
                  <a:schemeClr val="tx2"/>
                </a:solidFill>
              </a:rPr>
              <a:t>największe zagrożenie dla gospodarki</a:t>
            </a:r>
            <a:br>
              <a:rPr lang="pl-PL" sz="1400" b="1" smtClean="0">
                <a:solidFill>
                  <a:schemeClr val="tx2"/>
                </a:solidFill>
              </a:rPr>
            </a:br>
            <a:r>
              <a:rPr lang="pl-PL" sz="1400" b="1" smtClean="0">
                <a:solidFill>
                  <a:schemeClr val="tx2"/>
                </a:solidFill>
              </a:rPr>
              <a:t>i społeczeństwa</a:t>
            </a:r>
            <a:r>
              <a:rPr lang="pl-PL" sz="1400" smtClean="0"/>
              <a:t> ekstremalne zjawiska pogodowe, będące pochodnymi zmian klimatycznych; </a:t>
            </a:r>
          </a:p>
          <a:p>
            <a:pPr>
              <a:spcAft>
                <a:spcPts val="600"/>
              </a:spcAft>
            </a:pPr>
            <a:r>
              <a:rPr lang="pl-PL" sz="1400" b="1" smtClean="0">
                <a:solidFill>
                  <a:schemeClr val="tx2"/>
                </a:solidFill>
              </a:rPr>
              <a:t>wskazuje system realizacji SPA2020</a:t>
            </a:r>
            <a:r>
              <a:rPr lang="pl-PL" sz="1400" smtClean="0"/>
              <a:t>, identyfikując podmioty odpowiedzialne oraz wskaźniki monitorowania </a:t>
            </a:r>
            <a:br>
              <a:rPr lang="pl-PL" sz="1400" smtClean="0"/>
            </a:br>
            <a:r>
              <a:rPr lang="pl-PL" sz="1400" smtClean="0"/>
              <a:t>i oceny realizacji celów; </a:t>
            </a:r>
          </a:p>
          <a:p>
            <a:pPr>
              <a:spcAft>
                <a:spcPts val="600"/>
              </a:spcAft>
            </a:pPr>
            <a:r>
              <a:rPr lang="pl-PL" sz="1400" b="1" smtClean="0">
                <a:solidFill>
                  <a:schemeClr val="tx2"/>
                </a:solidFill>
              </a:rPr>
              <a:t>wskazuje grupy działań adaptacyjnych</a:t>
            </a:r>
            <a:r>
              <a:rPr lang="pl-PL" sz="1400" smtClean="0"/>
              <a:t>, obejmujących przedsięwzięcia techniczne, zmiany regulacji prawnych, wdrożenie systemów monitoringu odnoszących się do poszczególnych dziedzin i obszarów oraz szerokie upowszechnianie wiedzy na temat koniecznej zmiany zachowań gospodarczych.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63394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F0440A3-D50A-4FF7-86D3-F18DFEC4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18" y="0"/>
            <a:ext cx="9601067" cy="768085"/>
          </a:xfrm>
        </p:spPr>
        <p:txBody>
          <a:bodyPr/>
          <a:lstStyle/>
          <a:p>
            <a:r>
              <a:rPr lang="pl-PL" sz="3200" dirty="0"/>
              <a:t>Podręcznik dla miast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="" xmlns:a16="http://schemas.microsoft.com/office/drawing/2014/main" id="{B873BF55-BF9C-4DAF-A473-C370145F724B}"/>
              </a:ext>
            </a:extLst>
          </p:cNvPr>
          <p:cNvSpPr txBox="1">
            <a:spLocks/>
          </p:cNvSpPr>
          <p:nvPr/>
        </p:nvSpPr>
        <p:spPr bwMode="auto">
          <a:xfrm>
            <a:off x="623392" y="1220755"/>
            <a:ext cx="8160907" cy="436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00"/>
              </a:spcAft>
            </a:pPr>
            <a:r>
              <a:rPr lang="pl-PL" dirty="0">
                <a:latin typeface="Calibri" pitchFamily="34" charset="0"/>
              </a:rPr>
              <a:t>Wstęp</a:t>
            </a:r>
          </a:p>
          <a:p>
            <a:pPr>
              <a:spcAft>
                <a:spcPts val="400"/>
              </a:spcAft>
            </a:pPr>
            <a:r>
              <a:rPr lang="pl-PL" u="sng" dirty="0">
                <a:latin typeface="Calibri" pitchFamily="34" charset="0"/>
              </a:rPr>
              <a:t>Diagnoza</a:t>
            </a:r>
            <a:r>
              <a:rPr lang="pl-PL" dirty="0">
                <a:latin typeface="Calibri" pitchFamily="34" charset="0"/>
              </a:rPr>
              <a:t> - uzasadnienie potrzeby opracowania planu adaptacji dla miasta, podsumowanie i wnioski z przeprowadzonych analiz (dane liczbowe, mapy)  </a:t>
            </a:r>
          </a:p>
          <a:p>
            <a:pPr lvl="2">
              <a:spcAft>
                <a:spcPts val="400"/>
              </a:spcAft>
            </a:pPr>
            <a:r>
              <a:rPr lang="pl-PL" sz="1600" dirty="0">
                <a:latin typeface="Calibri" pitchFamily="34" charset="0"/>
              </a:rPr>
              <a:t>główne zagrożenia - wnioski z ekspertyzy</a:t>
            </a:r>
          </a:p>
          <a:p>
            <a:pPr lvl="2">
              <a:spcAft>
                <a:spcPts val="400"/>
              </a:spcAft>
            </a:pPr>
            <a:r>
              <a:rPr lang="pl-PL" sz="1600" dirty="0">
                <a:latin typeface="Calibri" pitchFamily="34" charset="0"/>
              </a:rPr>
              <a:t>ocena podatności – wnioski z kompleksowej oceny podatności </a:t>
            </a:r>
          </a:p>
          <a:p>
            <a:pPr lvl="2">
              <a:spcAft>
                <a:spcPts val="400"/>
              </a:spcAft>
            </a:pPr>
            <a:r>
              <a:rPr lang="pl-PL" sz="1600" dirty="0">
                <a:latin typeface="Calibri" pitchFamily="34" charset="0"/>
              </a:rPr>
              <a:t>analiza ryzyka – wnioski z analizy dot. możliwych </a:t>
            </a:r>
            <a:br>
              <a:rPr lang="pl-PL" sz="1600" dirty="0">
                <a:latin typeface="Calibri" pitchFamily="34" charset="0"/>
              </a:rPr>
            </a:br>
            <a:r>
              <a:rPr lang="pl-PL" sz="1600" dirty="0">
                <a:latin typeface="Calibri" pitchFamily="34" charset="0"/>
              </a:rPr>
              <a:t>szans i zagrożeń</a:t>
            </a:r>
          </a:p>
          <a:p>
            <a:pPr>
              <a:spcAft>
                <a:spcPts val="400"/>
              </a:spcAft>
            </a:pPr>
            <a:r>
              <a:rPr lang="pl-PL" u="sng" dirty="0">
                <a:latin typeface="Calibri" pitchFamily="34" charset="0"/>
              </a:rPr>
              <a:t>Działania adaptacyjne </a:t>
            </a:r>
            <a:r>
              <a:rPr lang="pl-PL" dirty="0">
                <a:latin typeface="Calibri" pitchFamily="34" charset="0"/>
              </a:rPr>
              <a:t>– charakterystyka priorytetowych </a:t>
            </a:r>
            <a:br>
              <a:rPr lang="pl-PL" dirty="0">
                <a:latin typeface="Calibri" pitchFamily="34" charset="0"/>
              </a:rPr>
            </a:br>
            <a:r>
              <a:rPr lang="pl-PL" dirty="0">
                <a:latin typeface="Calibri" pitchFamily="34" charset="0"/>
              </a:rPr>
              <a:t>działań, analiza opcji </a:t>
            </a:r>
          </a:p>
          <a:p>
            <a:pPr>
              <a:spcAft>
                <a:spcPts val="400"/>
              </a:spcAft>
            </a:pPr>
            <a:r>
              <a:rPr lang="pl-PL" dirty="0">
                <a:latin typeface="Calibri" pitchFamily="34" charset="0"/>
              </a:rPr>
              <a:t>Wdrażanie MPA – harmonogram realizacji działań </a:t>
            </a:r>
            <a:br>
              <a:rPr lang="pl-PL" dirty="0">
                <a:latin typeface="Calibri" pitchFamily="34" charset="0"/>
              </a:rPr>
            </a:br>
            <a:r>
              <a:rPr lang="pl-PL" dirty="0">
                <a:latin typeface="Calibri" pitchFamily="34" charset="0"/>
              </a:rPr>
              <a:t>adaptacyjnych, odpowiedzialne jednostki</a:t>
            </a:r>
          </a:p>
          <a:p>
            <a:pPr>
              <a:spcAft>
                <a:spcPts val="400"/>
              </a:spcAft>
            </a:pPr>
            <a:r>
              <a:rPr lang="pl-PL" dirty="0">
                <a:latin typeface="Calibri" pitchFamily="34" charset="0"/>
              </a:rPr>
              <a:t>Monitoring realizacji MPA</a:t>
            </a:r>
          </a:p>
          <a:p>
            <a:pPr>
              <a:spcAft>
                <a:spcPts val="400"/>
              </a:spcAft>
            </a:pPr>
            <a:r>
              <a:rPr lang="pl-PL" dirty="0">
                <a:latin typeface="Calibri" pitchFamily="34" charset="0"/>
              </a:rPr>
              <a:t>Załączniki (np. raporty z konsultacji, mapy, </a:t>
            </a:r>
            <a:br>
              <a:rPr lang="pl-PL" dirty="0">
                <a:latin typeface="Calibri" pitchFamily="34" charset="0"/>
              </a:rPr>
            </a:br>
            <a:r>
              <a:rPr lang="pl-PL" dirty="0">
                <a:latin typeface="Calibri" pitchFamily="34" charset="0"/>
              </a:rPr>
              <a:t>listy projektów)</a:t>
            </a:r>
          </a:p>
          <a:p>
            <a:endParaRPr lang="pl-PL" dirty="0"/>
          </a:p>
        </p:txBody>
      </p:sp>
      <p:sp>
        <p:nvSpPr>
          <p:cNvPr id="5" name="Symbol zastępczy numeru slajdu 3">
            <a:extLst>
              <a:ext uri="{FF2B5EF4-FFF2-40B4-BE49-F238E27FC236}">
                <a16:creationId xmlns="" xmlns:a16="http://schemas.microsoft.com/office/drawing/2014/main" id="{94849830-8795-4204-8567-D18A1CA3AEA5}"/>
              </a:ext>
            </a:extLst>
          </p:cNvPr>
          <p:cNvSpPr txBox="1">
            <a:spLocks/>
          </p:cNvSpPr>
          <p:nvPr/>
        </p:nvSpPr>
        <p:spPr>
          <a:xfrm>
            <a:off x="9537197" y="7425455"/>
            <a:ext cx="459588" cy="315889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4E38F335-4305-4247-A104-988AEAF54D5B}" type="slidenum">
              <a:rPr lang="pl-PL" sz="2400"/>
              <a:pPr>
                <a:defRPr/>
              </a:pPr>
              <a:t>6</a:t>
            </a:fld>
            <a:endParaRPr lang="pl-P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3E0E79A4-6F60-4843-B935-89E1C937D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 t="17579" r="29063" b="8216"/>
          <a:stretch/>
        </p:blipFill>
        <p:spPr bwMode="auto">
          <a:xfrm>
            <a:off x="7744961" y="2077008"/>
            <a:ext cx="2337216" cy="3313397"/>
          </a:xfrm>
          <a:prstGeom prst="round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3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="" xmlns:a16="http://schemas.microsoft.com/office/drawing/2014/main" id="{2D34CC4F-6B06-448E-BC50-B887273B5644}"/>
              </a:ext>
            </a:extLst>
          </p:cNvPr>
          <p:cNvSpPr txBox="1">
            <a:spLocks/>
          </p:cNvSpPr>
          <p:nvPr/>
        </p:nvSpPr>
        <p:spPr bwMode="auto">
          <a:xfrm>
            <a:off x="468313" y="1311276"/>
            <a:ext cx="9744466" cy="375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DC2D3"/>
              </a:buClr>
              <a:buSzPct val="130000"/>
            </a:pPr>
            <a:endParaRPr lang="pl-PL" altLang="pl-PL" dirty="0" smtClean="0"/>
          </a:p>
          <a:p>
            <a:pPr algn="l">
              <a:buClr>
                <a:srgbClr val="3DC2D3"/>
              </a:buClr>
              <a:buSzPct val="130000"/>
            </a:pPr>
            <a:r>
              <a:rPr lang="pl-PL" altLang="pl-PL" dirty="0" smtClean="0"/>
              <a:t>Start projektu</a:t>
            </a:r>
            <a:r>
              <a:rPr lang="en-GB" altLang="pl-PL" dirty="0" smtClean="0"/>
              <a:t>: </a:t>
            </a:r>
            <a:r>
              <a:rPr lang="pl-PL" altLang="pl-PL" dirty="0" smtClean="0"/>
              <a:t>Styczeń</a:t>
            </a:r>
            <a:r>
              <a:rPr lang="en-GB" altLang="pl-PL" dirty="0" smtClean="0"/>
              <a:t> 2017</a:t>
            </a:r>
          </a:p>
          <a:p>
            <a:pPr algn="l">
              <a:buClr>
                <a:srgbClr val="3DC2D3"/>
              </a:buClr>
              <a:buSzPct val="130000"/>
            </a:pPr>
            <a:r>
              <a:rPr lang="pl-PL" altLang="pl-PL" dirty="0" smtClean="0"/>
              <a:t>Koniec projektu</a:t>
            </a:r>
            <a:r>
              <a:rPr lang="en-GB" altLang="pl-PL" dirty="0" smtClean="0"/>
              <a:t>: </a:t>
            </a:r>
            <a:r>
              <a:rPr lang="pl-PL" altLang="pl-PL" dirty="0" smtClean="0"/>
              <a:t>Pierwsza połowa</a:t>
            </a:r>
            <a:r>
              <a:rPr lang="en-GB" altLang="pl-PL" dirty="0" smtClean="0"/>
              <a:t> 2019</a:t>
            </a:r>
          </a:p>
          <a:p>
            <a:pPr algn="l">
              <a:buClr>
                <a:srgbClr val="3DC2D3"/>
              </a:buClr>
              <a:buSzPct val="130000"/>
            </a:pPr>
            <a:r>
              <a:rPr lang="pl-PL" altLang="pl-PL" dirty="0" smtClean="0"/>
              <a:t>Beneficjent:</a:t>
            </a:r>
            <a:r>
              <a:rPr lang="en-GB" altLang="pl-PL" dirty="0" smtClean="0"/>
              <a:t> </a:t>
            </a:r>
            <a:r>
              <a:rPr lang="pl-PL" dirty="0" smtClean="0"/>
              <a:t>Ministerstwo Środowiska</a:t>
            </a:r>
            <a:endParaRPr lang="en-GB" altLang="pl-PL" dirty="0" smtClean="0"/>
          </a:p>
          <a:p>
            <a:pPr algn="l">
              <a:buClr>
                <a:srgbClr val="3DC2D3"/>
              </a:buClr>
              <a:buSzPct val="130000"/>
            </a:pPr>
            <a:r>
              <a:rPr lang="pl-PL" dirty="0" smtClean="0"/>
              <a:t>Partnerzy: 44 największe miasta w Polsce (z wyłączeniem Warszawy)</a:t>
            </a:r>
          </a:p>
          <a:p>
            <a:pPr algn="l">
              <a:buClr>
                <a:srgbClr val="3DC2D3"/>
              </a:buClr>
              <a:buSzPct val="130000"/>
            </a:pPr>
            <a:r>
              <a:rPr lang="pl-PL" altLang="pl-PL" dirty="0" smtClean="0"/>
              <a:t>Projekt współfinansowany jest ze środków europejskich Polityki Spójności </a:t>
            </a:r>
            <a:br>
              <a:rPr lang="pl-PL" altLang="pl-PL" dirty="0" smtClean="0"/>
            </a:br>
            <a:r>
              <a:rPr lang="pl-PL" altLang="pl-PL" dirty="0" smtClean="0"/>
              <a:t>w ramach Programu Operacyjnego Infrastruktura i Środowisko.</a:t>
            </a:r>
            <a:endParaRPr lang="pl-PL" alt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02059" y="249382"/>
            <a:ext cx="3177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Podstawowe informacje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0980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CBCDD54-873F-45B7-806D-4D02C910E73F}"/>
              </a:ext>
            </a:extLst>
          </p:cNvPr>
          <p:cNvSpPr txBox="1">
            <a:spLocks/>
          </p:cNvSpPr>
          <p:nvPr/>
        </p:nvSpPr>
        <p:spPr>
          <a:xfrm>
            <a:off x="468313" y="254722"/>
            <a:ext cx="6842125" cy="491858"/>
          </a:xfrm>
          <a:prstGeom prst="rect">
            <a:avLst/>
          </a:prstGeom>
        </p:spPr>
        <p:txBody>
          <a:bodyPr lIns="0" tIns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3200" dirty="0">
                <a:solidFill>
                  <a:prstClr val="black"/>
                </a:solidFill>
              </a:rPr>
              <a:t>Konsorcjum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C4D6CD83-F9CD-45F3-B288-F8BE7EC4B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16" y="1292174"/>
            <a:ext cx="1999573" cy="59152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0789B21A-7298-4619-B427-5C67028FB7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69" y="1292174"/>
            <a:ext cx="591529" cy="59152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B393FA12-56EF-4ECE-BC23-DA02606EB9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78805"/>
            <a:ext cx="1656184" cy="108372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CD20B49D-BAFB-4B09-9CB2-23129888BF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70" y="1477637"/>
            <a:ext cx="2080201" cy="220602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="" xmlns:a16="http://schemas.microsoft.com/office/drawing/2014/main" id="{6DD69CE6-B94A-4AC9-A575-964B26043212}"/>
              </a:ext>
            </a:extLst>
          </p:cNvPr>
          <p:cNvSpPr txBox="1">
            <a:spLocks/>
          </p:cNvSpPr>
          <p:nvPr/>
        </p:nvSpPr>
        <p:spPr bwMode="auto">
          <a:xfrm>
            <a:off x="437653" y="2196187"/>
            <a:ext cx="9787002" cy="320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3DC2D3"/>
              </a:buClr>
              <a:buSzPct val="120000"/>
            </a:pPr>
            <a:r>
              <a:rPr lang="pl-PL" altLang="pl-PL" dirty="0" smtClean="0"/>
              <a:t>Instytut Ochrony Środowiska – Państwowy Instytut Badawczy</a:t>
            </a:r>
            <a:endParaRPr lang="en-GB" altLang="pl-PL" dirty="0" smtClean="0"/>
          </a:p>
          <a:p>
            <a:pPr algn="l">
              <a:buClr>
                <a:srgbClr val="3DC2D3"/>
              </a:buClr>
              <a:buSzPct val="120000"/>
            </a:pPr>
            <a:r>
              <a:rPr lang="pl-PL" altLang="pl-PL" dirty="0" smtClean="0"/>
              <a:t>Instytut Ekologii Terenów Uprzemysłowionych</a:t>
            </a:r>
            <a:endParaRPr lang="en-GB" altLang="pl-PL" dirty="0" smtClean="0"/>
          </a:p>
          <a:p>
            <a:pPr algn="l">
              <a:buClr>
                <a:srgbClr val="3DC2D3"/>
              </a:buClr>
              <a:buSzPct val="120000"/>
            </a:pPr>
            <a:r>
              <a:rPr lang="pl-PL" altLang="pl-PL" dirty="0" smtClean="0"/>
              <a:t>Instytut Meteorologii i Gospodarki Wodnej</a:t>
            </a:r>
            <a:endParaRPr lang="en-GB" altLang="pl-PL" dirty="0" smtClean="0"/>
          </a:p>
          <a:p>
            <a:pPr algn="l">
              <a:buClr>
                <a:srgbClr val="3DC2D3"/>
              </a:buClr>
              <a:buSzPct val="120000"/>
            </a:pPr>
            <a:r>
              <a:rPr lang="en-GB" altLang="pl-PL" dirty="0" smtClean="0"/>
              <a:t>ARCADIS Pol</a:t>
            </a:r>
            <a:r>
              <a:rPr lang="pl-PL" altLang="pl-PL" dirty="0" smtClean="0"/>
              <a:t>ska</a:t>
            </a:r>
            <a:endParaRPr lang="en-GB" altLang="pl-PL" dirty="0"/>
          </a:p>
        </p:txBody>
      </p:sp>
    </p:spTree>
    <p:extLst>
      <p:ext uri="{BB962C8B-B14F-4D97-AF65-F5344CB8AC3E}">
        <p14:creationId xmlns:p14="http://schemas.microsoft.com/office/powerpoint/2010/main" val="39841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="" xmlns:a16="http://schemas.microsoft.com/office/drawing/2014/main" id="{77CDE1B4-9A50-4023-8A21-016A8557D505}"/>
              </a:ext>
            </a:extLst>
          </p:cNvPr>
          <p:cNvSpPr txBox="1">
            <a:spLocks/>
          </p:cNvSpPr>
          <p:nvPr/>
        </p:nvSpPr>
        <p:spPr bwMode="auto">
          <a:xfrm>
            <a:off x="468314" y="843557"/>
            <a:ext cx="3527623" cy="49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altLang="pl-PL" dirty="0" smtClean="0"/>
              <a:t>44 Zespoły Miejskie  </a:t>
            </a:r>
          </a:p>
          <a:p>
            <a:pPr algn="l"/>
            <a:r>
              <a:rPr lang="pl-PL" altLang="pl-PL" dirty="0" smtClean="0"/>
              <a:t>44 Zespołu Eksperckie</a:t>
            </a:r>
          </a:p>
          <a:p>
            <a:pPr algn="l"/>
            <a:endParaRPr lang="pl-PL" altLang="pl-PL" b="1" dirty="0" smtClean="0"/>
          </a:p>
          <a:p>
            <a:pPr algn="l"/>
            <a:r>
              <a:rPr lang="pl-PL" altLang="pl-PL" b="1" dirty="0" smtClean="0"/>
              <a:t>Dostosowane do lokalnych potrzeb:</a:t>
            </a:r>
          </a:p>
          <a:p>
            <a:pPr algn="l"/>
            <a:r>
              <a:rPr lang="pl-PL" altLang="pl-PL" dirty="0"/>
              <a:t>a</a:t>
            </a:r>
            <a:r>
              <a:rPr lang="pl-PL" altLang="pl-PL" dirty="0" smtClean="0"/>
              <a:t>nalizy, </a:t>
            </a:r>
            <a:r>
              <a:rPr lang="pl-PL" altLang="pl-PL" dirty="0"/>
              <a:t>o</a:t>
            </a:r>
            <a:r>
              <a:rPr lang="pl-PL" altLang="pl-PL" dirty="0" smtClean="0"/>
              <a:t>ceny, przeglądy, Prace</a:t>
            </a:r>
          </a:p>
          <a:p>
            <a:pPr algn="l"/>
            <a:endParaRPr lang="pl-PL" altLang="pl-PL" b="1" dirty="0" smtClean="0"/>
          </a:p>
          <a:p>
            <a:pPr algn="l"/>
            <a:r>
              <a:rPr lang="pl-PL" altLang="pl-PL" dirty="0" smtClean="0"/>
              <a:t>Stała współpraca z miastem i zespołem miejskim na każdym etapie prac nad projektem. </a:t>
            </a:r>
          </a:p>
          <a:p>
            <a:endParaRPr lang="pl-PL" alt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alt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34E1BAA-8356-4565-8AC9-39DBFA5901E1}"/>
              </a:ext>
            </a:extLst>
          </p:cNvPr>
          <p:cNvSpPr txBox="1">
            <a:spLocks/>
          </p:cNvSpPr>
          <p:nvPr/>
        </p:nvSpPr>
        <p:spPr bwMode="auto">
          <a:xfrm>
            <a:off x="3995937" y="1026777"/>
            <a:ext cx="4969933" cy="46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pl-PL" altLang="pl-PL" sz="2400" b="1" dirty="0"/>
              <a:t>132 Warsztaty:</a:t>
            </a:r>
          </a:p>
          <a:p>
            <a:pPr marL="800080" lvl="1" indent="-400041" eaLnBrk="1" hangingPunct="1">
              <a:buFont typeface="+mj-lt"/>
              <a:buAutoNum type="romanUcPeriod"/>
            </a:pPr>
            <a:r>
              <a:rPr lang="pl-PL" altLang="pl-PL" sz="2400" dirty="0"/>
              <a:t>Ocena wrażliwości </a:t>
            </a:r>
            <a:br>
              <a:rPr lang="pl-PL" altLang="pl-PL" sz="2400" dirty="0"/>
            </a:br>
            <a:r>
              <a:rPr lang="pl-PL" altLang="pl-PL" sz="2400" dirty="0" err="1"/>
              <a:t>Identyfikacjia</a:t>
            </a:r>
            <a:r>
              <a:rPr lang="pl-PL" altLang="pl-PL" sz="2400" dirty="0"/>
              <a:t> obszarów </a:t>
            </a:r>
            <a:r>
              <a:rPr lang="pl-PL" altLang="pl-PL" sz="2400" dirty="0" smtClean="0"/>
              <a:t>wrażliwych,</a:t>
            </a:r>
            <a:r>
              <a:rPr lang="pl-PL" altLang="pl-PL" sz="2400" dirty="0"/>
              <a:t/>
            </a:r>
            <a:br>
              <a:rPr lang="pl-PL" altLang="pl-PL" sz="2400" dirty="0"/>
            </a:br>
            <a:r>
              <a:rPr lang="pl-PL" altLang="pl-PL" sz="2400" dirty="0" smtClean="0"/>
              <a:t>ocena </a:t>
            </a:r>
            <a:r>
              <a:rPr lang="pl-PL" altLang="pl-PL" sz="2400" dirty="0"/>
              <a:t>potencjały adaptacyjnego</a:t>
            </a:r>
          </a:p>
          <a:p>
            <a:pPr marL="800080" lvl="1" indent="-400041" eaLnBrk="1" hangingPunct="1">
              <a:buFont typeface="+mj-lt"/>
              <a:buAutoNum type="romanUcPeriod"/>
            </a:pPr>
            <a:r>
              <a:rPr lang="pl-PL" altLang="pl-PL" sz="2400" dirty="0"/>
              <a:t>Ocena </a:t>
            </a:r>
            <a:r>
              <a:rPr lang="pl-PL" altLang="pl-PL" sz="2400" dirty="0" smtClean="0"/>
              <a:t>ryzyka </a:t>
            </a:r>
            <a:endParaRPr lang="pl-PL" altLang="pl-PL" sz="2400" dirty="0"/>
          </a:p>
          <a:p>
            <a:pPr marL="800080" lvl="1" indent="-400041" eaLnBrk="1" hangingPunct="1">
              <a:buFont typeface="+mj-lt"/>
              <a:buAutoNum type="romanUcPeriod"/>
            </a:pPr>
            <a:r>
              <a:rPr lang="pl-PL" altLang="pl-PL" sz="2400" dirty="0"/>
              <a:t>Konsultacja </a:t>
            </a:r>
            <a:r>
              <a:rPr lang="pl-PL" altLang="pl-PL" sz="2400" dirty="0" smtClean="0"/>
              <a:t>opcji adaptacji,</a:t>
            </a:r>
            <a:r>
              <a:rPr lang="pl-PL" altLang="pl-PL" sz="2400" dirty="0"/>
              <a:t/>
            </a:r>
            <a:br>
              <a:rPr lang="pl-PL" altLang="pl-PL" sz="2400" dirty="0"/>
            </a:br>
            <a:r>
              <a:rPr lang="pl-PL" altLang="pl-PL" sz="2400" dirty="0" smtClean="0"/>
              <a:t>przyjęcie </a:t>
            </a:r>
            <a:r>
              <a:rPr lang="pl-PL" altLang="pl-PL" sz="2400" dirty="0"/>
              <a:t>listy działań i opcji wraz z jednostkami odpowiedzialnymi oraz horyzontem </a:t>
            </a:r>
            <a:r>
              <a:rPr lang="pl-PL" altLang="pl-PL" sz="2400" dirty="0" smtClean="0"/>
              <a:t>czasowym.</a:t>
            </a:r>
            <a:r>
              <a:rPr lang="pl-PL" altLang="pl-PL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altLang="pl-PL" dirty="0">
                <a:solidFill>
                  <a:schemeClr val="tx2">
                    <a:lumMod val="75000"/>
                  </a:schemeClr>
                </a:solidFill>
              </a:rPr>
            </a:br>
            <a:endParaRPr lang="pl-PL" altLang="pl-PL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pl-PL" altLang="pl-PL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pl-PL" altLang="pl-PL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pl-PL" alt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94B9904C-587C-4B01-B4D0-8EF58B36ECDA}"/>
              </a:ext>
            </a:extLst>
          </p:cNvPr>
          <p:cNvSpPr txBox="1">
            <a:spLocks/>
          </p:cNvSpPr>
          <p:nvPr/>
        </p:nvSpPr>
        <p:spPr bwMode="auto">
          <a:xfrm>
            <a:off x="468314" y="195264"/>
            <a:ext cx="72009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5pPr>
            <a:lvl6pPr marL="609585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6pPr>
            <a:lvl7pPr marL="12191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7pPr>
            <a:lvl8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8pPr>
            <a:lvl9pPr marL="24383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altLang="pl-PL" sz="3200" dirty="0" smtClean="0"/>
              <a:t>Metodyka</a:t>
            </a:r>
            <a:endParaRPr lang="pl-PL" altLang="pl-PL" sz="3200" dirty="0"/>
          </a:p>
        </p:txBody>
      </p:sp>
    </p:spTree>
    <p:extLst>
      <p:ext uri="{BB962C8B-B14F-4D97-AF65-F5344CB8AC3E}">
        <p14:creationId xmlns:p14="http://schemas.microsoft.com/office/powerpoint/2010/main" val="5605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A_szablon_PL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_szablon_PL" id="{AD4F1FD8-A2D1-467B-8898-006311063D8B}" vid="{AC9D130E-9270-49A4-BC54-A1EA5D0A991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MPA_szablon_PL</Template>
  <TotalTime>107</TotalTime>
  <Words>577</Words>
  <Application>Microsoft Office PowerPoint</Application>
  <PresentationFormat>Panoramiczny</PresentationFormat>
  <Paragraphs>149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MPA_szablon_PL</vt:lpstr>
      <vt:lpstr>Prezentacja programu PowerPoint</vt:lpstr>
      <vt:lpstr>Opracowanie planów adaptacji do zmian klimatu  w miastach powyżej 100 tys. mieszkańców </vt:lpstr>
      <vt:lpstr>Prezentacja programu PowerPoint</vt:lpstr>
      <vt:lpstr>Prezentacja programu PowerPoint</vt:lpstr>
      <vt:lpstr>Prezentacja programu PowerPoint</vt:lpstr>
      <vt:lpstr>Podręcznik dla miast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Klimada 2.0.</vt:lpstr>
      <vt:lpstr>Klimada 2.0.</vt:lpstr>
      <vt:lpstr>Prezentacja programu PowerPoint</vt:lpstr>
    </vt:vector>
  </TitlesOfParts>
  <Company>Deloitte Touche Tohmatsu Services,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Bogusz, Klaudia (PL - Warsaw)</dc:creator>
  <cp:lastModifiedBy>MK</cp:lastModifiedBy>
  <cp:revision>13</cp:revision>
  <dcterms:created xsi:type="dcterms:W3CDTF">2018-05-16T13:31:03Z</dcterms:created>
  <dcterms:modified xsi:type="dcterms:W3CDTF">2018-11-14T07:10:12Z</dcterms:modified>
</cp:coreProperties>
</file>