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6" r:id="rId5"/>
    <p:sldId id="259" r:id="rId6"/>
    <p:sldId id="275" r:id="rId7"/>
    <p:sldId id="261" r:id="rId8"/>
    <p:sldId id="277" r:id="rId9"/>
    <p:sldId id="278" r:id="rId10"/>
    <p:sldId id="264" r:id="rId11"/>
    <p:sldId id="269" r:id="rId12"/>
    <p:sldId id="274" r:id="rId13"/>
    <p:sldId id="266" r:id="rId14"/>
    <p:sldId id="267" r:id="rId15"/>
    <p:sldId id="258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strzewa Edyta" initials="KE" lastIdx="19" clrIdx="0">
    <p:extLst>
      <p:ext uri="{19B8F6BF-5375-455C-9EA6-DF929625EA0E}">
        <p15:presenceInfo xmlns:p15="http://schemas.microsoft.com/office/powerpoint/2012/main" userId="S::e.kostrzewa@cez.gov.pl::7c71f43a-2c48-4167-b618-8c5dc10de426" providerId="AD"/>
      </p:ext>
    </p:extLst>
  </p:cmAuthor>
  <p:cmAuthor id="2" name="Anna Gałązka" initials="AG" lastIdx="16" clrIdx="1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3" name="Gałązka Anna" initials="GA" lastIdx="5" clrIdx="2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177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5232" autoAdjust="0"/>
  </p:normalViewPr>
  <p:slideViewPr>
    <p:cSldViewPr snapToGrid="0">
      <p:cViewPr varScale="1">
        <p:scale>
          <a:sx n="89" d="100"/>
          <a:sy n="89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6474555263925E-2"/>
          <c:y val="9.7862728204680782E-2"/>
          <c:w val="0.96701863460113568"/>
          <c:h val="0.54323238161711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Planowane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Arkusz1!$B$2:$B$3</c:f>
              <c:numCache>
                <c:formatCode>General</c:formatCode>
                <c:ptCount val="2"/>
                <c:pt idx="0">
                  <c:v>245330000</c:v>
                </c:pt>
                <c:pt idx="1">
                  <c:v>291588893.08999997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B3C-4761-994D-DE5F6F3F331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Faktyczne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Arkusz1!$A$2:$A$3</c:f>
              <c:strCache>
                <c:ptCount val="2"/>
                <c:pt idx="0">
                  <c:v>Kategoria 1</c:v>
                </c:pt>
                <c:pt idx="1">
                  <c:v>Kategoria 2</c:v>
                </c:pt>
              </c:strCache>
            </c:strRef>
          </c:cat>
          <c:val>
            <c:numRef>
              <c:f>Arkusz1!$C$2:$C$3</c:f>
              <c:numCache>
                <c:formatCode>General</c:formatCode>
                <c:ptCount val="2"/>
                <c:pt idx="0">
                  <c:v>223534000</c:v>
                </c:pt>
                <c:pt idx="1">
                  <c:v>277011595.22000003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B3C-4761-994D-DE5F6F3F3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5"/>
        <c:axId val="213740632"/>
        <c:axId val="213739456"/>
      </c:barChart>
      <c:catAx>
        <c:axId val="2137406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3739456"/>
        <c:crossesAt val="0"/>
        <c:auto val="0"/>
        <c:lblAlgn val="ctr"/>
        <c:lblOffset val="100"/>
        <c:noMultiLvlLbl val="0"/>
      </c:catAx>
      <c:valAx>
        <c:axId val="21373945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374063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0.21256</cdr:x>
      <cdr:y>0.66719</cdr:y>
    </cdr:from>
    <cdr:to>
      <cdr:x>0.43989</cdr:x>
      <cdr:y>0.76486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xmlns="" id="{A5272A44-355F-4159-ADD3-2E3671EBE572}"/>
            </a:ext>
          </a:extLst>
        </cdr:cNvPr>
        <cdr:cNvSpPr txBox="1"/>
      </cdr:nvSpPr>
      <cdr:spPr>
        <a:xfrm xmlns:a="http://schemas.openxmlformats.org/drawingml/2006/main">
          <a:off x="2332424" y="2447103"/>
          <a:ext cx="2494447" cy="3582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/>
            <a:t>          Planowane</a:t>
          </a:r>
        </a:p>
      </cdr:txBody>
    </cdr:sp>
  </cdr:relSizeAnchor>
  <cdr:relSizeAnchor xmlns:cdr="http://schemas.openxmlformats.org/drawingml/2006/chartDrawing">
    <cdr:from>
      <cdr:x>0.20348</cdr:x>
      <cdr:y>0.3727</cdr:y>
    </cdr:from>
    <cdr:to>
      <cdr:x>0.30046</cdr:x>
      <cdr:y>0.69416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xmlns="" id="{64625E96-B282-4862-80C7-DBC66D5AE852}"/>
            </a:ext>
          </a:extLst>
        </cdr:cNvPr>
        <cdr:cNvSpPr txBox="1"/>
      </cdr:nvSpPr>
      <cdr:spPr>
        <a:xfrm xmlns:a="http://schemas.openxmlformats.org/drawingml/2006/main">
          <a:off x="1914448" y="1283053"/>
          <a:ext cx="912442" cy="11066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>
              <a:solidFill>
                <a:schemeClr val="bg1"/>
              </a:solidFill>
            </a:rPr>
            <a:t>245 330 000,00 </a:t>
          </a:r>
        </a:p>
      </cdr:txBody>
    </cdr:sp>
  </cdr:relSizeAnchor>
  <cdr:relSizeAnchor xmlns:cdr="http://schemas.openxmlformats.org/drawingml/2006/chartDrawing">
    <cdr:from>
      <cdr:x>0.32125</cdr:x>
      <cdr:y>0.40619</cdr:y>
    </cdr:from>
    <cdr:to>
      <cdr:x>0.37865</cdr:x>
      <cdr:y>0.59381</cdr:y>
    </cdr:to>
    <cdr:sp macro="" textlink="">
      <cdr:nvSpPr>
        <cdr:cNvPr id="6" name="pole tekstowe 5">
          <a:extLst xmlns:a="http://schemas.openxmlformats.org/drawingml/2006/main">
            <a:ext uri="{FF2B5EF4-FFF2-40B4-BE49-F238E27FC236}">
              <a16:creationId xmlns:a16="http://schemas.microsoft.com/office/drawing/2014/main" xmlns="" id="{D750D1BB-19AF-4FCC-B2FC-129F18D0C43F}"/>
            </a:ext>
          </a:extLst>
        </cdr:cNvPr>
        <cdr:cNvSpPr txBox="1"/>
      </cdr:nvSpPr>
      <cdr:spPr>
        <a:xfrm xmlns:a="http://schemas.openxmlformats.org/drawingml/2006/main">
          <a:off x="3022512" y="1398359"/>
          <a:ext cx="540051" cy="645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>
              <a:solidFill>
                <a:schemeClr val="bg1"/>
              </a:solidFill>
            </a:rPr>
            <a:t>223 534 000,00</a:t>
          </a:r>
        </a:p>
      </cdr:txBody>
    </cdr:sp>
  </cdr:relSizeAnchor>
  <cdr:relSizeAnchor xmlns:cdr="http://schemas.openxmlformats.org/drawingml/2006/chartDrawing">
    <cdr:from>
      <cdr:x>0.65864</cdr:x>
      <cdr:y>0.38337</cdr:y>
    </cdr:from>
    <cdr:to>
      <cdr:x>0.76426</cdr:x>
      <cdr:y>0.56833</cdr:y>
    </cdr:to>
    <cdr:sp macro="" textlink="">
      <cdr:nvSpPr>
        <cdr:cNvPr id="7" name="pole tekstowe 6">
          <a:extLst xmlns:a="http://schemas.openxmlformats.org/drawingml/2006/main">
            <a:ext uri="{FF2B5EF4-FFF2-40B4-BE49-F238E27FC236}">
              <a16:creationId xmlns:a16="http://schemas.microsoft.com/office/drawing/2014/main" xmlns="" id="{3DD6C026-2A36-4943-B6C9-803969C77A58}"/>
            </a:ext>
          </a:extLst>
        </cdr:cNvPr>
        <cdr:cNvSpPr txBox="1"/>
      </cdr:nvSpPr>
      <cdr:spPr>
        <a:xfrm xmlns:a="http://schemas.openxmlformats.org/drawingml/2006/main">
          <a:off x="6196889" y="1319799"/>
          <a:ext cx="993732" cy="6367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dirty="0">
              <a:solidFill>
                <a:schemeClr val="bg1"/>
              </a:solidFill>
            </a:rPr>
            <a:t>291 588 893,09</a:t>
          </a:r>
          <a:endParaRPr lang="pl-PL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0.7738</cdr:x>
      <cdr:y>0.42448</cdr:y>
    </cdr:from>
    <cdr:to>
      <cdr:x>0.86409</cdr:x>
      <cdr:y>0.63211</cdr:y>
    </cdr:to>
    <cdr:sp macro="" textlink="">
      <cdr:nvSpPr>
        <cdr:cNvPr id="8" name="pole tekstowe 7">
          <a:extLst xmlns:a="http://schemas.openxmlformats.org/drawingml/2006/main">
            <a:ext uri="{FF2B5EF4-FFF2-40B4-BE49-F238E27FC236}">
              <a16:creationId xmlns:a16="http://schemas.microsoft.com/office/drawing/2014/main" xmlns="" id="{2D7B2E58-C93D-4BF7-89CE-EE6151D25AB5}"/>
            </a:ext>
          </a:extLst>
        </cdr:cNvPr>
        <cdr:cNvSpPr txBox="1"/>
      </cdr:nvSpPr>
      <cdr:spPr>
        <a:xfrm xmlns:a="http://schemas.openxmlformats.org/drawingml/2006/main">
          <a:off x="7280342" y="1461334"/>
          <a:ext cx="849499" cy="7147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dirty="0">
              <a:solidFill>
                <a:schemeClr val="bg1"/>
              </a:solidFill>
            </a:rPr>
            <a:t>277 011 595,22</a:t>
          </a:r>
          <a:endParaRPr lang="pl-PL" sz="1100" dirty="0"/>
        </a:p>
      </cdr:txBody>
    </cdr:sp>
  </cdr:relSizeAnchor>
  <cdr:relSizeAnchor xmlns:cdr="http://schemas.openxmlformats.org/drawingml/2006/chartDrawing">
    <cdr:from>
      <cdr:x>0.8979</cdr:x>
      <cdr:y>0.45632</cdr:y>
    </cdr:from>
    <cdr:to>
      <cdr:x>0.91249</cdr:x>
      <cdr:y>0.5</cdr:y>
    </cdr:to>
    <cdr:sp macro="" textlink="">
      <cdr:nvSpPr>
        <cdr:cNvPr id="9" name="Prostokąt 8">
          <a:extLst xmlns:a="http://schemas.openxmlformats.org/drawingml/2006/main">
            <a:ext uri="{FF2B5EF4-FFF2-40B4-BE49-F238E27FC236}">
              <a16:creationId xmlns:a16="http://schemas.microsoft.com/office/drawing/2014/main" xmlns="" id="{A61928F7-EF08-474A-9EB9-101B43A7360B}"/>
            </a:ext>
          </a:extLst>
        </cdr:cNvPr>
        <cdr:cNvSpPr/>
      </cdr:nvSpPr>
      <cdr:spPr>
        <a:xfrm xmlns:a="http://schemas.openxmlformats.org/drawingml/2006/main">
          <a:off x="8690903" y="1570938"/>
          <a:ext cx="141219" cy="150374"/>
        </a:xfrm>
        <a:prstGeom xmlns:a="http://schemas.openxmlformats.org/drawingml/2006/main" prst="rect">
          <a:avLst/>
        </a:prstGeom>
        <a:solidFill xmlns:a="http://schemas.openxmlformats.org/drawingml/2006/main">
          <a:srgbClr val="FF33CC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  <cdr:relSizeAnchor xmlns:cdr="http://schemas.openxmlformats.org/drawingml/2006/chartDrawing">
    <cdr:from>
      <cdr:x>0.90859</cdr:x>
      <cdr:y>0.43142</cdr:y>
    </cdr:from>
    <cdr:to>
      <cdr:x>0.99267</cdr:x>
      <cdr:y>0.7653</cdr:y>
    </cdr:to>
    <cdr:sp macro="" textlink="">
      <cdr:nvSpPr>
        <cdr:cNvPr id="10" name="pole tekstowe 9">
          <a:extLst xmlns:a="http://schemas.openxmlformats.org/drawingml/2006/main">
            <a:ext uri="{FF2B5EF4-FFF2-40B4-BE49-F238E27FC236}">
              <a16:creationId xmlns:a16="http://schemas.microsoft.com/office/drawing/2014/main" xmlns="" id="{5C5C61FF-4AF7-4FD2-B2F1-5774A5AAE542}"/>
            </a:ext>
          </a:extLst>
        </cdr:cNvPr>
        <cdr:cNvSpPr txBox="1"/>
      </cdr:nvSpPr>
      <cdr:spPr>
        <a:xfrm xmlns:a="http://schemas.openxmlformats.org/drawingml/2006/main">
          <a:off x="8778768" y="1485204"/>
          <a:ext cx="812278" cy="11494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900" dirty="0"/>
            <a:t>W tym środki </a:t>
          </a:r>
          <a:r>
            <a:rPr lang="pl-PL" dirty="0"/>
            <a:t>UE</a:t>
          </a:r>
          <a:endParaRPr lang="pl-PL" sz="1100" dirty="0"/>
        </a:p>
      </cdr:txBody>
    </cdr:sp>
  </cdr:relSizeAnchor>
  <cdr:relSizeAnchor xmlns:cdr="http://schemas.openxmlformats.org/drawingml/2006/chartDrawing">
    <cdr:from>
      <cdr:x>0.18034</cdr:x>
      <cdr:y>0.66611</cdr:y>
    </cdr:from>
    <cdr:to>
      <cdr:x>0.26441</cdr:x>
      <cdr:y>1</cdr:y>
    </cdr:to>
    <cdr:sp macro="" textlink="">
      <cdr:nvSpPr>
        <cdr:cNvPr id="11" name="pole tekstowe 10">
          <a:extLst xmlns:a="http://schemas.openxmlformats.org/drawingml/2006/main">
            <a:ext uri="{FF2B5EF4-FFF2-40B4-BE49-F238E27FC236}">
              <a16:creationId xmlns:a16="http://schemas.microsoft.com/office/drawing/2014/main" xmlns="" id="{EBF0E4A7-1176-4104-899D-41E35F884403}"/>
            </a:ext>
          </a:extLst>
        </cdr:cNvPr>
        <cdr:cNvSpPr txBox="1"/>
      </cdr:nvSpPr>
      <cdr:spPr>
        <a:xfrm xmlns:a="http://schemas.openxmlformats.org/drawingml/2006/main">
          <a:off x="1961511" y="231581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0.45797</cdr:x>
      <cdr:y>0.33306</cdr:y>
    </cdr:from>
    <cdr:to>
      <cdr:x>0.54203</cdr:x>
      <cdr:y>0.66694</cdr:y>
    </cdr:to>
    <cdr:sp macro="" textlink="">
      <cdr:nvSpPr>
        <cdr:cNvPr id="12" name="pole tekstowe 11">
          <a:extLst xmlns:a="http://schemas.openxmlformats.org/drawingml/2006/main">
            <a:ext uri="{FF2B5EF4-FFF2-40B4-BE49-F238E27FC236}">
              <a16:creationId xmlns:a16="http://schemas.microsoft.com/office/drawing/2014/main" xmlns="" id="{9995EA47-7648-4D12-8B77-057A274CC02F}"/>
            </a:ext>
          </a:extLst>
        </cdr:cNvPr>
        <cdr:cNvSpPr txBox="1"/>
      </cdr:nvSpPr>
      <cdr:spPr>
        <a:xfrm xmlns:a="http://schemas.openxmlformats.org/drawingml/2006/main">
          <a:off x="4981255" y="91213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0.18673</cdr:x>
      <cdr:y>0.66611</cdr:y>
    </cdr:from>
    <cdr:to>
      <cdr:x>0.2708</cdr:x>
      <cdr:y>1</cdr:y>
    </cdr:to>
    <cdr:sp macro="" textlink="">
      <cdr:nvSpPr>
        <cdr:cNvPr id="13" name="pole tekstowe 12">
          <a:extLst xmlns:a="http://schemas.openxmlformats.org/drawingml/2006/main">
            <a:ext uri="{FF2B5EF4-FFF2-40B4-BE49-F238E27FC236}">
              <a16:creationId xmlns:a16="http://schemas.microsoft.com/office/drawing/2014/main" xmlns="" id="{05D5A24F-BA3A-4476-BCEC-C59488C29D37}"/>
            </a:ext>
          </a:extLst>
        </cdr:cNvPr>
        <cdr:cNvSpPr txBox="1"/>
      </cdr:nvSpPr>
      <cdr:spPr>
        <a:xfrm xmlns:a="http://schemas.openxmlformats.org/drawingml/2006/main">
          <a:off x="2031085" y="18242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0.68109</cdr:x>
      <cdr:y>0.66612</cdr:y>
    </cdr:from>
    <cdr:to>
      <cdr:x>0.90496</cdr:x>
      <cdr:y>0.79495</cdr:y>
    </cdr:to>
    <cdr:sp macro="" textlink="">
      <cdr:nvSpPr>
        <cdr:cNvPr id="14" name="pole tekstowe 13">
          <a:extLst xmlns:a="http://schemas.openxmlformats.org/drawingml/2006/main">
            <a:ext uri="{FF2B5EF4-FFF2-40B4-BE49-F238E27FC236}">
              <a16:creationId xmlns:a16="http://schemas.microsoft.com/office/drawing/2014/main" xmlns="" id="{6B561975-AAB8-4D5C-8F24-97B24E459AD1}"/>
            </a:ext>
          </a:extLst>
        </cdr:cNvPr>
        <cdr:cNvSpPr txBox="1"/>
      </cdr:nvSpPr>
      <cdr:spPr>
        <a:xfrm xmlns:a="http://schemas.openxmlformats.org/drawingml/2006/main">
          <a:off x="7473498" y="2443168"/>
          <a:ext cx="2456481" cy="472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600" dirty="0"/>
            <a:t>           Faktyczne</a:t>
          </a:r>
        </a:p>
      </cdr:txBody>
    </cdr:sp>
  </cdr:relSizeAnchor>
  <cdr:relSizeAnchor xmlns:cdr="http://schemas.openxmlformats.org/drawingml/2006/chartDrawing">
    <cdr:from>
      <cdr:x>0.89841</cdr:x>
      <cdr:y>0.39032</cdr:y>
    </cdr:from>
    <cdr:to>
      <cdr:x>0.91233</cdr:x>
      <cdr:y>0.4291</cdr:y>
    </cdr:to>
    <cdr:sp macro="" textlink="">
      <cdr:nvSpPr>
        <cdr:cNvPr id="15" name="Prostokąt 14">
          <a:extLst xmlns:a="http://schemas.openxmlformats.org/drawingml/2006/main">
            <a:ext uri="{FF2B5EF4-FFF2-40B4-BE49-F238E27FC236}">
              <a16:creationId xmlns:a16="http://schemas.microsoft.com/office/drawing/2014/main" xmlns="" id="{A84D6BBE-53F4-4E44-AE38-84E5D447D1EB}"/>
            </a:ext>
          </a:extLst>
        </cdr:cNvPr>
        <cdr:cNvSpPr/>
      </cdr:nvSpPr>
      <cdr:spPr>
        <a:xfrm xmlns:a="http://schemas.openxmlformats.org/drawingml/2006/main">
          <a:off x="8695887" y="1343711"/>
          <a:ext cx="134734" cy="133505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l-PL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8CDCD-C085-452D-BD45-47314C9B0176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768C6-FA13-4655-8174-39ACE02DD64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6611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768C6-FA13-4655-8174-39ACE02DD648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7792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07.10.2022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069973" y="2060503"/>
            <a:ext cx="10594224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600" b="1" dirty="0">
                <a:solidFill>
                  <a:schemeClr val="bg1"/>
                </a:solidFill>
              </a:rPr>
              <a:t>Elektroniczna Platforma Gromadzenia, Analizy </a:t>
            </a:r>
            <a:br>
              <a:rPr lang="pl-PL" sz="3600" b="1" dirty="0">
                <a:solidFill>
                  <a:schemeClr val="bg1"/>
                </a:solidFill>
              </a:rPr>
            </a:br>
            <a:r>
              <a:rPr lang="pl-PL" sz="3600" b="1" dirty="0">
                <a:solidFill>
                  <a:schemeClr val="bg1"/>
                </a:solidFill>
              </a:rPr>
              <a:t>i Udostępniania zasobów cyfrowych o Zdarzeniach Medycznych (P1) – faza 2</a:t>
            </a:r>
            <a:endParaRPr lang="pl-PL" sz="3600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2132138" y="1235194"/>
            <a:ext cx="8509677" cy="5561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591940"/>
              </p:ext>
            </p:extLst>
          </p:nvPr>
        </p:nvGraphicFramePr>
        <p:xfrm>
          <a:off x="452486" y="1984248"/>
          <a:ext cx="11343988" cy="4518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79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37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22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5492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82772">
                <a:tc>
                  <a:txBody>
                    <a:bodyPr/>
                    <a:lstStyle/>
                    <a:p>
                      <a:pPr algn="just"/>
                      <a:r>
                        <a:rPr lang="pl-PL" sz="13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Zalecenia Rady Architektury KRMC z dnia 13.05.2020 r.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dokonanie weryfikacji wskaźników projektu pod kątem poziomu dojrzałości e-usług A2C (poziom dojrzałości po ocenianej zmianie nie może być niższy od dotychczasowego) oraz terminu ich osiągnięcia;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zweryfikowanie listy przepływów;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uzupełnienie diagramu Kluczowe komponenty architektury rozwiązania.</a:t>
                      </a:r>
                    </a:p>
                    <a:p>
                      <a:pPr algn="just"/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szczególności:</a:t>
                      </a:r>
                    </a:p>
                    <a:p>
                      <a:pPr algn="just"/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a) W zakresie e-Usług zwrócić uwagę, że: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Dla usług o charakterze A2C został wskazany 4 poziom dojrzałości, jednakże ze względu na ich charakter wydaje się konieczne zwiększenie tego poziomu do 5 tak, jak było to deklarowane w pierwotnym wniosku o dofinansowanie, gdyż zmiana nie może powodować regresu rozwiązania. Należy zweryfikować terminy osiągnięcia wskaźników w związku z planowaną zmianą terminu zakończenia projektu (np. dla Celów 4 i 6 KPI wskazano terminy ich osiągnięcia w 2020 r.).</a:t>
                      </a:r>
                    </a:p>
                    <a:p>
                      <a:pPr algn="just"/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b) W przypadku Widoku kooperacji aplikacji: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Zharmonizować przepływy na Diagramie z pkt 7.1 z listą przepływów.</a:t>
                      </a:r>
                    </a:p>
                    <a:p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Tabelę z listą systemów uzupełnić, aby zawierała wszystkie systemy występujące na diagramie oraz wyróżnić (w tabeli i na diagramie) systemy wytworzone w fazie 1, które po modyfikacji będą integrowane i wdrożone.</a:t>
                      </a:r>
                    </a:p>
                    <a:p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c) W przypadku Celu 6 wskazać: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Jakie rejestry będą poprawiane w zakresie interoperacyjności;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Jakie będzie kryterium uzyskania poprawy;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13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Jakich podmiotów zewnętrznych dotyczy ułatwienie.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i="0" dirty="0">
                          <a:solidFill>
                            <a:schemeClr val="tx1"/>
                          </a:solidFill>
                          <a:latin typeface="+mn-lt"/>
                        </a:rPr>
                        <a:t>wykonane w całości</a:t>
                      </a:r>
                    </a:p>
                    <a:p>
                      <a:pPr algn="ctr"/>
                      <a:endParaRPr lang="pl-PL" sz="13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pl-PL" sz="1300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endParaRPr lang="pl-PL" sz="13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Szczegóły dotyczące uwag KRCM, MF i RA zostały przekazane w piśmie przez Ministerstwo Zdrowia  </a:t>
                      </a:r>
                      <a:b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z dn. 8.06.2020 r. </a:t>
                      </a:r>
                      <a:b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</a:br>
                      <a:r>
                        <a:rPr lang="pl-PL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nr  </a:t>
                      </a: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EZU.545.20.2020.EP</a:t>
                      </a:r>
                      <a:endParaRPr lang="pl-PL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endParaRPr lang="pl-PL" sz="13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endParaRPr lang="pl-PL" sz="13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l"/>
                      <a:endParaRPr lang="pl-PL" sz="13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i="0" dirty="0">
                          <a:solidFill>
                            <a:schemeClr val="tx1"/>
                          </a:solidFill>
                          <a:latin typeface="+mn-lt"/>
                        </a:rPr>
                        <a:t>Nie dotyczy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93810" y="1201320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 rot="10800000" flipV="1">
            <a:off x="566396" y="1839485"/>
            <a:ext cx="112300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Okres trwałości</a:t>
            </a:r>
            <a:r>
              <a:rPr lang="pl-PL" sz="2200" dirty="0">
                <a:solidFill>
                  <a:srgbClr val="002060"/>
                </a:solidFill>
              </a:rPr>
              <a:t>:  5 lat </a:t>
            </a:r>
            <a:endParaRPr lang="pl-PL" sz="10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Źródło finansowania utrzymania produktów projektu</a:t>
            </a:r>
            <a:r>
              <a:rPr lang="pl-PL" sz="2200" dirty="0">
                <a:solidFill>
                  <a:srgbClr val="002060"/>
                </a:solidFill>
              </a:rPr>
              <a:t>: Budżet Państwa, pozycja 46 – Zdrowie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66396" y="2897948"/>
            <a:ext cx="59544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Najważniejsze ryzyka: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546870"/>
              </p:ext>
            </p:extLst>
          </p:nvPr>
        </p:nvGraphicFramePr>
        <p:xfrm>
          <a:off x="626064" y="3325483"/>
          <a:ext cx="10939873" cy="3023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191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14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50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2112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9295"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88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u="none" strike="noStrike" dirty="0">
                          <a:effectLst/>
                          <a:latin typeface="+mn-lt"/>
                        </a:rPr>
                        <a:t>Ryzyko wysokich kosztów utrzymania systemu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pl-PL" sz="1300" i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dirty="0">
                          <a:solidFill>
                            <a:srgbClr val="002060"/>
                          </a:solidFill>
                          <a:latin typeface="+mn-lt"/>
                        </a:rPr>
                        <a:t>Wysoka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dirty="0">
                          <a:solidFill>
                            <a:srgbClr val="002060"/>
                          </a:solidFill>
                          <a:latin typeface="+mn-lt"/>
                        </a:rPr>
                        <a:t>Niskie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+mn-lt"/>
                        </a:rPr>
                        <a:t>REDUKOWANIE </a:t>
                      </a:r>
                      <a:br>
                        <a:rPr lang="pl-PL" sz="1500" dirty="0">
                          <a:latin typeface="+mn-lt"/>
                        </a:rPr>
                      </a:br>
                      <a:r>
                        <a:rPr lang="pl-PL" sz="1300" dirty="0" smtClean="0">
                          <a:latin typeface="+mn-lt"/>
                        </a:rPr>
                        <a:t>(Analiza </a:t>
                      </a:r>
                      <a:r>
                        <a:rPr lang="pl-PL" sz="1300" dirty="0">
                          <a:latin typeface="+mn-lt"/>
                        </a:rPr>
                        <a:t>kosztów utrzymania i rozwoju Systemu P1, </a:t>
                      </a:r>
                      <a:r>
                        <a:rPr lang="pl-PL" sz="1300" dirty="0" smtClean="0">
                          <a:latin typeface="+mn-lt"/>
                        </a:rPr>
                        <a:t>Zabezpieczenie </a:t>
                      </a:r>
                      <a:r>
                        <a:rPr lang="pl-PL" sz="1300" dirty="0">
                          <a:latin typeface="+mn-lt"/>
                        </a:rPr>
                        <a:t>środków budżetowych, </a:t>
                      </a:r>
                      <a:r>
                        <a:rPr lang="pl-PL" sz="1300" dirty="0" smtClean="0">
                          <a:latin typeface="+mn-lt"/>
                        </a:rPr>
                        <a:t>Umowy </a:t>
                      </a:r>
                      <a:r>
                        <a:rPr lang="pl-PL" sz="1300" dirty="0">
                          <a:latin typeface="+mn-lt"/>
                        </a:rPr>
                        <a:t>z wykonawcami)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604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300" u="none" strike="noStrike" dirty="0">
                          <a:effectLst/>
                          <a:latin typeface="+mn-lt"/>
                        </a:rPr>
                        <a:t>Technologie </a:t>
                      </a:r>
                      <a:r>
                        <a:rPr lang="pl-PL" sz="1300" b="1" u="none" strike="noStrike" dirty="0">
                          <a:effectLst/>
                          <a:latin typeface="+mn-lt"/>
                        </a:rPr>
                        <a:t>Open Source (związana z wykorzystaniem produktów Projektu z fazy 1) istnieje ryzyko zaprzestania rozwoju </a:t>
                      </a:r>
                      <a:r>
                        <a:rPr lang="pl-PL" sz="1300" u="none" strike="noStrike" dirty="0">
                          <a:effectLst/>
                          <a:latin typeface="+mn-lt"/>
                        </a:rPr>
                        <a:t>czy też wsparcia technologii open </a:t>
                      </a:r>
                      <a:r>
                        <a:rPr lang="pl-PL" sz="1300" u="none" strike="noStrike" dirty="0" err="1">
                          <a:effectLst/>
                          <a:latin typeface="+mn-lt"/>
                        </a:rPr>
                        <a:t>source</a:t>
                      </a:r>
                      <a:r>
                        <a:rPr lang="pl-PL" sz="1300" u="none" strike="noStrike" dirty="0">
                          <a:effectLst/>
                          <a:latin typeface="+mn-lt"/>
                        </a:rPr>
                        <a:t> co spowoduje brak kompatybilności z innymi, rozwijanymi technologiami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endParaRPr lang="pl-PL" sz="13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dirty="0">
                          <a:solidFill>
                            <a:srgbClr val="002060"/>
                          </a:solidFill>
                          <a:latin typeface="+mn-lt"/>
                        </a:rPr>
                        <a:t>Wysoka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dirty="0">
                          <a:solidFill>
                            <a:srgbClr val="002060"/>
                          </a:solidFill>
                          <a:latin typeface="+mn-lt"/>
                        </a:rPr>
                        <a:t>Niskie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500" dirty="0">
                          <a:latin typeface="+mn-lt"/>
                        </a:rPr>
                        <a:t>REDUKOWANIE </a:t>
                      </a:r>
                      <a:endParaRPr lang="pl-PL" sz="1300" dirty="0">
                        <a:latin typeface="+mn-lt"/>
                      </a:endParaRPr>
                    </a:p>
                    <a:p>
                      <a:pPr algn="ctr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(Budowanie własnych kompetencji w ramach stosowanych technologii open </a:t>
                      </a:r>
                      <a:r>
                        <a:rPr lang="pl-PL" sz="13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  <a:p>
                      <a:pPr algn="ctr"/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Monitorowanie cyklu życia produktów;</a:t>
                      </a:r>
                      <a:b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3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Stosowanie </a:t>
                      </a:r>
                      <a:r>
                        <a:rPr lang="pl-PL" sz="13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standardów tworzenia usług umożliwiających migracje do innych technologii</a:t>
                      </a:r>
                      <a:r>
                        <a:rPr lang="pl-PL" sz="13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pl-PL" sz="150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506691" y="2778604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244740" y="1195266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dirty="0" smtClean="0">
                <a:solidFill>
                  <a:srgbClr val="002060"/>
                </a:solidFill>
              </a:rPr>
              <a:t>Minister Zdrowia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Centrum e-Zdrowia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2067212" y="2465877"/>
            <a:ext cx="8427822" cy="60484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</a:p>
          <a:p>
            <a:pPr marL="0" indent="0" algn="ctr">
              <a:spcAft>
                <a:spcPts val="1200"/>
              </a:spcAft>
              <a:buNone/>
            </a:pP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54713"/>
              </p:ext>
            </p:extLst>
          </p:nvPr>
        </p:nvGraphicFramePr>
        <p:xfrm>
          <a:off x="718160" y="3080917"/>
          <a:ext cx="10867200" cy="929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74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32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569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021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16.02.2017 r. </a:t>
                      </a:r>
                      <a:endParaRPr lang="pl-PL" sz="18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16.04.2020 r. </a:t>
                      </a:r>
                      <a:endParaRPr lang="pl-PL" sz="18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010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20.12.2017 r.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30.06.2022 r. 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Podtytuł 2"/>
          <p:cNvSpPr txBox="1">
            <a:spLocks/>
          </p:cNvSpPr>
          <p:nvPr/>
        </p:nvSpPr>
        <p:spPr>
          <a:xfrm>
            <a:off x="1851931" y="4420264"/>
            <a:ext cx="8020051" cy="604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28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18161" y="4575347"/>
            <a:ext cx="10867199" cy="1900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l-P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endParaRPr lang="pl-PL" sz="1600" dirty="0"/>
          </a:p>
          <a:p>
            <a:pPr algn="just">
              <a:lnSpc>
                <a:spcPct val="150000"/>
              </a:lnSpc>
            </a:pPr>
            <a:r>
              <a:rPr lang="pl-PL" sz="1600" dirty="0">
                <a:solidFill>
                  <a:srgbClr val="002060"/>
                </a:solidFill>
              </a:rPr>
              <a:t>Głównym celem projektu „Elektroniczna Platforma Gromadzenia, Analizy i Udostępniania zasobów cyfrowych o Zdarzeniach Medycznych (P1)”, była budowa elektronicznej platformy usług publicznych w zakresie ochrony zdrowia umożliwiającej organom administracji publicznej i obywatelom gromadzenie, analizę, wytwarzanie (</a:t>
            </a:r>
            <a:r>
              <a:rPr lang="pl-PL" sz="1600" dirty="0" err="1">
                <a:solidFill>
                  <a:srgbClr val="002060"/>
                </a:solidFill>
              </a:rPr>
              <a:t>AUiA</a:t>
            </a:r>
            <a:r>
              <a:rPr lang="pl-PL" sz="1600" dirty="0">
                <a:solidFill>
                  <a:srgbClr val="002060"/>
                </a:solidFill>
              </a:rPr>
              <a:t>) i udostępnianie zasobów cyfrowych                                     o zdarzeniach medycznych, w zakresie zgodnym z ustawy z dnia 28 kwietnia 2011 r. o systemie informacji w ochronie zdrowia.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568170" y="1344803"/>
            <a:ext cx="10791423" cy="69876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2900" dirty="0">
                <a:solidFill>
                  <a:srgbClr val="002060"/>
                </a:solidFill>
              </a:rPr>
              <a:t>Budżet środków europejskich (POPC, OP2) – 84,63% BŚE</a:t>
            </a:r>
          </a:p>
          <a:p>
            <a:pPr marL="0" indent="0">
              <a:buNone/>
            </a:pPr>
            <a:r>
              <a:rPr lang="pl-PL" sz="2900" dirty="0">
                <a:solidFill>
                  <a:srgbClr val="002060"/>
                </a:solidFill>
              </a:rPr>
              <a:t>			  Budżet Państwa, poz. 46 - Zdrowie – 15,37%</a:t>
            </a:r>
          </a:p>
          <a:p>
            <a:pPr marL="0" indent="0">
              <a:spcAft>
                <a:spcPts val="1200"/>
              </a:spcAft>
              <a:buNone/>
            </a:pP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422007"/>
            <a:ext cx="12192000" cy="4725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3000" dirty="0"/>
          </a:p>
        </p:txBody>
      </p:sp>
      <p:graphicFrame>
        <p:nvGraphicFramePr>
          <p:cNvPr id="6" name="Wykres 5">
            <a:extLst>
              <a:ext uri="{FF2B5EF4-FFF2-40B4-BE49-F238E27FC236}">
                <a16:creationId xmlns:a16="http://schemas.microsoft.com/office/drawing/2014/main" xmlns="" id="{15FF0340-6587-4D8C-9403-45BE0FBAC3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587920"/>
              </p:ext>
            </p:extLst>
          </p:nvPr>
        </p:nvGraphicFramePr>
        <p:xfrm>
          <a:off x="1124296" y="3016080"/>
          <a:ext cx="9679169" cy="3442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2766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58442" y="123789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341DF11D-2EB2-4DE4-9141-46363B453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209549"/>
              </p:ext>
            </p:extLst>
          </p:nvPr>
        </p:nvGraphicFramePr>
        <p:xfrm>
          <a:off x="914398" y="1988492"/>
          <a:ext cx="10397766" cy="3702089"/>
        </p:xfrm>
        <a:graphic>
          <a:graphicData uri="http://schemas.openxmlformats.org/drawingml/2006/table">
            <a:tbl>
              <a:tblPr firstRow="1" firstCol="1" bandRow="1"/>
              <a:tblGrid>
                <a:gridCol w="7206476">
                  <a:extLst>
                    <a:ext uri="{9D8B030D-6E8A-4147-A177-3AD203B41FA5}">
                      <a16:colId xmlns:a16="http://schemas.microsoft.com/office/drawing/2014/main" xmlns="" val="2482257708"/>
                    </a:ext>
                  </a:extLst>
                </a:gridCol>
                <a:gridCol w="1668649">
                  <a:extLst>
                    <a:ext uri="{9D8B030D-6E8A-4147-A177-3AD203B41FA5}">
                      <a16:colId xmlns:a16="http://schemas.microsoft.com/office/drawing/2014/main" xmlns="" val="1108068675"/>
                    </a:ext>
                  </a:extLst>
                </a:gridCol>
                <a:gridCol w="1522641">
                  <a:extLst>
                    <a:ext uri="{9D8B030D-6E8A-4147-A177-3AD203B41FA5}">
                      <a16:colId xmlns:a16="http://schemas.microsoft.com/office/drawing/2014/main" xmlns="" val="903452335"/>
                    </a:ext>
                  </a:extLst>
                </a:gridCol>
              </a:tblGrid>
              <a:tr h="7569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produktu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</a:t>
                      </a:r>
                      <a:b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(pierwotny) termin wdrożenia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Faktyczny termin wdrożenia*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5622431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Portal - Platforma Publikacyjna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992467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Portal – Aplikacje usługodawcy i apteki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968301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Portal – Internetowe Konto Pacjenta 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885995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Gromadzenia Danych Medycznych – Zdarzenia medyczne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8082375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Gromadzenia Danych Medycznych – Recepty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0911110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Gromadzenia Danych Medycznych – Skierowania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332867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Gromadzenia Danych Medycznych - Podsumowanie Danych o Pacjencie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989444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Obsługi Rejestrów – Rejestry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657072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Obsługi Rejestrów – Słowniki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8297618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Obsługi Rejestrów – Zarządzanie danymi podstawowymi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7938700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Weryfikacji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2198892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Hurtownia danych – Analizy, statystyki, raporty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4352746"/>
                  </a:ext>
                </a:extLst>
              </a:tr>
            </a:tbl>
          </a:graphicData>
        </a:graphic>
      </p:graphicFrame>
      <p:sp>
        <p:nvSpPr>
          <p:cNvPr id="4" name="Prostokąt 3">
            <a:extLst>
              <a:ext uri="{FF2B5EF4-FFF2-40B4-BE49-F238E27FC236}">
                <a16:creationId xmlns:a16="http://schemas.microsoft.com/office/drawing/2014/main" xmlns="" id="{01D63212-FE3C-461F-A028-955EDBA9F921}"/>
              </a:ext>
            </a:extLst>
          </p:cNvPr>
          <p:cNvSpPr/>
          <p:nvPr/>
        </p:nvSpPr>
        <p:spPr>
          <a:xfrm rot="10800000" flipV="1">
            <a:off x="914398" y="5544555"/>
            <a:ext cx="1039776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pl-PL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pl-PL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poprzez wskazanie daty na czerwiec 2022 roku należy rozumieć oddany do użytku w pełni  produkcyjny system  P1, co oznacza, iż poszczególne moduły </a:t>
            </a:r>
            <a:r>
              <a:rPr lang="pl-PL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ww</a:t>
            </a: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podsystemów były udostępniane przyrostowo wraz z zakończeniem poszczególnych etapów przewidzianych w ramach realizacji fazy 2 projektu P1</a:t>
            </a:r>
            <a:r>
              <a:rPr lang="pl-PL" sz="1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58442" y="123789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341DF11D-2EB2-4DE4-9141-46363B453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342836"/>
              </p:ext>
            </p:extLst>
          </p:nvPr>
        </p:nvGraphicFramePr>
        <p:xfrm>
          <a:off x="914398" y="2066925"/>
          <a:ext cx="10397766" cy="3678924"/>
        </p:xfrm>
        <a:graphic>
          <a:graphicData uri="http://schemas.openxmlformats.org/drawingml/2006/table">
            <a:tbl>
              <a:tblPr firstRow="1" firstCol="1" bandRow="1"/>
              <a:tblGrid>
                <a:gridCol w="7206476">
                  <a:extLst>
                    <a:ext uri="{9D8B030D-6E8A-4147-A177-3AD203B41FA5}">
                      <a16:colId xmlns:a16="http://schemas.microsoft.com/office/drawing/2014/main" xmlns="" val="2482257708"/>
                    </a:ext>
                  </a:extLst>
                </a:gridCol>
                <a:gridCol w="1668649">
                  <a:extLst>
                    <a:ext uri="{9D8B030D-6E8A-4147-A177-3AD203B41FA5}">
                      <a16:colId xmlns:a16="http://schemas.microsoft.com/office/drawing/2014/main" xmlns="" val="1108068675"/>
                    </a:ext>
                  </a:extLst>
                </a:gridCol>
                <a:gridCol w="1522641">
                  <a:extLst>
                    <a:ext uri="{9D8B030D-6E8A-4147-A177-3AD203B41FA5}">
                      <a16:colId xmlns:a16="http://schemas.microsoft.com/office/drawing/2014/main" xmlns="" val="903452335"/>
                    </a:ext>
                  </a:extLst>
                </a:gridCol>
              </a:tblGrid>
              <a:tr h="678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produktu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</a:t>
                      </a:r>
                      <a:b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(pierwotny) termin wdrożenia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Faktyczny termin wdrożenia*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5622431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Hurtownia Danych – Monitorowanie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992467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Wykrywania Nadużyć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968301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Szyna Usług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885995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Administracji – Audyt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8082375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Administracji – Zabezpieczenia i prywatność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0911110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Administracji – Administracja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332867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Elektronicznej Rejestracji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989444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System Teleporady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12.2021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657072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Centralny Wykaz Pracowników Medycznych 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8297618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Centralny Wykaz Usługobiorców 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77938700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Centralny Wykaz Usługodawców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2198892"/>
                  </a:ext>
                </a:extLst>
              </a:tr>
              <a:tr h="247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Rejestr Leków, który będzie stanowił część Centralnego Wykazu Produktów Leczniczych 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24352746"/>
                  </a:ext>
                </a:extLst>
              </a:tr>
            </a:tbl>
          </a:graphicData>
        </a:graphic>
      </p:graphicFrame>
      <p:sp>
        <p:nvSpPr>
          <p:cNvPr id="7" name="Prostokąt 6">
            <a:extLst>
              <a:ext uri="{FF2B5EF4-FFF2-40B4-BE49-F238E27FC236}">
                <a16:creationId xmlns:a16="http://schemas.microsoft.com/office/drawing/2014/main" xmlns="" id="{0D433E45-0BB4-4F91-A63D-3F0D4EACAF4F}"/>
              </a:ext>
            </a:extLst>
          </p:cNvPr>
          <p:cNvSpPr/>
          <p:nvPr/>
        </p:nvSpPr>
        <p:spPr>
          <a:xfrm rot="10800000" flipV="1">
            <a:off x="914398" y="5537341"/>
            <a:ext cx="10397766" cy="906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l-PL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pl-PL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poprzez wskazanie daty na czerwiec 2022 roku należy rozumieć oddany do użytku w pełni  produkcyjny system  P1, co oznacza, iż poszczególne moduły </a:t>
            </a:r>
            <a:r>
              <a:rPr lang="pl-PL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ww</a:t>
            </a:r>
            <a:r>
              <a:rPr lang="pl-PL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podsystemów były udostępniane przyrostowo wraz z zakończeniem poszczególnych etapów przewidzianych w ramach realizacji fazy 2 projektu P1.</a:t>
            </a:r>
            <a:endParaRPr lang="pl-PL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58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329814" y="1252364"/>
            <a:ext cx="9532372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– wdrożone e-usługi 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341DF11D-2EB2-4DE4-9141-46363B453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115310"/>
              </p:ext>
            </p:extLst>
          </p:nvPr>
        </p:nvGraphicFramePr>
        <p:xfrm>
          <a:off x="933451" y="2083961"/>
          <a:ext cx="10512064" cy="3669882"/>
        </p:xfrm>
        <a:graphic>
          <a:graphicData uri="http://schemas.openxmlformats.org/drawingml/2006/table">
            <a:tbl>
              <a:tblPr firstRow="1" firstCol="1" bandRow="1"/>
              <a:tblGrid>
                <a:gridCol w="7228543">
                  <a:extLst>
                    <a:ext uri="{9D8B030D-6E8A-4147-A177-3AD203B41FA5}">
                      <a16:colId xmlns:a16="http://schemas.microsoft.com/office/drawing/2014/main" xmlns="" val="2482257708"/>
                    </a:ext>
                  </a:extLst>
                </a:gridCol>
                <a:gridCol w="1716875">
                  <a:extLst>
                    <a:ext uri="{9D8B030D-6E8A-4147-A177-3AD203B41FA5}">
                      <a16:colId xmlns:a16="http://schemas.microsoft.com/office/drawing/2014/main" xmlns="" val="1108068675"/>
                    </a:ext>
                  </a:extLst>
                </a:gridCol>
                <a:gridCol w="1566646">
                  <a:extLst>
                    <a:ext uri="{9D8B030D-6E8A-4147-A177-3AD203B41FA5}">
                      <a16:colId xmlns:a16="http://schemas.microsoft.com/office/drawing/2014/main" xmlns="" val="903452335"/>
                    </a:ext>
                  </a:extLst>
                </a:gridCol>
              </a:tblGrid>
              <a:tr h="6201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produktu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Planowany</a:t>
                      </a:r>
                      <a:b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(pierwotny) termin wdrożenia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Faktyczny termin wdrożenia*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5622431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Umożliwienie elektronicznej obsługi e-Recept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7992467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Umożliwienie elektronicznej obsługi e-Skierowań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10.2018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968301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Udostępnienie personelowi medycznemu elektronicznych danych o stanie zdrowia pacjentów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0885995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Udostępnienie danych o zdarzeniach medycznych pacjentów w postaci elektronicznej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8082375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Udostępnienie usługobiorcom (pacjentom) elektronicznej historii wykonanych: </a:t>
                      </a:r>
                      <a:r>
                        <a:rPr lang="pl-PL" sz="1500" dirty="0" err="1">
                          <a:latin typeface="+mn-lt"/>
                        </a:rPr>
                        <a:t>rozpoznań</a:t>
                      </a:r>
                      <a:r>
                        <a:rPr lang="pl-PL" sz="1500" dirty="0">
                          <a:latin typeface="+mn-lt"/>
                        </a:rPr>
                        <a:t>, usług, skierowań, recept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0911110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Udostępnienie informacji umożliwiającej bieżące monitorowanie i reagowanie na zagrożenia właściwym instytucjom.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3328673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Umożliwienie bieżącej analizy danych o zdarzeniach medycznych.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08.2020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59894444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Umożliwienie elektronicznej rejestracji na wybrane świadczenia medyczne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06-2022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6570722"/>
                  </a:ext>
                </a:extLst>
              </a:tr>
              <a:tr h="244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latin typeface="+mn-lt"/>
                        </a:rPr>
                        <a:t>Umożliwienie świadczenia usługi teleporad 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06.2022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8297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05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074656"/>
            <a:ext cx="8640961" cy="641021"/>
          </a:xfrm>
        </p:spPr>
        <p:txBody>
          <a:bodyPr>
            <a:noAutofit/>
          </a:bodyPr>
          <a:lstStyle/>
          <a:p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PRODUKTY PROJEKTU – interoperacyjność (widok kooperacji aplikacji)</a:t>
            </a:r>
            <a:endParaRPr lang="pl-PL" sz="2000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xmlns="" id="{D9DEAB79-3BE7-42C8-A798-10B0FB51E4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3680"/>
            <a:ext cx="12192000" cy="544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234911"/>
            <a:ext cx="8509677" cy="688157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464E37B6-A0BC-4B95-B2D5-9D58380F7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688" y="1398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733A1974-66F8-47E8-92F1-CAA7A16A4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030252" y="1622324"/>
            <a:ext cx="4256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xmlns="" id="{D8908740-F3A9-43D4-B885-A433E2770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34484"/>
              </p:ext>
            </p:extLst>
          </p:nvPr>
        </p:nvGraphicFramePr>
        <p:xfrm>
          <a:off x="933855" y="2146804"/>
          <a:ext cx="10301592" cy="4057308"/>
        </p:xfrm>
        <a:graphic>
          <a:graphicData uri="http://schemas.openxmlformats.org/drawingml/2006/table">
            <a:tbl>
              <a:tblPr firstRow="1" firstCol="1" bandRow="1"/>
              <a:tblGrid>
                <a:gridCol w="4707283">
                  <a:extLst>
                    <a:ext uri="{9D8B030D-6E8A-4147-A177-3AD203B41FA5}">
                      <a16:colId xmlns:a16="http://schemas.microsoft.com/office/drawing/2014/main" xmlns="" val="4271169339"/>
                    </a:ext>
                  </a:extLst>
                </a:gridCol>
                <a:gridCol w="2046207">
                  <a:extLst>
                    <a:ext uri="{9D8B030D-6E8A-4147-A177-3AD203B41FA5}">
                      <a16:colId xmlns:a16="http://schemas.microsoft.com/office/drawing/2014/main" xmlns="" val="3098466027"/>
                    </a:ext>
                  </a:extLst>
                </a:gridCol>
                <a:gridCol w="1270059">
                  <a:extLst>
                    <a:ext uri="{9D8B030D-6E8A-4147-A177-3AD203B41FA5}">
                      <a16:colId xmlns:a16="http://schemas.microsoft.com/office/drawing/2014/main" xmlns="" val="692150186"/>
                    </a:ext>
                  </a:extLst>
                </a:gridCol>
                <a:gridCol w="1128942">
                  <a:extLst>
                    <a:ext uri="{9D8B030D-6E8A-4147-A177-3AD203B41FA5}">
                      <a16:colId xmlns:a16="http://schemas.microsoft.com/office/drawing/2014/main" xmlns="" val="2056986361"/>
                    </a:ext>
                  </a:extLst>
                </a:gridCol>
                <a:gridCol w="1149101">
                  <a:extLst>
                    <a:ext uri="{9D8B030D-6E8A-4147-A177-3AD203B41FA5}">
                      <a16:colId xmlns:a16="http://schemas.microsoft.com/office/drawing/2014/main" xmlns="" val="252235482"/>
                    </a:ext>
                  </a:extLst>
                </a:gridCol>
              </a:tblGrid>
              <a:tr h="758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Nazwa wskaźnika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Jednostka miary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 wskaźnika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Planowana wartość docelowa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Wartość osiągnięta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1504478"/>
                  </a:ext>
                </a:extLst>
              </a:tr>
              <a:tr h="622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usług publicznych udostępnionych on-line o stopniu dojrzałości co najmniej 4 – transakcja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4669037"/>
                  </a:ext>
                </a:extLst>
              </a:tr>
              <a:tr h="4926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udostępnionych usług wewnątrzadministracyjnych (A2A)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22343"/>
                  </a:ext>
                </a:extLst>
              </a:tr>
              <a:tr h="622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uruchomionych systemów teleinformatycznych w podmiotach wykonujących zadania publiczne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0912946"/>
                  </a:ext>
                </a:extLst>
              </a:tr>
              <a:tr h="7802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pracowników podmiotów wykonujących zadania publiczne niebędących pracownikami IT, objętych wsparciem szkoleniowym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przeszkolonych osób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10 000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11 452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2114183"/>
                  </a:ext>
                </a:extLst>
              </a:tr>
              <a:tr h="7802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pracowników podmiotów wykonujących zadania publiczne niebędących pracownikami IT, objętych wsparciem szkoleniowym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przeszkolonych kobiet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8500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9 776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50" marR="592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6553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398588"/>
            <a:ext cx="8509677" cy="52448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464E37B6-A0BC-4B95-B2D5-9D58380F7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688" y="1398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733A1974-66F8-47E8-92F1-CAA7A16A4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030252" y="1622324"/>
            <a:ext cx="42564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3510BC33-17C7-4662-8200-32155289E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223321"/>
              </p:ext>
            </p:extLst>
          </p:nvPr>
        </p:nvGraphicFramePr>
        <p:xfrm>
          <a:off x="943583" y="2412460"/>
          <a:ext cx="10414645" cy="3719566"/>
        </p:xfrm>
        <a:graphic>
          <a:graphicData uri="http://schemas.openxmlformats.org/drawingml/2006/table">
            <a:tbl>
              <a:tblPr firstRow="1" firstCol="1" bandRow="1"/>
              <a:tblGrid>
                <a:gridCol w="4820756">
                  <a:extLst>
                    <a:ext uri="{9D8B030D-6E8A-4147-A177-3AD203B41FA5}">
                      <a16:colId xmlns:a16="http://schemas.microsoft.com/office/drawing/2014/main" xmlns="" val="3713372726"/>
                    </a:ext>
                  </a:extLst>
                </a:gridCol>
                <a:gridCol w="1414354">
                  <a:extLst>
                    <a:ext uri="{9D8B030D-6E8A-4147-A177-3AD203B41FA5}">
                      <a16:colId xmlns:a16="http://schemas.microsoft.com/office/drawing/2014/main" xmlns="" val="3206817964"/>
                    </a:ext>
                  </a:extLst>
                </a:gridCol>
                <a:gridCol w="1145428">
                  <a:extLst>
                    <a:ext uri="{9D8B030D-6E8A-4147-A177-3AD203B41FA5}">
                      <a16:colId xmlns:a16="http://schemas.microsoft.com/office/drawing/2014/main" xmlns="" val="4260877336"/>
                    </a:ext>
                  </a:extLst>
                </a:gridCol>
                <a:gridCol w="1404394">
                  <a:extLst>
                    <a:ext uri="{9D8B030D-6E8A-4147-A177-3AD203B41FA5}">
                      <a16:colId xmlns:a16="http://schemas.microsoft.com/office/drawing/2014/main" xmlns="" val="3546155169"/>
                    </a:ext>
                  </a:extLst>
                </a:gridCol>
                <a:gridCol w="1629713">
                  <a:extLst>
                    <a:ext uri="{9D8B030D-6E8A-4147-A177-3AD203B41FA5}">
                      <a16:colId xmlns:a16="http://schemas.microsoft.com/office/drawing/2014/main" xmlns="" val="431321592"/>
                    </a:ext>
                  </a:extLst>
                </a:gridCol>
              </a:tblGrid>
              <a:tr h="762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Nazwa wskaźnika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Jednostka miary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Typ wskaźnika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Planowana wartość docelowa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Wartość osiągnięta</a:t>
                      </a:r>
                      <a:endParaRPr lang="pl-PL" sz="15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74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2228644"/>
                  </a:ext>
                </a:extLst>
              </a:tr>
              <a:tr h="8771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pracowników podmiotów wykonujących zadania publiczne niebędących pracownikami IT, objętych wsparciem szkoleniowym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przeszkolonych mężczyzn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1500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1 676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2625976"/>
                  </a:ext>
                </a:extLst>
              </a:tr>
              <a:tr h="5047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rejestrów publicznych o poprawionej interoperacyjności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Produkt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65225194"/>
                  </a:ext>
                </a:extLst>
              </a:tr>
              <a:tr h="68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Liczba załatwionych spraw poprzez udostępnioną on-line usługę publiczną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Rezultat </a:t>
                      </a:r>
                      <a:endParaRPr lang="pl-PL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300 000 000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791 000 000 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3948902"/>
                  </a:ext>
                </a:extLst>
              </a:tr>
              <a:tr h="8861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Wartość wydatków kwalifikowanych przeznaczonych na działania związane z pandemią COVID-19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PLN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Rezultat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100 000 000 zł</a:t>
                      </a:r>
                      <a:endParaRPr lang="pl-PL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123 951 145,52 zł</a:t>
                      </a:r>
                      <a:endParaRPr kumimoji="0" lang="pl-PL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5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84794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442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9affde3b-50dd-4e74-9e2c-6b9654ae514a"/>
    <ds:schemaRef ds:uri="5df3a10b-8748-402e-bef4-aee373db4dbb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1053</Words>
  <Application>Microsoft Office PowerPoint</Application>
  <PresentationFormat>Panoramiczny</PresentationFormat>
  <Paragraphs>257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113</cp:revision>
  <dcterms:created xsi:type="dcterms:W3CDTF">2017-01-27T12:50:17Z</dcterms:created>
  <dcterms:modified xsi:type="dcterms:W3CDTF">2022-10-07T12:11:18Z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