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  <p:sldMasterId id="2147483915" r:id="rId5"/>
  </p:sldMasterIdLst>
  <p:notesMasterIdLst>
    <p:notesMasterId r:id="rId19"/>
  </p:notesMasterIdLst>
  <p:handoutMasterIdLst>
    <p:handoutMasterId r:id="rId20"/>
  </p:handoutMasterIdLst>
  <p:sldIdLst>
    <p:sldId id="1520" r:id="rId6"/>
    <p:sldId id="1566" r:id="rId7"/>
    <p:sldId id="1517" r:id="rId8"/>
    <p:sldId id="1563" r:id="rId9"/>
    <p:sldId id="1564" r:id="rId10"/>
    <p:sldId id="1557" r:id="rId11"/>
    <p:sldId id="1565" r:id="rId12"/>
    <p:sldId id="1558" r:id="rId13"/>
    <p:sldId id="1559" r:id="rId14"/>
    <p:sldId id="1561" r:id="rId15"/>
    <p:sldId id="1560" r:id="rId16"/>
    <p:sldId id="1562" r:id="rId17"/>
    <p:sldId id="155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0A0D44"/>
    <a:srgbClr val="4D4D4D"/>
    <a:srgbClr val="5C5D5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D34E14-2436-479C-BEE8-A94D24118FDB}" v="66" dt="2026-07-07T09:45:04.415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0" autoAdjust="0"/>
    <p:restoredTop sz="86405" autoAdjust="0"/>
  </p:normalViewPr>
  <p:slideViewPr>
    <p:cSldViewPr snapToGrid="0">
      <p:cViewPr varScale="1">
        <p:scale>
          <a:sx n="57" d="100"/>
          <a:sy n="57" d="100"/>
        </p:scale>
        <p:origin x="77" y="288"/>
      </p:cViewPr>
      <p:guideLst/>
    </p:cSldViewPr>
  </p:slideViewPr>
  <p:outlineViewPr>
    <p:cViewPr>
      <p:scale>
        <a:sx n="33" d="100"/>
        <a:sy n="33" d="100"/>
      </p:scale>
      <p:origin x="0" y="-353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łąd-Jarocki Mikołaj" userId="cf8b3281-d64d-423f-b6e2-3267af3ec379" providerId="ADAL" clId="{A01B382C-CE9D-4A93-ADD8-BB140489AC35}"/>
    <pc:docChg chg="undo custSel modSld">
      <pc:chgData name="Błąd-Jarocki Mikołaj" userId="cf8b3281-d64d-423f-b6e2-3267af3ec379" providerId="ADAL" clId="{A01B382C-CE9D-4A93-ADD8-BB140489AC35}" dt="2026-07-07T09:45:04.415" v="123" actId="20577"/>
      <pc:docMkLst>
        <pc:docMk/>
      </pc:docMkLst>
      <pc:sldChg chg="modSp mod">
        <pc:chgData name="Błąd-Jarocki Mikołaj" userId="cf8b3281-d64d-423f-b6e2-3267af3ec379" providerId="ADAL" clId="{A01B382C-CE9D-4A93-ADD8-BB140489AC35}" dt="2026-07-07T09:43:52.470" v="48" actId="33553"/>
        <pc:sldMkLst>
          <pc:docMk/>
          <pc:sldMk cId="3224465805" sldId="1517"/>
        </pc:sldMkLst>
        <pc:spChg chg="mod">
          <ac:chgData name="Błąd-Jarocki Mikołaj" userId="cf8b3281-d64d-423f-b6e2-3267af3ec379" providerId="ADAL" clId="{A01B382C-CE9D-4A93-ADD8-BB140489AC35}" dt="2026-07-07T09:43:52.470" v="48" actId="33553"/>
          <ac:spMkLst>
            <pc:docMk/>
            <pc:sldMk cId="3224465805" sldId="1517"/>
            <ac:spMk id="2" creationId="{DCA8F8E5-949F-EB5D-D6FF-FBB701366C4A}"/>
          </ac:spMkLst>
        </pc:spChg>
        <pc:picChg chg="mod">
          <ac:chgData name="Błąd-Jarocki Mikołaj" userId="cf8b3281-d64d-423f-b6e2-3267af3ec379" providerId="ADAL" clId="{A01B382C-CE9D-4A93-ADD8-BB140489AC35}" dt="2026-07-07T09:39:55.160" v="17" actId="962"/>
          <ac:picMkLst>
            <pc:docMk/>
            <pc:sldMk cId="3224465805" sldId="1517"/>
            <ac:picMk id="3" creationId="{1AD99640-F72A-1054-FFFA-3137CF4823E8}"/>
          </ac:picMkLst>
        </pc:picChg>
      </pc:sldChg>
      <pc:sldChg chg="delSp modSp mod">
        <pc:chgData name="Błąd-Jarocki Mikołaj" userId="cf8b3281-d64d-423f-b6e2-3267af3ec379" providerId="ADAL" clId="{A01B382C-CE9D-4A93-ADD8-BB140489AC35}" dt="2026-07-07T09:43:36.352" v="46" actId="962"/>
        <pc:sldMkLst>
          <pc:docMk/>
          <pc:sldMk cId="3648672733" sldId="1556"/>
        </pc:sldMkLst>
        <pc:picChg chg="del mod">
          <ac:chgData name="Błąd-Jarocki Mikołaj" userId="cf8b3281-d64d-423f-b6e2-3267af3ec379" providerId="ADAL" clId="{A01B382C-CE9D-4A93-ADD8-BB140489AC35}" dt="2026-07-07T09:43:01.825" v="40" actId="478"/>
          <ac:picMkLst>
            <pc:docMk/>
            <pc:sldMk cId="3648672733" sldId="1556"/>
            <ac:picMk id="2" creationId="{7404955E-6E5D-388B-AB94-BBEF75C3C411}"/>
          </ac:picMkLst>
        </pc:picChg>
        <pc:picChg chg="del">
          <ac:chgData name="Błąd-Jarocki Mikołaj" userId="cf8b3281-d64d-423f-b6e2-3267af3ec379" providerId="ADAL" clId="{A01B382C-CE9D-4A93-ADD8-BB140489AC35}" dt="2026-07-07T09:43:08.025" v="41" actId="478"/>
          <ac:picMkLst>
            <pc:docMk/>
            <pc:sldMk cId="3648672733" sldId="1556"/>
            <ac:picMk id="3" creationId="{D9856368-6FDE-0C5B-8147-B2C752E0C148}"/>
          </ac:picMkLst>
        </pc:picChg>
        <pc:picChg chg="del">
          <ac:chgData name="Błąd-Jarocki Mikołaj" userId="cf8b3281-d64d-423f-b6e2-3267af3ec379" providerId="ADAL" clId="{A01B382C-CE9D-4A93-ADD8-BB140489AC35}" dt="2026-07-07T09:43:08.958" v="42" actId="478"/>
          <ac:picMkLst>
            <pc:docMk/>
            <pc:sldMk cId="3648672733" sldId="1556"/>
            <ac:picMk id="4" creationId="{DFE8D816-2C15-46DC-6144-DA870A2413B7}"/>
          </ac:picMkLst>
        </pc:picChg>
        <pc:picChg chg="del">
          <ac:chgData name="Błąd-Jarocki Mikołaj" userId="cf8b3281-d64d-423f-b6e2-3267af3ec379" providerId="ADAL" clId="{A01B382C-CE9D-4A93-ADD8-BB140489AC35}" dt="2026-07-07T09:43:09.431" v="43" actId="478"/>
          <ac:picMkLst>
            <pc:docMk/>
            <pc:sldMk cId="3648672733" sldId="1556"/>
            <ac:picMk id="5" creationId="{746D138C-60E6-BF8D-C712-1E431D1F85A1}"/>
          </ac:picMkLst>
        </pc:picChg>
        <pc:picChg chg="mod">
          <ac:chgData name="Błąd-Jarocki Mikołaj" userId="cf8b3281-d64d-423f-b6e2-3267af3ec379" providerId="ADAL" clId="{A01B382C-CE9D-4A93-ADD8-BB140489AC35}" dt="2026-07-07T09:43:36.352" v="46" actId="962"/>
          <ac:picMkLst>
            <pc:docMk/>
            <pc:sldMk cId="3648672733" sldId="1556"/>
            <ac:picMk id="7" creationId="{89EE1203-6BBA-5AB8-0710-F33CE390F829}"/>
          </ac:picMkLst>
        </pc:picChg>
        <pc:picChg chg="mod">
          <ac:chgData name="Błąd-Jarocki Mikołaj" userId="cf8b3281-d64d-423f-b6e2-3267af3ec379" providerId="ADAL" clId="{A01B382C-CE9D-4A93-ADD8-BB140489AC35}" dt="2026-07-07T09:42:58.045" v="38" actId="962"/>
          <ac:picMkLst>
            <pc:docMk/>
            <pc:sldMk cId="3648672733" sldId="1556"/>
            <ac:picMk id="13" creationId="{32148DF5-3788-2F79-3119-2FD6AA62B81F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44:03.414" v="50" actId="33553"/>
        <pc:sldMkLst>
          <pc:docMk/>
          <pc:sldMk cId="2030122672" sldId="1557"/>
        </pc:sldMkLst>
        <pc:spChg chg="mod">
          <ac:chgData name="Błąd-Jarocki Mikołaj" userId="cf8b3281-d64d-423f-b6e2-3267af3ec379" providerId="ADAL" clId="{A01B382C-CE9D-4A93-ADD8-BB140489AC35}" dt="2026-07-07T09:44:03.414" v="50" actId="33553"/>
          <ac:spMkLst>
            <pc:docMk/>
            <pc:sldMk cId="2030122672" sldId="1557"/>
            <ac:spMk id="3" creationId="{E38AE038-F3AC-E9AB-229F-C3A10C44BD01}"/>
          </ac:spMkLst>
        </pc:spChg>
      </pc:sldChg>
      <pc:sldChg chg="modSp mod">
        <pc:chgData name="Błąd-Jarocki Mikołaj" userId="cf8b3281-d64d-423f-b6e2-3267af3ec379" providerId="ADAL" clId="{A01B382C-CE9D-4A93-ADD8-BB140489AC35}" dt="2026-07-07T09:44:05.470" v="51" actId="33553"/>
        <pc:sldMkLst>
          <pc:docMk/>
          <pc:sldMk cId="2578193272" sldId="1558"/>
        </pc:sldMkLst>
        <pc:spChg chg="mod">
          <ac:chgData name="Błąd-Jarocki Mikołaj" userId="cf8b3281-d64d-423f-b6e2-3267af3ec379" providerId="ADAL" clId="{A01B382C-CE9D-4A93-ADD8-BB140489AC35}" dt="2026-07-07T09:44:05.470" v="51" actId="33553"/>
          <ac:spMkLst>
            <pc:docMk/>
            <pc:sldMk cId="2578193272" sldId="1558"/>
            <ac:spMk id="5" creationId="{599C915E-3EC6-5548-73E5-9148B4BA2C13}"/>
          </ac:spMkLst>
        </pc:spChg>
        <pc:picChg chg="mod">
          <ac:chgData name="Błąd-Jarocki Mikołaj" userId="cf8b3281-d64d-423f-b6e2-3267af3ec379" providerId="ADAL" clId="{A01B382C-CE9D-4A93-ADD8-BB140489AC35}" dt="2026-07-07T09:40:50.687" v="23" actId="962"/>
          <ac:picMkLst>
            <pc:docMk/>
            <pc:sldMk cId="2578193272" sldId="1558"/>
            <ac:picMk id="4" creationId="{BEFD07A5-7282-1F01-BD56-A243B2A963B9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44:18.594" v="52" actId="33553"/>
        <pc:sldMkLst>
          <pc:docMk/>
          <pc:sldMk cId="2366205786" sldId="1559"/>
        </pc:sldMkLst>
        <pc:spChg chg="mod">
          <ac:chgData name="Błąd-Jarocki Mikołaj" userId="cf8b3281-d64d-423f-b6e2-3267af3ec379" providerId="ADAL" clId="{A01B382C-CE9D-4A93-ADD8-BB140489AC35}" dt="2026-07-07T09:44:18.594" v="52" actId="33553"/>
          <ac:spMkLst>
            <pc:docMk/>
            <pc:sldMk cId="2366205786" sldId="1559"/>
            <ac:spMk id="2" creationId="{E5149BBE-C6CE-8A68-BA70-74DA3B6F1D46}"/>
          </ac:spMkLst>
        </pc:spChg>
        <pc:spChg chg="mod">
          <ac:chgData name="Błąd-Jarocki Mikołaj" userId="cf8b3281-d64d-423f-b6e2-3267af3ec379" providerId="ADAL" clId="{A01B382C-CE9D-4A93-ADD8-BB140489AC35}" dt="2026-07-07T09:41:35.223" v="30" actId="962"/>
          <ac:spMkLst>
            <pc:docMk/>
            <pc:sldMk cId="2366205786" sldId="1559"/>
            <ac:spMk id="11" creationId="{2452977C-90ED-8607-E1D1-CF3ABE574720}"/>
          </ac:spMkLst>
        </pc:spChg>
        <pc:cxnChg chg="mod">
          <ac:chgData name="Błąd-Jarocki Mikołaj" userId="cf8b3281-d64d-423f-b6e2-3267af3ec379" providerId="ADAL" clId="{A01B382C-CE9D-4A93-ADD8-BB140489AC35}" dt="2026-07-07T09:44:18.594" v="52" actId="33553"/>
          <ac:cxnSpMkLst>
            <pc:docMk/>
            <pc:sldMk cId="2366205786" sldId="1559"/>
            <ac:cxnSpMk id="4" creationId="{7D234E95-B789-5599-9DAD-C7CE973D36C4}"/>
          </ac:cxnSpMkLst>
        </pc:cxnChg>
        <pc:cxnChg chg="mod">
          <ac:chgData name="Błąd-Jarocki Mikołaj" userId="cf8b3281-d64d-423f-b6e2-3267af3ec379" providerId="ADAL" clId="{A01B382C-CE9D-4A93-ADD8-BB140489AC35}" dt="2026-07-07T09:41:15.534" v="26" actId="962"/>
          <ac:cxnSpMkLst>
            <pc:docMk/>
            <pc:sldMk cId="2366205786" sldId="1559"/>
            <ac:cxnSpMk id="7" creationId="{CDF657BF-CAF4-66A6-FAE6-D6F670B6FF40}"/>
          </ac:cxnSpMkLst>
        </pc:cxnChg>
        <pc:cxnChg chg="mod">
          <ac:chgData name="Błąd-Jarocki Mikołaj" userId="cf8b3281-d64d-423f-b6e2-3267af3ec379" providerId="ADAL" clId="{A01B382C-CE9D-4A93-ADD8-BB140489AC35}" dt="2026-07-07T09:44:18.594" v="52" actId="33553"/>
          <ac:cxnSpMkLst>
            <pc:docMk/>
            <pc:sldMk cId="2366205786" sldId="1559"/>
            <ac:cxnSpMk id="9" creationId="{0C657375-668C-0907-5352-5CF4DDFE4613}"/>
          </ac:cxnSpMkLst>
        </pc:cxnChg>
      </pc:sldChg>
      <pc:sldChg chg="modSp mod">
        <pc:chgData name="Błąd-Jarocki Mikołaj" userId="cf8b3281-d64d-423f-b6e2-3267af3ec379" providerId="ADAL" clId="{A01B382C-CE9D-4A93-ADD8-BB140489AC35}" dt="2026-07-07T09:44:51.174" v="109" actId="33553"/>
        <pc:sldMkLst>
          <pc:docMk/>
          <pc:sldMk cId="3587840167" sldId="1560"/>
        </pc:sldMkLst>
        <pc:spChg chg="mod">
          <ac:chgData name="Błąd-Jarocki Mikołaj" userId="cf8b3281-d64d-423f-b6e2-3267af3ec379" providerId="ADAL" clId="{A01B382C-CE9D-4A93-ADD8-BB140489AC35}" dt="2026-07-07T09:44:51.174" v="109" actId="33553"/>
          <ac:spMkLst>
            <pc:docMk/>
            <pc:sldMk cId="3587840167" sldId="1560"/>
            <ac:spMk id="4" creationId="{072D6987-2237-0C20-20E0-646294AB2F7C}"/>
          </ac:spMkLst>
        </pc:spChg>
      </pc:sldChg>
      <pc:sldChg chg="addSp delSp modSp mod">
        <pc:chgData name="Błąd-Jarocki Mikołaj" userId="cf8b3281-d64d-423f-b6e2-3267af3ec379" providerId="ADAL" clId="{A01B382C-CE9D-4A93-ADD8-BB140489AC35}" dt="2026-07-07T09:44:48.566" v="108" actId="1076"/>
        <pc:sldMkLst>
          <pc:docMk/>
          <pc:sldMk cId="1125879355" sldId="1561"/>
        </pc:sldMkLst>
        <pc:spChg chg="add del mod">
          <ac:chgData name="Błąd-Jarocki Mikołaj" userId="cf8b3281-d64d-423f-b6e2-3267af3ec379" providerId="ADAL" clId="{A01B382C-CE9D-4A93-ADD8-BB140489AC35}" dt="2026-07-07T09:44:23.548" v="54" actId="33699"/>
          <ac:spMkLst>
            <pc:docMk/>
            <pc:sldMk cId="1125879355" sldId="1561"/>
            <ac:spMk id="4" creationId="{D467829C-C2B9-B0F2-E0E1-BCDD629FEC98}"/>
          </ac:spMkLst>
        </pc:spChg>
        <pc:spChg chg="mod">
          <ac:chgData name="Błąd-Jarocki Mikołaj" userId="cf8b3281-d64d-423f-b6e2-3267af3ec379" providerId="ADAL" clId="{A01B382C-CE9D-4A93-ADD8-BB140489AC35}" dt="2026-07-07T09:42:23.439" v="32" actId="962"/>
          <ac:spMkLst>
            <pc:docMk/>
            <pc:sldMk cId="1125879355" sldId="1561"/>
            <ac:spMk id="9" creationId="{F25BCBA5-7CAB-1377-CBDB-F46EA29050CE}"/>
          </ac:spMkLst>
        </pc:spChg>
        <pc:spChg chg="add mod">
          <ac:chgData name="Błąd-Jarocki Mikołaj" userId="cf8b3281-d64d-423f-b6e2-3267af3ec379" providerId="ADAL" clId="{A01B382C-CE9D-4A93-ADD8-BB140489AC35}" dt="2026-07-07T09:44:48.566" v="108" actId="1076"/>
          <ac:spMkLst>
            <pc:docMk/>
            <pc:sldMk cId="1125879355" sldId="1561"/>
            <ac:spMk id="11" creationId="{AC32A420-CEF9-424A-3AB0-D4F500AB87DE}"/>
          </ac:spMkLst>
        </pc:spChg>
      </pc:sldChg>
      <pc:sldChg chg="modSp mod">
        <pc:chgData name="Błąd-Jarocki Mikołaj" userId="cf8b3281-d64d-423f-b6e2-3267af3ec379" providerId="ADAL" clId="{A01B382C-CE9D-4A93-ADD8-BB140489AC35}" dt="2026-07-07T09:44:52.942" v="110" actId="33553"/>
        <pc:sldMkLst>
          <pc:docMk/>
          <pc:sldMk cId="41296588" sldId="1562"/>
        </pc:sldMkLst>
        <pc:spChg chg="mod">
          <ac:chgData name="Błąd-Jarocki Mikołaj" userId="cf8b3281-d64d-423f-b6e2-3267af3ec379" providerId="ADAL" clId="{A01B382C-CE9D-4A93-ADD8-BB140489AC35}" dt="2026-07-07T09:44:52.942" v="110" actId="33553"/>
          <ac:spMkLst>
            <pc:docMk/>
            <pc:sldMk cId="41296588" sldId="1562"/>
            <ac:spMk id="4" creationId="{46284F02-CF4C-5BBD-0227-2AFA92262850}"/>
          </ac:spMkLst>
        </pc:spChg>
        <pc:picChg chg="mod">
          <ac:chgData name="Błąd-Jarocki Mikołaj" userId="cf8b3281-d64d-423f-b6e2-3267af3ec379" providerId="ADAL" clId="{A01B382C-CE9D-4A93-ADD8-BB140489AC35}" dt="2026-07-07T09:42:32.065" v="34" actId="962"/>
          <ac:picMkLst>
            <pc:docMk/>
            <pc:sldMk cId="41296588" sldId="1562"/>
            <ac:picMk id="7" creationId="{DFB97FA8-10B8-97E1-4420-D07725DEAA63}"/>
          </ac:picMkLst>
        </pc:picChg>
        <pc:picChg chg="mod">
          <ac:chgData name="Błąd-Jarocki Mikołaj" userId="cf8b3281-d64d-423f-b6e2-3267af3ec379" providerId="ADAL" clId="{A01B382C-CE9D-4A93-ADD8-BB140489AC35}" dt="2026-07-07T09:42:39.890" v="36" actId="962"/>
          <ac:picMkLst>
            <pc:docMk/>
            <pc:sldMk cId="41296588" sldId="1562"/>
            <ac:picMk id="8" creationId="{FA8E8380-BA1D-23E7-5A93-BAA44DF64201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43:59.859" v="49" actId="33553"/>
        <pc:sldMkLst>
          <pc:docMk/>
          <pc:sldMk cId="566682639" sldId="1563"/>
        </pc:sldMkLst>
        <pc:spChg chg="mod">
          <ac:chgData name="Błąd-Jarocki Mikołaj" userId="cf8b3281-d64d-423f-b6e2-3267af3ec379" providerId="ADAL" clId="{A01B382C-CE9D-4A93-ADD8-BB140489AC35}" dt="2026-07-07T09:43:59.859" v="49" actId="33553"/>
          <ac:spMkLst>
            <pc:docMk/>
            <pc:sldMk cId="566682639" sldId="1563"/>
            <ac:spMk id="2" creationId="{37CD2102-8A16-DE9D-E5A4-2DE5134FD93D}"/>
          </ac:spMkLst>
        </pc:spChg>
        <pc:picChg chg="mod">
          <ac:chgData name="Błąd-Jarocki Mikołaj" userId="cf8b3281-d64d-423f-b6e2-3267af3ec379" providerId="ADAL" clId="{A01B382C-CE9D-4A93-ADD8-BB140489AC35}" dt="2026-07-07T09:40:15.298" v="19" actId="962"/>
          <ac:picMkLst>
            <pc:docMk/>
            <pc:sldMk cId="566682639" sldId="1563"/>
            <ac:picMk id="4" creationId="{4A27A4CE-F3AB-E6C4-C8FA-9201C04CC2F2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45:04.415" v="123" actId="20577"/>
        <pc:sldMkLst>
          <pc:docMk/>
          <pc:sldMk cId="3290049723" sldId="1565"/>
        </pc:sldMkLst>
        <pc:spChg chg="mod">
          <ac:chgData name="Błąd-Jarocki Mikołaj" userId="cf8b3281-d64d-423f-b6e2-3267af3ec379" providerId="ADAL" clId="{A01B382C-CE9D-4A93-ADD8-BB140489AC35}" dt="2026-07-07T09:45:04.415" v="123" actId="20577"/>
          <ac:spMkLst>
            <pc:docMk/>
            <pc:sldMk cId="3290049723" sldId="1565"/>
            <ac:spMk id="4" creationId="{48509C5E-EEAC-BE20-FB48-27D7880F43E7}"/>
          </ac:spMkLst>
        </pc:spChg>
        <pc:picChg chg="mod">
          <ac:chgData name="Błąd-Jarocki Mikołaj" userId="cf8b3281-d64d-423f-b6e2-3267af3ec379" providerId="ADAL" clId="{A01B382C-CE9D-4A93-ADD8-BB140489AC35}" dt="2026-07-07T09:40:39.477" v="21" actId="962"/>
          <ac:picMkLst>
            <pc:docMk/>
            <pc:sldMk cId="3290049723" sldId="1565"/>
            <ac:picMk id="6" creationId="{267EA07F-6DA4-ED6F-9B23-E5A183EC978E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43:47.558" v="47" actId="33553"/>
        <pc:sldMkLst>
          <pc:docMk/>
          <pc:sldMk cId="1385257936" sldId="1566"/>
        </pc:sldMkLst>
        <pc:spChg chg="mod">
          <ac:chgData name="Błąd-Jarocki Mikołaj" userId="cf8b3281-d64d-423f-b6e2-3267af3ec379" providerId="ADAL" clId="{A01B382C-CE9D-4A93-ADD8-BB140489AC35}" dt="2026-07-07T09:43:47.558" v="47" actId="33553"/>
          <ac:spMkLst>
            <pc:docMk/>
            <pc:sldMk cId="1385257936" sldId="1566"/>
            <ac:spMk id="7" creationId="{43E490C3-7BE4-9D9F-7CC8-C305B77D19A9}"/>
          </ac:spMkLst>
        </pc:spChg>
        <pc:picChg chg="mod">
          <ac:chgData name="Błąd-Jarocki Mikołaj" userId="cf8b3281-d64d-423f-b6e2-3267af3ec379" providerId="ADAL" clId="{A01B382C-CE9D-4A93-ADD8-BB140489AC35}" dt="2026-07-06T09:18:17.772" v="1" actId="962"/>
          <ac:picMkLst>
            <pc:docMk/>
            <pc:sldMk cId="1385257936" sldId="1566"/>
            <ac:picMk id="5" creationId="{51DA8088-9986-E5F4-A486-3D4BE6A01ECB}"/>
          </ac:picMkLst>
        </pc:picChg>
        <pc:picChg chg="mod">
          <ac:chgData name="Błąd-Jarocki Mikołaj" userId="cf8b3281-d64d-423f-b6e2-3267af3ec379" providerId="ADAL" clId="{A01B382C-CE9D-4A93-ADD8-BB140489AC35}" dt="2026-07-07T09:39:45.250" v="15" actId="962"/>
          <ac:picMkLst>
            <pc:docMk/>
            <pc:sldMk cId="1385257936" sldId="1566"/>
            <ac:picMk id="6" creationId="{90613F57-C505-C7B3-7F8E-4757CEC577E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78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2308332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507074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1825CBF-0C54-DB65-A5C3-6682E75E5DC0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05CECF91-3305-A7EE-6F48-AF259527CFB7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F2AE9E7-C9C5-A107-62B1-1A4A1B86A0C7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DD58805-9748-11A9-A0A2-D5B20F53B121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0D4B8212-2009-1114-654B-2C32E634F0A4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AB11429D-6A88-6AB3-B52D-879C63DC0B6E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8AF0D770-0E5A-0CF1-0C05-B9F1ECCF1246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D0D3772-538C-CF07-7DCB-7CC10B87C13A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011816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CA955F40-09BE-B838-6616-70205E9A98CB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6719438-F931-6253-C8E9-B79ED5BDF901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1880AED2-C4B7-66D2-32EC-D335497559EC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FE3131A5-BC33-9088-E0FE-65272A3FB785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671666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9EE70930-ACFD-9540-EAEE-55C2869A6F90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60FED8EC-5F87-554C-9846-BD93B750386C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B00711E6-C9A9-6D95-711F-89767281F4FB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93EBE69B-AEBD-8188-A1DE-B38CDBCBC92C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18761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6E5D2E14-019F-8156-E5B5-62388BFEDBAD}"/>
              </a:ext>
            </a:extLst>
          </p:cNvPr>
          <p:cNvGrpSpPr/>
          <p:nvPr userDrawn="1"/>
        </p:nvGrpSpPr>
        <p:grpSpPr>
          <a:xfrm>
            <a:off x="401994" y="2108199"/>
            <a:ext cx="11790006" cy="431888"/>
            <a:chOff x="0" y="1046790"/>
            <a:chExt cx="12192000" cy="289758"/>
          </a:xfrm>
        </p:grpSpPr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0E28AC24-4F40-50DE-5D13-6915434D053D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F1321D8E-E5E5-C76D-0F27-1EA53FBDDE38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F2EA1133-B635-2B26-8516-0DB6CE0B2209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52901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7B2E658D-3701-2AF2-C957-577E1AF3C421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000B46CC-CED8-8EC0-4F34-3F4E5D1915F5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CBFBE4E-15A0-4CCA-7A0F-56FE75B5A11F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4C3FEBE-0126-B1D8-009B-C973231BC25D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761059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40BD1A7-E4A1-A3F9-9507-BAFD094497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210234"/>
            <a:ext cx="6675120" cy="51102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>
                <a:solidFill>
                  <a:srgbClr val="4D4D4D"/>
                </a:solidFill>
                <a:latin typeface="+mj-lt"/>
              </a:defRPr>
            </a:lvl1pPr>
          </a:lstStyle>
          <a:p>
            <a:r>
              <a:rPr lang="en-US" dirty="0"/>
              <a:t>TYTUŁ SLAJDU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EC36B8-D0CB-826D-9E48-34CEADFA4E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7073" y="2917972"/>
            <a:ext cx="6675120" cy="51102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accent5"/>
                </a:solidFill>
                <a:latin typeface="Source Sans 3 Medium" panose="020B03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25A98770-6C92-26BD-FF56-0DF9B3EF5C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24857" y="1647645"/>
            <a:ext cx="5150070" cy="5210355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67D249FB-652C-FF0D-8D0B-A35A87E951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41" y="268337"/>
            <a:ext cx="2849468" cy="835844"/>
          </a:xfrm>
          <a:prstGeom prst="rect">
            <a:avLst/>
          </a:prstGeom>
        </p:spPr>
      </p:pic>
      <p:pic>
        <p:nvPicPr>
          <p:cNvPr id="11" name="Obraz 10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9490F2B2-2DEA-4287-4279-6FD97B394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8" b="17843"/>
          <a:stretch>
            <a:fillRect/>
          </a:stretch>
        </p:blipFill>
        <p:spPr>
          <a:xfrm>
            <a:off x="8799892" y="268335"/>
            <a:ext cx="2984031" cy="8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1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511028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4D4D4D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7073" y="2474084"/>
            <a:ext cx="6675120" cy="51102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7C5DA7E-2769-1413-10AF-D2E6C69CEB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32765" y="547687"/>
            <a:ext cx="5695950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DF2E2D4-7C82-00B0-82A5-51B652144B9E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74E2C57-3A1D-205A-19E1-3CE31BF39D82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2651D85-6E48-36FD-19E1-BEA9A8E3672E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8C19FB04-4C79-E2ED-A70A-CCCE0643BA42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Picture 7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48429" y="1789540"/>
            <a:ext cx="4512601" cy="3887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37F2D3C2-7720-F628-2F33-C972CBA4E465}"/>
              </a:ext>
            </a:extLst>
          </p:cNvPr>
          <p:cNvGrpSpPr/>
          <p:nvPr userDrawn="1"/>
        </p:nvGrpSpPr>
        <p:grpSpPr>
          <a:xfrm>
            <a:off x="5672380" y="5891214"/>
            <a:ext cx="6519620" cy="419100"/>
            <a:chOff x="5748580" y="5334000"/>
            <a:chExt cx="6519620" cy="419100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12EF130-BBAE-89F5-FC9B-59D8FA100124}"/>
                </a:ext>
              </a:extLst>
            </p:cNvPr>
            <p:cNvSpPr/>
            <p:nvPr userDrawn="1"/>
          </p:nvSpPr>
          <p:spPr>
            <a:xfrm>
              <a:off x="5748580" y="5648325"/>
              <a:ext cx="6519620" cy="10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6C99D36D-E29E-3956-9837-6D3AA85C2B3E}"/>
                </a:ext>
              </a:extLst>
            </p:cNvPr>
            <p:cNvSpPr/>
            <p:nvPr userDrawn="1"/>
          </p:nvSpPr>
          <p:spPr>
            <a:xfrm>
              <a:off x="5748580" y="5495925"/>
              <a:ext cx="6519620" cy="1047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48F03889-5D32-B380-94E5-8D9821404487}"/>
                </a:ext>
              </a:extLst>
            </p:cNvPr>
            <p:cNvSpPr/>
            <p:nvPr userDrawn="1"/>
          </p:nvSpPr>
          <p:spPr>
            <a:xfrm>
              <a:off x="5748580" y="5334000"/>
              <a:ext cx="6519620" cy="1047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98287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Picture 1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E9C3EEB-6A10-1BD8-CCA0-141290F0FB52}"/>
              </a:ext>
            </a:extLst>
          </p:cNvPr>
          <p:cNvGrpSpPr/>
          <p:nvPr userDrawn="1"/>
        </p:nvGrpSpPr>
        <p:grpSpPr>
          <a:xfrm>
            <a:off x="7220196" y="5891214"/>
            <a:ext cx="4971803" cy="419100"/>
            <a:chOff x="5748580" y="5334000"/>
            <a:chExt cx="6519620" cy="4191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2482780-391B-6E86-B308-7B719581FBB2}"/>
                </a:ext>
              </a:extLst>
            </p:cNvPr>
            <p:cNvSpPr/>
            <p:nvPr userDrawn="1"/>
          </p:nvSpPr>
          <p:spPr>
            <a:xfrm>
              <a:off x="5748580" y="5648325"/>
              <a:ext cx="6519620" cy="10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74A8109C-1096-DA69-A026-F3BBC4D3FB54}"/>
                </a:ext>
              </a:extLst>
            </p:cNvPr>
            <p:cNvSpPr/>
            <p:nvPr userDrawn="1"/>
          </p:nvSpPr>
          <p:spPr>
            <a:xfrm>
              <a:off x="5748580" y="5495925"/>
              <a:ext cx="6519620" cy="1047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4EE6710C-5AAE-5DEE-C107-53D01E6792C2}"/>
                </a:ext>
              </a:extLst>
            </p:cNvPr>
            <p:cNvSpPr/>
            <p:nvPr userDrawn="1"/>
          </p:nvSpPr>
          <p:spPr>
            <a:xfrm>
              <a:off x="5748580" y="5334000"/>
              <a:ext cx="6519620" cy="1047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641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474FB972-0179-DC9D-7AF7-DE7DF8C2DC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r="8653"/>
          <a:stretch>
            <a:fillRect/>
          </a:stretch>
        </p:blipFill>
        <p:spPr>
          <a:xfrm>
            <a:off x="816609" y="6318779"/>
            <a:ext cx="1489495" cy="539220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78177706-496B-49ED-08F1-25431DB5D8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7108" r="10285" b="17843"/>
          <a:stretch>
            <a:fillRect/>
          </a:stretch>
        </p:blipFill>
        <p:spPr>
          <a:xfrm>
            <a:off x="3637300" y="6318778"/>
            <a:ext cx="1547195" cy="5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lnSpc>
                <a:spcPct val="90000"/>
              </a:lnSpc>
              <a:buNone/>
              <a:defRPr sz="1600">
                <a:solidFill>
                  <a:srgbClr val="4D4D4D"/>
                </a:solidFill>
              </a:defRPr>
            </a:lvl2pPr>
            <a:lvl3pPr marL="457200" indent="0">
              <a:lnSpc>
                <a:spcPct val="90000"/>
              </a:lnSpc>
              <a:buNone/>
              <a:defRPr sz="1400">
                <a:solidFill>
                  <a:srgbClr val="4D4D4D"/>
                </a:solidFill>
              </a:defRPr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lnSpc>
                <a:spcPct val="90000"/>
              </a:lnSpc>
              <a:buNone/>
              <a:defRPr sz="1600">
                <a:solidFill>
                  <a:srgbClr val="4D4D4D"/>
                </a:solidFill>
              </a:defRPr>
            </a:lvl2pPr>
            <a:lvl3pPr marL="457200" indent="0">
              <a:lnSpc>
                <a:spcPct val="90000"/>
              </a:lnSpc>
              <a:buNone/>
              <a:defRPr sz="1400">
                <a:solidFill>
                  <a:srgbClr val="4D4D4D"/>
                </a:solidFill>
              </a:defRPr>
            </a:lvl3pPr>
            <a:lvl4pPr marL="685800" indent="0">
              <a:lnSpc>
                <a:spcPct val="90000"/>
              </a:lnSpc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35C2D493-8F4C-1088-0142-33B1C6D006F3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39A4A7F6-7CC9-649B-92E5-A9A6DA3BE033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E236D531-533B-FE9D-F980-FD198085CB55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F0508FC3-867A-A41D-2B7A-DEAB8B067F6C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2458995"/>
            <a:ext cx="10528593" cy="32502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638134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5F0520F-85CA-332E-EFE2-63077CC4C2EF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9F06AC9C-8FD5-329E-3E1A-D8632186167C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B7A90096-9219-ECCE-38A8-641E7C9783CB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AF38E58-A5A2-4B87-70D1-60C0C49D2C62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8CBBEE09-B0AD-F92D-B2C0-4789754A650E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r="8653"/>
          <a:stretch>
            <a:fillRect/>
          </a:stretch>
        </p:blipFill>
        <p:spPr>
          <a:xfrm>
            <a:off x="816609" y="6318779"/>
            <a:ext cx="1489495" cy="539220"/>
          </a:xfrm>
          <a:prstGeom prst="rect">
            <a:avLst/>
          </a:prstGeom>
        </p:spPr>
      </p:pic>
      <p:pic>
        <p:nvPicPr>
          <p:cNvPr id="8" name="Obraz 7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93F61FAA-4AF9-B374-73C6-AF72BA6BC44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7108" r="10285" b="17843"/>
          <a:stretch>
            <a:fillRect/>
          </a:stretch>
        </p:blipFill>
        <p:spPr>
          <a:xfrm>
            <a:off x="9762678" y="6318778"/>
            <a:ext cx="1547195" cy="5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4" r:id="rId3"/>
    <p:sldLayoutId id="2147483787" r:id="rId4"/>
    <p:sldLayoutId id="2147483843" r:id="rId5"/>
    <p:sldLayoutId id="2147483845" r:id="rId6"/>
    <p:sldLayoutId id="2147483813" r:id="rId7"/>
    <p:sldLayoutId id="2147483817" r:id="rId8"/>
    <p:sldLayoutId id="2147483830" r:id="rId9"/>
    <p:sldLayoutId id="2147483831" r:id="rId10"/>
    <p:sldLayoutId id="2147483835" r:id="rId11"/>
    <p:sldLayoutId id="2147483839" r:id="rId12"/>
    <p:sldLayoutId id="2147483834" r:id="rId13"/>
    <p:sldLayoutId id="2147483840" r:id="rId14"/>
    <p:sldLayoutId id="2147483837" r:id="rId15"/>
    <p:sldLayoutId id="2147483836" r:id="rId16"/>
    <p:sldLayoutId id="2147483841" r:id="rId17"/>
    <p:sldLayoutId id="2147483828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39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2" y="2585138"/>
            <a:ext cx="7037623" cy="511028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Forum Energia–</a:t>
            </a:r>
            <a:r>
              <a:rPr lang="en-US" dirty="0" err="1"/>
              <a:t>Efekt</a:t>
            </a:r>
            <a:r>
              <a:rPr lang="en-US" dirty="0"/>
              <a:t>–</a:t>
            </a:r>
            <a:r>
              <a:rPr lang="en-US" dirty="0" err="1"/>
              <a:t>Środowisko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2" y="3173485"/>
            <a:ext cx="6675120" cy="2360415"/>
          </a:xfrm>
        </p:spPr>
        <p:txBody>
          <a:bodyPr anchor="b">
            <a:normAutofit/>
          </a:bodyPr>
          <a:lstStyle/>
          <a:p>
            <a:r>
              <a:rPr lang="pl-PL" dirty="0">
                <a:latin typeface="+mn-lt"/>
              </a:rPr>
              <a:t>Z energią dla klimatu – doradztwo energetyczne wsparciem dla samorządów w zielonej transformacji</a:t>
            </a:r>
          </a:p>
          <a:p>
            <a:endParaRPr lang="pl-PL" dirty="0">
              <a:latin typeface="+mn-lt"/>
            </a:endParaRPr>
          </a:p>
          <a:p>
            <a:r>
              <a:rPr lang="pl-PL" dirty="0">
                <a:latin typeface="+mn-lt"/>
              </a:rPr>
              <a:t>ELENA – jak będzie wspierać samorządy</a:t>
            </a:r>
          </a:p>
          <a:p>
            <a:endParaRPr lang="pl-PL" dirty="0">
              <a:latin typeface="+mn-lt"/>
            </a:endParaRPr>
          </a:p>
          <a:p>
            <a:r>
              <a:rPr lang="pl-PL" dirty="0">
                <a:latin typeface="+mn-lt"/>
              </a:rPr>
              <a:t>Warszawa; 2026.03.18</a:t>
            </a:r>
          </a:p>
        </p:txBody>
      </p:sp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9D3F0-EE7D-AB8D-6B08-7FF8B299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załka: w prawo 8" descr="Schemat, który poazuje że program ELENA jest dopełenieniem obecnego Projektu Doradztwa Energetycznego. Połącznienie tych dwóch programów pomoże w realizacji inwestycji">
            <a:extLst>
              <a:ext uri="{FF2B5EF4-FFF2-40B4-BE49-F238E27FC236}">
                <a16:creationId xmlns:a16="http://schemas.microsoft.com/office/drawing/2014/main" id="{F25BCBA5-7CAB-1377-CBDB-F46EA29050CE}"/>
              </a:ext>
            </a:extLst>
          </p:cNvPr>
          <p:cNvSpPr/>
          <p:nvPr/>
        </p:nvSpPr>
        <p:spPr>
          <a:xfrm>
            <a:off x="304799" y="1842605"/>
            <a:ext cx="10075334" cy="26130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3EDE6D59-29A0-D486-D714-2858699AC946}"/>
              </a:ext>
            </a:extLst>
          </p:cNvPr>
          <p:cNvSpPr/>
          <p:nvPr/>
        </p:nvSpPr>
        <p:spPr>
          <a:xfrm>
            <a:off x="304799" y="3894666"/>
            <a:ext cx="1786467" cy="649224"/>
          </a:xfrm>
          <a:prstGeom prst="roundRect">
            <a:avLst/>
          </a:prstGeom>
          <a:solidFill>
            <a:schemeClr val="bg2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rgbClr val="262626"/>
                </a:solidFill>
              </a:rPr>
              <a:t>PDE</a:t>
            </a:r>
          </a:p>
        </p:txBody>
      </p: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C1CEC33A-AAD1-E4C7-F75B-8709EE38684F}"/>
              </a:ext>
            </a:extLst>
          </p:cNvPr>
          <p:cNvSpPr/>
          <p:nvPr/>
        </p:nvSpPr>
        <p:spPr>
          <a:xfrm>
            <a:off x="2091267" y="3894666"/>
            <a:ext cx="6967008" cy="649224"/>
          </a:xfrm>
          <a:prstGeom prst="roundRect">
            <a:avLst/>
          </a:prstGeom>
          <a:solidFill>
            <a:schemeClr val="bg2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rgbClr val="262626"/>
                </a:solidFill>
              </a:rPr>
              <a:t>ELENA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72FD9A0-6246-6958-C30F-7A538D727CC9}"/>
              </a:ext>
            </a:extLst>
          </p:cNvPr>
          <p:cNvSpPr/>
          <p:nvPr/>
        </p:nvSpPr>
        <p:spPr>
          <a:xfrm>
            <a:off x="304800" y="2501417"/>
            <a:ext cx="1786467" cy="1295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Świadomość</a:t>
            </a:r>
          </a:p>
          <a:p>
            <a:pPr algn="ctr"/>
            <a:r>
              <a:rPr lang="pl-PL" sz="2400" b="1" dirty="0"/>
              <a:t>Wiedza</a:t>
            </a:r>
          </a:p>
          <a:p>
            <a:pPr algn="ctr"/>
            <a:r>
              <a:rPr lang="pl-PL" sz="2400" b="1" dirty="0"/>
              <a:t>Informacja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2D49290-24FC-F185-8847-CE531E90CE2A}"/>
              </a:ext>
            </a:extLst>
          </p:cNvPr>
          <p:cNvSpPr/>
          <p:nvPr/>
        </p:nvSpPr>
        <p:spPr>
          <a:xfrm>
            <a:off x="2091267" y="2501416"/>
            <a:ext cx="2129366" cy="129539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Analiza</a:t>
            </a:r>
          </a:p>
          <a:p>
            <a:pPr algn="ctr"/>
            <a:r>
              <a:rPr lang="pl-PL" sz="2400" b="1" dirty="0"/>
              <a:t>Decyzja</a:t>
            </a:r>
          </a:p>
          <a:p>
            <a:pPr algn="ctr"/>
            <a:r>
              <a:rPr lang="pl-PL" sz="2400" b="1" dirty="0"/>
              <a:t>Przygotowanie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33FED14-E902-1802-7F40-66DF2E0F08F8}"/>
              </a:ext>
            </a:extLst>
          </p:cNvPr>
          <p:cNvSpPr/>
          <p:nvPr/>
        </p:nvSpPr>
        <p:spPr>
          <a:xfrm>
            <a:off x="4220632" y="2501413"/>
            <a:ext cx="2789767" cy="129539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Wybór źródła </a:t>
            </a:r>
            <a:r>
              <a:rPr lang="pl-PL" sz="2400" b="1" dirty="0" err="1"/>
              <a:t>finan</a:t>
            </a:r>
            <a:r>
              <a:rPr lang="pl-PL" sz="2400" b="1" dirty="0"/>
              <a:t>.</a:t>
            </a:r>
          </a:p>
          <a:p>
            <a:pPr algn="ctr"/>
            <a:r>
              <a:rPr lang="pl-PL" sz="2400" b="1" dirty="0" err="1"/>
              <a:t>WoD</a:t>
            </a:r>
            <a:endParaRPr lang="pl-PL" sz="2400" b="1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370C8A3-F42B-B3C4-A650-0B6F816B2374}"/>
              </a:ext>
            </a:extLst>
          </p:cNvPr>
          <p:cNvSpPr/>
          <p:nvPr/>
        </p:nvSpPr>
        <p:spPr>
          <a:xfrm>
            <a:off x="10380133" y="2501417"/>
            <a:ext cx="1337732" cy="1295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Realizacja inwestycji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CC012C1-6749-E828-ABCB-1B315B903030}"/>
              </a:ext>
            </a:extLst>
          </p:cNvPr>
          <p:cNvSpPr/>
          <p:nvPr/>
        </p:nvSpPr>
        <p:spPr>
          <a:xfrm>
            <a:off x="6997698" y="2501410"/>
            <a:ext cx="2060577" cy="12953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Wybór</a:t>
            </a:r>
          </a:p>
          <a:p>
            <a:pPr algn="ctr"/>
            <a:r>
              <a:rPr lang="pl-PL" sz="2400" b="1" dirty="0"/>
              <a:t>Wykonawcy</a:t>
            </a:r>
          </a:p>
        </p:txBody>
      </p:sp>
      <p:sp>
        <p:nvSpPr>
          <p:cNvPr id="11" name="Tytuł 10">
            <a:extLst>
              <a:ext uri="{FF2B5EF4-FFF2-40B4-BE49-F238E27FC236}">
                <a16:creationId xmlns:a16="http://schemas.microsoft.com/office/drawing/2014/main" id="{AC32A420-CEF9-424A-3AB0-D4F500AB8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603210"/>
            <a:ext cx="9405009" cy="51164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Projekt doradztwa energetycznego i ELENA</a:t>
            </a:r>
          </a:p>
        </p:txBody>
      </p:sp>
    </p:spTree>
    <p:extLst>
      <p:ext uri="{BB962C8B-B14F-4D97-AF65-F5344CB8AC3E}">
        <p14:creationId xmlns:p14="http://schemas.microsoft.com/office/powerpoint/2010/main" val="1125879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EC9DA-8FA4-ECC2-23F0-50993FA84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6F30C3-9030-957B-37D1-976D8F3913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8138" y="1696720"/>
            <a:ext cx="11515724" cy="41167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Koncepcja – Operacjonalizacja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Wybór firm doradczych – przygotowania</a:t>
            </a:r>
          </a:p>
          <a:p>
            <a:pPr marL="914400" lvl="2" indent="-4572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l-PL" sz="2800" dirty="0"/>
              <a:t>Nabór/przetarg dla firm doradczych – II połowa 2026 r.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Promocja i komunikacja</a:t>
            </a:r>
          </a:p>
          <a:p>
            <a:pPr marL="914400" lvl="2" indent="-4572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l-PL" sz="2800" dirty="0"/>
              <a:t>Przekaz dla firm doradczych</a:t>
            </a:r>
          </a:p>
          <a:p>
            <a:pPr marL="914400" lvl="2" indent="-4572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l-PL" sz="2800" dirty="0"/>
              <a:t>Przekaz dla JST i spółek ciepłowniczych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072D6987-2237-0C20-20E0-646294AB2F7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6120" y="737845"/>
            <a:ext cx="7310120" cy="8374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Aktualne prace</a:t>
            </a:r>
          </a:p>
        </p:txBody>
      </p:sp>
    </p:spTree>
    <p:extLst>
      <p:ext uri="{BB962C8B-B14F-4D97-AF65-F5344CB8AC3E}">
        <p14:creationId xmlns:p14="http://schemas.microsoft.com/office/powerpoint/2010/main" val="3587840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FA0FF-85C7-E511-E008-BACF8283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D27242F3-8186-E0F6-0F37-A9641839F7CF}"/>
              </a:ext>
            </a:extLst>
          </p:cNvPr>
          <p:cNvSpPr txBox="1"/>
          <p:nvPr/>
        </p:nvSpPr>
        <p:spPr>
          <a:xfrm>
            <a:off x="2452115" y="4234075"/>
            <a:ext cx="72877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b="1" dirty="0">
                <a:latin typeface="+mj-lt"/>
              </a:rPr>
              <a:t>elena@nfosigw.gov.pl</a:t>
            </a:r>
            <a:endParaRPr lang="pl-PL" sz="60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46284F02-CF4C-5BBD-0227-2AFA9226285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25830" y="517373"/>
            <a:ext cx="3454146" cy="9202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Kontakt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8F0A9E8-86A8-B65E-8D36-5692E0BF4AFB}"/>
              </a:ext>
            </a:extLst>
          </p:cNvPr>
          <p:cNvSpPr txBox="1"/>
          <p:nvPr/>
        </p:nvSpPr>
        <p:spPr>
          <a:xfrm>
            <a:off x="2452115" y="2481907"/>
            <a:ext cx="72877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solidFill>
                  <a:srgbClr val="262626"/>
                </a:solidFill>
                <a:latin typeface="+mj-lt"/>
              </a:rPr>
              <a:t>Krajowy Program Pilotażowy ELENA (KPPE)</a:t>
            </a:r>
          </a:p>
          <a:p>
            <a:pPr algn="ctr"/>
            <a:r>
              <a:rPr lang="pl-PL" sz="2000" dirty="0">
                <a:solidFill>
                  <a:srgbClr val="262626"/>
                </a:solidFill>
                <a:latin typeface="+mj-lt"/>
              </a:rPr>
              <a:t>współfinansowany przez </a:t>
            </a:r>
            <a:r>
              <a:rPr lang="pl-PL" sz="2000" dirty="0" err="1">
                <a:solidFill>
                  <a:srgbClr val="262626"/>
                </a:solidFill>
                <a:latin typeface="+mj-lt"/>
              </a:rPr>
              <a:t>InvestEU</a:t>
            </a:r>
            <a:r>
              <a:rPr lang="pl-PL" sz="2000" dirty="0">
                <a:solidFill>
                  <a:srgbClr val="262626"/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rgbClr val="262626"/>
                </a:solidFill>
                <a:latin typeface="+mj-lt"/>
              </a:rPr>
              <a:t>Advisory</a:t>
            </a:r>
            <a:r>
              <a:rPr lang="pl-PL" sz="2000" dirty="0">
                <a:solidFill>
                  <a:srgbClr val="262626"/>
                </a:solidFill>
                <a:latin typeface="+mj-lt"/>
              </a:rPr>
              <a:t> Hub Unii Europejskiej </a:t>
            </a:r>
            <a:endParaRPr lang="pl-PL" sz="2000" dirty="0">
              <a:solidFill>
                <a:srgbClr val="262626"/>
              </a:solidFill>
            </a:endParaRPr>
          </a:p>
        </p:txBody>
      </p:sp>
      <p:pic>
        <p:nvPicPr>
          <p:cNvPr id="7" name="Obraz 6" descr="Logotyp NFOŚiGW">
            <a:extLst>
              <a:ext uri="{FF2B5EF4-FFF2-40B4-BE49-F238E27FC236}">
                <a16:creationId xmlns:a16="http://schemas.microsoft.com/office/drawing/2014/main" id="{DFB97FA8-10B8-97E1-4420-D07725DEAA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115" y="1508516"/>
            <a:ext cx="1490702" cy="641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Flaga Unii Europejskiej">
            <a:extLst>
              <a:ext uri="{FF2B5EF4-FFF2-40B4-BE49-F238E27FC236}">
                <a16:creationId xmlns:a16="http://schemas.microsoft.com/office/drawing/2014/main" id="{FA8E8380-BA1D-23E7-5A93-BAA44DF642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111" y="1508516"/>
            <a:ext cx="945773" cy="6310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6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13" name="Picture Placeholder 12" descr="Na grafice jest uniesiona z lekkim zgięciem dłoń, wzdłuż której rośnie pnącze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7" name="Grafika 6" descr="zielone słupki, które lekko są przechylone. Model dokoracyjny w prezentacji">
            <a:extLst>
              <a:ext uri="{FF2B5EF4-FFF2-40B4-BE49-F238E27FC236}">
                <a16:creationId xmlns:a16="http://schemas.microsoft.com/office/drawing/2014/main" id="{89EE1203-6BBA-5AB8-0710-F33CE390F8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8711" y="2414476"/>
            <a:ext cx="3828715" cy="387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EE538-964E-379A-D660-5BE5DB8B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Logotyp Narodowego Funduszu Ochrony Środowiska i Gospodarki Wodnej">
            <a:extLst>
              <a:ext uri="{FF2B5EF4-FFF2-40B4-BE49-F238E27FC236}">
                <a16:creationId xmlns:a16="http://schemas.microsoft.com/office/drawing/2014/main" id="{51DA8088-9986-E5F4-A486-3D4BE6A01E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76" y="869314"/>
            <a:ext cx="2821201" cy="1213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Flaga Uni Europejskiej">
            <a:extLst>
              <a:ext uri="{FF2B5EF4-FFF2-40B4-BE49-F238E27FC236}">
                <a16:creationId xmlns:a16="http://schemas.microsoft.com/office/drawing/2014/main" id="{90613F57-C505-C7B3-7F8E-4757CEC577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588" y="1028446"/>
            <a:ext cx="1341757" cy="89522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3E490C3-7BE4-9D9F-7CC8-C305B77D19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050" y="2755900"/>
            <a:ext cx="11391900" cy="21939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Poppins Light" pitchFamily="2" charset="77"/>
              </a:rPr>
              <a:t>Krajowy Program Pilotażowy ELENA (KPPE)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współfinansowany przez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InvestEU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Advisory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 Hub Unii Europejskiej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85257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310A2D6-D747-E7CE-7C81-E515C26D64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9288" y="1920239"/>
            <a:ext cx="11393424" cy="40649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wspólna inicjatywa Komisji Europejskiej i Europejskiego Banku Inwestycyjnego (EBI); od 2009 r.;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zapewnia pomoc techniczną na przygotowanie inwestycji </a:t>
            </a:r>
            <a:br>
              <a:rPr lang="pl-PL" sz="2800" dirty="0"/>
            </a:br>
            <a:r>
              <a:rPr lang="pl-PL" sz="2800" dirty="0"/>
              <a:t>(EE, OZE, zrównoważony transport);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granty do 90% kosztów;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dla gmin, miast, regionów, instytucji;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dźwignia 1:20.</a:t>
            </a:r>
          </a:p>
        </p:txBody>
      </p:sp>
      <p:pic>
        <p:nvPicPr>
          <p:cNvPr id="3" name="Obraz 2" descr="Logotyp Europejskiego Banku Inwestycyjnego">
            <a:extLst>
              <a:ext uri="{FF2B5EF4-FFF2-40B4-BE49-F238E27FC236}">
                <a16:creationId xmlns:a16="http://schemas.microsoft.com/office/drawing/2014/main" id="{1AD99640-F72A-1054-FFFA-3137CF482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744" y="4334494"/>
            <a:ext cx="2289936" cy="137104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CA8F8E5-949F-EB5D-D6FF-FBB701366C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9288" y="565991"/>
            <a:ext cx="6146800" cy="9202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Instrument ELENA</a:t>
            </a:r>
          </a:p>
        </p:txBody>
      </p:sp>
    </p:spTree>
    <p:extLst>
      <p:ext uri="{BB962C8B-B14F-4D97-AF65-F5344CB8AC3E}">
        <p14:creationId xmlns:p14="http://schemas.microsoft.com/office/powerpoint/2010/main" val="322446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952F2-DB98-96AE-F66D-D0A10F9F9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7CD2102-8A16-DE9D-E5A4-2DE5134FD9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050" y="1635125"/>
            <a:ext cx="11391900" cy="42783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Pomoc techniczna na przygotowanie inwestycji: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Audyty energetyczne;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Studia wykonalności;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Analizy finansowe i kosztowe;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Przygotowanie przetargów;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Poppins Light" pitchFamily="2" charset="77"/>
              </a:rPr>
              <a:t>Doradcy techniczni.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Poppins Light" pitchFamily="2" charset="77"/>
            </a:endParaRPr>
          </a:p>
        </p:txBody>
      </p:sp>
      <p:pic>
        <p:nvPicPr>
          <p:cNvPr id="4" name="Obraz 3" descr="NA grafice widzimy pana, który wskazuje na wydrukowane schematy, trzymając w dłoni długopis.">
            <a:extLst>
              <a:ext uri="{FF2B5EF4-FFF2-40B4-BE49-F238E27FC236}">
                <a16:creationId xmlns:a16="http://schemas.microsoft.com/office/drawing/2014/main" id="{4A27A4CE-F3AB-E6C4-C8FA-9201C04CC2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673" y="3268802"/>
            <a:ext cx="4454236" cy="222711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F763F21-1401-FD47-0B6A-970DEEF7F20B}"/>
              </a:ext>
            </a:extLst>
          </p:cNvPr>
          <p:cNvSpPr txBox="1"/>
          <p:nvPr/>
        </p:nvSpPr>
        <p:spPr>
          <a:xfrm>
            <a:off x="399288" y="525351"/>
            <a:ext cx="6146800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2400"/>
              </a:spcAft>
            </a:pPr>
            <a:r>
              <a:rPr lang="pl-PL" sz="4000" b="1" dirty="0">
                <a:latin typeface="+mj-lt"/>
              </a:rPr>
              <a:t>Instrument ELENA</a:t>
            </a:r>
          </a:p>
        </p:txBody>
      </p:sp>
    </p:spTree>
    <p:extLst>
      <p:ext uri="{BB962C8B-B14F-4D97-AF65-F5344CB8AC3E}">
        <p14:creationId xmlns:p14="http://schemas.microsoft.com/office/powerpoint/2010/main" val="566682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21964-1F10-A848-EB1C-8A6575C27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559D0A56-988E-B937-9B48-97C62667A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69" y="2985380"/>
            <a:ext cx="3494314" cy="85411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spcBef>
                <a:spcPts val="600"/>
              </a:spcBef>
              <a:spcAft>
                <a:spcPts val="2400"/>
              </a:spcAft>
            </a:pPr>
            <a:r>
              <a:rPr lang="pl-PL" b="1" dirty="0"/>
              <a:t>Instrument ELENA w Europie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pl-PL" b="1" dirty="0"/>
          </a:p>
        </p:txBody>
      </p:sp>
      <p:pic>
        <p:nvPicPr>
          <p:cNvPr id="5" name="Obraz 4" descr="Na grafice jest mapa Europy, na której są zaznaczone niebieskim kolorze kraje, w których jest wdrażany instrument ELENA.">
            <a:extLst>
              <a:ext uri="{FF2B5EF4-FFF2-40B4-BE49-F238E27FC236}">
                <a16:creationId xmlns:a16="http://schemas.microsoft.com/office/drawing/2014/main" id="{F5802454-BD19-A010-5B3F-9AE46379E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4268" y="883433"/>
            <a:ext cx="6766560" cy="5058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3768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2AFD1-CC4A-4360-3A6C-DFB602945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68CAD-DA16-EEBA-9430-4A91B5EA29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7408" y="1608083"/>
            <a:ext cx="11317184" cy="44248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Od 2018 r.;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18 projektów;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Banki, Stowarzyszenia, Metropolie, Miasta;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JST, przedsiębiorstwa, spółdzielnie i wspólnoty mieszkaniowe, PEC;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Średni budżet: 2,7 mln EUR.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E38AE038-F3AC-E9AB-229F-C3A10C44BD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7408" y="645179"/>
            <a:ext cx="6148552" cy="9202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ELENA w Polsce</a:t>
            </a:r>
          </a:p>
        </p:txBody>
      </p:sp>
    </p:spTree>
    <p:extLst>
      <p:ext uri="{BB962C8B-B14F-4D97-AF65-F5344CB8AC3E}">
        <p14:creationId xmlns:p14="http://schemas.microsoft.com/office/powerpoint/2010/main" val="203012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1D63-7709-B39E-96F1-66BA23F63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 descr="Na grafice jest informacja ile wynosi skład Instrumentu ELENA oraz informacja o tym, że budżet ELENA w Polsce będzie wynosił 4,5 mln euro.">
            <a:extLst>
              <a:ext uri="{FF2B5EF4-FFF2-40B4-BE49-F238E27FC236}">
                <a16:creationId xmlns:a16="http://schemas.microsoft.com/office/drawing/2014/main" id="{48509C5E-EEAC-BE20-FB48-27D7880F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482" y="3028373"/>
            <a:ext cx="3494314" cy="62008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pl-PL" b="1" dirty="0"/>
              <a:t>ELENA w Polsce i w Europie</a:t>
            </a:r>
          </a:p>
        </p:txBody>
      </p:sp>
      <p:pic>
        <p:nvPicPr>
          <p:cNvPr id="6" name="Obraz 5" descr="Mapa, na której kolorem niebieskim zaznaczone są kraje europejskie, w któych działa program ELENA">
            <a:extLst>
              <a:ext uri="{FF2B5EF4-FFF2-40B4-BE49-F238E27FC236}">
                <a16:creationId xmlns:a16="http://schemas.microsoft.com/office/drawing/2014/main" id="{267EA07F-6DA4-ED6F-9B23-E5A183EC9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956" y="467299"/>
            <a:ext cx="6899562" cy="5588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0049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F6911-B419-2EB0-4E44-F94830FB4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6B17650B-BF0E-24AF-CD92-74BDA18432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02450" y="2259724"/>
            <a:ext cx="10660369" cy="32401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2026 – 2029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JST i przedsiębiorstwa energetyki cieplnej (PEC)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80 budynków użyteczności publicznej (PV – 2,5 </a:t>
            </a:r>
            <a:r>
              <a:rPr lang="pl-PL" sz="2800" dirty="0" err="1"/>
              <a:t>MWp</a:t>
            </a:r>
            <a:r>
              <a:rPr lang="pl-PL" sz="2800" dirty="0"/>
              <a:t>) i 65 PEC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Budżet 4,5 mln EUR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Zamiar kontynuacji jako Krajowy Program ELENA</a:t>
            </a:r>
          </a:p>
        </p:txBody>
      </p:sp>
      <p:pic>
        <p:nvPicPr>
          <p:cNvPr id="4" name="Obraz 3" descr="logotyp Narodowego Funduszu OChrony Środowiska i Gospodarki Wodnej">
            <a:extLst>
              <a:ext uri="{FF2B5EF4-FFF2-40B4-BE49-F238E27FC236}">
                <a16:creationId xmlns:a16="http://schemas.microsoft.com/office/drawing/2014/main" id="{BEFD07A5-7282-1F01-BD56-A243B2A963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541" y="310895"/>
            <a:ext cx="3487690" cy="1499617"/>
          </a:xfrm>
          <a:prstGeom prst="rect">
            <a:avLst/>
          </a:prstGeom>
        </p:spPr>
      </p:pic>
      <p:sp>
        <p:nvSpPr>
          <p:cNvPr id="5" name="Tytuł 4">
            <a:extLst>
              <a:ext uri="{FF2B5EF4-FFF2-40B4-BE49-F238E27FC236}">
                <a16:creationId xmlns:a16="http://schemas.microsoft.com/office/drawing/2014/main" id="{599C915E-3EC6-5548-73E5-9148B4BA2C1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65815" y="622366"/>
            <a:ext cx="6148552" cy="14970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NFOŚiGW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KRAJOWY PROGRAM PILOTAŻOWY – ELENA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193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2DBB8-05F9-C115-1184-195E38504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149BBE-C6CE-8A68-BA70-74DA3B6F1D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49779" y="2155800"/>
            <a:ext cx="1828800" cy="649224"/>
          </a:xfrm>
          <a:prstGeom prst="roundRect">
            <a:avLst/>
          </a:prstGeom>
          <a:solidFill>
            <a:schemeClr val="bg2"/>
          </a:solidFill>
          <a:ln w="381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NFOŚiGW</a:t>
            </a:r>
          </a:p>
        </p:txBody>
      </p: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FDB9B49C-463F-834E-DE59-69A83DDC9FB8}"/>
              </a:ext>
            </a:extLst>
          </p:cNvPr>
          <p:cNvSpPr/>
          <p:nvPr/>
        </p:nvSpPr>
        <p:spPr>
          <a:xfrm>
            <a:off x="8022719" y="2156903"/>
            <a:ext cx="1828800" cy="649224"/>
          </a:xfrm>
          <a:prstGeom prst="roundRect">
            <a:avLst/>
          </a:prstGeom>
          <a:solidFill>
            <a:schemeClr val="bg2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262626"/>
                </a:solidFill>
              </a:rPr>
              <a:t>Firmy doradcze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7D234E95-B789-5599-9DAD-C7CE973D3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" idx="3"/>
            <a:endCxn id="3" idx="1"/>
          </p:cNvCxnSpPr>
          <p:nvPr/>
        </p:nvCxnSpPr>
        <p:spPr>
          <a:xfrm>
            <a:off x="3878579" y="2480412"/>
            <a:ext cx="4144140" cy="1103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16E3E97-E125-E008-BB26-546F2A352D62}"/>
              </a:ext>
            </a:extLst>
          </p:cNvPr>
          <p:cNvSpPr txBox="1"/>
          <p:nvPr/>
        </p:nvSpPr>
        <p:spPr>
          <a:xfrm>
            <a:off x="4856988" y="1756528"/>
            <a:ext cx="224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rgbClr val="262626"/>
                </a:solidFill>
                <a:latin typeface=""/>
              </a:rPr>
              <a:t>Wybór</a:t>
            </a:r>
            <a:br>
              <a:rPr lang="pl-PL" b="1" dirty="0">
                <a:solidFill>
                  <a:srgbClr val="262626"/>
                </a:solidFill>
                <a:latin typeface=""/>
              </a:rPr>
            </a:br>
            <a:r>
              <a:rPr lang="pl-PL" b="1" dirty="0">
                <a:solidFill>
                  <a:srgbClr val="262626"/>
                </a:solidFill>
                <a:latin typeface=""/>
              </a:rPr>
              <a:t>PP/przetarg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A82DC4D7-AF8E-A0F7-6C51-ACB47563A904}"/>
              </a:ext>
            </a:extLst>
          </p:cNvPr>
          <p:cNvSpPr/>
          <p:nvPr/>
        </p:nvSpPr>
        <p:spPr>
          <a:xfrm>
            <a:off x="5160264" y="4771244"/>
            <a:ext cx="1580769" cy="649224"/>
          </a:xfrm>
          <a:prstGeom prst="roundRect">
            <a:avLst/>
          </a:prstGeom>
          <a:solidFill>
            <a:schemeClr val="bg2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262626"/>
                </a:solidFill>
              </a:rPr>
              <a:t>JST</a:t>
            </a:r>
          </a:p>
          <a:p>
            <a:pPr algn="ctr"/>
            <a:r>
              <a:rPr lang="pl-PL" sz="2000" b="1" dirty="0">
                <a:solidFill>
                  <a:srgbClr val="262626"/>
                </a:solidFill>
              </a:rPr>
              <a:t>PEC</a:t>
            </a:r>
          </a:p>
        </p:txBody>
      </p:sp>
      <p:cxnSp>
        <p:nvCxnSpPr>
          <p:cNvPr id="7" name="Łącznik prosty ze strzałką 6" descr="Schemat jak będzie działał program ELENA w NFOŚiGW">
            <a:extLst>
              <a:ext uri="{FF2B5EF4-FFF2-40B4-BE49-F238E27FC236}">
                <a16:creationId xmlns:a16="http://schemas.microsoft.com/office/drawing/2014/main" id="{CDF657BF-CAF4-66A6-FAE6-D6F670B6FF40}"/>
              </a:ext>
            </a:extLst>
          </p:cNvPr>
          <p:cNvCxnSpPr>
            <a:cxnSpLocks/>
            <a:stCxn id="3" idx="2"/>
            <a:endCxn id="6" idx="3"/>
          </p:cNvCxnSpPr>
          <p:nvPr/>
        </p:nvCxnSpPr>
        <p:spPr>
          <a:xfrm flipH="1">
            <a:off x="6741033" y="2806127"/>
            <a:ext cx="2196086" cy="2289729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74D65F6-1611-9BA8-D90D-3839380AF4B4}"/>
              </a:ext>
            </a:extLst>
          </p:cNvPr>
          <p:cNvSpPr txBox="1"/>
          <p:nvPr/>
        </p:nvSpPr>
        <p:spPr>
          <a:xfrm>
            <a:off x="8346569" y="3694314"/>
            <a:ext cx="3009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bg1"/>
                </a:solidFill>
                <a:latin typeface="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</a:rPr>
              <a:t>Audyt energetyczny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</a:rPr>
              <a:t>Studium wykonalności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 err="1">
                <a:solidFill>
                  <a:srgbClr val="262626"/>
                </a:solidFill>
              </a:rPr>
              <a:t>WoD</a:t>
            </a:r>
            <a:r>
              <a:rPr lang="pl-PL" dirty="0">
                <a:solidFill>
                  <a:srgbClr val="262626"/>
                </a:solidFill>
              </a:rPr>
              <a:t> – wsparcie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</a:rPr>
              <a:t>Przetarg – wsparcie</a:t>
            </a:r>
          </a:p>
        </p:txBody>
      </p:sp>
      <p:cxnSp>
        <p:nvCxnSpPr>
          <p:cNvPr id="9" name="Łącznik prosty ze strzałką 8" descr="Schmeta działania programu ELENA w NFOŚiGW">
            <a:extLst>
              <a:ext uri="{FF2B5EF4-FFF2-40B4-BE49-F238E27FC236}">
                <a16:creationId xmlns:a16="http://schemas.microsoft.com/office/drawing/2014/main" id="{0C657375-668C-0907-5352-5CF4DDFE4613}"/>
              </a:ext>
            </a:extLst>
          </p:cNvPr>
          <p:cNvCxnSpPr>
            <a:cxnSpLocks/>
            <a:stCxn id="6" idx="1"/>
            <a:endCxn id="2" idx="2"/>
          </p:cNvCxnSpPr>
          <p:nvPr/>
        </p:nvCxnSpPr>
        <p:spPr>
          <a:xfrm flipH="1" flipV="1">
            <a:off x="2964179" y="2805024"/>
            <a:ext cx="2196085" cy="2290832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21CA90B-F7D3-37B5-3090-0355671BD045}"/>
              </a:ext>
            </a:extLst>
          </p:cNvPr>
          <p:cNvSpPr txBox="1"/>
          <p:nvPr/>
        </p:nvSpPr>
        <p:spPr>
          <a:xfrm>
            <a:off x="1313306" y="3832813"/>
            <a:ext cx="3008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bg1"/>
                </a:solidFill>
                <a:latin typeface="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</a:rPr>
              <a:t>Złożenie Wniosku </a:t>
            </a:r>
            <a:br>
              <a:rPr lang="pl-PL" dirty="0">
                <a:solidFill>
                  <a:srgbClr val="262626"/>
                </a:solidFill>
              </a:rPr>
            </a:br>
            <a:r>
              <a:rPr lang="pl-PL" dirty="0">
                <a:solidFill>
                  <a:srgbClr val="262626"/>
                </a:solidFill>
              </a:rPr>
              <a:t>o dofinansowanie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62626"/>
                </a:solidFill>
              </a:rPr>
              <a:t>Ogłoszenie przetargu</a:t>
            </a:r>
          </a:p>
        </p:txBody>
      </p:sp>
      <p:sp>
        <p:nvSpPr>
          <p:cNvPr id="11" name="Strzałka: zakrzywiona w dół 10" descr="zielona strzłka">
            <a:extLst>
              <a:ext uri="{FF2B5EF4-FFF2-40B4-BE49-F238E27FC236}">
                <a16:creationId xmlns:a16="http://schemas.microsoft.com/office/drawing/2014/main" id="{2452977C-90ED-8607-E1D1-CF3ABE574720}"/>
              </a:ext>
            </a:extLst>
          </p:cNvPr>
          <p:cNvSpPr/>
          <p:nvPr/>
        </p:nvSpPr>
        <p:spPr>
          <a:xfrm>
            <a:off x="3553968" y="1062478"/>
            <a:ext cx="4846320" cy="855461"/>
          </a:xfrm>
          <a:prstGeom prst="curved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262626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FCF45A1-080B-3F37-AEBD-32E092D37561}"/>
              </a:ext>
            </a:extLst>
          </p:cNvPr>
          <p:cNvSpPr txBox="1"/>
          <p:nvPr/>
        </p:nvSpPr>
        <p:spPr>
          <a:xfrm>
            <a:off x="4856988" y="618043"/>
            <a:ext cx="224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rgbClr val="262626"/>
                </a:solidFill>
                <a:latin typeface=""/>
              </a:rPr>
              <a:t>wynagrodzenie</a:t>
            </a:r>
          </a:p>
        </p:txBody>
      </p:sp>
    </p:spTree>
    <p:extLst>
      <p:ext uri="{BB962C8B-B14F-4D97-AF65-F5344CB8AC3E}">
        <p14:creationId xmlns:p14="http://schemas.microsoft.com/office/powerpoint/2010/main" val="236620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Projekt niestandardowy">
  <a:themeElements>
    <a:clrScheme name="feniks">
      <a:dk1>
        <a:srgbClr val="003399"/>
      </a:dk1>
      <a:lt1>
        <a:srgbClr val="FFFFFF"/>
      </a:lt1>
      <a:dk2>
        <a:srgbClr val="11306E"/>
      </a:dk2>
      <a:lt2>
        <a:srgbClr val="F5F5F5"/>
      </a:lt2>
      <a:accent1>
        <a:srgbClr val="FFCC00"/>
      </a:accent1>
      <a:accent2>
        <a:srgbClr val="A6D4FF"/>
      </a:accent2>
      <a:accent3>
        <a:srgbClr val="6BB1E2"/>
      </a:accent3>
      <a:accent4>
        <a:srgbClr val="2CB349"/>
      </a:accent4>
      <a:accent5>
        <a:srgbClr val="208551"/>
      </a:accent5>
      <a:accent6>
        <a:srgbClr val="3CBD86"/>
      </a:accent6>
      <a:hlink>
        <a:srgbClr val="009999"/>
      </a:hlink>
      <a:folHlink>
        <a:srgbClr val="DCDCD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07042158-f47d-48be-ab93-8f6036e20404"/>
    <ds:schemaRef ds:uri="97730884-5bf0-4adb-963c-097f91638024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3600</TotalTime>
  <Words>320</Words>
  <Application>Microsoft Office PowerPoint</Application>
  <PresentationFormat>Panoramiczny</PresentationFormat>
  <Paragraphs>76</Paragraphs>
  <Slides>13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Aptos</vt:lpstr>
      <vt:lpstr>Arial</vt:lpstr>
      <vt:lpstr>Courier New</vt:lpstr>
      <vt:lpstr>Source Sans 3</vt:lpstr>
      <vt:lpstr>Source Sans 3 Medium</vt:lpstr>
      <vt:lpstr>Epic Nature</vt:lpstr>
      <vt:lpstr>Projekt niestandardowy</vt:lpstr>
      <vt:lpstr>Forum Energia–Efekt–Środowisko</vt:lpstr>
      <vt:lpstr>Krajowy Program Pilotażowy ELENA (KPPE) współfinansowany przez InvestEU Advisory Hub Unii Europejskiej  </vt:lpstr>
      <vt:lpstr>Instrument ELENA</vt:lpstr>
      <vt:lpstr>Pomoc techniczna na przygotowanie inwestycji: Audyty energetyczne; Studia wykonalności; Analizy finansowe i kosztowe; Przygotowanie przetargów; Doradcy techniczni. </vt:lpstr>
      <vt:lpstr>Instrument ELENA w Europie </vt:lpstr>
      <vt:lpstr>ELENA w Polsce</vt:lpstr>
      <vt:lpstr>ELENA w Polsce i w Europie</vt:lpstr>
      <vt:lpstr>NFOŚiGW KRAJOWY PROGRAM PILOTAŻOWY – ELENA</vt:lpstr>
      <vt:lpstr>NFOŚiGW</vt:lpstr>
      <vt:lpstr>Projekt doradztwa energetycznego i ELENA</vt:lpstr>
      <vt:lpstr>Aktualne prace</vt:lpstr>
      <vt:lpstr>Kontakt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ELENA - Forum EEŚ_2026.03.18</dc:title>
  <dc:creator>Godz Agata</dc:creator>
  <cp:lastModifiedBy>Błąd-Jarocki Mikołaj</cp:lastModifiedBy>
  <cp:revision>18</cp:revision>
  <dcterms:created xsi:type="dcterms:W3CDTF">2024-06-26T20:20:27Z</dcterms:created>
  <dcterms:modified xsi:type="dcterms:W3CDTF">2026-07-07T09:45:10Z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