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8" roundtripDataSignature="AMtx7mg0uDRNnq1m7DJzoTskaBsQfIBkU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373A07F7-D975-4EC4-93D9-0716EA30F02D}">
  <a:tblStyle styleId="{373A07F7-D975-4EC4-93D9-0716EA30F02D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 b="off" i="off"/>
      <a:tcStyle>
        <a:tcBdr/>
        <a:fill>
          <a:solidFill>
            <a:srgbClr val="D0DEEF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D0DEEF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A6DFB553-C012-4452-8AB4-30F983DD4734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16" y="2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customschemas.google.com/relationships/presentationmetadata" Target="meta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Arkusz1!$B$1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rgbClr val="0070C0"/>
            </a:solidFill>
            <a:ln>
              <a:solidFill>
                <a:srgbClr val="00B0F0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1.2414649286157666E-3"/>
                  <c:y val="0.27682956649317081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137-4372-BA43-FD16B993F088}"/>
                </c:ext>
              </c:extLst>
            </c:dLbl>
            <c:dLbl>
              <c:idx val="1"/>
              <c:layout>
                <c:manualLayout>
                  <c:x val="-1.2414649286157666E-3"/>
                  <c:y val="0.27597778321165339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137-4372-BA43-FD16B993F0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Arkusz1!$B$2:$B$3</c:f>
              <c:numCache>
                <c:formatCode>_("zł"* #,##0.00_);_("zł"* \(#,##0.00\);_("zł"* "-"??_);_(@_)</c:formatCode>
                <c:ptCount val="2"/>
                <c:pt idx="0">
                  <c:v>33292077.789999999</c:v>
                </c:pt>
                <c:pt idx="1">
                  <c:v>33219237.390000001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137-4372-BA43-FD16B993F088}"/>
            </c:ext>
          </c:extLst>
        </c:ser>
        <c:ser>
          <c:idx val="1"/>
          <c:order val="1"/>
          <c:tx>
            <c:strRef>
              <c:f>Arkusz1!$C$1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Arkusz1!$A$2:$A$3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Arkusz1!$C$2:$C$3</c:f>
              <c:numCache>
                <c:formatCode>_("zł"* #,##0.00_);_("zł"* \(#,##0.00\);_("zł"* "-"??_);_(@_)</c:formatCode>
                <c:ptCount val="2"/>
                <c:pt idx="0">
                  <c:v>28058563.161412001</c:v>
                </c:pt>
                <c:pt idx="1">
                  <c:v>27997173.272291999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137-4372-BA43-FD16B993F0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9"/>
        <c:axId val="534276472"/>
        <c:axId val="534275688"/>
      </c:barChart>
      <c:catAx>
        <c:axId val="534276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34275688"/>
        <c:crosses val="autoZero"/>
        <c:auto val="1"/>
        <c:lblAlgn val="ctr"/>
        <c:lblOffset val="100"/>
        <c:noMultiLvlLbl val="0"/>
      </c:catAx>
      <c:valAx>
        <c:axId val="53427568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.00_);_(* \(#,##0.00\);_(* &quot;-&quot;??_);_(@_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534276472"/>
        <c:crosses val="autoZero"/>
        <c:crossBetween val="between"/>
        <c:majorUnit val="5000000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rgbClr val="00B0F0">
          <a:alpha val="91000"/>
        </a:srgbClr>
      </a:solidFill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0.2575</cdr:x>
      <cdr:y>0.61503</cdr:y>
    </cdr:from>
    <cdr:to>
      <cdr:x>0.3775</cdr:x>
      <cdr:y>0.70255</cdr:y>
    </cdr:to>
    <cdr:sp macro="" textlink="">
      <cdr:nvSpPr>
        <cdr:cNvPr id="2" name="pole tekstowe 1">
          <a:extLst xmlns:a="http://schemas.openxmlformats.org/drawingml/2006/main">
            <a:ext uri="{FF2B5EF4-FFF2-40B4-BE49-F238E27FC236}">
              <a16:creationId xmlns:a16="http://schemas.microsoft.com/office/drawing/2014/main" id="{5A1A4878-6FD7-3272-3793-DC4DC791A245}"/>
            </a:ext>
          </a:extLst>
        </cdr:cNvPr>
        <cdr:cNvSpPr txBox="1"/>
      </cdr:nvSpPr>
      <cdr:spPr>
        <a:xfrm xmlns:a="http://schemas.openxmlformats.org/drawingml/2006/main">
          <a:off x="2092960" y="1999227"/>
          <a:ext cx="975360" cy="28448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0.44375</cdr:x>
      <cdr:y>0.35935</cdr:y>
    </cdr:from>
    <cdr:to>
      <cdr:x>0.55625</cdr:x>
      <cdr:y>0.64065</cdr:y>
    </cdr:to>
    <cdr:sp macro="" textlink="">
      <cdr:nvSpPr>
        <cdr:cNvPr id="3" name="pole tekstowe 2">
          <a:extLst xmlns:a="http://schemas.openxmlformats.org/drawingml/2006/main">
            <a:ext uri="{FF2B5EF4-FFF2-40B4-BE49-F238E27FC236}">
              <a16:creationId xmlns:a16="http://schemas.microsoft.com/office/drawing/2014/main" id="{14087E01-73FE-CF33-810F-FF44D4DA0CE3}"/>
            </a:ext>
          </a:extLst>
        </cdr:cNvPr>
        <cdr:cNvSpPr txBox="1"/>
      </cdr:nvSpPr>
      <cdr:spPr>
        <a:xfrm xmlns:a="http://schemas.openxmlformats.org/drawingml/2006/main">
          <a:off x="3606800" y="11681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0.255</cdr:x>
      <cdr:y>0.43375</cdr:y>
    </cdr:from>
    <cdr:to>
      <cdr:x>0.3675</cdr:x>
      <cdr:y>0.71505</cdr:y>
    </cdr:to>
    <cdr:sp macro="" textlink="">
      <cdr:nvSpPr>
        <cdr:cNvPr id="4" name="pole tekstowe 3">
          <a:extLst xmlns:a="http://schemas.openxmlformats.org/drawingml/2006/main">
            <a:ext uri="{FF2B5EF4-FFF2-40B4-BE49-F238E27FC236}">
              <a16:creationId xmlns:a16="http://schemas.microsoft.com/office/drawing/2014/main" id="{F1FD6126-0567-C49C-DD9B-F59ADD1D9EA1}"/>
            </a:ext>
          </a:extLst>
        </cdr:cNvPr>
        <cdr:cNvSpPr txBox="1"/>
      </cdr:nvSpPr>
      <cdr:spPr>
        <a:xfrm xmlns:a="http://schemas.openxmlformats.org/drawingml/2006/main">
          <a:off x="2072640" y="1409947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0.54</cdr:x>
      <cdr:y>0.46375</cdr:y>
    </cdr:from>
    <cdr:to>
      <cdr:x>0.64875</cdr:x>
      <cdr:y>0.53625</cdr:y>
    </cdr:to>
    <cdr:sp macro="" textlink="">
      <cdr:nvSpPr>
        <cdr:cNvPr id="7" name="pole tekstowe 1">
          <a:extLst xmlns:a="http://schemas.openxmlformats.org/drawingml/2006/main">
            <a:ext uri="{FF2B5EF4-FFF2-40B4-BE49-F238E27FC236}">
              <a16:creationId xmlns:a16="http://schemas.microsoft.com/office/drawing/2014/main" id="{7ADEBE41-18D2-8199-E2A7-64EBD60970FD}"/>
            </a:ext>
          </a:extLst>
        </cdr:cNvPr>
        <cdr:cNvSpPr txBox="1"/>
      </cdr:nvSpPr>
      <cdr:spPr>
        <a:xfrm xmlns:a="http://schemas.openxmlformats.org/drawingml/2006/main">
          <a:off x="4389120" y="1507463"/>
          <a:ext cx="883920" cy="2356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pl-PL" sz="1100" dirty="0"/>
        </a:p>
      </cdr:txBody>
    </cdr:sp>
  </cdr:relSizeAnchor>
  <cdr:relSizeAnchor xmlns:cdr="http://schemas.openxmlformats.org/drawingml/2006/chartDrawing">
    <cdr:from>
      <cdr:x>0.65</cdr:x>
      <cdr:y>0.46375</cdr:y>
    </cdr:from>
    <cdr:to>
      <cdr:x>0.75875</cdr:x>
      <cdr:y>0.53625</cdr:y>
    </cdr:to>
    <cdr:sp macro="" textlink="">
      <cdr:nvSpPr>
        <cdr:cNvPr id="8" name="pole tekstowe 1">
          <a:extLst xmlns:a="http://schemas.openxmlformats.org/drawingml/2006/main">
            <a:ext uri="{FF2B5EF4-FFF2-40B4-BE49-F238E27FC236}">
              <a16:creationId xmlns:a16="http://schemas.microsoft.com/office/drawing/2014/main" id="{2125D4FF-72D2-5F2F-FF45-6D44A0312F51}"/>
            </a:ext>
          </a:extLst>
        </cdr:cNvPr>
        <cdr:cNvSpPr txBox="1"/>
      </cdr:nvSpPr>
      <cdr:spPr>
        <a:xfrm xmlns:a="http://schemas.openxmlformats.org/drawingml/2006/main">
          <a:off x="5283200" y="1507463"/>
          <a:ext cx="883920" cy="23567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endParaRPr lang="pl-PL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76" name="Google Shape;7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6" name="Google Shape;15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4" name="Google Shape;164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2d0eb31dfe5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2" name="Google Shape;92;g2d0eb31dfe5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99" name="Google Shape;9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2d0eb31dfe5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05" name="Google Shape;105;g2d0eb31dfe5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29" name="Google Shape;129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6" name="Google Shape;13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43" name="Google Shape;143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0" name="Google Shape;150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lajd tytułowy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tuł pionowy i tekst" type="vertTitleAndTx">
  <p:cSld name="VERTICAL_TITLE_AND_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3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3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agłówek sekcji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wa elementy zawartości" type="twoObj">
  <p:cSld name="TWO_OBJECT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1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orównanie" type="twoTxTwoObj">
  <p:cSld name="TWO_OBJECTS_WITH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3" name="Google Shape;33;p1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1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5" name="Google Shape;35;p1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lko tytuł" type="titleOnly">
  <p:cSld name="TITLE_ONLY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usty" type="blank">
  <p:cSld name="BLANK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Zawartość z podpisem" type="objTx">
  <p:cSld name="OBJECT_WITH_CAPTION_TEX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20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1" name="Google Shape;51;p20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2" name="Google Shape;52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braz z podpisem" type="picTx">
  <p:cSld name="PICTURE_WITH_CAPTION_TEXT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1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58" name="Google Shape;58;p21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9" name="Google Shape;59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ytuł i tekst pionowy" type="vertTx">
  <p:cSld name="VERTICAL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2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kwalifikacje.gov.pl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"/>
          <p:cNvSpPr txBox="1"/>
          <p:nvPr/>
        </p:nvSpPr>
        <p:spPr>
          <a:xfrm>
            <a:off x="755648" y="2146228"/>
            <a:ext cx="10323600" cy="280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pl-PL" sz="4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Prowadzenie i rozwój Zintegrowanego Rejestru Kwalifikacji (etap 2)</a:t>
            </a:r>
            <a:endParaRPr sz="48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endParaRPr sz="41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pl-PL" sz="39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projekt systemowy</a:t>
            </a:r>
            <a:endParaRPr sz="39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79" name="Google Shape;79;p1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8" name="Google Shape;158;p9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59" name="Google Shape;159;p9"/>
          <p:cNvSpPr txBox="1"/>
          <p:nvPr/>
        </p:nvSpPr>
        <p:spPr>
          <a:xfrm>
            <a:off x="1775522" y="1484784"/>
            <a:ext cx="8509677" cy="750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000"/>
              <a:buFont typeface="Arial"/>
              <a:buNone/>
            </a:pPr>
            <a:r>
              <a:rPr lang="pl-PL" sz="40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TRWAŁOŚĆ PROJEKTU</a:t>
            </a:r>
            <a:endParaRPr sz="3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9"/>
          <p:cNvSpPr txBox="1"/>
          <p:nvPr/>
        </p:nvSpPr>
        <p:spPr>
          <a:xfrm>
            <a:off x="695400" y="2264239"/>
            <a:ext cx="10649400" cy="14259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69875" marR="0" lvl="0" indent="-2571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600"/>
              <a:buFont typeface="Noto Sans Symbols"/>
              <a:buChar char="▪"/>
            </a:pPr>
            <a:r>
              <a:rPr lang="pl-PL" sz="16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Okres trwałości: </a:t>
            </a:r>
            <a:r>
              <a:rPr lang="pl-PL" sz="16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5 lat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69875" marR="0" lvl="0" indent="-2571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600"/>
              <a:buFont typeface="Noto Sans Symbols"/>
              <a:buChar char="▪"/>
            </a:pPr>
            <a:r>
              <a:rPr lang="pl-PL" sz="16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Źródło finansowania utrzymania produktów projektu</a:t>
            </a:r>
            <a:r>
              <a:rPr lang="pl-PL" sz="16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: budżet beneficjenta w ramach kontynuacji projektu systemowego Prowadzenie i rozwój Zintegrowanego Rejestru Kwalifikacji jako narzędzia wspierającego uczenie się przez całe życie (ZRK3) finansowanego z programu FERS, tj. Fundusze Europejskie dla Rozwoju Społecznego 2021-2027 oraz budżet państwa cz. 30</a:t>
            </a:r>
            <a:endParaRPr sz="1600" b="0" i="0" u="none" strike="noStrike" cap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69875" marR="0" lvl="0" indent="-257175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002060"/>
              </a:buClr>
              <a:buSzPts val="1600"/>
              <a:buFont typeface="Calibri"/>
              <a:buChar char="▪"/>
            </a:pPr>
            <a:r>
              <a:rPr lang="pl-PL" sz="16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Ryzyka:</a:t>
            </a:r>
            <a:endParaRPr sz="16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61" name="Google Shape;161;p9"/>
          <p:cNvGraphicFramePr/>
          <p:nvPr/>
        </p:nvGraphicFramePr>
        <p:xfrm>
          <a:off x="820306" y="3793046"/>
          <a:ext cx="10729200" cy="2499400"/>
        </p:xfrm>
        <a:graphic>
          <a:graphicData uri="http://schemas.openxmlformats.org/drawingml/2006/table">
            <a:tbl>
              <a:tblPr firstRow="1" bandRow="1">
                <a:noFill/>
                <a:tableStyleId>{373A07F7-D975-4EC4-93D9-0716EA30F02D}</a:tableStyleId>
              </a:tblPr>
              <a:tblGrid>
                <a:gridCol w="357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54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4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0862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436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l-PL" sz="1600" u="none" strike="noStrike" cap="none"/>
                        <a:t>Nazwa ryzyka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l-PL" sz="1600" u="none" strike="noStrike" cap="none"/>
                        <a:t>Siła oddziaływania 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l-PL" sz="1600" u="none" strike="noStrike" cap="none"/>
                        <a:t>Prawdopodobieństwo wystąpienia ryzyka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l-PL" sz="1600" u="none" strike="noStrike" cap="none"/>
                        <a:t>Reakcja na ryzyko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l-PL" sz="1200" i="1" u="none" strike="noStrike" cap="none">
                          <a:solidFill>
                            <a:srgbClr val="0070C0"/>
                          </a:solidFill>
                        </a:rPr>
                        <a:t>Awarie oprogramowania 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l-PL" sz="1200" i="1" u="none" strike="noStrike" cap="none">
                          <a:solidFill>
                            <a:srgbClr val="0070C0"/>
                          </a:solidFill>
                        </a:rPr>
                        <a:t>duża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l-PL" sz="1200" i="1" u="none" strike="noStrike" cap="none">
                          <a:solidFill>
                            <a:srgbClr val="0070C0"/>
                          </a:solidFill>
                        </a:rPr>
                        <a:t>średnie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l-PL" sz="1200" i="1" u="none" strike="noStrike" cap="none">
                          <a:solidFill>
                            <a:srgbClr val="0070C0"/>
                          </a:solidFill>
                        </a:rPr>
                        <a:t>wsparcie powdrożeniowe oraz wprowadzanie poprawek w oprogramowaniu</a:t>
                      </a:r>
                      <a:endParaRPr sz="1200" i="1" u="none" strike="noStrike" cap="none">
                        <a:solidFill>
                          <a:srgbClr val="0070C0"/>
                        </a:solidFill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l-PL" sz="1200" i="1" u="none" strike="noStrike" cap="none">
                          <a:solidFill>
                            <a:srgbClr val="0070C0"/>
                          </a:solidFill>
                        </a:rPr>
                        <a:t>Nie zasilanie rejestru ZRK danymi z systemów szkolnictwa wyższego i oświaty  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l-PL" sz="1200" i="1" u="none" strike="noStrike" cap="none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średnia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l-PL" sz="1200" i="1" u="none" strike="noStrike" cap="none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niskie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200"/>
                        <a:buFont typeface="Calibri"/>
                        <a:buNone/>
                      </a:pPr>
                      <a:r>
                        <a:rPr lang="pl-PL" sz="1200" i="1" u="none" strike="noStrike" cap="none">
                          <a:solidFill>
                            <a:srgbClr val="0070C0"/>
                          </a:solidFill>
                        </a:rPr>
                        <a:t>Monitorowanie źródeł informacji i informowanie z wyprzedzeniem ministra - koordynatora ZSK, w celu podjęcia interwencji na poziomie systemowym</a:t>
                      </a:r>
                      <a:endParaRPr sz="1200" i="1" u="none" strike="noStrike" cap="none">
                        <a:solidFill>
                          <a:srgbClr val="0070C0"/>
                        </a:solidFill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l-PL" sz="1200" i="1" u="none" strike="noStrike" cap="none">
                          <a:solidFill>
                            <a:srgbClr val="0070C0"/>
                          </a:solidFill>
                        </a:rPr>
                        <a:t>N</a:t>
                      </a:r>
                      <a:r>
                        <a:rPr lang="pl-PL" sz="1200" i="1" u="none" strike="noStrike" cap="none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iepowołany dostęp do oprogramowania rejestru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l-PL" sz="1200" i="1" u="none" strike="noStrike" cap="none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średnia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l-PL" sz="1200" i="1" u="none" strike="noStrike" cap="none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niskie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200"/>
                        <a:buFont typeface="Calibri"/>
                        <a:buNone/>
                      </a:pPr>
                      <a:r>
                        <a:rPr lang="pl-PL" sz="1200" i="1" u="none" strike="noStrike" cap="none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zmniejszenie zagrożenia – wdrażanie zaawansowanych systemów bezpieczeństwa i stosowanie dobrych praktyk w tym zakresie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2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1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lang="pl-PL" sz="4800" b="1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Dziękuję za uwagę</a:t>
            </a: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67" name="Google Shape;167;p11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4" name="Google Shape;84;p2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85" name="Google Shape;85;p2"/>
          <p:cNvSpPr txBox="1"/>
          <p:nvPr/>
        </p:nvSpPr>
        <p:spPr>
          <a:xfrm>
            <a:off x="388606" y="1240142"/>
            <a:ext cx="8427822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69875" marR="0" lvl="0" indent="-2698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Noto Sans Symbols"/>
              <a:buChar char="▪"/>
            </a:pPr>
            <a:r>
              <a:rPr lang="pl-PL" sz="18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Wnioskodawca: Minister Edukacji Narodowej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69875" marR="0" lvl="0" indent="-2698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1800"/>
              <a:buFont typeface="Noto Sans Symbols"/>
              <a:buChar char="▪"/>
            </a:pPr>
            <a:r>
              <a:rPr lang="pl-PL" sz="18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Beneficjent: Instytut Badań Edukacyjnych</a:t>
            </a:r>
            <a:endParaRPr sz="1800" b="0" i="0" u="none" strike="noStrike" cap="none">
              <a:solidFill>
                <a:srgbClr val="00206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2"/>
          <p:cNvSpPr txBox="1"/>
          <p:nvPr/>
        </p:nvSpPr>
        <p:spPr>
          <a:xfrm>
            <a:off x="0" y="4071375"/>
            <a:ext cx="12192000" cy="46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77500" lnSpcReduction="20000"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11111"/>
              <a:buFont typeface="Arial"/>
              <a:buNone/>
            </a:pPr>
            <a:r>
              <a:rPr lang="pl-PL" sz="36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CEL PROJEKTU</a:t>
            </a:r>
            <a:endParaRPr sz="2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2"/>
          <p:cNvSpPr txBox="1"/>
          <p:nvPr/>
        </p:nvSpPr>
        <p:spPr>
          <a:xfrm>
            <a:off x="823796" y="4690884"/>
            <a:ext cx="10829400" cy="13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800"/>
              <a:buFont typeface="Arial"/>
              <a:buChar char="•"/>
            </a:pPr>
            <a:r>
              <a:rPr lang="pl-PL" sz="1800" b="0" i="1" u="none" strike="noStrike" cap="non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Zapewnienie funkcjonowania Zintegrowanego Rejestru Kwalifikacji, udostępniania jego zasobów i funkcjonalności za pośrednictwem różnych kanałów komunikacji (portal, e-usługi i usługi API) </a:t>
            </a:r>
            <a:endParaRPr sz="1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rgbClr val="0070C0"/>
              </a:buClr>
              <a:buSzPts val="1800"/>
              <a:buFont typeface="Arial"/>
              <a:buChar char="•"/>
            </a:pPr>
            <a:r>
              <a:rPr lang="pl-PL" sz="1800" b="0" i="1" u="none" strike="noStrike" cap="none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Usprawnienie procesów opisywania kwalifikacji w języku efektów uczenia się i przypisywania poziomu PRK do kwalifikacji za pomocą narzędzi AI</a:t>
            </a:r>
            <a:endParaRPr sz="16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2"/>
          <p:cNvSpPr txBox="1"/>
          <p:nvPr/>
        </p:nvSpPr>
        <p:spPr>
          <a:xfrm>
            <a:off x="1983600" y="2253900"/>
            <a:ext cx="8509800" cy="46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ct val="114284"/>
              <a:buFont typeface="Arial"/>
              <a:buNone/>
            </a:pPr>
            <a:r>
              <a:rPr lang="pl-PL" sz="35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OKRES REALIZACJI PROJEKTU</a:t>
            </a:r>
            <a:endParaRPr sz="27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89" name="Google Shape;89;p2"/>
          <p:cNvGraphicFramePr/>
          <p:nvPr/>
        </p:nvGraphicFramePr>
        <p:xfrm>
          <a:off x="765171" y="2802106"/>
          <a:ext cx="10946675" cy="993350"/>
        </p:xfrm>
        <a:graphic>
          <a:graphicData uri="http://schemas.openxmlformats.org/drawingml/2006/table">
            <a:tbl>
              <a:tblPr firstRow="1" bandRow="1">
                <a:noFill/>
                <a:tableStyleId>{373A07F7-D975-4EC4-93D9-0716EA30F02D}</a:tableStyleId>
              </a:tblPr>
              <a:tblGrid>
                <a:gridCol w="16835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3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2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pl-PL" sz="1800" b="1" u="none" strike="noStrike" cap="none">
                          <a:solidFill>
                            <a:schemeClr val="lt1"/>
                          </a:solidFill>
                        </a:rPr>
                        <a:t>Planowany: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600"/>
                        <a:buFont typeface="Calibri"/>
                        <a:buNone/>
                      </a:pPr>
                      <a:r>
                        <a:rPr lang="pl-PL" sz="1600" i="1" u="none" strike="noStrike" cap="none">
                          <a:solidFill>
                            <a:srgbClr val="073763"/>
                          </a:solidFill>
                        </a:rPr>
                        <a:t>2020-10-01</a:t>
                      </a:r>
                      <a:endParaRPr sz="1600" u="none" strike="noStrike" cap="none">
                        <a:solidFill>
                          <a:srgbClr val="073763"/>
                        </a:solidFill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600"/>
                        <a:buFont typeface="Calibri"/>
                        <a:buNone/>
                      </a:pPr>
                      <a:r>
                        <a:rPr lang="pl-PL" sz="1600" i="1" u="none" strike="noStrike" cap="none">
                          <a:solidFill>
                            <a:srgbClr val="073763"/>
                          </a:solidFill>
                        </a:rPr>
                        <a:t>2023-03-31</a:t>
                      </a:r>
                      <a:endParaRPr sz="1600" u="none" strike="noStrike" cap="none">
                        <a:solidFill>
                          <a:srgbClr val="073763"/>
                        </a:solidFill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9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pl-PL" sz="1800" b="1" u="none" strike="noStrike" cap="none">
                          <a:solidFill>
                            <a:schemeClr val="lt1"/>
                          </a:solidFill>
                        </a:rPr>
                        <a:t>Faktyczny:</a:t>
                      </a:r>
                      <a:endParaRPr sz="1400" u="none" strike="noStrike" cap="none"/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600"/>
                        <a:buFont typeface="Calibri"/>
                        <a:buNone/>
                      </a:pPr>
                      <a:r>
                        <a:rPr lang="pl-PL" sz="1600" b="1" i="1" u="none" strike="noStrike" cap="none">
                          <a:solidFill>
                            <a:srgbClr val="073763"/>
                          </a:solidFill>
                        </a:rPr>
                        <a:t>2020-10-01</a:t>
                      </a:r>
                      <a:endParaRPr sz="1600" b="1" u="none" strike="noStrike" cap="none">
                        <a:solidFill>
                          <a:srgbClr val="073763"/>
                        </a:solidFill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600"/>
                        <a:buFont typeface="Calibri"/>
                        <a:buNone/>
                      </a:pPr>
                      <a:r>
                        <a:rPr lang="pl-PL" sz="1600" b="1" i="1" u="none" strike="noStrike" cap="none">
                          <a:solidFill>
                            <a:srgbClr val="073763"/>
                          </a:solidFill>
                        </a:rPr>
                        <a:t>2023-10-31</a:t>
                      </a:r>
                      <a:endParaRPr sz="1600" b="1" u="none" strike="noStrike" cap="none">
                        <a:solidFill>
                          <a:srgbClr val="073763"/>
                        </a:solidFill>
                      </a:endParaRPr>
                    </a:p>
                  </a:txBody>
                  <a:tcPr marL="91450" marR="91450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2d0eb31dfe5_0_29"/>
          <p:cNvSpPr txBox="1"/>
          <p:nvPr/>
        </p:nvSpPr>
        <p:spPr>
          <a:xfrm>
            <a:off x="405466" y="1386541"/>
            <a:ext cx="11391000" cy="75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pl-PL" sz="27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Źródło finansowania: </a:t>
            </a:r>
            <a:r>
              <a:rPr lang="pl-PL" sz="2700" b="0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POWER, Działanie 2.11 Zapewnienie funkcjonowania Zintegrowanego Rejestru Kwalifikacji; budżet państwa: część 30</a:t>
            </a:r>
            <a:endParaRPr sz="27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7260"/>
              <a:buFont typeface="Arial"/>
              <a:buNone/>
            </a:pPr>
            <a:endParaRPr sz="2700" b="0" i="0" u="none" strike="noStrike" cap="none">
              <a:solidFill>
                <a:srgbClr val="000000"/>
              </a:solidFill>
              <a:highlight>
                <a:srgbClr val="FFFF00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g2d0eb31dfe5_0_29"/>
          <p:cNvSpPr txBox="1"/>
          <p:nvPr/>
        </p:nvSpPr>
        <p:spPr>
          <a:xfrm>
            <a:off x="0" y="2206526"/>
            <a:ext cx="12192000" cy="75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000"/>
              <a:buFont typeface="Arial"/>
              <a:buNone/>
            </a:pPr>
            <a:r>
              <a:rPr lang="pl-PL" sz="40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</a:ext>
                </a:extLst>
              </a:rPr>
              <a:t>KOSZT REALIZACJI PROJEKTU</a:t>
            </a:r>
            <a:endParaRPr sz="4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96" name="Google Shape;96;g2d0eb31dfe5_0_29"/>
          <p:cNvGraphicFramePr/>
          <p:nvPr>
            <p:extLst>
              <p:ext uri="{D42A27DB-BD31-4B8C-83A1-F6EECF244321}">
                <p14:modId xmlns:p14="http://schemas.microsoft.com/office/powerpoint/2010/main" val="860212656"/>
              </p:ext>
            </p:extLst>
          </p:nvPr>
        </p:nvGraphicFramePr>
        <p:xfrm>
          <a:off x="875993" y="3063024"/>
          <a:ext cx="10229850" cy="357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"/>
          <p:cNvSpPr txBox="1">
            <a:spLocks noGrp="1"/>
          </p:cNvSpPr>
          <p:nvPr>
            <p:ph type="subTitle" idx="1"/>
          </p:nvPr>
        </p:nvSpPr>
        <p:spPr>
          <a:xfrm>
            <a:off x="1841100" y="1529022"/>
            <a:ext cx="8509800" cy="60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000"/>
              <a:buNone/>
            </a:pPr>
            <a:r>
              <a:rPr lang="pl-PL" sz="3800" b="1">
                <a:solidFill>
                  <a:srgbClr val="002060"/>
                </a:solidFill>
              </a:rPr>
              <a:t>PRODUKTY PROJEKTU</a:t>
            </a:r>
            <a:endParaRPr sz="2200" b="1">
              <a:solidFill>
                <a:srgbClr val="002060"/>
              </a:solidFill>
            </a:endParaRPr>
          </a:p>
        </p:txBody>
      </p:sp>
      <p:graphicFrame>
        <p:nvGraphicFramePr>
          <p:cNvPr id="102" name="Google Shape;102;p4"/>
          <p:cNvGraphicFramePr/>
          <p:nvPr/>
        </p:nvGraphicFramePr>
        <p:xfrm>
          <a:off x="704500" y="2490302"/>
          <a:ext cx="10783000" cy="2838676"/>
        </p:xfrm>
        <a:graphic>
          <a:graphicData uri="http://schemas.openxmlformats.org/drawingml/2006/table">
            <a:tbl>
              <a:tblPr firstRow="1" firstCol="1" bandRow="1">
                <a:noFill/>
                <a:tableStyleId>{373A07F7-D975-4EC4-93D9-0716EA30F02D}</a:tableStyleId>
              </a:tblPr>
              <a:tblGrid>
                <a:gridCol w="7172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9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141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56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26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l-PL" sz="1400" b="1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Nazwa produktu</a:t>
                      </a:r>
                      <a:endParaRPr sz="1400" b="1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l-PL" sz="1400" b="1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Planowany termin wdrożenia</a:t>
                      </a:r>
                      <a:endParaRPr sz="1400" b="1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l-PL" sz="1400" b="1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Faktyczny termin wdrożenia</a:t>
                      </a:r>
                      <a:endParaRPr sz="1400" b="1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l-PL" sz="1400" b="1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Uwagi</a:t>
                      </a:r>
                      <a:endParaRPr sz="1400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30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2000"/>
                        <a:buFont typeface="Arial"/>
                        <a:buNone/>
                      </a:pPr>
                      <a:r>
                        <a:rPr lang="pl-PL" sz="1900" b="1" i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Przeglądarka ram kwalifikacji (PRK, SRK) </a:t>
                      </a:r>
                      <a:endParaRPr sz="1900" b="0" i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5725" marR="45725" marT="45725" marB="45725" anchor="ctr">
                    <a:lnL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pl-PL" sz="1900" b="1" i="1" u="none" strike="noStrike" cap="none"/>
                        <a:t>2021-12-31</a:t>
                      </a:r>
                      <a:endParaRPr sz="1900" b="1" i="1" u="none" strike="noStrike" cap="none"/>
                    </a:p>
                  </a:txBody>
                  <a:tcPr marL="45725" marR="45725" marT="45725" marB="45725" anchor="ctr">
                    <a:lnL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pl-PL" sz="1900" b="1" i="1" u="none" strike="noStrike" cap="none">
                          <a:extLst>
                            <a:ext uri="http://customooxmlschemas.google.com/">
          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          </a:ext>
                          </a:extLst>
                        </a:rPr>
                        <a:t>2021-12-31</a:t>
                      </a:r>
                      <a:endParaRPr sz="1900" b="1" i="1" u="none" strike="noStrike" cap="none"/>
                    </a:p>
                  </a:txBody>
                  <a:tcPr marL="45725" marR="45725" marT="45725" marB="45725" anchor="ctr">
                    <a:lnL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700" b="1" i="1" u="none" strike="noStrike" cap="none"/>
                    </a:p>
                  </a:txBody>
                  <a:tcPr marL="45725" marR="45725" marT="45725" marB="45725" anchor="ctr">
                    <a:lnL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009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2000"/>
                        <a:buFont typeface="Arial"/>
                        <a:buNone/>
                      </a:pPr>
                      <a:r>
                        <a:rPr lang="pl-PL" sz="1900" b="1" i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Automatyczne wspomaganie doradztwa (e-usługa)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L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pl-PL" sz="1900" b="1" i="1" u="none" strike="noStrike" cap="none"/>
                        <a:t>2022-12-31</a:t>
                      </a:r>
                      <a:endParaRPr sz="1900" b="1" i="1" u="none" strike="noStrike" cap="none"/>
                    </a:p>
                  </a:txBody>
                  <a:tcPr marL="45725" marR="45725" marT="45725" marB="45725" anchor="ctr">
                    <a:lnL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pl-PL" sz="1900" b="1" i="1" u="none" strike="noStrike" cap="none"/>
                        <a:t>2022-12-31</a:t>
                      </a:r>
                      <a:endParaRPr sz="1900" b="1" i="1" u="none" strike="noStrike" cap="none"/>
                    </a:p>
                  </a:txBody>
                  <a:tcPr marL="45725" marR="45725" marT="45725" marB="45725" anchor="ctr">
                    <a:lnL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700" b="1" i="1" u="none" strike="noStrike" cap="none"/>
                    </a:p>
                  </a:txBody>
                  <a:tcPr marL="45725" marR="45725" marT="45725" marB="45725" anchor="ctr">
                    <a:lnL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d0eb31dfe5_0_5"/>
          <p:cNvSpPr txBox="1">
            <a:spLocks noGrp="1"/>
          </p:cNvSpPr>
          <p:nvPr>
            <p:ph type="subTitle" idx="1"/>
          </p:nvPr>
        </p:nvSpPr>
        <p:spPr>
          <a:xfrm>
            <a:off x="1775550" y="1261725"/>
            <a:ext cx="8640900" cy="88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000"/>
              <a:buNone/>
            </a:pPr>
            <a:r>
              <a:rPr lang="pl-PL" sz="3500" b="1">
                <a:solidFill>
                  <a:srgbClr val="002060"/>
                </a:solidFill>
              </a:rPr>
              <a:t>PRODUKTY PROJEKTU</a:t>
            </a:r>
            <a:r>
              <a:rPr lang="pl-PL" sz="4000" b="1">
                <a:solidFill>
                  <a:srgbClr val="002060"/>
                </a:solidFill>
              </a:rPr>
              <a:t> </a:t>
            </a:r>
            <a:r>
              <a:rPr lang="pl-PL" b="1">
                <a:solidFill>
                  <a:srgbClr val="002060"/>
                </a:solidFill>
              </a:rPr>
              <a:t>– interoperacyjność</a:t>
            </a:r>
            <a:endParaRPr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2400"/>
              <a:buNone/>
            </a:pPr>
            <a:r>
              <a:rPr lang="pl-PL" b="1">
                <a:solidFill>
                  <a:srgbClr val="002060"/>
                </a:solidFill>
              </a:rPr>
              <a:t>(widok kooperacji aplikacji)</a:t>
            </a:r>
            <a:endParaRPr/>
          </a:p>
        </p:txBody>
      </p:sp>
      <p:sp>
        <p:nvSpPr>
          <p:cNvPr id="108" name="Google Shape;108;g2d0eb31dfe5_0_5"/>
          <p:cNvSpPr/>
          <p:nvPr/>
        </p:nvSpPr>
        <p:spPr>
          <a:xfrm>
            <a:off x="7268461" y="5285333"/>
            <a:ext cx="1494000" cy="792000"/>
          </a:xfrm>
          <a:prstGeom prst="rect">
            <a:avLst/>
          </a:prstGeom>
          <a:solidFill>
            <a:srgbClr val="FF33CC"/>
          </a:solidFill>
          <a:ln w="12700" cap="flat" cmpd="sng">
            <a:solidFill>
              <a:srgbClr val="FF33C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l-PL" sz="1800" b="0" i="1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ELA</a:t>
            </a: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g2d0eb31dfe5_0_5"/>
          <p:cNvSpPr/>
          <p:nvPr/>
        </p:nvSpPr>
        <p:spPr>
          <a:xfrm>
            <a:off x="3378075" y="2668150"/>
            <a:ext cx="4637400" cy="14406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1" i="1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g2d0eb31dfe5_0_5"/>
          <p:cNvSpPr/>
          <p:nvPr/>
        </p:nvSpPr>
        <p:spPr>
          <a:xfrm>
            <a:off x="1147885" y="5285333"/>
            <a:ext cx="1494000" cy="792000"/>
          </a:xfrm>
          <a:prstGeom prst="rect">
            <a:avLst/>
          </a:prstGeom>
          <a:solidFill>
            <a:srgbClr val="FF33CC"/>
          </a:solidFill>
          <a:ln w="12700" cap="flat" cmpd="sng">
            <a:solidFill>
              <a:srgbClr val="FF33C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l-PL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POL-on</a:t>
            </a:r>
            <a:endParaRPr sz="10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g2d0eb31dfe5_0_5"/>
          <p:cNvSpPr txBox="1"/>
          <p:nvPr/>
        </p:nvSpPr>
        <p:spPr>
          <a:xfrm>
            <a:off x="9675881" y="3260639"/>
            <a:ext cx="1777500" cy="144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pl-PL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Oznaczenia powiązanych 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pl-PL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systemów: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pl-PL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       planowany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pl-PL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       modyfikowany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pl-PL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        istniejący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pl-PL" sz="12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dot. systemów własnych oraz innych jednostek</a:t>
            </a:r>
            <a:endParaRPr sz="1800" b="0" i="0" u="none" strike="noStrike" cap="non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g2d0eb31dfe5_0_5"/>
          <p:cNvSpPr/>
          <p:nvPr/>
        </p:nvSpPr>
        <p:spPr>
          <a:xfrm>
            <a:off x="9797131" y="3698783"/>
            <a:ext cx="144000" cy="144000"/>
          </a:xfrm>
          <a:prstGeom prst="rect">
            <a:avLst/>
          </a:prstGeom>
          <a:solidFill>
            <a:srgbClr val="00B050"/>
          </a:solidFill>
          <a:ln w="12700" cap="flat" cmpd="sng">
            <a:solidFill>
              <a:srgbClr val="00B05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g2d0eb31dfe5_0_5"/>
          <p:cNvSpPr/>
          <p:nvPr/>
        </p:nvSpPr>
        <p:spPr>
          <a:xfrm>
            <a:off x="9797131" y="3887839"/>
            <a:ext cx="144000" cy="144000"/>
          </a:xfrm>
          <a:prstGeom prst="rect">
            <a:avLst/>
          </a:prstGeom>
          <a:solidFill>
            <a:srgbClr val="0071E2"/>
          </a:solidFill>
          <a:ln w="12700" cap="flat" cmpd="sng">
            <a:solidFill>
              <a:srgbClr val="0071E2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g2d0eb31dfe5_0_5"/>
          <p:cNvSpPr/>
          <p:nvPr/>
        </p:nvSpPr>
        <p:spPr>
          <a:xfrm>
            <a:off x="9797131" y="4075039"/>
            <a:ext cx="144000" cy="144000"/>
          </a:xfrm>
          <a:prstGeom prst="rect">
            <a:avLst/>
          </a:prstGeom>
          <a:solidFill>
            <a:srgbClr val="FF33CC"/>
          </a:solidFill>
          <a:ln w="12700" cap="flat" cmpd="sng">
            <a:solidFill>
              <a:srgbClr val="FF33C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g2d0eb31dfe5_0_5"/>
          <p:cNvSpPr/>
          <p:nvPr/>
        </p:nvSpPr>
        <p:spPr>
          <a:xfrm>
            <a:off x="4330060" y="5285333"/>
            <a:ext cx="1494000" cy="792000"/>
          </a:xfrm>
          <a:prstGeom prst="rect">
            <a:avLst/>
          </a:prstGeom>
          <a:solidFill>
            <a:srgbClr val="FF33CC"/>
          </a:solidFill>
          <a:ln w="12700" cap="flat" cmpd="sng">
            <a:solidFill>
              <a:srgbClr val="FF33C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pl-PL"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SIO</a:t>
            </a:r>
            <a:endParaRPr sz="10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g2d0eb31dfe5_0_5"/>
          <p:cNvSpPr/>
          <p:nvPr/>
        </p:nvSpPr>
        <p:spPr>
          <a:xfrm>
            <a:off x="1058271" y="3172957"/>
            <a:ext cx="1494000" cy="792000"/>
          </a:xfrm>
          <a:prstGeom prst="rect">
            <a:avLst/>
          </a:prstGeom>
          <a:solidFill>
            <a:srgbClr val="FF33CC"/>
          </a:solidFill>
          <a:ln w="12700" cap="flat" cmpd="sng">
            <a:solidFill>
              <a:srgbClr val="FF33CC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pl-PL" sz="10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EUROPASS/ESCO/LOQ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g2d0eb31dfe5_0_5"/>
          <p:cNvSpPr/>
          <p:nvPr/>
        </p:nvSpPr>
        <p:spPr>
          <a:xfrm>
            <a:off x="3876725" y="3596400"/>
            <a:ext cx="3721500" cy="3096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pl-PL" sz="1500" b="1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Przeglądarka ram kwalifikacji (PRK, SRK)</a:t>
            </a:r>
            <a:endParaRPr sz="1500" b="1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18" name="Google Shape;118;g2d0eb31dfe5_0_5"/>
          <p:cNvCxnSpPr/>
          <p:nvPr/>
        </p:nvCxnSpPr>
        <p:spPr>
          <a:xfrm>
            <a:off x="2552271" y="3480593"/>
            <a:ext cx="825900" cy="0"/>
          </a:xfrm>
          <a:prstGeom prst="straightConnector1">
            <a:avLst/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19" name="Google Shape;119;g2d0eb31dfe5_0_5"/>
          <p:cNvCxnSpPr>
            <a:stCxn id="110" idx="0"/>
          </p:cNvCxnSpPr>
          <p:nvPr/>
        </p:nvCxnSpPr>
        <p:spPr>
          <a:xfrm rot="10800000" flipH="1">
            <a:off x="1894885" y="4108133"/>
            <a:ext cx="2217300" cy="1177200"/>
          </a:xfrm>
          <a:prstGeom prst="straightConnector1">
            <a:avLst/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20" name="Google Shape;120;g2d0eb31dfe5_0_5"/>
          <p:cNvCxnSpPr/>
          <p:nvPr/>
        </p:nvCxnSpPr>
        <p:spPr>
          <a:xfrm rot="10800000">
            <a:off x="2570467" y="3715876"/>
            <a:ext cx="807600" cy="0"/>
          </a:xfrm>
          <a:prstGeom prst="straightConnector1">
            <a:avLst/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21" name="Google Shape;121;g2d0eb31dfe5_0_5"/>
          <p:cNvCxnSpPr>
            <a:stCxn id="108" idx="0"/>
          </p:cNvCxnSpPr>
          <p:nvPr/>
        </p:nvCxnSpPr>
        <p:spPr>
          <a:xfrm rot="10800000">
            <a:off x="7020961" y="4108133"/>
            <a:ext cx="994500" cy="1177200"/>
          </a:xfrm>
          <a:prstGeom prst="straightConnector1">
            <a:avLst/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22" name="Google Shape;122;g2d0eb31dfe5_0_5"/>
          <p:cNvCxnSpPr/>
          <p:nvPr/>
        </p:nvCxnSpPr>
        <p:spPr>
          <a:xfrm rot="10800000" flipH="1">
            <a:off x="5069189" y="4108133"/>
            <a:ext cx="327600" cy="1177200"/>
          </a:xfrm>
          <a:prstGeom prst="straightConnector1">
            <a:avLst/>
          </a:prstGeom>
          <a:noFill/>
          <a:ln w="38100" cap="flat" cmpd="sng">
            <a:solidFill>
              <a:srgbClr val="0070C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23" name="Google Shape;123;g2d0eb31dfe5_0_5"/>
          <p:cNvSpPr/>
          <p:nvPr/>
        </p:nvSpPr>
        <p:spPr>
          <a:xfrm>
            <a:off x="4949094" y="2860268"/>
            <a:ext cx="1146900" cy="5340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l-PL" sz="1400" b="1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Portal ZSK</a:t>
            </a:r>
            <a:endParaRPr sz="1800" b="1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g2d0eb31dfe5_0_5"/>
          <p:cNvSpPr/>
          <p:nvPr/>
        </p:nvSpPr>
        <p:spPr>
          <a:xfrm>
            <a:off x="3575319" y="2860269"/>
            <a:ext cx="1146900" cy="5340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l-PL" sz="1400" b="1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Rejestr ZRK</a:t>
            </a:r>
            <a:endParaRPr sz="1800" b="1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g2d0eb31dfe5_0_5"/>
          <p:cNvSpPr/>
          <p:nvPr/>
        </p:nvSpPr>
        <p:spPr>
          <a:xfrm>
            <a:off x="6375474" y="2860275"/>
            <a:ext cx="1315500" cy="5340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pl-PL" sz="1300" b="1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lang="pl-PL" sz="1100" b="1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plikacje </a:t>
            </a:r>
            <a:r>
              <a:rPr lang="pl-PL" sz="11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współtowarzyszące</a:t>
            </a:r>
            <a:endParaRPr sz="1500" b="1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g2d0eb31dfe5_0_5"/>
          <p:cNvSpPr/>
          <p:nvPr/>
        </p:nvSpPr>
        <p:spPr>
          <a:xfrm>
            <a:off x="3378076" y="2283288"/>
            <a:ext cx="1044000" cy="3096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pl-PL" sz="1400" b="1" i="1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System ZRK</a:t>
            </a:r>
            <a:endParaRPr sz="1400" b="1" i="1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1" name="Google Shape;131;p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32" name="Google Shape;132;p6"/>
          <p:cNvSpPr txBox="1">
            <a:spLocks noGrp="1"/>
          </p:cNvSpPr>
          <p:nvPr>
            <p:ph type="subTitle" idx="1"/>
          </p:nvPr>
        </p:nvSpPr>
        <p:spPr>
          <a:xfrm>
            <a:off x="1775522" y="1484784"/>
            <a:ext cx="8509677" cy="7505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000"/>
              <a:buNone/>
            </a:pPr>
            <a:r>
              <a:rPr lang="pl-PL" sz="4000" b="1">
                <a:solidFill>
                  <a:srgbClr val="002060"/>
                </a:solidFill>
              </a:rPr>
              <a:t>WSKAŹNIKI EFEKTYWNOŚCI PROJEKTU</a:t>
            </a:r>
            <a:endParaRPr b="1">
              <a:solidFill>
                <a:srgbClr val="002060"/>
              </a:solidFill>
            </a:endParaRPr>
          </a:p>
        </p:txBody>
      </p:sp>
      <p:graphicFrame>
        <p:nvGraphicFramePr>
          <p:cNvPr id="133" name="Google Shape;133;p6"/>
          <p:cNvGraphicFramePr/>
          <p:nvPr/>
        </p:nvGraphicFramePr>
        <p:xfrm>
          <a:off x="339364" y="2347558"/>
          <a:ext cx="11368725" cy="2823775"/>
        </p:xfrm>
        <a:graphic>
          <a:graphicData uri="http://schemas.openxmlformats.org/drawingml/2006/table">
            <a:tbl>
              <a:tblPr firstRow="1" firstCol="1" bandRow="1">
                <a:noFill/>
                <a:tableStyleId>{373A07F7-D975-4EC4-93D9-0716EA30F02D}</a:tableStyleId>
              </a:tblPr>
              <a:tblGrid>
                <a:gridCol w="6297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3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5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91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18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107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l-PL" sz="1400" b="1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Nazwa wskaźnika</a:t>
                      </a:r>
                      <a:endParaRPr sz="1400" b="1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l-PL" sz="1400" b="1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Jednostka miary</a:t>
                      </a:r>
                      <a:endParaRPr sz="1400" b="1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l-PL" sz="1400" b="1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Typ wskaźnika</a:t>
                      </a:r>
                      <a:endParaRPr sz="1400" u="none" strike="noStrike" cap="none"/>
                    </a:p>
                  </a:txBody>
                  <a:tcPr marL="68575" marR="68575" marT="0" marB="0" anchor="ctr">
                    <a:lnL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l-PL" sz="1400" b="1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Planowana wartość docelowa</a:t>
                      </a:r>
                      <a:endParaRPr sz="1400" b="1" u="none" strike="noStrike" cap="non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SzPts val="1400"/>
                        <a:buFont typeface="Calibri"/>
                        <a:buNone/>
                      </a:pPr>
                      <a:r>
                        <a:rPr lang="pl-PL" sz="1400" b="1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Wartość osiągnięta</a:t>
                      </a:r>
                      <a:endParaRPr sz="1400" u="none" strike="noStrike" cap="none"/>
                    </a:p>
                  </a:txBody>
                  <a:tcPr marL="68575" marR="68575" marT="0" marB="0" anchor="ctr">
                    <a:lnL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8372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pl-PL" sz="1800" b="0" i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(1) Liczba wejść na stronę kwalifikacje.gov.pl</a:t>
                      </a:r>
                      <a:endParaRPr sz="1800" b="0" i="1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800" b="0" i="1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pl-PL" sz="1800" i="1" u="none" strike="noStrike" cap="none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szt.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L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pl-PL" sz="1800" i="1" u="none" strike="noStrike" cap="none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Wskaźnik rezultatu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L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pl-PL" sz="1800" i="1" u="none" strike="noStrike" cap="none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1 150 000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L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pl-PL" sz="1800" i="1" u="none" strike="noStrike" cap="none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1 406 279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L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92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pl-PL" sz="1800" b="0" i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(2) Skrócenie czasu obsługi opisu kwalifikacji i przypisania poziomu PRK do kwalifikacji</a:t>
                      </a:r>
                      <a:endParaRPr sz="1400" u="none" strike="noStrike" cap="none">
                        <a:solidFill>
                          <a:schemeClr val="dk1"/>
                        </a:solidFill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pl-PL" sz="1800" i="1" u="none" strike="noStrike" cap="none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procent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L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pl-PL" sz="1800" i="1" u="none" strike="noStrike" cap="none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Wskaźnik produktu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L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pl-PL" sz="1800" i="1" u="none" strike="noStrike" cap="none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85%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L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pl-PL" sz="1800" i="1" u="none" strike="noStrike" cap="none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85%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L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206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8" name="Google Shape;138;p7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graphicFrame>
        <p:nvGraphicFramePr>
          <p:cNvPr id="139" name="Google Shape;139;p7"/>
          <p:cNvGraphicFramePr/>
          <p:nvPr/>
        </p:nvGraphicFramePr>
        <p:xfrm>
          <a:off x="827567" y="2089809"/>
          <a:ext cx="10801200" cy="4310316"/>
        </p:xfrm>
        <a:graphic>
          <a:graphicData uri="http://schemas.openxmlformats.org/drawingml/2006/table">
            <a:tbl>
              <a:tblPr>
                <a:noFill/>
                <a:tableStyleId>{A6DFB553-C012-4452-8AB4-30F983DD4734}</a:tableStyleId>
              </a:tblPr>
              <a:tblGrid>
                <a:gridCol w="4125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71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404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85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l-PL" sz="220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Zalecenie KRMC</a:t>
                      </a:r>
                      <a:endParaRPr sz="2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5725" marR="45725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l-PL" sz="220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Poziom wykonania</a:t>
                      </a:r>
                      <a:endParaRPr sz="2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5725" marR="45725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l-PL" sz="220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Wyjaśnienia</a:t>
                      </a:r>
                      <a:endParaRPr sz="2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5725" marR="45725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2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 celu zapewnienia odpowiedniej liczby instytucji korzystających systemowo (zintegrowanych przez API) z rejestru - dodanie wskaźnika: liczba systemów zintegrowanych z ZRK</a:t>
                      </a:r>
                      <a:endParaRPr sz="1500" i="1" u="none" strike="noStrike" cap="none"/>
                    </a:p>
                  </a:txBody>
                  <a:tcPr marL="68575" marR="68575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wykonane w całości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Przez API ZRK zintegrowane są 3 systemy:</a:t>
                      </a:r>
                      <a:endParaRPr sz="140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Moje portfolio</a:t>
                      </a:r>
                      <a:endParaRPr sz="1600" b="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Odznaka+</a:t>
                      </a:r>
                      <a:endParaRPr sz="1600" b="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pl-PL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Baza Usług Rozwojowych - </a:t>
                      </a: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BUR</a:t>
                      </a:r>
                      <a:endParaRPr sz="1600" b="0" u="none" strike="noStrike" cap="none"/>
                    </a:p>
                  </a:txBody>
                  <a:tcPr marL="45725" marR="45725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2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Dodanie opisu nowych planowanych funkcjonalności (opis modułu: aplikacje współtowarzyszące - rys 7.2)</a:t>
                      </a:r>
                      <a:endParaRPr sz="14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wykonane w całości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2000"/>
                        <a:buFont typeface="Arial"/>
                        <a:buNone/>
                      </a:pPr>
                      <a:r>
                        <a:rPr lang="pl-PL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Dodano </a:t>
                      </a: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 aplikacjach współtowarzyszących: Przeglądarka ram PRK/SRK, Automatyczne wspomaganie doradztwa (chatbot), NIWUS, Aktywne F</a:t>
                      </a:r>
                      <a:r>
                        <a:rPr lang="pl-PL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ormularze</a:t>
                      </a:r>
                      <a:endParaRPr sz="14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5725" marR="45725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Dodanie opisu nowych planowanych eUsług</a:t>
                      </a:r>
                      <a:endParaRPr sz="14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l-PL" sz="14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wykonane w całości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200"/>
                        <a:buFont typeface="Calibri"/>
                        <a:buNone/>
                      </a:pP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Nowe planowane e-Usługi: Automatyczne wspomaganie doradztwa (chatbot), NIWUS, </a:t>
                      </a:r>
                      <a:r>
                        <a:rPr lang="pl-PL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Aktywne Formularze</a:t>
                      </a:r>
                      <a:endParaRPr sz="14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5725" marR="45725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88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extLst>
                            <a:ext uri="http://customooxmlschemas.google.com/">
          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          </a:ext>
                          </a:extLst>
                        </a:rPr>
                        <a:t>Dodanie opisu interface-ów </a:t>
                      </a: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pomiędzy komponentami systemu, w szczególności opisu integracji z ePUAP</a:t>
                      </a:r>
                      <a:endParaRPr sz="14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l-PL" sz="14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wykonane w całości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u="none" strike="noStrike" cap="none"/>
                    </a:p>
                  </a:txBody>
                  <a:tcPr marL="45725" marR="45725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12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Przedstawienie procesu lub doprecyzowanie opisu </a:t>
                      </a: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extLst>
                            <a:ext uri="http://customooxmlschemas.google.com/">
          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          </a:ext>
                          </a:extLst>
                        </a:rPr>
                        <a:t>usług udostępniania danych </a:t>
                      </a: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przez portal</a:t>
                      </a:r>
                      <a:endParaRPr sz="14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l-PL" sz="14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wykonane w całości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200"/>
                        <a:buFont typeface="Calibri"/>
                        <a:buNone/>
                      </a:pP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Usługi udostępniania danych </a:t>
                      </a:r>
                      <a:r>
                        <a:rPr lang="pl-PL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przez API ogólne lub dedykowane</a:t>
                      </a:r>
                      <a:endParaRPr sz="14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5725" marR="45725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40" name="Google Shape;140;p7"/>
          <p:cNvSpPr txBox="1"/>
          <p:nvPr/>
        </p:nvSpPr>
        <p:spPr>
          <a:xfrm>
            <a:off x="1841160" y="1339209"/>
            <a:ext cx="8509800" cy="75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000"/>
              <a:buFont typeface="Arial"/>
              <a:buNone/>
            </a:pPr>
            <a:r>
              <a:rPr lang="pl-PL" sz="40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REALIZACJA ZALECEŃ KRMC </a:t>
            </a:r>
            <a:r>
              <a:rPr lang="pl-PL" sz="20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(1)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5" name="Google Shape;145;p8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noFill/>
          <a:ln w="9525" cap="flat" cmpd="sng">
            <a:solidFill>
              <a:schemeClr val="accent1"/>
            </a:solidFill>
            <a:prstDash val="solid"/>
            <a:miter lim="800000"/>
            <a:headEnd type="none" w="sm" len="sm"/>
            <a:tailEnd type="triangle" w="med" len="med"/>
          </a:ln>
        </p:spPr>
      </p:cxnSp>
      <p:graphicFrame>
        <p:nvGraphicFramePr>
          <p:cNvPr id="146" name="Google Shape;146;p8"/>
          <p:cNvGraphicFramePr/>
          <p:nvPr/>
        </p:nvGraphicFramePr>
        <p:xfrm>
          <a:off x="806302" y="2165867"/>
          <a:ext cx="10801200" cy="3962410"/>
        </p:xfrm>
        <a:graphic>
          <a:graphicData uri="http://schemas.openxmlformats.org/drawingml/2006/table">
            <a:tbl>
              <a:tblPr>
                <a:noFill/>
                <a:tableStyleId>{A6DFB553-C012-4452-8AB4-30F983DD4734}</a:tableStyleId>
              </a:tblPr>
              <a:tblGrid>
                <a:gridCol w="411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77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1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85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l-PL" sz="220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Zalecenie KRMC</a:t>
                      </a:r>
                      <a:endParaRPr sz="2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5725" marR="45725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l-PL" sz="220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Poziom wykonania</a:t>
                      </a:r>
                      <a:endParaRPr sz="2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5725" marR="45725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l-PL" sz="220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Wyjaśnienia</a:t>
                      </a:r>
                      <a:endParaRPr sz="2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5725" marR="45725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2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Uzupełnienie informacji o brakujących głównych systemach/aplikacjach, z którymi system ZRK współpracuje obecnie i będzie współpracować po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modyfikacji (o ile lista systemów planowanych do zintegrowania jest już znana), w tym uwzględnienie systemu </a:t>
                      </a:r>
                      <a:r>
                        <a:rPr lang="pl-PL" sz="1400" b="0" i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Zintegrowanej Platformy Usług Doradczych</a:t>
                      </a:r>
                      <a:endParaRPr sz="1500" i="1" u="none" strike="noStrike" cap="none"/>
                    </a:p>
                  </a:txBody>
                  <a:tcPr marL="68575" marR="68575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l-PL" sz="14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wykonane w całości</a:t>
                      </a:r>
                      <a:endParaRPr sz="14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5725" marR="45725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Moje portfolio</a:t>
                      </a:r>
                      <a:endParaRPr sz="1800" b="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Odznaka</a:t>
                      </a:r>
                      <a:endParaRPr sz="1800" b="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</a:t>
                      </a:r>
                      <a:r>
                        <a:rPr lang="pl-PL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aza Usług Rozwojowych (BUR)</a:t>
                      </a:r>
                      <a:endParaRPr sz="1800" b="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POL-on</a:t>
                      </a:r>
                      <a:endParaRPr sz="140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Ekonomiczne Losy Absolwentów (ELA)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12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Uzupełnienie produktów końcowych projektu (pkt 2.4 opisu założeń) o produkty wskazane w diagramie kooperacji aplikacji w pkt. 7.1, uwzględniając rejestr wymieniony w pkt 7.4</a:t>
                      </a:r>
                      <a:endParaRPr sz="1500" i="1" u="none" strike="noStrike" cap="none"/>
                    </a:p>
                  </a:txBody>
                  <a:tcPr marL="68575" marR="68575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l-PL" sz="14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wykonane w całości</a:t>
                      </a:r>
                      <a:endParaRPr sz="14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5725" marR="45725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Rejestr ZRK</a:t>
                      </a:r>
                      <a:r>
                        <a:rPr lang="pl-PL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,</a:t>
                      </a: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Automatyczne wspomaganie doradztwa (chatbot), NIWUS, </a:t>
                      </a:r>
                      <a:r>
                        <a:rPr lang="pl-PL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Aktywne formularze</a:t>
                      </a: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, portal </a:t>
                      </a:r>
                      <a:r>
                        <a:rPr lang="pl-PL" sz="1400" b="0" i="0" u="sng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  <a:hlinkClick r:id="rId4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kwalifikacje.gov.pl</a:t>
                      </a: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, Małe ZRK, Wiem co umiem</a:t>
                      </a:r>
                      <a:endParaRPr sz="1800" b="0" u="none" strike="noStrike" cap="none"/>
                    </a:p>
                  </a:txBody>
                  <a:tcPr marL="45725" marR="45725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24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Uspójnienie listy systemów wymienionych na diagramie kooperacji aplikacji z listą systemów wykazaną w tabeli w pkt 7.1 oraz oznaczenie na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diagramie kolorami statusów systemów i przepływów, zgodnie z instrukcją na wzorze opisu założeń</a:t>
                      </a:r>
                      <a:endParaRPr sz="1500" i="1" u="none" strike="noStrike" cap="none"/>
                    </a:p>
                  </a:txBody>
                  <a:tcPr marL="68575" marR="68575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l-PL" sz="14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wykonane w całości</a:t>
                      </a:r>
                      <a:endParaRPr sz="1400" u="none" strike="noStrike" cap="none"/>
                    </a:p>
                  </a:txBody>
                  <a:tcPr marL="45725" marR="45725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Char char="•"/>
                      </a:pPr>
                      <a:r>
                        <a:rPr lang="pl-PL" sz="14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ELA – uzupełnienie na liście</a:t>
                      </a:r>
                      <a:endParaRPr sz="14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5725" marR="45725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47" name="Google Shape;147;p8"/>
          <p:cNvSpPr txBox="1"/>
          <p:nvPr/>
        </p:nvSpPr>
        <p:spPr>
          <a:xfrm>
            <a:off x="1841160" y="1339209"/>
            <a:ext cx="8509800" cy="75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000"/>
              <a:buFont typeface="Arial"/>
              <a:buNone/>
            </a:pPr>
            <a:r>
              <a:rPr lang="pl-PL" sz="40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REALIZACJA ZALECEŃ KRMC </a:t>
            </a:r>
            <a:r>
              <a:rPr lang="pl-PL" sz="20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(2)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2" name="Google Shape;152;p10"/>
          <p:cNvGraphicFramePr/>
          <p:nvPr/>
        </p:nvGraphicFramePr>
        <p:xfrm>
          <a:off x="573325" y="1907134"/>
          <a:ext cx="11233800" cy="4785390"/>
        </p:xfrm>
        <a:graphic>
          <a:graphicData uri="http://schemas.openxmlformats.org/drawingml/2006/table">
            <a:tbl>
              <a:tblPr>
                <a:noFill/>
                <a:tableStyleId>{A6DFB553-C012-4452-8AB4-30F983DD4734}</a:tableStyleId>
              </a:tblPr>
              <a:tblGrid>
                <a:gridCol w="51313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08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1815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285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l-PL" sz="220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Zalecenie KRMC</a:t>
                      </a:r>
                      <a:endParaRPr sz="2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5725" marR="45725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l-PL" sz="220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Poziom wykonania</a:t>
                      </a:r>
                      <a:endParaRPr sz="2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5725" marR="45725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Arial"/>
                        <a:buNone/>
                      </a:pPr>
                      <a:r>
                        <a:rPr lang="pl-PL" sz="2200" u="none" strike="noStrike" cap="non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Wyjaśnienia</a:t>
                      </a:r>
                      <a:endParaRPr sz="2200" u="none" strike="noStrike" cap="none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5725" marR="45725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Doprecyzowanie informacji o głównych obiektach danych przesyłanych interfejsami (wskazanie encji danych w pkt. 7.1, kol. „zakres wymienianych danych”)</a:t>
                      </a:r>
                      <a:endParaRPr sz="1500" i="1" u="none" strike="noStrike" cap="none"/>
                    </a:p>
                  </a:txBody>
                  <a:tcPr marL="68575" marR="68575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l-PL" sz="14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wykonane w całości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pl-PL" sz="1400" b="0" i="0" u="sng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POLon</a:t>
                      </a: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- kierunki uczelni (encja: kwalifikacje), podmioty uczelni (encja: podmioty)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pl-PL" sz="1400" b="0" i="0" u="sng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ELA</a:t>
                      </a: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- średnie wynagrodzenie z okresu 5 lat, procent bezrobocia absolwentów z okresu 5 lat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pl-PL" sz="1400" b="0" i="0" u="sng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Europass/LOQ/ESCO</a:t>
                      </a: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- aktualizacja danych o polskich kwalifikacjach w rejestrach europejskich</a:t>
                      </a:r>
                      <a:endParaRPr sz="1400" u="none" strike="noStrike" cap="none"/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pl-PL" sz="1400" b="0" i="0" u="sng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SIO</a:t>
                      </a: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- informacje z RSPO: nazwa szkoły lub placówki oświatowej, regon, NIP, województwo, powiat, gmina, miasto, kod pocztowy, ulica, e-mail, telefon, strona www</a:t>
                      </a:r>
                      <a:endParaRPr sz="1400" b="0" i="0" u="sng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45725" marR="45725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 pkt. 7.2 zaprezentowanie kluczowych komponentów architektury rozwiązania w sposób jednoznaczny, unikając dublowania obiektów - uszczegółowienie komponentu „aplikacje współtowarzyszące”</a:t>
                      </a:r>
                      <a:endParaRPr sz="1500" i="1" u="none" strike="noStrike" cap="none"/>
                    </a:p>
                  </a:txBody>
                  <a:tcPr marL="68575" marR="68575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l-PL" sz="14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wykonane w całości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 sz="1400" u="none" strike="noStrike" cap="none"/>
                    </a:p>
                  </a:txBody>
                  <a:tcPr marL="45725" marR="45725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pl-PL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Dodatkowe zalecenie – współpraca z zespołem AIP MC w opracowaniu modelu danych dla Zintegrowanego Rejestru Kwalifikacji oraz jego publikacji</a:t>
                      </a:r>
                      <a:endParaRPr sz="1500" i="1" u="none" strike="noStrike" cap="none"/>
                    </a:p>
                  </a:txBody>
                  <a:tcPr marL="68575" marR="68575" marT="0" marB="0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pl-PL" sz="14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niewykonane</a:t>
                      </a:r>
                      <a:endParaRPr sz="1400" u="none" strike="noStrike" cap="none"/>
                    </a:p>
                  </a:txBody>
                  <a:tcPr marL="45725" marR="45725" marT="45725" marB="45725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pl-PL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Na etapie realizacji projektu obowiązywała już Uchwała nr 28 Rady Ministrów z dnia 18 lutego 2021 r. w sprawie Programu otwierania danych na lata 2021–2027, która doprecyzowała kwestię udostępniania danych</a:t>
                      </a:r>
                      <a:endParaRPr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endParaRPr/>
                    </a:p>
                  </a:txBody>
                  <a:tcPr marL="45725" marR="45725" marT="45725" marB="45725" anchor="ctr">
                    <a:lnL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53" name="Google Shape;153;p10"/>
          <p:cNvSpPr txBox="1"/>
          <p:nvPr/>
        </p:nvSpPr>
        <p:spPr>
          <a:xfrm>
            <a:off x="1841110" y="1156534"/>
            <a:ext cx="8509800" cy="75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2060"/>
              </a:buClr>
              <a:buSzPts val="4000"/>
              <a:buFont typeface="Arial"/>
              <a:buNone/>
            </a:pPr>
            <a:r>
              <a:rPr lang="pl-PL" sz="40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REALIZACJA ZALECEŃ KRMC </a:t>
            </a:r>
            <a:r>
              <a:rPr lang="pl-PL" sz="2000" b="1" i="0" u="none" strike="noStrike" cap="none">
                <a:solidFill>
                  <a:srgbClr val="002060"/>
                </a:solidFill>
                <a:latin typeface="Calibri"/>
                <a:ea typeface="Calibri"/>
                <a:cs typeface="Calibri"/>
                <a:sym typeface="Calibri"/>
              </a:rPr>
              <a:t>(3)</a:t>
            </a:r>
            <a:endParaRPr sz="20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892</Words>
  <Application>Microsoft Office PowerPoint</Application>
  <PresentationFormat>Panoramiczny</PresentationFormat>
  <Paragraphs>139</Paragraphs>
  <Slides>11</Slides>
  <Notes>11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11</vt:i4>
      </vt:variant>
    </vt:vector>
  </HeadingPairs>
  <TitlesOfParts>
    <vt:vector size="15" baseType="lpstr">
      <vt:lpstr>Arial</vt:lpstr>
      <vt:lpstr>Calibri</vt:lpstr>
      <vt:lpstr>Noto Sans Symbols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ZRK2-PA</cp:lastModifiedBy>
  <cp:revision>2</cp:revision>
  <dcterms:created xsi:type="dcterms:W3CDTF">2017-01-27T12:50:17Z</dcterms:created>
  <dcterms:modified xsi:type="dcterms:W3CDTF">2024-05-09T07:35:29Z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