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88" r:id="rId2"/>
    <p:sldId id="557" r:id="rId3"/>
    <p:sldId id="542" r:id="rId4"/>
    <p:sldId id="560" r:id="rId5"/>
    <p:sldId id="563" r:id="rId6"/>
    <p:sldId id="564" r:id="rId7"/>
    <p:sldId id="567" r:id="rId8"/>
    <p:sldId id="562" r:id="rId9"/>
    <p:sldId id="566" r:id="rId10"/>
    <p:sldId id="572" r:id="rId11"/>
    <p:sldId id="573" r:id="rId12"/>
    <p:sldId id="548" r:id="rId13"/>
    <p:sldId id="549" r:id="rId14"/>
    <p:sldId id="568" r:id="rId15"/>
    <p:sldId id="558" r:id="rId16"/>
  </p:sldIdLst>
  <p:sldSz cx="12192000" cy="6858000"/>
  <p:notesSz cx="6794500" cy="9906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DA9A94C1-D663-435A-9280-C08F006DFC6C}">
          <p14:sldIdLst>
            <p14:sldId id="288"/>
            <p14:sldId id="557"/>
            <p14:sldId id="542"/>
            <p14:sldId id="560"/>
          </p14:sldIdLst>
        </p14:section>
        <p14:section name="Sekcja bez tytułu" id="{33010BFF-DC62-4D01-9441-1A6DB8B9DECF}">
          <p14:sldIdLst>
            <p14:sldId id="563"/>
            <p14:sldId id="564"/>
            <p14:sldId id="567"/>
            <p14:sldId id="562"/>
            <p14:sldId id="566"/>
            <p14:sldId id="572"/>
            <p14:sldId id="573"/>
            <p14:sldId id="548"/>
            <p14:sldId id="549"/>
            <p14:sldId id="568"/>
            <p14:sldId id="5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ych Weronika" initials="ZW" lastIdx="53" clrIdx="0">
    <p:extLst>
      <p:ext uri="{19B8F6BF-5375-455C-9EA6-DF929625EA0E}">
        <p15:presenceInfo xmlns:p15="http://schemas.microsoft.com/office/powerpoint/2012/main" userId="S::weronika.zych@mrips.gov.pl::0050d8a1-a9e0-4b8d-ab78-eea17d749560" providerId="AD"/>
      </p:ext>
    </p:extLst>
  </p:cmAuthor>
  <p:cmAuthor id="2" name="Kolega Magdalena" initials="KM" lastIdx="36" clrIdx="1">
    <p:extLst>
      <p:ext uri="{19B8F6BF-5375-455C-9EA6-DF929625EA0E}">
        <p15:presenceInfo xmlns:p15="http://schemas.microsoft.com/office/powerpoint/2012/main" userId="S-1-5-21-1644749857-4167005408-139124366-6165" providerId="AD"/>
      </p:ext>
    </p:extLst>
  </p:cmAuthor>
  <p:cmAuthor id="3" name="Kehl Joanna" initials="KJ" lastIdx="1" clrIdx="2">
    <p:extLst>
      <p:ext uri="{19B8F6BF-5375-455C-9EA6-DF929625EA0E}">
        <p15:presenceInfo xmlns:p15="http://schemas.microsoft.com/office/powerpoint/2012/main" userId="S::joanna.kehl@mrips.gov.pl::dba85569-7828-4981-b391-290c03851c73" providerId="AD"/>
      </p:ext>
    </p:extLst>
  </p:cmAuthor>
  <p:cmAuthor id="4" name="Marciniak-Budecka Dorota" initials="MBD" lastIdx="5" clrIdx="3">
    <p:extLst>
      <p:ext uri="{19B8F6BF-5375-455C-9EA6-DF929625EA0E}">
        <p15:presenceInfo xmlns:p15="http://schemas.microsoft.com/office/powerpoint/2012/main" userId="S::dorota.marciniak-budecka@mrips.gov.pl::0208057d-cba0-45f5-8976-b97a1f0391f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CFD5EA"/>
    <a:srgbClr val="E9EBF5"/>
    <a:srgbClr val="FB69F8"/>
    <a:srgbClr val="38FEE2"/>
    <a:srgbClr val="3DFFFD"/>
    <a:srgbClr val="A11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165" autoAdjust="0"/>
  </p:normalViewPr>
  <p:slideViewPr>
    <p:cSldViewPr snapToGrid="0">
      <p:cViewPr varScale="1">
        <p:scale>
          <a:sx n="107" d="100"/>
          <a:sy n="107" d="100"/>
        </p:scale>
        <p:origin x="750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5EAAB5-FAC9-407F-B2EC-DF2550D5C642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5018B683-E287-48D5-B675-56561CE676D2}">
      <dgm:prSet custT="1"/>
      <dgm:spPr/>
      <dgm:t>
        <a:bodyPr/>
        <a:lstStyle/>
        <a:p>
          <a:pPr>
            <a:lnSpc>
              <a:spcPct val="90000"/>
            </a:lnSpc>
          </a:pPr>
          <a:r>
            <a:rPr lang="pl-PL" sz="1200" b="1" dirty="0"/>
            <a:t>Krok 1</a:t>
          </a:r>
        </a:p>
        <a:p>
          <a:pPr>
            <a:lnSpc>
              <a:spcPct val="100000"/>
            </a:lnSpc>
          </a:pPr>
          <a:r>
            <a:rPr lang="pl-PL" sz="1000" dirty="0"/>
            <a:t>Znajdź instytucję </a:t>
          </a:r>
          <a:r>
            <a:rPr lang="pl-PL" sz="1000" b="1" dirty="0"/>
            <a:t>o statusie „Roboczy”</a:t>
          </a:r>
          <a:r>
            <a:rPr lang="pl-PL" sz="1000" dirty="0"/>
            <a:t>, która ma zostać zarejestrowana.</a:t>
          </a:r>
          <a:endParaRPr lang="pl-PL" sz="1000" i="1" dirty="0"/>
        </a:p>
      </dgm:t>
    </dgm:pt>
    <dgm:pt modelId="{69DF26D1-3AC3-4237-960A-F2FEB86D2E57}" type="parTrans" cxnId="{E9BF9E2C-DEA0-4DFA-A2A3-7E38E7C2D7F3}">
      <dgm:prSet/>
      <dgm:spPr/>
      <dgm:t>
        <a:bodyPr/>
        <a:lstStyle/>
        <a:p>
          <a:endParaRPr lang="pl-PL"/>
        </a:p>
      </dgm:t>
    </dgm:pt>
    <dgm:pt modelId="{E179A045-4370-472B-98C5-BEB1DF72868A}" type="sibTrans" cxnId="{E9BF9E2C-DEA0-4DFA-A2A3-7E38E7C2D7F3}">
      <dgm:prSet/>
      <dgm:spPr/>
      <dgm:t>
        <a:bodyPr/>
        <a:lstStyle/>
        <a:p>
          <a:endParaRPr lang="pl-PL"/>
        </a:p>
      </dgm:t>
    </dgm:pt>
    <dgm:pt modelId="{417C0AC7-6968-4DC0-9EA9-607C409ABC6A}">
      <dgm:prSet custT="1"/>
      <dgm:spPr/>
      <dgm:t>
        <a:bodyPr/>
        <a:lstStyle/>
        <a:p>
          <a:r>
            <a:rPr lang="pl-PL" sz="1200" b="1" dirty="0"/>
            <a:t> Krok 2 </a:t>
          </a:r>
        </a:p>
        <a:p>
          <a:r>
            <a:rPr lang="pl-PL" sz="1000" i="0" dirty="0"/>
            <a:t>Uzupełnij wszystkie wymagane dane i informacje.</a:t>
          </a:r>
        </a:p>
      </dgm:t>
    </dgm:pt>
    <dgm:pt modelId="{996CC1B9-801D-4EDC-87C2-11AA2C6E58C3}" type="parTrans" cxnId="{AA014C97-E522-462B-9037-B9B1AC6D583A}">
      <dgm:prSet/>
      <dgm:spPr/>
      <dgm:t>
        <a:bodyPr/>
        <a:lstStyle/>
        <a:p>
          <a:endParaRPr lang="pl-PL"/>
        </a:p>
      </dgm:t>
    </dgm:pt>
    <dgm:pt modelId="{F2CD1959-FD3A-483A-A4C7-6F7B0167E9C6}" type="sibTrans" cxnId="{AA014C97-E522-462B-9037-B9B1AC6D583A}">
      <dgm:prSet/>
      <dgm:spPr/>
      <dgm:t>
        <a:bodyPr/>
        <a:lstStyle/>
        <a:p>
          <a:endParaRPr lang="pl-PL"/>
        </a:p>
      </dgm:t>
    </dgm:pt>
    <dgm:pt modelId="{DE19D297-594A-41B5-B566-95188765637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l-PL" sz="1200" b="1" dirty="0"/>
            <a:t>Krok 3</a:t>
          </a:r>
        </a:p>
        <a:p>
          <a:pPr>
            <a:lnSpc>
              <a:spcPct val="100000"/>
            </a:lnSpc>
          </a:pPr>
          <a:r>
            <a:rPr lang="pl-PL" sz="1000" b="0" i="0" u="none" dirty="0"/>
            <a:t>Sprawdź wprowadzone dane i informacje i następnie przed zapisaniem danych </a:t>
          </a:r>
          <a:r>
            <a:rPr lang="pl-PL" sz="1000" b="1" i="0" u="none" dirty="0"/>
            <a:t>zmień status instytucji </a:t>
          </a:r>
          <a:br>
            <a:rPr lang="pl-PL" sz="1000" b="1" i="0" u="none" dirty="0"/>
          </a:br>
          <a:r>
            <a:rPr lang="pl-PL" sz="1000" b="1" i="0" u="none" dirty="0"/>
            <a:t>z „Roboczy” na „Wpisany”</a:t>
          </a:r>
          <a:r>
            <a:rPr lang="pl-PL" sz="1000" b="0" i="0" u="none" dirty="0"/>
            <a:t>.</a:t>
          </a:r>
        </a:p>
      </dgm:t>
    </dgm:pt>
    <dgm:pt modelId="{49E480F4-DE71-4609-A751-75F24290A15F}" type="parTrans" cxnId="{51004ADD-CEE7-4BB9-928B-F4667F5A8AC8}">
      <dgm:prSet/>
      <dgm:spPr/>
      <dgm:t>
        <a:bodyPr/>
        <a:lstStyle/>
        <a:p>
          <a:endParaRPr lang="pl-PL"/>
        </a:p>
      </dgm:t>
    </dgm:pt>
    <dgm:pt modelId="{ED915E84-D409-4E84-AA95-7BF7FBEFE53D}" type="sibTrans" cxnId="{51004ADD-CEE7-4BB9-928B-F4667F5A8AC8}">
      <dgm:prSet/>
      <dgm:spPr/>
      <dgm:t>
        <a:bodyPr/>
        <a:lstStyle/>
        <a:p>
          <a:endParaRPr lang="pl-PL"/>
        </a:p>
      </dgm:t>
    </dgm:pt>
    <dgm:pt modelId="{DE7175E3-2730-4882-BAAE-980C50C0FC3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l-PL" sz="1200" b="1" dirty="0"/>
            <a:t>Krok 4</a:t>
          </a:r>
        </a:p>
        <a:p>
          <a:pPr>
            <a:lnSpc>
              <a:spcPct val="100000"/>
            </a:lnSpc>
          </a:pPr>
          <a:r>
            <a:rPr lang="pl-PL" sz="1000" dirty="0"/>
            <a:t>Monitoruj funkcjonowanie miejsc opieki – co miesiąc (do 5. dnia roboczego miesiąca wg stanu za miesiąc poprzedni).</a:t>
          </a:r>
        </a:p>
      </dgm:t>
    </dgm:pt>
    <dgm:pt modelId="{EF0586D2-1B45-457E-AC9D-AE8C60B10C53}" type="parTrans" cxnId="{0EBC0D5A-C229-48F1-ADDD-5F6968517AE5}">
      <dgm:prSet/>
      <dgm:spPr/>
      <dgm:t>
        <a:bodyPr/>
        <a:lstStyle/>
        <a:p>
          <a:endParaRPr lang="pl-PL"/>
        </a:p>
      </dgm:t>
    </dgm:pt>
    <dgm:pt modelId="{B3430C86-09A9-4F79-8A58-CBFBA2D92FD2}" type="sibTrans" cxnId="{0EBC0D5A-C229-48F1-ADDD-5F6968517AE5}">
      <dgm:prSet/>
      <dgm:spPr/>
      <dgm:t>
        <a:bodyPr/>
        <a:lstStyle/>
        <a:p>
          <a:endParaRPr lang="pl-PL"/>
        </a:p>
      </dgm:t>
    </dgm:pt>
    <dgm:pt modelId="{3D3FDC08-D196-4B7E-90A6-6D5493189EB1}" type="pres">
      <dgm:prSet presAssocID="{445EAAB5-FAC9-407F-B2EC-DF2550D5C642}" presName="Name0" presStyleCnt="0">
        <dgm:presLayoutVars>
          <dgm:dir/>
          <dgm:resizeHandles val="exact"/>
        </dgm:presLayoutVars>
      </dgm:prSet>
      <dgm:spPr/>
    </dgm:pt>
    <dgm:pt modelId="{987CB7EF-55A4-4CC5-AD6C-8F294E918393}" type="pres">
      <dgm:prSet presAssocID="{5018B683-E287-48D5-B675-56561CE676D2}" presName="node" presStyleLbl="node1" presStyleIdx="0" presStyleCnt="4" custScaleX="101275" custScaleY="91456">
        <dgm:presLayoutVars>
          <dgm:bulletEnabled val="1"/>
        </dgm:presLayoutVars>
      </dgm:prSet>
      <dgm:spPr/>
    </dgm:pt>
    <dgm:pt modelId="{4B103F09-735B-444C-95FD-8C79B120E887}" type="pres">
      <dgm:prSet presAssocID="{E179A045-4370-472B-98C5-BEB1DF72868A}" presName="sibTrans" presStyleLbl="sibTrans2D1" presStyleIdx="0" presStyleCnt="3"/>
      <dgm:spPr/>
    </dgm:pt>
    <dgm:pt modelId="{1CC472ED-0B84-4A86-B864-A90E055AC9DB}" type="pres">
      <dgm:prSet presAssocID="{E179A045-4370-472B-98C5-BEB1DF72868A}" presName="connectorText" presStyleLbl="sibTrans2D1" presStyleIdx="0" presStyleCnt="3"/>
      <dgm:spPr/>
    </dgm:pt>
    <dgm:pt modelId="{02C92EC2-A150-4036-94B1-8A74CB76048C}" type="pres">
      <dgm:prSet presAssocID="{417C0AC7-6968-4DC0-9EA9-607C409ABC6A}" presName="node" presStyleLbl="node1" presStyleIdx="1" presStyleCnt="4" custScaleX="94609" custScaleY="64195">
        <dgm:presLayoutVars>
          <dgm:bulletEnabled val="1"/>
        </dgm:presLayoutVars>
      </dgm:prSet>
      <dgm:spPr/>
    </dgm:pt>
    <dgm:pt modelId="{9287C14E-4198-4850-A5ED-3FCBDE75CA00}" type="pres">
      <dgm:prSet presAssocID="{F2CD1959-FD3A-483A-A4C7-6F7B0167E9C6}" presName="sibTrans" presStyleLbl="sibTrans2D1" presStyleIdx="1" presStyleCnt="3"/>
      <dgm:spPr/>
    </dgm:pt>
    <dgm:pt modelId="{30B578F6-6C7E-43ED-9C71-EE556E37332C}" type="pres">
      <dgm:prSet presAssocID="{F2CD1959-FD3A-483A-A4C7-6F7B0167E9C6}" presName="connectorText" presStyleLbl="sibTrans2D1" presStyleIdx="1" presStyleCnt="3"/>
      <dgm:spPr/>
    </dgm:pt>
    <dgm:pt modelId="{CEF44B3E-9223-4A8A-A222-E4F13FA31BAF}" type="pres">
      <dgm:prSet presAssocID="{DE19D297-594A-41B5-B566-951887656378}" presName="node" presStyleLbl="node1" presStyleIdx="2" presStyleCnt="4" custScaleX="86583" custScaleY="116764" custLinFactNeighborX="-629" custLinFactNeighborY="-728">
        <dgm:presLayoutVars>
          <dgm:bulletEnabled val="1"/>
        </dgm:presLayoutVars>
      </dgm:prSet>
      <dgm:spPr/>
    </dgm:pt>
    <dgm:pt modelId="{1F3AF3E7-C035-42FD-957C-01DB865222BC}" type="pres">
      <dgm:prSet presAssocID="{ED915E84-D409-4E84-AA95-7BF7FBEFE53D}" presName="sibTrans" presStyleLbl="sibTrans2D1" presStyleIdx="2" presStyleCnt="3"/>
      <dgm:spPr/>
    </dgm:pt>
    <dgm:pt modelId="{78D0D464-6AC1-4383-84B5-C470BD4ED591}" type="pres">
      <dgm:prSet presAssocID="{ED915E84-D409-4E84-AA95-7BF7FBEFE53D}" presName="connectorText" presStyleLbl="sibTrans2D1" presStyleIdx="2" presStyleCnt="3"/>
      <dgm:spPr/>
    </dgm:pt>
    <dgm:pt modelId="{172D914F-C545-4EA7-816B-A57C0D0AA41D}" type="pres">
      <dgm:prSet presAssocID="{DE7175E3-2730-4882-BAAE-980C50C0FC33}" presName="node" presStyleLbl="node1" presStyleIdx="3" presStyleCnt="4" custScaleX="111962" custScaleY="106306" custLinFactNeighborX="5395" custLinFactNeighborY="-977">
        <dgm:presLayoutVars>
          <dgm:bulletEnabled val="1"/>
        </dgm:presLayoutVars>
      </dgm:prSet>
      <dgm:spPr/>
    </dgm:pt>
  </dgm:ptLst>
  <dgm:cxnLst>
    <dgm:cxn modelId="{82CE190F-3E4E-469B-BC9A-8E70CE199EC6}" type="presOf" srcId="{DE19D297-594A-41B5-B566-951887656378}" destId="{CEF44B3E-9223-4A8A-A222-E4F13FA31BAF}" srcOrd="0" destOrd="0" presId="urn:microsoft.com/office/officeart/2005/8/layout/process1"/>
    <dgm:cxn modelId="{A1641C15-E89A-4522-85E5-9C3D653ABF84}" type="presOf" srcId="{ED915E84-D409-4E84-AA95-7BF7FBEFE53D}" destId="{1F3AF3E7-C035-42FD-957C-01DB865222BC}" srcOrd="0" destOrd="0" presId="urn:microsoft.com/office/officeart/2005/8/layout/process1"/>
    <dgm:cxn modelId="{E9BF9E2C-DEA0-4DFA-A2A3-7E38E7C2D7F3}" srcId="{445EAAB5-FAC9-407F-B2EC-DF2550D5C642}" destId="{5018B683-E287-48D5-B675-56561CE676D2}" srcOrd="0" destOrd="0" parTransId="{69DF26D1-3AC3-4237-960A-F2FEB86D2E57}" sibTransId="{E179A045-4370-472B-98C5-BEB1DF72868A}"/>
    <dgm:cxn modelId="{82933B36-2342-4F02-BBBD-39CD0A60C9F1}" type="presOf" srcId="{ED915E84-D409-4E84-AA95-7BF7FBEFE53D}" destId="{78D0D464-6AC1-4383-84B5-C470BD4ED591}" srcOrd="1" destOrd="0" presId="urn:microsoft.com/office/officeart/2005/8/layout/process1"/>
    <dgm:cxn modelId="{D8D5715C-9B5F-4D1F-A0D2-A7E7F9CB5B0E}" type="presOf" srcId="{F2CD1959-FD3A-483A-A4C7-6F7B0167E9C6}" destId="{30B578F6-6C7E-43ED-9C71-EE556E37332C}" srcOrd="1" destOrd="0" presId="urn:microsoft.com/office/officeart/2005/8/layout/process1"/>
    <dgm:cxn modelId="{57BA396A-2065-446F-9A5C-1EF5ACF836BB}" type="presOf" srcId="{F2CD1959-FD3A-483A-A4C7-6F7B0167E9C6}" destId="{9287C14E-4198-4850-A5ED-3FCBDE75CA00}" srcOrd="0" destOrd="0" presId="urn:microsoft.com/office/officeart/2005/8/layout/process1"/>
    <dgm:cxn modelId="{95E2264E-27B7-4C76-B3BC-0FC6FEB23C99}" type="presOf" srcId="{445EAAB5-FAC9-407F-B2EC-DF2550D5C642}" destId="{3D3FDC08-D196-4B7E-90A6-6D5493189EB1}" srcOrd="0" destOrd="0" presId="urn:microsoft.com/office/officeart/2005/8/layout/process1"/>
    <dgm:cxn modelId="{0EBC0D5A-C229-48F1-ADDD-5F6968517AE5}" srcId="{445EAAB5-FAC9-407F-B2EC-DF2550D5C642}" destId="{DE7175E3-2730-4882-BAAE-980C50C0FC33}" srcOrd="3" destOrd="0" parTransId="{EF0586D2-1B45-457E-AC9D-AE8C60B10C53}" sibTransId="{B3430C86-09A9-4F79-8A58-CBFBA2D92FD2}"/>
    <dgm:cxn modelId="{FDA1F180-5CE6-44F3-962B-B7841C55A7D6}" type="presOf" srcId="{5018B683-E287-48D5-B675-56561CE676D2}" destId="{987CB7EF-55A4-4CC5-AD6C-8F294E918393}" srcOrd="0" destOrd="0" presId="urn:microsoft.com/office/officeart/2005/8/layout/process1"/>
    <dgm:cxn modelId="{D5CFB78F-1A85-4589-BB72-651ECF17CD2B}" type="presOf" srcId="{E179A045-4370-472B-98C5-BEB1DF72868A}" destId="{4B103F09-735B-444C-95FD-8C79B120E887}" srcOrd="0" destOrd="0" presId="urn:microsoft.com/office/officeart/2005/8/layout/process1"/>
    <dgm:cxn modelId="{AA014C97-E522-462B-9037-B9B1AC6D583A}" srcId="{445EAAB5-FAC9-407F-B2EC-DF2550D5C642}" destId="{417C0AC7-6968-4DC0-9EA9-607C409ABC6A}" srcOrd="1" destOrd="0" parTransId="{996CC1B9-801D-4EDC-87C2-11AA2C6E58C3}" sibTransId="{F2CD1959-FD3A-483A-A4C7-6F7B0167E9C6}"/>
    <dgm:cxn modelId="{2BA9C9B3-68B3-446C-B81C-F09E06550DAF}" type="presOf" srcId="{E179A045-4370-472B-98C5-BEB1DF72868A}" destId="{1CC472ED-0B84-4A86-B864-A90E055AC9DB}" srcOrd="1" destOrd="0" presId="urn:microsoft.com/office/officeart/2005/8/layout/process1"/>
    <dgm:cxn modelId="{51004ADD-CEE7-4BB9-928B-F4667F5A8AC8}" srcId="{445EAAB5-FAC9-407F-B2EC-DF2550D5C642}" destId="{DE19D297-594A-41B5-B566-951887656378}" srcOrd="2" destOrd="0" parTransId="{49E480F4-DE71-4609-A751-75F24290A15F}" sibTransId="{ED915E84-D409-4E84-AA95-7BF7FBEFE53D}"/>
    <dgm:cxn modelId="{1EB147F2-1FF0-49FA-9982-2E4EA24491BA}" type="presOf" srcId="{417C0AC7-6968-4DC0-9EA9-607C409ABC6A}" destId="{02C92EC2-A150-4036-94B1-8A74CB76048C}" srcOrd="0" destOrd="0" presId="urn:microsoft.com/office/officeart/2005/8/layout/process1"/>
    <dgm:cxn modelId="{F48130F8-4183-467E-8459-02E546700580}" type="presOf" srcId="{DE7175E3-2730-4882-BAAE-980C50C0FC33}" destId="{172D914F-C545-4EA7-816B-A57C0D0AA41D}" srcOrd="0" destOrd="0" presId="urn:microsoft.com/office/officeart/2005/8/layout/process1"/>
    <dgm:cxn modelId="{172B672F-31B5-46E2-B046-81AAA89792D8}" type="presParOf" srcId="{3D3FDC08-D196-4B7E-90A6-6D5493189EB1}" destId="{987CB7EF-55A4-4CC5-AD6C-8F294E918393}" srcOrd="0" destOrd="0" presId="urn:microsoft.com/office/officeart/2005/8/layout/process1"/>
    <dgm:cxn modelId="{9BFB9A6F-71E3-49FD-8476-E5DBD9F61EC4}" type="presParOf" srcId="{3D3FDC08-D196-4B7E-90A6-6D5493189EB1}" destId="{4B103F09-735B-444C-95FD-8C79B120E887}" srcOrd="1" destOrd="0" presId="urn:microsoft.com/office/officeart/2005/8/layout/process1"/>
    <dgm:cxn modelId="{73B81370-C7B0-41A4-AFED-62ADD7EDC641}" type="presParOf" srcId="{4B103F09-735B-444C-95FD-8C79B120E887}" destId="{1CC472ED-0B84-4A86-B864-A90E055AC9DB}" srcOrd="0" destOrd="0" presId="urn:microsoft.com/office/officeart/2005/8/layout/process1"/>
    <dgm:cxn modelId="{8534E504-7AC5-4CC1-9AF6-A7828C2BFAA8}" type="presParOf" srcId="{3D3FDC08-D196-4B7E-90A6-6D5493189EB1}" destId="{02C92EC2-A150-4036-94B1-8A74CB76048C}" srcOrd="2" destOrd="0" presId="urn:microsoft.com/office/officeart/2005/8/layout/process1"/>
    <dgm:cxn modelId="{9D1CB211-3E36-40AD-8F56-10F5865DFF5D}" type="presParOf" srcId="{3D3FDC08-D196-4B7E-90A6-6D5493189EB1}" destId="{9287C14E-4198-4850-A5ED-3FCBDE75CA00}" srcOrd="3" destOrd="0" presId="urn:microsoft.com/office/officeart/2005/8/layout/process1"/>
    <dgm:cxn modelId="{81B6E624-BCFD-4EA3-9DAC-5C19A27DCEE6}" type="presParOf" srcId="{9287C14E-4198-4850-A5ED-3FCBDE75CA00}" destId="{30B578F6-6C7E-43ED-9C71-EE556E37332C}" srcOrd="0" destOrd="0" presId="urn:microsoft.com/office/officeart/2005/8/layout/process1"/>
    <dgm:cxn modelId="{CB877B9C-E7F8-46A5-A0FB-72AD52959C45}" type="presParOf" srcId="{3D3FDC08-D196-4B7E-90A6-6D5493189EB1}" destId="{CEF44B3E-9223-4A8A-A222-E4F13FA31BAF}" srcOrd="4" destOrd="0" presId="urn:microsoft.com/office/officeart/2005/8/layout/process1"/>
    <dgm:cxn modelId="{558EE98F-F73A-4D82-98D1-9CCA2783469F}" type="presParOf" srcId="{3D3FDC08-D196-4B7E-90A6-6D5493189EB1}" destId="{1F3AF3E7-C035-42FD-957C-01DB865222BC}" srcOrd="5" destOrd="0" presId="urn:microsoft.com/office/officeart/2005/8/layout/process1"/>
    <dgm:cxn modelId="{8BD4CF9B-02DF-4874-AB64-3661E68E50E2}" type="presParOf" srcId="{1F3AF3E7-C035-42FD-957C-01DB865222BC}" destId="{78D0D464-6AC1-4383-84B5-C470BD4ED591}" srcOrd="0" destOrd="0" presId="urn:microsoft.com/office/officeart/2005/8/layout/process1"/>
    <dgm:cxn modelId="{4AA4DD95-9941-40DD-8FB1-ABAA4A7D23C4}" type="presParOf" srcId="{3D3FDC08-D196-4B7E-90A6-6D5493189EB1}" destId="{172D914F-C545-4EA7-816B-A57C0D0AA41D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294ACE-E494-4D35-A3B5-1C1FFB90A3D6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9FAF9F36-FDDD-46F8-8D06-621D656CFF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l-PL" sz="1200" b="1" dirty="0"/>
            <a:t>Krok  1</a:t>
          </a:r>
        </a:p>
        <a:p>
          <a:pPr>
            <a:lnSpc>
              <a:spcPct val="100000"/>
            </a:lnSpc>
          </a:pPr>
          <a:r>
            <a:rPr lang="pl-PL" sz="1000" dirty="0"/>
            <a:t>Znajdź instytucję, która została rozbudowana ze środków programu.</a:t>
          </a:r>
        </a:p>
      </dgm:t>
    </dgm:pt>
    <dgm:pt modelId="{345F4FF5-6245-494A-937F-115985D3DDF5}" type="parTrans" cxnId="{415AEC64-BBC4-4A5D-A430-2256BF5B1664}">
      <dgm:prSet/>
      <dgm:spPr/>
      <dgm:t>
        <a:bodyPr/>
        <a:lstStyle/>
        <a:p>
          <a:endParaRPr lang="pl-PL"/>
        </a:p>
      </dgm:t>
    </dgm:pt>
    <dgm:pt modelId="{AE2AFDAC-5DC2-428A-9226-BFCBBE9D05D0}" type="sibTrans" cxnId="{415AEC64-BBC4-4A5D-A430-2256BF5B1664}">
      <dgm:prSet/>
      <dgm:spPr/>
      <dgm:t>
        <a:bodyPr/>
        <a:lstStyle/>
        <a:p>
          <a:endParaRPr lang="pl-PL"/>
        </a:p>
      </dgm:t>
    </dgm:pt>
    <dgm:pt modelId="{9A748DEA-6EEB-467C-AD33-847676D0007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l-PL" sz="1200" b="1" dirty="0"/>
            <a:t>Krok 3</a:t>
          </a:r>
        </a:p>
        <a:p>
          <a:pPr>
            <a:lnSpc>
              <a:spcPct val="100000"/>
            </a:lnSpc>
          </a:pPr>
          <a:r>
            <a:rPr lang="pl-PL" sz="1000" dirty="0"/>
            <a:t>Podaj liczbę miejsc opieki utworzonych z KPO lub FERS.</a:t>
          </a:r>
        </a:p>
      </dgm:t>
    </dgm:pt>
    <dgm:pt modelId="{179A0276-06DE-4950-B639-D4EB903F39E3}" type="parTrans" cxnId="{9A0552D2-AA83-431F-AF4C-61E40E235005}">
      <dgm:prSet/>
      <dgm:spPr/>
      <dgm:t>
        <a:bodyPr/>
        <a:lstStyle/>
        <a:p>
          <a:endParaRPr lang="pl-PL"/>
        </a:p>
      </dgm:t>
    </dgm:pt>
    <dgm:pt modelId="{96AEF050-DA17-4C18-BB4E-19C4C35453C4}" type="sibTrans" cxnId="{9A0552D2-AA83-431F-AF4C-61E40E235005}">
      <dgm:prSet/>
      <dgm:spPr/>
      <dgm:t>
        <a:bodyPr/>
        <a:lstStyle/>
        <a:p>
          <a:endParaRPr lang="pl-PL"/>
        </a:p>
      </dgm:t>
    </dgm:pt>
    <dgm:pt modelId="{3940B917-BA3E-448B-9251-A4C11C4150E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l-PL" sz="1200" b="1" dirty="0"/>
            <a:t>Krok 4</a:t>
          </a:r>
        </a:p>
        <a:p>
          <a:pPr>
            <a:lnSpc>
              <a:spcPct val="100000"/>
            </a:lnSpc>
          </a:pPr>
          <a:r>
            <a:rPr lang="pl-PL" sz="1000" dirty="0"/>
            <a:t>Monitoruj funkcjonowanie miejsc opieki – co miesiąc (do 5. dnia roboczego miesiąca wg stanu za miesiąc poprzedni). </a:t>
          </a:r>
        </a:p>
      </dgm:t>
    </dgm:pt>
    <dgm:pt modelId="{8BDE4B88-4572-49CD-9A18-3BAB757E002D}" type="parTrans" cxnId="{1D46922E-9C8F-4E2A-B28C-32C4D3C6EAF3}">
      <dgm:prSet/>
      <dgm:spPr/>
      <dgm:t>
        <a:bodyPr/>
        <a:lstStyle/>
        <a:p>
          <a:endParaRPr lang="pl-PL"/>
        </a:p>
      </dgm:t>
    </dgm:pt>
    <dgm:pt modelId="{5EC2083E-EF8B-4336-9B9C-3082A71AA968}" type="sibTrans" cxnId="{1D46922E-9C8F-4E2A-B28C-32C4D3C6EAF3}">
      <dgm:prSet/>
      <dgm:spPr/>
      <dgm:t>
        <a:bodyPr/>
        <a:lstStyle/>
        <a:p>
          <a:endParaRPr lang="pl-PL"/>
        </a:p>
      </dgm:t>
    </dgm:pt>
    <dgm:pt modelId="{D4B1DA27-4D52-43EF-B026-F355E7EB9452}">
      <dgm:prSet custT="1"/>
      <dgm:spPr/>
      <dgm:t>
        <a:bodyPr/>
        <a:lstStyle/>
        <a:p>
          <a:r>
            <a:rPr lang="pl-PL" sz="1200" b="1" dirty="0"/>
            <a:t>Krok  2</a:t>
          </a:r>
        </a:p>
        <a:p>
          <a:r>
            <a:rPr lang="pl-PL" sz="1000" dirty="0"/>
            <a:t>Zmodyfikuj  informację o liczbie miejsc opieki.</a:t>
          </a:r>
        </a:p>
      </dgm:t>
    </dgm:pt>
    <dgm:pt modelId="{E6D90427-2073-41A8-8796-993BAA9C4964}" type="parTrans" cxnId="{DA087B1F-71E0-46E0-82D0-0A7D1EC1367E}">
      <dgm:prSet/>
      <dgm:spPr/>
      <dgm:t>
        <a:bodyPr/>
        <a:lstStyle/>
        <a:p>
          <a:endParaRPr lang="pl-PL"/>
        </a:p>
      </dgm:t>
    </dgm:pt>
    <dgm:pt modelId="{5B9B649E-718C-4FC1-A939-F3860F94F6DD}" type="sibTrans" cxnId="{DA087B1F-71E0-46E0-82D0-0A7D1EC1367E}">
      <dgm:prSet/>
      <dgm:spPr/>
      <dgm:t>
        <a:bodyPr/>
        <a:lstStyle/>
        <a:p>
          <a:endParaRPr lang="pl-PL"/>
        </a:p>
      </dgm:t>
    </dgm:pt>
    <dgm:pt modelId="{98008C79-507A-4CA5-8106-AC5983D840AA}" type="pres">
      <dgm:prSet presAssocID="{5F294ACE-E494-4D35-A3B5-1C1FFB90A3D6}" presName="Name0" presStyleCnt="0">
        <dgm:presLayoutVars>
          <dgm:dir/>
          <dgm:resizeHandles val="exact"/>
        </dgm:presLayoutVars>
      </dgm:prSet>
      <dgm:spPr/>
    </dgm:pt>
    <dgm:pt modelId="{FDA5F914-AC96-4EA8-8F17-73BE242273C4}" type="pres">
      <dgm:prSet presAssocID="{9FAF9F36-FDDD-46F8-8D06-621D656CFFBA}" presName="node" presStyleLbl="node1" presStyleIdx="0" presStyleCnt="4" custScaleX="116659" custScaleY="66084">
        <dgm:presLayoutVars>
          <dgm:bulletEnabled val="1"/>
        </dgm:presLayoutVars>
      </dgm:prSet>
      <dgm:spPr/>
    </dgm:pt>
    <dgm:pt modelId="{651CC676-C8C3-444F-AAC2-5B9BA0B13182}" type="pres">
      <dgm:prSet presAssocID="{AE2AFDAC-5DC2-428A-9226-BFCBBE9D05D0}" presName="sibTrans" presStyleLbl="sibTrans2D1" presStyleIdx="0" presStyleCnt="3"/>
      <dgm:spPr/>
    </dgm:pt>
    <dgm:pt modelId="{D12F4A6A-2D93-4D09-BC88-8A0B00E71C0A}" type="pres">
      <dgm:prSet presAssocID="{AE2AFDAC-5DC2-428A-9226-BFCBBE9D05D0}" presName="connectorText" presStyleLbl="sibTrans2D1" presStyleIdx="0" presStyleCnt="3"/>
      <dgm:spPr/>
    </dgm:pt>
    <dgm:pt modelId="{23519E83-0141-4EE9-9B52-1BEA4A5F7CAA}" type="pres">
      <dgm:prSet presAssocID="{D4B1DA27-4D52-43EF-B026-F355E7EB9452}" presName="node" presStyleLbl="node1" presStyleIdx="1" presStyleCnt="4" custScaleX="116659" custScaleY="51164">
        <dgm:presLayoutVars>
          <dgm:bulletEnabled val="1"/>
        </dgm:presLayoutVars>
      </dgm:prSet>
      <dgm:spPr/>
    </dgm:pt>
    <dgm:pt modelId="{31680C18-5E0E-40D2-8E2D-7E0730473EDD}" type="pres">
      <dgm:prSet presAssocID="{5B9B649E-718C-4FC1-A939-F3860F94F6DD}" presName="sibTrans" presStyleLbl="sibTrans2D1" presStyleIdx="1" presStyleCnt="3"/>
      <dgm:spPr/>
    </dgm:pt>
    <dgm:pt modelId="{A077B757-6358-4AB4-8E3C-2621D1B369C1}" type="pres">
      <dgm:prSet presAssocID="{5B9B649E-718C-4FC1-A939-F3860F94F6DD}" presName="connectorText" presStyleLbl="sibTrans2D1" presStyleIdx="1" presStyleCnt="3"/>
      <dgm:spPr/>
    </dgm:pt>
    <dgm:pt modelId="{E4E4764F-384F-4B4C-8D51-1C7B9B658B6C}" type="pres">
      <dgm:prSet presAssocID="{9A748DEA-6EEB-467C-AD33-847676D00072}" presName="node" presStyleLbl="node1" presStyleIdx="2" presStyleCnt="4" custScaleX="146376" custScaleY="98419" custLinFactNeighborX="-34949" custLinFactNeighborY="3928">
        <dgm:presLayoutVars>
          <dgm:bulletEnabled val="1"/>
        </dgm:presLayoutVars>
      </dgm:prSet>
      <dgm:spPr/>
    </dgm:pt>
    <dgm:pt modelId="{FA74227C-DC63-4732-8E4B-B3D65133E9D0}" type="pres">
      <dgm:prSet presAssocID="{96AEF050-DA17-4C18-BB4E-19C4C35453C4}" presName="sibTrans" presStyleLbl="sibTrans2D1" presStyleIdx="2" presStyleCnt="3" custLinFactNeighborX="5190" custLinFactNeighborY="-2801"/>
      <dgm:spPr/>
    </dgm:pt>
    <dgm:pt modelId="{0CB4CBE6-0701-48D2-9382-1BACEC319B9D}" type="pres">
      <dgm:prSet presAssocID="{96AEF050-DA17-4C18-BB4E-19C4C35453C4}" presName="connectorText" presStyleLbl="sibTrans2D1" presStyleIdx="2" presStyleCnt="3"/>
      <dgm:spPr/>
    </dgm:pt>
    <dgm:pt modelId="{52C242B1-3EF3-4BB1-AD1A-E7DE17A2A460}" type="pres">
      <dgm:prSet presAssocID="{3940B917-BA3E-448B-9251-A4C11C4150E0}" presName="node" presStyleLbl="node1" presStyleIdx="3" presStyleCnt="4" custScaleX="155378" custScaleY="113390">
        <dgm:presLayoutVars>
          <dgm:bulletEnabled val="1"/>
        </dgm:presLayoutVars>
      </dgm:prSet>
      <dgm:spPr/>
    </dgm:pt>
  </dgm:ptLst>
  <dgm:cxnLst>
    <dgm:cxn modelId="{DA087B1F-71E0-46E0-82D0-0A7D1EC1367E}" srcId="{5F294ACE-E494-4D35-A3B5-1C1FFB90A3D6}" destId="{D4B1DA27-4D52-43EF-B026-F355E7EB9452}" srcOrd="1" destOrd="0" parTransId="{E6D90427-2073-41A8-8796-993BAA9C4964}" sibTransId="{5B9B649E-718C-4FC1-A939-F3860F94F6DD}"/>
    <dgm:cxn modelId="{F06D8E2C-695E-4E14-9830-FA7738ADFD29}" type="presOf" srcId="{5B9B649E-718C-4FC1-A939-F3860F94F6DD}" destId="{31680C18-5E0E-40D2-8E2D-7E0730473EDD}" srcOrd="0" destOrd="0" presId="urn:microsoft.com/office/officeart/2005/8/layout/process1"/>
    <dgm:cxn modelId="{1D46922E-9C8F-4E2A-B28C-32C4D3C6EAF3}" srcId="{5F294ACE-E494-4D35-A3B5-1C1FFB90A3D6}" destId="{3940B917-BA3E-448B-9251-A4C11C4150E0}" srcOrd="3" destOrd="0" parTransId="{8BDE4B88-4572-49CD-9A18-3BAB757E002D}" sibTransId="{5EC2083E-EF8B-4336-9B9C-3082A71AA968}"/>
    <dgm:cxn modelId="{1918FD38-11D8-4EC8-A4DB-8044D797ACE0}" type="presOf" srcId="{AE2AFDAC-5DC2-428A-9226-BFCBBE9D05D0}" destId="{651CC676-C8C3-444F-AAC2-5B9BA0B13182}" srcOrd="0" destOrd="0" presId="urn:microsoft.com/office/officeart/2005/8/layout/process1"/>
    <dgm:cxn modelId="{415AEC64-BBC4-4A5D-A430-2256BF5B1664}" srcId="{5F294ACE-E494-4D35-A3B5-1C1FFB90A3D6}" destId="{9FAF9F36-FDDD-46F8-8D06-621D656CFFBA}" srcOrd="0" destOrd="0" parTransId="{345F4FF5-6245-494A-937F-115985D3DDF5}" sibTransId="{AE2AFDAC-5DC2-428A-9226-BFCBBE9D05D0}"/>
    <dgm:cxn modelId="{C7EEF270-76F5-40EF-8222-A808EE52D59C}" type="presOf" srcId="{5B9B649E-718C-4FC1-A939-F3860F94F6DD}" destId="{A077B757-6358-4AB4-8E3C-2621D1B369C1}" srcOrd="1" destOrd="0" presId="urn:microsoft.com/office/officeart/2005/8/layout/process1"/>
    <dgm:cxn modelId="{46C7C185-2247-4BCF-A5C9-AF6FF4BD1BBB}" type="presOf" srcId="{D4B1DA27-4D52-43EF-B026-F355E7EB9452}" destId="{23519E83-0141-4EE9-9B52-1BEA4A5F7CAA}" srcOrd="0" destOrd="0" presId="urn:microsoft.com/office/officeart/2005/8/layout/process1"/>
    <dgm:cxn modelId="{0EF53C9C-989D-4548-9099-C91366D69AB9}" type="presOf" srcId="{3940B917-BA3E-448B-9251-A4C11C4150E0}" destId="{52C242B1-3EF3-4BB1-AD1A-E7DE17A2A460}" srcOrd="0" destOrd="0" presId="urn:microsoft.com/office/officeart/2005/8/layout/process1"/>
    <dgm:cxn modelId="{9100A3AD-3679-4C5E-9646-DF2CF3F172A2}" type="presOf" srcId="{9A748DEA-6EEB-467C-AD33-847676D00072}" destId="{E4E4764F-384F-4B4C-8D51-1C7B9B658B6C}" srcOrd="0" destOrd="0" presId="urn:microsoft.com/office/officeart/2005/8/layout/process1"/>
    <dgm:cxn modelId="{20ECF9D0-85B0-4AF4-8B89-9CF88A4FF556}" type="presOf" srcId="{96AEF050-DA17-4C18-BB4E-19C4C35453C4}" destId="{0CB4CBE6-0701-48D2-9382-1BACEC319B9D}" srcOrd="1" destOrd="0" presId="urn:microsoft.com/office/officeart/2005/8/layout/process1"/>
    <dgm:cxn modelId="{9A0552D2-AA83-431F-AF4C-61E40E235005}" srcId="{5F294ACE-E494-4D35-A3B5-1C1FFB90A3D6}" destId="{9A748DEA-6EEB-467C-AD33-847676D00072}" srcOrd="2" destOrd="0" parTransId="{179A0276-06DE-4950-B639-D4EB903F39E3}" sibTransId="{96AEF050-DA17-4C18-BB4E-19C4C35453C4}"/>
    <dgm:cxn modelId="{F0EBDFD6-6CE1-46F0-8219-7F2E56713074}" type="presOf" srcId="{9FAF9F36-FDDD-46F8-8D06-621D656CFFBA}" destId="{FDA5F914-AC96-4EA8-8F17-73BE242273C4}" srcOrd="0" destOrd="0" presId="urn:microsoft.com/office/officeart/2005/8/layout/process1"/>
    <dgm:cxn modelId="{55C44CF7-C5DA-4397-9033-025D49F815F7}" type="presOf" srcId="{5F294ACE-E494-4D35-A3B5-1C1FFB90A3D6}" destId="{98008C79-507A-4CA5-8106-AC5983D840AA}" srcOrd="0" destOrd="0" presId="urn:microsoft.com/office/officeart/2005/8/layout/process1"/>
    <dgm:cxn modelId="{5C9438F9-6F51-47D1-86E1-3C99D314ABB0}" type="presOf" srcId="{96AEF050-DA17-4C18-BB4E-19C4C35453C4}" destId="{FA74227C-DC63-4732-8E4B-B3D65133E9D0}" srcOrd="0" destOrd="0" presId="urn:microsoft.com/office/officeart/2005/8/layout/process1"/>
    <dgm:cxn modelId="{4E1551FF-E539-4A58-8358-D38181BF0804}" type="presOf" srcId="{AE2AFDAC-5DC2-428A-9226-BFCBBE9D05D0}" destId="{D12F4A6A-2D93-4D09-BC88-8A0B00E71C0A}" srcOrd="1" destOrd="0" presId="urn:microsoft.com/office/officeart/2005/8/layout/process1"/>
    <dgm:cxn modelId="{ECA88813-32BF-41E6-BB35-DEAE426633A0}" type="presParOf" srcId="{98008C79-507A-4CA5-8106-AC5983D840AA}" destId="{FDA5F914-AC96-4EA8-8F17-73BE242273C4}" srcOrd="0" destOrd="0" presId="urn:microsoft.com/office/officeart/2005/8/layout/process1"/>
    <dgm:cxn modelId="{B40C95B9-75D5-4FAB-A496-7CE8FD9BC08A}" type="presParOf" srcId="{98008C79-507A-4CA5-8106-AC5983D840AA}" destId="{651CC676-C8C3-444F-AAC2-5B9BA0B13182}" srcOrd="1" destOrd="0" presId="urn:microsoft.com/office/officeart/2005/8/layout/process1"/>
    <dgm:cxn modelId="{40E6A876-0BEE-4171-AD57-56E5CC28AECA}" type="presParOf" srcId="{651CC676-C8C3-444F-AAC2-5B9BA0B13182}" destId="{D12F4A6A-2D93-4D09-BC88-8A0B00E71C0A}" srcOrd="0" destOrd="0" presId="urn:microsoft.com/office/officeart/2005/8/layout/process1"/>
    <dgm:cxn modelId="{76EFC0DB-8F16-4347-ADE2-8D2D08C39DB9}" type="presParOf" srcId="{98008C79-507A-4CA5-8106-AC5983D840AA}" destId="{23519E83-0141-4EE9-9B52-1BEA4A5F7CAA}" srcOrd="2" destOrd="0" presId="urn:microsoft.com/office/officeart/2005/8/layout/process1"/>
    <dgm:cxn modelId="{943D2B94-96C7-4715-898C-ED1FC1ADFB45}" type="presParOf" srcId="{98008C79-507A-4CA5-8106-AC5983D840AA}" destId="{31680C18-5E0E-40D2-8E2D-7E0730473EDD}" srcOrd="3" destOrd="0" presId="urn:microsoft.com/office/officeart/2005/8/layout/process1"/>
    <dgm:cxn modelId="{9B0E3FE8-6B0A-4D82-B5F8-A58658CCDB42}" type="presParOf" srcId="{31680C18-5E0E-40D2-8E2D-7E0730473EDD}" destId="{A077B757-6358-4AB4-8E3C-2621D1B369C1}" srcOrd="0" destOrd="0" presId="urn:microsoft.com/office/officeart/2005/8/layout/process1"/>
    <dgm:cxn modelId="{4077A091-10D8-4CF8-9C15-D430BA5C95F1}" type="presParOf" srcId="{98008C79-507A-4CA5-8106-AC5983D840AA}" destId="{E4E4764F-384F-4B4C-8D51-1C7B9B658B6C}" srcOrd="4" destOrd="0" presId="urn:microsoft.com/office/officeart/2005/8/layout/process1"/>
    <dgm:cxn modelId="{7BBE7311-B7E9-473C-989F-11129EC6953B}" type="presParOf" srcId="{98008C79-507A-4CA5-8106-AC5983D840AA}" destId="{FA74227C-DC63-4732-8E4B-B3D65133E9D0}" srcOrd="5" destOrd="0" presId="urn:microsoft.com/office/officeart/2005/8/layout/process1"/>
    <dgm:cxn modelId="{0ED20DBD-E70E-4176-9C6A-2C5F66C08A8B}" type="presParOf" srcId="{FA74227C-DC63-4732-8E4B-B3D65133E9D0}" destId="{0CB4CBE6-0701-48D2-9382-1BACEC319B9D}" srcOrd="0" destOrd="0" presId="urn:microsoft.com/office/officeart/2005/8/layout/process1"/>
    <dgm:cxn modelId="{3673CB1B-3B39-437D-8F92-2E74C74E3CB1}" type="presParOf" srcId="{98008C79-507A-4CA5-8106-AC5983D840AA}" destId="{52C242B1-3EF3-4BB1-AD1A-E7DE17A2A460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42C93E9-A489-403D-B0B8-4C4A1EBCDEFD}" type="doc">
      <dgm:prSet loTypeId="urn:microsoft.com/office/officeart/2005/8/layout/arrow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DD28A076-BCDD-4426-BFEA-21A1DD174FBC}">
      <dgm:prSet phldrT="[Tekst]" custT="1"/>
      <dgm:spPr/>
      <dgm:t>
        <a:bodyPr/>
        <a:lstStyle/>
        <a:p>
          <a:r>
            <a:rPr lang="pl-PL" sz="1400" dirty="0"/>
            <a:t>Instytucja</a:t>
          </a:r>
          <a:r>
            <a:rPr lang="pl-PL" sz="1400" baseline="0" dirty="0"/>
            <a:t> zarejestrowana przed podpisaniem umowy</a:t>
          </a:r>
          <a:endParaRPr lang="pl-PL" sz="1400" dirty="0"/>
        </a:p>
      </dgm:t>
    </dgm:pt>
    <dgm:pt modelId="{07BE7C98-E4A7-44F8-8FEC-12D1900A6357}" type="parTrans" cxnId="{23B8FDFE-8552-4A60-ACEB-BDA75D750198}">
      <dgm:prSet/>
      <dgm:spPr/>
      <dgm:t>
        <a:bodyPr/>
        <a:lstStyle/>
        <a:p>
          <a:endParaRPr lang="pl-PL"/>
        </a:p>
      </dgm:t>
    </dgm:pt>
    <dgm:pt modelId="{34BE471C-0A6D-456A-9C34-40B90790491C}" type="sibTrans" cxnId="{23B8FDFE-8552-4A60-ACEB-BDA75D750198}">
      <dgm:prSet/>
      <dgm:spPr/>
      <dgm:t>
        <a:bodyPr/>
        <a:lstStyle/>
        <a:p>
          <a:endParaRPr lang="pl-PL"/>
        </a:p>
      </dgm:t>
    </dgm:pt>
    <dgm:pt modelId="{4A53932F-C8EA-459F-90B1-9E560953805D}">
      <dgm:prSet phldrT="[Tekst]" custT="1"/>
      <dgm:spPr/>
      <dgm:t>
        <a:bodyPr/>
        <a:lstStyle/>
        <a:p>
          <a:r>
            <a:rPr lang="pl-PL" sz="1200" dirty="0"/>
            <a:t>Monitoring</a:t>
          </a:r>
          <a:r>
            <a:rPr lang="pl-PL" sz="1200" b="0" i="0" u="none" strike="noStrike" baseline="0" dirty="0">
              <a:latin typeface="Lato" panose="020F0502020204030203" pitchFamily="34" charset="-18"/>
            </a:rPr>
            <a:t> o liczbie miejsc opieki utworzonych z KPO/FERS składa się</a:t>
          </a:r>
          <a:r>
            <a:rPr lang="pl-PL" sz="1200" dirty="0"/>
            <a:t> </a:t>
          </a:r>
          <a:r>
            <a:rPr lang="pl-PL" sz="1200" b="1" dirty="0"/>
            <a:t>za miesiąc, w którym została zarejestrowana </a:t>
          </a:r>
          <a:r>
            <a:rPr lang="pl-PL" sz="1200" b="0" dirty="0"/>
            <a:t>instytucja opieki/miejsca opieki.</a:t>
          </a:r>
        </a:p>
      </dgm:t>
    </dgm:pt>
    <dgm:pt modelId="{4D22A385-5645-451D-8DA0-9AE7811C9D4F}" type="parTrans" cxnId="{9171F49E-5D81-45D8-B601-7151DA09A227}">
      <dgm:prSet/>
      <dgm:spPr/>
      <dgm:t>
        <a:bodyPr/>
        <a:lstStyle/>
        <a:p>
          <a:endParaRPr lang="pl-PL"/>
        </a:p>
      </dgm:t>
    </dgm:pt>
    <dgm:pt modelId="{F8186399-2CF6-47B1-8D73-B154BB31EAA6}" type="sibTrans" cxnId="{9171F49E-5D81-45D8-B601-7151DA09A227}">
      <dgm:prSet/>
      <dgm:spPr/>
      <dgm:t>
        <a:bodyPr/>
        <a:lstStyle/>
        <a:p>
          <a:endParaRPr lang="pl-PL"/>
        </a:p>
      </dgm:t>
    </dgm:pt>
    <dgm:pt modelId="{A99C1D70-CB4C-4030-B9FB-308FC041B69B}">
      <dgm:prSet phldrT="[Tekst]"/>
      <dgm:spPr/>
      <dgm:t>
        <a:bodyPr/>
        <a:lstStyle/>
        <a:p>
          <a:r>
            <a:rPr lang="pl-PL" dirty="0"/>
            <a:t>Instytucja zrejestrowana po podpisaniu umowy</a:t>
          </a:r>
        </a:p>
      </dgm:t>
    </dgm:pt>
    <dgm:pt modelId="{215DF6E6-A8E5-46F8-83D3-EB5E165C2B89}" type="parTrans" cxnId="{389DC687-8BB8-44E6-84E6-A17B5F65DF1A}">
      <dgm:prSet/>
      <dgm:spPr/>
      <dgm:t>
        <a:bodyPr/>
        <a:lstStyle/>
        <a:p>
          <a:endParaRPr lang="pl-PL"/>
        </a:p>
      </dgm:t>
    </dgm:pt>
    <dgm:pt modelId="{0A628C0E-FDE6-4646-82A3-E80237727538}" type="sibTrans" cxnId="{389DC687-8BB8-44E6-84E6-A17B5F65DF1A}">
      <dgm:prSet/>
      <dgm:spPr/>
      <dgm:t>
        <a:bodyPr/>
        <a:lstStyle/>
        <a:p>
          <a:endParaRPr lang="pl-PL"/>
        </a:p>
      </dgm:t>
    </dgm:pt>
    <dgm:pt modelId="{849F8DFF-E483-454B-8D3B-5B9F1E41F442}">
      <dgm:prSet phldrT="[Tekst]"/>
      <dgm:spPr/>
      <dgm:t>
        <a:bodyPr/>
        <a:lstStyle/>
        <a:p>
          <a:r>
            <a:rPr lang="pl-PL" dirty="0"/>
            <a:t>Monitoring o liczbie miejsc utworzonych z KPO/FERS składa się </a:t>
          </a:r>
          <a:r>
            <a:rPr lang="pl-PL" b="1" dirty="0"/>
            <a:t>niezwłocznie</a:t>
          </a:r>
          <a:r>
            <a:rPr lang="pl-PL" dirty="0"/>
            <a:t> po zarejestrowaniu nowych miejsc opieki.</a:t>
          </a:r>
        </a:p>
      </dgm:t>
    </dgm:pt>
    <dgm:pt modelId="{A27AAB12-32C4-458C-8764-FD6A0ED1570E}" type="parTrans" cxnId="{78FCEC1F-013D-4AD2-8E8C-8B6546908A60}">
      <dgm:prSet/>
      <dgm:spPr/>
      <dgm:t>
        <a:bodyPr/>
        <a:lstStyle/>
        <a:p>
          <a:endParaRPr lang="pl-PL"/>
        </a:p>
      </dgm:t>
    </dgm:pt>
    <dgm:pt modelId="{E4093C82-EDCD-41C6-A5A1-2AA688AF6B93}" type="sibTrans" cxnId="{78FCEC1F-013D-4AD2-8E8C-8B6546908A60}">
      <dgm:prSet/>
      <dgm:spPr/>
      <dgm:t>
        <a:bodyPr/>
        <a:lstStyle/>
        <a:p>
          <a:endParaRPr lang="pl-PL"/>
        </a:p>
      </dgm:t>
    </dgm:pt>
    <dgm:pt modelId="{5602D558-D1B0-44FD-8897-F1ECE04B0548}">
      <dgm:prSet phldrT="[Tekst]"/>
      <dgm:spPr/>
      <dgm:t>
        <a:bodyPr/>
        <a:lstStyle/>
        <a:p>
          <a:endParaRPr lang="pl-PL" dirty="0"/>
        </a:p>
      </dgm:t>
    </dgm:pt>
    <dgm:pt modelId="{946A3247-9F44-428F-92EB-0CC7DAA2B1F1}" type="parTrans" cxnId="{E01A8AE4-76B3-4CDA-AE70-DE7BA62EC4EC}">
      <dgm:prSet/>
      <dgm:spPr/>
      <dgm:t>
        <a:bodyPr/>
        <a:lstStyle/>
        <a:p>
          <a:endParaRPr lang="pl-PL"/>
        </a:p>
      </dgm:t>
    </dgm:pt>
    <dgm:pt modelId="{C8F570FA-7946-4169-AC9B-305115685598}" type="sibTrans" cxnId="{E01A8AE4-76B3-4CDA-AE70-DE7BA62EC4EC}">
      <dgm:prSet/>
      <dgm:spPr/>
      <dgm:t>
        <a:bodyPr/>
        <a:lstStyle/>
        <a:p>
          <a:endParaRPr lang="pl-PL"/>
        </a:p>
      </dgm:t>
    </dgm:pt>
    <dgm:pt modelId="{1F684EA3-2435-49DA-B3FA-31DEA5D4A75D}" type="pres">
      <dgm:prSet presAssocID="{B42C93E9-A489-403D-B0B8-4C4A1EBCDEFD}" presName="compositeShape" presStyleCnt="0">
        <dgm:presLayoutVars>
          <dgm:chMax val="2"/>
          <dgm:dir/>
          <dgm:resizeHandles val="exact"/>
        </dgm:presLayoutVars>
      </dgm:prSet>
      <dgm:spPr/>
    </dgm:pt>
    <dgm:pt modelId="{84672A60-0770-4CA5-A94F-B316FDC45FD9}" type="pres">
      <dgm:prSet presAssocID="{B42C93E9-A489-403D-B0B8-4C4A1EBCDEFD}" presName="ribbon" presStyleLbl="node1" presStyleIdx="0" presStyleCnt="1" custScaleY="119795"/>
      <dgm:spPr/>
    </dgm:pt>
    <dgm:pt modelId="{7D096239-BA6E-4718-8C35-033293F9EE99}" type="pres">
      <dgm:prSet presAssocID="{B42C93E9-A489-403D-B0B8-4C4A1EBCDEFD}" presName="leftArrowText" presStyleLbl="node1" presStyleIdx="0" presStyleCnt="1">
        <dgm:presLayoutVars>
          <dgm:chMax val="0"/>
          <dgm:bulletEnabled val="1"/>
        </dgm:presLayoutVars>
      </dgm:prSet>
      <dgm:spPr/>
    </dgm:pt>
    <dgm:pt modelId="{E75BACFB-C9FE-4BE1-A047-06C569C10793}" type="pres">
      <dgm:prSet presAssocID="{B42C93E9-A489-403D-B0B8-4C4A1EBCDEFD}" presName="rightArrow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3B649410-3D69-40B6-A6F2-714976F14E90}" type="presOf" srcId="{849F8DFF-E483-454B-8D3B-5B9F1E41F442}" destId="{E75BACFB-C9FE-4BE1-A047-06C569C10793}" srcOrd="0" destOrd="1" presId="urn:microsoft.com/office/officeart/2005/8/layout/arrow6"/>
    <dgm:cxn modelId="{29E1951A-F844-4F1B-90D2-C60690B31035}" type="presOf" srcId="{A99C1D70-CB4C-4030-B9FB-308FC041B69B}" destId="{E75BACFB-C9FE-4BE1-A047-06C569C10793}" srcOrd="0" destOrd="0" presId="urn:microsoft.com/office/officeart/2005/8/layout/arrow6"/>
    <dgm:cxn modelId="{78FCEC1F-013D-4AD2-8E8C-8B6546908A60}" srcId="{A99C1D70-CB4C-4030-B9FB-308FC041B69B}" destId="{849F8DFF-E483-454B-8D3B-5B9F1E41F442}" srcOrd="0" destOrd="0" parTransId="{A27AAB12-32C4-458C-8764-FD6A0ED1570E}" sibTransId="{E4093C82-EDCD-41C6-A5A1-2AA688AF6B93}"/>
    <dgm:cxn modelId="{1C1AFF3A-2AAE-4AD1-A78D-05DDC93A3A26}" type="presOf" srcId="{DD28A076-BCDD-4426-BFEA-21A1DD174FBC}" destId="{7D096239-BA6E-4718-8C35-033293F9EE99}" srcOrd="0" destOrd="0" presId="urn:microsoft.com/office/officeart/2005/8/layout/arrow6"/>
    <dgm:cxn modelId="{A8A94052-EF41-45CF-A4E8-24AA57E151AF}" type="presOf" srcId="{4A53932F-C8EA-459F-90B1-9E560953805D}" destId="{7D096239-BA6E-4718-8C35-033293F9EE99}" srcOrd="0" destOrd="1" presId="urn:microsoft.com/office/officeart/2005/8/layout/arrow6"/>
    <dgm:cxn modelId="{997A4E53-4035-4C39-B434-E454C20F76F3}" type="presOf" srcId="{B42C93E9-A489-403D-B0B8-4C4A1EBCDEFD}" destId="{1F684EA3-2435-49DA-B3FA-31DEA5D4A75D}" srcOrd="0" destOrd="0" presId="urn:microsoft.com/office/officeart/2005/8/layout/arrow6"/>
    <dgm:cxn modelId="{389DC687-8BB8-44E6-84E6-A17B5F65DF1A}" srcId="{B42C93E9-A489-403D-B0B8-4C4A1EBCDEFD}" destId="{A99C1D70-CB4C-4030-B9FB-308FC041B69B}" srcOrd="1" destOrd="0" parTransId="{215DF6E6-A8E5-46F8-83D3-EB5E165C2B89}" sibTransId="{0A628C0E-FDE6-4646-82A3-E80237727538}"/>
    <dgm:cxn modelId="{9171F49E-5D81-45D8-B601-7151DA09A227}" srcId="{DD28A076-BCDD-4426-BFEA-21A1DD174FBC}" destId="{4A53932F-C8EA-459F-90B1-9E560953805D}" srcOrd="0" destOrd="0" parTransId="{4D22A385-5645-451D-8DA0-9AE7811C9D4F}" sibTransId="{F8186399-2CF6-47B1-8D73-B154BB31EAA6}"/>
    <dgm:cxn modelId="{E01A8AE4-76B3-4CDA-AE70-DE7BA62EC4EC}" srcId="{B42C93E9-A489-403D-B0B8-4C4A1EBCDEFD}" destId="{5602D558-D1B0-44FD-8897-F1ECE04B0548}" srcOrd="2" destOrd="0" parTransId="{946A3247-9F44-428F-92EB-0CC7DAA2B1F1}" sibTransId="{C8F570FA-7946-4169-AC9B-305115685598}"/>
    <dgm:cxn modelId="{23B8FDFE-8552-4A60-ACEB-BDA75D750198}" srcId="{B42C93E9-A489-403D-B0B8-4C4A1EBCDEFD}" destId="{DD28A076-BCDD-4426-BFEA-21A1DD174FBC}" srcOrd="0" destOrd="0" parTransId="{07BE7C98-E4A7-44F8-8FEC-12D1900A6357}" sibTransId="{34BE471C-0A6D-456A-9C34-40B90790491C}"/>
    <dgm:cxn modelId="{F54A29DB-CDBC-4BA0-93F5-45319B3598A0}" type="presParOf" srcId="{1F684EA3-2435-49DA-B3FA-31DEA5D4A75D}" destId="{84672A60-0770-4CA5-A94F-B316FDC45FD9}" srcOrd="0" destOrd="0" presId="urn:microsoft.com/office/officeart/2005/8/layout/arrow6"/>
    <dgm:cxn modelId="{E89AB377-4D73-4720-92AD-97C8A67D37C0}" type="presParOf" srcId="{1F684EA3-2435-49DA-B3FA-31DEA5D4A75D}" destId="{7D096239-BA6E-4718-8C35-033293F9EE99}" srcOrd="1" destOrd="0" presId="urn:microsoft.com/office/officeart/2005/8/layout/arrow6"/>
    <dgm:cxn modelId="{8D5F1C68-346A-459B-A3A2-9D878AD59A3C}" type="presParOf" srcId="{1F684EA3-2435-49DA-B3FA-31DEA5D4A75D}" destId="{E75BACFB-C9FE-4BE1-A047-06C569C10793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7CB7EF-55A4-4CC5-AD6C-8F294E918393}">
      <dsp:nvSpPr>
        <dsp:cNvPr id="0" name=""/>
        <dsp:cNvSpPr/>
      </dsp:nvSpPr>
      <dsp:spPr>
        <a:xfrm>
          <a:off x="1452" y="912765"/>
          <a:ext cx="2045243" cy="11081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/>
            <a:t>Krok 1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Znajdź instytucję </a:t>
          </a:r>
          <a:r>
            <a:rPr lang="pl-PL" sz="1000" b="1" kern="1200" dirty="0"/>
            <a:t>o statusie „Roboczy”</a:t>
          </a:r>
          <a:r>
            <a:rPr lang="pl-PL" sz="1000" kern="1200" dirty="0"/>
            <a:t>, która ma zostać zarejestrowana.</a:t>
          </a:r>
          <a:endParaRPr lang="pl-PL" sz="1000" i="1" kern="1200" dirty="0"/>
        </a:p>
      </dsp:txBody>
      <dsp:txXfrm>
        <a:off x="33909" y="945222"/>
        <a:ext cx="1980329" cy="1043255"/>
      </dsp:txXfrm>
    </dsp:sp>
    <dsp:sp modelId="{4B103F09-735B-444C-95FD-8C79B120E887}">
      <dsp:nvSpPr>
        <dsp:cNvPr id="0" name=""/>
        <dsp:cNvSpPr/>
      </dsp:nvSpPr>
      <dsp:spPr>
        <a:xfrm>
          <a:off x="2248645" y="1216432"/>
          <a:ext cx="428132" cy="5008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2100" kern="1200"/>
        </a:p>
      </dsp:txBody>
      <dsp:txXfrm>
        <a:off x="2248645" y="1316599"/>
        <a:ext cx="299692" cy="300500"/>
      </dsp:txXfrm>
    </dsp:sp>
    <dsp:sp modelId="{02C92EC2-A150-4036-94B1-8A74CB76048C}">
      <dsp:nvSpPr>
        <dsp:cNvPr id="0" name=""/>
        <dsp:cNvSpPr/>
      </dsp:nvSpPr>
      <dsp:spPr>
        <a:xfrm>
          <a:off x="2854494" y="1077925"/>
          <a:ext cx="1910624" cy="7778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/>
            <a:t> Krok 2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i="0" kern="1200" dirty="0"/>
            <a:t>Uzupełnij wszystkie wymagane dane i informacje.</a:t>
          </a:r>
        </a:p>
      </dsp:txBody>
      <dsp:txXfrm>
        <a:off x="2877276" y="1100707"/>
        <a:ext cx="1865060" cy="732284"/>
      </dsp:txXfrm>
    </dsp:sp>
    <dsp:sp modelId="{9287C14E-4198-4850-A5ED-3FCBDE75CA00}">
      <dsp:nvSpPr>
        <dsp:cNvPr id="0" name=""/>
        <dsp:cNvSpPr/>
      </dsp:nvSpPr>
      <dsp:spPr>
        <a:xfrm rot="21588480">
          <a:off x="4965796" y="1211845"/>
          <a:ext cx="425442" cy="5008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2100" kern="1200"/>
        </a:p>
      </dsp:txBody>
      <dsp:txXfrm>
        <a:off x="4965796" y="1312226"/>
        <a:ext cx="297809" cy="300500"/>
      </dsp:txXfrm>
    </dsp:sp>
    <dsp:sp modelId="{CEF44B3E-9223-4A8A-A222-E4F13FA31BAF}">
      <dsp:nvSpPr>
        <dsp:cNvPr id="0" name=""/>
        <dsp:cNvSpPr/>
      </dsp:nvSpPr>
      <dsp:spPr>
        <a:xfrm>
          <a:off x="5567835" y="750615"/>
          <a:ext cx="1748539" cy="14148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/>
            <a:t>Krok 3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b="0" i="0" u="none" kern="1200" dirty="0"/>
            <a:t>Sprawdź wprowadzone dane i informacje i następnie przed zapisaniem danych </a:t>
          </a:r>
          <a:r>
            <a:rPr lang="pl-PL" sz="1000" b="1" i="0" u="none" kern="1200" dirty="0"/>
            <a:t>zmień status instytucji </a:t>
          </a:r>
          <a:br>
            <a:rPr lang="pl-PL" sz="1000" b="1" i="0" u="none" kern="1200" dirty="0"/>
          </a:br>
          <a:r>
            <a:rPr lang="pl-PL" sz="1000" b="1" i="0" u="none" kern="1200" dirty="0"/>
            <a:t>z „Roboczy” na „Wpisany”</a:t>
          </a:r>
          <a:r>
            <a:rPr lang="pl-PL" sz="1000" b="0" i="0" u="none" kern="1200" dirty="0"/>
            <a:t>.</a:t>
          </a:r>
        </a:p>
      </dsp:txBody>
      <dsp:txXfrm>
        <a:off x="5609274" y="792054"/>
        <a:ext cx="1665661" cy="1331947"/>
      </dsp:txXfrm>
    </dsp:sp>
    <dsp:sp modelId="{1F3AF3E7-C035-42FD-957C-01DB865222BC}">
      <dsp:nvSpPr>
        <dsp:cNvPr id="0" name=""/>
        <dsp:cNvSpPr/>
      </dsp:nvSpPr>
      <dsp:spPr>
        <a:xfrm rot="21596321">
          <a:off x="7519957" y="1206226"/>
          <a:ext cx="431596" cy="5008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2100" kern="1200"/>
        </a:p>
      </dsp:txBody>
      <dsp:txXfrm>
        <a:off x="7519957" y="1306462"/>
        <a:ext cx="302117" cy="300500"/>
      </dsp:txXfrm>
    </dsp:sp>
    <dsp:sp modelId="{172D914F-C545-4EA7-816B-A57C0D0AA41D}">
      <dsp:nvSpPr>
        <dsp:cNvPr id="0" name=""/>
        <dsp:cNvSpPr/>
      </dsp:nvSpPr>
      <dsp:spPr>
        <a:xfrm>
          <a:off x="8130706" y="810958"/>
          <a:ext cx="2261067" cy="12881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/>
            <a:t>Krok 4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Monitoruj funkcjonowanie miejsc opieki – co miesiąc (do 5. dnia roboczego miesiąca wg stanu za miesiąc poprzedni).</a:t>
          </a:r>
        </a:p>
      </dsp:txBody>
      <dsp:txXfrm>
        <a:off x="8168433" y="848685"/>
        <a:ext cx="2185613" cy="12126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A5F914-AC96-4EA8-8F17-73BE242273C4}">
      <dsp:nvSpPr>
        <dsp:cNvPr id="0" name=""/>
        <dsp:cNvSpPr/>
      </dsp:nvSpPr>
      <dsp:spPr>
        <a:xfrm>
          <a:off x="8629" y="1039390"/>
          <a:ext cx="2168148" cy="7999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/>
            <a:t>Krok  1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Znajdź instytucję, która została rozbudowana ze środków programu.</a:t>
          </a:r>
        </a:p>
      </dsp:txBody>
      <dsp:txXfrm>
        <a:off x="32058" y="1062819"/>
        <a:ext cx="2121290" cy="753064"/>
      </dsp:txXfrm>
    </dsp:sp>
    <dsp:sp modelId="{651CC676-C8C3-444F-AAC2-5B9BA0B13182}">
      <dsp:nvSpPr>
        <dsp:cNvPr id="0" name=""/>
        <dsp:cNvSpPr/>
      </dsp:nvSpPr>
      <dsp:spPr>
        <a:xfrm>
          <a:off x="2362631" y="1208893"/>
          <a:ext cx="394009" cy="4609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2000" kern="1200"/>
        </a:p>
      </dsp:txBody>
      <dsp:txXfrm>
        <a:off x="2362631" y="1301076"/>
        <a:ext cx="275806" cy="276550"/>
      </dsp:txXfrm>
    </dsp:sp>
    <dsp:sp modelId="{23519E83-0141-4EE9-9B52-1BEA4A5F7CAA}">
      <dsp:nvSpPr>
        <dsp:cNvPr id="0" name=""/>
        <dsp:cNvSpPr/>
      </dsp:nvSpPr>
      <dsp:spPr>
        <a:xfrm>
          <a:off x="2920191" y="1128394"/>
          <a:ext cx="2168148" cy="6219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/>
            <a:t>Krok  2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Zmodyfikuj  informację o liczbie miejsc opieki.</a:t>
          </a:r>
        </a:p>
      </dsp:txBody>
      <dsp:txXfrm>
        <a:off x="2938406" y="1146609"/>
        <a:ext cx="2131718" cy="585483"/>
      </dsp:txXfrm>
    </dsp:sp>
    <dsp:sp modelId="{31680C18-5E0E-40D2-8E2D-7E0730473EDD}">
      <dsp:nvSpPr>
        <dsp:cNvPr id="0" name=""/>
        <dsp:cNvSpPr/>
      </dsp:nvSpPr>
      <dsp:spPr>
        <a:xfrm rot="56055">
          <a:off x="5209222" y="1230632"/>
          <a:ext cx="256341" cy="4609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2000" kern="1200"/>
        </a:p>
      </dsp:txBody>
      <dsp:txXfrm>
        <a:off x="5209227" y="1322188"/>
        <a:ext cx="179439" cy="276550"/>
      </dsp:txXfrm>
    </dsp:sp>
    <dsp:sp modelId="{E4E4764F-384F-4B4C-8D51-1C7B9B658B6C}">
      <dsp:nvSpPr>
        <dsp:cNvPr id="0" name=""/>
        <dsp:cNvSpPr/>
      </dsp:nvSpPr>
      <dsp:spPr>
        <a:xfrm>
          <a:off x="5571937" y="888941"/>
          <a:ext cx="2720448" cy="11963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/>
            <a:t>Krok 3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Podaj liczbę miejsc opieki utworzonych z KPO lub FERS.</a:t>
          </a:r>
        </a:p>
      </dsp:txBody>
      <dsp:txXfrm>
        <a:off x="5606976" y="923980"/>
        <a:ext cx="2650370" cy="1126233"/>
      </dsp:txXfrm>
    </dsp:sp>
    <dsp:sp modelId="{FA74227C-DC63-4732-8E4B-B3D65133E9D0}">
      <dsp:nvSpPr>
        <dsp:cNvPr id="0" name=""/>
        <dsp:cNvSpPr/>
      </dsp:nvSpPr>
      <dsp:spPr>
        <a:xfrm rot="21556891">
          <a:off x="8570771" y="1220191"/>
          <a:ext cx="531753" cy="4609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2000" kern="1200"/>
        </a:p>
      </dsp:txBody>
      <dsp:txXfrm>
        <a:off x="8570776" y="1313241"/>
        <a:ext cx="393478" cy="276550"/>
      </dsp:txXfrm>
    </dsp:sp>
    <dsp:sp modelId="{52C242B1-3EF3-4BB1-AD1A-E7DE17A2A460}">
      <dsp:nvSpPr>
        <dsp:cNvPr id="0" name=""/>
        <dsp:cNvSpPr/>
      </dsp:nvSpPr>
      <dsp:spPr>
        <a:xfrm>
          <a:off x="9295616" y="750207"/>
          <a:ext cx="2887754" cy="13782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/>
            <a:t>Krok 4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Monitoruj funkcjonowanie miejsc opieki – co miesiąc (do 5. dnia roboczego miesiąca wg stanu za miesiąc poprzedni). </a:t>
          </a:r>
        </a:p>
      </dsp:txBody>
      <dsp:txXfrm>
        <a:off x="9335985" y="790576"/>
        <a:ext cx="2807016" cy="12975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672A60-0770-4CA5-A94F-B316FDC45FD9}">
      <dsp:nvSpPr>
        <dsp:cNvPr id="0" name=""/>
        <dsp:cNvSpPr/>
      </dsp:nvSpPr>
      <dsp:spPr>
        <a:xfrm>
          <a:off x="0" y="159287"/>
          <a:ext cx="8743950" cy="4189925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096239-BA6E-4718-8C35-033293F9EE99}">
      <dsp:nvSpPr>
        <dsp:cNvPr id="0" name=""/>
        <dsp:cNvSpPr/>
      </dsp:nvSpPr>
      <dsp:spPr>
        <a:xfrm>
          <a:off x="1049274" y="1117536"/>
          <a:ext cx="2885503" cy="171381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9784" rIns="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/>
            <a:t>Instytucja</a:t>
          </a:r>
          <a:r>
            <a:rPr lang="pl-PL" sz="1400" kern="1200" baseline="0" dirty="0"/>
            <a:t> zarejestrowana przed podpisaniem umowy</a:t>
          </a:r>
          <a:endParaRPr lang="pl-PL" sz="14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200" kern="1200" dirty="0"/>
            <a:t>Monitoring</a:t>
          </a:r>
          <a:r>
            <a:rPr lang="pl-PL" sz="1200" b="0" i="0" u="none" strike="noStrike" kern="1200" baseline="0" dirty="0">
              <a:latin typeface="Lato" panose="020F0502020204030203" pitchFamily="34" charset="-18"/>
            </a:rPr>
            <a:t> o liczbie miejsc opieki utworzonych z KPO/FERS składa się</a:t>
          </a:r>
          <a:r>
            <a:rPr lang="pl-PL" sz="1200" kern="1200" dirty="0"/>
            <a:t> </a:t>
          </a:r>
          <a:r>
            <a:rPr lang="pl-PL" sz="1200" b="1" kern="1200" dirty="0"/>
            <a:t>za miesiąc, w którym została zarejestrowana </a:t>
          </a:r>
          <a:r>
            <a:rPr lang="pl-PL" sz="1200" b="0" kern="1200" dirty="0"/>
            <a:t>instytucja opieki/miejsca opieki.</a:t>
          </a:r>
        </a:p>
      </dsp:txBody>
      <dsp:txXfrm>
        <a:off x="1049274" y="1117536"/>
        <a:ext cx="2885503" cy="1713814"/>
      </dsp:txXfrm>
    </dsp:sp>
    <dsp:sp modelId="{E75BACFB-C9FE-4BE1-A047-06C569C10793}">
      <dsp:nvSpPr>
        <dsp:cNvPr id="0" name=""/>
        <dsp:cNvSpPr/>
      </dsp:nvSpPr>
      <dsp:spPr>
        <a:xfrm>
          <a:off x="4371975" y="1677149"/>
          <a:ext cx="3410140" cy="171381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1120" rIns="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Instytucja zrejestrowana po podpisaniu umowy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600" kern="1200" dirty="0"/>
            <a:t>Monitoring o liczbie miejsc utworzonych z KPO/FERS składa się </a:t>
          </a:r>
          <a:r>
            <a:rPr lang="pl-PL" sz="1600" b="1" kern="1200" dirty="0"/>
            <a:t>niezwłocznie</a:t>
          </a:r>
          <a:r>
            <a:rPr lang="pl-PL" sz="1600" kern="1200" dirty="0"/>
            <a:t> po zarejestrowaniu nowych miejsc opieki.</a:t>
          </a:r>
        </a:p>
      </dsp:txBody>
      <dsp:txXfrm>
        <a:off x="4371975" y="1677149"/>
        <a:ext cx="3410140" cy="17138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4283" cy="497021"/>
          </a:xfrm>
          <a:prstGeom prst="rect">
            <a:avLst/>
          </a:prstGeom>
        </p:spPr>
        <p:txBody>
          <a:bodyPr vert="horz" lIns="92135" tIns="46067" rIns="92135" bIns="46067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8646" y="0"/>
            <a:ext cx="2944283" cy="497021"/>
          </a:xfrm>
          <a:prstGeom prst="rect">
            <a:avLst/>
          </a:prstGeom>
        </p:spPr>
        <p:txBody>
          <a:bodyPr vert="horz" lIns="92135" tIns="46067" rIns="92135" bIns="46067" rtlCol="0"/>
          <a:lstStyle>
            <a:lvl1pPr algn="r">
              <a:defRPr sz="1200"/>
            </a:lvl1pPr>
          </a:lstStyle>
          <a:p>
            <a:fld id="{679CCBAB-3FF2-4331-8399-394F9A9DA1F8}" type="datetimeFigureOut">
              <a:rPr lang="pl-PL" smtClean="0"/>
              <a:t>18.11.2025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38250"/>
            <a:ext cx="5943600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35" tIns="46067" rIns="92135" bIns="46067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67263"/>
            <a:ext cx="5435600" cy="3900489"/>
          </a:xfrm>
          <a:prstGeom prst="rect">
            <a:avLst/>
          </a:prstGeom>
        </p:spPr>
        <p:txBody>
          <a:bodyPr vert="horz" lIns="92135" tIns="46067" rIns="92135" bIns="46067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2" y="9408982"/>
            <a:ext cx="2944283" cy="497019"/>
          </a:xfrm>
          <a:prstGeom prst="rect">
            <a:avLst/>
          </a:prstGeom>
        </p:spPr>
        <p:txBody>
          <a:bodyPr vert="horz" lIns="92135" tIns="46067" rIns="92135" bIns="46067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8646" y="9408982"/>
            <a:ext cx="2944283" cy="497019"/>
          </a:xfrm>
          <a:prstGeom prst="rect">
            <a:avLst/>
          </a:prstGeom>
        </p:spPr>
        <p:txBody>
          <a:bodyPr vert="horz" lIns="92135" tIns="46067" rIns="92135" bIns="46067" rtlCol="0" anchor="b"/>
          <a:lstStyle>
            <a:lvl1pPr algn="r">
              <a:defRPr sz="1200"/>
            </a:lvl1pPr>
          </a:lstStyle>
          <a:p>
            <a:fld id="{3B9AD845-C1CE-4849-BACE-F497F118E44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3229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9AD845-C1CE-4849-BACE-F497F118E446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7966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9AD845-C1CE-4849-BACE-F497F118E446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5215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az 8">
            <a:extLst>
              <a:ext uri="{FF2B5EF4-FFF2-40B4-BE49-F238E27FC236}">
                <a16:creationId xmlns:a16="http://schemas.microsoft.com/office/drawing/2014/main" id="{688B4BBA-32E1-4358-AE77-A461F1C3573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9C9D7C9F-8081-4D7F-A748-E72D88E776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27434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F493C1F-9548-4BD0-9BFA-FEC685FA3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52553"/>
            <a:ext cx="9144000" cy="150523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736ECB4-F374-43B0-B9A0-8FD71A963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01C9-CCEB-4B10-8E6B-87E90A311EB7}" type="datetimeFigureOut">
              <a:rPr lang="pl-PL" smtClean="0"/>
              <a:t>18.11.2025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98F5B81-438F-4DCF-B96E-F975D093C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E74FAC5-74DE-4859-ACF7-ECAAE8659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t>‹#›</a:t>
            </a:fld>
            <a:endParaRPr lang="pl-PL"/>
          </a:p>
        </p:txBody>
      </p:sp>
      <p:pic>
        <p:nvPicPr>
          <p:cNvPr id="12" name="Obraz 11">
            <a:extLst>
              <a:ext uri="{FF2B5EF4-FFF2-40B4-BE49-F238E27FC236}">
                <a16:creationId xmlns:a16="http://schemas.microsoft.com/office/drawing/2014/main" id="{D63737EE-CA1B-452B-9F70-6F1FCBB49B6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7966" y="741308"/>
            <a:ext cx="4696066" cy="1371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347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B999A1-443F-4304-BF8E-9A5F396F4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C8652302-EE8D-47A0-88E7-B3E918BCBA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6C3D720-8D51-4D9C-8535-6E3D61727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01C9-CCEB-4B10-8E6B-87E90A311EB7}" type="datetimeFigureOut">
              <a:rPr lang="pl-PL" smtClean="0"/>
              <a:t>18.11.2025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BE70925-49B1-4A6C-948A-83369CEB2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529638E-BDBC-4C69-B33E-8847051E1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9785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B938228-0D4E-4FE1-87B3-74063DFF05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FB746AB2-94E6-4805-A0CB-8A60BC3DF4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6491EAA-8AAE-4105-90BC-3221673DE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01C9-CCEB-4B10-8E6B-87E90A311EB7}" type="datetimeFigureOut">
              <a:rPr lang="pl-PL" smtClean="0"/>
              <a:t>18.11.2025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EF432A2-1C25-4FEE-88AA-4CA550CE9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29993B2-EB63-4652-9020-F0030990D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5909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6FC124D-AF29-4A7F-848E-36B015ACB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1192" y="365125"/>
            <a:ext cx="8282608" cy="1325563"/>
          </a:xfrm>
        </p:spPr>
        <p:txBody>
          <a:bodyPr>
            <a:normAutofit/>
          </a:bodyPr>
          <a:lstStyle>
            <a:lvl1pPr>
              <a:defRPr sz="2400" b="1">
                <a:solidFill>
                  <a:schemeClr val="bg1"/>
                </a:solidFill>
                <a:latin typeface="+mj-lt"/>
                <a:ea typeface="Verdana" panose="020B0604030504040204" pitchFamily="34" charset="0"/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D426936-7997-48FC-AF92-F1B6582C3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825625"/>
            <a:ext cx="827267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ea typeface="Verdana" panose="020B0604030504040204" pitchFamily="34" charset="0"/>
              </a:defRPr>
            </a:lvl1pPr>
            <a:lvl2pPr>
              <a:defRPr>
                <a:solidFill>
                  <a:schemeClr val="bg1"/>
                </a:solidFill>
                <a:latin typeface="+mn-lt"/>
                <a:ea typeface="Verdana" panose="020B0604030504040204" pitchFamily="34" charset="0"/>
              </a:defRPr>
            </a:lvl2pPr>
            <a:lvl3pPr>
              <a:defRPr>
                <a:solidFill>
                  <a:schemeClr val="bg1"/>
                </a:solidFill>
                <a:latin typeface="+mn-lt"/>
                <a:ea typeface="Verdana" panose="020B0604030504040204" pitchFamily="34" charset="0"/>
              </a:defRPr>
            </a:lvl3pPr>
            <a:lvl4pPr>
              <a:defRPr>
                <a:solidFill>
                  <a:schemeClr val="bg1"/>
                </a:solidFill>
                <a:latin typeface="+mn-lt"/>
                <a:ea typeface="Verdana" panose="020B0604030504040204" pitchFamily="34" charset="0"/>
              </a:defRPr>
            </a:lvl4pPr>
            <a:lvl5pPr>
              <a:defRPr>
                <a:solidFill>
                  <a:schemeClr val="bg1"/>
                </a:solidFill>
                <a:latin typeface="+mn-lt"/>
                <a:ea typeface="Verdana" panose="020B0604030504040204" pitchFamily="34" charset="0"/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E5C1BDD-18C7-48D7-9758-1B3A8D5E3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01C9-CCEB-4B10-8E6B-87E90A311EB7}" type="datetimeFigureOut">
              <a:rPr lang="pl-PL" smtClean="0"/>
              <a:t>18.11.2025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87A5B56-AF67-4EE9-84BD-E01B72862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D703DA1-BEBF-48DC-9CAB-F5128807A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8213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C2C6BB-E473-4776-A212-DFBE85B33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087673E-1484-4B48-9D6D-9DA9864188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EC6FBEE-C64C-4F79-BA67-FBBEEE240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01C9-CCEB-4B10-8E6B-87E90A311EB7}" type="datetimeFigureOut">
              <a:rPr lang="pl-PL" smtClean="0"/>
              <a:t>18.11.2025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B30DE8B-6FD7-428E-8A39-681815672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560305B-5A1C-43A6-B26D-1226CA4B7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4054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92A4245-A949-419D-A2AD-C7D3A5249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DA30E3-D680-4724-8A5B-1B8EF09B6F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974608E-5830-45FC-9C97-26E7070408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5B6F686-C1E0-4188-A22B-B81D24F41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01C9-CCEB-4B10-8E6B-87E90A311EB7}" type="datetimeFigureOut">
              <a:rPr lang="pl-PL" smtClean="0"/>
              <a:t>18.11.2025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D645AB7-43BD-4C3A-A30F-446DE3DC8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4CB0583-8A39-49FB-BB0F-63764E039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1533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94AD88-BEBA-403C-9799-5F0D91D2B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DED48D0-B6F6-400B-BCE2-82C188E733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49ECD56-EF4A-4C2B-A784-A7C84DAE73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E956535-F1EF-4F6F-AB9E-4E480AEB6D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097B4EA-7681-4F2D-B51A-E368A6C8B4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241955A3-BE4C-4F41-9EFB-9BE6138AF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01C9-CCEB-4B10-8E6B-87E90A311EB7}" type="datetimeFigureOut">
              <a:rPr lang="pl-PL" smtClean="0"/>
              <a:t>18.11.2025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22601C37-5085-4EC5-8C5E-79ED8767A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CA629FFC-ED8C-4AE7-BBAF-4C4AB4164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7658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92ACAAA-EE2B-4B42-944C-55B648265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096ABE8E-F801-45D2-8CBC-6DDD5FA92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01C9-CCEB-4B10-8E6B-87E90A311EB7}" type="datetimeFigureOut">
              <a:rPr lang="pl-PL" smtClean="0"/>
              <a:t>18.11.2025</a:t>
            </a:fld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F05534E-9843-4D7B-9EF4-E220BB055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4DAE3C0A-62B4-46A7-9563-119192391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49839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69986296-D38D-41B3-AD4B-395554A02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01C9-CCEB-4B10-8E6B-87E90A311EB7}" type="datetimeFigureOut">
              <a:rPr lang="pl-PL" smtClean="0"/>
              <a:t>18.11.2025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A817A13B-409F-4F2B-8BEA-C72D046B3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B3921FB-9EC3-4FA4-809C-23B66FF5F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3372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7918D04-5F39-4B42-B8F9-B12DD287F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CFDB5D1-C4E6-4434-AE42-408F824FD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B554689-FED2-4CC9-897F-739B1503B4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FE74711-ACF7-4B1D-90D8-BF0C1262F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01C9-CCEB-4B10-8E6B-87E90A311EB7}" type="datetimeFigureOut">
              <a:rPr lang="pl-PL" smtClean="0"/>
              <a:t>18.11.2025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F4B3943-7214-4D83-9C83-A42FE1E28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CC32A27-73AA-45C3-B8C3-AFD6814EA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2900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CE1D1B-2864-4777-90EE-C88BBFFE4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00784DFB-2834-4005-A3F0-C187795BE7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279002B-2A62-47C7-AA40-7697EB8928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8FAFF6E-0DD5-4B4F-8F22-E96EEAF26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01C9-CCEB-4B10-8E6B-87E90A311EB7}" type="datetimeFigureOut">
              <a:rPr lang="pl-PL" smtClean="0"/>
              <a:t>18.11.2025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7F22E12-3D09-4BFE-B192-DF01A0A0C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0260211-CB33-4435-82B4-86920F13D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116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11D41A70-1040-4F2E-98A3-DADDB8F69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0826" y="365125"/>
            <a:ext cx="822297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30209F7-28BE-4DCF-9004-B231DE086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30826" y="1825625"/>
            <a:ext cx="822297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106C1E7-2C75-410B-B216-395A4F6B2E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D01C9-CCEB-4B10-8E6B-87E90A311EB7}" type="datetimeFigureOut">
              <a:rPr lang="pl-PL" smtClean="0"/>
              <a:t>18.11.2025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A89C3E2-CE5E-4BB9-BC22-82D1DDD59E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9C35C44-AE55-447F-96EE-6CAB7BFA3D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D0888-A58A-4897-B129-D60617AF82DB}" type="slidenum">
              <a:rPr lang="pl-PL" smtClean="0"/>
              <a:t>‹#›</a:t>
            </a:fld>
            <a:endParaRPr lang="pl-PL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387CBA3E-1065-4B7A-B1A8-3C0D1EAEF61F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868" y="240402"/>
            <a:ext cx="2744722" cy="801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850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bg1"/>
          </a:solidFill>
          <a:latin typeface="+mj-lt"/>
          <a:ea typeface="Verdana" panose="020B060403050404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Verdana" panose="020B060403050404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Verdana" panose="020B060403050404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Verdana" panose="020B060403050404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Verdana" panose="020B060403050404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Verdana" panose="020B060403050404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5513E17B-E1FA-4510-9F94-0285E81081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0674" y="1927433"/>
            <a:ext cx="8691661" cy="3745579"/>
          </a:xfrm>
        </p:spPr>
        <p:txBody>
          <a:bodyPr>
            <a:normAutofit/>
          </a:bodyPr>
          <a:lstStyle/>
          <a:p>
            <a:r>
              <a:rPr lang="pl-PL" sz="2400" i="0" u="none" strike="noStrike" baseline="0" dirty="0">
                <a:latin typeface="Lato" panose="020F0502020204030203" pitchFamily="34" charset="-18"/>
              </a:rPr>
              <a:t>Jak wpisać nowe miejsca opieki utworzone z programu Aktywny Maluch 2022-2029 do rejestru żłobków i klubów dziecięcych lub wykazu dziennych opiekunów</a:t>
            </a:r>
            <a:r>
              <a:rPr lang="pl-PL" sz="2400" dirty="0">
                <a:latin typeface="Lato" panose="020F0502020204030203" pitchFamily="34" charset="-18"/>
              </a:rPr>
              <a:t>, a potem monitorować ich funkcjonowanie?</a:t>
            </a:r>
            <a:br>
              <a:rPr lang="pl-PL" sz="2400" dirty="0">
                <a:latin typeface="Lato" panose="020F0502020204030203" pitchFamily="34" charset="-18"/>
              </a:rPr>
            </a:br>
            <a:br>
              <a:rPr lang="pl-PL" sz="2400" dirty="0">
                <a:latin typeface="Lato" panose="020F0502020204030203" pitchFamily="34" charset="-18"/>
              </a:rPr>
            </a:br>
            <a:br>
              <a:rPr lang="pl-PL" sz="2000" dirty="0">
                <a:latin typeface="Lato" panose="020F0502020204030203" pitchFamily="34" charset="-18"/>
              </a:rPr>
            </a:br>
            <a:br>
              <a:rPr lang="pl-PL" sz="2000" dirty="0">
                <a:latin typeface="Lato" panose="020F0502020204030203" pitchFamily="34" charset="-18"/>
              </a:rPr>
            </a:br>
            <a:br>
              <a:rPr lang="pl-PL" sz="1800" dirty="0">
                <a:latin typeface="Lato" panose="020F0502020204030203" pitchFamily="34" charset="-18"/>
              </a:rPr>
            </a:br>
            <a:endParaRPr lang="pl-PL" sz="2800" dirty="0">
              <a:latin typeface="+mn-lt"/>
            </a:endParaRPr>
          </a:p>
        </p:txBody>
      </p:sp>
      <p:sp>
        <p:nvSpPr>
          <p:cNvPr id="2" name="Podtytuł 1">
            <a:extLst>
              <a:ext uri="{FF2B5EF4-FFF2-40B4-BE49-F238E27FC236}">
                <a16:creationId xmlns:a16="http://schemas.microsoft.com/office/drawing/2014/main" id="{FC62228C-BADA-48D6-ACCF-ECDAAFA97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1417" y="5934989"/>
            <a:ext cx="9063036" cy="923011"/>
          </a:xfrm>
        </p:spPr>
        <p:txBody>
          <a:bodyPr>
            <a:normAutofit/>
          </a:bodyPr>
          <a:lstStyle/>
          <a:p>
            <a:r>
              <a:rPr lang="pl-PL" sz="1200" dirty="0"/>
              <a:t>Informacje opisane w prezentacji mają zastosowanie tylko do gmin, które dokonują wpisu miejsc opieki i innych czynności związanych z udziałem w programie Aktywny Maluch 2022-2029 w Rejestrze Żłobków</a:t>
            </a:r>
          </a:p>
        </p:txBody>
      </p:sp>
      <p:sp>
        <p:nvSpPr>
          <p:cNvPr id="6" name="Podtytuł 4">
            <a:extLst>
              <a:ext uri="{FF2B5EF4-FFF2-40B4-BE49-F238E27FC236}">
                <a16:creationId xmlns:a16="http://schemas.microsoft.com/office/drawing/2014/main" id="{B792C67E-9ADE-4F39-A2D7-0FBB86732FF4}"/>
              </a:ext>
            </a:extLst>
          </p:cNvPr>
          <p:cNvSpPr txBox="1">
            <a:spLocks/>
          </p:cNvSpPr>
          <p:nvPr/>
        </p:nvSpPr>
        <p:spPr>
          <a:xfrm>
            <a:off x="1657547" y="6275773"/>
            <a:ext cx="9144000" cy="5822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1800" dirty="0">
              <a:effectLst/>
              <a:latin typeface="+mn-lt"/>
              <a:ea typeface="Calibri" panose="020F0502020204030204" pitchFamily="34" charset="0"/>
              <a:cs typeface="Poppins" panose="000005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481787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EF31D66F-E093-4A32-BECA-09123F1365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8812" y="1277571"/>
            <a:ext cx="8272669" cy="3872598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BD5FCC58-5F38-44B6-AE1C-C3EB50434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pl-PL" dirty="0"/>
            </a:br>
            <a:r>
              <a:rPr lang="pl-PL" dirty="0"/>
              <a:t>Liczba dzieci zapisanych – monitoring </a:t>
            </a:r>
            <a:br>
              <a:rPr lang="pl-PL" dirty="0"/>
            </a:br>
            <a:br>
              <a:rPr lang="pl-PL" b="1" kern="0" dirty="0">
                <a:effectLst/>
                <a:latin typeface="Lato" panose="020F050202020403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A095D9C-3E47-4F3F-A6DC-1608F10A7D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5582E5D6-19CF-4D6D-AD74-1A5F38C6CB10}"/>
              </a:ext>
            </a:extLst>
          </p:cNvPr>
          <p:cNvSpPr/>
          <p:nvPr/>
        </p:nvSpPr>
        <p:spPr>
          <a:xfrm>
            <a:off x="3071192" y="5466081"/>
            <a:ext cx="1847850" cy="1026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/>
              <a:t>Wskaż liczbę dzieci zapisanych na miejsca utworzone z odpowiedniego źródła (KPO albo FERS)</a:t>
            </a:r>
          </a:p>
        </p:txBody>
      </p:sp>
      <p:sp>
        <p:nvSpPr>
          <p:cNvPr id="10" name="Strzałka: w prawo 9">
            <a:extLst>
              <a:ext uri="{FF2B5EF4-FFF2-40B4-BE49-F238E27FC236}">
                <a16:creationId xmlns:a16="http://schemas.microsoft.com/office/drawing/2014/main" id="{AA3277D4-433C-4704-BBB8-D82A0CAB0A34}"/>
              </a:ext>
            </a:extLst>
          </p:cNvPr>
          <p:cNvSpPr/>
          <p:nvPr/>
        </p:nvSpPr>
        <p:spPr>
          <a:xfrm>
            <a:off x="5585848" y="5716634"/>
            <a:ext cx="735539" cy="412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0" name="Dymek mowy: owalny 19">
            <a:extLst>
              <a:ext uri="{FF2B5EF4-FFF2-40B4-BE49-F238E27FC236}">
                <a16:creationId xmlns:a16="http://schemas.microsoft.com/office/drawing/2014/main" id="{CCBCA975-9AA7-45EC-AA4A-C4517190394A}"/>
              </a:ext>
            </a:extLst>
          </p:cNvPr>
          <p:cNvSpPr/>
          <p:nvPr/>
        </p:nvSpPr>
        <p:spPr>
          <a:xfrm>
            <a:off x="838200" y="1163450"/>
            <a:ext cx="1786500" cy="1054476"/>
          </a:xfrm>
          <a:prstGeom prst="wedgeEllipseCallout">
            <a:avLst>
              <a:gd name="adj1" fmla="val 132138"/>
              <a:gd name="adj2" fmla="val 218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100" dirty="0"/>
              <a:t>Znak „+” pozwala na dodanie kolejnego etapu.</a:t>
            </a:r>
          </a:p>
        </p:txBody>
      </p:sp>
      <p:sp>
        <p:nvSpPr>
          <p:cNvPr id="21" name="Dymek mowy: owalny 20">
            <a:extLst>
              <a:ext uri="{FF2B5EF4-FFF2-40B4-BE49-F238E27FC236}">
                <a16:creationId xmlns:a16="http://schemas.microsoft.com/office/drawing/2014/main" id="{DE45B42C-DAA5-4541-93DD-FF7A11921779}"/>
              </a:ext>
            </a:extLst>
          </p:cNvPr>
          <p:cNvSpPr/>
          <p:nvPr/>
        </p:nvSpPr>
        <p:spPr>
          <a:xfrm>
            <a:off x="5254154" y="3378167"/>
            <a:ext cx="2563906" cy="1261908"/>
          </a:xfrm>
          <a:prstGeom prst="wedgeEllipseCallout">
            <a:avLst>
              <a:gd name="adj1" fmla="val 113716"/>
              <a:gd name="adj2" fmla="val -573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/>
              <a:t>UWAGA!</a:t>
            </a:r>
          </a:p>
          <a:p>
            <a:pPr algn="ctr"/>
            <a:r>
              <a:rPr lang="pl-PL" sz="1000" dirty="0"/>
              <a:t>Tę datę należy wpisać </a:t>
            </a:r>
            <a:r>
              <a:rPr lang="pl-PL" sz="1000" b="1" dirty="0"/>
              <a:t>po fakcie</a:t>
            </a:r>
            <a:r>
              <a:rPr lang="pl-PL" sz="1000" dirty="0"/>
              <a:t>, czyli po rozpoczęciu funkcjonowania. Nie podaje się daty z przyszłości.</a:t>
            </a:r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id="{9C37E5DC-FDD0-439F-AA16-D73354CDB842}"/>
              </a:ext>
            </a:extLst>
          </p:cNvPr>
          <p:cNvSpPr/>
          <p:nvPr/>
        </p:nvSpPr>
        <p:spPr>
          <a:xfrm>
            <a:off x="6694125" y="5466081"/>
            <a:ext cx="1847850" cy="1026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/>
              <a:t>Podaj miesiąc, w którym zarejestrowano miejsca opieki</a:t>
            </a:r>
          </a:p>
          <a:p>
            <a:pPr algn="ctr"/>
            <a:endParaRPr lang="pl-PL" sz="1000" dirty="0"/>
          </a:p>
        </p:txBody>
      </p:sp>
      <p:sp>
        <p:nvSpPr>
          <p:cNvPr id="15" name="Prostokąt 14">
            <a:extLst>
              <a:ext uri="{FF2B5EF4-FFF2-40B4-BE49-F238E27FC236}">
                <a16:creationId xmlns:a16="http://schemas.microsoft.com/office/drawing/2014/main" id="{DABC5671-3CBA-4AAF-A20F-09863B66C6F5}"/>
              </a:ext>
            </a:extLst>
          </p:cNvPr>
          <p:cNvSpPr/>
          <p:nvPr/>
        </p:nvSpPr>
        <p:spPr>
          <a:xfrm>
            <a:off x="9694115" y="5466081"/>
            <a:ext cx="1847850" cy="1026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/>
              <a:t>Podaj datę rozpoczęcia zadania funkcjonowania</a:t>
            </a:r>
          </a:p>
        </p:txBody>
      </p:sp>
      <p:sp>
        <p:nvSpPr>
          <p:cNvPr id="16" name="Strzałka: w prawo 15">
            <a:extLst>
              <a:ext uri="{FF2B5EF4-FFF2-40B4-BE49-F238E27FC236}">
                <a16:creationId xmlns:a16="http://schemas.microsoft.com/office/drawing/2014/main" id="{EF3A5737-E5B3-46FE-96FE-5BA2389B2EA2}"/>
              </a:ext>
            </a:extLst>
          </p:cNvPr>
          <p:cNvSpPr/>
          <p:nvPr/>
        </p:nvSpPr>
        <p:spPr>
          <a:xfrm>
            <a:off x="8750275" y="5716634"/>
            <a:ext cx="735539" cy="412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6" name="Dymek myśli: chmurka 5">
            <a:extLst>
              <a:ext uri="{FF2B5EF4-FFF2-40B4-BE49-F238E27FC236}">
                <a16:creationId xmlns:a16="http://schemas.microsoft.com/office/drawing/2014/main" id="{8086CEED-62B4-46CC-892A-2D616CACEAD6}"/>
              </a:ext>
            </a:extLst>
          </p:cNvPr>
          <p:cNvSpPr/>
          <p:nvPr/>
        </p:nvSpPr>
        <p:spPr>
          <a:xfrm>
            <a:off x="1356999" y="3213870"/>
            <a:ext cx="2535402" cy="1325562"/>
          </a:xfrm>
          <a:prstGeom prst="cloudCallout">
            <a:avLst>
              <a:gd name="adj1" fmla="val 98425"/>
              <a:gd name="adj2" fmla="val 694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100" dirty="0"/>
              <a:t>Rozpoczęcie funkcjonowania musi przypadać w okresie 3 miesięcy od dnia zarejestrowania instytucji/miejsc opieki</a:t>
            </a:r>
          </a:p>
        </p:txBody>
      </p:sp>
    </p:spTree>
    <p:extLst>
      <p:ext uri="{BB962C8B-B14F-4D97-AF65-F5344CB8AC3E}">
        <p14:creationId xmlns:p14="http://schemas.microsoft.com/office/powerpoint/2010/main" val="412117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D3B779F9-CA09-447A-BCF7-B6C225C51C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4595" y="1540974"/>
            <a:ext cx="8409612" cy="2468935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ED16A078-BDE6-410E-90BF-C54C083F5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Liczba dzieci zapisanych – monitoring</a:t>
            </a:r>
          </a:p>
        </p:txBody>
      </p:sp>
      <p:sp>
        <p:nvSpPr>
          <p:cNvPr id="3" name="Dymek mowy: prostokąt 2">
            <a:extLst>
              <a:ext uri="{FF2B5EF4-FFF2-40B4-BE49-F238E27FC236}">
                <a16:creationId xmlns:a16="http://schemas.microsoft.com/office/drawing/2014/main" id="{9BD237AB-32B0-43E3-86F8-AB9797C89E8F}"/>
              </a:ext>
            </a:extLst>
          </p:cNvPr>
          <p:cNvSpPr/>
          <p:nvPr/>
        </p:nvSpPr>
        <p:spPr>
          <a:xfrm>
            <a:off x="4586428" y="4273312"/>
            <a:ext cx="3019143" cy="2468935"/>
          </a:xfrm>
          <a:prstGeom prst="wedgeRectCallout">
            <a:avLst>
              <a:gd name="adj1" fmla="val 67481"/>
              <a:gd name="adj2" fmla="val -770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pl-PL" sz="1400" dirty="0"/>
              <a:t>Uwaga! </a:t>
            </a:r>
          </a:p>
          <a:p>
            <a:pPr algn="ctr">
              <a:lnSpc>
                <a:spcPct val="150000"/>
              </a:lnSpc>
            </a:pPr>
            <a:r>
              <a:rPr lang="pl-PL" sz="1400" dirty="0"/>
              <a:t>Przy podawaniu informacji za kolejny miesiąc funkcjonowania nie podaje się daty rozpoczęcia zadania funkcjonowania, jeśli została już wcześniej zaraportowana.</a:t>
            </a:r>
          </a:p>
        </p:txBody>
      </p:sp>
    </p:spTree>
    <p:extLst>
      <p:ext uri="{BB962C8B-B14F-4D97-AF65-F5344CB8AC3E}">
        <p14:creationId xmlns:p14="http://schemas.microsoft.com/office/powerpoint/2010/main" val="10429632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BAD8F4-4D88-4CAB-8C1A-9E2594EAB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Etap - liczba miejsc opieki - liczba dzieci zapisanych</a:t>
            </a:r>
          </a:p>
        </p:txBody>
      </p:sp>
      <p:pic>
        <p:nvPicPr>
          <p:cNvPr id="13" name="Symbol zastępczy zawartości 12">
            <a:extLst>
              <a:ext uri="{FF2B5EF4-FFF2-40B4-BE49-F238E27FC236}">
                <a16:creationId xmlns:a16="http://schemas.microsoft.com/office/drawing/2014/main" id="{68E32B1F-63F4-4368-89DF-7096ADA9F6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05" t="214"/>
          <a:stretch/>
        </p:blipFill>
        <p:spPr>
          <a:xfrm>
            <a:off x="3345346" y="3905250"/>
            <a:ext cx="7734300" cy="2368875"/>
          </a:xfrm>
        </p:spPr>
      </p:pic>
      <p:sp>
        <p:nvSpPr>
          <p:cNvPr id="14" name="Dymek mowy: owalny 13">
            <a:extLst>
              <a:ext uri="{FF2B5EF4-FFF2-40B4-BE49-F238E27FC236}">
                <a16:creationId xmlns:a16="http://schemas.microsoft.com/office/drawing/2014/main" id="{A8209A1D-A5FB-4304-B3AD-CCAC6B3BB0C1}"/>
              </a:ext>
            </a:extLst>
          </p:cNvPr>
          <p:cNvSpPr/>
          <p:nvPr/>
        </p:nvSpPr>
        <p:spPr>
          <a:xfrm>
            <a:off x="7362825" y="1386746"/>
            <a:ext cx="4352925" cy="2397728"/>
          </a:xfrm>
          <a:prstGeom prst="wedgeEllipseCallout">
            <a:avLst>
              <a:gd name="adj1" fmla="val -47665"/>
              <a:gd name="adj2" fmla="val 675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A5D70673-2B70-42FE-8367-2EAA845E02A9}"/>
              </a:ext>
            </a:extLst>
          </p:cNvPr>
          <p:cNvSpPr txBox="1"/>
          <p:nvPr/>
        </p:nvSpPr>
        <p:spPr>
          <a:xfrm>
            <a:off x="8067675" y="1588188"/>
            <a:ext cx="3467100" cy="19948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1200" b="0" i="0" u="none" strike="noStrike" baseline="0" dirty="0">
                <a:solidFill>
                  <a:schemeClr val="bg1"/>
                </a:solidFill>
                <a:latin typeface="Lato" panose="020F0502020204030203" pitchFamily="34" charset="-18"/>
              </a:rPr>
              <a:t>W przypadku inwestycji o większej liczbie etapów należy szczególnie pilnować, by dane o liczbie miejsc opieki i liczbie dzieci zapisanych dotyczyły zawsze właściwego etapu. Liczba miejsc opieki z KPO i FERS oraz liczba dzieci zapisanych na te miejsca są „przypisane” do danego etapu. </a:t>
            </a:r>
            <a:endParaRPr lang="pl-PL" sz="1200" dirty="0">
              <a:solidFill>
                <a:schemeClr val="bg1"/>
              </a:solidFill>
            </a:endParaRPr>
          </a:p>
        </p:txBody>
      </p:sp>
      <p:sp>
        <p:nvSpPr>
          <p:cNvPr id="4" name="Dymek mowy: owalny 3">
            <a:extLst>
              <a:ext uri="{FF2B5EF4-FFF2-40B4-BE49-F238E27FC236}">
                <a16:creationId xmlns:a16="http://schemas.microsoft.com/office/drawing/2014/main" id="{17F2996F-1D30-4492-8B50-1B844227D354}"/>
              </a:ext>
            </a:extLst>
          </p:cNvPr>
          <p:cNvSpPr/>
          <p:nvPr/>
        </p:nvSpPr>
        <p:spPr>
          <a:xfrm>
            <a:off x="2162175" y="1386745"/>
            <a:ext cx="3467100" cy="2397728"/>
          </a:xfrm>
          <a:prstGeom prst="wedgeEllipseCallout">
            <a:avLst>
              <a:gd name="adj1" fmla="val 82862"/>
              <a:gd name="adj2" fmla="val 653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pl-PL" sz="1200" dirty="0"/>
              <a:t>Dodaj etap, gdy część miejsc rozpocznie funkcjonowanie w innym miesiącu niż pozostała pula miejsc. Jeśli wszystkie miejsca opieki rozpoczną funkcjonowanie w tym samym miesiącu, </a:t>
            </a:r>
            <a:r>
              <a:rPr lang="pl-PL" sz="1200" b="1" dirty="0"/>
              <a:t>to miesiące funkcjonowania nie są etapem. </a:t>
            </a:r>
          </a:p>
        </p:txBody>
      </p:sp>
    </p:spTree>
    <p:extLst>
      <p:ext uri="{BB962C8B-B14F-4D97-AF65-F5344CB8AC3E}">
        <p14:creationId xmlns:p14="http://schemas.microsoft.com/office/powerpoint/2010/main" val="1161363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DD02200-B00A-46D9-904C-C3B51DCBA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1192" y="365125"/>
            <a:ext cx="8282608" cy="153987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br>
              <a:rPr lang="pl-PL" i="0" u="none" strike="noStrike" baseline="0" dirty="0">
                <a:latin typeface="Lato" panose="020F0502020204030203" pitchFamily="34" charset="-18"/>
              </a:rPr>
            </a:br>
            <a:r>
              <a:rPr lang="pl-PL" i="0" u="none" strike="noStrike" baseline="0" dirty="0">
                <a:latin typeface="Lato" panose="020F0502020204030203" pitchFamily="34" charset="-18"/>
              </a:rPr>
              <a:t>Podpisanie umowy o dofinansowanie w ramach programu a </a:t>
            </a:r>
            <a:r>
              <a:rPr lang="pl-PL" strike="noStrike" baseline="0" dirty="0">
                <a:latin typeface="Lato" panose="020F0502020204030203" pitchFamily="34" charset="-18"/>
              </a:rPr>
              <a:t>Monitoring</a:t>
            </a:r>
            <a:endParaRPr lang="pl-PL" dirty="0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557397C4-2C5D-4938-9625-1B899D2A7D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8869706"/>
              </p:ext>
            </p:extLst>
          </p:nvPr>
        </p:nvGraphicFramePr>
        <p:xfrm>
          <a:off x="2609850" y="1825625"/>
          <a:ext cx="8743950" cy="4508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8689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5DA13F-3549-494A-8AFC-5F281A451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kern="0" dirty="0">
                <a:effectLst/>
                <a:latin typeface="Lato" panose="020F0502020204030203" pitchFamily="34" charset="-18"/>
                <a:ea typeface="Lato" panose="020F0502020204030203" pitchFamily="34" charset="-18"/>
                <a:cs typeface="Times New Roman" panose="02020603050405020304" pitchFamily="18" charset="0"/>
              </a:rPr>
              <a:t>W jakim celu składa się Monitoring</a:t>
            </a:r>
            <a:r>
              <a:rPr lang="pl-PL" b="1" i="1" kern="0" dirty="0">
                <a:effectLst/>
                <a:latin typeface="Lato" panose="020F0502020204030203" pitchFamily="34" charset="-18"/>
                <a:ea typeface="Lato" panose="020F0502020204030203" pitchFamily="34" charset="-18"/>
                <a:cs typeface="Times New Roman" panose="02020603050405020304" pitchFamily="18" charset="0"/>
              </a:rPr>
              <a:t>?</a:t>
            </a:r>
            <a:br>
              <a:rPr lang="pl-PL" b="1" kern="0" dirty="0">
                <a:effectLst/>
                <a:latin typeface="Lato" panose="020F050202020403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b="1" kern="0" dirty="0">
                <a:effectLst/>
                <a:latin typeface="Lato" panose="020F050202020403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A35543A-14B6-4D04-99DC-DB0A644F1B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825625"/>
            <a:ext cx="8272670" cy="3432175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sz="2000" dirty="0"/>
              <a:t>Dane przekazywane w trybie monitoringu służą wojewodzie do obliczenia poziomu obsadzenia miejsc opieki w okresie 36-ciu miesięcy (podzielonych na okres 12-stu i 24-rech miesięcy). Następnie wojewoda dokonuje rozliczenia dofinansowania. Brak lub błędnie przekazane dane mogą prowadzić nawet do zwrotu środków dofinansowania.</a:t>
            </a:r>
          </a:p>
        </p:txBody>
      </p:sp>
    </p:spTree>
    <p:extLst>
      <p:ext uri="{BB962C8B-B14F-4D97-AF65-F5344CB8AC3E}">
        <p14:creationId xmlns:p14="http://schemas.microsoft.com/office/powerpoint/2010/main" val="37523057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2B2C7DF-FD0F-411E-A7CE-8D8D1890D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pl-PL" sz="2000" dirty="0"/>
              <a:t>Dziękujemy za uwagę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pl-PL" sz="2000" dirty="0"/>
              <a:t>Departament Polityki Rodzinnej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pl-PL" sz="2000" dirty="0"/>
              <a:t>Ministerstwo Rodziny, Pracy i Polityki Społecznej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45500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1DFEF27-54A5-4D77-A187-EBC6911F3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1192" y="365126"/>
            <a:ext cx="7711108" cy="844550"/>
          </a:xfrm>
        </p:spPr>
        <p:txBody>
          <a:bodyPr/>
          <a:lstStyle/>
          <a:p>
            <a:r>
              <a:rPr lang="pl-PL" dirty="0"/>
              <a:t>Instrukcje wypełniania wniosków – gdzie je znaleźć?</a:t>
            </a:r>
            <a:br>
              <a:rPr lang="pl-PL" dirty="0"/>
            </a:br>
            <a:endParaRPr lang="pl-PL" dirty="0"/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5F4443AB-2076-4BD7-AE19-302B3DBD70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0" t="1924" r="3151" b="10076"/>
          <a:stretch/>
        </p:blipFill>
        <p:spPr>
          <a:xfrm>
            <a:off x="3190873" y="1000126"/>
            <a:ext cx="6866691" cy="3438523"/>
          </a:xfr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E344804D-B82B-4816-AAB1-1C63112A0D3A}"/>
              </a:ext>
            </a:extLst>
          </p:cNvPr>
          <p:cNvSpPr txBox="1"/>
          <p:nvPr/>
        </p:nvSpPr>
        <p:spPr>
          <a:xfrm>
            <a:off x="3324224" y="4529926"/>
            <a:ext cx="66579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>
                <a:solidFill>
                  <a:schemeClr val="bg1"/>
                </a:solidFill>
              </a:rPr>
              <a:t>Link: https://www.gov.pl/web/rodzina/instrukcje-wypelniania-wnioskow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429E2778-E6AB-4D8D-91FA-67464B30C599}"/>
              </a:ext>
            </a:extLst>
          </p:cNvPr>
          <p:cNvSpPr txBox="1"/>
          <p:nvPr/>
        </p:nvSpPr>
        <p:spPr>
          <a:xfrm>
            <a:off x="2895599" y="5076564"/>
            <a:ext cx="92964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>
                <a:solidFill>
                  <a:schemeClr val="bg1"/>
                </a:solidFill>
              </a:rPr>
              <a:t>Zakładki na oficjalnej stronie Ministerstwa Rodziny, Pracy i Polityki Społecznej </a:t>
            </a:r>
            <a:r>
              <a:rPr lang="pl-PL" sz="1400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pl-PL" sz="1400" dirty="0">
                <a:solidFill>
                  <a:schemeClr val="bg1"/>
                </a:solidFill>
              </a:rPr>
              <a:t>Co robimy </a:t>
            </a:r>
            <a:r>
              <a:rPr lang="pl-PL" sz="1400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pl-PL" sz="1400" dirty="0">
                <a:solidFill>
                  <a:schemeClr val="bg1"/>
                </a:solidFill>
              </a:rPr>
              <a:t> Programy i projekty </a:t>
            </a:r>
            <a:r>
              <a:rPr lang="pl-PL" sz="1400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pl-PL" sz="1400" dirty="0">
                <a:solidFill>
                  <a:schemeClr val="bg1"/>
                </a:solidFill>
              </a:rPr>
              <a:t> Program Aktywny Maluch </a:t>
            </a:r>
            <a:r>
              <a:rPr lang="pl-PL" sz="1400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pl-PL" sz="1400" dirty="0">
                <a:solidFill>
                  <a:schemeClr val="bg1"/>
                </a:solidFill>
              </a:rPr>
              <a:t> Aktywny Maluch  2022-2029 </a:t>
            </a:r>
          </a:p>
          <a:p>
            <a:r>
              <a:rPr lang="pl-PL" sz="1400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pl-PL" sz="1400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Instrukcje wypełniania wniosków w związku z programem Aktywny Maluch 2022-2029</a:t>
            </a:r>
          </a:p>
          <a:p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760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695CC9B-FBE5-44B8-A7C1-BB02B6823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1192" y="372499"/>
            <a:ext cx="8063533" cy="1235075"/>
          </a:xfrm>
        </p:spPr>
        <p:txBody>
          <a:bodyPr>
            <a:normAutofit/>
          </a:bodyPr>
          <a:lstStyle/>
          <a:p>
            <a:r>
              <a:rPr lang="pl-PL" sz="1600" dirty="0"/>
              <a:t>Jak wpisać do rejestru lub wykazu </a:t>
            </a:r>
            <a:r>
              <a:rPr lang="pl-PL" sz="1600" baseline="0" dirty="0"/>
              <a:t>nową instytucję opieki utworzoną w ramach programu Aktywny Maluch 2022-2029 i monitorować jej funkcjonowanie </a:t>
            </a:r>
            <a:endParaRPr lang="pl-PL" sz="1600" dirty="0"/>
          </a:p>
        </p:txBody>
      </p:sp>
      <p:graphicFrame>
        <p:nvGraphicFramePr>
          <p:cNvPr id="3" name="Symbol zastępczy zawartości 2">
            <a:extLst>
              <a:ext uri="{FF2B5EF4-FFF2-40B4-BE49-F238E27FC236}">
                <a16:creationId xmlns:a16="http://schemas.microsoft.com/office/drawing/2014/main" id="{F18F41EE-9CD6-4E52-BA55-CEAEA078AB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6332674"/>
              </p:ext>
            </p:extLst>
          </p:nvPr>
        </p:nvGraphicFramePr>
        <p:xfrm>
          <a:off x="742951" y="824142"/>
          <a:ext cx="10391774" cy="2933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id="{9DBB2537-36A6-43B6-8DDB-7F16EC3515BD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7008813" y="2505075"/>
            <a:ext cx="5183187" cy="368458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sz="1600" b="0" i="0" u="none" strike="noStrike" baseline="0" dirty="0">
              <a:latin typeface="Lato" panose="020F0502020204030203" pitchFamily="34" charset="-18"/>
            </a:endParaRPr>
          </a:p>
          <a:p>
            <a:pPr marL="514350" indent="-514350">
              <a:buFont typeface="+mj-lt"/>
              <a:buAutoNum type="arabicPeriod"/>
            </a:pPr>
            <a:endParaRPr lang="pl-PL" sz="1700" dirty="0"/>
          </a:p>
          <a:p>
            <a:pPr marL="514350" indent="-514350">
              <a:buFont typeface="+mj-lt"/>
              <a:buAutoNum type="arabicPeriod"/>
            </a:pPr>
            <a:endParaRPr lang="pl-PL" dirty="0"/>
          </a:p>
          <a:p>
            <a:pPr marL="514350" indent="-514350">
              <a:buFont typeface="+mj-lt"/>
              <a:buAutoNum type="arabicPeriod"/>
            </a:pPr>
            <a:endParaRPr lang="pl-PL" dirty="0"/>
          </a:p>
          <a:p>
            <a:pPr marL="514350" indent="-514350">
              <a:buFont typeface="+mj-lt"/>
              <a:buAutoNum type="arabicPeriod"/>
            </a:pPr>
            <a:endParaRPr lang="pl-PL" dirty="0"/>
          </a:p>
        </p:txBody>
      </p:sp>
      <p:sp>
        <p:nvSpPr>
          <p:cNvPr id="5" name="Tytuł 6">
            <a:extLst>
              <a:ext uri="{FF2B5EF4-FFF2-40B4-BE49-F238E27FC236}">
                <a16:creationId xmlns:a16="http://schemas.microsoft.com/office/drawing/2014/main" id="{D50851A6-2F0F-4D08-944E-55FA358BBC02}"/>
              </a:ext>
            </a:extLst>
          </p:cNvPr>
          <p:cNvSpPr txBox="1">
            <a:spLocks/>
          </p:cNvSpPr>
          <p:nvPr/>
        </p:nvSpPr>
        <p:spPr>
          <a:xfrm>
            <a:off x="2961654" y="3188493"/>
            <a:ext cx="828260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pl-PL" sz="1600" dirty="0"/>
              <a:t>Jak wpisać do rejestru lub wykazu </a:t>
            </a:r>
            <a:r>
              <a:rPr lang="pl-PL" sz="1600" baseline="0" dirty="0"/>
              <a:t>nowe miejsca opieki utworzone w ramach programu Aktywny Maluch 2022-2029 w istniejącej już instytucji i monitorować ich funkcjonowanie </a:t>
            </a:r>
            <a:endParaRPr lang="pl-PL" sz="1600" dirty="0"/>
          </a:p>
        </p:txBody>
      </p:sp>
      <p:graphicFrame>
        <p:nvGraphicFramePr>
          <p:cNvPr id="6" name="Symbol zastępczy zawartości 8">
            <a:extLst>
              <a:ext uri="{FF2B5EF4-FFF2-40B4-BE49-F238E27FC236}">
                <a16:creationId xmlns:a16="http://schemas.microsoft.com/office/drawing/2014/main" id="{974A06E8-92E7-4C09-A001-904E17869B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1585089"/>
              </p:ext>
            </p:extLst>
          </p:nvPr>
        </p:nvGraphicFramePr>
        <p:xfrm>
          <a:off x="0" y="3783856"/>
          <a:ext cx="12192000" cy="2878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017122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C6837B2C-7BE0-46F4-A655-CE019A7B0B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5932" y="2049152"/>
            <a:ext cx="7407735" cy="3168335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6AE905AA-8490-407F-AD7E-D3760DBCA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Rejestracja nowej instytucji opieki / zwiększenie liczby miejsc w istniejącej</a:t>
            </a:r>
            <a:br>
              <a:rPr lang="pl-PL" dirty="0"/>
            </a:br>
            <a:br>
              <a:rPr lang="pl-PL" dirty="0"/>
            </a:br>
            <a:r>
              <a:rPr kumimoji="0" lang="pl-PL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 Heavy"/>
                <a:ea typeface="Lato" panose="020F0502020204030203" pitchFamily="34" charset="-18"/>
                <a:cs typeface="Lato" panose="020F0502020204030203" pitchFamily="34" charset="-18"/>
              </a:rPr>
              <a:t>Liczba miejsc opieki</a:t>
            </a:r>
            <a:endParaRPr lang="pl-PL" dirty="0"/>
          </a:p>
        </p:txBody>
      </p:sp>
      <p:sp>
        <p:nvSpPr>
          <p:cNvPr id="8" name="Dymek mowy: owalny 7">
            <a:extLst>
              <a:ext uri="{FF2B5EF4-FFF2-40B4-BE49-F238E27FC236}">
                <a16:creationId xmlns:a16="http://schemas.microsoft.com/office/drawing/2014/main" id="{10299257-9392-4E05-BF63-E725FEEF8120}"/>
              </a:ext>
            </a:extLst>
          </p:cNvPr>
          <p:cNvSpPr/>
          <p:nvPr/>
        </p:nvSpPr>
        <p:spPr>
          <a:xfrm>
            <a:off x="126117" y="1507541"/>
            <a:ext cx="2280177" cy="1629569"/>
          </a:xfrm>
          <a:prstGeom prst="wedgeEllipseCallout">
            <a:avLst>
              <a:gd name="adj1" fmla="val 94787"/>
              <a:gd name="adj2" fmla="val 241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/>
              <a:t>Podaj liczbę miejsc opieki z decyzji właściwego państwowego inspektora sanitarnego (żłobki) albo z pozytywnej opinii wójta, burmistrza lub prezydenta miasta (kluby dziecięce).</a:t>
            </a:r>
          </a:p>
        </p:txBody>
      </p:sp>
      <p:sp>
        <p:nvSpPr>
          <p:cNvPr id="14" name="Dymek mowy: owalny 13">
            <a:extLst>
              <a:ext uri="{FF2B5EF4-FFF2-40B4-BE49-F238E27FC236}">
                <a16:creationId xmlns:a16="http://schemas.microsoft.com/office/drawing/2014/main" id="{AD5CEE1E-8692-4451-97EF-8443389E2ED9}"/>
              </a:ext>
            </a:extLst>
          </p:cNvPr>
          <p:cNvSpPr/>
          <p:nvPr/>
        </p:nvSpPr>
        <p:spPr>
          <a:xfrm>
            <a:off x="6380547" y="1837765"/>
            <a:ext cx="1819276" cy="1801906"/>
          </a:xfrm>
          <a:prstGeom prst="wedgeEllipseCallout">
            <a:avLst>
              <a:gd name="adj1" fmla="val -145549"/>
              <a:gd name="adj2" fmla="val 222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/>
              <a:t>Wskaż liczbę miejsc opieki utworzonych z programu według źródła ich finansowania – KPO albo FERS.</a:t>
            </a:r>
          </a:p>
        </p:txBody>
      </p:sp>
    </p:spTree>
    <p:extLst>
      <p:ext uri="{BB962C8B-B14F-4D97-AF65-F5344CB8AC3E}">
        <p14:creationId xmlns:p14="http://schemas.microsoft.com/office/powerpoint/2010/main" val="4014375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60BD99-E7F5-4B87-93BA-13786B66C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47000"/>
              </a:lnSpc>
              <a:spcBef>
                <a:spcPts val="1200"/>
              </a:spcBef>
            </a:pPr>
            <a:r>
              <a:rPr lang="pl-PL" sz="2400" b="1" kern="0" dirty="0">
                <a:effectLst/>
                <a:latin typeface="Lato" panose="020F0502020204030203" pitchFamily="34" charset="-18"/>
                <a:ea typeface="Lato" panose="020F0502020204030203" pitchFamily="34" charset="-18"/>
                <a:cs typeface="Times New Roman" panose="02020603050405020304" pitchFamily="18" charset="0"/>
              </a:rPr>
              <a:t>Co zrobić gdy </a:t>
            </a:r>
            <a:r>
              <a:rPr lang="pl-PL" kern="0" dirty="0">
                <a:latin typeface="Lato" panose="020F0502020204030203" pitchFamily="34" charset="-18"/>
                <a:ea typeface="Lato" panose="020F0502020204030203" pitchFamily="34" charset="-18"/>
                <a:cs typeface="Times New Roman" panose="02020603050405020304" pitchFamily="18" charset="0"/>
              </a:rPr>
              <a:t>instytucja/miejsca opieki są wpisane do rejestru lub wykazu, ale nieoznaczone jako utworzone z programu? 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2B93B17-082A-462A-82B3-379FF5FA56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pl-PL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2000" dirty="0"/>
              <a:t>W takiej sytuacji koniecznie uzupełnij brakujące informacje!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l-PL" sz="2000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2000" dirty="0"/>
              <a:t>Jeśli tego nie zrobisz, nie będziesz mogła/mógł co miesiąc monitorować funkcjonowania miejsc opieki – a to obowiązek wynikający z programu wpływający na ostateczne rozliczenie. </a:t>
            </a:r>
          </a:p>
          <a:p>
            <a:pPr marL="0" indent="0" algn="just">
              <a:buNone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22773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BDDB61C-6FF6-4BDC-A824-8DC13AA05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>
              <a:lnSpc>
                <a:spcPct val="147000"/>
              </a:lnSpc>
              <a:spcBef>
                <a:spcPts val="1200"/>
              </a:spcBef>
              <a:spcAft>
                <a:spcPts val="1200"/>
              </a:spcAft>
            </a:pPr>
            <a:r>
              <a:rPr lang="pl-PL" sz="2700" b="1" kern="0" dirty="0">
                <a:effectLst/>
                <a:latin typeface="Lato" panose="020F0502020204030203" pitchFamily="34" charset="-18"/>
                <a:ea typeface="Lato" panose="020F0502020204030203" pitchFamily="34" charset="-18"/>
                <a:cs typeface="Times New Roman" panose="02020603050405020304" pitchFamily="18" charset="0"/>
              </a:rPr>
              <a:t>Monitorowanie funkcjonowania miejsc opieki utworzonych </a:t>
            </a:r>
            <a:r>
              <a:rPr lang="pl-PL" sz="2700" b="1" kern="0" dirty="0">
                <a:effectLst/>
                <a:latin typeface="Lato" panose="020F050202020403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ze środków programu Aktywny Maluch 2022-2029</a:t>
            </a:r>
            <a:r>
              <a:rPr lang="pl-PL" sz="2700" b="1" kern="0" dirty="0">
                <a:effectLst/>
                <a:latin typeface="Lato" panose="020F0502020204030203" pitchFamily="34" charset="-18"/>
                <a:ea typeface="Lato" panose="020F0502020204030203" pitchFamily="34" charset="-18"/>
                <a:cs typeface="Times New Roman" panose="02020603050405020304" pitchFamily="18" charset="0"/>
              </a:rPr>
              <a:t> </a:t>
            </a:r>
            <a:br>
              <a:rPr lang="pl-PL" sz="2400" b="1" kern="0" dirty="0">
                <a:effectLst/>
                <a:latin typeface="Lato" panose="020F050202020403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5C616E5-2443-4EE1-977B-2AA619162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sz="2000" dirty="0"/>
              <a:t>Po wpisaniu miejsc opieki do rejestru lub wykazu zgodnie zasadami programu konieczne jest monitorowanie ich funkcjonowania (obsadzenia) - co miesiąc, przez 36 miesięcy. Służy do tego sekcja „Liczba miejsc opieki utworzonych w ramach etapu</a:t>
            </a:r>
            <a:r>
              <a:rPr lang="pl-PL" sz="2000"/>
              <a:t>” oraz </a:t>
            </a:r>
            <a:r>
              <a:rPr lang="pl-PL" sz="2000" dirty="0"/>
              <a:t>„Informacje o dzieciach zapisanych w ramach etapu” w zakładce „Dane Aktywny </a:t>
            </a:r>
            <a:r>
              <a:rPr lang="pl-PL" sz="1900" dirty="0"/>
              <a:t>Maluch”.</a:t>
            </a:r>
            <a:endParaRPr lang="pl-PL" sz="2000" dirty="0"/>
          </a:p>
          <a:p>
            <a:pPr marL="0" indent="0" algn="just">
              <a:lnSpc>
                <a:spcPct val="150000"/>
              </a:lnSpc>
              <a:buNone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179074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az 8">
            <a:extLst>
              <a:ext uri="{FF2B5EF4-FFF2-40B4-BE49-F238E27FC236}">
                <a16:creationId xmlns:a16="http://schemas.microsoft.com/office/drawing/2014/main" id="{A8B42BFC-3B12-4DFD-9446-5BAE09E399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1192" y="1825625"/>
            <a:ext cx="8282608" cy="3544234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7F3E6B85-8A84-4DC6-85D1-1DF9B089E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Ustawowa informacja o liczbie dzieci zapisanych</a:t>
            </a:r>
          </a:p>
        </p:txBody>
      </p:sp>
      <p:sp>
        <p:nvSpPr>
          <p:cNvPr id="5" name="Dymek mowy: owalny 4">
            <a:extLst>
              <a:ext uri="{FF2B5EF4-FFF2-40B4-BE49-F238E27FC236}">
                <a16:creationId xmlns:a16="http://schemas.microsoft.com/office/drawing/2014/main" id="{234EFF21-519A-4AE0-9ECA-F7CF1DB41087}"/>
              </a:ext>
            </a:extLst>
          </p:cNvPr>
          <p:cNvSpPr/>
          <p:nvPr/>
        </p:nvSpPr>
        <p:spPr>
          <a:xfrm>
            <a:off x="24433" y="3321007"/>
            <a:ext cx="2794967" cy="2297670"/>
          </a:xfrm>
          <a:prstGeom prst="wedgeEllipseCallout">
            <a:avLst>
              <a:gd name="adj1" fmla="val 62981"/>
              <a:gd name="adj2" fmla="val 128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/>
              <a:t>Informacje ogólne o liczbie dzieci zapisanych, w tym w podziale na KPO i FERS należy aktualizować - zgodnie z ustawą o opiece nad dziećmi w wieku do lat 3 - w ciągu 3 dni . </a:t>
            </a:r>
          </a:p>
        </p:txBody>
      </p:sp>
      <p:sp>
        <p:nvSpPr>
          <p:cNvPr id="8" name="Dymek mowy: owalny 7">
            <a:extLst>
              <a:ext uri="{FF2B5EF4-FFF2-40B4-BE49-F238E27FC236}">
                <a16:creationId xmlns:a16="http://schemas.microsoft.com/office/drawing/2014/main" id="{FE0C0B28-66A6-4E7F-97C1-BFC00048F752}"/>
              </a:ext>
            </a:extLst>
          </p:cNvPr>
          <p:cNvSpPr/>
          <p:nvPr/>
        </p:nvSpPr>
        <p:spPr>
          <a:xfrm>
            <a:off x="7744445" y="4744480"/>
            <a:ext cx="3861147" cy="1748395"/>
          </a:xfrm>
          <a:prstGeom prst="wedgeEllipseCallout">
            <a:avLst>
              <a:gd name="adj1" fmla="val -134874"/>
              <a:gd name="adj2" fmla="val -960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/>
              <a:t>! Informacje ogólne o liczbie dzieci zapisanych nie są danymi monitoringowymi. Podlegają rygorowi ustawy (czyli terminowi ustawowemu). </a:t>
            </a:r>
          </a:p>
          <a:p>
            <a:pPr algn="ctr"/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val="3253654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D5FCC58-5F38-44B6-AE1C-C3EB50434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pl-PL" dirty="0"/>
            </a:br>
            <a:r>
              <a:rPr lang="pl-PL" dirty="0"/>
              <a:t>Liczba miejsc opieki – monitoring </a:t>
            </a:r>
            <a:br>
              <a:rPr lang="pl-PL" dirty="0"/>
            </a:br>
            <a:br>
              <a:rPr lang="pl-PL" b="1" kern="0" dirty="0">
                <a:effectLst/>
                <a:latin typeface="Lato" panose="020F050202020403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A095D9C-3E47-4F3F-A6DC-1608F10A7D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5582E5D6-19CF-4D6D-AD74-1A5F38C6CB10}"/>
              </a:ext>
            </a:extLst>
          </p:cNvPr>
          <p:cNvSpPr/>
          <p:nvPr/>
        </p:nvSpPr>
        <p:spPr>
          <a:xfrm>
            <a:off x="3071192" y="5466081"/>
            <a:ext cx="1847850" cy="1026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/>
              <a:t>Wskaż źródło (KPO albo FERS) z jakiego zostały utworzone nowe miejsca opieki.</a:t>
            </a:r>
          </a:p>
        </p:txBody>
      </p:sp>
      <p:sp>
        <p:nvSpPr>
          <p:cNvPr id="10" name="Strzałka: w prawo 9">
            <a:extLst>
              <a:ext uri="{FF2B5EF4-FFF2-40B4-BE49-F238E27FC236}">
                <a16:creationId xmlns:a16="http://schemas.microsoft.com/office/drawing/2014/main" id="{AA3277D4-433C-4704-BBB8-D82A0CAB0A34}"/>
              </a:ext>
            </a:extLst>
          </p:cNvPr>
          <p:cNvSpPr/>
          <p:nvPr/>
        </p:nvSpPr>
        <p:spPr>
          <a:xfrm>
            <a:off x="5728230" y="5716634"/>
            <a:ext cx="735539" cy="412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BD5A7F87-608F-4648-AFD8-479AD7039E1D}"/>
              </a:ext>
            </a:extLst>
          </p:cNvPr>
          <p:cNvSpPr/>
          <p:nvPr/>
        </p:nvSpPr>
        <p:spPr>
          <a:xfrm>
            <a:off x="7212496" y="5293677"/>
            <a:ext cx="4028590" cy="13716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/>
              <a:t>Zaznacz </a:t>
            </a:r>
            <a:r>
              <a:rPr lang="pl-PL" sz="1000" dirty="0" err="1"/>
              <a:t>checkbox</a:t>
            </a:r>
            <a:r>
              <a:rPr lang="pl-PL" sz="1000" dirty="0"/>
              <a:t> </a:t>
            </a:r>
            <a:r>
              <a:rPr lang="pl-PL" sz="1000" i="1" dirty="0"/>
              <a:t>Oświadczam, że zgłaszany etap jest ostatnim etapem kończącym realizację inwestycji w instytucji opieki w ramach Programu Aktywny Maluch 2022-2029 </a:t>
            </a:r>
            <a:r>
              <a:rPr lang="pl-PL" sz="1000" dirty="0"/>
              <a:t> w zależności od sytuacji - tego czy instytucja powstała w ramach jednego etapu realizacji inwestycji czy nie oraz czy rozpoczną funkcjonowanie w tym samym miesiącu kalendarzowym.</a:t>
            </a:r>
          </a:p>
        </p:txBody>
      </p:sp>
      <p:pic>
        <p:nvPicPr>
          <p:cNvPr id="17" name="Obraz 16">
            <a:extLst>
              <a:ext uri="{FF2B5EF4-FFF2-40B4-BE49-F238E27FC236}">
                <a16:creationId xmlns:a16="http://schemas.microsoft.com/office/drawing/2014/main" id="{683FFB1B-6093-4BCE-BAE1-4F1D6E29F9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0939" y="1116672"/>
            <a:ext cx="7883114" cy="4033497"/>
          </a:xfrm>
          <a:prstGeom prst="rect">
            <a:avLst/>
          </a:prstGeom>
        </p:spPr>
      </p:pic>
      <p:sp>
        <p:nvSpPr>
          <p:cNvPr id="19" name="Dymek mowy: prostokąt 18">
            <a:extLst>
              <a:ext uri="{FF2B5EF4-FFF2-40B4-BE49-F238E27FC236}">
                <a16:creationId xmlns:a16="http://schemas.microsoft.com/office/drawing/2014/main" id="{72C9BD6C-4A9C-461D-B063-E4933725D409}"/>
              </a:ext>
            </a:extLst>
          </p:cNvPr>
          <p:cNvSpPr/>
          <p:nvPr/>
        </p:nvSpPr>
        <p:spPr>
          <a:xfrm>
            <a:off x="5634707" y="2537010"/>
            <a:ext cx="1805998" cy="847165"/>
          </a:xfrm>
          <a:prstGeom prst="wedgeRectCallout">
            <a:avLst>
              <a:gd name="adj1" fmla="val 71741"/>
              <a:gd name="adj2" fmla="val -65965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100" dirty="0"/>
              <a:t>Suma miejsc KPO i FERS obliczona automatycznie.</a:t>
            </a:r>
          </a:p>
        </p:txBody>
      </p:sp>
      <p:sp>
        <p:nvSpPr>
          <p:cNvPr id="20" name="Dymek mowy: owalny 19">
            <a:extLst>
              <a:ext uri="{FF2B5EF4-FFF2-40B4-BE49-F238E27FC236}">
                <a16:creationId xmlns:a16="http://schemas.microsoft.com/office/drawing/2014/main" id="{CCBCA975-9AA7-45EC-AA4A-C4517190394A}"/>
              </a:ext>
            </a:extLst>
          </p:cNvPr>
          <p:cNvSpPr/>
          <p:nvPr/>
        </p:nvSpPr>
        <p:spPr>
          <a:xfrm>
            <a:off x="838201" y="1595718"/>
            <a:ext cx="1786500" cy="1054476"/>
          </a:xfrm>
          <a:prstGeom prst="wedgeEllipseCallout">
            <a:avLst>
              <a:gd name="adj1" fmla="val 137658"/>
              <a:gd name="adj2" fmla="val -317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100" dirty="0"/>
              <a:t>Znak „+” pozwala na dodanie kolejnego etapu.</a:t>
            </a:r>
          </a:p>
        </p:txBody>
      </p:sp>
      <p:sp>
        <p:nvSpPr>
          <p:cNvPr id="21" name="Dymek mowy: owalny 20">
            <a:extLst>
              <a:ext uri="{FF2B5EF4-FFF2-40B4-BE49-F238E27FC236}">
                <a16:creationId xmlns:a16="http://schemas.microsoft.com/office/drawing/2014/main" id="{DE45B42C-DAA5-4541-93DD-FF7A11921779}"/>
              </a:ext>
            </a:extLst>
          </p:cNvPr>
          <p:cNvSpPr/>
          <p:nvPr/>
        </p:nvSpPr>
        <p:spPr>
          <a:xfrm>
            <a:off x="8883522" y="2537010"/>
            <a:ext cx="1805998" cy="940990"/>
          </a:xfrm>
          <a:prstGeom prst="wedgeEllipseCallout">
            <a:avLst>
              <a:gd name="adj1" fmla="val -27712"/>
              <a:gd name="adj2" fmla="val -684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/>
              <a:t>Podaj miesiąc, w którym zarejestrowano miejsca opieki.</a:t>
            </a:r>
          </a:p>
        </p:txBody>
      </p:sp>
      <p:sp>
        <p:nvSpPr>
          <p:cNvPr id="22" name="Dymek mowy: owalny 21">
            <a:extLst>
              <a:ext uri="{FF2B5EF4-FFF2-40B4-BE49-F238E27FC236}">
                <a16:creationId xmlns:a16="http://schemas.microsoft.com/office/drawing/2014/main" id="{88FE5240-BBF7-4412-970E-58A7AFE93237}"/>
              </a:ext>
            </a:extLst>
          </p:cNvPr>
          <p:cNvSpPr/>
          <p:nvPr/>
        </p:nvSpPr>
        <p:spPr>
          <a:xfrm>
            <a:off x="70481" y="3283902"/>
            <a:ext cx="2995742" cy="2695575"/>
          </a:xfrm>
          <a:prstGeom prst="wedgeEllipseCallout">
            <a:avLst>
              <a:gd name="adj1" fmla="val 60576"/>
              <a:gd name="adj2" fmla="val -3423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/>
              <a:t>Zaznacz </a:t>
            </a:r>
            <a:r>
              <a:rPr lang="pl-PL" sz="1000" dirty="0" err="1"/>
              <a:t>checkbox</a:t>
            </a:r>
            <a:r>
              <a:rPr lang="pl-PL" sz="1000" dirty="0"/>
              <a:t>, jeśli:</a:t>
            </a:r>
          </a:p>
          <a:p>
            <a:pPr marL="228600" indent="-228600" algn="ctr">
              <a:buAutoNum type="arabicPeriod"/>
            </a:pPr>
            <a:r>
              <a:rPr lang="pl-PL" sz="1000" dirty="0"/>
              <a:t>instytucja została utworzona w ramach jednego etapu realizacji</a:t>
            </a:r>
          </a:p>
          <a:p>
            <a:pPr marL="228600" indent="-228600" algn="ctr">
              <a:buAutoNum type="arabicPeriod"/>
            </a:pPr>
            <a:r>
              <a:rPr lang="pl-PL" sz="1000" dirty="0"/>
              <a:t>instytucja została utworzona w ramach więcej niż jednego etapu realizacji i jest to ostatni etap realizacji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pl-PL" sz="1000" dirty="0">
                <a:solidFill>
                  <a:schemeClr val="bg1"/>
                </a:solidFill>
                <a:effectLst/>
                <a:latin typeface="Lato" panose="020F0502020204030203" pitchFamily="34" charset="-18"/>
                <a:ea typeface="Lato" panose="020F0502020204030203" pitchFamily="34" charset="-18"/>
                <a:cs typeface="Lato" panose="020F0502020204030203" pitchFamily="34" charset="-18"/>
              </a:rPr>
              <a:t>instytucja jest tworzona w ramach więcej niż jednego etapu realizacji, ale planujesz że wszystkie miejsca opieki rozpoczną funkcjonowanie w tym samym miesiącu</a:t>
            </a:r>
            <a:endParaRPr lang="pl-PL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028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az 8">
            <a:extLst>
              <a:ext uri="{FF2B5EF4-FFF2-40B4-BE49-F238E27FC236}">
                <a16:creationId xmlns:a16="http://schemas.microsoft.com/office/drawing/2014/main" id="{5DB96C37-CD7A-4966-AB8D-FC9AA88552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8812" y="1277571"/>
            <a:ext cx="8272669" cy="3872598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ED16A078-BDE6-410E-90BF-C54C083F5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Liczba dzieci zapisanych – monitoring</a:t>
            </a:r>
          </a:p>
        </p:txBody>
      </p:sp>
      <p:sp>
        <p:nvSpPr>
          <p:cNvPr id="8" name="Owal 7">
            <a:extLst>
              <a:ext uri="{FF2B5EF4-FFF2-40B4-BE49-F238E27FC236}">
                <a16:creationId xmlns:a16="http://schemas.microsoft.com/office/drawing/2014/main" id="{53683FB6-8460-4F11-9662-E7CC74C98B7F}"/>
              </a:ext>
            </a:extLst>
          </p:cNvPr>
          <p:cNvSpPr/>
          <p:nvPr/>
        </p:nvSpPr>
        <p:spPr>
          <a:xfrm>
            <a:off x="73810" y="1277571"/>
            <a:ext cx="3071192" cy="29957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pl-PL" sz="1400" dirty="0"/>
              <a:t>Ważne! Należy pamiętać o powiązaniu liczby miejsc opieki z KPO lub FERS z liczbą dzieci zapisanych na te miejsca oraz z etapem realizacji inwestycji. </a:t>
            </a:r>
          </a:p>
        </p:txBody>
      </p:sp>
      <p:sp>
        <p:nvSpPr>
          <p:cNvPr id="3" name="Dymek mowy: prostokąt 2">
            <a:extLst>
              <a:ext uri="{FF2B5EF4-FFF2-40B4-BE49-F238E27FC236}">
                <a16:creationId xmlns:a16="http://schemas.microsoft.com/office/drawing/2014/main" id="{9BD237AB-32B0-43E3-86F8-AB9797C89E8F}"/>
              </a:ext>
            </a:extLst>
          </p:cNvPr>
          <p:cNvSpPr/>
          <p:nvPr/>
        </p:nvSpPr>
        <p:spPr>
          <a:xfrm>
            <a:off x="4833938" y="4209771"/>
            <a:ext cx="3019143" cy="2468935"/>
          </a:xfrm>
          <a:prstGeom prst="wedgeRectCallout">
            <a:avLst>
              <a:gd name="adj1" fmla="val 45806"/>
              <a:gd name="adj2" fmla="val -8644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pl-PL" sz="1400" dirty="0"/>
              <a:t>Uwaga! </a:t>
            </a:r>
          </a:p>
          <a:p>
            <a:pPr algn="ctr">
              <a:lnSpc>
                <a:spcPct val="150000"/>
              </a:lnSpc>
            </a:pPr>
            <a:r>
              <a:rPr lang="pl-PL" sz="1400" dirty="0"/>
              <a:t>Informacje o największej liczbie dzieci zapisanych w danym miesiącu przekazuje się w terminie 5 dni roboczych po zakończeniu danego miesiąca.</a:t>
            </a:r>
          </a:p>
        </p:txBody>
      </p:sp>
    </p:spTree>
    <p:extLst>
      <p:ext uri="{BB962C8B-B14F-4D97-AF65-F5344CB8AC3E}">
        <p14:creationId xmlns:p14="http://schemas.microsoft.com/office/powerpoint/2010/main" val="68494368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Niestandardowy 1">
      <a:majorFont>
        <a:latin typeface="Lato Heavy"/>
        <a:ea typeface=""/>
        <a:cs typeface=""/>
      </a:majorFont>
      <a:minorFont>
        <a:latin typeface="Lato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E5631E98-4C0A-4785-8274-B34C94B3D9FF}" vid="{ABBD4B9F-7CED-4024-98BC-AD96CFE56216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20231213_Roboczo_SzablonMRPiPS</Template>
  <TotalTime>7766</TotalTime>
  <Words>1072</Words>
  <Application>Microsoft Office PowerPoint</Application>
  <PresentationFormat>Panoramiczny</PresentationFormat>
  <Paragraphs>80</Paragraphs>
  <Slides>15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21" baseType="lpstr">
      <vt:lpstr>Arial</vt:lpstr>
      <vt:lpstr>Calibri</vt:lpstr>
      <vt:lpstr>Lato</vt:lpstr>
      <vt:lpstr>Lato Heavy</vt:lpstr>
      <vt:lpstr>Open Sans</vt:lpstr>
      <vt:lpstr>Motyw pakietu Office</vt:lpstr>
      <vt:lpstr>Jak wpisać nowe miejsca opieki utworzone z programu Aktywny Maluch 2022-2029 do rejestru żłobków i klubów dziecięcych lub wykazu dziennych opiekunów, a potem monitorować ich funkcjonowanie?     </vt:lpstr>
      <vt:lpstr>Instrukcje wypełniania wniosków – gdzie je znaleźć? </vt:lpstr>
      <vt:lpstr>Jak wpisać do rejestru lub wykazu nową instytucję opieki utworzoną w ramach programu Aktywny Maluch 2022-2029 i monitorować jej funkcjonowanie </vt:lpstr>
      <vt:lpstr>Rejestracja nowej instytucji opieki / zwiększenie liczby miejsc w istniejącej  Liczba miejsc opieki</vt:lpstr>
      <vt:lpstr>Co zrobić gdy instytucja/miejsca opieki są wpisane do rejestru lub wykazu, ale nieoznaczone jako utworzone z programu? </vt:lpstr>
      <vt:lpstr>Monitorowanie funkcjonowania miejsc opieki utworzonych ze środków programu Aktywny Maluch 2022-2029  </vt:lpstr>
      <vt:lpstr>Ustawowa informacja o liczbie dzieci zapisanych</vt:lpstr>
      <vt:lpstr> Liczba miejsc opieki – monitoring   </vt:lpstr>
      <vt:lpstr>Liczba dzieci zapisanych – monitoring</vt:lpstr>
      <vt:lpstr> Liczba dzieci zapisanych – monitoring   </vt:lpstr>
      <vt:lpstr>Liczba dzieci zapisanych – monitoring</vt:lpstr>
      <vt:lpstr>Etap - liczba miejsc opieki - liczba dzieci zapisanych</vt:lpstr>
      <vt:lpstr> Podpisanie umowy o dofinansowanie w ramach programu a Monitoring</vt:lpstr>
      <vt:lpstr>W jakim celu składa się Monitoring?  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Realizacja Programu MALUCHA 2022-2029</dc:title>
  <dc:creator>tp</dc:creator>
  <cp:lastModifiedBy>Marciniak-Budecka Dorota</cp:lastModifiedBy>
  <cp:revision>572</cp:revision>
  <cp:lastPrinted>2024-11-22T10:51:46Z</cp:lastPrinted>
  <dcterms:created xsi:type="dcterms:W3CDTF">2024-01-09T12:49:25Z</dcterms:created>
  <dcterms:modified xsi:type="dcterms:W3CDTF">2025-11-18T09:49:00Z</dcterms:modified>
</cp:coreProperties>
</file>