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8" r:id="rId4"/>
    <p:sldMasterId id="2147483742" r:id="rId5"/>
  </p:sldMasterIdLst>
  <p:notesMasterIdLst>
    <p:notesMasterId r:id="rId88"/>
  </p:notesMasterIdLst>
  <p:handoutMasterIdLst>
    <p:handoutMasterId r:id="rId89"/>
  </p:handoutMasterIdLst>
  <p:sldIdLst>
    <p:sldId id="258" r:id="rId6"/>
    <p:sldId id="2147469874" r:id="rId7"/>
    <p:sldId id="271" r:id="rId8"/>
    <p:sldId id="292" r:id="rId9"/>
    <p:sldId id="1697" r:id="rId10"/>
    <p:sldId id="295" r:id="rId11"/>
    <p:sldId id="2147470212" r:id="rId12"/>
    <p:sldId id="2147470213" r:id="rId13"/>
    <p:sldId id="1549" r:id="rId14"/>
    <p:sldId id="1550" r:id="rId15"/>
    <p:sldId id="1696" r:id="rId16"/>
    <p:sldId id="1645" r:id="rId17"/>
    <p:sldId id="1555" r:id="rId18"/>
    <p:sldId id="1557" r:id="rId19"/>
    <p:sldId id="1652" r:id="rId20"/>
    <p:sldId id="1621" r:id="rId21"/>
    <p:sldId id="1565" r:id="rId22"/>
    <p:sldId id="1616" r:id="rId23"/>
    <p:sldId id="345" r:id="rId24"/>
    <p:sldId id="346" r:id="rId25"/>
    <p:sldId id="347" r:id="rId26"/>
    <p:sldId id="348" r:id="rId27"/>
    <p:sldId id="293" r:id="rId28"/>
    <p:sldId id="2147470220" r:id="rId29"/>
    <p:sldId id="2147470235" r:id="rId30"/>
    <p:sldId id="2147470219" r:id="rId31"/>
    <p:sldId id="2147470221" r:id="rId32"/>
    <p:sldId id="2147470109" r:id="rId33"/>
    <p:sldId id="2147470222" r:id="rId34"/>
    <p:sldId id="2147470223" r:id="rId35"/>
    <p:sldId id="2147470227" r:id="rId36"/>
    <p:sldId id="2147470228" r:id="rId37"/>
    <p:sldId id="2147470229" r:id="rId38"/>
    <p:sldId id="2147470226" r:id="rId39"/>
    <p:sldId id="2147470060" r:id="rId40"/>
    <p:sldId id="2147470061" r:id="rId41"/>
    <p:sldId id="2147470062" r:id="rId42"/>
    <p:sldId id="272" r:id="rId43"/>
    <p:sldId id="1548" r:id="rId44"/>
    <p:sldId id="1589" r:id="rId45"/>
    <p:sldId id="1591" r:id="rId46"/>
    <p:sldId id="1540" r:id="rId47"/>
    <p:sldId id="1695" r:id="rId48"/>
    <p:sldId id="2147470129" r:id="rId49"/>
    <p:sldId id="318" r:id="rId50"/>
    <p:sldId id="2147470209" r:id="rId51"/>
    <p:sldId id="2147470225" r:id="rId52"/>
    <p:sldId id="946" r:id="rId53"/>
    <p:sldId id="947" r:id="rId54"/>
    <p:sldId id="948" r:id="rId55"/>
    <p:sldId id="949" r:id="rId56"/>
    <p:sldId id="950" r:id="rId57"/>
    <p:sldId id="903" r:id="rId58"/>
    <p:sldId id="910" r:id="rId59"/>
    <p:sldId id="2147469992" r:id="rId60"/>
    <p:sldId id="919" r:id="rId61"/>
    <p:sldId id="2147470242" r:id="rId62"/>
    <p:sldId id="2147469997" r:id="rId63"/>
    <p:sldId id="2147470237" r:id="rId64"/>
    <p:sldId id="2147469999" r:id="rId65"/>
    <p:sldId id="2147470000" r:id="rId66"/>
    <p:sldId id="2147470001" r:id="rId67"/>
    <p:sldId id="2147469937" r:id="rId68"/>
    <p:sldId id="2147470002" r:id="rId69"/>
    <p:sldId id="2147470003" r:id="rId70"/>
    <p:sldId id="2147470004" r:id="rId71"/>
    <p:sldId id="2147470005" r:id="rId72"/>
    <p:sldId id="2147470006" r:id="rId73"/>
    <p:sldId id="2147470007" r:id="rId74"/>
    <p:sldId id="2147470243" r:id="rId75"/>
    <p:sldId id="2147470010" r:id="rId76"/>
    <p:sldId id="2147470012" r:id="rId77"/>
    <p:sldId id="2147470013" r:id="rId78"/>
    <p:sldId id="2147470014" r:id="rId79"/>
    <p:sldId id="2147470015" r:id="rId80"/>
    <p:sldId id="2147470016" r:id="rId81"/>
    <p:sldId id="2147470241" r:id="rId82"/>
    <p:sldId id="2147470053" r:id="rId83"/>
    <p:sldId id="2147470055" r:id="rId84"/>
    <p:sldId id="2147470054" r:id="rId85"/>
    <p:sldId id="357" r:id="rId86"/>
    <p:sldId id="266" r:id="rId87"/>
  </p:sldIdLst>
  <p:sldSz cx="12192000" cy="6858000"/>
  <p:notesSz cx="6797675" cy="9926638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Lato" panose="020F0502020204030203" pitchFamily="34" charset="-18"/>
      <p:regular r:id="rId96"/>
      <p:bold r:id="rId97"/>
      <p:italic r:id="rId98"/>
      <p:boldItalic r:id="rId99"/>
    </p:embeddedFont>
    <p:embeddedFont>
      <p:font typeface="Lato Bold" panose="020F0802020204030203" pitchFamily="34" charset="-18"/>
      <p:bold r:id="rId100"/>
      <p:italic r:id="rId101"/>
      <p:boldItalic r:id="rId102"/>
    </p:embeddedFont>
    <p:embeddedFont>
      <p:font typeface="Montserrat" panose="00000500000000000000" pitchFamily="2" charset="-18"/>
      <p:regular r:id="rId103"/>
      <p:bold r:id="rId104"/>
      <p:italic r:id="rId105"/>
      <p:boldItalic r:id="rId106"/>
    </p:embeddedFont>
    <p:embeddedFont>
      <p:font typeface="Raleway" pitchFamily="2" charset="-18"/>
      <p:regular r:id="rId107"/>
      <p:bold r:id="rId108"/>
      <p:italic r:id="rId109"/>
      <p:boldItalic r:id="rId110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F_KAS_startowe" id="{39D62F48-E917-4904-BC48-DFF526BCB5FC}">
          <p14:sldIdLst>
            <p14:sldId id="258"/>
          </p14:sldIdLst>
        </p14:section>
        <p14:section name="MF_KAS_srodek" id="{5F5C5854-BAB1-4AB6-A894-A7450BEFCDD6}">
          <p14:sldIdLst>
            <p14:sldId id="2147469874"/>
            <p14:sldId id="271"/>
            <p14:sldId id="292"/>
            <p14:sldId id="1697"/>
            <p14:sldId id="295"/>
            <p14:sldId id="2147470212"/>
            <p14:sldId id="2147470213"/>
            <p14:sldId id="1549"/>
            <p14:sldId id="1550"/>
            <p14:sldId id="1696"/>
            <p14:sldId id="1645"/>
            <p14:sldId id="1555"/>
            <p14:sldId id="1557"/>
            <p14:sldId id="1652"/>
            <p14:sldId id="1621"/>
            <p14:sldId id="1565"/>
            <p14:sldId id="1616"/>
            <p14:sldId id="345"/>
            <p14:sldId id="346"/>
            <p14:sldId id="347"/>
            <p14:sldId id="348"/>
            <p14:sldId id="293"/>
            <p14:sldId id="2147470220"/>
            <p14:sldId id="2147470235"/>
            <p14:sldId id="2147470219"/>
            <p14:sldId id="2147470221"/>
            <p14:sldId id="2147470109"/>
            <p14:sldId id="2147470222"/>
            <p14:sldId id="2147470223"/>
            <p14:sldId id="2147470227"/>
            <p14:sldId id="2147470228"/>
            <p14:sldId id="2147470229"/>
            <p14:sldId id="2147470226"/>
            <p14:sldId id="2147470060"/>
            <p14:sldId id="2147470061"/>
            <p14:sldId id="2147470062"/>
            <p14:sldId id="272"/>
            <p14:sldId id="1548"/>
            <p14:sldId id="1589"/>
            <p14:sldId id="1591"/>
            <p14:sldId id="1540"/>
            <p14:sldId id="1695"/>
            <p14:sldId id="2147470129"/>
            <p14:sldId id="318"/>
            <p14:sldId id="2147470209"/>
            <p14:sldId id="2147470225"/>
            <p14:sldId id="946"/>
            <p14:sldId id="947"/>
            <p14:sldId id="948"/>
            <p14:sldId id="949"/>
            <p14:sldId id="950"/>
            <p14:sldId id="903"/>
            <p14:sldId id="910"/>
            <p14:sldId id="2147469992"/>
            <p14:sldId id="919"/>
            <p14:sldId id="2147470242"/>
            <p14:sldId id="2147469997"/>
            <p14:sldId id="2147470237"/>
            <p14:sldId id="2147469999"/>
            <p14:sldId id="2147470000"/>
            <p14:sldId id="2147470001"/>
            <p14:sldId id="2147469937"/>
            <p14:sldId id="2147470002"/>
            <p14:sldId id="2147470003"/>
            <p14:sldId id="2147470004"/>
            <p14:sldId id="2147470005"/>
            <p14:sldId id="2147470006"/>
            <p14:sldId id="2147470007"/>
            <p14:sldId id="2147470243"/>
            <p14:sldId id="2147470010"/>
            <p14:sldId id="2147470012"/>
            <p14:sldId id="2147470013"/>
            <p14:sldId id="2147470014"/>
            <p14:sldId id="2147470015"/>
            <p14:sldId id="2147470016"/>
            <p14:sldId id="2147470241"/>
            <p14:sldId id="2147470053"/>
            <p14:sldId id="2147470055"/>
            <p14:sldId id="2147470054"/>
            <p14:sldId id="357"/>
          </p14:sldIdLst>
        </p14:section>
        <p14:section name="MF_KAS_koncowe" id="{4D2FB628-BA0C-4101-9F9B-A23843DA94A5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2" pos="393" userDrawn="1">
          <p15:clr>
            <a:srgbClr val="A4A3A4"/>
          </p15:clr>
        </p15:guide>
        <p15:guide id="3" orient="horz" pos="731" userDrawn="1">
          <p15:clr>
            <a:srgbClr val="A4A3A4"/>
          </p15:clr>
        </p15:guide>
        <p15:guide id="4" orient="horz" pos="1049" userDrawn="1">
          <p15:clr>
            <a:srgbClr val="A4A3A4"/>
          </p15:clr>
        </p15:guide>
        <p15:guide id="5" orient="horz" pos="1412" userDrawn="1">
          <p15:clr>
            <a:srgbClr val="A4A3A4"/>
          </p15:clr>
        </p15:guide>
        <p15:guide id="6" pos="3940" userDrawn="1">
          <p15:clr>
            <a:srgbClr val="A4A3A4"/>
          </p15:clr>
        </p15:guide>
        <p15:guide id="7" pos="3296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pos="71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Śmiałkowska Justyna" initials="ŚJ" lastIdx="36" clrIdx="0">
    <p:extLst>
      <p:ext uri="{19B8F6BF-5375-455C-9EA6-DF929625EA0E}">
        <p15:presenceInfo xmlns:p15="http://schemas.microsoft.com/office/powerpoint/2012/main" userId="S::justyna.smialkowska@mf.gov.pl::3619ad90-e356-4ce4-8d0c-487ab809cc0a" providerId="AD"/>
      </p:ext>
    </p:extLst>
  </p:cmAuthor>
  <p:cmAuthor id="2" name="Jaromirski Kacper" initials="JK" lastIdx="2" clrIdx="1">
    <p:extLst>
      <p:ext uri="{19B8F6BF-5375-455C-9EA6-DF929625EA0E}">
        <p15:presenceInfo xmlns:p15="http://schemas.microsoft.com/office/powerpoint/2012/main" userId="S::kacper.jaromirski@mf.gov.pl::d3fd342b-5abe-4088-b6a8-4987b67ca2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3" autoAdjust="0"/>
    <p:restoredTop sz="88639" autoAdjust="0"/>
  </p:normalViewPr>
  <p:slideViewPr>
    <p:cSldViewPr snapToGrid="0" showGuides="1">
      <p:cViewPr varScale="1">
        <p:scale>
          <a:sx n="107" d="100"/>
          <a:sy n="107" d="100"/>
        </p:scale>
        <p:origin x="1086" y="108"/>
      </p:cViewPr>
      <p:guideLst>
        <p:guide pos="393"/>
        <p:guide orient="horz" pos="731"/>
        <p:guide orient="horz" pos="1049"/>
        <p:guide orient="horz" pos="1412"/>
        <p:guide pos="3940"/>
        <p:guide pos="3296"/>
        <p:guide orient="horz" pos="3861"/>
        <p:guide pos="7106"/>
      </p:guideLst>
    </p:cSldViewPr>
  </p:slideViewPr>
  <p:outlineViewPr>
    <p:cViewPr>
      <p:scale>
        <a:sx n="33" d="100"/>
        <a:sy n="33" d="100"/>
      </p:scale>
      <p:origin x="0" y="559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5" d="100"/>
          <a:sy n="105" d="100"/>
        </p:scale>
        <p:origin x="2496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handoutMaster" Target="handoutMasters/handoutMaster1.xml"/><Relationship Id="rId112" Type="http://schemas.openxmlformats.org/officeDocument/2006/relationships/presProps" Target="presProps.xml"/><Relationship Id="rId16" Type="http://schemas.openxmlformats.org/officeDocument/2006/relationships/slide" Target="slides/slide11.xml"/><Relationship Id="rId107" Type="http://schemas.openxmlformats.org/officeDocument/2006/relationships/font" Target="fonts/font18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font" Target="fonts/font14.fntdata"/><Relationship Id="rId108" Type="http://schemas.openxmlformats.org/officeDocument/2006/relationships/font" Target="fonts/font19.fntdata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font" Target="fonts/font17.fntdata"/><Relationship Id="rId114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20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8.fntdata"/><Relationship Id="rId104" Type="http://schemas.openxmlformats.org/officeDocument/2006/relationships/font" Target="fonts/font15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font" Target="fonts/font21.fntdata"/><Relationship Id="rId115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font" Target="fonts/font11.fntdata"/><Relationship Id="rId105" Type="http://schemas.openxmlformats.org/officeDocument/2006/relationships/font" Target="fonts/font16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11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981FF-A4C7-4AE2-BA2E-315BDFE4A662}" type="datetimeFigureOut">
              <a:rPr lang="pl-PL" smtClean="0"/>
              <a:pPr/>
              <a:t>13.03.2026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322AA-0756-4252-AF59-F0583F23472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94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8235E-7442-4C39-8EF2-0BD7686D465C}" type="datetimeFigureOut">
              <a:rPr lang="pl-PL" smtClean="0"/>
              <a:pPr/>
              <a:t>13.03.2026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24805-2DDF-4A57-8734-426C6BBE1BB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23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51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131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532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6970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350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9C102-9D9B-4912-A25D-168E7FC63E2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746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1A9A0-1A31-FC41-B78F-612C3C2AC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4E56070-2AA4-0F8D-AD2F-65B6A3FBC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33AE251-A02B-C1E8-8B96-354A1AE08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3662A8F-850D-2810-37A8-5BA79D815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9C102-9D9B-4912-A25D-168E7FC63E2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55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63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9C102-9D9B-4912-A25D-168E7FC63E25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4637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9C102-9D9B-4912-A25D-168E7FC63E25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49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17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9C102-9D9B-4912-A25D-168E7FC63E2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274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25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180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27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623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45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B383E-C5AF-ACAC-0ED3-EA0CDA207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228BE97-774D-4094-55DF-B4BB74CE1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A21F6F1-B44A-FDF2-0141-1582DA5A2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1EDDFA-2DC6-9012-F6DD-A7D2C6F41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9C102-9D9B-4912-A25D-168E7FC63E2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960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6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2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088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9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pPr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8263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9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53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020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5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0647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0939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919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9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B383E-C5AF-ACAC-0ED3-EA0CDA207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228BE97-774D-4094-55DF-B4BB74CE1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A21F6F1-B44A-FDF2-0141-1582DA5A2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1EDDFA-2DC6-9012-F6DD-A7D2C6F41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9C102-9D9B-4912-A25D-168E7FC63E2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731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9C102-9D9B-4912-A25D-168E7FC63E2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6227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3387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34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76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61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5580">
              <a:defRPr/>
            </a:pPr>
            <a:fld id="{C8C24805-2DDF-4A57-8734-426C6BBE1BBB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955580">
                <a:defRPr/>
              </a:pPr>
              <a:t>76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9093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666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69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94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89F3C-B575-ACD3-0B52-57C72FEA6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BB7B895-0417-34BE-6FD4-C5AABD6B9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B951B7B-082E-42A1-BDD6-4F02E7B18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D29AF5-9B61-0D4B-991F-524DA5644E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797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07641-3464-256E-D49B-76F46241C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DC106C-0004-5AF2-0ED3-0443C955B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90B2B02-A54E-C697-BD50-5F1120222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49405D-DAB9-8FCB-6A51-6603549CE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820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4805-2DDF-4A57-8734-426C6BBE1BBB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1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24805-2DDF-4A57-8734-426C6BBE1BBB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21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B383E-C5AF-ACAC-0ED3-EA0CDA207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228BE97-774D-4094-55DF-B4BB74CE1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A21F6F1-B44A-FDF2-0141-1582DA5A2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81EDDFA-2DC6-9012-F6DD-A7D2C6F41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9C102-9D9B-4912-A25D-168E7FC63E2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825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E6D9BB-63FD-209C-F8E5-E27FD93B4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4314B7F-6E64-7974-DE01-BE5C20315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FB91F5A-21A6-C955-1B06-31EF2B3B8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F00845-443E-8F45-00CE-0B7BF3D3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C6BDF5-ABF0-0D60-5F0D-2A1FDC5C5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84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A62024-CAF3-3572-1C13-4F6EEFC9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DAADEC2-B7BD-6027-821B-7DEA9D6F5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0CE525-4C2C-06C8-2444-CACEA3DDB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706959-74CE-C240-813B-4C100A06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44BDA0-48CE-BC16-A04E-4F05D1017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20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98A756A-3A09-CBA8-2F5A-A6B34A50F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9C01577-6B68-412A-B429-3C421091E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16C9E0-5868-F29E-C94A-52E7E187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4CF00B-511B-C8AF-2269-3FFD308A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4C6229-0D62-E82C-F0BF-D95116C9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044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557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14BE52-6D98-A41D-207D-E174A8751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0694D68-D944-BC34-93C4-873F86800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6FF29C-DFA3-AB6E-8269-87BC994C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B46F00-7549-E4E2-6614-E4D7BD44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165D5B-047A-E4C0-6966-E884081C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04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DCB747-E969-9239-92D8-759E10E5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7449AB-0A58-B2AD-1A44-ABAD3BD2A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237E91-805B-7355-53DF-07021C4A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D6893C-C71C-A3FC-FA37-F356E80B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60F032-2879-99E7-F3DB-02DDD56F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033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985952-D604-8B9C-D11D-7055BB32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FC026C-CD0F-3A46-C1D0-D46F459AB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9E5177-EF7C-66AF-9698-1332B0B2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78387C-1365-6681-F860-170A8EA7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D6B9C9-66CF-F68D-61CC-0694996F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542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4714A3-D94D-7672-E4BF-5921E9AF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0A184E-F70E-8253-E411-3DA752B14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BC44E5-6B12-3DFE-27C2-D3D94A713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B29F30-92B9-5219-3F75-D8D1F812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800E697-5C6F-97F5-2AA5-1232BA20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F2437B-7A08-C02C-44FD-E7AC54E6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236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91532-DEBA-0F43-125C-9D9F0D9C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80A0ED7-90B0-8E8D-D2BF-1BC4076AD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11587D5-C1DE-13A0-16E4-B16BF9085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43D879A-2BE4-288C-5562-61E6FB020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D70383A-D529-C382-27F7-F6F0217F7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081A191-AA08-4F7D-A39C-E23243E6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13845E5-595F-9793-E700-3CAD1291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72AE1CD-B394-6918-4BB1-1C6D2AE8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375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6EF053-601D-8578-B0DB-80FB2FB3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0E8476C-08F4-5757-3AB5-EE2219891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BA2F360-CEAB-E8C0-5ABB-CCAB523E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D850D37-E017-142F-D12B-A96B4135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391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88130E9-363D-6311-79C2-BF13C046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6A54798-109F-5A58-CEBC-B304E104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8EC89C-C9DF-8E0E-CBB9-6BB2D2BD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09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659F3B-3ECC-8211-A3B6-0538792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6CA78F-4725-E2FB-CEFE-412A4B7DB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5773A-A11C-7A05-33C2-29AE18F7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9586A6-9930-C43A-BC7E-D0212D84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901119-6946-F281-EAD6-3176BF50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597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8DAFF8-4853-23B7-F496-B26DB9925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EAF8FF-20AD-734E-301D-3C0705435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CF42B7D-DD17-DC50-B31F-AED12E022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7E157D6-5782-0EB7-5512-C2967A51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07A646-CBE2-A400-D280-1D663700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E373CA1-AA14-5823-E55C-DFA55BAE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415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B418FC-3C72-2A0E-8FEA-624132AC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C3F07A6-3D7E-BBF2-A93F-C7BCBDC3D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5238634-FDC6-E065-5E86-4249055C7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26A0728-EC0E-E228-F0AE-6ED69039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E56696-821C-D87F-E716-900337E3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11D4C3-3648-DF2A-4320-DE9BEC0D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8734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0B8D05-2D38-926B-C33C-DF8D4FBB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219CD86-51BD-9B81-5AA7-72F839ABB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714698-F7CF-3499-1FF4-F7A90320A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CEF609-5ED0-0A15-0D3E-6B607167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0D010C-8E72-7B06-F4CD-AA95B3DF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322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DC365FA-59B2-BF36-B15B-E8620161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E62020D-F9F9-C043-E755-0D31BF7A7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3730D0E-677A-1755-166C-3F58A9F0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AD739D-51FA-574F-B7C8-50FBC5508969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957854-AF45-6959-EDF7-37DF0521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67455D-91FF-0955-D033-D5E3B8F0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0BB91-A116-204F-B934-3866517DF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601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2D7503-3F57-C39A-D695-42C82E2F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192323F-A4BD-7897-39B2-144018852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529830-8BB3-E553-DC89-324C6805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C8F18E-8F8E-549B-7ABB-AAF4ABB8A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E33B2F5-216A-D01F-4F4A-47214335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676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902AFA-D028-C3B7-9077-DBE8EA4A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0A88DF-B478-1032-11BD-1BD1877E1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368EC42-BBAE-70BA-848A-3A6E6249B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E733AE3-0A35-A231-2041-7B4527FD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89A9A4-3882-AF41-5369-D357C2DA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C7CB7B8-1C8A-43A1-903B-D89E2874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49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B8995-964B-AD0F-2AC4-486C6EF2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0222A1-B02E-F51C-B9D9-885D4AD48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E89C4F-D295-9F5D-F09E-5F104DF3B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585D68-A7FA-7669-C1C9-016C973A2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9BCA724-804F-4521-286F-EB6738F98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AA0C241-21A2-FF45-0F88-B0DE3E7E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BDE20F9-066C-3C6F-601E-38D0B0DD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5C6EE8A-665E-2DC5-582A-FB99734E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21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D15ECE-DE0A-6AB3-1C39-AB843A65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47F2D62-B664-A122-F165-B0F8A112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28534-EEAD-28C0-C7BA-00E907FD1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5A563B5-AED0-DBBA-E6BE-FEFFDB44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00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595F130-D536-A0D9-3496-13F79CC0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5D05094-A396-84D0-E069-7648AAF4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DE238C-401B-547B-3A5F-C990274E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6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2AEA9D-BCE7-410F-0A00-94FF3F9B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561BD1-7141-6906-5891-CBCC238DD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835703-5539-D8EF-7E4E-50C08186D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D9B4BB-729B-6C64-88E4-3FCC44F4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DDDB4F-5B79-0467-0DE2-A1869FA3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5A5B531-8DF7-7302-5613-167E6420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167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264E71-F36D-3B60-EECF-AA52ABD5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0647E5B-5B35-7AE3-A0DB-3F2CBBC3A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7B25F6-68B8-C4D3-F20A-5F670E4CD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E07CEE0-2D99-B473-419C-3E24E57E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6D1CC7-6A21-4242-BF75-1D475953E3DB}" type="datetimeFigureOut">
              <a:rPr lang="pl-PL" smtClean="0"/>
              <a:t>13.03.2026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7ABF6E-5B93-849A-B85C-6C3547CA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1B32258-144F-10AB-EE1F-AE0BE3E4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1C29C-F6C8-5147-B02D-3F0399905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75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CAF2254-5E9D-702E-6C30-F10B16A4F0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5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3E3CFB7-FE7F-996B-A038-8CEE1F53D8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2E7F1AB-98A0-AF79-9A50-A08E0B6B24F7}"/>
              </a:ext>
            </a:extLst>
          </p:cNvPr>
          <p:cNvSpPr txBox="1">
            <a:spLocks/>
          </p:cNvSpPr>
          <p:nvPr userDrawn="1"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AF81ADE-FEB8-5498-C68D-A121918BF6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22D7D8F-7FB0-AEB9-82BF-3BD65DA9B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B794D16-B9D4-8D20-FC89-BD2C5B6A438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sef.podatki.gov.p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ksef.podatki.gov.pl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urzadskarbowy.gov.pl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ksef.podatki.gov.pl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ksef.podatki.gov.pl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kas/krajowy-system-e-faktur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CBF3B5F-30C0-11B0-964F-8D324417E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9" name="Podtytuł 2">
            <a:extLst>
              <a:ext uri="{FF2B5EF4-FFF2-40B4-BE49-F238E27FC236}">
                <a16:creationId xmlns:a16="http://schemas.microsoft.com/office/drawing/2014/main" id="{9A79AEAD-2FA6-371B-6061-A0F062A8BE1C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6326B4C-2DD6-6F5D-9934-675ECF669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159340B-0152-4DAF-19BB-2A12909669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6EA55BA-B519-86FA-2AB8-0D10B0A71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C5DF705-B153-C737-4F02-EB14C1AB0463}"/>
              </a:ext>
            </a:extLst>
          </p:cNvPr>
          <p:cNvSpPr txBox="1"/>
          <p:nvPr/>
        </p:nvSpPr>
        <p:spPr>
          <a:xfrm>
            <a:off x="1262437" y="2403808"/>
            <a:ext cx="78069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400"/>
              </a:spcAft>
            </a:pPr>
            <a:r>
              <a:rPr kumimoji="0" lang="pl-PL" sz="8000" i="0" u="none" strike="noStrike" kern="1200" cap="none" spc="3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KS</a:t>
            </a:r>
            <a:r>
              <a:rPr kumimoji="0" lang="pl-PL" sz="8000" i="0" u="none" strike="noStrike" kern="1200" cap="none" spc="3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8000" i="0" u="none" strike="noStrike" kern="1200" cap="none" spc="3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kumimoji="0" lang="pl-PL" sz="8000" b="1" i="0" u="none" strike="noStrike" kern="1200" cap="none" spc="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pl-PL" sz="8000" b="1" spc="30" dirty="0">
              <a:solidFill>
                <a:prstClr val="whit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2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597ABD9-DE42-4313-A3E5-2FB53FD43B3A}"/>
              </a:ext>
            </a:extLst>
          </p:cNvPr>
          <p:cNvSpPr txBox="1"/>
          <p:nvPr/>
        </p:nvSpPr>
        <p:spPr>
          <a:xfrm>
            <a:off x="514674" y="747919"/>
            <a:ext cx="894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Dokumenty nieobsługiwane w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A85A307-5FD7-43B5-814D-D131E0786FE4}"/>
              </a:ext>
            </a:extLst>
          </p:cNvPr>
          <p:cNvSpPr/>
          <p:nvPr/>
        </p:nvSpPr>
        <p:spPr>
          <a:xfrm>
            <a:off x="3435527" y="2467668"/>
            <a:ext cx="2512937" cy="12961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DOKUMENTY NIEOBSŁUGIWANE W KS</a:t>
            </a:r>
            <a:r>
              <a:rPr lang="pl-PL" altLang="pl-PL" b="1" dirty="0">
                <a:solidFill>
                  <a:srgbClr val="FF000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e</a:t>
            </a: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4A8AE6A3-6E35-4F5E-9EB8-11E3FCEDFD0D}"/>
              </a:ext>
            </a:extLst>
          </p:cNvPr>
          <p:cNvSpPr/>
          <p:nvPr/>
        </p:nvSpPr>
        <p:spPr>
          <a:xfrm>
            <a:off x="2045753" y="1669933"/>
            <a:ext cx="2404800" cy="6336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FAKTURY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WEWNĘTRZNE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812E3F0B-932A-4EDC-80FD-D318C56DA587}"/>
              </a:ext>
            </a:extLst>
          </p:cNvPr>
          <p:cNvSpPr/>
          <p:nvPr/>
        </p:nvSpPr>
        <p:spPr>
          <a:xfrm>
            <a:off x="623888" y="2792229"/>
            <a:ext cx="2404799" cy="7101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NOTY UZNANIOWE</a:t>
            </a: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8D9B6E10-831F-4390-B9B4-F00438A06636}"/>
              </a:ext>
            </a:extLst>
          </p:cNvPr>
          <p:cNvSpPr/>
          <p:nvPr/>
        </p:nvSpPr>
        <p:spPr>
          <a:xfrm>
            <a:off x="4892207" y="3967994"/>
            <a:ext cx="2736304" cy="6788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DOWODY  WEWNĘTRZNE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374F955D-256C-4F4F-9CB0-A70E4C30C16A}"/>
              </a:ext>
            </a:extLst>
          </p:cNvPr>
          <p:cNvSpPr/>
          <p:nvPr/>
        </p:nvSpPr>
        <p:spPr>
          <a:xfrm>
            <a:off x="6341633" y="2737103"/>
            <a:ext cx="2512937" cy="72555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FAKTURY  </a:t>
            </a:r>
            <a:b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PRO FORMA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FD530488-C0B4-4B69-9E88-018A916B39FB}"/>
              </a:ext>
            </a:extLst>
          </p:cNvPr>
          <p:cNvSpPr/>
          <p:nvPr/>
        </p:nvSpPr>
        <p:spPr>
          <a:xfrm>
            <a:off x="2045754" y="4031039"/>
            <a:ext cx="2404799" cy="6336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NOTY OBCIĄŻENIOWE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A0FABD8C-4618-4870-8BE7-EA0267B214CF}"/>
              </a:ext>
            </a:extLst>
          </p:cNvPr>
          <p:cNvSpPr/>
          <p:nvPr/>
        </p:nvSpPr>
        <p:spPr>
          <a:xfrm>
            <a:off x="4892207" y="1665288"/>
            <a:ext cx="4318000" cy="6336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RACHUNKI W ROZUMIENIU ART. 87 ORDYNACJI PODATKOWEJ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9FEEE3-F5CB-40D6-AA5D-EA2AA601B570}"/>
              </a:ext>
            </a:extLst>
          </p:cNvPr>
          <p:cNvSpPr txBox="1"/>
          <p:nvPr/>
        </p:nvSpPr>
        <p:spPr>
          <a:xfrm>
            <a:off x="623887" y="5087278"/>
            <a:ext cx="100610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600" dirty="0">
                <a:solidFill>
                  <a:srgbClr val="C0000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Zaplanuj jakim kanałem będziesz przekazywał kontrahentowi dokumenty, które nie są obsługiwane w KSeF.</a:t>
            </a:r>
            <a:endParaRPr lang="pl-PL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5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57CDCE-9263-4442-88BE-19CEA5982C93}"/>
              </a:ext>
            </a:extLst>
          </p:cNvPr>
          <p:cNvSpPr txBox="1"/>
          <p:nvPr/>
        </p:nvSpPr>
        <p:spPr>
          <a:xfrm>
            <a:off x="534616" y="745340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Tryby wystawiania faktur w </a:t>
            </a:r>
            <a:r>
              <a:rPr kumimoji="0" lang="pl-PL" sz="30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KS</a:t>
            </a:r>
            <a:r>
              <a:rPr kumimoji="0" lang="pl-PL" sz="30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30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endParaRPr kumimoji="0" lang="pl-PL" sz="3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B03F3D1-EC34-48C3-9E00-8B8AA915AABD}"/>
              </a:ext>
            </a:extLst>
          </p:cNvPr>
          <p:cNvSpPr txBox="1"/>
          <p:nvPr/>
        </p:nvSpPr>
        <p:spPr>
          <a:xfrm>
            <a:off x="538890" y="1561822"/>
            <a:ext cx="10256109" cy="373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W systemie KSeF od strony technicznej funkcjonują dwa tryby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wystawiania faktur: tryb ONLINE i tryb OFFLINE. 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l-PL" sz="2200" dirty="0">
              <a:solidFill>
                <a:srgbClr val="002060"/>
              </a:solidFill>
              <a:latin typeface="Lato" panose="020F0502020204030203" pitchFamily="34" charset="-18"/>
            </a:endParaRP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002060"/>
                </a:solidFill>
                <a:latin typeface="Lato" panose="020F0502020204030203" pitchFamily="34" charset="-18"/>
              </a:rPr>
              <a:t>Tryb ONLINE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to wystawianie faktur w czasie rzeczywistym do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(wysyłka pliku XML faktury do KSeF następuje w tym samym dniu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co data wskazana w polu P_1 pliku XML e-Faktury).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l-PL" sz="2200" dirty="0">
              <a:solidFill>
                <a:srgbClr val="002060"/>
              </a:solidFill>
              <a:latin typeface="Lato" panose="020F0502020204030203" pitchFamily="34" charset="-18"/>
            </a:endParaRP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002060"/>
                </a:solidFill>
                <a:latin typeface="Lato" panose="020F0502020204030203" pitchFamily="34" charset="-18"/>
              </a:rPr>
              <a:t>Tryb OFFLINE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sprowadza się do wystawienia faktury poza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i dosłaniu jej później do systemu w określonym ustawowo terminie,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celem nadania jej numeru KSeF.</a:t>
            </a:r>
          </a:p>
        </p:txBody>
      </p:sp>
    </p:spTree>
    <p:extLst>
      <p:ext uri="{BB962C8B-B14F-4D97-AF65-F5344CB8AC3E}">
        <p14:creationId xmlns:p14="http://schemas.microsoft.com/office/powerpoint/2010/main" val="3323044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DF1CE58A-17E6-47D2-A89D-27BA4D71850F}"/>
              </a:ext>
            </a:extLst>
          </p:cNvPr>
          <p:cNvSpPr/>
          <p:nvPr/>
        </p:nvSpPr>
        <p:spPr>
          <a:xfrm>
            <a:off x="7967755" y="1904671"/>
            <a:ext cx="3304553" cy="22484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TRYB AWARYJNY</a:t>
            </a:r>
            <a:endParaRPr lang="pl-PL" altLang="pl-PL" dirty="0">
              <a:solidFill>
                <a:srgbClr val="00206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wykorzystywany </a:t>
            </a:r>
            <a:b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przypadku ogłoszonej </a:t>
            </a:r>
            <a:b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BIP i oprogramowaniu interfejsowym awarii systemu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AC76659E-C6F4-4507-B385-4CEFD98D8E5B}"/>
              </a:ext>
            </a:extLst>
          </p:cNvPr>
          <p:cNvSpPr/>
          <p:nvPr/>
        </p:nvSpPr>
        <p:spPr>
          <a:xfrm>
            <a:off x="4374246" y="1904671"/>
            <a:ext cx="3304553" cy="22484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pl-PL" altLang="pl-PL" sz="140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TRYB OFFLINE NIEDOSTĘPNOŚĆ KSeF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400" b="1" dirty="0">
              <a:solidFill>
                <a:srgbClr val="00206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stosowany w czasie ogłoszonej niedostępności KSeF, związanej z prowadzonymi pracami serwisowymi</a:t>
            </a: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F9371352-47D6-4CA9-B17C-AE2DD26C5351}"/>
              </a:ext>
            </a:extLst>
          </p:cNvPr>
          <p:cNvSpPr/>
          <p:nvPr/>
        </p:nvSpPr>
        <p:spPr>
          <a:xfrm>
            <a:off x="633003" y="1885849"/>
            <a:ext cx="3182823" cy="226575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TRYB OFFLINE24</a:t>
            </a:r>
            <a:endParaRPr lang="pl-PL" altLang="pl-PL" sz="1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stosowany np. w razie problemów z dostępem </a:t>
            </a:r>
            <a:b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altLang="pl-PL" sz="16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do sieci Internet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6B0E5C28-35C3-4E54-B968-116177D30CF9}"/>
              </a:ext>
            </a:extLst>
          </p:cNvPr>
          <p:cNvSpPr/>
          <p:nvPr/>
        </p:nvSpPr>
        <p:spPr>
          <a:xfrm>
            <a:off x="1166767" y="1654306"/>
            <a:ext cx="2199260" cy="55073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ART. 106nda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C74B8DF-0BFE-47A8-A848-A82BFE5A6164}"/>
              </a:ext>
            </a:extLst>
          </p:cNvPr>
          <p:cNvSpPr txBox="1"/>
          <p:nvPr/>
        </p:nvSpPr>
        <p:spPr>
          <a:xfrm>
            <a:off x="544764" y="736002"/>
            <a:ext cx="4094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Tryb OFFLINE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18A85CF3-C762-4253-AD45-0779CE7B4944}"/>
              </a:ext>
            </a:extLst>
          </p:cNvPr>
          <p:cNvSpPr/>
          <p:nvPr/>
        </p:nvSpPr>
        <p:spPr>
          <a:xfrm>
            <a:off x="8470184" y="1651039"/>
            <a:ext cx="2088232" cy="55399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      ART. 106nf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7921C393-B9AD-4320-B953-36BF7F920CCD}"/>
              </a:ext>
            </a:extLst>
          </p:cNvPr>
          <p:cNvSpPr/>
          <p:nvPr/>
        </p:nvSpPr>
        <p:spPr>
          <a:xfrm>
            <a:off x="4804559" y="1651040"/>
            <a:ext cx="2341688" cy="55399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ART. 106nh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E73C0DD-61EA-4D46-8FFE-308FA5F18784}"/>
              </a:ext>
            </a:extLst>
          </p:cNvPr>
          <p:cNvSpPr txBox="1"/>
          <p:nvPr/>
        </p:nvSpPr>
        <p:spPr>
          <a:xfrm>
            <a:off x="237951" y="4431085"/>
            <a:ext cx="11042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290">
              <a:lnSpc>
                <a:spcPts val="2200"/>
              </a:lnSpc>
              <a:spcBef>
                <a:spcPts val="600"/>
              </a:spcBef>
              <a:spcAft>
                <a:spcPts val="300"/>
              </a:spcAft>
              <a:buClr>
                <a:srgbClr val="C00000"/>
              </a:buClr>
            </a:pPr>
            <a:r>
              <a:rPr lang="pl-PL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Fakturę w trybach OFFLINE:</a:t>
            </a:r>
          </a:p>
          <a:p>
            <a:pPr marL="631190" indent="-342900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wystawia się zgodnie z wzorem e-Faktury FA(3),</a:t>
            </a:r>
          </a:p>
          <a:p>
            <a:pPr marL="631190" indent="-342900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przesyła się do KSeF w terminie 1 dnia (w przypadku prac serwisowych lub trybu offline24) </a:t>
            </a:r>
            <a:br>
              <a:rPr lang="pl-PL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bądź 7 dni (w przypadku trybu awaryjnego).</a:t>
            </a:r>
          </a:p>
        </p:txBody>
      </p:sp>
    </p:spTree>
    <p:extLst>
      <p:ext uri="{BB962C8B-B14F-4D97-AF65-F5344CB8AC3E}">
        <p14:creationId xmlns:p14="http://schemas.microsoft.com/office/powerpoint/2010/main" val="149250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B370B88-B5AE-4245-9115-98CDF2BD2092}"/>
              </a:ext>
            </a:extLst>
          </p:cNvPr>
          <p:cNvSpPr txBox="1"/>
          <p:nvPr/>
        </p:nvSpPr>
        <p:spPr>
          <a:xfrm>
            <a:off x="540074" y="1574585"/>
            <a:ext cx="10025028" cy="404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6229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kilku ustawowo określonych przypadkach wystąpi obowiązek przekazania wystawionej </a:t>
            </a:r>
            <a:b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KSeF faktury nabywcy w sposób z nim uzgodniony (np. papierowo lub jako plik PDF).</a:t>
            </a:r>
          </a:p>
          <a:p>
            <a:pPr marL="0" marR="0" lvl="0" indent="0" defTabSz="916229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pl-PL" altLang="pl-PL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defTabSz="916229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Przypadki te określa art. 106gb ust. 4 ustawy o VAT. Jest to np. sytuacja gdy:</a:t>
            </a:r>
          </a:p>
          <a:p>
            <a:pPr marL="285750" marR="0" lvl="0" indent="-285750" defTabSz="916229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miejsce</a:t>
            </a: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świadczenia danej czynności przypada poza terytorium kraju,</a:t>
            </a:r>
          </a:p>
          <a:p>
            <a:pPr marL="285750" marR="0" lvl="0" indent="-285750" defTabSz="916229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nabywcą będzie:</a:t>
            </a:r>
          </a:p>
          <a:p>
            <a:pPr marL="562950" lvl="1" indent="-285750" defTabSz="916229" eaLnBrk="0" fontAlgn="base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osoba prywatna (konsument),</a:t>
            </a:r>
          </a:p>
          <a:p>
            <a:pPr marL="562950" lvl="1" indent="-285750" defTabSz="916229" eaLnBrk="0" fontAlgn="base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podmiot zagraniczny,</a:t>
            </a:r>
          </a:p>
          <a:p>
            <a:pPr marL="562950" lvl="1" indent="-285750" defTabSz="916229" eaLnBrk="0" fontAlgn="base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podatnik korzystający ze zwolnienia w ramach procedury </a:t>
            </a:r>
            <a:r>
              <a:rPr kumimoji="0" lang="pl-PL" altLang="pl-PL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SME</a:t>
            </a: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(procedura </a:t>
            </a:r>
            <a:r>
              <a:rPr 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umożliwia </a:t>
            </a:r>
            <a:br>
              <a:rPr 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przedsiębiorcom mającym siedzibę działalności gospodarczej na terytorium UE korzystanie </a:t>
            </a:r>
            <a:br>
              <a:rPr 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zwolnienia z VAT w państwie członkowskim, w którym nie posiadają siedziby </a:t>
            </a:r>
            <a:br>
              <a:rPr 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działalności gospodarczej)</a:t>
            </a: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562950" lvl="1" indent="-285750" defTabSz="916229" eaLnBrk="0" fontAlgn="base" hangingPunct="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kumimoji="0" lang="pl-PL" altLang="pl-PL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podmiot, który nie posługuje się numerem NIP (np. rolnik ryczałtowy, który nie posiada NIP).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859E10-9448-4E1C-BCBA-ABBC6AADB9E7}"/>
              </a:ext>
            </a:extLst>
          </p:cNvPr>
          <p:cNvSpPr txBox="1"/>
          <p:nvPr/>
        </p:nvSpPr>
        <p:spPr>
          <a:xfrm>
            <a:off x="514673" y="747919"/>
            <a:ext cx="10025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Faktura udostępniana nabywcy w sposób uzgodniony</a:t>
            </a:r>
          </a:p>
        </p:txBody>
      </p:sp>
    </p:spTree>
    <p:extLst>
      <p:ext uri="{BB962C8B-B14F-4D97-AF65-F5344CB8AC3E}">
        <p14:creationId xmlns:p14="http://schemas.microsoft.com/office/powerpoint/2010/main" val="335030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9859E10-9448-4E1C-BCBA-ABBC6AADB9E7}"/>
              </a:ext>
            </a:extLst>
          </p:cNvPr>
          <p:cNvSpPr txBox="1"/>
          <p:nvPr/>
        </p:nvSpPr>
        <p:spPr>
          <a:xfrm>
            <a:off x="534450" y="745627"/>
            <a:ext cx="894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QR kod na fakturze wystawionej ONLINE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EC75B92-4BD6-4C78-A76A-C582BBBC2ED5}"/>
              </a:ext>
            </a:extLst>
          </p:cNvPr>
          <p:cNvSpPr txBox="1"/>
          <p:nvPr/>
        </p:nvSpPr>
        <p:spPr>
          <a:xfrm>
            <a:off x="3241081" y="1566426"/>
            <a:ext cx="8424936" cy="365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300"/>
              </a:spcAft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Każda wystawiona w KSeF faktura, która będzie udostępniania 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nabywcy poza KSeF (w przypadkach określonych ustawowo) 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powinna zostać opatrzona dodatkowo kodem QR, który zapewnia 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dostęp do faktury w KSeF bez konieczności logowania do systemu. </a:t>
            </a:r>
          </a:p>
          <a:p>
            <a:pPr>
              <a:lnSpc>
                <a:spcPts val="2400"/>
              </a:lnSpc>
              <a:spcBef>
                <a:spcPts val="1000"/>
              </a:spcBef>
              <a:spcAft>
                <a:spcPts val="300"/>
              </a:spcAft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Po wprowadzeniu dodatkowych danych:</a:t>
            </a:r>
            <a:endParaRPr lang="pl-PL" sz="2000" dirty="0">
              <a:solidFill>
                <a:srgbClr val="00206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numer faktury, 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identyfikator podatkowy nabywcy lub informacja o jego braku, 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kwota należności ogółem.</a:t>
            </a:r>
          </a:p>
          <a:p>
            <a:pPr>
              <a:lnSpc>
                <a:spcPts val="2400"/>
              </a:lnSpc>
              <a:spcAft>
                <a:spcPts val="300"/>
              </a:spcAft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nabywca pobierze fakturę z systemu.</a:t>
            </a:r>
          </a:p>
          <a:p>
            <a:pPr marL="0" marR="0" lvl="0" indent="0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Pod kodem QR należy zamieścić napis zawierający numer KSeF faktury.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D4012BF-FB4F-4FD2-85BB-5D09C9AE90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582" y="1455275"/>
            <a:ext cx="2472447" cy="325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7E7E761-793C-4D2E-A00D-D7ABADA324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86" y="3668572"/>
            <a:ext cx="1747208" cy="175038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6185F29-D826-499A-A493-4421A94F4E2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4566" y="3707642"/>
            <a:ext cx="1656185" cy="169079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B5D427F-CFC4-4F92-98D4-E0A079B67A15}"/>
              </a:ext>
            </a:extLst>
          </p:cNvPr>
          <p:cNvSpPr txBox="1"/>
          <p:nvPr/>
        </p:nvSpPr>
        <p:spPr>
          <a:xfrm>
            <a:off x="513884" y="747770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Dwa kody QR na fakturze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432DDD12-78CB-42E4-98E0-15063933199C}"/>
              </a:ext>
            </a:extLst>
          </p:cNvPr>
          <p:cNvSpPr/>
          <p:nvPr/>
        </p:nvSpPr>
        <p:spPr>
          <a:xfrm>
            <a:off x="3731718" y="3150463"/>
            <a:ext cx="1487744" cy="43396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chemeClr val="bg1"/>
                </a:solidFill>
                <a:latin typeface="Lato" panose="020F0502020204030203" pitchFamily="34" charset="-18"/>
              </a:rPr>
              <a:t>KOD QR I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2523788-D67D-4CE7-9BB0-443C866414B9}"/>
              </a:ext>
            </a:extLst>
          </p:cNvPr>
          <p:cNvSpPr/>
          <p:nvPr/>
        </p:nvSpPr>
        <p:spPr>
          <a:xfrm>
            <a:off x="5748786" y="3140013"/>
            <a:ext cx="1487744" cy="43396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1600" b="1" dirty="0">
                <a:solidFill>
                  <a:schemeClr val="bg1"/>
                </a:solidFill>
                <a:latin typeface="Lato" panose="020F0502020204030203" pitchFamily="34" charset="-18"/>
              </a:rPr>
              <a:t>KOD QR II</a:t>
            </a:r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55D692C7-3FF0-455D-B440-E58554B82E1C}"/>
              </a:ext>
            </a:extLst>
          </p:cNvPr>
          <p:cNvSpPr/>
          <p:nvPr/>
        </p:nvSpPr>
        <p:spPr>
          <a:xfrm rot="8564088">
            <a:off x="3115325" y="3370227"/>
            <a:ext cx="400109" cy="24086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A7072CD-4045-4CF2-9DE8-01B577D0AD45}"/>
              </a:ext>
            </a:extLst>
          </p:cNvPr>
          <p:cNvSpPr txBox="1"/>
          <p:nvPr/>
        </p:nvSpPr>
        <p:spPr>
          <a:xfrm>
            <a:off x="530818" y="3584425"/>
            <a:ext cx="28742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KOD QR I Z NAPISEM </a:t>
            </a:r>
            <a:b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„OFFLINE” UMOŻLIWIA: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DOSTĘP DO FAKTURY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WERYFIKACJĘ DANYCH ZAWARTYCH W FAKTURZE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AA50BA6E-1F7F-450B-BC5E-A2B9165A0185}"/>
              </a:ext>
            </a:extLst>
          </p:cNvPr>
          <p:cNvSpPr/>
          <p:nvPr/>
        </p:nvSpPr>
        <p:spPr>
          <a:xfrm rot="2403354">
            <a:off x="7431198" y="3399031"/>
            <a:ext cx="400109" cy="24086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987B60-EDA5-4029-A4EA-A740702FB3CE}"/>
              </a:ext>
            </a:extLst>
          </p:cNvPr>
          <p:cNvSpPr txBox="1"/>
          <p:nvPr/>
        </p:nvSpPr>
        <p:spPr>
          <a:xfrm>
            <a:off x="8000574" y="3584425"/>
            <a:ext cx="341570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KOD QR II Z NAPISEM </a:t>
            </a:r>
            <a:b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„CERTYFIKAT” UMOŻLIWIA 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ZAPEWNIENIE AUTENTYCZNOŚCI POCHODZENIA  I INTEGRALNOŚCI TREŚCI TEJ FAKTURY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002060"/>
                </a:solidFill>
                <a:latin typeface="Lato" panose="020F0502020204030203" pitchFamily="34" charset="-18"/>
              </a:rPr>
              <a:t>WERYFIKACJĘ WYSTAWCY TOŻSAMOŚCI FAKTURY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F5B1F40-9698-429C-BA17-59C2D788D0BE}"/>
              </a:ext>
            </a:extLst>
          </p:cNvPr>
          <p:cNvSpPr txBox="1"/>
          <p:nvPr/>
        </p:nvSpPr>
        <p:spPr>
          <a:xfrm>
            <a:off x="530818" y="1564879"/>
            <a:ext cx="10200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Faktura wystawiona w trybie offline udostępniana nabywcy w sposób uzgodniony </a:t>
            </a:r>
            <a:b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(w przypadkach określonych w art. 106gb ust. 4 ustawy) – jeśli wydanie następuje </a:t>
            </a:r>
            <a:b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poza </a:t>
            </a:r>
            <a:r>
              <a:rPr lang="pl-PL" sz="2000" dirty="0" err="1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KSeF</a:t>
            </a: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 – powinna być oznaczona dwoma kodami QR:</a:t>
            </a:r>
            <a:endParaRPr lang="pl-P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3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92F9A5B-CAB2-4F8C-8D4D-20D1163BC427}"/>
              </a:ext>
            </a:extLst>
          </p:cNvPr>
          <p:cNvSpPr txBox="1"/>
          <p:nvPr/>
        </p:nvSpPr>
        <p:spPr>
          <a:xfrm>
            <a:off x="1170221" y="1556792"/>
            <a:ext cx="9966339" cy="783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endParaRPr lang="pl-PL" altLang="pl-PL" sz="1603" dirty="0">
              <a:solidFill>
                <a:srgbClr val="00000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marL="342900" indent="-342900" algn="just" eaLnBrk="0" hangingPunct="0">
              <a:lnSpc>
                <a:spcPct val="150000"/>
              </a:lnSpc>
              <a:buAutoNum type="arabicPeriod"/>
            </a:pPr>
            <a:endParaRPr lang="pl-PL" altLang="pl-PL" sz="1603" dirty="0">
              <a:solidFill>
                <a:srgbClr val="00000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BAD0371-679E-4FB5-890D-DAA0E3506DD8}"/>
              </a:ext>
            </a:extLst>
          </p:cNvPr>
          <p:cNvSpPr txBox="1"/>
          <p:nvPr/>
        </p:nvSpPr>
        <p:spPr>
          <a:xfrm>
            <a:off x="518288" y="746234"/>
            <a:ext cx="9953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 nie zmienia zasad powstawania </a:t>
            </a:r>
            <a:b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obowiązku podatkowego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8F42A3E-0DA7-4857-BA89-F506DBF67EE3}"/>
              </a:ext>
            </a:extLst>
          </p:cNvPr>
          <p:cNvSpPr txBox="1"/>
          <p:nvPr/>
        </p:nvSpPr>
        <p:spPr>
          <a:xfrm>
            <a:off x="535221" y="2132983"/>
            <a:ext cx="10745553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alt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Wdrożenie KSeF nie zmienia zasad określania daty powstania obowiązku podatkowego. Zgodnie z ogólną zasadą obowiązek podatkowy powstaje: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momencie dokonania dostawy towarów,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momencie wykonania usługi,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chwili otrzymania zaliczki na poczet  przyszłej dostawy towarów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lub wykonania usługi.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94F7433-5C49-4BB2-B2A9-C76035E749CE}"/>
              </a:ext>
            </a:extLst>
          </p:cNvPr>
          <p:cNvSpPr txBox="1"/>
          <p:nvPr/>
        </p:nvSpPr>
        <p:spPr>
          <a:xfrm>
            <a:off x="535221" y="4753541"/>
            <a:ext cx="10745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rgbClr val="C0000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Ustawa o VAT nadal będzie zawierać szczególne zasady określania daty powstania obowiązku podatkowego np. w przypadku usług budowlanych, usług najmu czy dostawy mediów.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15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597ABD9-DE42-4313-A3E5-2FB53FD43B3A}"/>
              </a:ext>
            </a:extLst>
          </p:cNvPr>
          <p:cNvSpPr txBox="1"/>
          <p:nvPr/>
        </p:nvSpPr>
        <p:spPr>
          <a:xfrm>
            <a:off x="527994" y="759531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Terminy wystawiania faktur nie zmieniają się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92F9A5B-CAB2-4F8C-8D4D-20D1163BC427}"/>
              </a:ext>
            </a:extLst>
          </p:cNvPr>
          <p:cNvSpPr txBox="1"/>
          <p:nvPr/>
        </p:nvSpPr>
        <p:spPr>
          <a:xfrm>
            <a:off x="1170221" y="1556792"/>
            <a:ext cx="9966339" cy="783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endParaRPr lang="pl-PL" altLang="pl-PL" sz="1603" dirty="0">
              <a:solidFill>
                <a:srgbClr val="00000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marL="342900" indent="-342900" algn="just" eaLnBrk="0" hangingPunct="0">
              <a:lnSpc>
                <a:spcPct val="150000"/>
              </a:lnSpc>
              <a:buAutoNum type="arabicPeriod"/>
            </a:pPr>
            <a:endParaRPr lang="pl-PL" altLang="pl-PL" sz="1603" dirty="0">
              <a:solidFill>
                <a:srgbClr val="00000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19BA6CD-974F-412B-8A1E-70DF487A1DA6}"/>
              </a:ext>
            </a:extLst>
          </p:cNvPr>
          <p:cNvSpPr txBox="1"/>
          <p:nvPr/>
        </p:nvSpPr>
        <p:spPr>
          <a:xfrm>
            <a:off x="527993" y="1556792"/>
            <a:ext cx="10752781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alt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Wdrożenie KSeF nie zmienia terminów wystawiania faktur. 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alt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Zgodnie z ogólną zasadą faktury na rzecz innego podatnika wystawia się: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do 15. dnia miesiąca następującego po miesiącu, w którym dokonano dostawy towarów lub wykonano usługę,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do 15. dnia miesiąca następującego po miesiącu, w którym przyjęto zaliczkę na poczet przyszłego dokonania dostawy towarów lub wykonania usługi.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3D19EEE-618A-4E03-8CC5-37B0C241A825}"/>
              </a:ext>
            </a:extLst>
          </p:cNvPr>
          <p:cNvSpPr txBox="1"/>
          <p:nvPr/>
        </p:nvSpPr>
        <p:spPr>
          <a:xfrm>
            <a:off x="527992" y="4235491"/>
            <a:ext cx="10527185" cy="644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rgbClr val="C0000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Ustawa o VAT nadal będzie zawierać szczególne zasady określania terminu wystawiania faktur </a:t>
            </a:r>
            <a:br>
              <a:rPr lang="pl-PL" dirty="0">
                <a:solidFill>
                  <a:srgbClr val="C0000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dirty="0">
                <a:solidFill>
                  <a:srgbClr val="C0000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np. w przypadku usług budowlanych, usług najmu czy dostawy mediów.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90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4AC763F-6923-48E5-A822-97A3FF8133B1}"/>
              </a:ext>
            </a:extLst>
          </p:cNvPr>
          <p:cNvSpPr txBox="1"/>
          <p:nvPr/>
        </p:nvSpPr>
        <p:spPr>
          <a:xfrm>
            <a:off x="540074" y="747920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skorygować fakturę wystawioną w </a:t>
            </a:r>
            <a:r>
              <a:rPr lang="pl-PL" sz="3000" b="1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KS</a:t>
            </a:r>
            <a:r>
              <a:rPr lang="pl-PL" sz="3000" b="1" dirty="0" err="1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37B433E-B45A-4A79-B153-65DB31C34D9C}"/>
              </a:ext>
            </a:extLst>
          </p:cNvPr>
          <p:cNvSpPr txBox="1"/>
          <p:nvPr/>
        </p:nvSpPr>
        <p:spPr>
          <a:xfrm>
            <a:off x="540073" y="1565258"/>
            <a:ext cx="10740702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altLang="pl-PL" sz="24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Jedyną formą poprawienia błędu w wystawionej w KSeF fakturze </a:t>
            </a:r>
            <a:br>
              <a:rPr lang="pl-PL" altLang="pl-PL" sz="24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altLang="pl-PL" sz="24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jest wystawienie faktury korygującej.</a:t>
            </a:r>
            <a:endParaRPr lang="pl-PL" altLang="pl-PL" sz="2400" dirty="0">
              <a:solidFill>
                <a:srgbClr val="00206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marL="285750" indent="-285750"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Po przesłaniu pliku faktury do KSeF nie jest możliwe jej edytowanie.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Faktury wystawionej w KSeF nie można anulować.</a:t>
            </a:r>
            <a:endParaRPr lang="pl-PL" sz="2400" dirty="0">
              <a:solidFill>
                <a:srgbClr val="00206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przypadku wystawienia faktury na błędnego nabywcę (tj. gdy podasz błędny NIP nabywcy) należy wystawić fakturę korygującą do zera,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a następnie nową fakturę na właściwego nabywcę (właściwy NIP nabywcy). 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KSeF nie funkcjonują noty korygujące.</a:t>
            </a:r>
          </a:p>
        </p:txBody>
      </p:sp>
    </p:spTree>
    <p:extLst>
      <p:ext uri="{BB962C8B-B14F-4D97-AF65-F5344CB8AC3E}">
        <p14:creationId xmlns:p14="http://schemas.microsoft.com/office/powerpoint/2010/main" val="303207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D1BAE8A-AADD-4962-83A2-A133A025BF7E}"/>
              </a:ext>
            </a:extLst>
          </p:cNvPr>
          <p:cNvSpPr txBox="1"/>
          <p:nvPr/>
        </p:nvSpPr>
        <p:spPr>
          <a:xfrm>
            <a:off x="537745" y="745017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Wyłączenia z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AD0F361-1944-4C6A-86CA-89662D6CEB5B}"/>
              </a:ext>
            </a:extLst>
          </p:cNvPr>
          <p:cNvSpPr txBox="1"/>
          <p:nvPr/>
        </p:nvSpPr>
        <p:spPr>
          <a:xfrm>
            <a:off x="537745" y="1586451"/>
            <a:ext cx="10807588" cy="387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pl-PL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Pierwsza grupa wyłączeń z obowiązku wystawiania faktur w KSeF wynika ze statusu stron transakcji. </a:t>
            </a:r>
            <a:endParaRPr lang="pl-PL" b="1" dirty="0">
              <a:solidFill>
                <a:srgbClr val="002060"/>
              </a:solidFill>
              <a:latin typeface="Lato" panose="020F0502020204030203" pitchFamily="34" charset="-18"/>
            </a:endParaRPr>
          </a:p>
          <a:p>
            <a:pPr algn="l">
              <a:lnSpc>
                <a:spcPts val="2200"/>
              </a:lnSpc>
              <a:spcBef>
                <a:spcPts val="1200"/>
              </a:spcBef>
              <a:spcAft>
                <a:spcPts val="300"/>
              </a:spcAft>
            </a:pPr>
            <a:r>
              <a:rPr lang="pl-PL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Wyłączeniem objęte będzie wystawianie faktur:</a:t>
            </a:r>
          </a:p>
          <a:p>
            <a:pPr marL="285750" indent="-28575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przez podatników, którzy nie posiadają siedziby działalności gospodarczej ani stałego miejsca prowadzenia działalności gospodarczej na terytorium Polski,</a:t>
            </a:r>
          </a:p>
          <a:p>
            <a:pPr marL="285750" indent="-28575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przez podatników, którzy nie posiadają siedziby działalności gospodarczej na terytorium kraju, </a:t>
            </a:r>
            <a:b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</a:b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ale posiadają stałe miejsce prowadzenia działalności gospodarczej na terytorium Polski, przy czym </a:t>
            </a:r>
            <a:b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</a:b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to stałe miejsce prowadzenia działalności nie uczestniczy w dostawie towarów lub świadczeniu usług, dla których wystawiono fakturę,</a:t>
            </a:r>
          </a:p>
          <a:p>
            <a:pPr marL="285750" indent="-28575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na rzecz osoby fizycznej nieprowadzącej działalności gospodarczej (faktury konsumenckie).</a:t>
            </a:r>
          </a:p>
          <a:p>
            <a:pPr algn="l">
              <a:lnSpc>
                <a:spcPts val="2200"/>
              </a:lnSpc>
              <a:spcAft>
                <a:spcPts val="300"/>
              </a:spcAft>
            </a:pPr>
            <a:endParaRPr lang="pl-PL" b="0" i="0" dirty="0">
              <a:solidFill>
                <a:srgbClr val="C00000"/>
              </a:solidFill>
              <a:effectLst/>
              <a:latin typeface="Lato" panose="020F0502020204030203" pitchFamily="34" charset="-18"/>
            </a:endParaRPr>
          </a:p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pl-PL" sz="1600" b="1" i="0" dirty="0">
                <a:solidFill>
                  <a:srgbClr val="C00000"/>
                </a:solidFill>
                <a:effectLst/>
                <a:latin typeface="Lato" panose="020F0502020204030203" pitchFamily="34" charset="-18"/>
              </a:rPr>
              <a:t>WAŻNE!</a:t>
            </a:r>
            <a:br>
              <a:rPr lang="pl-PL" sz="1600" b="1" dirty="0">
                <a:solidFill>
                  <a:srgbClr val="C00000"/>
                </a:solidFill>
                <a:latin typeface="Lato" panose="020F0502020204030203" pitchFamily="34" charset="-18"/>
              </a:rPr>
            </a:br>
            <a:r>
              <a:rPr lang="pl-PL" sz="16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Pomimo braku obowiązku, podatnicy będą mogli wystawiać wymienione faktury dobrowolnie w KSeF.</a:t>
            </a:r>
          </a:p>
        </p:txBody>
      </p:sp>
    </p:spTree>
    <p:extLst>
      <p:ext uri="{BB962C8B-B14F-4D97-AF65-F5344CB8AC3E}">
        <p14:creationId xmlns:p14="http://schemas.microsoft.com/office/powerpoint/2010/main" val="386007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C2F5ED3-F153-D383-C613-3F69654DC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E0C649CE-F72A-01AE-67EC-93F64EFEB715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B1DC9F-1A11-C45A-089F-3B8D474BB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0215582-DD82-2541-ADBE-DCC8D849E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C1C3803-2AD9-DEC2-EEF2-E467A8622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387F91B-4A9F-4DF4-BCE4-AEC04A9786D9}"/>
              </a:ext>
            </a:extLst>
          </p:cNvPr>
          <p:cNvSpPr txBox="1"/>
          <p:nvPr/>
        </p:nvSpPr>
        <p:spPr>
          <a:xfrm>
            <a:off x="482247" y="2825769"/>
            <a:ext cx="10677099" cy="78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800"/>
              </a:lnSpc>
              <a:spcAft>
                <a:spcPts val="1800"/>
              </a:spcAft>
              <a:buClr>
                <a:srgbClr val="DC0032"/>
              </a:buClr>
              <a:buSzPct val="100000"/>
            </a:pPr>
            <a:r>
              <a:rPr lang="pl-PL" sz="4800" dirty="0" err="1">
                <a:solidFill>
                  <a:schemeClr val="bg1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lang="pl-PL" sz="4800" dirty="0" err="1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4800" dirty="0" err="1">
                <a:solidFill>
                  <a:schemeClr val="bg1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pl-PL" sz="4800" dirty="0">
                <a:solidFill>
                  <a:schemeClr val="bg1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- informacje ogólne</a:t>
            </a:r>
          </a:p>
        </p:txBody>
      </p:sp>
    </p:spTree>
    <p:extLst>
      <p:ext uri="{BB962C8B-B14F-4D97-AF65-F5344CB8AC3E}">
        <p14:creationId xmlns:p14="http://schemas.microsoft.com/office/powerpoint/2010/main" val="1567611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3F9E86F-1F0E-4745-80C0-9E6EC1C96DF7}"/>
              </a:ext>
            </a:extLst>
          </p:cNvPr>
          <p:cNvSpPr txBox="1"/>
          <p:nvPr/>
        </p:nvSpPr>
        <p:spPr>
          <a:xfrm>
            <a:off x="538973" y="1585698"/>
            <a:ext cx="10369152" cy="3547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2"/>
            </a:pPr>
            <a:r>
              <a:rPr lang="pl-PL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Drugą grupę stanowią wyłączenia dotyczące konkretnych rodzajów transakcji. </a:t>
            </a:r>
          </a:p>
          <a:p>
            <a:pPr algn="l">
              <a:lnSpc>
                <a:spcPts val="2200"/>
              </a:lnSpc>
              <a:spcBef>
                <a:spcPts val="1200"/>
              </a:spcBef>
              <a:spcAft>
                <a:spcPts val="300"/>
              </a:spcAft>
            </a:pP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Są to przypadki wystawiania faktur przez podatników korzystających z następujących </a:t>
            </a:r>
            <a:b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</a:b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procedur szczególnych tj.:</a:t>
            </a:r>
          </a:p>
          <a:p>
            <a:pPr marL="285750" indent="-28575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procedura OSS nieunijna (pozwala na brak rejestracji do celów rozliczenia podatku VAT </a:t>
            </a:r>
            <a:b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</a:b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w każdym kraju UE konsumpcji usług, do którego są one kierowane</a:t>
            </a:r>
            <a:r>
              <a:rPr lang="pl-PL" dirty="0">
                <a:solidFill>
                  <a:srgbClr val="002060"/>
                </a:solidFill>
                <a:latin typeface="Lato" panose="020F0502020204030203" pitchFamily="34" charset="-18"/>
              </a:rPr>
              <a:t>)</a:t>
            </a:r>
            <a:endParaRPr lang="pl-PL" b="0" i="0" dirty="0">
              <a:solidFill>
                <a:srgbClr val="002060"/>
              </a:solidFill>
              <a:effectLst/>
              <a:latin typeface="Lato" panose="020F0502020204030203" pitchFamily="34" charset="-18"/>
            </a:endParaRPr>
          </a:p>
          <a:p>
            <a:pPr marL="285750" indent="-28575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procedura importu </a:t>
            </a:r>
            <a:r>
              <a:rPr lang="pl-PL" b="0" i="0" dirty="0" err="1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IOSS</a:t>
            </a: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 (odnosi się do sprzedaży na odległość towarów importowanych)</a:t>
            </a:r>
          </a:p>
          <a:p>
            <a:pPr marL="285750" indent="-285750" algn="l">
              <a:lnSpc>
                <a:spcPts val="22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procedura świadczenia usług międzynarodowego okazjonalnego przewozu drogowego osób</a:t>
            </a:r>
          </a:p>
          <a:p>
            <a:pPr algn="l">
              <a:lnSpc>
                <a:spcPts val="2400"/>
              </a:lnSpc>
              <a:spcAft>
                <a:spcPts val="600"/>
              </a:spcAft>
            </a:pPr>
            <a:endParaRPr lang="pl-PL" b="0" i="0" dirty="0">
              <a:solidFill>
                <a:srgbClr val="002060"/>
              </a:solidFill>
              <a:effectLst/>
              <a:latin typeface="Lato" panose="020F0502020204030203" pitchFamily="34" charset="-18"/>
            </a:endParaRPr>
          </a:p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pl-PL" sz="1600" b="1" i="0" dirty="0">
                <a:solidFill>
                  <a:srgbClr val="C00000"/>
                </a:solidFill>
                <a:effectLst/>
                <a:latin typeface="Lato" panose="020F0502020204030203" pitchFamily="34" charset="-18"/>
              </a:rPr>
              <a:t>WAŻNE!</a:t>
            </a:r>
            <a:br>
              <a:rPr lang="pl-PL" sz="1600" b="1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16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W powyższych przypadkach nie jest możliwe dobrowolne wystawianie faktur dokumentujących </a:t>
            </a:r>
            <a:br>
              <a:rPr lang="pl-PL" sz="16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</a:br>
            <a:r>
              <a:rPr lang="pl-PL" sz="16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wskazane czynności w KSeF. </a:t>
            </a:r>
            <a:r>
              <a:rPr lang="pl-PL" sz="1600" b="1" dirty="0">
                <a:solidFill>
                  <a:srgbClr val="002060"/>
                </a:solidFill>
                <a:latin typeface="Lato" panose="020F0502020204030203" pitchFamily="34" charset="-18"/>
              </a:rPr>
              <a:t>Faktury wystawia się elektroniczne lub w postaci papierowej.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CF4F301-3433-389A-865F-611DF963AE74}"/>
              </a:ext>
            </a:extLst>
          </p:cNvPr>
          <p:cNvSpPr txBox="1"/>
          <p:nvPr/>
        </p:nvSpPr>
        <p:spPr>
          <a:xfrm>
            <a:off x="537745" y="745017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Wyłączenia z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275488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5C71FA4-37B8-442B-B5D2-97471337575A}"/>
              </a:ext>
            </a:extLst>
          </p:cNvPr>
          <p:cNvSpPr txBox="1"/>
          <p:nvPr/>
        </p:nvSpPr>
        <p:spPr>
          <a:xfrm>
            <a:off x="526067" y="1581565"/>
            <a:ext cx="10754708" cy="389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+mj-lt"/>
              <a:buAutoNum type="arabicPeriod" startAt="3"/>
            </a:pPr>
            <a:r>
              <a:rPr lang="pl-PL" sz="1600" b="1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Trzecią grupę wyłączeń z KSeF stanowią czynności wymienione w rozporządzeniu wykonawczym, </a:t>
            </a:r>
            <a:br>
              <a:rPr lang="pl-PL" sz="1600" b="1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600" b="1" dirty="0">
                <a:solidFill>
                  <a:srgbClr val="00206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tym między innymi:</a:t>
            </a:r>
          </a:p>
          <a:p>
            <a:pPr marL="285750" indent="-28575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świadczenie usług przejazdu autostradą płatną, udokumentowane fakturami w formie biletu jednorazowego,</a:t>
            </a:r>
          </a:p>
          <a:p>
            <a:pPr marL="285750" indent="-28575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świadczenie usług udokumentowane fakturą w formie biletu za przejazd kolejami, taborem samochodowym, środkami transportu morskiego i lotniczego,</a:t>
            </a:r>
          </a:p>
          <a:p>
            <a:pPr marL="285750" indent="-28575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świadczenie usług zwolnionych na podstawie art. 43 ust. 1 pkt 7, 37–41 ustawy o podatku od towarów i usług, udokumentowane fakturami lub innymi dowodami,</a:t>
            </a:r>
          </a:p>
          <a:p>
            <a:pPr marL="285750" indent="-28575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dostawa towarów i świadczenie usług udokumentowane w ramach procedury </a:t>
            </a:r>
            <a:r>
              <a:rPr lang="pl-PL" sz="1600" b="0" i="0" dirty="0" err="1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samofakturowania</a:t>
            </a:r>
            <a:r>
              <a:rPr lang="pl-PL" sz="1600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, jeżeli:</a:t>
            </a:r>
          </a:p>
          <a:p>
            <a:pPr marL="562950" lvl="1" indent="-28575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nabywca nie jest zidentyfikowany na potrzeby tej czynności za pomocą polskiego NIP</a:t>
            </a:r>
          </a:p>
          <a:p>
            <a:pPr marL="562950" lvl="1" indent="-28575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600" b="0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sprzedawca nie jest zidentyfikowany na potrzeby tej czynności za pomocą polskiego NIP</a:t>
            </a:r>
          </a:p>
          <a:p>
            <a:pPr marL="562950" lvl="1" indent="-285750" algn="l">
              <a:lnSpc>
                <a:spcPts val="2000"/>
              </a:lnSpc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pl-PL" sz="1600" b="0" i="0" dirty="0">
              <a:solidFill>
                <a:srgbClr val="002060"/>
              </a:solidFill>
              <a:effectLst/>
              <a:latin typeface="Lato" panose="020F0502020204030203" pitchFamily="34" charset="-18"/>
            </a:endParaRPr>
          </a:p>
          <a:p>
            <a:pPr algn="l">
              <a:lnSpc>
                <a:spcPts val="1800"/>
              </a:lnSpc>
              <a:spcAft>
                <a:spcPts val="3000"/>
              </a:spcAft>
            </a:pPr>
            <a:r>
              <a:rPr lang="pl-PL" sz="1400" b="1" i="0" dirty="0">
                <a:solidFill>
                  <a:srgbClr val="C00000"/>
                </a:solidFill>
                <a:effectLst/>
                <a:latin typeface="Lato" panose="020F0502020204030203" pitchFamily="34" charset="-18"/>
              </a:rPr>
              <a:t>WAŻNE!</a:t>
            </a:r>
            <a:br>
              <a:rPr lang="pl-PL" sz="1400" b="1" i="0" dirty="0">
                <a:solidFill>
                  <a:srgbClr val="C00000"/>
                </a:solidFill>
                <a:effectLst/>
                <a:latin typeface="Lato" panose="020F0502020204030203" pitchFamily="34" charset="-18"/>
              </a:rPr>
            </a:br>
            <a:r>
              <a:rPr lang="pl-PL" sz="14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Jeżeli nabywca na potrzeby danej czynności będzie zidentyfikowany za pomocą nr VAT UE nadanego w innym kraju unijnym </a:t>
            </a:r>
            <a:br>
              <a:rPr lang="pl-PL" sz="14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</a:br>
            <a:r>
              <a:rPr lang="pl-PL" sz="14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niż Polska, pomimo braku obowiązku będzie mógł wystawić fakturę ustrukturyzowaną w ramach </a:t>
            </a:r>
            <a:r>
              <a:rPr lang="pl-PL" sz="1400" b="1" i="0" dirty="0" err="1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samofakturowania</a:t>
            </a:r>
            <a:r>
              <a:rPr lang="pl-PL" sz="1400" b="1" i="0" dirty="0">
                <a:solidFill>
                  <a:srgbClr val="002060"/>
                </a:solidFill>
                <a:effectLst/>
                <a:latin typeface="Lato" panose="020F0502020204030203" pitchFamily="34" charset="-18"/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235CDA3-6A2E-FD0E-1C36-3E9259CA1C90}"/>
              </a:ext>
            </a:extLst>
          </p:cNvPr>
          <p:cNvSpPr txBox="1"/>
          <p:nvPr/>
        </p:nvSpPr>
        <p:spPr>
          <a:xfrm>
            <a:off x="537745" y="745017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Wyłączenia z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44958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12B2CB7-F135-4DBB-AC87-57950474A159}"/>
              </a:ext>
            </a:extLst>
          </p:cNvPr>
          <p:cNvSpPr txBox="1"/>
          <p:nvPr/>
        </p:nvSpPr>
        <p:spPr>
          <a:xfrm>
            <a:off x="547685" y="1583562"/>
            <a:ext cx="10153128" cy="3815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4"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Czwartą grupę stanowią wyłączenia z KSeF obowiązujące w okresie przejściowym: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do końca 2026 r. podatnicy obowiązani do wystawiania faktur ustrukturyzowanych będą mogli wystawiać faktury elektroniczne lub faktury w postaci papierowej, jeżeli łączna wartość sprzedaży (wraz z podatkiem) udokumentowana tymi fakturami wystawionymi w danym miesiącu będzie mniejsza lub równa 10 000 zł </a:t>
            </a:r>
            <a:r>
              <a:rPr kumimoji="0" lang="pl-PL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(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*</a:t>
            </a:r>
            <a:r>
              <a:rPr kumimoji="0" lang="pl-PL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)</a:t>
            </a:r>
            <a:endParaRPr kumimoji="0" lang="pl-PL" sz="20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(*) uwzględnia się wyłącznie wartość tych faktur, w stosunku do których podatnik jest zobowiązany do ich wystawienia w </a:t>
            </a:r>
            <a:r>
              <a:rPr kumimoji="0" lang="pl-PL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KSeF</a:t>
            </a:r>
            <a:r>
              <a:rPr kumimoji="0" lang="pl-P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 </a:t>
            </a:r>
            <a:br>
              <a:rPr kumimoji="0" lang="pl-P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(tj. w stosunku do których nie istnieją żadne wyłączenia lub przepisy epizodyczne  pozwalające na w nich wystawienie poza </a:t>
            </a:r>
            <a:r>
              <a:rPr kumimoji="0" lang="pl-PL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KSeF</a:t>
            </a:r>
            <a:r>
              <a:rPr kumimoji="0" lang="pl-P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)</a:t>
            </a:r>
            <a:br>
              <a:rPr kumimoji="0" lang="pl-P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Jeśli nastąpi przekroczenie limitu 10 000 zł – obowiązek wystawiania faktur w KSeF nastąpi począwszy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od</a:t>
            </a:r>
            <a:r>
              <a:rPr lang="pl-PL" sz="1600" dirty="0">
                <a:solidFill>
                  <a:srgbClr val="C00000"/>
                </a:solidFill>
                <a:latin typeface="Lato" panose="020F0502020204030203" pitchFamily="34" charset="-18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faktury, którą przekroczono ten limit.</a:t>
            </a: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do końca 2026 r. podatnicy obowiązani do wystawiania faktur ustrukturyzowanych będą mogli wystawiać faktury elektroniczne lub faktury w postaci papierowej przy zastosowaniu kas rejestrujących i paragony fiskalne uznane za faktury (do 450 zł).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51E25C4-3E7B-4C95-BB27-F02C2C00EA3D}"/>
              </a:ext>
            </a:extLst>
          </p:cNvPr>
          <p:cNvSpPr txBox="1"/>
          <p:nvPr/>
        </p:nvSpPr>
        <p:spPr>
          <a:xfrm>
            <a:off x="510147" y="750847"/>
            <a:ext cx="88569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Przepisy epizodyczne wyłączające KS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 </a:t>
            </a:r>
          </a:p>
        </p:txBody>
      </p:sp>
    </p:spTree>
    <p:extLst>
      <p:ext uri="{BB962C8B-B14F-4D97-AF65-F5344CB8AC3E}">
        <p14:creationId xmlns:p14="http://schemas.microsoft.com/office/powerpoint/2010/main" val="3587493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B2295F-5025-4485-A5E9-D928903B8B61}"/>
              </a:ext>
            </a:extLst>
          </p:cNvPr>
          <p:cNvSpPr txBox="1"/>
          <p:nvPr/>
        </p:nvSpPr>
        <p:spPr>
          <a:xfrm>
            <a:off x="518013" y="749361"/>
            <a:ext cx="8942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Dodatkowe odroczenia w </a:t>
            </a: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KS</a:t>
            </a: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kumimoji="0" lang="pl-P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b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o charakterze przejściowym 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8588C-0894-4BD1-B24D-DD82E5C4492E}"/>
              </a:ext>
            </a:extLst>
          </p:cNvPr>
          <p:cNvSpPr txBox="1"/>
          <p:nvPr/>
        </p:nvSpPr>
        <p:spPr>
          <a:xfrm>
            <a:off x="518013" y="2133136"/>
            <a:ext cx="918616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ct val="120000"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Do 31.12.2026 r. odracza się :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Wprowadzenie kar za niestosowanie KSeF,</a:t>
            </a: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Obowiązek podawania numeru KSeF w przelewach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 faktury między czynnymi podatnikami VAT,</a:t>
            </a:r>
          </a:p>
          <a:p>
            <a:pPr marL="285750" marR="0" lvl="0" indent="-28575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Obowiązek wskazywania numeru KSeF w przypadku zapłaty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ramach mechanizmu podzielonej płatności (MPP).</a:t>
            </a:r>
          </a:p>
        </p:txBody>
      </p:sp>
    </p:spTree>
    <p:extLst>
      <p:ext uri="{BB962C8B-B14F-4D97-AF65-F5344CB8AC3E}">
        <p14:creationId xmlns:p14="http://schemas.microsoft.com/office/powerpoint/2010/main" val="3687726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F978301-FD80-DBF5-2A21-07D3C572F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04319B89-CD04-82B3-C3B0-FEE82B80B01D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7560E9C-0B34-D63E-3F4B-4DE4BD2FB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7AB0EA8-B477-6352-19AE-1F71AE204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C09268-E0C2-4E17-DDDE-58147D2851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EA4C1EE-54B5-24E1-F999-EE8F4CBAFF4A}"/>
              </a:ext>
            </a:extLst>
          </p:cNvPr>
          <p:cNvSpPr txBox="1"/>
          <p:nvPr/>
        </p:nvSpPr>
        <p:spPr>
          <a:xfrm>
            <a:off x="495267" y="2783809"/>
            <a:ext cx="10225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buClr>
                <a:srgbClr val="DC0032"/>
              </a:buClr>
              <a:buSzPct val="100000"/>
              <a:defRPr/>
            </a:pPr>
            <a:r>
              <a:rPr kumimoji="0" lang="pl-PL" sz="48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KS</a:t>
            </a:r>
            <a:r>
              <a:rPr kumimoji="0" lang="pl-PL" sz="4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480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  <a:r>
              <a:rPr kumimoji="0" lang="pl-PL" sz="4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korzystanie</a:t>
            </a:r>
          </a:p>
        </p:txBody>
      </p:sp>
    </p:spTree>
    <p:extLst>
      <p:ext uri="{BB962C8B-B14F-4D97-AF65-F5344CB8AC3E}">
        <p14:creationId xmlns:p14="http://schemas.microsoft.com/office/powerpoint/2010/main" val="3962870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30EBF-B171-0982-FD2F-781BE47EA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DDE3C44-6928-350F-8B52-3E29170F2E15}"/>
              </a:ext>
            </a:extLst>
          </p:cNvPr>
          <p:cNvSpPr txBox="1"/>
          <p:nvPr/>
        </p:nvSpPr>
        <p:spPr>
          <a:xfrm>
            <a:off x="511347" y="750075"/>
            <a:ext cx="894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Korzystanie z </a:t>
            </a:r>
            <a:r>
              <a:rPr lang="pl-PL" sz="3000" b="1" dirty="0" err="1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KS</a:t>
            </a:r>
            <a:r>
              <a:rPr lang="pl-PL" sz="3000" b="1" dirty="0" err="1">
                <a:solidFill>
                  <a:srgbClr val="C0000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 err="1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  <a:endParaRPr lang="pl-PL" sz="300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2EACA23-8142-0780-2F58-1336A41EECDB}"/>
              </a:ext>
            </a:extLst>
          </p:cNvPr>
          <p:cNvSpPr txBox="1"/>
          <p:nvPr/>
        </p:nvSpPr>
        <p:spPr>
          <a:xfrm>
            <a:off x="528280" y="1557178"/>
            <a:ext cx="10760961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Docelowo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obejmie wszystkie podmioty prowadzące działalność,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niezależnie od formy jej wykonywania (osoba fizyczna, spółka, spółdzielnia itd.)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Wystawianie faktur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&gt;&gt;&gt; terminy: 1 lutego 2026 r., 1 kwietnia 2026 r.,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 stycznia 2027 r. (dla najmniejszych podmiotów, które spełnią warunek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dot. wartości sprzedaży w miesiącu lub wystawiają faktury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przy zastosowaniu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kas rejestrujących i paragony fiskalne uznane za faktury (do 450 zł)).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002060"/>
                </a:solidFill>
                <a:latin typeface="Lato" panose="020F0502020204030203" pitchFamily="34" charset="-18"/>
              </a:rPr>
              <a:t>Odbieranie faktur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&gt;&gt;&gt; termin: 1 lutego 2026 r. (brak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</a:rPr>
              <a:t>odroczeń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).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Do korzystania z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 konieczne jest 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</a:rPr>
              <a:t>posiadanie NIP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6060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B2295F-5025-4485-A5E9-D928903B8B61}"/>
              </a:ext>
            </a:extLst>
          </p:cNvPr>
          <p:cNvSpPr txBox="1"/>
          <p:nvPr/>
        </p:nvSpPr>
        <p:spPr>
          <a:xfrm>
            <a:off x="529589" y="746898"/>
            <a:ext cx="9862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Osoba fizyczna prowadząca działalność </a:t>
            </a:r>
            <a:b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pl-PL" sz="300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8588C-0894-4BD1-B24D-DD82E5C4492E}"/>
              </a:ext>
            </a:extLst>
          </p:cNvPr>
          <p:cNvSpPr txBox="1"/>
          <p:nvPr/>
        </p:nvSpPr>
        <p:spPr>
          <a:xfrm>
            <a:off x="529589" y="1762561"/>
            <a:ext cx="101531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 musi podejmować żadnych czynności, aby móc korzystać z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sz="2200" i="1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chyba że nie posiada NIP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celu zalogowania się do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wystarczające jest 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posiadanie NIP </a:t>
            </a:r>
            <a:br>
              <a:rPr lang="pl-PL" sz="2200" b="1" dirty="0">
                <a:solidFill>
                  <a:srgbClr val="FF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 użycie 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profilu zaufanego</a:t>
            </a:r>
            <a:r>
              <a:rPr lang="pl-PL" sz="22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lub wykorzystanie innych możliwości,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które oferuje Węzeł Krajowy (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e-dowód, </a:t>
            </a:r>
            <a:r>
              <a:rPr lang="pl-PL" sz="2200" b="1" dirty="0" err="1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mObywatel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 itd.</a:t>
            </a:r>
            <a:r>
              <a:rPr lang="pl-PL" sz="22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Możliwe jest także wykorzystanie w tym celu 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elektronicznego podpisu kwalifikowanego</a:t>
            </a:r>
            <a:r>
              <a:rPr lang="pl-PL" sz="2200" b="1" dirty="0">
                <a:solidFill>
                  <a:srgbClr val="FF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sz="2200" i="1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 ile zawiera NIP lub PESEL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Osoba fizyczna po zalogowaniu może sama korzystać z </a:t>
            </a:r>
            <a:r>
              <a:rPr lang="pl-PL" sz="2200" spc="3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lub nadać elektronicznie dalsze uprawnienia innym osobom lub podmiotom.</a:t>
            </a:r>
          </a:p>
        </p:txBody>
      </p:sp>
    </p:spTree>
    <p:extLst>
      <p:ext uri="{BB962C8B-B14F-4D97-AF65-F5344CB8AC3E}">
        <p14:creationId xmlns:p14="http://schemas.microsoft.com/office/powerpoint/2010/main" val="3952818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B2295F-5025-4485-A5E9-D928903B8B61}"/>
              </a:ext>
            </a:extLst>
          </p:cNvPr>
          <p:cNvSpPr txBox="1"/>
          <p:nvPr/>
        </p:nvSpPr>
        <p:spPr>
          <a:xfrm>
            <a:off x="522122" y="744644"/>
            <a:ext cx="10179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Podmiot niebędący osobą fizyczną </a:t>
            </a:r>
            <a:b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(np. spółdzielnia, spółka z o.o.) prowadzący działalność </a:t>
            </a:r>
            <a:b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pl-PL" sz="300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8588C-0894-4BD1-B24D-DD82E5C4492E}"/>
              </a:ext>
            </a:extLst>
          </p:cNvPr>
          <p:cNvSpPr txBox="1"/>
          <p:nvPr/>
        </p:nvSpPr>
        <p:spPr>
          <a:xfrm>
            <a:off x="530589" y="2522240"/>
            <a:ext cx="10750186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Jeśli posiada 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elektroniczną pieczęć kwalifikowaną 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sz="2200" i="1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 ile zawiera NIP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 musi podejmować żadnych czynności, aby móc korzystać z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Jeśli jej nie posiada, musi złożyć do urzędu skarbowego zawiadomienie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ZAW-FA, w którym wskaże osobę fizyczną, która będzie miała uprawnienia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 działania w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w jego imieniu.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Zalogowana osoba może sama korzystać z </a:t>
            </a:r>
            <a:r>
              <a:rPr lang="pl-PL" sz="2200" spc="3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lub nadać elektronicznie </a:t>
            </a:r>
            <a:br>
              <a:rPr lang="pl-PL" sz="22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dalsze uprawnienia innym osobom lub podmiotom.</a:t>
            </a:r>
          </a:p>
        </p:txBody>
      </p:sp>
    </p:spTree>
    <p:extLst>
      <p:ext uri="{BB962C8B-B14F-4D97-AF65-F5344CB8AC3E}">
        <p14:creationId xmlns:p14="http://schemas.microsoft.com/office/powerpoint/2010/main" val="4165191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23067" y="1593580"/>
            <a:ext cx="9692758" cy="2431435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20000"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Nadawanie uprawnień odbywa się: 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za pośrednictwem API KSeF, czyli przy wykorzystaniu programów finansowo-księgowych zintegrowanych z KSeF i posiadających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moduł zarządzania uprawnieniami </a:t>
            </a:r>
          </a:p>
          <a:p>
            <a:pPr marR="0" lvl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0000"/>
              <a:tabLst/>
              <a:defRPr/>
            </a:pPr>
            <a:r>
              <a:rPr lang="pl-PL" sz="2400" dirty="0">
                <a:solidFill>
                  <a:srgbClr val="002060"/>
                </a:solidFill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lub 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za pośrednictwem bezpłatnej Aplikacji Podatnika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 2.0.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E557C46-89BC-406A-AB4B-A74124C4CC77}"/>
              </a:ext>
            </a:extLst>
          </p:cNvPr>
          <p:cNvSpPr txBox="1"/>
          <p:nvPr/>
        </p:nvSpPr>
        <p:spPr>
          <a:xfrm>
            <a:off x="523067" y="781467"/>
            <a:ext cx="10486066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Uprawnienia nadawane drogą elektroniczną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37535C1-485D-4CF7-821D-402EA5424052}"/>
              </a:ext>
            </a:extLst>
          </p:cNvPr>
          <p:cNvSpPr txBox="1"/>
          <p:nvPr/>
        </p:nvSpPr>
        <p:spPr>
          <a:xfrm>
            <a:off x="1183341" y="4651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3"/>
              </a:rPr>
              <a:t>Krajowy System e-Faktur (</a:t>
            </a:r>
            <a:r>
              <a:rPr lang="pl-PL" dirty="0" err="1">
                <a:hlinkClick r:id="rId3"/>
              </a:rPr>
              <a:t>KSeF</a:t>
            </a:r>
            <a:r>
              <a:rPr lang="pl-PL" dirty="0">
                <a:hlinkClick r:id="rId3"/>
              </a:rPr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2656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B2295F-5025-4485-A5E9-D928903B8B61}"/>
              </a:ext>
            </a:extLst>
          </p:cNvPr>
          <p:cNvSpPr txBox="1"/>
          <p:nvPr/>
        </p:nvSpPr>
        <p:spPr>
          <a:xfrm>
            <a:off x="517684" y="743210"/>
            <a:ext cx="9517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Uprawnienia nadawane poprzez </a:t>
            </a:r>
            <a:b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Zawiadomienie ZAW-FA</a:t>
            </a:r>
            <a:endParaRPr lang="pl-PL" sz="300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8588C-0894-4BD1-B24D-DD82E5C4492E}"/>
              </a:ext>
            </a:extLst>
          </p:cNvPr>
          <p:cNvSpPr txBox="1"/>
          <p:nvPr/>
        </p:nvSpPr>
        <p:spPr>
          <a:xfrm>
            <a:off x="517684" y="2134966"/>
            <a:ext cx="1065688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Zawiadomienie składa się do naczelnika właściwego urzędu skarbowego:</a:t>
            </a:r>
          </a:p>
          <a:p>
            <a:pPr marL="679963" indent="-354013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formie papierowej (w kancelarii US lub za pośrednictwem poczty);</a:t>
            </a:r>
          </a:p>
          <a:p>
            <a:pPr marL="679963" indent="-354013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formie elektronicznej: za pośrednictwem e-Urzędu Skarbowego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(poprzez specjalny formularz) lub na adres do doręczeń elektronicznych (ADE).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ZAW-FA musi być podpisany przez osobę/osoby upoważnione do reprezentowania danego podmiotu ( z wyjątkiem wysyłki w ramach e-US z konta pełnomocnika ogólnego lub konta organizacji). 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zawiadomieniu należy wskazać wyłącznie 1 osobę fizyczną, która będzie miała uprawnienia do działania w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200" dirty="0"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185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31015" y="1562296"/>
            <a:ext cx="107497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Krajowy System e-Faktur (KSeF) jest systemem teleinformatycznym, prowadzonym przez Szefa Krajowej Administracji Skarbowej,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służącym w szczególności do: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wystawiania, otrzymywania, dostępu, przechowywania faktur ustrukturyzowanych oraz 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nadawania, zmiany lub odbierania uprawnień do korzystania z KSeF.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0D2723E-6ED5-A84A-ABFC-D199CB9F363A}"/>
              </a:ext>
            </a:extLst>
          </p:cNvPr>
          <p:cNvSpPr txBox="1"/>
          <p:nvPr/>
        </p:nvSpPr>
        <p:spPr>
          <a:xfrm>
            <a:off x="538890" y="743331"/>
            <a:ext cx="10001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 to jest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AF037EB-1D35-49CC-BD1C-3609A7C21242}"/>
              </a:ext>
            </a:extLst>
          </p:cNvPr>
          <p:cNvSpPr txBox="1"/>
          <p:nvPr/>
        </p:nvSpPr>
        <p:spPr>
          <a:xfrm>
            <a:off x="531596" y="4200128"/>
            <a:ext cx="9001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pl-PL" sz="2400" spc="30" dirty="0" err="1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nie wymaga od użytkownika rejestracji i zakładania konta. </a:t>
            </a:r>
            <a:b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Aby korzystać z </a:t>
            </a:r>
            <a:r>
              <a:rPr lang="pl-PL" sz="2400" spc="30" dirty="0" err="1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należy się zalogować (uwierzytelnić) </a:t>
            </a:r>
            <a:b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systemie w kontekście właściwego nr NIP. </a:t>
            </a:r>
            <a:endParaRPr lang="pl-PL" sz="2400" dirty="0">
              <a:solidFill>
                <a:srgbClr val="C00000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5602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B2295F-5025-4485-A5E9-D928903B8B61}"/>
              </a:ext>
            </a:extLst>
          </p:cNvPr>
          <p:cNvSpPr txBox="1"/>
          <p:nvPr/>
        </p:nvSpPr>
        <p:spPr>
          <a:xfrm>
            <a:off x="518014" y="740894"/>
            <a:ext cx="894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Przykład</a:t>
            </a:r>
            <a:endParaRPr lang="pl-PL" sz="300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8588C-0894-4BD1-B24D-DD82E5C4492E}"/>
              </a:ext>
            </a:extLst>
          </p:cNvPr>
          <p:cNvSpPr txBox="1"/>
          <p:nvPr/>
        </p:nvSpPr>
        <p:spPr>
          <a:xfrm>
            <a:off x="518014" y="1561067"/>
            <a:ext cx="10762761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Spółka prowadzi działalność, nie posiada elektronicznej pieczęci kwalifikowanej, więc zarząd na formularzu ZAW-FA wskazał główną księgową Spółki jako uprawnioną do korzystania w imieniu Spółki z </a:t>
            </a:r>
            <a:r>
              <a:rPr lang="pl-PL" sz="24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(może to być Prezes). </a:t>
            </a:r>
          </a:p>
          <a:p>
            <a:pPr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Aby uwierzytelnić się w </a:t>
            </a:r>
            <a:r>
              <a:rPr lang="pl-PL" sz="24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 księgowa wykorzysta swój elektroniczny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podpis kwalifikowany, a jako identyfikator (kontekst logowania) wskaże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NIP Spółki.</a:t>
            </a:r>
          </a:p>
        </p:txBody>
      </p:sp>
    </p:spTree>
    <p:extLst>
      <p:ext uri="{BB962C8B-B14F-4D97-AF65-F5344CB8AC3E}">
        <p14:creationId xmlns:p14="http://schemas.microsoft.com/office/powerpoint/2010/main" val="4218180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4633B-A774-EA27-12B0-EDA1E560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B5CF74E-DEE3-966E-CD50-9AAB08AF7D45}"/>
              </a:ext>
            </a:extLst>
          </p:cNvPr>
          <p:cNvSpPr txBox="1"/>
          <p:nvPr/>
        </p:nvSpPr>
        <p:spPr>
          <a:xfrm>
            <a:off x="517682" y="743211"/>
            <a:ext cx="9517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Uprawnienia osoby fizycznej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307F6B8-86FA-D934-D526-35642ADEB59D}"/>
              </a:ext>
            </a:extLst>
          </p:cNvPr>
          <p:cNvSpPr txBox="1"/>
          <p:nvPr/>
        </p:nvSpPr>
        <p:spPr>
          <a:xfrm>
            <a:off x="543082" y="1560984"/>
            <a:ext cx="10836117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Osoba fizyczna (właściciel lub osoba wskazana w zawiadomieniu ZAW-FA),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oprócz bycia administratorem może zostać uprawniona także m.in. do: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wystawiania faktur,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przeglądania faktur,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przeglądania uprawnień,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przeglądania historii sesji.</a:t>
            </a:r>
          </a:p>
          <a:p>
            <a:pPr lvl="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DC0032"/>
              </a:buClr>
              <a:buSzPct val="120000"/>
              <a:defRPr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Administrator może drogą elektroniczną sam nadawać sobie pozostałe uprawnienia. </a:t>
            </a:r>
          </a:p>
          <a:p>
            <a:pPr lvl="0">
              <a:lnSpc>
                <a:spcPts val="2600"/>
              </a:lnSpc>
              <a:spcAft>
                <a:spcPts val="600"/>
              </a:spcAft>
              <a:buClr>
                <a:srgbClr val="DC0032"/>
              </a:buClr>
              <a:buSzPct val="120000"/>
              <a:defRPr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Może także nadać uprawnienia innej osobie fizycznej.</a:t>
            </a:r>
          </a:p>
        </p:txBody>
      </p:sp>
    </p:spTree>
    <p:extLst>
      <p:ext uri="{BB962C8B-B14F-4D97-AF65-F5344CB8AC3E}">
        <p14:creationId xmlns:p14="http://schemas.microsoft.com/office/powerpoint/2010/main" val="444376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2B58E-6783-C493-3D3C-4F650AB85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6065B86-7509-455A-5977-B70E56C85507}"/>
              </a:ext>
            </a:extLst>
          </p:cNvPr>
          <p:cNvSpPr txBox="1"/>
          <p:nvPr/>
        </p:nvSpPr>
        <p:spPr>
          <a:xfrm>
            <a:off x="534615" y="1557248"/>
            <a:ext cx="1074615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spcAft>
                <a:spcPts val="600"/>
              </a:spcAft>
              <a:buClr>
                <a:srgbClr val="DC0032"/>
              </a:buClr>
              <a:buSzPct val="120000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Osoba fizyczna (właściciel lub osoba wskazana w zawiadomieniu ZAW-FA) może uprawnić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 działania w </a:t>
            </a:r>
            <a:r>
              <a:rPr lang="pl-PL" sz="20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także inny podmiot (np. biuro rachunkowe). </a:t>
            </a:r>
          </a:p>
          <a:p>
            <a:pPr lvl="0">
              <a:lnSpc>
                <a:spcPts val="2400"/>
              </a:lnSpc>
              <a:spcAft>
                <a:spcPts val="600"/>
              </a:spcAft>
              <a:buClr>
                <a:srgbClr val="DC0032"/>
              </a:buClr>
              <a:buSzPct val="120000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 wyboru są dwa niezależne rodzaje uprawnień :</a:t>
            </a:r>
          </a:p>
          <a:p>
            <a:pPr marL="342900" lvl="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 wystawiania faktur,</a:t>
            </a:r>
          </a:p>
          <a:p>
            <a:pPr marL="342900" lvl="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 przeglądania faktur.</a:t>
            </a:r>
          </a:p>
          <a:p>
            <a:pPr lvl="0">
              <a:lnSpc>
                <a:spcPts val="2400"/>
              </a:lnSpc>
              <a:spcAft>
                <a:spcPts val="600"/>
              </a:spcAft>
              <a:buClr>
                <a:srgbClr val="DC0032"/>
              </a:buClr>
              <a:buSzPct val="120000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Nadając uprawnienie podmiotowi, należy określić czy ten podmiot ma mieć możliwość przekazywania dalej otrzymanego uprawnienia. W przypadku zaznaczenia tej możliwości wskazany podmiot we własnym zakresie decyduje, które osoby fizyczne (np. pracownicy biura) mogą wystawiać i przeglądać faktury podatnika, który podmiot uprawnił. </a:t>
            </a:r>
          </a:p>
          <a:p>
            <a:pPr lvl="0">
              <a:lnSpc>
                <a:spcPts val="2400"/>
              </a:lnSpc>
              <a:spcAft>
                <a:spcPts val="600"/>
              </a:spcAft>
              <a:buClr>
                <a:srgbClr val="DC0032"/>
              </a:buClr>
              <a:buSzPct val="120000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Odrębną możliwością jest nadanie innemu podmiotowi uprawnienie do wystawiania faktur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trybie </a:t>
            </a:r>
            <a:r>
              <a:rPr lang="pl-PL" sz="20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samofakturowania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15978DE-1770-D108-D1F5-3D1E8C754A55}"/>
              </a:ext>
            </a:extLst>
          </p:cNvPr>
          <p:cNvSpPr txBox="1"/>
          <p:nvPr/>
        </p:nvSpPr>
        <p:spPr>
          <a:xfrm>
            <a:off x="517682" y="743211"/>
            <a:ext cx="9517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Uprawnienia podmiotu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33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0F72F-ACC9-A965-AFD0-8506D1305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3C6242F-999F-17B1-0CC8-DF7AB1FFD48A}"/>
              </a:ext>
            </a:extLst>
          </p:cNvPr>
          <p:cNvSpPr txBox="1"/>
          <p:nvPr/>
        </p:nvSpPr>
        <p:spPr>
          <a:xfrm>
            <a:off x="517683" y="751622"/>
            <a:ext cx="9517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Pytania i odpowiedzi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9A4530C-74C5-CB62-A705-F2BFCD8E63CB}"/>
              </a:ext>
            </a:extLst>
          </p:cNvPr>
          <p:cNvSpPr txBox="1"/>
          <p:nvPr/>
        </p:nvSpPr>
        <p:spPr>
          <a:xfrm>
            <a:off x="517683" y="1562316"/>
            <a:ext cx="107630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Pytanie:</a:t>
            </a:r>
          </a:p>
          <a:p>
            <a:pPr>
              <a:lnSpc>
                <a:spcPts val="2800"/>
              </a:lnSpc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Czy biuro księgowe będzie mogło uzyskać taki dostęp, który umożliwi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tylko wgląd/pobranie faktur z KSeF, bez możliwości ich wystawiania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imieniu klienta?</a:t>
            </a:r>
          </a:p>
          <a:p>
            <a:pPr>
              <a:lnSpc>
                <a:spcPts val="2800"/>
              </a:lnSpc>
              <a:spcAft>
                <a:spcPts val="600"/>
              </a:spcAft>
              <a:buClr>
                <a:srgbClr val="DC0032"/>
              </a:buClr>
              <a:buSzPct val="110000"/>
            </a:pPr>
            <a:endParaRPr lang="pl-PL" sz="240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800"/>
              </a:lnSpc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Odpowiedź:</a:t>
            </a:r>
          </a:p>
          <a:p>
            <a:pPr>
              <a:lnSpc>
                <a:spcPts val="2800"/>
              </a:lnSpc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z="24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Tak. W </a:t>
            </a:r>
            <a:r>
              <a:rPr lang="pl-PL" sz="2400" spc="3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4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można nadać uprawnienie do dostępu do faktur jako osobny rodzaj uprawnienia. Nie jest konieczne jednoczesne nadanie uprawnień </a:t>
            </a:r>
            <a:br>
              <a:rPr lang="pl-PL" sz="24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spc="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 wystawiania faktur.  </a:t>
            </a:r>
          </a:p>
        </p:txBody>
      </p:sp>
    </p:spTree>
    <p:extLst>
      <p:ext uri="{BB962C8B-B14F-4D97-AF65-F5344CB8AC3E}">
        <p14:creationId xmlns:p14="http://schemas.microsoft.com/office/powerpoint/2010/main" val="4268774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96C5-612D-08EA-B171-78B219796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5751E59-38A7-1285-B821-CA41CD24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123ACBA7-EAA9-6B90-5E56-987728B7382A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0995D56-F50D-9D89-2868-974166C06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B7E2C3-1965-6961-E92D-33265C821D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DD0877-E296-1BE9-FE34-BF74B90FC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B55D26D-C0E0-E4D2-5187-6EEAAFF0196F}"/>
              </a:ext>
            </a:extLst>
          </p:cNvPr>
          <p:cNvSpPr txBox="1"/>
          <p:nvPr/>
        </p:nvSpPr>
        <p:spPr>
          <a:xfrm>
            <a:off x="486186" y="2796885"/>
            <a:ext cx="10946937" cy="153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Faktura ustrukturyzowana – jak wystawić fakturę w 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51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57DF79A1-D692-4D5A-A2CE-3D1CCF54E5F8}"/>
              </a:ext>
            </a:extLst>
          </p:cNvPr>
          <p:cNvSpPr txBox="1"/>
          <p:nvPr/>
        </p:nvSpPr>
        <p:spPr>
          <a:xfrm>
            <a:off x="622790" y="1557338"/>
            <a:ext cx="10225136" cy="191411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2800"/>
              </a:lnSpc>
              <a:spcAft>
                <a:spcPts val="1200"/>
              </a:spcAft>
            </a:pPr>
            <a:r>
              <a:rPr lang="pl-PL" sz="2000" dirty="0">
                <a:solidFill>
                  <a:srgbClr val="11306F"/>
                </a:solidFill>
                <a:latin typeface="Lato" panose="020F0502020204030203" pitchFamily="34" charset="-18"/>
              </a:rPr>
              <a:t>Fakturą, zgodnie z art. 2 pkt 31 ustawy jest dokument w postaci papierowej lub w postaci elektronicznej zawierający dane wymagane ustawą i przepisami wydanymi na jej podstawie. Zakres obowiązkowych elementów faktury określa w szczególności art. 106e ustawy oraz rozporządzenie w sprawie wystawiania faktur.</a:t>
            </a:r>
          </a:p>
          <a:p>
            <a:pPr algn="just">
              <a:lnSpc>
                <a:spcPts val="2800"/>
              </a:lnSpc>
              <a:spcAft>
                <a:spcPts val="2000"/>
              </a:spcAft>
            </a:pPr>
            <a:r>
              <a:rPr lang="pl-PL" sz="2000" dirty="0">
                <a:solidFill>
                  <a:srgbClr val="11306F"/>
                </a:solidFill>
                <a:latin typeface="Lato" panose="020F0502020204030203" pitchFamily="34" charset="-18"/>
              </a:rPr>
              <a:t>Wyróżniamy następujące rodzaje faktur: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625593-CA22-4543-8C97-A20B44ED942B}"/>
              </a:ext>
            </a:extLst>
          </p:cNvPr>
          <p:cNvSpPr txBox="1"/>
          <p:nvPr/>
        </p:nvSpPr>
        <p:spPr>
          <a:xfrm>
            <a:off x="622789" y="5067302"/>
            <a:ext cx="10657985" cy="5428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200"/>
              </a:lnSpc>
            </a:pPr>
            <a:r>
              <a:rPr lang="pl-PL" dirty="0">
                <a:solidFill>
                  <a:srgbClr val="11306F"/>
                </a:solidFill>
                <a:latin typeface="Lato" panose="020F0502020204030203" pitchFamily="34" charset="-18"/>
              </a:rPr>
              <a:t>Faktura elektroniczna, w myśl art. 2 pkt 32 ustawy jest to faktura w postaci elektronicznej wystawiona </a:t>
            </a:r>
            <a:br>
              <a:rPr lang="pl-PL" dirty="0">
                <a:solidFill>
                  <a:srgbClr val="11306F"/>
                </a:solidFill>
                <a:latin typeface="Lato" panose="020F0502020204030203" pitchFamily="34" charset="-18"/>
              </a:rPr>
            </a:br>
            <a:r>
              <a:rPr lang="pl-PL" dirty="0">
                <a:solidFill>
                  <a:srgbClr val="11306F"/>
                </a:solidFill>
                <a:latin typeface="Lato" panose="020F0502020204030203" pitchFamily="34" charset="-18"/>
              </a:rPr>
              <a:t>i otrzymana w dowolnym formacie elektronicznym (np. jako plik pdf).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3412EE7-CD25-E8F0-68B3-FFA9886DED62}"/>
              </a:ext>
            </a:extLst>
          </p:cNvPr>
          <p:cNvSpPr/>
          <p:nvPr/>
        </p:nvSpPr>
        <p:spPr>
          <a:xfrm>
            <a:off x="623888" y="3807655"/>
            <a:ext cx="3350289" cy="920020"/>
          </a:xfrm>
          <a:prstGeom prst="rect">
            <a:avLst/>
          </a:prstGeom>
          <a:solidFill>
            <a:srgbClr val="DEEBF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500" b="1" spc="30" dirty="0">
                <a:solidFill>
                  <a:srgbClr val="11306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FAKTURA </a:t>
            </a:r>
          </a:p>
          <a:p>
            <a:pPr lvl="0"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500" b="1" spc="30" dirty="0">
                <a:solidFill>
                  <a:srgbClr val="11306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PAPIEROWA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6F2915E-EA2B-FDC7-4BB9-DD5C88A9882B}"/>
              </a:ext>
            </a:extLst>
          </p:cNvPr>
          <p:cNvSpPr/>
          <p:nvPr/>
        </p:nvSpPr>
        <p:spPr>
          <a:xfrm>
            <a:off x="7606638" y="3807655"/>
            <a:ext cx="3350289" cy="920020"/>
          </a:xfrm>
          <a:prstGeom prst="rect">
            <a:avLst/>
          </a:prstGeom>
          <a:solidFill>
            <a:srgbClr val="11306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500" b="1" spc="3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FAKTURA</a:t>
            </a:r>
          </a:p>
          <a:p>
            <a:pPr lvl="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500" b="1" spc="3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USTRUKTURYZOWANA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85CFE43-4C5E-1E3E-2713-1E59DD369F23}"/>
              </a:ext>
            </a:extLst>
          </p:cNvPr>
          <p:cNvSpPr/>
          <p:nvPr/>
        </p:nvSpPr>
        <p:spPr>
          <a:xfrm>
            <a:off x="4115263" y="3807655"/>
            <a:ext cx="3350289" cy="920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500" b="1" spc="30" dirty="0">
                <a:solidFill>
                  <a:srgbClr val="11306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FAKTURA</a:t>
            </a:r>
          </a:p>
          <a:p>
            <a:pPr algn="ctr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1500" b="1" spc="30" dirty="0">
                <a:solidFill>
                  <a:srgbClr val="11306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ELEKTRONICZNA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096C86C-2C50-E6BF-12CB-39590590E81E}"/>
              </a:ext>
            </a:extLst>
          </p:cNvPr>
          <p:cNvSpPr txBox="1"/>
          <p:nvPr/>
        </p:nvSpPr>
        <p:spPr>
          <a:xfrm>
            <a:off x="622790" y="795587"/>
            <a:ext cx="1000118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l-PL" sz="3200" b="1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-18"/>
              </a:rPr>
              <a:t>Definicje faktury</a:t>
            </a:r>
          </a:p>
        </p:txBody>
      </p:sp>
    </p:spTree>
    <p:extLst>
      <p:ext uri="{BB962C8B-B14F-4D97-AF65-F5344CB8AC3E}">
        <p14:creationId xmlns:p14="http://schemas.microsoft.com/office/powerpoint/2010/main" val="1517493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41F0ED6-7FD8-7543-80C9-3ACFB3AD0B65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Czym jest faktura ustrukturyzowana?</a:t>
            </a:r>
            <a:endParaRPr lang="pl-PL" sz="3000" dirty="0">
              <a:solidFill>
                <a:srgbClr val="11306F"/>
              </a:solidFill>
              <a:latin typeface="Lato Bold" panose="020F08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622790" y="1557338"/>
            <a:ext cx="1065798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00000"/>
              <a:buFont typeface="+mj-lt"/>
              <a:buAutoNum type="arabicPeriod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Faktura ustrukturyzowana jest to faktura wystawiona  przy użyciu Krajowego Systemu 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-Faktur wraz z przydzielonym numerem identyfikującym tę fakturę w tym systemie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(art. 2. pkt 32a ustawy VAT).</a:t>
            </a:r>
          </a:p>
          <a:p>
            <a:pPr marL="342900" indent="-342900"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00000"/>
              <a:buFont typeface="+mj-lt"/>
              <a:buAutoNum type="arabicPeriod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Jest to dokument w formie elektronicznej w formacie XML wystawiony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 oprogramowania według wzoru (formatu),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 nadanym numerem </a:t>
            </a:r>
            <a:r>
              <a:rPr lang="pl-PL" sz="240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lang="pl-PL" sz="2400" dirty="0" err="1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501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41F0ED6-7FD8-7543-80C9-3ACFB3AD0B65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Czym jest faktura ustrukturyzowana (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-Faktura)?</a:t>
            </a:r>
            <a:endParaRPr lang="pl-PL" sz="3000" dirty="0">
              <a:solidFill>
                <a:srgbClr val="11306F"/>
              </a:solidFill>
              <a:latin typeface="Lato Bold" panose="020F08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622789" y="1557338"/>
            <a:ext cx="10657985" cy="3282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00000"/>
              <a:buFont typeface="+mj-lt"/>
              <a:buAutoNum type="arabicPeriod" startAt="3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Wzór 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-Faktury – format i elementy 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-Faktury zawiera struktura, zaimplementowana w oprogramowaniu do wystawiania faktur,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podatnik nie pobiera jej do samodzielnej instalacji czy też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bezpośredniego wypełnienia.</a:t>
            </a:r>
          </a:p>
          <a:p>
            <a:pPr marL="457200" indent="-457200"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00000"/>
              <a:buFont typeface="+mj-lt"/>
              <a:buAutoNum type="arabicPeriod" startAt="3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 jest załącznikiem do e-maila np. w formacie PDF.</a:t>
            </a:r>
          </a:p>
          <a:p>
            <a:pPr marL="457200" indent="-457200"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00000"/>
              <a:buFont typeface="+mj-lt"/>
              <a:buAutoNum type="arabicPeriod" startAt="3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Jest pobierana przez kontrahenta z centralnej bazy MF (KS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F).</a:t>
            </a:r>
          </a:p>
          <a:p>
            <a:pPr marL="457200" indent="-457200"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00000"/>
              <a:buFont typeface="+mj-lt"/>
              <a:buAutoNum type="arabicPeriod" startAt="3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e-Faktury są przechowywane i archiwizowane w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przez 10 lat.</a:t>
            </a:r>
          </a:p>
        </p:txBody>
      </p:sp>
    </p:spTree>
    <p:extLst>
      <p:ext uri="{BB962C8B-B14F-4D97-AF65-F5344CB8AC3E}">
        <p14:creationId xmlns:p14="http://schemas.microsoft.com/office/powerpoint/2010/main" val="462854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B547E8B-09CA-429A-B259-2A8D8F3DD6C1}"/>
              </a:ext>
            </a:extLst>
          </p:cNvPr>
          <p:cNvSpPr txBox="1"/>
          <p:nvPr/>
        </p:nvSpPr>
        <p:spPr>
          <a:xfrm>
            <a:off x="622790" y="1557338"/>
            <a:ext cx="11112000" cy="39497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-18"/>
              </a:rPr>
              <a:t>Struktura logiczna FA to wzór 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-18"/>
              </a:rPr>
              <a:t>e</a:t>
            </a: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-18"/>
              </a:rPr>
              <a:t>-Faktury opublikowany przez MF na </a:t>
            </a:r>
            <a:r>
              <a:rPr lang="pl-PL" sz="2200" b="1" dirty="0" err="1">
                <a:solidFill>
                  <a:srgbClr val="11306F"/>
                </a:solidFill>
                <a:latin typeface="Lato" panose="020F0502020204030203" pitchFamily="34" charset="-18"/>
              </a:rPr>
              <a:t>ePUAP</a:t>
            </a: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-18"/>
              </a:rPr>
              <a:t>. Zawiera wszystkie elementy faktury, zarówno te wymagane przepisami jak i te, które można podawać dobrowolnie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.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programy fakturujące na podstawie wprowadzonych przez wystawcę danych faktury </a:t>
            </a:r>
            <a:b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</a:b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(tj. dane sprzedawcy, nabywcy, nazwa towaru lub usługi, cena jednostkowa, stawka itp.) będą tworzyć na tej podstawie plik 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xml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,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plik 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xml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 musi być zgodny ze wzorem opublikowanym przez MF (większość programów będzie sprawdzała to automatycznie),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przygotowany plik 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xml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 będzie wysyłany do 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KS</a:t>
            </a:r>
            <a:r>
              <a:rPr lang="pl-PL" sz="2200" dirty="0" err="1">
                <a:solidFill>
                  <a:srgbClr val="C00000"/>
                </a:solidFill>
                <a:latin typeface="Lato" panose="020F0502020204030203" pitchFamily="34" charset="-18"/>
              </a:rPr>
              <a:t>e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F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,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jeśli plik 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xml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 nie będzie zgodny z wzorem – to nie zostanie przyjęty do 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KS</a:t>
            </a:r>
            <a:r>
              <a:rPr lang="pl-PL" sz="2200" dirty="0" err="1">
                <a:solidFill>
                  <a:srgbClr val="C00000"/>
                </a:solidFill>
                <a:latin typeface="Lato" panose="020F0502020204030203" pitchFamily="34" charset="-18"/>
              </a:rPr>
              <a:t>e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-18"/>
              </a:rPr>
              <a:t>F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-18"/>
              </a:rPr>
              <a:t>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493856B-BE83-4F32-B6C9-082D45AEC99F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Struktura 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-Faktury</a:t>
            </a:r>
          </a:p>
        </p:txBody>
      </p:sp>
    </p:spTree>
    <p:extLst>
      <p:ext uri="{BB962C8B-B14F-4D97-AF65-F5344CB8AC3E}">
        <p14:creationId xmlns:p14="http://schemas.microsoft.com/office/powerpoint/2010/main" val="3447964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597ABD9-DE42-4313-A3E5-2FB53FD43B3A}"/>
              </a:ext>
            </a:extLst>
          </p:cNvPr>
          <p:cNvSpPr txBox="1"/>
          <p:nvPr/>
        </p:nvSpPr>
        <p:spPr>
          <a:xfrm>
            <a:off x="542380" y="743271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skutecznie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wystawić fakturę w KS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F?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A2472EC-4D08-4A1F-98B2-A162F7EC9C9C}"/>
              </a:ext>
            </a:extLst>
          </p:cNvPr>
          <p:cNvSpPr/>
          <p:nvPr/>
        </p:nvSpPr>
        <p:spPr>
          <a:xfrm>
            <a:off x="525821" y="1557409"/>
            <a:ext cx="101506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Fakturę w KSeF możesz wystawić:</a:t>
            </a:r>
          </a:p>
          <a:p>
            <a:pPr marL="342900" marR="0" lvl="0" indent="-342900" defTabSz="914400" rtl="0" eaLnBrk="0" fontAlgn="base" latinLnBrk="0" hangingPunct="0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przy użyciu dostępnych na rynku, komercyjnych programów </a:t>
            </a:r>
            <a:b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</a:b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zintegrowanych z API KSeF 2.0.</a:t>
            </a:r>
          </a:p>
          <a:p>
            <a:pPr marL="342900" marR="0" lvl="0" indent="-342900" defTabSz="914400" rtl="0" eaLnBrk="0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przy wykorzystaniu bezpłatnych narzędzi udostępnionych </a:t>
            </a:r>
            <a:b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</a:b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przez Ministerstwo Finansów tj.:</a:t>
            </a:r>
          </a:p>
          <a:p>
            <a:pPr marL="798957" marR="0" lvl="1" indent="-342900" defTabSz="914400" rtl="0" eaLnBrk="0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l-PL" alt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Aplikacja Podatnika KSeF 2.0  </a:t>
            </a: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(aplikacja webowa),</a:t>
            </a:r>
          </a:p>
          <a:p>
            <a:pPr marL="798957" marR="0" lvl="1" indent="-342900" defTabSz="914400" rtl="0" eaLnBrk="0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l-PL" alt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Aplikacja Mobilna KSeF </a:t>
            </a:r>
            <a:r>
              <a:rPr lang="pl-PL" altLang="pl-PL" sz="22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2.0 </a:t>
            </a: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(aplikacja na telefon z systemem Android lub iOS,</a:t>
            </a:r>
          </a:p>
          <a:p>
            <a:pPr marL="798957" marR="0" lvl="1" indent="-342900" defTabSz="914400" rtl="0" eaLnBrk="0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pl-PL" alt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E-mikrofirma </a:t>
            </a:r>
            <a:r>
              <a:rPr kumimoji="0" lang="pl-PL" alt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(aplikacja webowa) w e-US.</a:t>
            </a:r>
          </a:p>
        </p:txBody>
      </p:sp>
    </p:spTree>
    <p:extLst>
      <p:ext uri="{BB962C8B-B14F-4D97-AF65-F5344CB8AC3E}">
        <p14:creationId xmlns:p14="http://schemas.microsoft.com/office/powerpoint/2010/main" val="3927423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B2295F-5025-4485-A5E9-D928903B8B61}"/>
              </a:ext>
            </a:extLst>
          </p:cNvPr>
          <p:cNvSpPr txBox="1"/>
          <p:nvPr/>
        </p:nvSpPr>
        <p:spPr>
          <a:xfrm>
            <a:off x="514674" y="747920"/>
            <a:ext cx="894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Kluczowe terminy w </a:t>
            </a:r>
            <a:r>
              <a:rPr lang="pl-PL" sz="3000" b="1" dirty="0" err="1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KS</a:t>
            </a:r>
            <a:r>
              <a:rPr lang="pl-PL" sz="3000" b="1" dirty="0" err="1">
                <a:solidFill>
                  <a:srgbClr val="C0000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 err="1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 2.0</a:t>
            </a:r>
            <a:endParaRPr lang="pl-PL" sz="300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8588C-0894-4BD1-B24D-DD82E5C4492E}"/>
              </a:ext>
            </a:extLst>
          </p:cNvPr>
          <p:cNvSpPr txBox="1"/>
          <p:nvPr/>
        </p:nvSpPr>
        <p:spPr>
          <a:xfrm>
            <a:off x="524156" y="1560986"/>
            <a:ext cx="9664987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 1 lutego 2026 r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 stał się obowiązkowy dla podatników,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 których wartość sprzedaży (wraz z kwotą podatku) przekroczyła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2024 r. 200 mln zł. </a:t>
            </a:r>
          </a:p>
          <a:p>
            <a:pPr marL="285750" indent="-28575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 1 kwietnia 2026 r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 będzie obowiązkowy dla wszystkich podatników.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423CF66-376D-4905-8CF0-268E307F3063}"/>
              </a:ext>
            </a:extLst>
          </p:cNvPr>
          <p:cNvSpPr txBox="1"/>
          <p:nvPr/>
        </p:nvSpPr>
        <p:spPr>
          <a:xfrm>
            <a:off x="543330" y="3791681"/>
            <a:ext cx="1073744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400"/>
              </a:lnSpc>
              <a:spcAft>
                <a:spcPts val="600"/>
              </a:spcAft>
              <a:buNone/>
            </a:pPr>
            <a:r>
              <a:rPr lang="pl-PL" sz="2000" dirty="0">
                <a:solidFill>
                  <a:srgbClr val="C0000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WAŻNE!</a:t>
            </a:r>
          </a:p>
          <a:p>
            <a:pPr marL="0" indent="0">
              <a:lnSpc>
                <a:spcPts val="2400"/>
              </a:lnSpc>
              <a:spcAft>
                <a:spcPts val="600"/>
              </a:spcAft>
              <a:buNone/>
            </a:pP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Termin 1 kwietnia 2026 roku dotyczy wyłącznie obowiązku wystawiania faktur</a:t>
            </a:r>
            <a:b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ustrukturyzowanych, a nie ich otrzymywania. </a:t>
            </a:r>
          </a:p>
          <a:p>
            <a:pPr marL="0" indent="0">
              <a:lnSpc>
                <a:spcPts val="2400"/>
              </a:lnSpc>
              <a:spcAft>
                <a:spcPts val="600"/>
              </a:spcAft>
              <a:buNone/>
            </a:pPr>
            <a:r>
              <a:rPr lang="pl-PL" sz="2000" dirty="0">
                <a:solidFill>
                  <a:srgbClr val="C0000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Otrzymywanie </a:t>
            </a: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faktur przy użyciu KSeF jest obowiązkowe już</a:t>
            </a:r>
            <a:r>
              <a:rPr lang="pl-PL" sz="2000" dirty="0">
                <a:solidFill>
                  <a:srgbClr val="C0000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 od 1 lutego 2026 roku </a:t>
            </a:r>
            <a:r>
              <a:rPr lang="pl-PL" sz="2000" dirty="0">
                <a:solidFill>
                  <a:srgbClr val="002060"/>
                </a:solidFill>
                <a:effectLst/>
                <a:latin typeface="Lato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(poza przypadkami wyłączonymi ustawowo, gdzie faktura jest przekazana w sposób uzgodniony).</a:t>
            </a:r>
          </a:p>
        </p:txBody>
      </p:sp>
    </p:spTree>
    <p:extLst>
      <p:ext uri="{BB962C8B-B14F-4D97-AF65-F5344CB8AC3E}">
        <p14:creationId xmlns:p14="http://schemas.microsoft.com/office/powerpoint/2010/main" val="2740577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EF53A0D8-BA74-4106-BFE9-2E65F9E861C0}"/>
              </a:ext>
            </a:extLst>
          </p:cNvPr>
          <p:cNvSpPr txBox="1"/>
          <p:nvPr/>
        </p:nvSpPr>
        <p:spPr>
          <a:xfrm>
            <a:off x="542380" y="2138903"/>
            <a:ext cx="10736866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ts val="2600"/>
              </a:lnSpc>
              <a:spcAft>
                <a:spcPts val="600"/>
              </a:spcAft>
            </a:pP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Jeśli prowadzisz jednoosobową działalność gospodarczą komplet uprawnień  w KSeF jest przypisany do Ciebie automatycznie. Jeśli będziesz wystawiał fakturę  np. w imieniu osoby prawnej (która nie posiada pieczęci kwalifikowanej),  to ta osoba prawna powinna nadać Ci uprawnienie do wystawiania faktur w KSeF. </a:t>
            </a:r>
            <a:endParaRPr lang="pl-PL" altLang="pl-PL" sz="2200" b="1" dirty="0">
              <a:solidFill>
                <a:srgbClr val="00206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eaLnBrk="0" hangingPunct="0">
              <a:lnSpc>
                <a:spcPts val="2600"/>
              </a:lnSpc>
              <a:spcAft>
                <a:spcPts val="600"/>
              </a:spcAft>
            </a:pPr>
            <a:endParaRPr lang="pl-PL" altLang="pl-PL" sz="2200" b="1" dirty="0">
              <a:solidFill>
                <a:srgbClr val="002060"/>
              </a:solidFill>
              <a:latin typeface="Lato" panose="020F0502020204030203" pitchFamily="34" charset="-18"/>
              <a:cs typeface="Arial" panose="020B0604020202020204" pitchFamily="34" charset="0"/>
            </a:endParaRPr>
          </a:p>
          <a:p>
            <a:pPr eaLnBrk="0" hangingPunct="0">
              <a:lnSpc>
                <a:spcPts val="2600"/>
              </a:lnSpc>
              <a:spcAft>
                <a:spcPts val="600"/>
              </a:spcAft>
            </a:pP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Zaloguj się do swojego programu fakturującego jedną z dopuszczalną metodą uwierzytelnienia w systemie.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BA6B03A-B684-5D96-175F-B6F13F3D9FC7}"/>
              </a:ext>
            </a:extLst>
          </p:cNvPr>
          <p:cNvSpPr txBox="1"/>
          <p:nvPr/>
        </p:nvSpPr>
        <p:spPr>
          <a:xfrm>
            <a:off x="542380" y="743271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skutecznie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wystawić fakturę w KS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F?</a:t>
            </a:r>
          </a:p>
        </p:txBody>
      </p:sp>
    </p:spTree>
    <p:extLst>
      <p:ext uri="{BB962C8B-B14F-4D97-AF65-F5344CB8AC3E}">
        <p14:creationId xmlns:p14="http://schemas.microsoft.com/office/powerpoint/2010/main" val="1888688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422356B-83CD-4737-BF94-7EFD20AC4D50}"/>
              </a:ext>
            </a:extLst>
          </p:cNvPr>
          <p:cNvSpPr txBox="1"/>
          <p:nvPr/>
        </p:nvSpPr>
        <p:spPr>
          <a:xfrm>
            <a:off x="528622" y="1552760"/>
            <a:ext cx="10816711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Wypełnij dane faktury w formularzu znajdującym się w Twoim programie fakturującym. </a:t>
            </a:r>
          </a:p>
          <a:p>
            <a:pPr marL="342900" marR="0" lvl="0" indent="-342900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Pamiętaj aby zawrzeć w niej wszystkie obowiązkowe elementy, jak dane stron transakcji 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czy dane kwotowe, pozycje faktury i stawkę podatku itp.</a:t>
            </a:r>
          </a:p>
          <a:p>
            <a:pPr marL="342900" marR="0" lvl="0" indent="-342900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Zwróć uwagę na elementy, które występują tylko w określonych sytuacjach np. dane faktury pierwotnej gdy wystawiasz fakturę korygującą lub dane dotyczące zamówienia </a:t>
            </a:r>
            <a:b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</a:b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gdy  wystawiasz fakturę zaliczkową.</a:t>
            </a:r>
          </a:p>
          <a:p>
            <a:pPr marL="342900" marR="0" lvl="0" indent="-342900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Możesz (ale nie musisz) zawrzeć na fakturze dane dodatkowe (np. termin płatności).</a:t>
            </a:r>
          </a:p>
          <a:p>
            <a:pPr marL="342900" indent="-342900" eaLnBrk="0" hangingPunct="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Upewnij się, że nie popełniłeś błędu w treści wystawianej faktury </a:t>
            </a:r>
          </a:p>
          <a:p>
            <a:pPr marL="342900" indent="-342900" eaLnBrk="0" hangingPunct="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kumimoji="0" lang="pl-PL" alt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Arial" panose="020B0604020202020204" pitchFamily="34" charset="0"/>
              </a:rPr>
              <a:t>(UWAGA: s</a:t>
            </a:r>
            <a:r>
              <a:rPr lang="pl-PL" altLang="pl-PL" sz="2000" dirty="0" err="1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ystem</a:t>
            </a:r>
            <a:r>
              <a:rPr lang="pl-PL" altLang="pl-PL" sz="20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 nie weryfikuje wartości rachunkowych, nie sprawdza danych kontrahenta)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E28DDE2-C731-11E5-880C-4D00C0FDDC25}"/>
              </a:ext>
            </a:extLst>
          </p:cNvPr>
          <p:cNvSpPr txBox="1"/>
          <p:nvPr/>
        </p:nvSpPr>
        <p:spPr>
          <a:xfrm>
            <a:off x="542380" y="743271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skutecznie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wystawić fakturę w KS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F?</a:t>
            </a:r>
          </a:p>
        </p:txBody>
      </p:sp>
    </p:spTree>
    <p:extLst>
      <p:ext uri="{BB962C8B-B14F-4D97-AF65-F5344CB8AC3E}">
        <p14:creationId xmlns:p14="http://schemas.microsoft.com/office/powerpoint/2010/main" val="1383152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E58559A-8FFC-47AA-9A54-324046F94CC1}"/>
              </a:ext>
            </a:extLst>
          </p:cNvPr>
          <p:cNvSpPr txBox="1"/>
          <p:nvPr/>
        </p:nvSpPr>
        <p:spPr>
          <a:xfrm>
            <a:off x="542380" y="2095964"/>
            <a:ext cx="107463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0" hangingPunct="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Prześlij przygotowany plik faktury (lub paczkę faktur) do KSeF. </a:t>
            </a:r>
          </a:p>
          <a:p>
            <a:pPr marL="285750" indent="-285750" eaLnBrk="0" hangingPunct="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Poczekaj na przetworzenie dokumentu. W tym czasie system sprawdzi czy jesteś osobą uprawnioną do jej wystawienia oraz czy wszystkie pozycje wymagane wzorem e-Faktury zostały wypełnione (plik </a:t>
            </a:r>
            <a:r>
              <a:rPr lang="pl-PL" altLang="pl-PL" sz="2200" dirty="0" err="1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xml</a:t>
            </a: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 musi być zgodny ze strukturą logiczną faktury ustrukturyzowanej FA(3)). </a:t>
            </a:r>
          </a:p>
          <a:p>
            <a:pPr marL="285750" indent="-285750" algn="just" eaLnBrk="0" hangingPunct="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Jeśli warunki te zostały dochowane – faktura zostanie przyjęta do systemu.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7FE8076-67A4-A56E-EB96-E527C2A81299}"/>
              </a:ext>
            </a:extLst>
          </p:cNvPr>
          <p:cNvSpPr txBox="1"/>
          <p:nvPr/>
        </p:nvSpPr>
        <p:spPr>
          <a:xfrm>
            <a:off x="542380" y="743271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skutecznie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wystawić fakturę w KS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F?</a:t>
            </a:r>
          </a:p>
        </p:txBody>
      </p:sp>
    </p:spTree>
    <p:extLst>
      <p:ext uri="{BB962C8B-B14F-4D97-AF65-F5344CB8AC3E}">
        <p14:creationId xmlns:p14="http://schemas.microsoft.com/office/powerpoint/2010/main" val="1025910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E58559A-8FFC-47AA-9A54-324046F94CC1}"/>
              </a:ext>
            </a:extLst>
          </p:cNvPr>
          <p:cNvSpPr txBox="1"/>
          <p:nvPr/>
        </p:nvSpPr>
        <p:spPr>
          <a:xfrm>
            <a:off x="531167" y="1561041"/>
            <a:ext cx="10749607" cy="150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Po weryfikacji i przetworzeniu dokumentu w systemie fakturze zostanie </a:t>
            </a:r>
            <a:b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nadany automatycznie unikalny numer identyfikujący tę fakturę w KSeF.</a:t>
            </a:r>
          </a:p>
          <a:p>
            <a:pPr marL="285750" indent="-285750" eaLnBrk="0" hangingPunct="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Status wysyłki zmieni się na „200” i będziesz mógł pobrać Urzędowe </a:t>
            </a:r>
            <a:b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</a:br>
            <a:r>
              <a:rPr lang="pl-PL" altLang="pl-PL" sz="2200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Poświadczenie Odbioru (UPO). W UPO zawarty będzie m.in. numer KSeF faktury.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C035654-4F93-4F97-AD5A-BFA9EC24D5B8}"/>
              </a:ext>
            </a:extLst>
          </p:cNvPr>
          <p:cNvSpPr txBox="1"/>
          <p:nvPr/>
        </p:nvSpPr>
        <p:spPr>
          <a:xfrm>
            <a:off x="523141" y="3327801"/>
            <a:ext cx="10369152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auto" latinLnBrk="0" hangingPunc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Faktury w KSeF są przechowywane przez okres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10 lat licząc od końca roku, </a:t>
            </a:r>
            <a:b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</a:b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w którym zostały wystawione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+mn-ea"/>
                <a:cs typeface="+mn-cs"/>
              </a:rPr>
              <a:t>. Jeśli ten okres upłynie, podatnik przechowuje faktury poza KSeF do czasu upływu terminu przedawnienia zobowiązania podatkowego.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33A39A9-AF03-6CB9-B47C-9F7AADEB3F61}"/>
              </a:ext>
            </a:extLst>
          </p:cNvPr>
          <p:cNvSpPr txBox="1"/>
          <p:nvPr/>
        </p:nvSpPr>
        <p:spPr>
          <a:xfrm>
            <a:off x="542380" y="743271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 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skutecznie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wystawić fakturę w KS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kumimoji="0" lang="pl-PL" sz="3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F?</a:t>
            </a:r>
          </a:p>
        </p:txBody>
      </p:sp>
    </p:spTree>
    <p:extLst>
      <p:ext uri="{BB962C8B-B14F-4D97-AF65-F5344CB8AC3E}">
        <p14:creationId xmlns:p14="http://schemas.microsoft.com/office/powerpoint/2010/main" val="31760606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2BDB8-7790-CCF7-64A8-BEA3F41CC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2A594947-222C-09CC-40A2-0874FBB26251}"/>
              </a:ext>
            </a:extLst>
          </p:cNvPr>
          <p:cNvSpPr txBox="1"/>
          <p:nvPr/>
        </p:nvSpPr>
        <p:spPr>
          <a:xfrm>
            <a:off x="518357" y="741685"/>
            <a:ext cx="9953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Numery faktury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B447F53-B1F6-FE35-04B6-6FBC185C859E}"/>
              </a:ext>
            </a:extLst>
          </p:cNvPr>
          <p:cNvSpPr txBox="1"/>
          <p:nvPr/>
        </p:nvSpPr>
        <p:spPr>
          <a:xfrm>
            <a:off x="533473" y="1562706"/>
            <a:ext cx="10747302" cy="2836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Kolejny numer faktury nadany przez podatnika i numer KSeF e-Faktury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dwa różne numery.</a:t>
            </a:r>
          </a:p>
          <a:p>
            <a:pPr marL="342900" indent="-342900">
              <a:lnSpc>
                <a:spcPts val="26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Fakturze przesłanej do KSeF, po weryfikacji uprawnień oraz sprawdzeniu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zgodności pliku </a:t>
            </a:r>
            <a:r>
              <a:rPr lang="pl-PL" sz="2200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xml</a:t>
            </a:r>
            <a:r>
              <a:rPr lang="pl-PL" sz="22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ze strukturą, nadawany jest automatycznie numer identyfikujący tę fakturę w KSeF. </a:t>
            </a: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002060"/>
                </a:solidFill>
                <a:latin typeface="Lato" panose="020F0502020204030203" pitchFamily="34" charset="0"/>
              </a:rPr>
              <a:t>Na wizualizacji faktury jest wskazany: numer faktury wystawionej </a:t>
            </a:r>
            <a:br>
              <a:rPr lang="pl-PL" sz="2200" dirty="0">
                <a:solidFill>
                  <a:srgbClr val="002060"/>
                </a:solidFill>
                <a:latin typeface="Lato" panose="020F0502020204030203" pitchFamily="34" charset="0"/>
              </a:rPr>
            </a:br>
            <a:r>
              <a:rPr lang="pl-PL" sz="2200" dirty="0">
                <a:solidFill>
                  <a:srgbClr val="002060"/>
                </a:solidFill>
                <a:latin typeface="Lato" panose="020F0502020204030203" pitchFamily="34" charset="0"/>
              </a:rPr>
              <a:t>w programie księgowym/sprzedażowym oraz numer KSeF zamieszczany pod kodem QR umieszczanym obowiązkowo na wizualizacji faktury przesłanej do KSeF. </a:t>
            </a:r>
          </a:p>
        </p:txBody>
      </p:sp>
    </p:spTree>
    <p:extLst>
      <p:ext uri="{BB962C8B-B14F-4D97-AF65-F5344CB8AC3E}">
        <p14:creationId xmlns:p14="http://schemas.microsoft.com/office/powerpoint/2010/main" val="1508334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D124094-D096-4B0A-B5FF-6CE196ED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t="24801"/>
          <a:stretch/>
        </p:blipFill>
        <p:spPr>
          <a:xfrm>
            <a:off x="477911" y="990415"/>
            <a:ext cx="9937104" cy="41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69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490012B-F9BC-996E-3F2D-ED501E994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38958B04-3F31-8B1A-C6A3-2F77135B1C09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B57E2DB-0120-BD7F-428D-6399417C0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3260D5-6393-D3F0-9785-2EEDE01E86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3D40CE-10A8-4281-91C1-75EA07A5B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387F91B-4A9F-4DF4-BCE4-AEC04A9786D9}"/>
              </a:ext>
            </a:extLst>
          </p:cNvPr>
          <p:cNvSpPr txBox="1"/>
          <p:nvPr/>
        </p:nvSpPr>
        <p:spPr>
          <a:xfrm>
            <a:off x="491562" y="2835327"/>
            <a:ext cx="10946937" cy="794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Bezpłatne narzędzia</a:t>
            </a:r>
            <a:r>
              <a:rPr kumimoji="0" lang="pl-PL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59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ED46-1D3E-50E1-676F-425220193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9DB3C29-1F92-78AA-4689-B11C92365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DCE2A715-A2E6-03D6-7EB6-BF2C9693FE43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A37CBE-F7FF-7BCA-1509-A3ABDA0A2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2D39AC9-5AE5-FDFB-0D7A-7E8D2F4CCF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CFD137-11A8-8AFC-DD16-E03622E24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FF6A0BD-B5E2-8D34-79A1-AEC5D1CB43CD}"/>
              </a:ext>
            </a:extLst>
          </p:cNvPr>
          <p:cNvSpPr txBox="1"/>
          <p:nvPr/>
        </p:nvSpPr>
        <p:spPr>
          <a:xfrm>
            <a:off x="486186" y="2832744"/>
            <a:ext cx="10946937" cy="173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Bezpłatne narzędzia 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Podatnika 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31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40001" y="1597689"/>
            <a:ext cx="10623299" cy="2977738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Jest jednym z bezpłatnych narzędzi udostępnianym w celu korzystania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 Krajowego Systemu e-Faktur.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Jest prostym narzędziem umożliwiającym korzystanie z KSeF podatnikom, którzy nie korzystają z narzędzi komercyjnych lub korzystają z nich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ograniczonym zakresie.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 jest aplikacją księgową, nie służy do prowadzenia ewidencji.</a:t>
            </a:r>
          </a:p>
          <a:p>
            <a:pPr marL="342900" lvl="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Faktury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są w niej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wystawiane wyłącznie w trybie online i bez załączników.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0D2723E-6ED5-A84A-ABFC-D199CB9F363A}"/>
              </a:ext>
            </a:extLst>
          </p:cNvPr>
          <p:cNvSpPr txBox="1"/>
          <p:nvPr/>
        </p:nvSpPr>
        <p:spPr>
          <a:xfrm>
            <a:off x="515287" y="784671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Podstawowe informacje o Aplikacji Podatnika KS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591520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79ECD96-98F0-4E60-A149-230025DFF2A1}"/>
              </a:ext>
            </a:extLst>
          </p:cNvPr>
          <p:cNvSpPr txBox="1"/>
          <p:nvPr/>
        </p:nvSpPr>
        <p:spPr>
          <a:xfrm>
            <a:off x="549746" y="1598003"/>
            <a:ext cx="10731029" cy="2585323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20000"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Podatnika KSeF oferuje: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wystawianie, odbieranie i przeglądanie faktur,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zarządzanie uprawnieniami,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przeglądanie historii sesji oraz pobieranie UPO,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składanie wniosków o wydanie certyfikatów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oraz ich pobieranie,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generowanie 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tokenów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	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6FA2127-9A2E-478B-98AC-EE09BC4FEA90}"/>
              </a:ext>
            </a:extLst>
          </p:cNvPr>
          <p:cNvSpPr txBox="1"/>
          <p:nvPr/>
        </p:nvSpPr>
        <p:spPr>
          <a:xfrm>
            <a:off x="515286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Funkcjonalności Aplikacji Podatnika KS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52941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975AB22-CE3E-48FA-9F13-1D9325E07A3E}"/>
              </a:ext>
            </a:extLst>
          </p:cNvPr>
          <p:cNvSpPr txBox="1"/>
          <p:nvPr/>
        </p:nvSpPr>
        <p:spPr>
          <a:xfrm>
            <a:off x="548541" y="739060"/>
            <a:ext cx="8942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Jak korzystać z KS</a:t>
            </a:r>
            <a:r>
              <a:rPr lang="pl-PL" sz="3200" b="1" dirty="0">
                <a:solidFill>
                  <a:srgbClr val="C00000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200" b="1" dirty="0">
                <a:solidFill>
                  <a:srgbClr val="002060"/>
                </a:solidFill>
                <a:ea typeface="Open Sans Extrabold" panose="020B0606030504020204" pitchFamily="34" charset="0"/>
                <a:cs typeface="Open Sans Extrabold" panose="020B0606030504020204" pitchFamily="34" charset="0"/>
              </a:rPr>
              <a:t>F?</a:t>
            </a:r>
            <a:endParaRPr lang="pl-PL" sz="3000" b="1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68D1ED5-37DD-40AD-A6D6-3E667EEC4A3C}"/>
              </a:ext>
            </a:extLst>
          </p:cNvPr>
          <p:cNvSpPr txBox="1"/>
          <p:nvPr/>
        </p:nvSpPr>
        <p:spPr>
          <a:xfrm>
            <a:off x="534616" y="1559591"/>
            <a:ext cx="10746159" cy="319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 jest oparty na modelu poświadczeń. 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Poświadczenia to wymogi bezpieczeństwa, które eliminują ryzyko dostępu do faktur przez osoby nieuprawnione – także w przedsiębiorstwie podatnika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Przed wystawieniem faktury w systemie wymagane jest </a:t>
            </a:r>
            <a:r>
              <a:rPr lang="pl-PL" sz="2400" b="1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uwierzytelnienie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się osoby wystawiającej fakturę oraz posiadanie właściwych uprawnień.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 uwierzytelnieniu się („zalogowaniu”) podatnik korzysta z </a:t>
            </a:r>
            <a:r>
              <a:rPr lang="pl-PL" sz="24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KSeF</a:t>
            </a: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np. w zakresie przeglądania, wystawiania i otrzymywania faktur ustrukturyzowanych.</a:t>
            </a:r>
          </a:p>
        </p:txBody>
      </p:sp>
    </p:spTree>
    <p:extLst>
      <p:ext uri="{BB962C8B-B14F-4D97-AF65-F5344CB8AC3E}">
        <p14:creationId xmlns:p14="http://schemas.microsoft.com/office/powerpoint/2010/main" val="1709183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97869A3-ED15-4328-AA96-49F2C4249101}"/>
              </a:ext>
            </a:extLst>
          </p:cNvPr>
          <p:cNvSpPr txBox="1"/>
          <p:nvPr/>
        </p:nvSpPr>
        <p:spPr>
          <a:xfrm>
            <a:off x="539999" y="1607622"/>
            <a:ext cx="10804276" cy="764312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20000"/>
              <a:buFontTx/>
              <a:buNone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Podatnika KSeF w wersji 2.0  w wersji produkcyjnej została udostępniona 1 lutego 2026 r. 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EF47384-A892-4E52-AB5F-D1CF56741A40}"/>
              </a:ext>
            </a:extLst>
          </p:cNvPr>
          <p:cNvSpPr txBox="1"/>
          <p:nvPr/>
        </p:nvSpPr>
        <p:spPr>
          <a:xfrm>
            <a:off x="515285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Dostępność Aplikacji Podatnika KS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2.0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F6BB25-034A-40E1-9E9D-C77340B4FE7E}"/>
              </a:ext>
            </a:extLst>
          </p:cNvPr>
          <p:cNvSpPr txBox="1"/>
          <p:nvPr/>
        </p:nvSpPr>
        <p:spPr>
          <a:xfrm>
            <a:off x="539999" y="2561337"/>
            <a:ext cx="10740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Podatnika KSeF w wersji 2.0 na środowisku testowym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 przedprodukcyjnym (Demo) została udostępniona w listopadzie 2025 r. </a:t>
            </a:r>
            <a:b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 dostęp do niej można uzyskać na stronie </a:t>
            </a: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rgbClr val="11306F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https://ksef.podatki.gov.pl/</a:t>
            </a: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rgbClr val="11306F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l-PL" sz="2400" dirty="0">
              <a:solidFill>
                <a:srgbClr val="11306F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88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40001" y="1581524"/>
            <a:ext cx="4367948" cy="3239348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Dla użytkownika uwierzytelnionego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danym kontekście [1] ,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uprawnionego do wystawiania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faktur, w menu bocznym dostępna jest opcja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[2],</a:t>
            </a:r>
          </a:p>
          <a:p>
            <a:pPr marL="342900" marR="0" lvl="0" indent="-3429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 jej kliknięciu, dostępna jest opcja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Wprowadź fakturę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[3]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która pozwala na wystawienie faktury w KSeF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0D2723E-6ED5-A84A-ABFC-D199CB9F363A}"/>
              </a:ext>
            </a:extLst>
          </p:cNvPr>
          <p:cNvSpPr txBox="1"/>
          <p:nvPr/>
        </p:nvSpPr>
        <p:spPr>
          <a:xfrm>
            <a:off x="540000" y="783401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Wystawianie faktury w Aplikacji Podatnika KS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6E61F6B0-D8D8-4198-8E63-0962D3A52625}"/>
              </a:ext>
            </a:extLst>
          </p:cNvPr>
          <p:cNvGrpSpPr/>
          <p:nvPr/>
        </p:nvGrpSpPr>
        <p:grpSpPr>
          <a:xfrm>
            <a:off x="5053598" y="1767815"/>
            <a:ext cx="6036865" cy="2705331"/>
            <a:chOff x="5098260" y="1581523"/>
            <a:chExt cx="6363427" cy="2851675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258A319-11D0-4F26-AC7E-83723FB69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034"/>
            <a:stretch/>
          </p:blipFill>
          <p:spPr>
            <a:xfrm>
              <a:off x="5220051" y="1587483"/>
              <a:ext cx="4137532" cy="2845715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CD64AD5B-B7A3-4765-BC20-752E9D7D4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455" r="-124"/>
            <a:stretch/>
          </p:blipFill>
          <p:spPr>
            <a:xfrm>
              <a:off x="9357583" y="1584503"/>
              <a:ext cx="1982313" cy="2845715"/>
            </a:xfrm>
            <a:prstGeom prst="rect">
              <a:avLst/>
            </a:prstGeom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B4B6A6DF-371A-49B4-BF6B-5087C427E1EA}"/>
                </a:ext>
              </a:extLst>
            </p:cNvPr>
            <p:cNvSpPr/>
            <p:nvPr/>
          </p:nvSpPr>
          <p:spPr>
            <a:xfrm>
              <a:off x="9614780" y="1581523"/>
              <a:ext cx="1846907" cy="348535"/>
            </a:xfrm>
            <a:prstGeom prst="rect">
              <a:avLst/>
            </a:prstGeom>
            <a:solidFill>
              <a:srgbClr val="DC0032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DC00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8FEEE965-A0A3-4720-BD42-69F038F866C2}"/>
                </a:ext>
              </a:extLst>
            </p:cNvPr>
            <p:cNvSpPr/>
            <p:nvPr/>
          </p:nvSpPr>
          <p:spPr>
            <a:xfrm>
              <a:off x="5098260" y="1930058"/>
              <a:ext cx="1846907" cy="678057"/>
            </a:xfrm>
            <a:prstGeom prst="rect">
              <a:avLst/>
            </a:prstGeom>
            <a:solidFill>
              <a:srgbClr val="DC0032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DC00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Prostokąt 1">
            <a:extLst>
              <a:ext uri="{FF2B5EF4-FFF2-40B4-BE49-F238E27FC236}">
                <a16:creationId xmlns:a16="http://schemas.microsoft.com/office/drawing/2014/main" id="{B828CD74-37E0-4E75-AC74-959BBF285A35}"/>
              </a:ext>
            </a:extLst>
          </p:cNvPr>
          <p:cNvSpPr/>
          <p:nvPr/>
        </p:nvSpPr>
        <p:spPr>
          <a:xfrm>
            <a:off x="5006581" y="1665289"/>
            <a:ext cx="6274194" cy="28877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7781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40000" y="1632336"/>
            <a:ext cx="5654854" cy="4102790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umożliwia wybór jednej spośród </a:t>
            </a:r>
            <a:b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siedmiu formatek do wystawiania faktur.</a:t>
            </a: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Składają się na nie trzy rodzaje faktur pierwotnych: 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podstawowa, 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zaliczkowa, 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kumimoji="0" lang="pl-PL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ozliczeniowa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 także cztery rodzaje faktur korygujących: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korygująca fakturę podstawową,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korygująca fakturę zaliczkową, 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korygująca fakturę rozliczeniową, </a:t>
            </a:r>
          </a:p>
          <a:p>
            <a:pPr marL="742950" lvl="1" indent="-285750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korekta zbiorcza (korekta wielu faktur </a:t>
            </a:r>
            <a:b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jednego okresu z powodu rabatu).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0D2723E-6ED5-A84A-ABFC-D199CB9F363A}"/>
              </a:ext>
            </a:extLst>
          </p:cNvPr>
          <p:cNvSpPr txBox="1"/>
          <p:nvPr/>
        </p:nvSpPr>
        <p:spPr>
          <a:xfrm>
            <a:off x="540000" y="781809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Wystawianie faktury – wybór rodzaju faktury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9EF2E1B-D286-456C-9EF0-09062F036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" t="-216" r="23538" b="216"/>
          <a:stretch/>
        </p:blipFill>
        <p:spPr>
          <a:xfrm>
            <a:off x="6471868" y="1689885"/>
            <a:ext cx="4765090" cy="323343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7807374-2C0D-459C-8DDE-A034F8840114}"/>
              </a:ext>
            </a:extLst>
          </p:cNvPr>
          <p:cNvSpPr/>
          <p:nvPr/>
        </p:nvSpPr>
        <p:spPr>
          <a:xfrm>
            <a:off x="6466704" y="1665288"/>
            <a:ext cx="4814072" cy="32992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525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0D2723E-6ED5-A84A-ABFC-D199CB9F363A}"/>
              </a:ext>
            </a:extLst>
          </p:cNvPr>
          <p:cNvSpPr txBox="1"/>
          <p:nvPr/>
        </p:nvSpPr>
        <p:spPr>
          <a:xfrm>
            <a:off x="540000" y="793915"/>
            <a:ext cx="10740773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Wczytywanie kopii roboczych faktur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40005" y="1620000"/>
            <a:ext cx="6192188" cy="3585597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Funkcjonalność wczytywania kopii roboczej została przygotowana z myślą o wczytywaniu do dalszej edycji kopii roboczych faktur, których edycję przerwano zapisując jednocześnie plik </a:t>
            </a:r>
            <a:r>
              <a:rPr kumimoji="0" lang="pl-PL" sz="2000" b="0" i="0" u="none" strike="noStrike" kern="1200" cap="none" spc="-3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xml</a:t>
            </a: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faktury lokalnie na komputerze.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Funkcjonalność umożliwia także wczytanie </a:t>
            </a:r>
            <a:b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 wystawienie kompletnie wypełnionej faktury </a:t>
            </a:r>
            <a:b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bez przechodzenia przez formularz do wystawiania.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Możliwe jest zatem wczytanie i wystawienie </a:t>
            </a:r>
            <a:b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ten sposób także faktury przygotowanej </a:t>
            </a:r>
            <a:b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innej aplikacji.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05D4792-A5C3-45C7-83E4-965696951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09" y="1877457"/>
            <a:ext cx="4149839" cy="122575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6D1B7EF-8E83-4046-9CA8-FD9E8E6BB40A}"/>
              </a:ext>
            </a:extLst>
          </p:cNvPr>
          <p:cNvSpPr/>
          <p:nvPr/>
        </p:nvSpPr>
        <p:spPr>
          <a:xfrm>
            <a:off x="7040167" y="1665288"/>
            <a:ext cx="4240606" cy="15931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4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0D2723E-6ED5-A84A-ABFC-D199CB9F363A}"/>
              </a:ext>
            </a:extLst>
          </p:cNvPr>
          <p:cNvSpPr txBox="1"/>
          <p:nvPr/>
        </p:nvSpPr>
        <p:spPr>
          <a:xfrm>
            <a:off x="514788" y="784979"/>
            <a:ext cx="5082202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Funkcjonalności listy faktur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14788" y="1600247"/>
            <a:ext cx="8942250" cy="1892826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z="2000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Na liście faktur w aplikacji znajdują się zakładki pozwalające na dostęp do: 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 sprzedażowych (Podmiot1) </a:t>
            </a:r>
            <a:r>
              <a:rPr lang="pl-PL" sz="2000" spc="-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[1]</a:t>
            </a:r>
            <a:r>
              <a:rPr lang="pl-PL" sz="2000" spc="-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 zakupowych (Podmiot2) </a:t>
            </a:r>
            <a:r>
              <a:rPr lang="pl-PL" sz="2000" spc="-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[2]</a:t>
            </a:r>
            <a:r>
              <a:rPr lang="pl-PL" sz="2000" spc="-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 podmiotu innego (Podmiot3) </a:t>
            </a:r>
            <a:r>
              <a:rPr lang="pl-PL" sz="2000" spc="-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[3]</a:t>
            </a:r>
            <a:r>
              <a:rPr lang="pl-PL" sz="2000" spc="-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faktur podmiotu upoważnionego </a:t>
            </a:r>
            <a:r>
              <a:rPr lang="pl-PL" sz="2000" spc="-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[4]</a:t>
            </a:r>
            <a:r>
              <a:rPr lang="pl-PL" sz="2000" spc="-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31F8358-D7F2-4616-82E9-99E0C6BC1F69}"/>
              </a:ext>
            </a:extLst>
          </p:cNvPr>
          <p:cNvGrpSpPr/>
          <p:nvPr/>
        </p:nvGrpSpPr>
        <p:grpSpPr>
          <a:xfrm>
            <a:off x="5449893" y="2211203"/>
            <a:ext cx="5793295" cy="2476128"/>
            <a:chOff x="5739897" y="1768406"/>
            <a:chExt cx="5728847" cy="2328158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382E4058-9EEC-4CBB-85DE-310A11B17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03" t="2291" r="37974" b="77056"/>
            <a:stretch/>
          </p:blipFill>
          <p:spPr>
            <a:xfrm>
              <a:off x="5739897" y="1768406"/>
              <a:ext cx="5681070" cy="685086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E16B1280-6AF7-40F0-8F17-BA757EFF2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04" t="23487" r="-396" b="10546"/>
            <a:stretch/>
          </p:blipFill>
          <p:spPr>
            <a:xfrm>
              <a:off x="5739898" y="2453492"/>
              <a:ext cx="5728846" cy="1241134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00E11A7-9ED6-4357-AA1F-E0F56D9F2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290" t="89219" r="-396" b="-3057"/>
            <a:stretch/>
          </p:blipFill>
          <p:spPr>
            <a:xfrm>
              <a:off x="10238086" y="3836195"/>
              <a:ext cx="1182881" cy="260369"/>
            </a:xfrm>
            <a:prstGeom prst="rect">
              <a:avLst/>
            </a:prstGeom>
          </p:spPr>
        </p:pic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E4DA6B05-5503-4EAE-ACBB-033DCB9D00CA}"/>
              </a:ext>
            </a:extLst>
          </p:cNvPr>
          <p:cNvSpPr/>
          <p:nvPr/>
        </p:nvSpPr>
        <p:spPr>
          <a:xfrm>
            <a:off x="5419091" y="2205039"/>
            <a:ext cx="5861684" cy="24761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FB80BA3D-1321-526A-B76F-9BE2A7C24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547" y="3929450"/>
            <a:ext cx="2271872" cy="1633135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6239C17B-3BB3-94AF-348B-7131C005F0CA}"/>
              </a:ext>
            </a:extLst>
          </p:cNvPr>
          <p:cNvCxnSpPr>
            <a:cxnSpLocks/>
          </p:cNvCxnSpPr>
          <p:nvPr/>
        </p:nvCxnSpPr>
        <p:spPr>
          <a:xfrm>
            <a:off x="626076" y="5362394"/>
            <a:ext cx="597585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0627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39502" y="1633582"/>
            <a:ext cx="7806110" cy="589007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buClr>
                <a:srgbClr val="DC0032"/>
              </a:buClr>
              <a:buSzPct val="110000"/>
            </a:pPr>
            <a:r>
              <a:rPr lang="pl-PL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 poziomu </a:t>
            </a:r>
            <a:r>
              <a:rPr lang="pl-PL" b="1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Listy faktur </a:t>
            </a:r>
            <a:r>
              <a:rPr lang="pl-PL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dedykowanej zakładce możliwy jest podgląd faktury, </a:t>
            </a:r>
            <a:br>
              <a:rPr lang="pl-PL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 także pobranie jej w formacie </a:t>
            </a:r>
            <a:r>
              <a:rPr lang="pl-PL" b="1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XML</a:t>
            </a:r>
            <a:r>
              <a:rPr lang="pl-PL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oraz </a:t>
            </a:r>
            <a:r>
              <a:rPr lang="pl-PL" b="1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PDF</a:t>
            </a:r>
            <a:r>
              <a:rPr lang="pl-PL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E68320B-6061-4208-A608-B6489DAC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92" y="2597726"/>
            <a:ext cx="9143376" cy="306985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62CF7C6-A2AE-4F4C-B2E2-183E9421488C}"/>
              </a:ext>
            </a:extLst>
          </p:cNvPr>
          <p:cNvSpPr/>
          <p:nvPr/>
        </p:nvSpPr>
        <p:spPr>
          <a:xfrm>
            <a:off x="623888" y="2496111"/>
            <a:ext cx="9269755" cy="31655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01AA006-4B0C-0A85-51D8-A6273277FB6A}"/>
              </a:ext>
            </a:extLst>
          </p:cNvPr>
          <p:cNvSpPr txBox="1"/>
          <p:nvPr/>
        </p:nvSpPr>
        <p:spPr>
          <a:xfrm>
            <a:off x="514788" y="784979"/>
            <a:ext cx="5082202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Funkcjonalności listy faktur</a:t>
            </a:r>
          </a:p>
        </p:txBody>
      </p:sp>
    </p:spTree>
    <p:extLst>
      <p:ext uri="{BB962C8B-B14F-4D97-AF65-F5344CB8AC3E}">
        <p14:creationId xmlns:p14="http://schemas.microsoft.com/office/powerpoint/2010/main" val="3281790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0D2723E-6ED5-A84A-ABFC-D199CB9F363A}"/>
              </a:ext>
            </a:extLst>
          </p:cNvPr>
          <p:cNvSpPr txBox="1"/>
          <p:nvPr/>
        </p:nvSpPr>
        <p:spPr>
          <a:xfrm>
            <a:off x="515286" y="784670"/>
            <a:ext cx="8156527" cy="969496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Funkcjonalności sprawdzania historii sesji </a:t>
            </a:r>
            <a:b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oraz pobrania UPO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03AC50-9AB8-DB49-9F9E-428216564C5F}"/>
              </a:ext>
            </a:extLst>
          </p:cNvPr>
          <p:cNvSpPr txBox="1"/>
          <p:nvPr/>
        </p:nvSpPr>
        <p:spPr>
          <a:xfrm>
            <a:off x="540000" y="2174323"/>
            <a:ext cx="4803728" cy="3123932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10000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Każdy uwierzytelniony użytkownik widzi numery swoich sesji, w tym historycznych.</a:t>
            </a:r>
          </a:p>
          <a:p>
            <a:pPr marR="0" lvl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10000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Tabela zawiera także informacje o: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liczbie faktur wysłanych w danej sesji </a:t>
            </a:r>
            <a:b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 liczbie odrzuconych, </a:t>
            </a:r>
            <a:endParaRPr lang="pl-PL" sz="2000" spc="-30" dirty="0">
              <a:solidFill>
                <a:srgbClr val="002060"/>
              </a:solidFill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statusie sesji, czyli czy trwająca, </a:t>
            </a:r>
            <a:b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czy zakończona</a:t>
            </a:r>
            <a:r>
              <a:rPr lang="pl-PL" sz="2000" spc="-3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endParaRPr kumimoji="0" lang="pl-PL" sz="20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C0032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datach nawiązania sesji i ostatniej aktywności w ramach sesji.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F62D32C-0B3A-4EF4-89BE-50819A5BF00C}"/>
              </a:ext>
            </a:extLst>
          </p:cNvPr>
          <p:cNvGrpSpPr/>
          <p:nvPr/>
        </p:nvGrpSpPr>
        <p:grpSpPr>
          <a:xfrm>
            <a:off x="5811136" y="2327569"/>
            <a:ext cx="5411489" cy="2652748"/>
            <a:chOff x="911424" y="949103"/>
            <a:chExt cx="7028464" cy="3445400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4C451A5B-3BE9-4755-A4A2-A96EC4488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5314"/>
            <a:stretch/>
          </p:blipFill>
          <p:spPr>
            <a:xfrm>
              <a:off x="911424" y="949103"/>
              <a:ext cx="4027240" cy="3445400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5D7170D7-19A8-42F1-81D7-A8090135A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839" r="31910"/>
            <a:stretch/>
          </p:blipFill>
          <p:spPr>
            <a:xfrm>
              <a:off x="4938664" y="949103"/>
              <a:ext cx="1013987" cy="3445400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C9FA6D13-6D96-4ADA-A669-D95BA26BA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833" r="117"/>
            <a:stretch/>
          </p:blipFill>
          <p:spPr>
            <a:xfrm>
              <a:off x="5952651" y="949103"/>
              <a:ext cx="1987237" cy="3445400"/>
            </a:xfrm>
            <a:prstGeom prst="rect">
              <a:avLst/>
            </a:prstGeom>
          </p:spPr>
        </p:pic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8AAEEFA1-19E6-40DE-AD70-0C5CE831AE67}"/>
              </a:ext>
            </a:extLst>
          </p:cNvPr>
          <p:cNvSpPr/>
          <p:nvPr/>
        </p:nvSpPr>
        <p:spPr>
          <a:xfrm>
            <a:off x="5717059" y="2241550"/>
            <a:ext cx="5563716" cy="27743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4541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96C5-612D-08EA-B171-78B219796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5751E59-38A7-1285-B821-CA41CD24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123ACBA7-EAA9-6B90-5E56-987728B7382A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0995D56-F50D-9D89-2868-974166C06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B7E2C3-1965-6961-E92D-33265C821D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DD0877-E296-1BE9-FE34-BF74B90FC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B55D26D-C0E0-E4D2-5187-6EEAAFF0196F}"/>
              </a:ext>
            </a:extLst>
          </p:cNvPr>
          <p:cNvSpPr txBox="1"/>
          <p:nvPr/>
        </p:nvSpPr>
        <p:spPr>
          <a:xfrm>
            <a:off x="486186" y="2832744"/>
            <a:ext cx="10946937" cy="173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Bezpłatne narzędzia 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Mobilna 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86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41782" y="1608138"/>
            <a:ext cx="5551647" cy="2662267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jest dostępna na telefon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 systemem Android lub 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iOS, poprzez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sklep Google Play lub </a:t>
            </a:r>
            <a:r>
              <a:rPr lang="pl-PL" sz="2000" dirty="0" err="1">
                <a:solidFill>
                  <a:srgbClr val="002060"/>
                </a:solidFill>
                <a:latin typeface="Lato" panose="020F0502020204030203" pitchFamily="34" charset="-18"/>
              </a:rPr>
              <a:t>App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Lato" panose="020F0502020204030203" pitchFamily="34" charset="-18"/>
              </a:rPr>
              <a:t>Store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Została udostępniona tylko w wersji produkcyjnej.</a:t>
            </a:r>
          </a:p>
          <a:p>
            <a:pPr marL="342900" lvl="0" indent="-342900">
              <a:lnSpc>
                <a:spcPts val="2400"/>
              </a:lnSpc>
              <a:spcAft>
                <a:spcPts val="600"/>
              </a:spcAft>
              <a:buClr>
                <a:srgbClr val="DC00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lutym 2026 r. została udostępniona aktualizacja Aplikacji dostosowana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do wymagań KSeF 2.0 oraz struktury FA(3).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podstawowe informacje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A77EB9-590D-45CE-8561-7EB91A5EE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665288"/>
            <a:ext cx="2718683" cy="27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95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3960000" y="1557338"/>
            <a:ext cx="7320775" cy="42575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  <a:t>Aplikacja umożliwia uwierzytelnienie się w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  <a:t>F </a:t>
            </a:r>
            <a:r>
              <a:rPr lang="pl-PL" sz="2400" u="sng" dirty="0">
                <a:solidFill>
                  <a:srgbClr val="11306F"/>
                </a:solidFill>
                <a:latin typeface="Lato" panose="020F0502020204030203" pitchFamily="34" charset="0"/>
              </a:rPr>
              <a:t>Krajowym Węzłem Identyfikacji Elektronicznej (</a:t>
            </a:r>
            <a:r>
              <a:rPr lang="pl-PL" sz="2400" u="sng" dirty="0" err="1">
                <a:solidFill>
                  <a:srgbClr val="11306F"/>
                </a:solidFill>
                <a:latin typeface="Lato" panose="020F0502020204030203" pitchFamily="34" charset="0"/>
              </a:rPr>
              <a:t>mObywatel</a:t>
            </a:r>
            <a:r>
              <a:rPr lang="pl-PL" sz="2400" u="sng" dirty="0">
                <a:solidFill>
                  <a:srgbClr val="11306F"/>
                </a:solidFill>
                <a:latin typeface="Lato" panose="020F0502020204030203" pitchFamily="34" charset="0"/>
              </a:rPr>
              <a:t>, </a:t>
            </a:r>
            <a:r>
              <a:rPr lang="pl-PL" sz="2400" u="sng" dirty="0" err="1">
                <a:solidFill>
                  <a:srgbClr val="11306F"/>
                </a:solidFill>
                <a:latin typeface="Lato" panose="020F0502020204030203" pitchFamily="34" charset="0"/>
              </a:rPr>
              <a:t>mojeID</a:t>
            </a:r>
            <a:r>
              <a:rPr lang="pl-PL" sz="2400" u="sng" dirty="0">
                <a:solidFill>
                  <a:srgbClr val="11306F"/>
                </a:solidFill>
                <a:latin typeface="Lato" panose="020F0502020204030203" pitchFamily="34" charset="0"/>
              </a:rPr>
              <a:t> – bankowość elektroniczna, </a:t>
            </a:r>
            <a:br>
              <a:rPr lang="pl-PL" sz="2400" u="sng" dirty="0">
                <a:solidFill>
                  <a:srgbClr val="11306F"/>
                </a:solidFill>
                <a:latin typeface="Lato" panose="020F0502020204030203" pitchFamily="34" charset="0"/>
              </a:rPr>
            </a:br>
            <a:r>
              <a:rPr lang="pl-PL" sz="2400" u="sng" dirty="0">
                <a:solidFill>
                  <a:srgbClr val="11306F"/>
                </a:solidFill>
                <a:latin typeface="Lato" panose="020F0502020204030203" pitchFamily="34" charset="0"/>
              </a:rPr>
              <a:t>e-dowód i profil zaufany).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DC0032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  <a:t>W ramach aplikacji zainstalowanej na jednym urządzeniu mobilnym może korzystać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  <a:t>(być uwierzytelniony) tylko jeden użytkownik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  <a:t>(na jeden PESEL).</a:t>
            </a:r>
          </a:p>
          <a:p>
            <a:pPr marL="342900" indent="-342900">
              <a:lnSpc>
                <a:spcPts val="2800"/>
              </a:lnSpc>
              <a:spcAft>
                <a:spcPts val="1200"/>
              </a:spcAft>
              <a:buClr>
                <a:srgbClr val="DC0032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0"/>
              </a:rPr>
              <a:t>Użytkownik może założyć wiele profili (na różne NIP podatników) – w zakresie posiadanych uprawnień.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podstawowe informacje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B34E10-DAEC-649B-5E40-312E5B882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88" t="-3562" r="-2740" b="-5239"/>
          <a:stretch/>
        </p:blipFill>
        <p:spPr>
          <a:xfrm>
            <a:off x="568233" y="1466577"/>
            <a:ext cx="286076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5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B2295F-5025-4485-A5E9-D928903B8B61}"/>
              </a:ext>
            </a:extLst>
          </p:cNvPr>
          <p:cNvSpPr txBox="1"/>
          <p:nvPr/>
        </p:nvSpPr>
        <p:spPr>
          <a:xfrm>
            <a:off x="622790" y="795587"/>
            <a:ext cx="894236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Metody uwierzytelnienia w KS</a:t>
            </a:r>
            <a:r>
              <a:rPr lang="pl-PL" sz="3000" dirty="0">
                <a:solidFill>
                  <a:srgbClr val="C00000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D8588C-0894-4BD1-B24D-DD82E5C4492E}"/>
              </a:ext>
            </a:extLst>
          </p:cNvPr>
          <p:cNvSpPr txBox="1"/>
          <p:nvPr/>
        </p:nvSpPr>
        <p:spPr>
          <a:xfrm>
            <a:off x="622790" y="1543868"/>
            <a:ext cx="7652319" cy="37702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Krajowy Węzeł Identyfikacji Elektronicznej (</a:t>
            </a:r>
            <a:r>
              <a:rPr lang="pl-PL" sz="2200" b="1" dirty="0" err="1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mObywatel</a:t>
            </a: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2200" b="1" dirty="0" err="1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mojeID</a:t>
            </a: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bankowość elektroniczna, e-dowód i profil zaufany) – 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bezpłatne narzędzie</a:t>
            </a: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Podpis Kwalifikowany 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zawierający atrybut NIP lub PESEL</a:t>
            </a:r>
            <a:b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(wydany przez Narodowe Centrum Certyfikacji (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NCCert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))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Podpis Kwalifikowany 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atrybutu NIP lub PESEL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Pieczęć Kwalifikowana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b="1" dirty="0" err="1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Token</a:t>
            </a:r>
            <a:endParaRPr lang="pl-PL" sz="2200" dirty="0">
              <a:solidFill>
                <a:srgbClr val="11306F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Certyfikat KS</a:t>
            </a:r>
            <a:r>
              <a:rPr lang="pl-PL" sz="2200" b="1" dirty="0">
                <a:solidFill>
                  <a:srgbClr val="C00000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200" b="1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05A376D-EAEE-4F30-9394-FCC410027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7263" y="1557339"/>
            <a:ext cx="2997188" cy="18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21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34953" y="1604832"/>
            <a:ext cx="7716254" cy="2508379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lvl="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Aplikacja umożliwia wystawianie faktur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oraz przeglądanie faktur.</a:t>
            </a:r>
          </a:p>
          <a:p>
            <a:pPr marL="342900" lvl="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Konieczne jest posiadanie co najmniej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jednego z uprawnień:</a:t>
            </a:r>
          </a:p>
          <a:p>
            <a:pPr marL="762000" lvl="0" indent="-4508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do wystawiania faktur </a:t>
            </a:r>
          </a:p>
          <a:p>
            <a:pPr marL="762000" lvl="0" indent="-4508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       oraz </a:t>
            </a:r>
          </a:p>
          <a:p>
            <a:pPr marL="762000" lvl="0" indent="-4508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do przeglądania faktur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D6D7E5B-2B5B-E4DE-2A87-85C16A3D9619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podstawowe informacje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D84659E-84ED-8C58-2507-8FF2482E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665288"/>
            <a:ext cx="2718683" cy="27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693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34954" y="1604832"/>
            <a:ext cx="5763705" cy="3123932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Aplikacji można wystawić fakturę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podstawową oraz jej korektę.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Fakturę można wystawić:</a:t>
            </a:r>
          </a:p>
          <a:p>
            <a:pPr marL="762000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dla kontrahenta z polskim NIP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lub nabywcy który nie posiada NIP,</a:t>
            </a:r>
          </a:p>
          <a:p>
            <a:pPr marL="762000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walucie polskiej (PLN).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Przed wystawieniem pierwszej faktury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Aplikacji, muszą być uzupełnione wszystkie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obowiązkowe dane profilu (wizytówka QR).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428E3EF-F921-499C-BCA9-693DAA83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397501"/>
            <a:ext cx="2052702" cy="438817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1B273AB-FBAB-330F-D032-8EBF6BA66C22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wystawianie faktur</a:t>
            </a:r>
          </a:p>
        </p:txBody>
      </p:sp>
    </p:spTree>
    <p:extLst>
      <p:ext uri="{BB962C8B-B14F-4D97-AF65-F5344CB8AC3E}">
        <p14:creationId xmlns:p14="http://schemas.microsoft.com/office/powerpoint/2010/main" val="844558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42674" y="1604880"/>
            <a:ext cx="5406750" cy="2508379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Aplikacji można wystawić fakturę,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przechodząc:</a:t>
            </a:r>
          </a:p>
          <a:p>
            <a:pPr marL="801688" indent="-441325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 menu głównego do „</a:t>
            </a: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Wystaw fakturę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” </a:t>
            </a:r>
          </a:p>
          <a:p>
            <a:pPr marL="360363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       lub </a:t>
            </a:r>
          </a:p>
          <a:p>
            <a:pPr marL="801688" indent="-441325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 paska dolnego, wybierając „</a:t>
            </a: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Wystaw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”.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Należy uzupełnić pola danymi – pola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obowiązkowe są oznaczone gwiazdką.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20E6FC2-2639-4064-804F-7D37F7E10D80}"/>
              </a:ext>
            </a:extLst>
          </p:cNvPr>
          <p:cNvGrpSpPr/>
          <p:nvPr/>
        </p:nvGrpSpPr>
        <p:grpSpPr>
          <a:xfrm>
            <a:off x="623888" y="1468863"/>
            <a:ext cx="2516164" cy="4388174"/>
            <a:chOff x="7164888" y="1352857"/>
            <a:chExt cx="2516164" cy="4388174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200CB4E5-D199-4828-AC16-F14754E69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8350" y="1352857"/>
              <a:ext cx="2052702" cy="4388174"/>
            </a:xfrm>
            <a:prstGeom prst="rect">
              <a:avLst/>
            </a:prstGeom>
          </p:spPr>
        </p:pic>
        <p:sp>
          <p:nvSpPr>
            <p:cNvPr id="10" name="Strzałka: w prawo z wcięciem 9">
              <a:extLst>
                <a:ext uri="{FF2B5EF4-FFF2-40B4-BE49-F238E27FC236}">
                  <a16:creationId xmlns:a16="http://schemas.microsoft.com/office/drawing/2014/main" id="{D4EB6BE2-9C5B-409E-9623-EB0FDD62710E}"/>
                </a:ext>
              </a:extLst>
            </p:cNvPr>
            <p:cNvSpPr/>
            <p:nvPr/>
          </p:nvSpPr>
          <p:spPr>
            <a:xfrm>
              <a:off x="7164888" y="2741365"/>
              <a:ext cx="767736" cy="83254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/>
            </a:p>
          </p:txBody>
        </p:sp>
        <p:sp>
          <p:nvSpPr>
            <p:cNvPr id="11" name="Strzałka: w prawo z wcięciem 10">
              <a:extLst>
                <a:ext uri="{FF2B5EF4-FFF2-40B4-BE49-F238E27FC236}">
                  <a16:creationId xmlns:a16="http://schemas.microsoft.com/office/drawing/2014/main" id="{6D8A8EF9-C0FB-4234-9C44-00A3318F7C06}"/>
                </a:ext>
              </a:extLst>
            </p:cNvPr>
            <p:cNvSpPr/>
            <p:nvPr/>
          </p:nvSpPr>
          <p:spPr>
            <a:xfrm>
              <a:off x="7469951" y="5248659"/>
              <a:ext cx="767736" cy="83254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2" name="Prostokąt 11">
            <a:extLst>
              <a:ext uri="{FF2B5EF4-FFF2-40B4-BE49-F238E27FC236}">
                <a16:creationId xmlns:a16="http://schemas.microsoft.com/office/drawing/2014/main" id="{CB0135FD-CE7F-4D2D-B4BD-FD8A31BC0073}"/>
              </a:ext>
            </a:extLst>
          </p:cNvPr>
          <p:cNvSpPr/>
          <p:nvPr/>
        </p:nvSpPr>
        <p:spPr>
          <a:xfrm>
            <a:off x="5142674" y="4237457"/>
            <a:ext cx="5731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Dostęp do funkcjonalności wymaga posiadania </a:t>
            </a:r>
            <a:b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uprawnienia do wystawiania faktur.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3C1187E-53DC-6AE4-04ED-F259DEE9BF33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wystawianie faktur</a:t>
            </a:r>
          </a:p>
        </p:txBody>
      </p:sp>
    </p:spTree>
    <p:extLst>
      <p:ext uri="{BB962C8B-B14F-4D97-AF65-F5344CB8AC3E}">
        <p14:creationId xmlns:p14="http://schemas.microsoft.com/office/powerpoint/2010/main" val="8198300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43192" y="1609660"/>
            <a:ext cx="5244722" cy="1738938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lvl="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Aplikacja umożliwia przeglądanie faktur: </a:t>
            </a:r>
          </a:p>
          <a:p>
            <a:pPr marL="712788" lvl="0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wystawionych w Aplikacji mobilnej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oraz w innych bezpłatnych aplikacjach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i narzędziach komercyjnych,</a:t>
            </a:r>
          </a:p>
          <a:p>
            <a:pPr marL="712788" lvl="0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otrzymanych (zakupowych).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76A4B29-9DBA-4F92-81EE-6BBF9B7C2646}"/>
              </a:ext>
            </a:extLst>
          </p:cNvPr>
          <p:cNvSpPr/>
          <p:nvPr/>
        </p:nvSpPr>
        <p:spPr>
          <a:xfrm>
            <a:off x="5143192" y="3575140"/>
            <a:ext cx="5598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Dostęp do funkcjonalności wymaga posiadania </a:t>
            </a:r>
            <a:b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uprawnienia do przeglądania faktur.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6874368-2EE5-4EAF-AEE8-46DD38C8F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81" y="1569826"/>
            <a:ext cx="2052702" cy="438817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B42797C-268F-C6BE-787F-AC00B6B227FC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przeglądanie faktur</a:t>
            </a:r>
          </a:p>
        </p:txBody>
      </p:sp>
    </p:spTree>
    <p:extLst>
      <p:ext uri="{BB962C8B-B14F-4D97-AF65-F5344CB8AC3E}">
        <p14:creationId xmlns:p14="http://schemas.microsoft.com/office/powerpoint/2010/main" val="27124087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39919" y="1607622"/>
            <a:ext cx="6999246" cy="3354765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lvl="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Aplikacji można przeglądać faktury.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Aby przejrzeć wystawione faktury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lub wyszukać fakturę zakupową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należy wybrać:</a:t>
            </a:r>
          </a:p>
          <a:p>
            <a:pPr marL="762000" indent="-4508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„</a:t>
            </a: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Wyszukaj fakturę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”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 ekranu głównego </a:t>
            </a:r>
          </a:p>
          <a:p>
            <a:pPr marL="3111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       lub </a:t>
            </a:r>
          </a:p>
          <a:p>
            <a:pPr marL="762000" indent="-45085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„</a:t>
            </a: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Lista faktur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”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 menu umieszczonego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na dolnym pasku.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72547ACD-C030-42CD-B1A3-2118750E2C78}"/>
              </a:ext>
            </a:extLst>
          </p:cNvPr>
          <p:cNvGrpSpPr/>
          <p:nvPr/>
        </p:nvGrpSpPr>
        <p:grpSpPr>
          <a:xfrm>
            <a:off x="648602" y="1470972"/>
            <a:ext cx="2617856" cy="4388174"/>
            <a:chOff x="6917495" y="1548059"/>
            <a:chExt cx="2617856" cy="4388174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883DCD7D-D735-49AE-B47F-F65C40454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2649" y="1548059"/>
              <a:ext cx="2052702" cy="4388174"/>
            </a:xfrm>
            <a:prstGeom prst="rect">
              <a:avLst/>
            </a:prstGeom>
          </p:spPr>
        </p:pic>
        <p:sp>
          <p:nvSpPr>
            <p:cNvPr id="9" name="Strzałka: w prawo z wcięciem 9">
              <a:extLst>
                <a:ext uri="{FF2B5EF4-FFF2-40B4-BE49-F238E27FC236}">
                  <a16:creationId xmlns:a16="http://schemas.microsoft.com/office/drawing/2014/main" id="{6B2E6EDF-B90B-42C8-81B8-0C97F24DC60B}"/>
                </a:ext>
              </a:extLst>
            </p:cNvPr>
            <p:cNvSpPr/>
            <p:nvPr/>
          </p:nvSpPr>
          <p:spPr>
            <a:xfrm>
              <a:off x="6917495" y="3610308"/>
              <a:ext cx="767736" cy="83254"/>
            </a:xfrm>
            <a:prstGeom prst="notched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Strzałka: w prawo z wcięciem 9">
              <a:extLst>
                <a:ext uri="{FF2B5EF4-FFF2-40B4-BE49-F238E27FC236}">
                  <a16:creationId xmlns:a16="http://schemas.microsoft.com/office/drawing/2014/main" id="{2F2D80A7-5043-43BB-99FC-B7CEADED41A2}"/>
                </a:ext>
              </a:extLst>
            </p:cNvPr>
            <p:cNvSpPr/>
            <p:nvPr/>
          </p:nvSpPr>
          <p:spPr>
            <a:xfrm>
              <a:off x="7308937" y="5473874"/>
              <a:ext cx="1284430" cy="73540"/>
            </a:xfrm>
            <a:prstGeom prst="notched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BF9B234-A242-9346-C85A-94839A25A92C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przeglądanie faktur</a:t>
            </a:r>
          </a:p>
        </p:txBody>
      </p:sp>
    </p:spTree>
    <p:extLst>
      <p:ext uri="{BB962C8B-B14F-4D97-AF65-F5344CB8AC3E}">
        <p14:creationId xmlns:p14="http://schemas.microsoft.com/office/powerpoint/2010/main" val="5836071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39637" y="1594242"/>
            <a:ext cx="5478936" cy="2123658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Faktury są podzielone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(wg roli podmiotu na fakturze)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na: </a:t>
            </a:r>
          </a:p>
          <a:p>
            <a:pPr marL="762000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sprzedażowe, </a:t>
            </a:r>
          </a:p>
          <a:p>
            <a:pPr marL="762000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zakupowe oraz </a:t>
            </a:r>
          </a:p>
          <a:p>
            <a:pPr marL="762000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dla roli podmiotu innego.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1AC4974-4018-464A-81D3-867C4CC0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454495"/>
            <a:ext cx="2038888" cy="438817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BD423FD-B5D7-139E-5181-9B0B25B2A936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przeglądanie faktur</a:t>
            </a:r>
          </a:p>
        </p:txBody>
      </p:sp>
    </p:spTree>
    <p:extLst>
      <p:ext uri="{BB962C8B-B14F-4D97-AF65-F5344CB8AC3E}">
        <p14:creationId xmlns:p14="http://schemas.microsoft.com/office/powerpoint/2010/main" val="2248872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34954" y="1604832"/>
            <a:ext cx="5414469" cy="1738938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 poziomu listy faktur:</a:t>
            </a:r>
          </a:p>
          <a:p>
            <a:pPr marL="712788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można wyszukiwać i przeglądać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swoje faktury w KSeF,</a:t>
            </a:r>
          </a:p>
          <a:p>
            <a:pPr marL="712788" indent="-401638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zastosować filtry do wyszukiwania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faktur po określonych parametrach.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F524A5-EEC2-4213-98BB-12DAC8F1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438019"/>
            <a:ext cx="1991334" cy="438817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B777B5-18DC-40FD-3AD6-1D5EDC84A1FD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przeglądanie faktur</a:t>
            </a:r>
          </a:p>
        </p:txBody>
      </p:sp>
    </p:spTree>
    <p:extLst>
      <p:ext uri="{BB962C8B-B14F-4D97-AF65-F5344CB8AC3E}">
        <p14:creationId xmlns:p14="http://schemas.microsoft.com/office/powerpoint/2010/main" val="3273570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26716" y="1607622"/>
            <a:ext cx="5911987" cy="661720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Z poziomu listy faktur Aplikacja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umożliwi wystawienia faktury korygującej.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C498767-E605-4184-B4F6-0E6E3F452B31}"/>
              </a:ext>
            </a:extLst>
          </p:cNvPr>
          <p:cNvSpPr/>
          <p:nvPr/>
        </p:nvSpPr>
        <p:spPr>
          <a:xfrm>
            <a:off x="5126716" y="2584463"/>
            <a:ext cx="50223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pl-PL" sz="2000" b="1" dirty="0">
                <a:solidFill>
                  <a:srgbClr val="C00000"/>
                </a:solidFill>
                <a:latin typeface="Lato" panose="020F0502020204030203" pitchFamily="34" charset="-18"/>
              </a:rPr>
              <a:t>Ważne!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Korektę można wystawić tylko do faktury </a:t>
            </a:r>
            <a:b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b="1" dirty="0">
                <a:solidFill>
                  <a:srgbClr val="002060"/>
                </a:solidFill>
                <a:latin typeface="Lato" panose="020F0502020204030203" pitchFamily="34" charset="-18"/>
              </a:rPr>
              <a:t>wystawionej w Aplikacji Mobilnej KSeF.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5260D1-93C8-4CE7-8B72-A2C53826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514112"/>
            <a:ext cx="2124242" cy="421677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EB5A66C-5542-32CE-C605-B7E181A01B02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przeglądanie faktur</a:t>
            </a:r>
          </a:p>
        </p:txBody>
      </p:sp>
    </p:spTree>
    <p:extLst>
      <p:ext uri="{BB962C8B-B14F-4D97-AF65-F5344CB8AC3E}">
        <p14:creationId xmlns:p14="http://schemas.microsoft.com/office/powerpoint/2010/main" val="2440373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5140836" y="1601138"/>
            <a:ext cx="5920032" cy="969496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Aplikacji będzie informacja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o istnieniu załącznika do faktury,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ale nie ma możliwości jego przeglądania.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46EE43-BDE2-481A-BDD4-E1FC3CA3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399501"/>
            <a:ext cx="2088098" cy="447449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78296A2-22BC-75ED-39B1-00742319278D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przeglądanie faktur</a:t>
            </a:r>
          </a:p>
        </p:txBody>
      </p:sp>
    </p:spTree>
    <p:extLst>
      <p:ext uri="{BB962C8B-B14F-4D97-AF65-F5344CB8AC3E}">
        <p14:creationId xmlns:p14="http://schemas.microsoft.com/office/powerpoint/2010/main" val="14273799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6096000" y="1608868"/>
            <a:ext cx="5356442" cy="2277547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Aplikacja umożliwia pobranie faktury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w formie pliku PDF (bez załącznika).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Istnieje możliwość udostępnienia faktury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– pod warunkiem zainstalowania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</a:rPr>
              <a:t>na urządzeniu użytkownika (na telefonie) aplikacji (komunikatorów) umożliwiających przekazanie wizualizacji e-Faktury.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A835E13B-4076-4FF7-BB00-40D87F424379}"/>
              </a:ext>
            </a:extLst>
          </p:cNvPr>
          <p:cNvGrpSpPr/>
          <p:nvPr/>
        </p:nvGrpSpPr>
        <p:grpSpPr>
          <a:xfrm>
            <a:off x="611259" y="1569465"/>
            <a:ext cx="4604665" cy="4218798"/>
            <a:chOff x="540000" y="1536513"/>
            <a:chExt cx="4604665" cy="4218798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D1ED6028-BC5D-4F75-976A-9380FC0EA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00" y="1536513"/>
              <a:ext cx="2127688" cy="4218798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838B877B-05CD-4403-8ED1-CE55F58C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678" y="1536513"/>
              <a:ext cx="1941987" cy="4218798"/>
            </a:xfrm>
            <a:prstGeom prst="rect">
              <a:avLst/>
            </a:prstGeom>
          </p:spPr>
        </p:pic>
        <p:sp>
          <p:nvSpPr>
            <p:cNvPr id="6" name="Strzałka: w prawo z wcięciem 5">
              <a:extLst>
                <a:ext uri="{FF2B5EF4-FFF2-40B4-BE49-F238E27FC236}">
                  <a16:creationId xmlns:a16="http://schemas.microsoft.com/office/drawing/2014/main" id="{91BF16E0-B47E-4365-BCDF-D95B243FCA76}"/>
                </a:ext>
              </a:extLst>
            </p:cNvPr>
            <p:cNvSpPr/>
            <p:nvPr/>
          </p:nvSpPr>
          <p:spPr>
            <a:xfrm rot="10800000">
              <a:off x="2475671" y="1810263"/>
              <a:ext cx="569499" cy="104173"/>
            </a:xfrm>
            <a:prstGeom prst="notched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68F5369-E59E-29EC-0A20-17E4D367F828}"/>
              </a:ext>
            </a:extLst>
          </p:cNvPr>
          <p:cNvSpPr txBox="1"/>
          <p:nvPr/>
        </p:nvSpPr>
        <p:spPr>
          <a:xfrm>
            <a:off x="548238" y="784670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Aplikacja mobilna KS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00206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 – przeglądanie faktur</a:t>
            </a:r>
          </a:p>
        </p:txBody>
      </p:sp>
    </p:spTree>
    <p:extLst>
      <p:ext uri="{BB962C8B-B14F-4D97-AF65-F5344CB8AC3E}">
        <p14:creationId xmlns:p14="http://schemas.microsoft.com/office/powerpoint/2010/main" val="190536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3AD5F-444B-B121-F852-63B9D4F68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A2177EB-B75A-C6A4-54BA-8972A9B29E19}"/>
              </a:ext>
            </a:extLst>
          </p:cNvPr>
          <p:cNvSpPr txBox="1"/>
          <p:nvPr/>
        </p:nvSpPr>
        <p:spPr>
          <a:xfrm>
            <a:off x="535142" y="1606549"/>
            <a:ext cx="10798559" cy="3354765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Jest to unikalny, 40-znakowy ciąg alfanumeryczny służący do uwierzytelniania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 autoryzacji w systemie, zastępujący konieczność logowania innym narzędziem.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czy profilem zaufanym.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Jest to jedna z metod uwierzytelniania w KSeF, która może być stosowana wyłącznie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narzędziach komercyjnych, które przewidują taki sposób uwierzytelniania się.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Może zostać wygenerowany w Aplikacji KSeF Podatnika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(zakładka „</a:t>
            </a:r>
            <a:r>
              <a:rPr lang="pl-PL" sz="20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Tokeny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” w menu głównym tej Aplikacji).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Zawiera w sobie uprawnienia wskazane przez podatnika lub osobę fizyczna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(posiadająca nadane uprawienia) w czasie jego generowania. Osoba dysponująca </a:t>
            </a:r>
            <a:r>
              <a:rPr lang="pl-PL" sz="20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tokenem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może działać w KSeF w zakresie przypisanych do </a:t>
            </a:r>
            <a:r>
              <a:rPr lang="pl-PL" sz="2000" dirty="0" err="1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tokenu</a:t>
            </a: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uprawnień.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42DA2DF-BCCA-6037-DB89-DA0ED14EE86F}"/>
              </a:ext>
            </a:extLst>
          </p:cNvPr>
          <p:cNvSpPr txBox="1"/>
          <p:nvPr/>
        </p:nvSpPr>
        <p:spPr>
          <a:xfrm>
            <a:off x="544541" y="781466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b="1" dirty="0" err="1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Token</a:t>
            </a:r>
            <a:endParaRPr lang="pl-PL" sz="3000" b="1" dirty="0">
              <a:solidFill>
                <a:srgbClr val="002060"/>
              </a:solidFill>
              <a:latin typeface="Lato" panose="020F0502020204030203" pitchFamily="34" charset="-18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65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496C5-612D-08EA-B171-78B219796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5751E59-38A7-1285-B821-CA41CD24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123ACBA7-EAA9-6B90-5E56-987728B7382A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0995D56-F50D-9D89-2868-974166C06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DB7E2C3-1965-6961-E92D-33265C821D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DD0877-E296-1BE9-FE34-BF74B90FCA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B55D26D-C0E0-E4D2-5187-6EEAAFF0196F}"/>
              </a:ext>
            </a:extLst>
          </p:cNvPr>
          <p:cNvSpPr txBox="1"/>
          <p:nvPr/>
        </p:nvSpPr>
        <p:spPr>
          <a:xfrm>
            <a:off x="486186" y="2832744"/>
            <a:ext cx="10946937" cy="1732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Bezpłatne narzędzia 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kumimoji="0" lang="pl-P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pl-PL" sz="3600" dirty="0" err="1">
                <a:solidFill>
                  <a:prstClr val="white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ikrofirma</a:t>
            </a:r>
            <a:endParaRPr kumimoji="0" lang="pl-PL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84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622790" y="1557338"/>
            <a:ext cx="10661400" cy="38549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jest skierowana do osób fizycznych prowadzących jednoosobową działalność gospodarczą.</a:t>
            </a:r>
          </a:p>
          <a:p>
            <a:pPr marL="34290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Udostępniana jest tylko wersja produkcyjna.</a:t>
            </a:r>
          </a:p>
          <a:p>
            <a:pPr marL="34290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Umożliwia powiązanie konta z Krajowym Systemem e-Faktur.</a:t>
            </a:r>
          </a:p>
          <a:p>
            <a:pPr marL="34290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Umożliwia wystawianie krajowych faktur sprzedaży, w tym także za pośrednictwem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(z wyłączeniem procedur szczególnych).</a:t>
            </a:r>
          </a:p>
          <a:p>
            <a:pPr marL="34290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Umożliwia pobieranie faktur zakupu z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oraz dodawanie innych wpisów.</a:t>
            </a:r>
          </a:p>
          <a:p>
            <a:pPr marL="34290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Na podstawie wprowadzonych dokumentów aplikacja tworzy ewidencję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 deklarację VAT, które pozwalają wygenerować plik JPK_VAT.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Podstawowe informacje o 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-</a:t>
            </a:r>
            <a:r>
              <a:rPr lang="pl-PL" sz="3000" dirty="0" err="1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mikrofirmie</a:t>
            </a:r>
            <a:endParaRPr lang="pl-PL" sz="3000" dirty="0">
              <a:solidFill>
                <a:srgbClr val="11306F"/>
              </a:solidFill>
              <a:latin typeface="Lato Bold" panose="020F0802020204030203" pitchFamily="34" charset="-18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819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622790" y="1557338"/>
            <a:ext cx="7968999" cy="14491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dostępna jest w serwisie e-Urząd Skarbowy.</a:t>
            </a:r>
          </a:p>
          <a:p>
            <a:pPr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https://urzadskarbowy.gov.pl/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Do e-Urzędu Skarbowego należy zalogować się login.gov.pl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Podstawowe informacje o </a:t>
            </a:r>
            <a:r>
              <a:rPr lang="pl-PL" sz="3000" dirty="0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-</a:t>
            </a:r>
            <a:r>
              <a:rPr lang="pl-PL" sz="3000" dirty="0" err="1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mikrofirmie</a:t>
            </a: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7269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622790" y="1498600"/>
            <a:ext cx="10657985" cy="3667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umożliwia automatyczne powiązanie konta użytkownika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 Krajowym Systemem e-Faktur. 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Powiązanie aplikacji e-</a:t>
            </a:r>
            <a:r>
              <a:rPr lang="pl-PL" sz="240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mikrofirma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z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umożliwi użytkownikowi:</a:t>
            </a:r>
          </a:p>
          <a:p>
            <a:pPr marL="342900" indent="-342900"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wystawianie e-faktur za pośrednictwem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F,</a:t>
            </a:r>
          </a:p>
          <a:p>
            <a:pPr marL="342900" indent="-342900">
              <a:lnSpc>
                <a:spcPts val="2800"/>
              </a:lnSpc>
              <a:spcAft>
                <a:spcPts val="24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pobieranie faktur zakupu 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 kontrahentów, którzy wystawili faktury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 pośrednictwem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F. 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C00000"/>
              </a:buClr>
              <a:buSzPct val="120000"/>
              <a:tabLst>
                <a:tab pos="307975" algn="l"/>
              </a:tabLst>
            </a:pP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*	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Aplikacja nie pobiera faktur sprzedaży wystawionych przez użytkownika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innych narzędziach.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93345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Powiązanie aplikacji e-</a:t>
            </a:r>
            <a:r>
              <a:rPr lang="pl-PL" sz="3000" dirty="0" err="1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mikrofirma</a:t>
            </a: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 z </a:t>
            </a:r>
            <a:r>
              <a:rPr lang="pl-PL" sz="3000" dirty="0" err="1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KS</a:t>
            </a:r>
            <a:r>
              <a:rPr lang="pl-PL" sz="3000" dirty="0" err="1">
                <a:solidFill>
                  <a:srgbClr val="C00000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dirty="0" err="1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  <a:endParaRPr lang="pl-PL" sz="3000" dirty="0">
              <a:solidFill>
                <a:srgbClr val="11306F"/>
              </a:solidFill>
              <a:latin typeface="Lato Bold" panose="020F0802020204030203" pitchFamily="34" charset="-18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35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622790" y="1557338"/>
            <a:ext cx="10260965" cy="34753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Pytanie:</a:t>
            </a:r>
          </a:p>
          <a:p>
            <a:pPr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10000"/>
            </a:pP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Czy w e-</a:t>
            </a:r>
            <a:r>
              <a:rPr lang="pl-PL" sz="2400" spc="3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mikrofirmie</a:t>
            </a: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będzie widać faktury wystawione przez użytkownika </a:t>
            </a:r>
            <a:b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Aplikacji Podatnika KS</a:t>
            </a:r>
            <a: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i Aplikacji mobilnej </a:t>
            </a:r>
            <a:r>
              <a:rPr lang="pl-PL" sz="2400" spc="3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lang="pl-PL" sz="2400" spc="30" dirty="0" err="1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spc="3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Odpowiedź: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Nie, aplikacja umożliwia automatyczne pobieranie z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jedynie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e-Faktur zakupowych.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Niemniej jednak e-</a:t>
            </a:r>
            <a:r>
              <a:rPr lang="pl-PL" sz="240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mikrofirma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posiada funkcjonalności umożliwiające odnotowanie faktur sprzedażowych wystawionych poza aplikacją.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Pytania i odpowiedzi </a:t>
            </a:r>
          </a:p>
          <a:p>
            <a:pPr>
              <a:lnSpc>
                <a:spcPts val="3600"/>
              </a:lnSpc>
            </a:pPr>
            <a:endParaRPr lang="pl-PL" sz="3000" dirty="0">
              <a:solidFill>
                <a:srgbClr val="11306F"/>
              </a:solidFill>
              <a:latin typeface="Lato Bold" panose="020F0802020204030203" pitchFamily="34" charset="-18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4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622790" y="1557338"/>
            <a:ext cx="10451210" cy="2282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Pytanie:</a:t>
            </a:r>
          </a:p>
          <a:p>
            <a:pPr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10000"/>
            </a:pP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Czy po powiązaniu aplikacji e-</a:t>
            </a:r>
            <a:r>
              <a:rPr lang="pl-PL" sz="2400" spc="3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mikrofirma</a:t>
            </a: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 z KS</a:t>
            </a:r>
            <a:r>
              <a:rPr lang="pl-PL" sz="2400" spc="3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użytkownik będzie musiał wystawiać faktury wyłącznie za pośrednictwem </a:t>
            </a:r>
            <a:r>
              <a:rPr lang="pl-PL" sz="2400" spc="3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lang="pl-PL" sz="2400" spc="30" dirty="0" err="1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spc="3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pl-PL" sz="2400" spc="3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Odpowiedź: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Nie, powiązanie daje techniczną możliwość wystawiania faktur w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Pytania i odpowiedzi</a:t>
            </a:r>
          </a:p>
        </p:txBody>
      </p:sp>
    </p:spTree>
    <p:extLst>
      <p:ext uri="{BB962C8B-B14F-4D97-AF65-F5344CB8AC3E}">
        <p14:creationId xmlns:p14="http://schemas.microsoft.com/office/powerpoint/2010/main" val="1203132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C56C119-816D-4F56-856B-607EF285FFBB}"/>
              </a:ext>
            </a:extLst>
          </p:cNvPr>
          <p:cNvSpPr txBox="1"/>
          <p:nvPr/>
        </p:nvSpPr>
        <p:spPr>
          <a:xfrm>
            <a:off x="622790" y="1557338"/>
            <a:ext cx="10635318" cy="3718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Pytanie:</a:t>
            </a:r>
          </a:p>
          <a:p>
            <a:pPr>
              <a:lnSpc>
                <a:spcPts val="2800"/>
              </a:lnSpc>
              <a:spcAft>
                <a:spcPts val="20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Czy użytkownik będzie mógł zdecydować w jaki sposób wystawić faktury 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e-</a:t>
            </a:r>
            <a:r>
              <a:rPr lang="pl-PL" sz="2400" dirty="0" err="1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mikrofirma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: w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lub poza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F? 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b="1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Odpowiedź:</a:t>
            </a:r>
          </a:p>
          <a:p>
            <a:pPr>
              <a:lnSpc>
                <a:spcPts val="2800"/>
              </a:lnSpc>
              <a:spcAft>
                <a:spcPts val="900"/>
              </a:spcAft>
              <a:buClr>
                <a:srgbClr val="DC0032"/>
              </a:buClr>
              <a:buSzPct val="120000"/>
            </a:pP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Tak, aplikacja umożliwia wystawianie faktur sprzedaży  w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 oraz poza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F. Od 1 lutego do 31 marca 2026 r. użytkownik będzie mógł decydować w jaki sposób wystawione będą wszystkie faktury (B2B oraz B2C). Od 1 kwietnia 2026 r. taka możliwość będzie dla faktur konsumenckich (B2C), ponieważ faktury B2B będą wystawiane w aplikacji jedynie za pośrednictwem KS</a:t>
            </a:r>
            <a:r>
              <a:rPr lang="pl-PL" sz="2400" dirty="0">
                <a:solidFill>
                  <a:srgbClr val="C0000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400" dirty="0">
                <a:solidFill>
                  <a:srgbClr val="11306F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dirty="0">
                <a:solidFill>
                  <a:srgbClr val="11306F"/>
                </a:solidFill>
                <a:latin typeface="Lato Bold" panose="020F08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Pytania i odpowiedzi</a:t>
            </a:r>
          </a:p>
        </p:txBody>
      </p:sp>
    </p:spTree>
    <p:extLst>
      <p:ext uri="{BB962C8B-B14F-4D97-AF65-F5344CB8AC3E}">
        <p14:creationId xmlns:p14="http://schemas.microsoft.com/office/powerpoint/2010/main" val="7285052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C387F91B-4A9F-4DF4-BCE4-AEC04A9786D9}"/>
              </a:ext>
            </a:extLst>
          </p:cNvPr>
          <p:cNvSpPr txBox="1"/>
          <p:nvPr/>
        </p:nvSpPr>
        <p:spPr>
          <a:xfrm>
            <a:off x="528783" y="2817368"/>
            <a:ext cx="10677099" cy="797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1800"/>
              </a:spcAft>
              <a:buClr>
                <a:srgbClr val="DC0032"/>
              </a:buClr>
              <a:buSzPct val="100000"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Informacje dotyczące KS</a:t>
            </a: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05578FB-A6A0-3EAF-3229-6B7869FDF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45A21413-98A3-E80E-9736-C12B1960D6D8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BDD1F39-8CE9-B861-5395-7A6FC0B04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B3D0B99-3412-5298-4B05-5F2B4B837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5447E3A-8EF9-17E7-4378-681848DCB7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C00C1BC-A50F-8345-C334-40BF44C0EC04}"/>
              </a:ext>
            </a:extLst>
          </p:cNvPr>
          <p:cNvSpPr txBox="1"/>
          <p:nvPr/>
        </p:nvSpPr>
        <p:spPr>
          <a:xfrm>
            <a:off x="486186" y="2832744"/>
            <a:ext cx="10946937" cy="78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800"/>
              </a:lnSpc>
              <a:spcAft>
                <a:spcPts val="1800"/>
              </a:spcAft>
              <a:buClr>
                <a:srgbClr val="DC0032"/>
              </a:buClr>
              <a:buSzPct val="100000"/>
              <a:defRPr/>
            </a:pPr>
            <a:r>
              <a:rPr lang="pl-PL" sz="4800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Informacje dotyczące KS</a:t>
            </a:r>
            <a:r>
              <a:rPr lang="pl-PL" sz="4800" dirty="0">
                <a:solidFill>
                  <a:srgbClr val="C00000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4800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815154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Informacje o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48236F7-8221-B278-F16A-1E8B4BA06360}"/>
              </a:ext>
            </a:extLst>
          </p:cNvPr>
          <p:cNvSpPr txBox="1"/>
          <p:nvPr/>
        </p:nvSpPr>
        <p:spPr>
          <a:xfrm>
            <a:off x="622790" y="1557338"/>
            <a:ext cx="888696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7500" indent="-317500">
              <a:lnSpc>
                <a:spcPts val="2400"/>
              </a:lnSpc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Głównym źródłem informacji o KS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F jest strona:</a:t>
            </a:r>
            <a:br>
              <a:rPr lang="pl-PL" sz="20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https://ksef.podatki.gov.pl/</a:t>
            </a:r>
            <a:endParaRPr lang="pl-PL" sz="2000" dirty="0">
              <a:solidFill>
                <a:srgbClr val="11306F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60CE613-3F91-3767-D61B-31BEED2F0BB0}"/>
              </a:ext>
            </a:extLst>
          </p:cNvPr>
          <p:cNvGrpSpPr/>
          <p:nvPr/>
        </p:nvGrpSpPr>
        <p:grpSpPr>
          <a:xfrm>
            <a:off x="7299087" y="1557338"/>
            <a:ext cx="3981688" cy="2826223"/>
            <a:chOff x="7670311" y="1086616"/>
            <a:chExt cx="3981688" cy="2826223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A4AD87B8-3083-5347-A7A8-137225A13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0311" y="1086616"/>
              <a:ext cx="3926408" cy="2826223"/>
            </a:xfrm>
            <a:prstGeom prst="rect">
              <a:avLst/>
            </a:prstGeom>
          </p:spPr>
        </p:pic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78ED37D3-BAD5-7357-8FAF-7873D51B469C}"/>
                </a:ext>
              </a:extLst>
            </p:cNvPr>
            <p:cNvSpPr/>
            <p:nvPr/>
          </p:nvSpPr>
          <p:spPr>
            <a:xfrm>
              <a:off x="7670311" y="1086616"/>
              <a:ext cx="3981688" cy="282622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C9ADE50-1879-C19F-7A6B-C2F78F0556D0}"/>
              </a:ext>
            </a:extLst>
          </p:cNvPr>
          <p:cNvSpPr txBox="1"/>
          <p:nvPr/>
        </p:nvSpPr>
        <p:spPr>
          <a:xfrm>
            <a:off x="622790" y="2625249"/>
            <a:ext cx="6910163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Pytania i odpowiedzi – zestaw pytań i odpowiedzi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Środy z KS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F – informacje o szkoleniach z KS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F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Informacje ogólne o KS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F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Informacje dla integratorów IT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Pliki do pobrania – podręcznik KS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F, broszura, </a:t>
            </a:r>
            <a:b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</a:b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prezentacje, materiały wideo, </a:t>
            </a:r>
            <a:r>
              <a:rPr lang="pl-PL" sz="2000" dirty="0" err="1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tutoriale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, przykładowe </a:t>
            </a:r>
            <a:b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</a:b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pliki e-Faktury (3), dodatkowe materiały informacyjne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Struktura logiczna FA(3) wraz z dokumentacją</a:t>
            </a:r>
          </a:p>
          <a:p>
            <a:pPr marL="285750" indent="-285750">
              <a:lnSpc>
                <a:spcPts val="2400"/>
              </a:lnSpc>
              <a:spcAft>
                <a:spcPts val="3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Bezpłatne narzędzia KS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F – Aplikacja Podatnika </a:t>
            </a:r>
            <a:r>
              <a:rPr lang="pl-PL" sz="2000" dirty="0" err="1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KS</a:t>
            </a:r>
            <a:r>
              <a:rPr lang="pl-PL" sz="2000" dirty="0" err="1">
                <a:solidFill>
                  <a:srgbClr val="C00000"/>
                </a:solidFill>
                <a:latin typeface="Lato" panose="020F0502020204030203" pitchFamily="34" charset="0"/>
              </a:rPr>
              <a:t>e</a:t>
            </a:r>
            <a:r>
              <a:rPr lang="pl-PL" sz="2000" dirty="0" err="1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F</a:t>
            </a:r>
            <a:endParaRPr lang="pl-PL" sz="2000" dirty="0">
              <a:solidFill>
                <a:schemeClr val="accent5">
                  <a:lumMod val="50000"/>
                </a:schemeClr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108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Kontakt w sprawie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8FBAF4E-024B-A891-3BCD-2542D376AE25}"/>
              </a:ext>
            </a:extLst>
          </p:cNvPr>
          <p:cNvSpPr txBox="1"/>
          <p:nvPr/>
        </p:nvSpPr>
        <p:spPr>
          <a:xfrm>
            <a:off x="622790" y="1546320"/>
            <a:ext cx="10625034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znajdujesz odpowiedzi na swoje pytania? Pomożemy na nie odpowiedzieć.</a:t>
            </a:r>
            <a:br>
              <a:rPr lang="pl-PL" sz="24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https://ksef.podatki.gov.pl/</a:t>
            </a:r>
            <a:endParaRPr lang="pl-PL" sz="2400" dirty="0">
              <a:solidFill>
                <a:srgbClr val="11306F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663F16E-63B0-0706-2194-50DCA0782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90" y="3595054"/>
            <a:ext cx="3267097" cy="230416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250C937-A4D9-743D-F726-3CCE17A4EE14}"/>
              </a:ext>
            </a:extLst>
          </p:cNvPr>
          <p:cNvSpPr/>
          <p:nvPr/>
        </p:nvSpPr>
        <p:spPr>
          <a:xfrm>
            <a:off x="622790" y="3411302"/>
            <a:ext cx="3703325" cy="24879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C082F2A-8660-6C7C-CB23-570DD732DC48}"/>
              </a:ext>
            </a:extLst>
          </p:cNvPr>
          <p:cNvSpPr txBox="1"/>
          <p:nvPr/>
        </p:nvSpPr>
        <p:spPr>
          <a:xfrm>
            <a:off x="622790" y="2543355"/>
            <a:ext cx="5878678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600"/>
              </a:lnSpc>
              <a:spcAft>
                <a:spcPts val="9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Umów się na wizytę w urzędzie skarbowym </a:t>
            </a:r>
            <a:b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sprawie 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lang="pl-PL" sz="2200" dirty="0" err="1">
                <a:solidFill>
                  <a:srgbClr val="C00000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200" dirty="0" err="1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pl-PL" sz="22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l-PL" sz="2400" dirty="0">
              <a:solidFill>
                <a:srgbClr val="11306F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090B8808-7EDD-DC7D-40C0-F4D6D3BEC059}"/>
              </a:ext>
            </a:extLst>
          </p:cNvPr>
          <p:cNvGrpSpPr/>
          <p:nvPr/>
        </p:nvGrpSpPr>
        <p:grpSpPr>
          <a:xfrm>
            <a:off x="6967889" y="2321618"/>
            <a:ext cx="4312886" cy="3577599"/>
            <a:chOff x="6903195" y="2321618"/>
            <a:chExt cx="4312886" cy="3577599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CBE4908A-5ADD-5B92-9AD5-5040AD8B4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0490" y="2379930"/>
              <a:ext cx="4133312" cy="718837"/>
            </a:xfrm>
            <a:prstGeom prst="rect">
              <a:avLst/>
            </a:prstGeom>
          </p:spPr>
        </p:pic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D0DD45CE-98ED-9332-E1F2-18394F5F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3834" y="3223003"/>
              <a:ext cx="3801880" cy="2530391"/>
            </a:xfrm>
            <a:prstGeom prst="rect">
              <a:avLst/>
            </a:prstGeom>
          </p:spPr>
        </p:pic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474B1ADF-4D4F-829F-B322-4B897989CEC1}"/>
                </a:ext>
              </a:extLst>
            </p:cNvPr>
            <p:cNvSpPr/>
            <p:nvPr/>
          </p:nvSpPr>
          <p:spPr>
            <a:xfrm>
              <a:off x="6903195" y="2321618"/>
              <a:ext cx="4312886" cy="35775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769540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A9EEC-7A96-92B2-CA38-FE7CEF7B2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BA02CE2-1C49-FB8B-1175-FEDC340AF2A3}"/>
              </a:ext>
            </a:extLst>
          </p:cNvPr>
          <p:cNvSpPr txBox="1"/>
          <p:nvPr/>
        </p:nvSpPr>
        <p:spPr>
          <a:xfrm>
            <a:off x="530092" y="1603374"/>
            <a:ext cx="10798559" cy="3354765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Certyfikaty KSeF są rodzajem elektronicznych poświadczeń tożsamości posiadacza, podobnie jak np. certyfikaty kwalifikowane. Zawierają one dane osobowe wnioskującego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lub dane podmiotu.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Jest to jedna z metod uwierzytelniania w KSeF (certyfikat typu 1), która może być stosowana wyłącznie w narzędziach komercyjnych, 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Służą także do oznaczenia faktury kodem umożliwiającym potwierdzenie tożsamości wystawcy przy wystawianiu faktur w trybie OFFLINE (tj. w trybie offline24,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offline-niedostępność systemu, trybie awarii KSeF – certyfikat typu 2),</a:t>
            </a:r>
          </a:p>
          <a:p>
            <a:pPr marL="342900" indent="-342900">
              <a:lnSpc>
                <a:spcPts val="2400"/>
              </a:lnSpc>
              <a:spcAft>
                <a:spcPts val="6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Mogą zostać wygenerowane w Aplikacji KSeF Podatnika (zakładka „Certyfikaty)” </a:t>
            </a:r>
            <a:b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02060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w menu głównym tej Aplikacji).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AFA2325-B15A-D7CB-35C2-E4E6A4FA3CDD}"/>
              </a:ext>
            </a:extLst>
          </p:cNvPr>
          <p:cNvSpPr txBox="1"/>
          <p:nvPr/>
        </p:nvSpPr>
        <p:spPr>
          <a:xfrm>
            <a:off x="535044" y="781466"/>
            <a:ext cx="10001185" cy="507831"/>
          </a:xfrm>
          <a:prstGeom prst="rect">
            <a:avLst/>
          </a:prstGeom>
          <a:noFill/>
        </p:spPr>
        <p:txBody>
          <a:bodyPr wrap="square" lIns="90000" t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Certyfikat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859652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7CB2A68F-D4A9-49F7-9112-D0E3E728DB53}"/>
              </a:ext>
            </a:extLst>
          </p:cNvPr>
          <p:cNvSpPr txBox="1"/>
          <p:nvPr/>
        </p:nvSpPr>
        <p:spPr>
          <a:xfrm>
            <a:off x="622790" y="795587"/>
            <a:ext cx="100011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Informacje o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</a:t>
            </a:r>
            <a:r>
              <a:rPr lang="pl-PL" sz="3000" b="1" dirty="0">
                <a:solidFill>
                  <a:srgbClr val="11306F"/>
                </a:solidFill>
                <a:latin typeface="Lato" panose="020F0502020204030203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022B9E9-2A71-ECF8-25DF-C7D3F2CF640D}"/>
              </a:ext>
            </a:extLst>
          </p:cNvPr>
          <p:cNvSpPr txBox="1"/>
          <p:nvPr/>
        </p:nvSpPr>
        <p:spPr>
          <a:xfrm>
            <a:off x="622790" y="1557338"/>
            <a:ext cx="796899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400"/>
              </a:lnSpc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Informacje o KS</a:t>
            </a:r>
            <a:r>
              <a:rPr lang="pl-PL" sz="2000" dirty="0">
                <a:solidFill>
                  <a:srgbClr val="C00000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pl-PL" sz="20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 są dostępne na stronie:</a:t>
            </a:r>
            <a:br>
              <a:rPr lang="pl-PL" sz="2000" dirty="0">
                <a:solidFill>
                  <a:srgbClr val="11306F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rgbClr val="0563C0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https://www.gov.pl/web/kas/krajowy-system-e-faktur</a:t>
            </a:r>
            <a:endParaRPr lang="pl-PL" sz="2000" dirty="0">
              <a:solidFill>
                <a:srgbClr val="0563C0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BEB610-533A-C0B1-3068-8EF24ABA2E7A}"/>
              </a:ext>
            </a:extLst>
          </p:cNvPr>
          <p:cNvSpPr txBox="1"/>
          <p:nvPr/>
        </p:nvSpPr>
        <p:spPr>
          <a:xfrm>
            <a:off x="622790" y="2466800"/>
            <a:ext cx="7793607" cy="3180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Podstawowe informacje o Krajowym Systemie e-Faktur 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Jak przygotować się do obowiązkowego e-Fakturowania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Komunikaty – informacja o niedostępności systemu, pracach serwisowych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API Krajowego Systemu e-Faktur – informacje dla integratorów IT, adresy stron internetowych dotyczących środowiska produkcyjnego, środowiska przedprodukcyjnego (Demo) oraz środowiska testowego.</a:t>
            </a:r>
          </a:p>
          <a:p>
            <a:pPr marL="285750" indent="-285750">
              <a:lnSpc>
                <a:spcPts val="2400"/>
              </a:lnSpc>
              <a:spcAft>
                <a:spcPts val="800"/>
              </a:spcAft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Lato" panose="020F0502020204030203" pitchFamily="34" charset="0"/>
              </a:rPr>
              <a:t>Dokumentacja i certyfikaty -  dokumentacja polityki certyfikacji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6B25B27-3DF8-23D4-AD03-7DC3E0CE234A}"/>
              </a:ext>
            </a:extLst>
          </p:cNvPr>
          <p:cNvSpPr/>
          <p:nvPr/>
        </p:nvSpPr>
        <p:spPr>
          <a:xfrm>
            <a:off x="7578725" y="1494676"/>
            <a:ext cx="3702050" cy="11810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E8C551A-C67F-1280-81B2-19E62FD16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615287"/>
            <a:ext cx="33909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556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CA9A1-E3F0-2513-7046-63694740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0CF409A-37A7-8FA5-2A50-9AF23E97D089}"/>
              </a:ext>
            </a:extLst>
          </p:cNvPr>
          <p:cNvSpPr txBox="1"/>
          <p:nvPr/>
        </p:nvSpPr>
        <p:spPr>
          <a:xfrm>
            <a:off x="983432" y="1171923"/>
            <a:ext cx="5040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Lato" panose="020F0502020204030203" pitchFamily="34" charset="-18"/>
              </a:rPr>
              <a:t>www.gov.pl/ias-bialystok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AB8AC2-CD5E-C76F-1668-A7202319A62D}"/>
              </a:ext>
            </a:extLst>
          </p:cNvPr>
          <p:cNvSpPr txBox="1"/>
          <p:nvPr/>
        </p:nvSpPr>
        <p:spPr>
          <a:xfrm>
            <a:off x="4863131" y="1166979"/>
            <a:ext cx="3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Lato" panose="020F0502020204030203" pitchFamily="34" charset="-18"/>
              </a:rPr>
              <a:t>x.com/</a:t>
            </a:r>
            <a:r>
              <a:rPr lang="pl-PL" sz="2400" dirty="0" err="1">
                <a:latin typeface="Lato" panose="020F0502020204030203" pitchFamily="34" charset="-18"/>
              </a:rPr>
              <a:t>KAS_Bialystok</a:t>
            </a:r>
            <a:endParaRPr lang="pl-PL" sz="2400" dirty="0">
              <a:latin typeface="Lato" panose="020F0502020204030203" pitchFamily="34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F7F4700-B68F-85E2-73AF-E7CFC3982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769425"/>
            <a:ext cx="3811346" cy="372162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924DE4F-80D8-0D8D-78FB-D17D8F480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30" y="2204864"/>
            <a:ext cx="2208019" cy="309634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FF2E4D-5FDC-1571-C301-633D452DF030}"/>
              </a:ext>
            </a:extLst>
          </p:cNvPr>
          <p:cNvSpPr txBox="1"/>
          <p:nvPr/>
        </p:nvSpPr>
        <p:spPr>
          <a:xfrm>
            <a:off x="8040216" y="1171923"/>
            <a:ext cx="5040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Lato" panose="020F0502020204030203" pitchFamily="34" charset="-18"/>
              </a:rPr>
              <a:t>facebook.com/</a:t>
            </a:r>
            <a:r>
              <a:rPr lang="pl-PL" sz="2400" dirty="0" err="1">
                <a:latin typeface="Lato" panose="020F0502020204030203" pitchFamily="34" charset="-18"/>
              </a:rPr>
              <a:t>PodlaskaKAS</a:t>
            </a:r>
            <a:endParaRPr lang="pl-PL" sz="2400" dirty="0">
              <a:latin typeface="Lato" panose="020F0502020204030203" pitchFamily="34" charset="-18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0B4FA69-0C74-1893-476A-686DA3681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84" y="2622126"/>
            <a:ext cx="388736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238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E7D2276-2282-855B-EEDD-9619E250B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37" y="162132"/>
            <a:ext cx="4648596" cy="1220459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0152490C-E65D-073F-87E7-253011D12D1D}"/>
              </a:ext>
            </a:extLst>
          </p:cNvPr>
          <p:cNvSpPr txBox="1">
            <a:spLocks/>
          </p:cNvSpPr>
          <p:nvPr/>
        </p:nvSpPr>
        <p:spPr>
          <a:xfrm>
            <a:off x="1183541" y="6382528"/>
            <a:ext cx="8511788" cy="199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Ministerstwo Finansów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/finanse   </a:t>
            </a:r>
            <a:r>
              <a:rPr lang="pl-PL" sz="900" b="1" spc="150" dirty="0">
                <a:solidFill>
                  <a:schemeClr val="bg1"/>
                </a:solidFill>
                <a:latin typeface="Montserrat" pitchFamily="2" charset="0"/>
              </a:rPr>
              <a:t>      Krajowa Administracja Skarbowa  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  </a:t>
            </a:r>
            <a:r>
              <a:rPr lang="pl-PL" sz="900" spc="150" dirty="0" err="1">
                <a:solidFill>
                  <a:schemeClr val="bg1"/>
                </a:solidFill>
                <a:latin typeface="Montserrat" pitchFamily="2" charset="0"/>
              </a:rPr>
              <a:t>gov.pl</a:t>
            </a:r>
            <a:r>
              <a:rPr lang="pl-PL" sz="900" spc="150" dirty="0">
                <a:solidFill>
                  <a:schemeClr val="bg1"/>
                </a:solidFill>
                <a:latin typeface="Montserrat" pitchFamily="2" charset="0"/>
              </a:rPr>
              <a:t>/kas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EB49ECD-6DAD-0A40-C91C-47F83C363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D7B28A-6802-360B-2BEA-518DF0B39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r="15790" b="2693"/>
          <a:stretch/>
        </p:blipFill>
        <p:spPr>
          <a:xfrm rot="16200000" flipH="1">
            <a:off x="2667003" y="-2667001"/>
            <a:ext cx="6858000" cy="121920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7428024-4E69-29C3-B735-36F11F085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FA0BE81-5F58-2D92-F978-7E07DFAEF7C8}"/>
              </a:ext>
            </a:extLst>
          </p:cNvPr>
          <p:cNvSpPr txBox="1"/>
          <p:nvPr/>
        </p:nvSpPr>
        <p:spPr>
          <a:xfrm>
            <a:off x="512649" y="2870274"/>
            <a:ext cx="9516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Lato" panose="020F0502020204030203" pitchFamily="34" charset="-18"/>
                <a:ea typeface="Open Sans Extrabold" panose="020B0606030504020204" pitchFamily="34" charset="0"/>
                <a:cs typeface="Open Sans Extrabold" panose="020B0606030504020204" pitchFamily="34" charset="0"/>
              </a:rPr>
              <a:t>Dziękujemy </a:t>
            </a:r>
            <a:r>
              <a:rPr lang="pl-PL" sz="4000" dirty="0">
                <a:solidFill>
                  <a:schemeClr val="bg1"/>
                </a:solidFill>
                <a:latin typeface="Lato" panose="020F05020202040302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za uwagę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BBA654E-84A6-493F-BB77-CFA4F80B3D4A}"/>
              </a:ext>
            </a:extLst>
          </p:cNvPr>
          <p:cNvSpPr txBox="1"/>
          <p:nvPr/>
        </p:nvSpPr>
        <p:spPr>
          <a:xfrm>
            <a:off x="622790" y="3950125"/>
            <a:ext cx="10088877" cy="6668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600"/>
              </a:lnSpc>
            </a:pPr>
            <a:r>
              <a:rPr lang="pl-PL" sz="2200" dirty="0">
                <a:solidFill>
                  <a:schemeClr val="bg1"/>
                </a:solidFill>
                <a:latin typeface="Lato" panose="020F0502020204030203" pitchFamily="34" charset="0"/>
              </a:rPr>
              <a:t>Szczegóły spotkań znajdują się na stronach </a:t>
            </a:r>
            <a:br>
              <a:rPr lang="pl-PL" sz="2200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pl-PL" sz="2200" dirty="0">
                <a:solidFill>
                  <a:schemeClr val="bg1"/>
                </a:solidFill>
                <a:latin typeface="Lato" panose="020F0502020204030203" pitchFamily="34" charset="0"/>
              </a:rPr>
              <a:t>internetowych jednostek KAS</a:t>
            </a:r>
          </a:p>
        </p:txBody>
      </p:sp>
    </p:spTree>
    <p:extLst>
      <p:ext uri="{BB962C8B-B14F-4D97-AF65-F5344CB8AC3E}">
        <p14:creationId xmlns:p14="http://schemas.microsoft.com/office/powerpoint/2010/main" val="62762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597ABD9-DE42-4313-A3E5-2FB53FD43B3A}"/>
              </a:ext>
            </a:extLst>
          </p:cNvPr>
          <p:cNvSpPr txBox="1"/>
          <p:nvPr/>
        </p:nvSpPr>
        <p:spPr>
          <a:xfrm>
            <a:off x="514674" y="747919"/>
            <a:ext cx="89423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Rodzaje faktur obsługiwanych w KS</a:t>
            </a:r>
            <a:r>
              <a:rPr lang="pl-PL" sz="30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pl-PL" sz="3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DA85A307-5FD7-43B5-814D-D131E0786FE4}"/>
              </a:ext>
            </a:extLst>
          </p:cNvPr>
          <p:cNvSpPr/>
          <p:nvPr/>
        </p:nvSpPr>
        <p:spPr>
          <a:xfrm>
            <a:off x="3676639" y="2691837"/>
            <a:ext cx="2879509" cy="12961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FAKTURY OBSŁUGIWANE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W KS</a:t>
            </a:r>
            <a:r>
              <a:rPr lang="pl-PL" altLang="pl-PL" b="1" dirty="0">
                <a:solidFill>
                  <a:srgbClr val="FF000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e</a:t>
            </a:r>
            <a:r>
              <a:rPr lang="pl-PL" altLang="pl-PL" b="1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FE2614D0-B66B-4776-AEB2-F09DDD16B8D7}"/>
              </a:ext>
            </a:extLst>
          </p:cNvPr>
          <p:cNvSpPr/>
          <p:nvPr/>
        </p:nvSpPr>
        <p:spPr>
          <a:xfrm>
            <a:off x="3777150" y="1665288"/>
            <a:ext cx="2630003" cy="7031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PODSTAWOWA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29148E4E-BBDD-4F5E-85C1-29C646EFA5B9}"/>
              </a:ext>
            </a:extLst>
          </p:cNvPr>
          <p:cNvSpPr/>
          <p:nvPr/>
        </p:nvSpPr>
        <p:spPr>
          <a:xfrm>
            <a:off x="6930411" y="2259376"/>
            <a:ext cx="2630003" cy="7487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ZALICZKOWA</a:t>
            </a: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AA1E92A9-ECAC-463C-B2A4-E49C56FAB2F7}"/>
              </a:ext>
            </a:extLst>
          </p:cNvPr>
          <p:cNvSpPr/>
          <p:nvPr/>
        </p:nvSpPr>
        <p:spPr>
          <a:xfrm>
            <a:off x="623888" y="2259376"/>
            <a:ext cx="2630004" cy="71183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UPROSZCZONA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8AB79DC9-6115-4759-9118-9D6BADE7728C}"/>
              </a:ext>
            </a:extLst>
          </p:cNvPr>
          <p:cNvSpPr/>
          <p:nvPr/>
        </p:nvSpPr>
        <p:spPr>
          <a:xfrm>
            <a:off x="623888" y="3339909"/>
            <a:ext cx="2630004" cy="6772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KORYGUJĄCA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1D1BBB33-4226-4DBE-9112-BE715CBD17E5}"/>
              </a:ext>
            </a:extLst>
          </p:cNvPr>
          <p:cNvSpPr/>
          <p:nvPr/>
        </p:nvSpPr>
        <p:spPr>
          <a:xfrm>
            <a:off x="6930411" y="3339909"/>
            <a:ext cx="2630003" cy="7330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FAKTURA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ROZLICZAJĄCA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367FB25A-443E-43C7-B85B-1504D6ABA76F}"/>
              </a:ext>
            </a:extLst>
          </p:cNvPr>
          <p:cNvSpPr/>
          <p:nvPr/>
        </p:nvSpPr>
        <p:spPr>
          <a:xfrm>
            <a:off x="1564166" y="4358405"/>
            <a:ext cx="3240360" cy="79337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FAKTURA KORYGUJĄCA FAKTURĘ ZALICZKOWĄ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AFAF9A75-0FFA-4811-BB78-EAAF040DBB8E}"/>
              </a:ext>
            </a:extLst>
          </p:cNvPr>
          <p:cNvSpPr/>
          <p:nvPr/>
        </p:nvSpPr>
        <p:spPr>
          <a:xfrm>
            <a:off x="5380590" y="4358405"/>
            <a:ext cx="3240358" cy="79337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2060"/>
                </a:solidFill>
                <a:latin typeface="Lato" panose="020F0502020204030203" pitchFamily="34" charset="-18"/>
                <a:cs typeface="Arial" panose="020B0604020202020204" pitchFamily="34" charset="0"/>
              </a:rPr>
              <a:t>FAKTURA KORYGUJĄCA FAKTURĘ ROZLICZAJĄCĄ</a:t>
            </a:r>
          </a:p>
        </p:txBody>
      </p:sp>
    </p:spTree>
    <p:extLst>
      <p:ext uri="{BB962C8B-B14F-4D97-AF65-F5344CB8AC3E}">
        <p14:creationId xmlns:p14="http://schemas.microsoft.com/office/powerpoint/2010/main" val="1154469560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72EB885687064CB92BAC35FDFE8C4F" ma:contentTypeVersion="" ma:contentTypeDescription="Utwórz nowy dokument." ma:contentTypeScope="" ma:versionID="cbdb8cc7598e5fb274c2e821f1b9f0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ec4c7b05c76d60ee97006aba598cf4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55D986-475F-474A-BAF3-EDE80FA23B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DDB4408-4A70-4DA7-87C7-9BA32E546657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A5A676D-F72D-457C-85CD-EFD2B8611E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7186</TotalTime>
  <Words>5346</Words>
  <Application>Microsoft Office PowerPoint</Application>
  <PresentationFormat>Panoramiczny</PresentationFormat>
  <Paragraphs>494</Paragraphs>
  <Slides>82</Slides>
  <Notes>47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82</vt:i4>
      </vt:variant>
    </vt:vector>
  </HeadingPairs>
  <TitlesOfParts>
    <vt:vector size="92" baseType="lpstr">
      <vt:lpstr>Wingdings</vt:lpstr>
      <vt:lpstr>Lato Bold</vt:lpstr>
      <vt:lpstr>Raleway</vt:lpstr>
      <vt:lpstr>Calibri</vt:lpstr>
      <vt:lpstr>Calibri Light</vt:lpstr>
      <vt:lpstr>Lato</vt:lpstr>
      <vt:lpstr>Montserrat</vt:lpstr>
      <vt:lpstr>Arial</vt:lpstr>
      <vt:lpstr>Projekt niestandardowy</vt:lpstr>
      <vt:lpstr>1_Projekt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Ministerstwo Finansów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Waluchowski Jakub</dc:creator>
  <cp:lastModifiedBy>Jakoniuk Anna</cp:lastModifiedBy>
  <cp:revision>705</cp:revision>
  <cp:lastPrinted>2026-01-19T11:47:36Z</cp:lastPrinted>
  <dcterms:created xsi:type="dcterms:W3CDTF">2022-12-12T12:52:00Z</dcterms:created>
  <dcterms:modified xsi:type="dcterms:W3CDTF">2026-03-13T08:50:44Z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0x010100DA72EB885687064CB92BAC35FDFE8C4F</vt:lpwstr>
  </property>
  <property fmtid="{D5CDD505-2E9C-101B-9397-08002B2CF9AE}" pid="3" name="MFCATEGORY">
    <vt:lpwstr>InformacjePubliczneInformacjeSektoraPublicznego</vt:lpwstr>
  </property>
  <property fmtid="{D5CDD505-2E9C-101B-9397-08002B2CF9AE}" pid="4" name="MFClassifiedBy">
    <vt:lpwstr>UxC4dwLulzfINJ8nQH+xvX5LNGipWa4BRSZhPgxsCvnrXlWiiUskJFf1AWiRRQepMa1FSHUJev73RZglglDntQ==</vt:lpwstr>
  </property>
  <property fmtid="{D5CDD505-2E9C-101B-9397-08002B2CF9AE}" pid="5" name="MFClassificationDate">
    <vt:lpwstr>2022-12-12T14:34:47.5865267+01:00</vt:lpwstr>
  </property>
  <property fmtid="{D5CDD505-2E9C-101B-9397-08002B2CF9AE}" pid="6" name="MFClassifiedBySID">
    <vt:lpwstr>UxC4dwLulzfINJ8nQH+xvX5LNGipWa4BRSZhPgxsCvm42mrIC/DSDv0ggS+FjUN/2v1BBotkLlY5aAiEhoi6uWOQjDXbca9l4pMk7hYqkEZ/txrvi5r1yDiZ7bsao6g1</vt:lpwstr>
  </property>
  <property fmtid="{D5CDD505-2E9C-101B-9397-08002B2CF9AE}" pid="7" name="MFGRNItemId">
    <vt:lpwstr>GRN-32067ed9-09ec-4d18-bc9c-9895c26ea8ce</vt:lpwstr>
  </property>
  <property fmtid="{D5CDD505-2E9C-101B-9397-08002B2CF9AE}" pid="8" name="MFHash">
    <vt:lpwstr>Js0ukU2zotyeOSgAPpb821wedgEVy2+3Am1lHVyJZ7E=</vt:lpwstr>
  </property>
  <property fmtid="{D5CDD505-2E9C-101B-9397-08002B2CF9AE}" pid="9" name="MFVisualMarkingsSettings">
    <vt:lpwstr>HeaderAlignment=1;FooterAlignment=1</vt:lpwstr>
  </property>
  <property fmtid="{D5CDD505-2E9C-101B-9397-08002B2CF9AE}" pid="10" name="DLPManualFileClassification">
    <vt:lpwstr>{2755b7d9-e53d-4779-a40c-03797dcf43b3}</vt:lpwstr>
  </property>
  <property fmtid="{D5CDD505-2E9C-101B-9397-08002B2CF9AE}" pid="11" name="MFRefresh">
    <vt:lpwstr>False</vt:lpwstr>
  </property>
</Properties>
</file>