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5"/>
  </p:notesMasterIdLst>
  <p:sldIdLst>
    <p:sldId id="256" r:id="rId5"/>
    <p:sldId id="257" r:id="rId6"/>
    <p:sldId id="321"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88" r:id="rId35"/>
    <p:sldId id="373" r:id="rId36"/>
    <p:sldId id="374" r:id="rId37"/>
    <p:sldId id="375" r:id="rId38"/>
    <p:sldId id="376" r:id="rId39"/>
    <p:sldId id="377" r:id="rId40"/>
    <p:sldId id="378" r:id="rId41"/>
    <p:sldId id="379" r:id="rId42"/>
    <p:sldId id="380" r:id="rId43"/>
    <p:sldId id="381" r:id="rId44"/>
    <p:sldId id="384" r:id="rId45"/>
    <p:sldId id="385" r:id="rId46"/>
    <p:sldId id="386" r:id="rId47"/>
    <p:sldId id="387" r:id="rId48"/>
    <p:sldId id="322" r:id="rId49"/>
    <p:sldId id="323" r:id="rId50"/>
    <p:sldId id="324" r:id="rId51"/>
    <p:sldId id="325" r:id="rId52"/>
    <p:sldId id="326" r:id="rId53"/>
    <p:sldId id="327" r:id="rId54"/>
    <p:sldId id="343" r:id="rId55"/>
    <p:sldId id="389" r:id="rId56"/>
    <p:sldId id="344" r:id="rId57"/>
    <p:sldId id="345" r:id="rId58"/>
    <p:sldId id="328" r:id="rId59"/>
    <p:sldId id="329" r:id="rId60"/>
    <p:sldId id="330" r:id="rId61"/>
    <p:sldId id="331" r:id="rId62"/>
    <p:sldId id="333" r:id="rId63"/>
    <p:sldId id="342" r:id="rId64"/>
    <p:sldId id="334" r:id="rId65"/>
    <p:sldId id="335" r:id="rId66"/>
    <p:sldId id="336" r:id="rId67"/>
    <p:sldId id="338" r:id="rId68"/>
    <p:sldId id="339" r:id="rId69"/>
    <p:sldId id="337" r:id="rId70"/>
    <p:sldId id="340" r:id="rId71"/>
    <p:sldId id="341" r:id="rId72"/>
    <p:sldId id="267" r:id="rId73"/>
    <p:sldId id="320" r:id="rId7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63559" autoAdjust="0"/>
  </p:normalViewPr>
  <p:slideViewPr>
    <p:cSldViewPr snapToGrid="0">
      <p:cViewPr varScale="1">
        <p:scale>
          <a:sx n="66" d="100"/>
          <a:sy n="66" d="100"/>
        </p:scale>
        <p:origin x="22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02801-07C2-4F2E-908F-016E36568202}" type="datetimeFigureOut">
              <a:rPr lang="pl-PL" smtClean="0"/>
              <a:t>17.01.2025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47AB5-1005-45A4-B618-8221BB78919F}" type="slidenum">
              <a:rPr lang="pl-PL" smtClean="0"/>
              <a:t>‹#›</a:t>
            </a:fld>
            <a:endParaRPr lang="pl-PL"/>
          </a:p>
        </p:txBody>
      </p:sp>
    </p:spTree>
    <p:extLst>
      <p:ext uri="{BB962C8B-B14F-4D97-AF65-F5344CB8AC3E}">
        <p14:creationId xmlns:p14="http://schemas.microsoft.com/office/powerpoint/2010/main" val="3476474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13</a:t>
            </a:fld>
            <a:endParaRPr lang="pl-PL"/>
          </a:p>
        </p:txBody>
      </p:sp>
    </p:spTree>
    <p:extLst>
      <p:ext uri="{BB962C8B-B14F-4D97-AF65-F5344CB8AC3E}">
        <p14:creationId xmlns:p14="http://schemas.microsoft.com/office/powerpoint/2010/main" val="19661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wikipedia.org</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62</a:t>
            </a:fld>
            <a:endParaRPr lang="pl-PL"/>
          </a:p>
        </p:txBody>
      </p:sp>
    </p:spTree>
    <p:extLst>
      <p:ext uri="{BB962C8B-B14F-4D97-AF65-F5344CB8AC3E}">
        <p14:creationId xmlns:p14="http://schemas.microsoft.com/office/powerpoint/2010/main" val="134353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63</a:t>
            </a:fld>
            <a:endParaRPr lang="pl-PL"/>
          </a:p>
        </p:txBody>
      </p:sp>
    </p:spTree>
    <p:extLst>
      <p:ext uri="{BB962C8B-B14F-4D97-AF65-F5344CB8AC3E}">
        <p14:creationId xmlns:p14="http://schemas.microsoft.com/office/powerpoint/2010/main" val="358494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64</a:t>
            </a:fld>
            <a:endParaRPr lang="pl-PL"/>
          </a:p>
        </p:txBody>
      </p:sp>
    </p:spTree>
    <p:extLst>
      <p:ext uri="{BB962C8B-B14F-4D97-AF65-F5344CB8AC3E}">
        <p14:creationId xmlns:p14="http://schemas.microsoft.com/office/powerpoint/2010/main" val="1795067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Autor: Stefan.p21 - Praca własna, CC BY-SA 4.0, https://commons.wikimedia.org/w/index.php?curid=15784795</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65</a:t>
            </a:fld>
            <a:endParaRPr lang="pl-PL"/>
          </a:p>
        </p:txBody>
      </p:sp>
    </p:spTree>
    <p:extLst>
      <p:ext uri="{BB962C8B-B14F-4D97-AF65-F5344CB8AC3E}">
        <p14:creationId xmlns:p14="http://schemas.microsoft.com/office/powerpoint/2010/main" val="652771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Autor: Dariusz Kowalczyk, CC BY-SA 4.0, https://commons.wikimedia.org/w/index.php?curid=49754841</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66</a:t>
            </a:fld>
            <a:endParaRPr lang="pl-PL"/>
          </a:p>
        </p:txBody>
      </p:sp>
    </p:spTree>
    <p:extLst>
      <p:ext uri="{BB962C8B-B14F-4D97-AF65-F5344CB8AC3E}">
        <p14:creationId xmlns:p14="http://schemas.microsoft.com/office/powerpoint/2010/main" val="73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Autor: Adrian Grycuk, wikipedia.org</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67</a:t>
            </a:fld>
            <a:endParaRPr lang="pl-PL"/>
          </a:p>
        </p:txBody>
      </p:sp>
    </p:spTree>
    <p:extLst>
      <p:ext uri="{BB962C8B-B14F-4D97-AF65-F5344CB8AC3E}">
        <p14:creationId xmlns:p14="http://schemas.microsoft.com/office/powerpoint/2010/main" val="2084654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wikipedia.org</a:t>
            </a:r>
          </a:p>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68</a:t>
            </a:fld>
            <a:endParaRPr lang="pl-PL"/>
          </a:p>
        </p:txBody>
      </p:sp>
    </p:spTree>
    <p:extLst>
      <p:ext uri="{BB962C8B-B14F-4D97-AF65-F5344CB8AC3E}">
        <p14:creationId xmlns:p14="http://schemas.microsoft.com/office/powerpoint/2010/main" val="20641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30</a:t>
            </a:fld>
            <a:endParaRPr lang="en-US" dirty="0"/>
          </a:p>
        </p:txBody>
      </p:sp>
    </p:spTree>
    <p:extLst>
      <p:ext uri="{BB962C8B-B14F-4D97-AF65-F5344CB8AC3E}">
        <p14:creationId xmlns:p14="http://schemas.microsoft.com/office/powerpoint/2010/main" val="341601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5B9BD5">
                  <a:lumMod val="75000"/>
                </a:srgbClr>
              </a:buClr>
              <a:buSzTx/>
              <a:buFontTx/>
              <a:buNone/>
              <a:tabLst/>
              <a:defRPr/>
            </a:pPr>
            <a:r>
              <a:rPr kumimoji="0" lang="pl-PL" sz="2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Prawo Boyle’a Mariotte’a</a:t>
            </a:r>
          </a:p>
          <a:p>
            <a:pPr marL="0" marR="0" lvl="0" indent="0" algn="l" defTabSz="914400" rtl="0" eaLnBrk="1" fontAlgn="auto" latinLnBrk="0" hangingPunct="1">
              <a:lnSpc>
                <a:spcPct val="100000"/>
              </a:lnSpc>
              <a:spcBef>
                <a:spcPts val="0"/>
              </a:spcBef>
              <a:spcAft>
                <a:spcPts val="0"/>
              </a:spcAft>
              <a:buClr>
                <a:srgbClr val="5B9BD5">
                  <a:lumMod val="75000"/>
                </a:srgbClr>
              </a:buClr>
              <a:buSzTx/>
              <a:buFontTx/>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Wraz ze wzrostem ciśnienia zmniejsza się objętość gazu.</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32</a:t>
            </a:fld>
            <a:endParaRPr lang="pl-PL"/>
          </a:p>
        </p:txBody>
      </p:sp>
    </p:spTree>
    <p:extLst>
      <p:ext uri="{BB962C8B-B14F-4D97-AF65-F5344CB8AC3E}">
        <p14:creationId xmlns:p14="http://schemas.microsoft.com/office/powerpoint/2010/main" val="176066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36</a:t>
            </a:fld>
            <a:endParaRPr lang="pl-PL"/>
          </a:p>
        </p:txBody>
      </p:sp>
    </p:spTree>
    <p:extLst>
      <p:ext uri="{BB962C8B-B14F-4D97-AF65-F5344CB8AC3E}">
        <p14:creationId xmlns:p14="http://schemas.microsoft.com/office/powerpoint/2010/main" val="173171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37</a:t>
            </a:fld>
            <a:endParaRPr lang="pl-PL"/>
          </a:p>
        </p:txBody>
      </p:sp>
    </p:spTree>
    <p:extLst>
      <p:ext uri="{BB962C8B-B14F-4D97-AF65-F5344CB8AC3E}">
        <p14:creationId xmlns:p14="http://schemas.microsoft.com/office/powerpoint/2010/main" val="293180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6647AB5-1005-45A4-B618-8221BB78919F}" type="slidenum">
              <a:rPr lang="pl-PL" smtClean="0"/>
              <a:t>47</a:t>
            </a:fld>
            <a:endParaRPr lang="pl-PL"/>
          </a:p>
        </p:txBody>
      </p:sp>
    </p:spTree>
    <p:extLst>
      <p:ext uri="{BB962C8B-B14F-4D97-AF65-F5344CB8AC3E}">
        <p14:creationId xmlns:p14="http://schemas.microsoft.com/office/powerpoint/2010/main" val="14753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wikipedia.org</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49</a:t>
            </a:fld>
            <a:endParaRPr lang="pl-PL"/>
          </a:p>
        </p:txBody>
      </p:sp>
    </p:spTree>
    <p:extLst>
      <p:ext uri="{BB962C8B-B14F-4D97-AF65-F5344CB8AC3E}">
        <p14:creationId xmlns:p14="http://schemas.microsoft.com/office/powerpoint/2010/main" val="12965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wikipedia.org</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57</a:t>
            </a:fld>
            <a:endParaRPr lang="pl-PL"/>
          </a:p>
        </p:txBody>
      </p:sp>
    </p:spTree>
    <p:extLst>
      <p:ext uri="{BB962C8B-B14F-4D97-AF65-F5344CB8AC3E}">
        <p14:creationId xmlns:p14="http://schemas.microsoft.com/office/powerpoint/2010/main" val="428420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wikipedia.org</a:t>
            </a:r>
          </a:p>
        </p:txBody>
      </p:sp>
      <p:sp>
        <p:nvSpPr>
          <p:cNvPr id="4" name="Symbol zastępczy numeru slajdu 3"/>
          <p:cNvSpPr>
            <a:spLocks noGrp="1"/>
          </p:cNvSpPr>
          <p:nvPr>
            <p:ph type="sldNum" sz="quarter" idx="5"/>
          </p:nvPr>
        </p:nvSpPr>
        <p:spPr/>
        <p:txBody>
          <a:bodyPr/>
          <a:lstStyle/>
          <a:p>
            <a:fld id="{E6647AB5-1005-45A4-B618-8221BB78919F}" type="slidenum">
              <a:rPr lang="pl-PL" smtClean="0"/>
              <a:t>60</a:t>
            </a:fld>
            <a:endParaRPr lang="pl-PL"/>
          </a:p>
        </p:txBody>
      </p:sp>
    </p:spTree>
    <p:extLst>
      <p:ext uri="{BB962C8B-B14F-4D97-AF65-F5344CB8AC3E}">
        <p14:creationId xmlns:p14="http://schemas.microsoft.com/office/powerpoint/2010/main" val="303518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320345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62407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175293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02">
    <p:spTree>
      <p:nvGrpSpPr>
        <p:cNvPr id="1" name=""/>
        <p:cNvGrpSpPr/>
        <p:nvPr/>
      </p:nvGrpSpPr>
      <p:grpSpPr>
        <a:xfrm>
          <a:off x="0" y="0"/>
          <a:ext cx="0" cy="0"/>
          <a:chOff x="0" y="0"/>
          <a:chExt cx="0" cy="0"/>
        </a:xfrm>
      </p:grpSpPr>
      <p:sp>
        <p:nvSpPr>
          <p:cNvPr id="5" name="Rectangle 4"/>
          <p:cNvSpPr/>
          <p:nvPr userDrawn="1"/>
        </p:nvSpPr>
        <p:spPr>
          <a:xfrm rot="4500000">
            <a:off x="4448841" y="-5824510"/>
            <a:ext cx="3508363" cy="11898955"/>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47939"/>
              <a:gd name="connsiteY0" fmla="*/ 0 h 4201763"/>
              <a:gd name="connsiteX1" fmla="*/ 2647939 w 2647939"/>
              <a:gd name="connsiteY1" fmla="*/ 41634 h 4201763"/>
              <a:gd name="connsiteX2" fmla="*/ 1772406 w 2647939"/>
              <a:gd name="connsiteY2" fmla="*/ 3777140 h 4201763"/>
              <a:gd name="connsiteX3" fmla="*/ 0 w 2647939"/>
              <a:gd name="connsiteY3" fmla="*/ 4201763 h 4201763"/>
              <a:gd name="connsiteX4" fmla="*/ 2358281 w 2647939"/>
              <a:gd name="connsiteY4" fmla="*/ 0 h 4201763"/>
              <a:gd name="connsiteX0" fmla="*/ 2358281 w 2666465"/>
              <a:gd name="connsiteY0" fmla="*/ 0 h 4201763"/>
              <a:gd name="connsiteX1" fmla="*/ 2666465 w 2666465"/>
              <a:gd name="connsiteY1" fmla="*/ 28296 h 4201763"/>
              <a:gd name="connsiteX2" fmla="*/ 1772406 w 2666465"/>
              <a:gd name="connsiteY2" fmla="*/ 3777140 h 4201763"/>
              <a:gd name="connsiteX3" fmla="*/ 0 w 2666465"/>
              <a:gd name="connsiteY3" fmla="*/ 4201763 h 4201763"/>
              <a:gd name="connsiteX4" fmla="*/ 2358281 w 2666465"/>
              <a:gd name="connsiteY4" fmla="*/ 0 h 4201763"/>
              <a:gd name="connsiteX0" fmla="*/ 2358281 w 2658210"/>
              <a:gd name="connsiteY0" fmla="*/ 0 h 4201763"/>
              <a:gd name="connsiteX1" fmla="*/ 2658210 w 2658210"/>
              <a:gd name="connsiteY1" fmla="*/ 42942 h 4201763"/>
              <a:gd name="connsiteX2" fmla="*/ 1772406 w 2658210"/>
              <a:gd name="connsiteY2" fmla="*/ 3777140 h 4201763"/>
              <a:gd name="connsiteX3" fmla="*/ 0 w 2658210"/>
              <a:gd name="connsiteY3" fmla="*/ 4201763 h 4201763"/>
              <a:gd name="connsiteX4" fmla="*/ 2358281 w 2658210"/>
              <a:gd name="connsiteY4" fmla="*/ 0 h 4201763"/>
              <a:gd name="connsiteX0" fmla="*/ 2358281 w 2632903"/>
              <a:gd name="connsiteY0" fmla="*/ 0 h 4201763"/>
              <a:gd name="connsiteX1" fmla="*/ 2632903 w 2632903"/>
              <a:gd name="connsiteY1" fmla="*/ 29253 h 4201763"/>
              <a:gd name="connsiteX2" fmla="*/ 1772406 w 2632903"/>
              <a:gd name="connsiteY2" fmla="*/ 3777140 h 4201763"/>
              <a:gd name="connsiteX3" fmla="*/ 0 w 2632903"/>
              <a:gd name="connsiteY3" fmla="*/ 4201763 h 4201763"/>
              <a:gd name="connsiteX4" fmla="*/ 2358281 w 2632903"/>
              <a:gd name="connsiteY4" fmla="*/ 0 h 4201763"/>
              <a:gd name="connsiteX0" fmla="*/ 2358281 w 2630151"/>
              <a:gd name="connsiteY0" fmla="*/ 0 h 4201763"/>
              <a:gd name="connsiteX1" fmla="*/ 2630151 w 2630151"/>
              <a:gd name="connsiteY1" fmla="*/ 34135 h 4201763"/>
              <a:gd name="connsiteX2" fmla="*/ 1772406 w 2630151"/>
              <a:gd name="connsiteY2" fmla="*/ 3777140 h 4201763"/>
              <a:gd name="connsiteX3" fmla="*/ 0 w 2630151"/>
              <a:gd name="connsiteY3" fmla="*/ 4201763 h 4201763"/>
              <a:gd name="connsiteX4" fmla="*/ 2358281 w 2630151"/>
              <a:gd name="connsiteY4" fmla="*/ 0 h 4201763"/>
              <a:gd name="connsiteX0" fmla="*/ 2358281 w 3967703"/>
              <a:gd name="connsiteY0" fmla="*/ 0 h 4201763"/>
              <a:gd name="connsiteX1" fmla="*/ 3967704 w 3967703"/>
              <a:gd name="connsiteY1" fmla="*/ 39655 h 4201763"/>
              <a:gd name="connsiteX2" fmla="*/ 1772406 w 3967703"/>
              <a:gd name="connsiteY2" fmla="*/ 3777140 h 4201763"/>
              <a:gd name="connsiteX3" fmla="*/ 0 w 3967703"/>
              <a:gd name="connsiteY3" fmla="*/ 4201763 h 4201763"/>
              <a:gd name="connsiteX4" fmla="*/ 2358281 w 3967703"/>
              <a:gd name="connsiteY4" fmla="*/ 0 h 4201763"/>
              <a:gd name="connsiteX0" fmla="*/ 3610995 w 3967705"/>
              <a:gd name="connsiteY0" fmla="*/ 0 h 4196694"/>
              <a:gd name="connsiteX1" fmla="*/ 3967704 w 3967705"/>
              <a:gd name="connsiteY1" fmla="*/ 34586 h 4196694"/>
              <a:gd name="connsiteX2" fmla="*/ 1772406 w 3967705"/>
              <a:gd name="connsiteY2" fmla="*/ 3772071 h 4196694"/>
              <a:gd name="connsiteX3" fmla="*/ 0 w 3967705"/>
              <a:gd name="connsiteY3" fmla="*/ 4196694 h 4196694"/>
              <a:gd name="connsiteX4" fmla="*/ 3610995 w 3967705"/>
              <a:gd name="connsiteY4" fmla="*/ 0 h 4196694"/>
              <a:gd name="connsiteX0" fmla="*/ 3566761 w 3967703"/>
              <a:gd name="connsiteY0" fmla="*/ 0 h 4242292"/>
              <a:gd name="connsiteX1" fmla="*/ 3967704 w 3967703"/>
              <a:gd name="connsiteY1" fmla="*/ 80184 h 4242292"/>
              <a:gd name="connsiteX2" fmla="*/ 1772406 w 3967703"/>
              <a:gd name="connsiteY2" fmla="*/ 3817669 h 4242292"/>
              <a:gd name="connsiteX3" fmla="*/ 0 w 3967703"/>
              <a:gd name="connsiteY3" fmla="*/ 4242292 h 4242292"/>
              <a:gd name="connsiteX4" fmla="*/ 3566761 w 3967703"/>
              <a:gd name="connsiteY4" fmla="*/ 0 h 42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703" h="4242292">
                <a:moveTo>
                  <a:pt x="3566761" y="0"/>
                </a:moveTo>
                <a:lnTo>
                  <a:pt x="3967704" y="80184"/>
                </a:lnTo>
                <a:lnTo>
                  <a:pt x="1772406" y="3817669"/>
                </a:lnTo>
                <a:lnTo>
                  <a:pt x="0" y="4242292"/>
                </a:lnTo>
                <a:lnTo>
                  <a:pt x="356676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Isosceles Triangle 5"/>
          <p:cNvSpPr/>
          <p:nvPr userDrawn="1"/>
        </p:nvSpPr>
        <p:spPr>
          <a:xfrm rot="5340000">
            <a:off x="9708021" y="-1420596"/>
            <a:ext cx="447899" cy="4188472"/>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 name="connsiteX0" fmla="*/ 0 w 503813"/>
              <a:gd name="connsiteY0" fmla="*/ 0 h 2938403"/>
              <a:gd name="connsiteX1" fmla="*/ 503813 w 503813"/>
              <a:gd name="connsiteY1" fmla="*/ 267775 h 2938403"/>
              <a:gd name="connsiteX2" fmla="*/ 191088 w 503813"/>
              <a:gd name="connsiteY2" fmla="*/ 2938403 h 2938403"/>
              <a:gd name="connsiteX3" fmla="*/ 0 w 503813"/>
              <a:gd name="connsiteY3" fmla="*/ 0 h 2938403"/>
              <a:gd name="connsiteX0" fmla="*/ 0 w 351115"/>
              <a:gd name="connsiteY0" fmla="*/ 0 h 2938403"/>
              <a:gd name="connsiteX1" fmla="*/ 351115 w 351115"/>
              <a:gd name="connsiteY1" fmla="*/ 176404 h 2938403"/>
              <a:gd name="connsiteX2" fmla="*/ 191088 w 351115"/>
              <a:gd name="connsiteY2" fmla="*/ 2938403 h 2938403"/>
              <a:gd name="connsiteX3" fmla="*/ 0 w 351115"/>
              <a:gd name="connsiteY3" fmla="*/ 0 h 2938403"/>
              <a:gd name="connsiteX0" fmla="*/ 0 w 433934"/>
              <a:gd name="connsiteY0" fmla="*/ 0 h 2938403"/>
              <a:gd name="connsiteX1" fmla="*/ 433934 w 433934"/>
              <a:gd name="connsiteY1" fmla="*/ 1466493 h 2938403"/>
              <a:gd name="connsiteX2" fmla="*/ 191088 w 433934"/>
              <a:gd name="connsiteY2" fmla="*/ 2938403 h 2938403"/>
              <a:gd name="connsiteX3" fmla="*/ 0 w 433934"/>
              <a:gd name="connsiteY3" fmla="*/ 0 h 2938403"/>
              <a:gd name="connsiteX0" fmla="*/ 0 w 501505"/>
              <a:gd name="connsiteY0" fmla="*/ 0 h 2938403"/>
              <a:gd name="connsiteX1" fmla="*/ 501505 w 501505"/>
              <a:gd name="connsiteY1" fmla="*/ 2300830 h 2938403"/>
              <a:gd name="connsiteX2" fmla="*/ 191088 w 501505"/>
              <a:gd name="connsiteY2" fmla="*/ 2938403 h 2938403"/>
              <a:gd name="connsiteX3" fmla="*/ 0 w 501505"/>
              <a:gd name="connsiteY3" fmla="*/ 0 h 2938403"/>
              <a:gd name="connsiteX0" fmla="*/ 0 w 335924"/>
              <a:gd name="connsiteY0" fmla="*/ 0 h 2938403"/>
              <a:gd name="connsiteX1" fmla="*/ 335924 w 335924"/>
              <a:gd name="connsiteY1" fmla="*/ 353912 h 2938403"/>
              <a:gd name="connsiteX2" fmla="*/ 191088 w 335924"/>
              <a:gd name="connsiteY2" fmla="*/ 2938403 h 2938403"/>
              <a:gd name="connsiteX3" fmla="*/ 0 w 335924"/>
              <a:gd name="connsiteY3" fmla="*/ 0 h 2938403"/>
            </a:gdLst>
            <a:ahLst/>
            <a:cxnLst>
              <a:cxn ang="0">
                <a:pos x="connsiteX0" y="connsiteY0"/>
              </a:cxn>
              <a:cxn ang="0">
                <a:pos x="connsiteX1" y="connsiteY1"/>
              </a:cxn>
              <a:cxn ang="0">
                <a:pos x="connsiteX2" y="connsiteY2"/>
              </a:cxn>
              <a:cxn ang="0">
                <a:pos x="connsiteX3" y="connsiteY3"/>
              </a:cxn>
            </a:cxnLst>
            <a:rect l="l" t="t" r="r" b="b"/>
            <a:pathLst>
              <a:path w="335924" h="2938403">
                <a:moveTo>
                  <a:pt x="0" y="0"/>
                </a:moveTo>
                <a:lnTo>
                  <a:pt x="335924" y="353912"/>
                </a:lnTo>
                <a:lnTo>
                  <a:pt x="191088" y="293840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5"/>
          <p:cNvSpPr/>
          <p:nvPr userDrawn="1"/>
        </p:nvSpPr>
        <p:spPr>
          <a:xfrm rot="3232384">
            <a:off x="-340353" y="272606"/>
            <a:ext cx="1838524" cy="970585"/>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366093"/>
              <a:gd name="connsiteY0" fmla="*/ 404318 h 1391190"/>
              <a:gd name="connsiteX1" fmla="*/ 1366093 w 1366093"/>
              <a:gd name="connsiteY1" fmla="*/ 0 h 1391190"/>
              <a:gd name="connsiteX2" fmla="*/ 1356307 w 1366093"/>
              <a:gd name="connsiteY2" fmla="*/ 1391190 h 1391190"/>
              <a:gd name="connsiteX3" fmla="*/ 0 w 1366093"/>
              <a:gd name="connsiteY3" fmla="*/ 404318 h 1391190"/>
              <a:gd name="connsiteX0" fmla="*/ 0 w 1366093"/>
              <a:gd name="connsiteY0" fmla="*/ 404318 h 1190031"/>
              <a:gd name="connsiteX1" fmla="*/ 1366093 w 1366093"/>
              <a:gd name="connsiteY1" fmla="*/ 0 h 1190031"/>
              <a:gd name="connsiteX2" fmla="*/ 1083278 w 1366093"/>
              <a:gd name="connsiteY2" fmla="*/ 1190031 h 1190031"/>
              <a:gd name="connsiteX3" fmla="*/ 0 w 1366093"/>
              <a:gd name="connsiteY3" fmla="*/ 404318 h 1190031"/>
              <a:gd name="connsiteX0" fmla="*/ 0 w 1366093"/>
              <a:gd name="connsiteY0" fmla="*/ 404318 h 727939"/>
              <a:gd name="connsiteX1" fmla="*/ 1366093 w 1366093"/>
              <a:gd name="connsiteY1" fmla="*/ 0 h 727939"/>
              <a:gd name="connsiteX2" fmla="*/ 456093 w 1366093"/>
              <a:gd name="connsiteY2" fmla="*/ 727939 h 727939"/>
              <a:gd name="connsiteX3" fmla="*/ 0 w 1366093"/>
              <a:gd name="connsiteY3" fmla="*/ 404318 h 727939"/>
            </a:gdLst>
            <a:ahLst/>
            <a:cxnLst>
              <a:cxn ang="0">
                <a:pos x="connsiteX0" y="connsiteY0"/>
              </a:cxn>
              <a:cxn ang="0">
                <a:pos x="connsiteX1" y="connsiteY1"/>
              </a:cxn>
              <a:cxn ang="0">
                <a:pos x="connsiteX2" y="connsiteY2"/>
              </a:cxn>
              <a:cxn ang="0">
                <a:pos x="connsiteX3" y="connsiteY3"/>
              </a:cxn>
            </a:cxnLst>
            <a:rect l="l" t="t" r="r" b="b"/>
            <a:pathLst>
              <a:path w="1366093" h="727939">
                <a:moveTo>
                  <a:pt x="0" y="404318"/>
                </a:moveTo>
                <a:lnTo>
                  <a:pt x="1366093" y="0"/>
                </a:lnTo>
                <a:lnTo>
                  <a:pt x="456093" y="727939"/>
                </a:lnTo>
                <a:lnTo>
                  <a:pt x="0" y="4043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27"/>
          <p:cNvSpPr>
            <a:spLocks noGrp="1"/>
          </p:cNvSpPr>
          <p:nvPr>
            <p:ph type="body" sz="quarter" idx="19" hasCustomPrompt="1"/>
          </p:nvPr>
        </p:nvSpPr>
        <p:spPr>
          <a:xfrm>
            <a:off x="5999989" y="1193800"/>
            <a:ext cx="5638251" cy="609600"/>
          </a:xfrm>
          <a:prstGeom prst="rect">
            <a:avLst/>
          </a:prstGeom>
        </p:spPr>
        <p:txBody>
          <a:bodyPr/>
          <a:lstStyle>
            <a:lvl1pPr marL="0" indent="0" algn="r">
              <a:buNone/>
              <a:defRPr sz="3733" b="0" spc="-200" baseline="0">
                <a:solidFill>
                  <a:srgbClr val="EB2429"/>
                </a:solidFill>
              </a:defRPr>
            </a:lvl1pPr>
          </a:lstStyle>
          <a:p>
            <a:pPr lvl="0"/>
            <a:r>
              <a:rPr lang="en-US" dirty="0"/>
              <a:t>CONTENT 02</a:t>
            </a:r>
          </a:p>
        </p:txBody>
      </p:sp>
      <p:sp>
        <p:nvSpPr>
          <p:cNvPr id="9" name="Slide Number Placeholder 5"/>
          <p:cNvSpPr>
            <a:spLocks noGrp="1"/>
          </p:cNvSpPr>
          <p:nvPr>
            <p:ph type="sldNum" sz="quarter" idx="4"/>
          </p:nvPr>
        </p:nvSpPr>
        <p:spPr>
          <a:xfrm>
            <a:off x="10875264" y="6195060"/>
            <a:ext cx="316992" cy="262467"/>
          </a:xfrm>
          <a:prstGeom prst="rect">
            <a:avLst/>
          </a:prstGeom>
        </p:spPr>
        <p:txBody>
          <a:bodyPr lIns="0" tIns="18288" rIns="0" bIns="18288"/>
          <a:lstStyle>
            <a:lvl1pPr algn="ctr">
              <a:defRPr sz="1067"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80252237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750"/>
                                        <p:tgtEl>
                                          <p:spTgt spid="7"/>
                                        </p:tgtEl>
                                      </p:cBhvr>
                                    </p:animEffect>
                                  </p:childTnLst>
                                </p:cTn>
                              </p:par>
                            </p:childTnLst>
                          </p:cTn>
                        </p:par>
                        <p:par>
                          <p:cTn id="11" fill="hold">
                            <p:stCondLst>
                              <p:cond delay="125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par>
                          <p:cTn id="15" fill="hold">
                            <p:stCondLst>
                              <p:cond delay="2000"/>
                            </p:stCondLst>
                            <p:childTnLst>
                              <p:par>
                                <p:cTn id="16" presetID="22" presetClass="entr" presetSubtype="4" fill="hold" grpId="0" nodeType="afterEffect">
                                  <p:stCondLst>
                                    <p:cond delay="25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ontent 02">
    <p:spTree>
      <p:nvGrpSpPr>
        <p:cNvPr id="1" name=""/>
        <p:cNvGrpSpPr/>
        <p:nvPr/>
      </p:nvGrpSpPr>
      <p:grpSpPr>
        <a:xfrm>
          <a:off x="0" y="0"/>
          <a:ext cx="0" cy="0"/>
          <a:chOff x="0" y="0"/>
          <a:chExt cx="0" cy="0"/>
        </a:xfrm>
      </p:grpSpPr>
      <p:sp>
        <p:nvSpPr>
          <p:cNvPr id="5" name="Rectangle 4"/>
          <p:cNvSpPr/>
          <p:nvPr userDrawn="1"/>
        </p:nvSpPr>
        <p:spPr>
          <a:xfrm rot="4500000">
            <a:off x="4448841" y="-5824510"/>
            <a:ext cx="3508363" cy="11898955"/>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47939"/>
              <a:gd name="connsiteY0" fmla="*/ 0 h 4201763"/>
              <a:gd name="connsiteX1" fmla="*/ 2647939 w 2647939"/>
              <a:gd name="connsiteY1" fmla="*/ 41634 h 4201763"/>
              <a:gd name="connsiteX2" fmla="*/ 1772406 w 2647939"/>
              <a:gd name="connsiteY2" fmla="*/ 3777140 h 4201763"/>
              <a:gd name="connsiteX3" fmla="*/ 0 w 2647939"/>
              <a:gd name="connsiteY3" fmla="*/ 4201763 h 4201763"/>
              <a:gd name="connsiteX4" fmla="*/ 2358281 w 2647939"/>
              <a:gd name="connsiteY4" fmla="*/ 0 h 4201763"/>
              <a:gd name="connsiteX0" fmla="*/ 2358281 w 2666465"/>
              <a:gd name="connsiteY0" fmla="*/ 0 h 4201763"/>
              <a:gd name="connsiteX1" fmla="*/ 2666465 w 2666465"/>
              <a:gd name="connsiteY1" fmla="*/ 28296 h 4201763"/>
              <a:gd name="connsiteX2" fmla="*/ 1772406 w 2666465"/>
              <a:gd name="connsiteY2" fmla="*/ 3777140 h 4201763"/>
              <a:gd name="connsiteX3" fmla="*/ 0 w 2666465"/>
              <a:gd name="connsiteY3" fmla="*/ 4201763 h 4201763"/>
              <a:gd name="connsiteX4" fmla="*/ 2358281 w 2666465"/>
              <a:gd name="connsiteY4" fmla="*/ 0 h 4201763"/>
              <a:gd name="connsiteX0" fmla="*/ 2358281 w 2658210"/>
              <a:gd name="connsiteY0" fmla="*/ 0 h 4201763"/>
              <a:gd name="connsiteX1" fmla="*/ 2658210 w 2658210"/>
              <a:gd name="connsiteY1" fmla="*/ 42942 h 4201763"/>
              <a:gd name="connsiteX2" fmla="*/ 1772406 w 2658210"/>
              <a:gd name="connsiteY2" fmla="*/ 3777140 h 4201763"/>
              <a:gd name="connsiteX3" fmla="*/ 0 w 2658210"/>
              <a:gd name="connsiteY3" fmla="*/ 4201763 h 4201763"/>
              <a:gd name="connsiteX4" fmla="*/ 2358281 w 2658210"/>
              <a:gd name="connsiteY4" fmla="*/ 0 h 4201763"/>
              <a:gd name="connsiteX0" fmla="*/ 2358281 w 2632903"/>
              <a:gd name="connsiteY0" fmla="*/ 0 h 4201763"/>
              <a:gd name="connsiteX1" fmla="*/ 2632903 w 2632903"/>
              <a:gd name="connsiteY1" fmla="*/ 29253 h 4201763"/>
              <a:gd name="connsiteX2" fmla="*/ 1772406 w 2632903"/>
              <a:gd name="connsiteY2" fmla="*/ 3777140 h 4201763"/>
              <a:gd name="connsiteX3" fmla="*/ 0 w 2632903"/>
              <a:gd name="connsiteY3" fmla="*/ 4201763 h 4201763"/>
              <a:gd name="connsiteX4" fmla="*/ 2358281 w 2632903"/>
              <a:gd name="connsiteY4" fmla="*/ 0 h 4201763"/>
              <a:gd name="connsiteX0" fmla="*/ 2358281 w 2630151"/>
              <a:gd name="connsiteY0" fmla="*/ 0 h 4201763"/>
              <a:gd name="connsiteX1" fmla="*/ 2630151 w 2630151"/>
              <a:gd name="connsiteY1" fmla="*/ 34135 h 4201763"/>
              <a:gd name="connsiteX2" fmla="*/ 1772406 w 2630151"/>
              <a:gd name="connsiteY2" fmla="*/ 3777140 h 4201763"/>
              <a:gd name="connsiteX3" fmla="*/ 0 w 2630151"/>
              <a:gd name="connsiteY3" fmla="*/ 4201763 h 4201763"/>
              <a:gd name="connsiteX4" fmla="*/ 2358281 w 2630151"/>
              <a:gd name="connsiteY4" fmla="*/ 0 h 4201763"/>
              <a:gd name="connsiteX0" fmla="*/ 2358281 w 3967703"/>
              <a:gd name="connsiteY0" fmla="*/ 0 h 4201763"/>
              <a:gd name="connsiteX1" fmla="*/ 3967704 w 3967703"/>
              <a:gd name="connsiteY1" fmla="*/ 39655 h 4201763"/>
              <a:gd name="connsiteX2" fmla="*/ 1772406 w 3967703"/>
              <a:gd name="connsiteY2" fmla="*/ 3777140 h 4201763"/>
              <a:gd name="connsiteX3" fmla="*/ 0 w 3967703"/>
              <a:gd name="connsiteY3" fmla="*/ 4201763 h 4201763"/>
              <a:gd name="connsiteX4" fmla="*/ 2358281 w 3967703"/>
              <a:gd name="connsiteY4" fmla="*/ 0 h 4201763"/>
              <a:gd name="connsiteX0" fmla="*/ 3610995 w 3967705"/>
              <a:gd name="connsiteY0" fmla="*/ 0 h 4196694"/>
              <a:gd name="connsiteX1" fmla="*/ 3967704 w 3967705"/>
              <a:gd name="connsiteY1" fmla="*/ 34586 h 4196694"/>
              <a:gd name="connsiteX2" fmla="*/ 1772406 w 3967705"/>
              <a:gd name="connsiteY2" fmla="*/ 3772071 h 4196694"/>
              <a:gd name="connsiteX3" fmla="*/ 0 w 3967705"/>
              <a:gd name="connsiteY3" fmla="*/ 4196694 h 4196694"/>
              <a:gd name="connsiteX4" fmla="*/ 3610995 w 3967705"/>
              <a:gd name="connsiteY4" fmla="*/ 0 h 4196694"/>
              <a:gd name="connsiteX0" fmla="*/ 3566761 w 3967703"/>
              <a:gd name="connsiteY0" fmla="*/ 0 h 4242292"/>
              <a:gd name="connsiteX1" fmla="*/ 3967704 w 3967703"/>
              <a:gd name="connsiteY1" fmla="*/ 80184 h 4242292"/>
              <a:gd name="connsiteX2" fmla="*/ 1772406 w 3967703"/>
              <a:gd name="connsiteY2" fmla="*/ 3817669 h 4242292"/>
              <a:gd name="connsiteX3" fmla="*/ 0 w 3967703"/>
              <a:gd name="connsiteY3" fmla="*/ 4242292 h 4242292"/>
              <a:gd name="connsiteX4" fmla="*/ 3566761 w 3967703"/>
              <a:gd name="connsiteY4" fmla="*/ 0 h 42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703" h="4242292">
                <a:moveTo>
                  <a:pt x="3566761" y="0"/>
                </a:moveTo>
                <a:lnTo>
                  <a:pt x="3967704" y="80184"/>
                </a:lnTo>
                <a:lnTo>
                  <a:pt x="1772406" y="3817669"/>
                </a:lnTo>
                <a:lnTo>
                  <a:pt x="0" y="4242292"/>
                </a:lnTo>
                <a:lnTo>
                  <a:pt x="356676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Isosceles Triangle 5"/>
          <p:cNvSpPr/>
          <p:nvPr userDrawn="1"/>
        </p:nvSpPr>
        <p:spPr>
          <a:xfrm rot="5340000">
            <a:off x="9708021" y="-1420596"/>
            <a:ext cx="447899" cy="4188472"/>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 name="connsiteX0" fmla="*/ 0 w 503813"/>
              <a:gd name="connsiteY0" fmla="*/ 0 h 2938403"/>
              <a:gd name="connsiteX1" fmla="*/ 503813 w 503813"/>
              <a:gd name="connsiteY1" fmla="*/ 267775 h 2938403"/>
              <a:gd name="connsiteX2" fmla="*/ 191088 w 503813"/>
              <a:gd name="connsiteY2" fmla="*/ 2938403 h 2938403"/>
              <a:gd name="connsiteX3" fmla="*/ 0 w 503813"/>
              <a:gd name="connsiteY3" fmla="*/ 0 h 2938403"/>
              <a:gd name="connsiteX0" fmla="*/ 0 w 351115"/>
              <a:gd name="connsiteY0" fmla="*/ 0 h 2938403"/>
              <a:gd name="connsiteX1" fmla="*/ 351115 w 351115"/>
              <a:gd name="connsiteY1" fmla="*/ 176404 h 2938403"/>
              <a:gd name="connsiteX2" fmla="*/ 191088 w 351115"/>
              <a:gd name="connsiteY2" fmla="*/ 2938403 h 2938403"/>
              <a:gd name="connsiteX3" fmla="*/ 0 w 351115"/>
              <a:gd name="connsiteY3" fmla="*/ 0 h 2938403"/>
              <a:gd name="connsiteX0" fmla="*/ 0 w 433934"/>
              <a:gd name="connsiteY0" fmla="*/ 0 h 2938403"/>
              <a:gd name="connsiteX1" fmla="*/ 433934 w 433934"/>
              <a:gd name="connsiteY1" fmla="*/ 1466493 h 2938403"/>
              <a:gd name="connsiteX2" fmla="*/ 191088 w 433934"/>
              <a:gd name="connsiteY2" fmla="*/ 2938403 h 2938403"/>
              <a:gd name="connsiteX3" fmla="*/ 0 w 433934"/>
              <a:gd name="connsiteY3" fmla="*/ 0 h 2938403"/>
              <a:gd name="connsiteX0" fmla="*/ 0 w 501505"/>
              <a:gd name="connsiteY0" fmla="*/ 0 h 2938403"/>
              <a:gd name="connsiteX1" fmla="*/ 501505 w 501505"/>
              <a:gd name="connsiteY1" fmla="*/ 2300830 h 2938403"/>
              <a:gd name="connsiteX2" fmla="*/ 191088 w 501505"/>
              <a:gd name="connsiteY2" fmla="*/ 2938403 h 2938403"/>
              <a:gd name="connsiteX3" fmla="*/ 0 w 501505"/>
              <a:gd name="connsiteY3" fmla="*/ 0 h 2938403"/>
              <a:gd name="connsiteX0" fmla="*/ 0 w 335924"/>
              <a:gd name="connsiteY0" fmla="*/ 0 h 2938403"/>
              <a:gd name="connsiteX1" fmla="*/ 335924 w 335924"/>
              <a:gd name="connsiteY1" fmla="*/ 353912 h 2938403"/>
              <a:gd name="connsiteX2" fmla="*/ 191088 w 335924"/>
              <a:gd name="connsiteY2" fmla="*/ 2938403 h 2938403"/>
              <a:gd name="connsiteX3" fmla="*/ 0 w 335924"/>
              <a:gd name="connsiteY3" fmla="*/ 0 h 2938403"/>
            </a:gdLst>
            <a:ahLst/>
            <a:cxnLst>
              <a:cxn ang="0">
                <a:pos x="connsiteX0" y="connsiteY0"/>
              </a:cxn>
              <a:cxn ang="0">
                <a:pos x="connsiteX1" y="connsiteY1"/>
              </a:cxn>
              <a:cxn ang="0">
                <a:pos x="connsiteX2" y="connsiteY2"/>
              </a:cxn>
              <a:cxn ang="0">
                <a:pos x="connsiteX3" y="connsiteY3"/>
              </a:cxn>
            </a:cxnLst>
            <a:rect l="l" t="t" r="r" b="b"/>
            <a:pathLst>
              <a:path w="335924" h="2938403">
                <a:moveTo>
                  <a:pt x="0" y="0"/>
                </a:moveTo>
                <a:lnTo>
                  <a:pt x="335924" y="353912"/>
                </a:lnTo>
                <a:lnTo>
                  <a:pt x="191088" y="293840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5"/>
          <p:cNvSpPr/>
          <p:nvPr userDrawn="1"/>
        </p:nvSpPr>
        <p:spPr>
          <a:xfrm rot="3232384">
            <a:off x="-340353" y="272606"/>
            <a:ext cx="1838524" cy="970585"/>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366093"/>
              <a:gd name="connsiteY0" fmla="*/ 404318 h 1391190"/>
              <a:gd name="connsiteX1" fmla="*/ 1366093 w 1366093"/>
              <a:gd name="connsiteY1" fmla="*/ 0 h 1391190"/>
              <a:gd name="connsiteX2" fmla="*/ 1356307 w 1366093"/>
              <a:gd name="connsiteY2" fmla="*/ 1391190 h 1391190"/>
              <a:gd name="connsiteX3" fmla="*/ 0 w 1366093"/>
              <a:gd name="connsiteY3" fmla="*/ 404318 h 1391190"/>
              <a:gd name="connsiteX0" fmla="*/ 0 w 1366093"/>
              <a:gd name="connsiteY0" fmla="*/ 404318 h 1190031"/>
              <a:gd name="connsiteX1" fmla="*/ 1366093 w 1366093"/>
              <a:gd name="connsiteY1" fmla="*/ 0 h 1190031"/>
              <a:gd name="connsiteX2" fmla="*/ 1083278 w 1366093"/>
              <a:gd name="connsiteY2" fmla="*/ 1190031 h 1190031"/>
              <a:gd name="connsiteX3" fmla="*/ 0 w 1366093"/>
              <a:gd name="connsiteY3" fmla="*/ 404318 h 1190031"/>
              <a:gd name="connsiteX0" fmla="*/ 0 w 1366093"/>
              <a:gd name="connsiteY0" fmla="*/ 404318 h 727939"/>
              <a:gd name="connsiteX1" fmla="*/ 1366093 w 1366093"/>
              <a:gd name="connsiteY1" fmla="*/ 0 h 727939"/>
              <a:gd name="connsiteX2" fmla="*/ 456093 w 1366093"/>
              <a:gd name="connsiteY2" fmla="*/ 727939 h 727939"/>
              <a:gd name="connsiteX3" fmla="*/ 0 w 1366093"/>
              <a:gd name="connsiteY3" fmla="*/ 404318 h 727939"/>
            </a:gdLst>
            <a:ahLst/>
            <a:cxnLst>
              <a:cxn ang="0">
                <a:pos x="connsiteX0" y="connsiteY0"/>
              </a:cxn>
              <a:cxn ang="0">
                <a:pos x="connsiteX1" y="connsiteY1"/>
              </a:cxn>
              <a:cxn ang="0">
                <a:pos x="connsiteX2" y="connsiteY2"/>
              </a:cxn>
              <a:cxn ang="0">
                <a:pos x="connsiteX3" y="connsiteY3"/>
              </a:cxn>
            </a:cxnLst>
            <a:rect l="l" t="t" r="r" b="b"/>
            <a:pathLst>
              <a:path w="1366093" h="727939">
                <a:moveTo>
                  <a:pt x="0" y="404318"/>
                </a:moveTo>
                <a:lnTo>
                  <a:pt x="1366093" y="0"/>
                </a:lnTo>
                <a:lnTo>
                  <a:pt x="456093" y="727939"/>
                </a:lnTo>
                <a:lnTo>
                  <a:pt x="0" y="4043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27"/>
          <p:cNvSpPr>
            <a:spLocks noGrp="1"/>
          </p:cNvSpPr>
          <p:nvPr>
            <p:ph type="body" sz="quarter" idx="19" hasCustomPrompt="1"/>
          </p:nvPr>
        </p:nvSpPr>
        <p:spPr>
          <a:xfrm>
            <a:off x="5999989" y="1193800"/>
            <a:ext cx="5638251" cy="609600"/>
          </a:xfrm>
          <a:prstGeom prst="rect">
            <a:avLst/>
          </a:prstGeom>
        </p:spPr>
        <p:txBody>
          <a:bodyPr/>
          <a:lstStyle>
            <a:lvl1pPr marL="0" indent="0" algn="r">
              <a:buNone/>
              <a:defRPr sz="3733" b="0" spc="-200" baseline="0">
                <a:solidFill>
                  <a:srgbClr val="EB2429"/>
                </a:solidFill>
              </a:defRPr>
            </a:lvl1pPr>
          </a:lstStyle>
          <a:p>
            <a:pPr lvl="0"/>
            <a:r>
              <a:rPr lang="en-US" dirty="0"/>
              <a:t>CONTENT 02</a:t>
            </a:r>
          </a:p>
        </p:txBody>
      </p:sp>
      <p:sp>
        <p:nvSpPr>
          <p:cNvPr id="9" name="Slide Number Placeholder 5"/>
          <p:cNvSpPr>
            <a:spLocks noGrp="1"/>
          </p:cNvSpPr>
          <p:nvPr>
            <p:ph type="sldNum" sz="quarter" idx="4"/>
          </p:nvPr>
        </p:nvSpPr>
        <p:spPr>
          <a:xfrm>
            <a:off x="10875264" y="6195060"/>
            <a:ext cx="316992" cy="262467"/>
          </a:xfrm>
          <a:prstGeom prst="rect">
            <a:avLst/>
          </a:prstGeom>
        </p:spPr>
        <p:txBody>
          <a:bodyPr lIns="0" tIns="18288" rIns="0" bIns="18288"/>
          <a:lstStyle>
            <a:lvl1pPr algn="ctr">
              <a:defRPr sz="1067"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22709714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750"/>
                                        <p:tgtEl>
                                          <p:spTgt spid="7"/>
                                        </p:tgtEl>
                                      </p:cBhvr>
                                    </p:animEffect>
                                  </p:childTnLst>
                                </p:cTn>
                              </p:par>
                            </p:childTnLst>
                          </p:cTn>
                        </p:par>
                        <p:par>
                          <p:cTn id="11" fill="hold">
                            <p:stCondLst>
                              <p:cond delay="125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par>
                          <p:cTn id="15" fill="hold">
                            <p:stCondLst>
                              <p:cond delay="2000"/>
                            </p:stCondLst>
                            <p:childTnLst>
                              <p:par>
                                <p:cTn id="16" presetID="22" presetClass="entr" presetSubtype="4" fill="hold" grpId="0" nodeType="afterEffect">
                                  <p:stCondLst>
                                    <p:cond delay="25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150626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300959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205263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342516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167142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203872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116607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3F741630-F174-4A70-B7B6-A346F22784E5}" type="datetimeFigureOut">
              <a:rPr lang="pl-PL" smtClean="0"/>
              <a:pPr/>
              <a:t>17.01.2025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8DBAE56-C7A4-4BE3-BCDE-68F44A842082}" type="slidenum">
              <a:rPr lang="pl-PL" smtClean="0"/>
              <a:pPr/>
              <a:t>‹#›</a:t>
            </a:fld>
            <a:endParaRPr lang="pl-PL"/>
          </a:p>
        </p:txBody>
      </p:sp>
    </p:spTree>
    <p:extLst>
      <p:ext uri="{BB962C8B-B14F-4D97-AF65-F5344CB8AC3E}">
        <p14:creationId xmlns:p14="http://schemas.microsoft.com/office/powerpoint/2010/main" val="333251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41630-F174-4A70-B7B6-A346F22784E5}" type="datetimeFigureOut">
              <a:rPr lang="pl-PL" smtClean="0"/>
              <a:pPr/>
              <a:t>17.01.2025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BAE56-C7A4-4BE3-BCDE-68F44A842082}" type="slidenum">
              <a:rPr lang="pl-PL" smtClean="0"/>
              <a:pPr/>
              <a:t>‹#›</a:t>
            </a:fld>
            <a:endParaRPr lang="pl-PL"/>
          </a:p>
        </p:txBody>
      </p:sp>
    </p:spTree>
    <p:extLst>
      <p:ext uri="{BB962C8B-B14F-4D97-AF65-F5344CB8AC3E}">
        <p14:creationId xmlns:p14="http://schemas.microsoft.com/office/powerpoint/2010/main" val="265433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2.bin"/><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12.xml"/><Relationship Id="rId4" Type="http://schemas.openxmlformats.org/officeDocument/2006/relationships/image" Target="../media/image11.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3.bin"/><Relationship Id="rId1" Type="http://schemas.openxmlformats.org/officeDocument/2006/relationships/slideLayout" Target="../slideLayouts/slideLayout12.x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wmf"/></Relationships>
</file>

<file path=ppt/slides/_rels/slide3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wmf"/></Relationships>
</file>

<file path=ppt/slides/_rels/slide3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5.bin"/><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6.bin"/><Relationship Id="rId1" Type="http://schemas.openxmlformats.org/officeDocument/2006/relationships/slideLayout" Target="../slideLayouts/slideLayout12.xml"/><Relationship Id="rId5" Type="http://schemas.openxmlformats.org/officeDocument/2006/relationships/image" Target="../media/image19.w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0.wmf"/><Relationship Id="rId7" Type="http://schemas.openxmlformats.org/officeDocument/2006/relationships/image" Target="../media/image22.wmf"/><Relationship Id="rId2" Type="http://schemas.openxmlformats.org/officeDocument/2006/relationships/oleObject" Target="../embeddings/oleObject8.bin"/><Relationship Id="rId1" Type="http://schemas.openxmlformats.org/officeDocument/2006/relationships/slideLayout" Target="../slideLayouts/slideLayout12.xml"/><Relationship Id="rId6" Type="http://schemas.openxmlformats.org/officeDocument/2006/relationships/oleObject" Target="../embeddings/oleObject10.bin"/><Relationship Id="rId5" Type="http://schemas.openxmlformats.org/officeDocument/2006/relationships/image" Target="../media/image21.wmf"/><Relationship Id="rId4" Type="http://schemas.openxmlformats.org/officeDocument/2006/relationships/oleObject" Target="../embeddings/oleObject9.bin"/><Relationship Id="rId9" Type="http://schemas.openxmlformats.org/officeDocument/2006/relationships/image" Target="../media/image23.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ctrTitle"/>
          </p:nvPr>
        </p:nvSpPr>
        <p:spPr>
          <a:xfrm>
            <a:off x="1189611" y="883138"/>
            <a:ext cx="9812775" cy="4290647"/>
          </a:xfrm>
        </p:spPr>
        <p:txBody>
          <a:bodyPr>
            <a:normAutofit/>
          </a:bodyPr>
          <a:lstStyle/>
          <a:p>
            <a:r>
              <a:rPr lang="pl-PL" sz="5400" b="1" dirty="0">
                <a:latin typeface="+mn-lt"/>
              </a:rPr>
              <a:t>Szkolenie specjalistyczne w zakresie młodszego nurka</a:t>
            </a:r>
            <a:br>
              <a:rPr lang="pl-PL" sz="4800" b="1" dirty="0"/>
            </a:br>
            <a:br>
              <a:rPr lang="pl-PL" sz="4800" b="1" dirty="0"/>
            </a:br>
            <a:r>
              <a:rPr lang="pl-PL" sz="2800" dirty="0">
                <a:latin typeface="+mn-lt"/>
              </a:rPr>
              <a:t>Temat: Podstawy fizyki i hydrologii</a:t>
            </a:r>
          </a:p>
        </p:txBody>
      </p:sp>
    </p:spTree>
    <p:extLst>
      <p:ext uri="{BB962C8B-B14F-4D97-AF65-F5344CB8AC3E}">
        <p14:creationId xmlns:p14="http://schemas.microsoft.com/office/powerpoint/2010/main" val="260739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txBox="1">
            <a:spLocks noChangeArrowheads="1"/>
          </p:cNvSpPr>
          <p:nvPr/>
        </p:nvSpPr>
        <p:spPr>
          <a:xfrm>
            <a:off x="953032" y="127722"/>
            <a:ext cx="10647565" cy="6327670"/>
          </a:xfrm>
          <a:prstGeom prst="rect">
            <a:avLst/>
          </a:prstGeom>
        </p:spPr>
        <p:txBody>
          <a:bodyPr/>
          <a:lstStyle/>
          <a:p>
            <a:pPr marL="365751" indent="-365751" algn="ctr" defTabSz="1219170">
              <a:lnSpc>
                <a:spcPct val="90000"/>
              </a:lnSpc>
              <a:spcBef>
                <a:spcPct val="20000"/>
              </a:spcBef>
              <a:buClr>
                <a:schemeClr val="accent3"/>
              </a:buClr>
              <a:buSzPct val="95000"/>
              <a:tabLst>
                <a:tab pos="512221" algn="l"/>
                <a:tab pos="4055432" algn="l"/>
                <a:tab pos="6862062" algn="l"/>
              </a:tabLst>
              <a:defRPr/>
            </a:pPr>
            <a:r>
              <a:rPr lang="pl-PL" sz="3000" b="1" dirty="0">
                <a:latin typeface="Calibri" panose="020F0502020204030204" pitchFamily="34" charset="0"/>
                <a:ea typeface="Calibri" panose="020F0502020204030204" pitchFamily="34" charset="0"/>
                <a:cs typeface="Calibri" panose="020F0502020204030204" pitchFamily="34" charset="0"/>
              </a:rPr>
              <a:t>Jednostki fizyczne</a:t>
            </a:r>
          </a:p>
          <a:p>
            <a:pPr marL="365751" indent="-365751" algn="ctr" defTabSz="1219170">
              <a:lnSpc>
                <a:spcPct val="90000"/>
              </a:lnSpc>
              <a:spcBef>
                <a:spcPct val="20000"/>
              </a:spcBef>
              <a:buClr>
                <a:schemeClr val="accent3"/>
              </a:buClr>
              <a:buSzPct val="95000"/>
              <a:tabLst>
                <a:tab pos="512221" algn="l"/>
                <a:tab pos="4055432" algn="l"/>
                <a:tab pos="6862062" algn="l"/>
              </a:tabLst>
              <a:defRPr/>
            </a:pPr>
            <a:endParaRPr lang="pl-PL" sz="3000" b="1" dirty="0">
              <a:latin typeface="Calibri" panose="020F0502020204030204" pitchFamily="34" charset="0"/>
              <a:ea typeface="Calibri" panose="020F0502020204030204" pitchFamily="34" charset="0"/>
              <a:cs typeface="Calibri" panose="020F0502020204030204" pitchFamily="34" charset="0"/>
            </a:endParaRPr>
          </a:p>
          <a:p>
            <a:pPr marL="365751" indent="-365751" algn="ctr" defTabSz="1219170">
              <a:lnSpc>
                <a:spcPct val="90000"/>
              </a:lnSpc>
              <a:spcBef>
                <a:spcPct val="20000"/>
              </a:spcBef>
              <a:buClr>
                <a:schemeClr val="accent3"/>
              </a:buClr>
              <a:buSzPct val="95000"/>
              <a:tabLst>
                <a:tab pos="512221" algn="l"/>
                <a:tab pos="4055432" algn="l"/>
                <a:tab pos="6862062" algn="l"/>
              </a:tabLst>
              <a:defRPr/>
            </a:pPr>
            <a:endParaRPr lang="pl-PL" sz="3000" b="1" dirty="0">
              <a:latin typeface="Calibri" panose="020F0502020204030204" pitchFamily="34" charset="0"/>
              <a:ea typeface="Calibri" panose="020F0502020204030204" pitchFamily="34" charset="0"/>
              <a:cs typeface="Calibri" panose="020F0502020204030204" pitchFamily="34" charset="0"/>
            </a:endParaRP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nazwa  	oznaczenie	jednostki</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masa	m	g, kg</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siła, ciężar	F, Q	G, </a:t>
            </a:r>
            <a:r>
              <a:rPr lang="pl-PL" sz="2400" dirty="0" err="1"/>
              <a:t>kG</a:t>
            </a:r>
            <a:r>
              <a:rPr lang="pl-PL" sz="2400" dirty="0"/>
              <a:t>, N</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długość	l, </a:t>
            </a:r>
            <a:r>
              <a:rPr lang="pl-PL" sz="2400" dirty="0" err="1"/>
              <a:t>L</a:t>
            </a:r>
            <a:r>
              <a:rPr lang="pl-PL" sz="2400" dirty="0"/>
              <a:t>	cm, m, km</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powierzchnia	S	cm</a:t>
            </a:r>
            <a:r>
              <a:rPr lang="pl-PL" sz="2400" baseline="30000" dirty="0"/>
              <a:t>2</a:t>
            </a:r>
            <a:r>
              <a:rPr lang="pl-PL" sz="2400" dirty="0"/>
              <a:t>, m</a:t>
            </a:r>
            <a:r>
              <a:rPr lang="pl-PL" sz="2400" baseline="30000" dirty="0"/>
              <a:t>2</a:t>
            </a:r>
            <a:endParaRPr lang="pl-PL" sz="2400" dirty="0"/>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objętość	V	l, m</a:t>
            </a:r>
            <a:r>
              <a:rPr lang="pl-PL" sz="2400" baseline="30000" dirty="0"/>
              <a:t>3</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ciśnienie	p, P	Pa, </a:t>
            </a:r>
            <a:r>
              <a:rPr lang="pl-PL" sz="2400" dirty="0" err="1"/>
              <a:t>hPa</a:t>
            </a:r>
            <a:r>
              <a:rPr lang="pl-PL" sz="2400" dirty="0"/>
              <a:t>, MPa, bar, at, 			                                         atm, (ata), psi</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temperatura	t, </a:t>
            </a:r>
            <a:r>
              <a:rPr lang="pl-PL" sz="2400" dirty="0" err="1"/>
              <a:t>T</a:t>
            </a:r>
            <a:r>
              <a:rPr lang="pl-PL" sz="2400" dirty="0"/>
              <a:t>	</a:t>
            </a:r>
            <a:r>
              <a:rPr lang="pl-PL" sz="2400" dirty="0" err="1"/>
              <a:t>˚C</a:t>
            </a:r>
            <a:r>
              <a:rPr lang="pl-PL" sz="2400" dirty="0"/>
              <a:t>, </a:t>
            </a:r>
            <a:r>
              <a:rPr lang="pl-PL" sz="2400" dirty="0" err="1"/>
              <a:t>˚K</a:t>
            </a:r>
            <a:r>
              <a:rPr lang="pl-PL" sz="2400" dirty="0"/>
              <a:t>, (</a:t>
            </a:r>
            <a:r>
              <a:rPr lang="pl-PL" sz="2400" dirty="0" err="1"/>
              <a:t>˚F</a:t>
            </a:r>
            <a:r>
              <a:rPr lang="pl-PL" sz="2400" dirty="0"/>
              <a:t>, </a:t>
            </a:r>
            <a:r>
              <a:rPr lang="pl-PL" sz="2400" dirty="0" err="1"/>
              <a:t>˚R</a:t>
            </a:r>
            <a:r>
              <a:rPr lang="pl-PL" sz="2400" dirty="0"/>
              <a:t>)</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prędkość	v	m/s</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dirty="0"/>
              <a:t>		przyspieszenie	a, g (ziemskie)	m/s</a:t>
            </a:r>
            <a:r>
              <a:rPr lang="pl-PL" sz="2400" baseline="30000" dirty="0"/>
              <a:t>2</a:t>
            </a:r>
          </a:p>
          <a:p>
            <a:pPr marL="365751" indent="-365751" defTabSz="1219170">
              <a:lnSpc>
                <a:spcPct val="90000"/>
              </a:lnSpc>
              <a:spcBef>
                <a:spcPct val="20000"/>
              </a:spcBef>
              <a:buClr>
                <a:schemeClr val="accent3"/>
              </a:buClr>
              <a:buSzPct val="95000"/>
              <a:tabLst>
                <a:tab pos="512221" algn="l"/>
                <a:tab pos="4055432" algn="l"/>
                <a:tab pos="6862062" algn="l"/>
              </a:tabLst>
              <a:defRPr/>
            </a:pPr>
            <a:r>
              <a:rPr lang="pl-PL" sz="2400" baseline="30000" dirty="0"/>
              <a:t>		</a:t>
            </a:r>
            <a:r>
              <a:rPr lang="pl-PL" sz="2400" dirty="0"/>
              <a:t>czas	t	s, min, h (=godz.)</a:t>
            </a:r>
          </a:p>
        </p:txBody>
      </p:sp>
    </p:spTree>
    <p:extLst>
      <p:ext uri="{BB962C8B-B14F-4D97-AF65-F5344CB8AC3E}">
        <p14:creationId xmlns:p14="http://schemas.microsoft.com/office/powerpoint/2010/main" val="3053702014"/>
      </p:ext>
    </p:extLst>
  </p:cSld>
  <p:clrMapOvr>
    <a:masterClrMapping/>
  </p:clrMapOvr>
  <p:transition spd="slow">
    <p:cover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zawartości 2"/>
          <p:cNvSpPr txBox="1">
            <a:spLocks/>
          </p:cNvSpPr>
          <p:nvPr/>
        </p:nvSpPr>
        <p:spPr>
          <a:xfrm>
            <a:off x="259307" y="380978"/>
            <a:ext cx="11728507" cy="6096043"/>
          </a:xfrm>
          <a:prstGeom prst="rect">
            <a:avLst/>
          </a:prstGeom>
        </p:spPr>
        <p:txBody>
          <a:bodyPr>
            <a:normAutofit/>
          </a:bodyPr>
          <a:lstStyle/>
          <a:p>
            <a:pPr marL="457189" indent="-457189" defTabSz="1219170">
              <a:buClr>
                <a:schemeClr val="tx2">
                  <a:lumMod val="75000"/>
                </a:schemeClr>
              </a:buClr>
              <a:defRPr/>
            </a:pPr>
            <a:r>
              <a:rPr lang="pl-PL" sz="2400" b="1" u="sng" dirty="0">
                <a:latin typeface="Calibri" panose="020F0502020204030204" pitchFamily="34" charset="0"/>
                <a:ea typeface="Calibri" panose="020F0502020204030204" pitchFamily="34" charset="0"/>
                <a:cs typeface="Calibri" panose="020F0502020204030204" pitchFamily="34" charset="0"/>
              </a:rPr>
              <a:t>Ciśnienie:</a:t>
            </a:r>
          </a:p>
          <a:p>
            <a:pPr marL="457189" indent="-457189" defTabSz="1219170">
              <a:buClr>
                <a:schemeClr val="tx2">
                  <a:lumMod val="75000"/>
                </a:schemeClr>
              </a:buClr>
              <a:defRPr/>
            </a:pPr>
            <a:endParaRPr lang="pl-PL" sz="2400" b="1" dirty="0">
              <a:solidFill>
                <a:schemeClr val="accent2">
                  <a:lumMod val="75000"/>
                </a:schemeClr>
              </a:solidFill>
            </a:endParaRPr>
          </a:p>
          <a:p>
            <a:pPr defTabSz="1219170">
              <a:buClr>
                <a:schemeClr val="tx2">
                  <a:lumMod val="75000"/>
                </a:schemeClr>
              </a:buClr>
              <a:defRPr/>
            </a:pPr>
            <a:r>
              <a:rPr lang="pl-PL" sz="2400" dirty="0"/>
              <a:t>Ciśnienie P wywołuje siła F działająca na daną powierzchnię S</a:t>
            </a:r>
          </a:p>
          <a:p>
            <a:pPr marL="990575" lvl="1" indent="-380990" algn="ctr" defTabSz="1219170">
              <a:buClr>
                <a:schemeClr val="tx2">
                  <a:lumMod val="75000"/>
                </a:schemeClr>
              </a:buClr>
              <a:defRPr/>
            </a:pPr>
            <a:endParaRPr lang="pl-PL" sz="2400" b="1" dirty="0">
              <a:solidFill>
                <a:schemeClr val="accent2">
                  <a:lumMod val="75000"/>
                </a:schemeClr>
              </a:solidFill>
            </a:endParaRPr>
          </a:p>
          <a:p>
            <a:pPr marL="990575" lvl="1" indent="-380990" algn="ctr" defTabSz="1219170">
              <a:buClr>
                <a:schemeClr val="tx2">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P = F/S</a:t>
            </a:r>
          </a:p>
          <a:p>
            <a:pPr marL="990575" lvl="1" indent="-380990" algn="ctr" defTabSz="1219170">
              <a:buClr>
                <a:schemeClr val="tx2">
                  <a:lumMod val="75000"/>
                </a:schemeClr>
              </a:buClr>
              <a:defRPr/>
            </a:pPr>
            <a:endParaRPr lang="pl-PL" sz="2400" dirty="0"/>
          </a:p>
          <a:p>
            <a:pPr marL="990575" lvl="1" indent="-380990" defTabSz="1219170">
              <a:buClr>
                <a:schemeClr val="tx2">
                  <a:lumMod val="75000"/>
                </a:schemeClr>
              </a:buClr>
              <a:buFont typeface="Arial" panose="020B0604020202020204" pitchFamily="34" charset="0"/>
              <a:buChar char="–"/>
              <a:defRPr/>
            </a:pPr>
            <a:r>
              <a:rPr lang="pl-PL" sz="2400" dirty="0"/>
              <a:t>1 at = 0,1 mpa = 1 bar =10mH20</a:t>
            </a:r>
          </a:p>
          <a:p>
            <a:pPr marL="990575" lvl="1" indent="-380990" defTabSz="1219170">
              <a:buClr>
                <a:schemeClr val="tx2">
                  <a:lumMod val="75000"/>
                </a:schemeClr>
              </a:buClr>
              <a:buFont typeface="Arial" panose="020B0604020202020204" pitchFamily="34" charset="0"/>
              <a:buChar char="–"/>
              <a:defRPr/>
            </a:pPr>
            <a:r>
              <a:rPr lang="pl-PL" sz="2400" dirty="0"/>
              <a:t>P atmosferyczne = 1 </a:t>
            </a:r>
            <a:r>
              <a:rPr lang="pl-PL" sz="2400" dirty="0" err="1"/>
              <a:t>at</a:t>
            </a:r>
            <a:r>
              <a:rPr lang="pl-PL" sz="2400" dirty="0"/>
              <a:t> P hydrostatyczne = D / 10 </a:t>
            </a:r>
            <a:r>
              <a:rPr lang="pl-PL" sz="2400" dirty="0" err="1"/>
              <a:t>at</a:t>
            </a:r>
            <a:endParaRPr lang="pl-PL" sz="2400" dirty="0"/>
          </a:p>
          <a:p>
            <a:pPr marL="990575" lvl="1" indent="-380990" defTabSz="1219170">
              <a:buClr>
                <a:schemeClr val="tx2">
                  <a:lumMod val="75000"/>
                </a:schemeClr>
              </a:buClr>
              <a:buFont typeface="Arial" panose="020B0604020202020204" pitchFamily="34" charset="0"/>
              <a:buChar char="–"/>
              <a:defRPr/>
            </a:pPr>
            <a:r>
              <a:rPr lang="pl-PL" sz="2400" dirty="0"/>
              <a:t>D – głębokość</a:t>
            </a:r>
          </a:p>
          <a:p>
            <a:pPr marL="457189" indent="-457189" defTabSz="1219170">
              <a:buClr>
                <a:schemeClr val="tx2">
                  <a:lumMod val="75000"/>
                </a:schemeClr>
              </a:buClr>
              <a:buFont typeface="Arial" panose="020B0604020202020204" pitchFamily="34" charset="0"/>
              <a:buChar char="•"/>
              <a:defRPr/>
            </a:pPr>
            <a:endParaRPr lang="pl-PL" sz="2400" dirty="0"/>
          </a:p>
          <a:p>
            <a:pPr marL="457189" indent="-457189" defTabSz="1219170">
              <a:buClr>
                <a:schemeClr val="tx2">
                  <a:lumMod val="75000"/>
                </a:schemeClr>
              </a:buClr>
              <a:defRPr/>
            </a:pPr>
            <a:endParaRPr lang="pl-PL" sz="2400" b="1" u="sng" dirty="0">
              <a:latin typeface="Calibri" panose="020F0502020204030204" pitchFamily="34" charset="0"/>
              <a:ea typeface="Calibri" panose="020F0502020204030204" pitchFamily="34" charset="0"/>
              <a:cs typeface="Calibri" panose="020F0502020204030204" pitchFamily="34" charset="0"/>
            </a:endParaRPr>
          </a:p>
          <a:p>
            <a:pPr marL="457189" indent="-457189" defTabSz="1219170">
              <a:buClr>
                <a:schemeClr val="tx2">
                  <a:lumMod val="75000"/>
                </a:schemeClr>
              </a:buClr>
              <a:defRPr/>
            </a:pPr>
            <a:r>
              <a:rPr lang="pl-PL" sz="2400" b="1" u="sng" dirty="0">
                <a:latin typeface="Calibri" panose="020F0502020204030204" pitchFamily="34" charset="0"/>
                <a:ea typeface="Calibri" panose="020F0502020204030204" pitchFamily="34" charset="0"/>
                <a:cs typeface="Calibri" panose="020F0502020204030204" pitchFamily="34" charset="0"/>
              </a:rPr>
              <a:t>Ciśnienie w nurkowaniu:</a:t>
            </a:r>
          </a:p>
          <a:p>
            <a:pPr marL="457189" indent="-457189" defTabSz="1219170">
              <a:buClr>
                <a:schemeClr val="tx2">
                  <a:lumMod val="75000"/>
                </a:schemeClr>
              </a:buClr>
              <a:defRPr/>
            </a:pPr>
            <a:endParaRPr lang="pl-PL" sz="2400" b="1" u="sng" dirty="0">
              <a:latin typeface="Calibri" panose="020F0502020204030204" pitchFamily="34" charset="0"/>
              <a:ea typeface="Calibri" panose="020F0502020204030204" pitchFamily="34" charset="0"/>
              <a:cs typeface="Calibri" panose="020F0502020204030204" pitchFamily="34" charset="0"/>
            </a:endParaRPr>
          </a:p>
          <a:p>
            <a:pPr defTabSz="1219170">
              <a:buClr>
                <a:schemeClr val="tx2">
                  <a:lumMod val="75000"/>
                </a:schemeClr>
              </a:buClr>
              <a:defRPr/>
            </a:pPr>
            <a:r>
              <a:rPr lang="pl-PL" sz="2400" dirty="0"/>
              <a:t>Ciśnienie działające na płetwonurka to suma ciśnienia atmosferycznego i hydrostatycznego.</a:t>
            </a:r>
          </a:p>
          <a:p>
            <a:pPr marL="990575" lvl="1" indent="-380990" defTabSz="1219170">
              <a:buClr>
                <a:schemeClr val="tx2">
                  <a:lumMod val="75000"/>
                </a:schemeClr>
              </a:buClr>
              <a:buFont typeface="Arial" panose="020B0604020202020204" pitchFamily="34" charset="0"/>
              <a:buChar char="–"/>
              <a:defRPr/>
            </a:pPr>
            <a:r>
              <a:rPr lang="pl-PL" sz="2400" dirty="0"/>
              <a:t>P absolutne = P atmosferyczne + P hydrostatyczne</a:t>
            </a:r>
          </a:p>
          <a:p>
            <a:pPr marL="990575" lvl="1" indent="-380990" defTabSz="1219170">
              <a:buClr>
                <a:schemeClr val="tx2">
                  <a:lumMod val="75000"/>
                </a:schemeClr>
              </a:buClr>
              <a:buFont typeface="Arial" panose="020B0604020202020204" pitchFamily="34" charset="0"/>
              <a:buChar char="–"/>
              <a:defRPr/>
            </a:pPr>
            <a:r>
              <a:rPr lang="pl-PL" sz="2400" dirty="0"/>
              <a:t>P całkowite = D/ 10 + 1 </a:t>
            </a:r>
            <a:r>
              <a:rPr lang="pl-PL" sz="2400" dirty="0" err="1"/>
              <a:t>[a</a:t>
            </a:r>
            <a:r>
              <a:rPr lang="pl-PL" sz="2400" dirty="0"/>
              <a:t>t]</a:t>
            </a:r>
          </a:p>
        </p:txBody>
      </p:sp>
    </p:spTree>
    <p:extLst>
      <p:ext uri="{BB962C8B-B14F-4D97-AF65-F5344CB8AC3E}">
        <p14:creationId xmlns:p14="http://schemas.microsoft.com/office/powerpoint/2010/main" val="3829453960"/>
      </p:ext>
    </p:extLst>
  </p:cSld>
  <p:clrMapOvr>
    <a:masterClrMapping/>
  </p:clrMapOvr>
  <p:transition spd="slow">
    <p:cover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123497" y="5389607"/>
            <a:ext cx="791209" cy="357167"/>
          </a:xfrm>
          <a:prstGeom prst="rect">
            <a:avLst/>
          </a:prstGeom>
          <a:noFill/>
          <a:ln w="12700">
            <a:noFill/>
            <a:miter lim="800000"/>
            <a:headEnd/>
            <a:tailEnd/>
          </a:ln>
          <a:effectLst/>
        </p:spPr>
        <p:txBody>
          <a:bodyPr wrap="none" anchor="ctr"/>
          <a:lstStyle/>
          <a:p>
            <a:endParaRPr lang="pl-PL" sz="2400"/>
          </a:p>
        </p:txBody>
      </p:sp>
      <p:sp>
        <p:nvSpPr>
          <p:cNvPr id="5" name="Rectangle 3"/>
          <p:cNvSpPr>
            <a:spLocks noChangeArrowheads="1"/>
          </p:cNvSpPr>
          <p:nvPr/>
        </p:nvSpPr>
        <p:spPr bwMode="auto">
          <a:xfrm>
            <a:off x="3333731" y="431815"/>
            <a:ext cx="9906069" cy="1338487"/>
          </a:xfrm>
          <a:prstGeom prst="rect">
            <a:avLst/>
          </a:prstGeom>
          <a:noFill/>
          <a:ln w="12700">
            <a:noFill/>
            <a:miter lim="800000"/>
            <a:headEnd/>
            <a:tailEnd/>
          </a:ln>
          <a:effectLst/>
        </p:spPr>
        <p:txBody>
          <a:bodyPr wrap="square" lIns="120649" tIns="59267" rIns="120649" bIns="59267">
            <a:spAutoFit/>
          </a:bodyPr>
          <a:lstStyle/>
          <a:p>
            <a:pPr>
              <a:lnSpc>
                <a:spcPct val="90000"/>
              </a:lnSpc>
            </a:pPr>
            <a:r>
              <a:rPr lang="pl-PL" sz="8800" dirty="0">
                <a:solidFill>
                  <a:srgbClr val="FFFF00"/>
                </a:solidFill>
              </a:rPr>
              <a:t>         </a:t>
            </a:r>
            <a:endParaRPr lang="pl-PL" sz="4267" dirty="0">
              <a:solidFill>
                <a:srgbClr val="FFFF00"/>
              </a:solidFill>
            </a:endParaRPr>
          </a:p>
        </p:txBody>
      </p:sp>
      <p:sp>
        <p:nvSpPr>
          <p:cNvPr id="6" name="Rectangle 4"/>
          <p:cNvSpPr>
            <a:spLocks noChangeArrowheads="1"/>
          </p:cNvSpPr>
          <p:nvPr/>
        </p:nvSpPr>
        <p:spPr bwMode="auto">
          <a:xfrm>
            <a:off x="903797" y="5244326"/>
            <a:ext cx="2216892" cy="1170713"/>
          </a:xfrm>
          <a:prstGeom prst="rect">
            <a:avLst/>
          </a:prstGeom>
          <a:gradFill rotWithShape="0">
            <a:gsLst>
              <a:gs pos="0">
                <a:srgbClr val="00279F"/>
              </a:gs>
              <a:gs pos="100000">
                <a:srgbClr val="00279F">
                  <a:gamma/>
                  <a:shade val="49804"/>
                  <a:invGamma/>
                </a:srgbClr>
              </a:gs>
            </a:gsLst>
            <a:lin ang="5400000" scaled="1"/>
          </a:gradFill>
          <a:ln w="12700">
            <a:solidFill>
              <a:schemeClr val="tx1"/>
            </a:solidFill>
            <a:miter lim="800000"/>
            <a:headEnd/>
            <a:tailEnd/>
          </a:ln>
          <a:effectLst/>
        </p:spPr>
        <p:txBody>
          <a:bodyPr wrap="none" anchor="ctr"/>
          <a:lstStyle/>
          <a:p>
            <a:endParaRPr lang="pl-PL" sz="2400"/>
          </a:p>
        </p:txBody>
      </p:sp>
      <p:sp>
        <p:nvSpPr>
          <p:cNvPr id="7" name="Freeform 5"/>
          <p:cNvSpPr>
            <a:spLocks/>
          </p:cNvSpPr>
          <p:nvPr/>
        </p:nvSpPr>
        <p:spPr bwMode="auto">
          <a:xfrm>
            <a:off x="895330" y="1278998"/>
            <a:ext cx="2230521" cy="3453853"/>
          </a:xfrm>
          <a:custGeom>
            <a:avLst/>
            <a:gdLst/>
            <a:ahLst/>
            <a:cxnLst>
              <a:cxn ang="0">
                <a:pos x="592" y="0"/>
              </a:cxn>
              <a:cxn ang="0">
                <a:pos x="0" y="2304"/>
              </a:cxn>
              <a:cxn ang="0">
                <a:pos x="1472" y="2304"/>
              </a:cxn>
              <a:cxn ang="0">
                <a:pos x="896" y="0"/>
              </a:cxn>
              <a:cxn ang="0">
                <a:pos x="592" y="0"/>
              </a:cxn>
            </a:cxnLst>
            <a:rect l="0" t="0" r="r" b="b"/>
            <a:pathLst>
              <a:path w="1473" h="2305">
                <a:moveTo>
                  <a:pt x="592" y="0"/>
                </a:moveTo>
                <a:lnTo>
                  <a:pt x="0" y="2304"/>
                </a:lnTo>
                <a:lnTo>
                  <a:pt x="1472" y="2304"/>
                </a:lnTo>
                <a:lnTo>
                  <a:pt x="896" y="0"/>
                </a:lnTo>
                <a:lnTo>
                  <a:pt x="592" y="0"/>
                </a:lnTo>
              </a:path>
            </a:pathLst>
          </a:custGeom>
          <a:gradFill rotWithShape="0">
            <a:gsLst>
              <a:gs pos="0">
                <a:srgbClr val="A2C1FE">
                  <a:gamma/>
                  <a:shade val="89804"/>
                  <a:invGamma/>
                </a:srgbClr>
              </a:gs>
              <a:gs pos="100000">
                <a:srgbClr val="A2C1FE"/>
              </a:gs>
            </a:gsLst>
            <a:lin ang="5400000" scaled="1"/>
          </a:gradFill>
          <a:ln w="12700" cap="rnd" cmpd="sng">
            <a:solidFill>
              <a:schemeClr val="tx1"/>
            </a:solidFill>
            <a:prstDash val="solid"/>
            <a:round/>
            <a:headEnd type="none" w="med" len="med"/>
            <a:tailEnd type="none" w="med" len="med"/>
          </a:ln>
          <a:effectLst/>
        </p:spPr>
        <p:txBody>
          <a:bodyPr/>
          <a:lstStyle/>
          <a:p>
            <a:endParaRPr lang="pl-PL" sz="2400"/>
          </a:p>
        </p:txBody>
      </p:sp>
      <p:sp>
        <p:nvSpPr>
          <p:cNvPr id="8" name="AutoShape 6"/>
          <p:cNvSpPr>
            <a:spLocks noChangeArrowheads="1"/>
          </p:cNvSpPr>
          <p:nvPr/>
        </p:nvSpPr>
        <p:spPr bwMode="auto">
          <a:xfrm rot="16200000" flipH="1">
            <a:off x="320404" y="2509975"/>
            <a:ext cx="3427809" cy="884333"/>
          </a:xfrm>
          <a:prstGeom prst="rightArrow">
            <a:avLst>
              <a:gd name="adj1" fmla="val 50000"/>
              <a:gd name="adj2" fmla="val 102633"/>
            </a:avLst>
          </a:prstGeom>
          <a:solidFill>
            <a:srgbClr val="3365FB"/>
          </a:solidFill>
          <a:ln w="12700">
            <a:solidFill>
              <a:schemeClr val="tx1"/>
            </a:solidFill>
            <a:miter lim="800000"/>
            <a:headEnd/>
            <a:tailEnd/>
          </a:ln>
          <a:effectLst/>
        </p:spPr>
        <p:txBody>
          <a:bodyPr wrap="none" anchor="ctr"/>
          <a:lstStyle/>
          <a:p>
            <a:endParaRPr lang="pl-PL" sz="2400"/>
          </a:p>
        </p:txBody>
      </p:sp>
      <p:sp>
        <p:nvSpPr>
          <p:cNvPr id="9" name="AutoShape 7"/>
          <p:cNvSpPr>
            <a:spLocks noChangeArrowheads="1"/>
          </p:cNvSpPr>
          <p:nvPr/>
        </p:nvSpPr>
        <p:spPr bwMode="auto">
          <a:xfrm rot="16200000" flipH="1">
            <a:off x="1476030" y="5387516"/>
            <a:ext cx="1170713" cy="884333"/>
          </a:xfrm>
          <a:prstGeom prst="rightArrow">
            <a:avLst>
              <a:gd name="adj1" fmla="val 50000"/>
              <a:gd name="adj2" fmla="val 74798"/>
            </a:avLst>
          </a:prstGeom>
          <a:solidFill>
            <a:srgbClr val="00279F"/>
          </a:solidFill>
          <a:ln w="12700">
            <a:solidFill>
              <a:schemeClr val="tx1"/>
            </a:solidFill>
            <a:miter lim="800000"/>
            <a:headEnd/>
            <a:tailEnd/>
          </a:ln>
          <a:effectLst/>
        </p:spPr>
        <p:txBody>
          <a:bodyPr wrap="none" anchor="ctr"/>
          <a:lstStyle/>
          <a:p>
            <a:endParaRPr lang="pl-PL" sz="2400"/>
          </a:p>
        </p:txBody>
      </p:sp>
      <p:sp>
        <p:nvSpPr>
          <p:cNvPr id="10" name="Rectangle 8"/>
          <p:cNvSpPr>
            <a:spLocks noChangeArrowheads="1"/>
          </p:cNvSpPr>
          <p:nvPr/>
        </p:nvSpPr>
        <p:spPr bwMode="auto">
          <a:xfrm>
            <a:off x="821248" y="3784737"/>
            <a:ext cx="3083987" cy="1433000"/>
          </a:xfrm>
          <a:prstGeom prst="rect">
            <a:avLst/>
          </a:prstGeom>
          <a:noFill/>
          <a:ln w="12700">
            <a:noFill/>
            <a:miter lim="800000"/>
            <a:headEnd/>
            <a:tailEnd/>
          </a:ln>
          <a:effectLst/>
        </p:spPr>
        <p:txBody>
          <a:bodyPr wrap="square" lIns="120649" tIns="59267" rIns="120649" bIns="59267">
            <a:spAutoFit/>
          </a:bodyPr>
          <a:lstStyle/>
          <a:p>
            <a:r>
              <a:rPr lang="pl-PL" sz="5867" dirty="0">
                <a:solidFill>
                  <a:srgbClr val="C00000"/>
                </a:solidFill>
              </a:rPr>
              <a:t>        </a:t>
            </a:r>
            <a:r>
              <a:rPr lang="pl-PL" sz="5333" dirty="0">
                <a:solidFill>
                  <a:srgbClr val="00B050"/>
                </a:solidFill>
              </a:rPr>
              <a:t>P</a:t>
            </a:r>
            <a:endParaRPr lang="pl-PL" sz="4800" dirty="0">
              <a:solidFill>
                <a:srgbClr val="00B050"/>
              </a:solidFill>
            </a:endParaRPr>
          </a:p>
          <a:p>
            <a:r>
              <a:rPr lang="pl-PL" sz="2667" dirty="0">
                <a:solidFill>
                  <a:srgbClr val="C00000"/>
                </a:solidFill>
              </a:rPr>
              <a:t>atmosferyczne</a:t>
            </a:r>
            <a:endParaRPr lang="pl-PL" sz="3733" dirty="0">
              <a:solidFill>
                <a:srgbClr val="C00000"/>
              </a:solidFill>
            </a:endParaRPr>
          </a:p>
        </p:txBody>
      </p:sp>
      <p:sp>
        <p:nvSpPr>
          <p:cNvPr id="11" name="Rectangle 9"/>
          <p:cNvSpPr>
            <a:spLocks noChangeArrowheads="1"/>
          </p:cNvSpPr>
          <p:nvPr/>
        </p:nvSpPr>
        <p:spPr bwMode="auto">
          <a:xfrm>
            <a:off x="793731" y="5520404"/>
            <a:ext cx="2921003" cy="1391899"/>
          </a:xfrm>
          <a:prstGeom prst="rect">
            <a:avLst/>
          </a:prstGeom>
          <a:noFill/>
          <a:ln w="12700">
            <a:noFill/>
            <a:miter lim="800000"/>
            <a:headEnd/>
            <a:tailEnd/>
          </a:ln>
          <a:effectLst/>
        </p:spPr>
        <p:txBody>
          <a:bodyPr wrap="square" lIns="120649" tIns="59267" rIns="120649" bIns="59267">
            <a:spAutoFit/>
          </a:bodyPr>
          <a:lstStyle/>
          <a:p>
            <a:r>
              <a:rPr lang="pl-PL" sz="5867" dirty="0">
                <a:solidFill>
                  <a:srgbClr val="FFFF00"/>
                </a:solidFill>
              </a:rPr>
              <a:t>         </a:t>
            </a:r>
            <a:r>
              <a:rPr lang="pl-PL" sz="4800" dirty="0">
                <a:solidFill>
                  <a:srgbClr val="FFFF00"/>
                </a:solidFill>
              </a:rPr>
              <a:t>P</a:t>
            </a:r>
            <a:endParaRPr lang="pl-PL" sz="5333" dirty="0">
              <a:solidFill>
                <a:srgbClr val="FFFF00"/>
              </a:solidFill>
            </a:endParaRPr>
          </a:p>
          <a:p>
            <a:r>
              <a:rPr lang="pl-PL" sz="2400" dirty="0">
                <a:solidFill>
                  <a:srgbClr val="A50021"/>
                </a:solidFill>
              </a:rPr>
              <a:t> hydrostatyczne</a:t>
            </a:r>
            <a:endParaRPr lang="pl-PL" sz="3200" dirty="0">
              <a:solidFill>
                <a:srgbClr val="A50021"/>
              </a:solidFill>
            </a:endParaRPr>
          </a:p>
        </p:txBody>
      </p:sp>
      <p:sp>
        <p:nvSpPr>
          <p:cNvPr id="12" name="Rectangle 10"/>
          <p:cNvSpPr txBox="1">
            <a:spLocks noChangeArrowheads="1"/>
          </p:cNvSpPr>
          <p:nvPr/>
        </p:nvSpPr>
        <p:spPr>
          <a:xfrm>
            <a:off x="4476739" y="4619711"/>
            <a:ext cx="6198796" cy="1476308"/>
          </a:xfrm>
          <a:prstGeom prst="rect">
            <a:avLst/>
          </a:prstGeom>
          <a:noFill/>
          <a:ln/>
        </p:spPr>
        <p:txBody>
          <a:bodyPr lIns="120649" tIns="59267" rIns="120649" bIns="59267">
            <a:normAutofit fontScale="25000" lnSpcReduction="20000"/>
          </a:bodyPr>
          <a:lstStyle/>
          <a:p>
            <a:pPr marL="457189" indent="-457189" defTabSz="1219170">
              <a:lnSpc>
                <a:spcPct val="35000"/>
              </a:lnSpc>
              <a:spcBef>
                <a:spcPct val="20000"/>
              </a:spcBef>
              <a:defRPr/>
            </a:pPr>
            <a:r>
              <a:rPr lang="pl-PL" sz="8533" dirty="0">
                <a:solidFill>
                  <a:srgbClr val="C00000"/>
                </a:solidFill>
              </a:rPr>
              <a:t>1 </a:t>
            </a:r>
            <a:r>
              <a:rPr lang="pl-PL" sz="8533" dirty="0" err="1">
                <a:solidFill>
                  <a:srgbClr val="C00000"/>
                </a:solidFill>
              </a:rPr>
              <a:t>Atm</a:t>
            </a:r>
            <a:r>
              <a:rPr lang="pl-PL" sz="8533" dirty="0">
                <a:solidFill>
                  <a:srgbClr val="C00000"/>
                </a:solidFill>
              </a:rPr>
              <a:t> = 760 mm/</a:t>
            </a:r>
            <a:r>
              <a:rPr lang="pl-PL" sz="8533" dirty="0" err="1">
                <a:solidFill>
                  <a:srgbClr val="C00000"/>
                </a:solidFill>
              </a:rPr>
              <a:t>Hg</a:t>
            </a:r>
            <a:endParaRPr lang="pl-PL" sz="8533" dirty="0">
              <a:solidFill>
                <a:srgbClr val="C00000"/>
              </a:solidFill>
            </a:endParaRPr>
          </a:p>
          <a:p>
            <a:pPr marL="457189" indent="-457189" defTabSz="1219170">
              <a:lnSpc>
                <a:spcPct val="35000"/>
              </a:lnSpc>
              <a:spcBef>
                <a:spcPct val="20000"/>
              </a:spcBef>
              <a:buFont typeface="Arial" panose="020B0604020202020204" pitchFamily="34" charset="0"/>
              <a:buChar char="•"/>
              <a:defRPr/>
            </a:pPr>
            <a:endParaRPr lang="pl-PL" sz="8533" dirty="0">
              <a:solidFill>
                <a:srgbClr val="C00000"/>
              </a:solidFill>
            </a:endParaRPr>
          </a:p>
          <a:p>
            <a:pPr marL="457189" indent="-457189" defTabSz="1219170">
              <a:lnSpc>
                <a:spcPct val="35000"/>
              </a:lnSpc>
              <a:spcBef>
                <a:spcPct val="20000"/>
              </a:spcBef>
              <a:defRPr/>
            </a:pPr>
            <a:endParaRPr lang="pl-PL" sz="8533" dirty="0">
              <a:solidFill>
                <a:srgbClr val="C00000"/>
              </a:solidFill>
            </a:endParaRPr>
          </a:p>
          <a:p>
            <a:pPr marL="457189" indent="-457189" defTabSz="1219170">
              <a:lnSpc>
                <a:spcPct val="35000"/>
              </a:lnSpc>
              <a:spcBef>
                <a:spcPct val="20000"/>
              </a:spcBef>
              <a:defRPr/>
            </a:pPr>
            <a:r>
              <a:rPr lang="pl-PL" sz="8533" dirty="0">
                <a:solidFill>
                  <a:srgbClr val="C00000"/>
                </a:solidFill>
              </a:rPr>
              <a:t> </a:t>
            </a:r>
          </a:p>
          <a:p>
            <a:pPr marL="457189" indent="-457189" defTabSz="1219170">
              <a:lnSpc>
                <a:spcPct val="35000"/>
              </a:lnSpc>
              <a:spcBef>
                <a:spcPct val="20000"/>
              </a:spcBef>
              <a:defRPr/>
            </a:pPr>
            <a:r>
              <a:rPr lang="pl-PL" sz="8533" dirty="0">
                <a:solidFill>
                  <a:srgbClr val="C00000"/>
                </a:solidFill>
              </a:rPr>
              <a:t>= 1.033 </a:t>
            </a:r>
            <a:r>
              <a:rPr lang="pl-PL" sz="8533" dirty="0" err="1">
                <a:solidFill>
                  <a:srgbClr val="C00000"/>
                </a:solidFill>
              </a:rPr>
              <a:t>mbar</a:t>
            </a:r>
            <a:r>
              <a:rPr lang="pl-PL" sz="8533" dirty="0">
                <a:solidFill>
                  <a:srgbClr val="C00000"/>
                </a:solidFill>
              </a:rPr>
              <a:t> </a:t>
            </a:r>
          </a:p>
          <a:p>
            <a:pPr marL="457189" indent="-457189" defTabSz="1219170">
              <a:lnSpc>
                <a:spcPct val="35000"/>
              </a:lnSpc>
              <a:spcBef>
                <a:spcPct val="20000"/>
              </a:spcBef>
              <a:defRPr/>
            </a:pPr>
            <a:endParaRPr lang="pl-PL" sz="8533" dirty="0">
              <a:solidFill>
                <a:srgbClr val="C00000"/>
              </a:solidFill>
            </a:endParaRPr>
          </a:p>
          <a:p>
            <a:pPr marL="457189" indent="-457189" defTabSz="1219170">
              <a:lnSpc>
                <a:spcPct val="35000"/>
              </a:lnSpc>
              <a:spcBef>
                <a:spcPct val="20000"/>
              </a:spcBef>
              <a:defRPr/>
            </a:pPr>
            <a:endParaRPr lang="pl-PL" sz="8533" dirty="0">
              <a:solidFill>
                <a:srgbClr val="C00000"/>
              </a:solidFill>
            </a:endParaRPr>
          </a:p>
          <a:p>
            <a:pPr marL="457189" indent="-457189" defTabSz="1219170">
              <a:lnSpc>
                <a:spcPct val="35000"/>
              </a:lnSpc>
              <a:spcBef>
                <a:spcPct val="20000"/>
              </a:spcBef>
              <a:defRPr/>
            </a:pPr>
            <a:r>
              <a:rPr lang="pl-PL" sz="8533" dirty="0">
                <a:solidFill>
                  <a:srgbClr val="C00000"/>
                </a:solidFill>
              </a:rPr>
              <a:t>= 1.033  </a:t>
            </a:r>
            <a:r>
              <a:rPr lang="pl-PL" sz="8533" dirty="0" err="1">
                <a:solidFill>
                  <a:srgbClr val="C00000"/>
                </a:solidFill>
              </a:rPr>
              <a:t>kG</a:t>
            </a:r>
            <a:r>
              <a:rPr lang="pl-PL" sz="8533" dirty="0">
                <a:solidFill>
                  <a:srgbClr val="C00000"/>
                </a:solidFill>
              </a:rPr>
              <a:t>/cm</a:t>
            </a:r>
            <a:r>
              <a:rPr lang="pl-PL" sz="8533" baseline="76000" dirty="0">
                <a:solidFill>
                  <a:srgbClr val="C00000"/>
                </a:solidFill>
              </a:rPr>
              <a:t>2</a:t>
            </a:r>
          </a:p>
          <a:p>
            <a:pPr marL="457189" indent="-457189" defTabSz="1219170">
              <a:lnSpc>
                <a:spcPct val="35000"/>
              </a:lnSpc>
              <a:spcBef>
                <a:spcPct val="20000"/>
              </a:spcBef>
              <a:defRPr/>
            </a:pPr>
            <a:endParaRPr lang="pl-PL" sz="8533" baseline="76000" dirty="0">
              <a:solidFill>
                <a:srgbClr val="C00000"/>
              </a:solidFill>
            </a:endParaRPr>
          </a:p>
          <a:p>
            <a:pPr marL="457189" indent="-457189" defTabSz="1219170">
              <a:lnSpc>
                <a:spcPct val="35000"/>
              </a:lnSpc>
              <a:spcBef>
                <a:spcPct val="20000"/>
              </a:spcBef>
              <a:defRPr/>
            </a:pPr>
            <a:r>
              <a:rPr lang="pl-PL" sz="8533" dirty="0">
                <a:solidFill>
                  <a:srgbClr val="C00000"/>
                </a:solidFill>
              </a:rPr>
              <a:t> </a:t>
            </a:r>
          </a:p>
          <a:p>
            <a:pPr marL="457189" indent="-457189" defTabSz="1219170">
              <a:lnSpc>
                <a:spcPct val="35000"/>
              </a:lnSpc>
              <a:spcBef>
                <a:spcPct val="20000"/>
              </a:spcBef>
              <a:defRPr/>
            </a:pPr>
            <a:r>
              <a:rPr lang="pl-PL" sz="8533" dirty="0">
                <a:solidFill>
                  <a:srgbClr val="C00000"/>
                </a:solidFill>
              </a:rPr>
              <a:t>= 1.033 </a:t>
            </a:r>
            <a:r>
              <a:rPr lang="pl-PL" sz="8533" dirty="0" err="1">
                <a:solidFill>
                  <a:srgbClr val="C00000"/>
                </a:solidFill>
              </a:rPr>
              <a:t>at</a:t>
            </a:r>
            <a:r>
              <a:rPr lang="pl-PL" sz="8533" baseline="76000" dirty="0">
                <a:solidFill>
                  <a:srgbClr val="C00000"/>
                </a:solidFill>
              </a:rPr>
              <a:t> </a:t>
            </a:r>
            <a:r>
              <a:rPr lang="pl-PL" sz="8533" dirty="0">
                <a:solidFill>
                  <a:srgbClr val="C00000"/>
                </a:solidFill>
              </a:rPr>
              <a:t>  </a:t>
            </a:r>
          </a:p>
          <a:p>
            <a:pPr marL="457189" indent="-457189" defTabSz="1219170">
              <a:lnSpc>
                <a:spcPct val="35000"/>
              </a:lnSpc>
              <a:spcBef>
                <a:spcPct val="20000"/>
              </a:spcBef>
              <a:buFont typeface="Arial" panose="020B0604020202020204" pitchFamily="34" charset="0"/>
              <a:buChar char="•"/>
              <a:defRPr/>
            </a:pPr>
            <a:endParaRPr lang="pl-PL" sz="3200" dirty="0">
              <a:solidFill>
                <a:srgbClr val="FFFF00"/>
              </a:solidFill>
            </a:endParaRPr>
          </a:p>
        </p:txBody>
      </p:sp>
      <p:sp>
        <p:nvSpPr>
          <p:cNvPr id="13" name="Rectangle 11"/>
          <p:cNvSpPr>
            <a:spLocks noChangeArrowheads="1"/>
          </p:cNvSpPr>
          <p:nvPr/>
        </p:nvSpPr>
        <p:spPr bwMode="auto">
          <a:xfrm>
            <a:off x="3809984" y="1238235"/>
            <a:ext cx="6927901" cy="2877370"/>
          </a:xfrm>
          <a:prstGeom prst="rect">
            <a:avLst/>
          </a:prstGeom>
          <a:noFill/>
          <a:ln w="12700">
            <a:noFill/>
            <a:miter lim="800000"/>
            <a:headEnd/>
            <a:tailEnd/>
          </a:ln>
          <a:effectLst/>
        </p:spPr>
        <p:txBody>
          <a:bodyPr wrap="square" lIns="120649" tIns="59267" rIns="120649" bIns="59267">
            <a:spAutoFit/>
          </a:bodyPr>
          <a:lstStyle/>
          <a:p>
            <a:pPr>
              <a:lnSpc>
                <a:spcPct val="80000"/>
              </a:lnSpc>
            </a:pPr>
            <a:r>
              <a:rPr lang="pl-PL" sz="3200" dirty="0">
                <a:solidFill>
                  <a:srgbClr val="CF0E30"/>
                </a:solidFill>
              </a:rPr>
              <a:t>  </a:t>
            </a:r>
          </a:p>
          <a:p>
            <a:pPr>
              <a:lnSpc>
                <a:spcPct val="80000"/>
              </a:lnSpc>
            </a:pPr>
            <a:r>
              <a:rPr lang="pl-PL" sz="4267" b="1" dirty="0">
                <a:solidFill>
                  <a:srgbClr val="C00000"/>
                </a:solidFill>
              </a:rPr>
              <a:t>Prawo </a:t>
            </a:r>
            <a:r>
              <a:rPr lang="pl-PL" sz="4267" b="1" dirty="0" err="1">
                <a:solidFill>
                  <a:srgbClr val="C00000"/>
                </a:solidFill>
              </a:rPr>
              <a:t>Torricelli’ego</a:t>
            </a:r>
            <a:endParaRPr lang="pl-PL" sz="4267" b="1" dirty="0">
              <a:solidFill>
                <a:srgbClr val="C00000"/>
              </a:solidFill>
            </a:endParaRPr>
          </a:p>
          <a:p>
            <a:pPr>
              <a:lnSpc>
                <a:spcPct val="80000"/>
              </a:lnSpc>
            </a:pPr>
            <a:endParaRPr lang="pl-PL" sz="3200" dirty="0">
              <a:solidFill>
                <a:srgbClr val="00B050"/>
              </a:solidFill>
            </a:endParaRPr>
          </a:p>
          <a:p>
            <a:pPr>
              <a:lnSpc>
                <a:spcPct val="80000"/>
              </a:lnSpc>
            </a:pPr>
            <a:r>
              <a:rPr lang="pl-PL" sz="3200" b="1" dirty="0">
                <a:solidFill>
                  <a:srgbClr val="00B050"/>
                </a:solidFill>
              </a:rPr>
              <a:t>P</a:t>
            </a:r>
            <a:r>
              <a:rPr lang="pl-PL" sz="3200" dirty="0">
                <a:solidFill>
                  <a:srgbClr val="00B050"/>
                </a:solidFill>
              </a:rPr>
              <a:t> </a:t>
            </a:r>
            <a:r>
              <a:rPr lang="pl-PL" sz="3200" dirty="0">
                <a:solidFill>
                  <a:srgbClr val="CF0E30"/>
                </a:solidFill>
              </a:rPr>
              <a:t>atmosferyczne + </a:t>
            </a:r>
            <a:r>
              <a:rPr lang="pl-PL" sz="3200" b="1" dirty="0">
                <a:solidFill>
                  <a:srgbClr val="FFFF00"/>
                </a:solidFill>
              </a:rPr>
              <a:t>P</a:t>
            </a:r>
            <a:r>
              <a:rPr lang="pl-PL" sz="3200" dirty="0">
                <a:solidFill>
                  <a:srgbClr val="CF0E30"/>
                </a:solidFill>
              </a:rPr>
              <a:t> Hydrostatyczne</a:t>
            </a:r>
          </a:p>
          <a:p>
            <a:pPr>
              <a:lnSpc>
                <a:spcPct val="80000"/>
              </a:lnSpc>
            </a:pPr>
            <a:endParaRPr lang="pl-PL" sz="3733" dirty="0">
              <a:solidFill>
                <a:srgbClr val="CF0E30"/>
              </a:solidFill>
            </a:endParaRPr>
          </a:p>
          <a:p>
            <a:pPr>
              <a:lnSpc>
                <a:spcPct val="80000"/>
              </a:lnSpc>
            </a:pPr>
            <a:r>
              <a:rPr lang="pl-PL" sz="4800" dirty="0">
                <a:solidFill>
                  <a:srgbClr val="CF0E30"/>
                </a:solidFill>
              </a:rPr>
              <a:t>= P Całkowite</a:t>
            </a:r>
          </a:p>
        </p:txBody>
      </p:sp>
      <p:sp>
        <p:nvSpPr>
          <p:cNvPr id="14" name="Line 12"/>
          <p:cNvSpPr>
            <a:spLocks noChangeShapeType="1"/>
          </p:cNvSpPr>
          <p:nvPr/>
        </p:nvSpPr>
        <p:spPr bwMode="auto">
          <a:xfrm>
            <a:off x="3809984" y="3204206"/>
            <a:ext cx="6667547" cy="60959"/>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wrap="none" anchor="ctr"/>
          <a:lstStyle/>
          <a:p>
            <a:endParaRPr lang="pl-PL" sz="2400"/>
          </a:p>
        </p:txBody>
      </p:sp>
    </p:spTree>
    <p:extLst>
      <p:ext uri="{BB962C8B-B14F-4D97-AF65-F5344CB8AC3E}">
        <p14:creationId xmlns:p14="http://schemas.microsoft.com/office/powerpoint/2010/main" val="3491571907"/>
      </p:ext>
    </p:extLst>
  </p:cSld>
  <p:clrMapOvr>
    <a:masterClrMapping/>
  </p:clrMapOvr>
  <p:transition spd="slow">
    <p:cover di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txBox="1">
            <a:spLocks noChangeArrowheads="1"/>
          </p:cNvSpPr>
          <p:nvPr/>
        </p:nvSpPr>
        <p:spPr>
          <a:xfrm>
            <a:off x="5093177" y="890059"/>
            <a:ext cx="1662466" cy="1151467"/>
          </a:xfrm>
          <a:prstGeom prst="rect">
            <a:avLst/>
          </a:prstGeom>
        </p:spPr>
        <p:txBody>
          <a:bodyPr/>
          <a:lstStyle/>
          <a:p>
            <a:pPr marL="365751" indent="-365751" algn="ctr" defTabSz="1219170">
              <a:lnSpc>
                <a:spcPct val="90000"/>
              </a:lnSpc>
              <a:spcBef>
                <a:spcPct val="20000"/>
              </a:spcBef>
              <a:buClr>
                <a:schemeClr val="accent3"/>
              </a:buClr>
              <a:buSzPct val="95000"/>
              <a:tabLst>
                <a:tab pos="512221" algn="l"/>
                <a:tab pos="4055432" algn="l"/>
                <a:tab pos="6862062" algn="l"/>
              </a:tabLst>
              <a:defRPr/>
            </a:pPr>
            <a:endParaRPr lang="pl-PL" sz="2400" b="1" dirty="0">
              <a:solidFill>
                <a:srgbClr val="A50021"/>
              </a:solidFill>
            </a:endParaRPr>
          </a:p>
          <a:p>
            <a:pPr marL="365751" indent="-365751" algn="ctr" defTabSz="1219170">
              <a:lnSpc>
                <a:spcPct val="90000"/>
              </a:lnSpc>
              <a:spcBef>
                <a:spcPct val="20000"/>
              </a:spcBef>
              <a:buClr>
                <a:schemeClr val="accent3"/>
              </a:buClr>
              <a:buSzPct val="95000"/>
              <a:tabLst>
                <a:tab pos="512221" algn="l"/>
                <a:tab pos="4055432" algn="l"/>
                <a:tab pos="6862062" algn="l"/>
              </a:tabLst>
              <a:defRPr/>
            </a:pPr>
            <a:r>
              <a:rPr lang="pl-PL" sz="2400" b="1" i="1" dirty="0">
                <a:latin typeface="Calibri" panose="020F0502020204030204" pitchFamily="34" charset="0"/>
                <a:ea typeface="Calibri" panose="020F0502020204030204" pitchFamily="34" charset="0"/>
                <a:cs typeface="Calibri" panose="020F0502020204030204" pitchFamily="34" charset="0"/>
              </a:rPr>
              <a:t>PRZYKŁAD</a:t>
            </a:r>
          </a:p>
        </p:txBody>
      </p:sp>
      <p:sp>
        <p:nvSpPr>
          <p:cNvPr id="5" name="Rectangle 3"/>
          <p:cNvSpPr>
            <a:spLocks noGrp="1" noChangeArrowheads="1"/>
          </p:cNvSpPr>
          <p:nvPr>
            <p:ph type="body" sz="quarter" idx="19"/>
          </p:nvPr>
        </p:nvSpPr>
        <p:spPr>
          <a:xfrm>
            <a:off x="3223146" y="2145463"/>
            <a:ext cx="5745707" cy="498743"/>
          </a:xfrm>
          <a:prstGeom prst="rect">
            <a:avLst/>
          </a:prstGeom>
          <a:noFill/>
          <a:ln/>
        </p:spPr>
        <p:txBody>
          <a:bodyPr>
            <a:normAutofit/>
          </a:bodyPr>
          <a:lstStyle/>
          <a:p>
            <a:pPr algn="ctr">
              <a:lnSpc>
                <a:spcPct val="90000"/>
              </a:lnSpc>
              <a:buNone/>
            </a:pPr>
            <a:r>
              <a:rPr lang="pl-PL" sz="2400" dirty="0">
                <a:solidFill>
                  <a:srgbClr val="000000"/>
                </a:solidFill>
                <a:latin typeface="Calibri" panose="020F0502020204030204" pitchFamily="34" charset="0"/>
                <a:ea typeface="Calibri" panose="020F0502020204030204" pitchFamily="34" charset="0"/>
                <a:cs typeface="Calibri" panose="020F0502020204030204" pitchFamily="34" charset="0"/>
              </a:rPr>
              <a:t>Jakie ciśnienie bezwzględne panuje na głębokości 17 m? </a:t>
            </a:r>
          </a:p>
        </p:txBody>
      </p:sp>
      <p:sp>
        <p:nvSpPr>
          <p:cNvPr id="6" name="Rectangle 7"/>
          <p:cNvSpPr>
            <a:spLocks noChangeArrowheads="1"/>
          </p:cNvSpPr>
          <p:nvPr/>
        </p:nvSpPr>
        <p:spPr bwMode="auto">
          <a:xfrm>
            <a:off x="1253666" y="4650759"/>
            <a:ext cx="9869259" cy="1340292"/>
          </a:xfrm>
          <a:prstGeom prst="rect">
            <a:avLst/>
          </a:prstGeom>
          <a:noFill/>
          <a:ln w="9525">
            <a:noFill/>
            <a:miter lim="800000"/>
            <a:headEnd/>
            <a:tailEnd/>
          </a:ln>
          <a:effectLst/>
        </p:spPr>
        <p:txBody>
          <a:bodyPr/>
          <a:lstStyle/>
          <a:p>
            <a:pPr marL="239178" indent="-239178" algn="ctr">
              <a:lnSpc>
                <a:spcPct val="120000"/>
              </a:lnSpc>
            </a:pPr>
            <a:r>
              <a:rPr lang="pl-PL" sz="2400" dirty="0"/>
              <a:t>Na jakiej głębokości panuje ciśnienie bezwzględne 2,5 bar?</a:t>
            </a:r>
          </a:p>
          <a:p>
            <a:pPr marL="239178" indent="-239178">
              <a:lnSpc>
                <a:spcPct val="120000"/>
              </a:lnSpc>
              <a:spcBef>
                <a:spcPct val="30000"/>
              </a:spcBef>
            </a:pPr>
            <a:r>
              <a:rPr lang="pl-PL" sz="2400" b="1" dirty="0"/>
              <a:t>	                                       d = 10 (p - 1) = 10 (2,5 - 1) = 15 m</a:t>
            </a:r>
          </a:p>
        </p:txBody>
      </p:sp>
      <p:graphicFrame>
        <p:nvGraphicFramePr>
          <p:cNvPr id="7" name="Object 10"/>
          <p:cNvGraphicFramePr>
            <a:graphicFrameLocks noChangeAspect="1"/>
          </p:cNvGraphicFramePr>
          <p:nvPr>
            <p:extLst>
              <p:ext uri="{D42A27DB-BD31-4B8C-83A1-F6EECF244321}">
                <p14:modId xmlns:p14="http://schemas.microsoft.com/office/powerpoint/2010/main" val="736338259"/>
              </p:ext>
            </p:extLst>
          </p:nvPr>
        </p:nvGraphicFramePr>
        <p:xfrm>
          <a:off x="3966632" y="2866431"/>
          <a:ext cx="4258733" cy="781051"/>
        </p:xfrm>
        <a:graphic>
          <a:graphicData uri="http://schemas.openxmlformats.org/presentationml/2006/ole">
            <mc:AlternateContent xmlns:mc="http://schemas.openxmlformats.org/markup-compatibility/2006">
              <mc:Choice xmlns:v="urn:schemas-microsoft-com:vml" Requires="v">
                <p:oleObj name="Equation" r:id="rId3" imgW="2145960" imgH="393480" progId="">
                  <p:embed/>
                </p:oleObj>
              </mc:Choice>
              <mc:Fallback>
                <p:oleObj name="Equation" r:id="rId3" imgW="2145960" imgH="3934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632" y="2866431"/>
                        <a:ext cx="4258733" cy="7810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98338088"/>
      </p:ext>
    </p:extLst>
  </p:cSld>
  <p:clrMapOvr>
    <a:masterClrMapping/>
  </p:clrMapOvr>
  <p:transition spd="slow">
    <p:cover dir="d"/>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rostokąt 4"/>
          <p:cNvSpPr/>
          <p:nvPr/>
        </p:nvSpPr>
        <p:spPr>
          <a:xfrm>
            <a:off x="883658" y="490818"/>
            <a:ext cx="1809763" cy="461665"/>
          </a:xfrm>
          <a:prstGeom prst="rect">
            <a:avLst/>
          </a:prstGeom>
        </p:spPr>
        <p:txBody>
          <a:bodyPr wrap="square">
            <a:spAutoFit/>
          </a:bodyPr>
          <a:lstStyle/>
          <a:p>
            <a:r>
              <a:rPr lang="pl-PL" sz="2400" b="1" u="sng" dirty="0">
                <a:latin typeface="Calibri" panose="020F0502020204030204" pitchFamily="34" charset="0"/>
                <a:ea typeface="Calibri" panose="020F0502020204030204" pitchFamily="34" charset="0"/>
                <a:cs typeface="Calibri" panose="020F0502020204030204" pitchFamily="34" charset="0"/>
              </a:rPr>
              <a:t>Gęstość</a:t>
            </a:r>
          </a:p>
        </p:txBody>
      </p:sp>
      <p:sp>
        <p:nvSpPr>
          <p:cNvPr id="7" name="Rectangle 2"/>
          <p:cNvSpPr>
            <a:spLocks noGrp="1" noChangeArrowheads="1"/>
          </p:cNvSpPr>
          <p:nvPr>
            <p:ph type="body" sz="quarter" idx="19"/>
          </p:nvPr>
        </p:nvSpPr>
        <p:spPr>
          <a:xfrm>
            <a:off x="380961" y="2571744"/>
            <a:ext cx="6337300" cy="3333773"/>
          </a:xfrm>
          <a:prstGeom prst="rect">
            <a:avLst/>
          </a:prstGeom>
        </p:spPr>
        <p:txBody>
          <a:bodyPr>
            <a:normAutofit/>
          </a:bodyPr>
          <a:lstStyle/>
          <a:p>
            <a:pPr marL="243411" indent="-243411" algn="ctr">
              <a:lnSpc>
                <a:spcPct val="120000"/>
              </a:lnSpc>
            </a:pPr>
            <a:r>
              <a:rPr lang="pl-PL" sz="2400" dirty="0">
                <a:solidFill>
                  <a:srgbClr val="000000"/>
                </a:solidFill>
                <a:latin typeface="Calibri" panose="020F0502020204030204" pitchFamily="34" charset="0"/>
                <a:ea typeface="Calibri" panose="020F0502020204030204" pitchFamily="34" charset="0"/>
                <a:cs typeface="Calibri" panose="020F0502020204030204" pitchFamily="34" charset="0"/>
              </a:rPr>
              <a:t>gęstość </a:t>
            </a: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ρ</a:t>
            </a:r>
            <a:r>
              <a:rPr lang="pl-PL" sz="2400" dirty="0">
                <a:solidFill>
                  <a:srgbClr val="000000"/>
                </a:solidFill>
                <a:latin typeface="Calibri" panose="020F0502020204030204" pitchFamily="34" charset="0"/>
                <a:ea typeface="Calibri" panose="020F0502020204030204" pitchFamily="34" charset="0"/>
                <a:cs typeface="Calibri" panose="020F0502020204030204" pitchFamily="34" charset="0"/>
              </a:rPr>
              <a:t> (greckie </a:t>
            </a:r>
            <a:r>
              <a:rPr lang="pl-PL"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ro</a:t>
            </a:r>
            <a:r>
              <a:rPr lang="pl-PL" sz="2400" dirty="0">
                <a:solidFill>
                  <a:srgbClr val="000000"/>
                </a:solidFill>
                <a:latin typeface="Calibri" panose="020F0502020204030204" pitchFamily="34" charset="0"/>
                <a:ea typeface="Calibri" panose="020F0502020204030204" pitchFamily="34" charset="0"/>
                <a:cs typeface="Calibri" panose="020F0502020204030204" pitchFamily="34" charset="0"/>
              </a:rPr>
              <a:t>) to stosunek masy </a:t>
            </a: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pl-PL" sz="2400" dirty="0">
                <a:solidFill>
                  <a:srgbClr val="000000"/>
                </a:solidFill>
                <a:latin typeface="Calibri" panose="020F0502020204030204" pitchFamily="34" charset="0"/>
                <a:ea typeface="Calibri" panose="020F0502020204030204" pitchFamily="34" charset="0"/>
                <a:cs typeface="Calibri" panose="020F0502020204030204" pitchFamily="34" charset="0"/>
              </a:rPr>
              <a:t> pewnej ilości danej substancji do jej objętości </a:t>
            </a: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V</a:t>
            </a:r>
            <a:r>
              <a:rPr lang="pl-P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330975286"/>
              </p:ext>
            </p:extLst>
          </p:nvPr>
        </p:nvGraphicFramePr>
        <p:xfrm>
          <a:off x="2693421" y="3686160"/>
          <a:ext cx="1905013" cy="1517939"/>
        </p:xfrm>
        <a:graphic>
          <a:graphicData uri="http://schemas.openxmlformats.org/presentationml/2006/ole">
            <mc:AlternateContent xmlns:mc="http://schemas.openxmlformats.org/markup-compatibility/2006">
              <mc:Choice xmlns:v="urn:schemas-microsoft-com:vml" Requires="v">
                <p:oleObj name="Equation" r:id="rId2" imgW="482400" imgH="393480" progId="">
                  <p:embed/>
                </p:oleObj>
              </mc:Choice>
              <mc:Fallback>
                <p:oleObj name="Equation" r:id="rId2" imgW="482400" imgH="39348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421" y="3686160"/>
                        <a:ext cx="1905013" cy="15179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7" descr="Gęstość do prezentacji"/>
          <p:cNvPicPr>
            <a:picLocks noChangeAspect="1" noChangeArrowheads="1"/>
          </p:cNvPicPr>
          <p:nvPr/>
        </p:nvPicPr>
        <p:blipFill>
          <a:blip r:embed="rId4"/>
          <a:srcRect/>
          <a:stretch>
            <a:fillRect/>
          </a:stretch>
        </p:blipFill>
        <p:spPr bwMode="auto">
          <a:xfrm>
            <a:off x="6858006" y="1238235"/>
            <a:ext cx="4872567" cy="4895851"/>
          </a:xfrm>
          <a:prstGeom prst="rect">
            <a:avLst/>
          </a:prstGeom>
          <a:noFill/>
        </p:spPr>
      </p:pic>
    </p:spTree>
    <p:extLst>
      <p:ext uri="{BB962C8B-B14F-4D97-AF65-F5344CB8AC3E}">
        <p14:creationId xmlns:p14="http://schemas.microsoft.com/office/powerpoint/2010/main" val="2229283383"/>
      </p:ext>
    </p:extLst>
  </p:cSld>
  <p:clrMapOvr>
    <a:masterClrMapping/>
  </p:clrMapOvr>
  <p:transition spd="slow">
    <p:cover dir="d"/>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568951" y="4131731"/>
            <a:ext cx="1126067" cy="609600"/>
          </a:xfrm>
          <a:prstGeom prst="rect">
            <a:avLst/>
          </a:prstGeom>
          <a:noFill/>
          <a:ln w="12700">
            <a:noFill/>
            <a:miter lim="800000"/>
            <a:headEnd/>
            <a:tailEnd/>
          </a:ln>
          <a:effectLst/>
        </p:spPr>
        <p:txBody>
          <a:bodyPr wrap="none" anchor="ctr"/>
          <a:lstStyle/>
          <a:p>
            <a:endParaRPr lang="pl-PL" sz="2400"/>
          </a:p>
        </p:txBody>
      </p:sp>
      <p:sp>
        <p:nvSpPr>
          <p:cNvPr id="4" name="Rectangle 3"/>
          <p:cNvSpPr>
            <a:spLocks noChangeArrowheads="1"/>
          </p:cNvSpPr>
          <p:nvPr/>
        </p:nvSpPr>
        <p:spPr bwMode="auto">
          <a:xfrm>
            <a:off x="153821" y="395313"/>
            <a:ext cx="3143272" cy="452090"/>
          </a:xfrm>
          <a:prstGeom prst="rect">
            <a:avLst/>
          </a:prstGeom>
          <a:noFill/>
          <a:ln w="12700">
            <a:noFill/>
            <a:miter lim="800000"/>
            <a:headEnd/>
            <a:tailEnd/>
          </a:ln>
          <a:effectLst/>
        </p:spPr>
        <p:txBody>
          <a:bodyPr wrap="square" lIns="120649" tIns="59267" rIns="120649" bIns="59267">
            <a:spAutoFit/>
          </a:bodyPr>
          <a:lstStyle/>
          <a:p>
            <a:pPr>
              <a:lnSpc>
                <a:spcPct val="90000"/>
              </a:lnSpc>
            </a:pPr>
            <a:r>
              <a:rPr lang="pl-PL" sz="2400" b="1" dirty="0">
                <a:latin typeface="Calibri" panose="020F0502020204030204" pitchFamily="34" charset="0"/>
                <a:ea typeface="Calibri" panose="020F0502020204030204" pitchFamily="34" charset="0"/>
                <a:cs typeface="Calibri" panose="020F0502020204030204" pitchFamily="34" charset="0"/>
              </a:rPr>
              <a:t>Prawo Pascala</a:t>
            </a:r>
          </a:p>
        </p:txBody>
      </p:sp>
      <p:sp>
        <p:nvSpPr>
          <p:cNvPr id="5" name="Rectangle 4"/>
          <p:cNvSpPr>
            <a:spLocks noChangeArrowheads="1"/>
          </p:cNvSpPr>
          <p:nvPr/>
        </p:nvSpPr>
        <p:spPr bwMode="auto">
          <a:xfrm>
            <a:off x="285667" y="1402969"/>
            <a:ext cx="11906333" cy="858355"/>
          </a:xfrm>
          <a:prstGeom prst="rect">
            <a:avLst/>
          </a:prstGeom>
          <a:noFill/>
          <a:ln w="12700">
            <a:noFill/>
            <a:miter lim="800000"/>
            <a:headEnd/>
            <a:tailEnd/>
          </a:ln>
          <a:effectLst/>
        </p:spPr>
        <p:txBody>
          <a:bodyPr wrap="square" lIns="120649" tIns="59267" rIns="120649" bIns="59267">
            <a:spAutoFit/>
          </a:bodyPr>
          <a:lstStyle/>
          <a:p>
            <a:pPr algn="just"/>
            <a:r>
              <a:rPr lang="pl-PL" sz="2400" dirty="0">
                <a:latin typeface="Calibri" panose="020F0502020204030204" pitchFamily="34" charset="0"/>
                <a:ea typeface="Calibri" panose="020F0502020204030204" pitchFamily="34" charset="0"/>
                <a:cs typeface="Calibri" panose="020F0502020204030204" pitchFamily="34" charset="0"/>
              </a:rPr>
              <a:t>Jeżeli na płyn (gaz lub ciecz) w zamkniętym zbiorniku zostanie wywarte ciśnienie, wówczas ciśnienie to rozchodzi się w zbiorniku równomiernie we wszystkich kierunkach.</a:t>
            </a:r>
          </a:p>
        </p:txBody>
      </p:sp>
      <p:sp>
        <p:nvSpPr>
          <p:cNvPr id="6" name="Oval 5"/>
          <p:cNvSpPr>
            <a:spLocks noChangeArrowheads="1"/>
          </p:cNvSpPr>
          <p:nvPr/>
        </p:nvSpPr>
        <p:spPr bwMode="auto">
          <a:xfrm>
            <a:off x="4616451" y="3293531"/>
            <a:ext cx="3335867" cy="3335867"/>
          </a:xfrm>
          <a:prstGeom prst="ellipse">
            <a:avLst/>
          </a:prstGeom>
          <a:gradFill rotWithShape="0">
            <a:gsLst>
              <a:gs pos="0">
                <a:srgbClr val="618FFD">
                  <a:gamma/>
                  <a:shade val="60000"/>
                  <a:invGamma/>
                </a:srgbClr>
              </a:gs>
              <a:gs pos="100000">
                <a:srgbClr val="618FFD"/>
              </a:gs>
            </a:gsLst>
            <a:path path="shape">
              <a:fillToRect l="50000" t="50000" r="50000" b="50000"/>
            </a:path>
          </a:gradFill>
          <a:ln w="12700">
            <a:solidFill>
              <a:schemeClr val="tx1"/>
            </a:solidFill>
            <a:round/>
            <a:headEnd/>
            <a:tailEnd/>
          </a:ln>
          <a:effectLst/>
        </p:spPr>
        <p:txBody>
          <a:bodyPr wrap="none" anchor="ctr"/>
          <a:lstStyle/>
          <a:p>
            <a:endParaRPr lang="pl-PL" sz="2400"/>
          </a:p>
        </p:txBody>
      </p:sp>
      <p:sp>
        <p:nvSpPr>
          <p:cNvPr id="7" name="Oval 6"/>
          <p:cNvSpPr>
            <a:spLocks noChangeArrowheads="1"/>
          </p:cNvSpPr>
          <p:nvPr/>
        </p:nvSpPr>
        <p:spPr bwMode="auto">
          <a:xfrm>
            <a:off x="8544984" y="3293531"/>
            <a:ext cx="3335867" cy="3335867"/>
          </a:xfrm>
          <a:prstGeom prst="ellipse">
            <a:avLst/>
          </a:prstGeom>
          <a:gradFill rotWithShape="0">
            <a:gsLst>
              <a:gs pos="0">
                <a:srgbClr val="618FFD">
                  <a:gamma/>
                  <a:shade val="60000"/>
                  <a:invGamma/>
                </a:srgbClr>
              </a:gs>
              <a:gs pos="100000">
                <a:srgbClr val="618FFD"/>
              </a:gs>
            </a:gsLst>
            <a:path path="shape">
              <a:fillToRect l="50000" t="50000" r="50000" b="50000"/>
            </a:path>
          </a:gradFill>
          <a:ln w="12700">
            <a:solidFill>
              <a:schemeClr val="tx1"/>
            </a:solidFill>
            <a:round/>
            <a:headEnd/>
            <a:tailEnd/>
          </a:ln>
          <a:effectLst/>
        </p:spPr>
        <p:txBody>
          <a:bodyPr wrap="none" anchor="ctr"/>
          <a:lstStyle/>
          <a:p>
            <a:endParaRPr lang="pl-PL" sz="2400"/>
          </a:p>
        </p:txBody>
      </p:sp>
      <p:sp>
        <p:nvSpPr>
          <p:cNvPr id="8" name="Rectangle 7"/>
          <p:cNvSpPr>
            <a:spLocks noChangeArrowheads="1"/>
          </p:cNvSpPr>
          <p:nvPr/>
        </p:nvSpPr>
        <p:spPr bwMode="auto">
          <a:xfrm>
            <a:off x="8953521" y="6252634"/>
            <a:ext cx="2319544" cy="612134"/>
          </a:xfrm>
          <a:prstGeom prst="rect">
            <a:avLst/>
          </a:prstGeom>
          <a:noFill/>
          <a:ln w="12700">
            <a:noFill/>
            <a:miter lim="800000"/>
            <a:headEnd/>
            <a:tailEnd/>
          </a:ln>
          <a:effectLst/>
        </p:spPr>
        <p:txBody>
          <a:bodyPr wrap="none" lIns="120649" tIns="59267" rIns="120649" bIns="59267">
            <a:spAutoFit/>
          </a:bodyPr>
          <a:lstStyle/>
          <a:p>
            <a:pPr algn="l"/>
            <a:r>
              <a:rPr lang="pl-PL" sz="3200" dirty="0">
                <a:solidFill>
                  <a:srgbClr val="CF0E30"/>
                </a:solidFill>
              </a:rPr>
              <a:t>R1 = R2 = R3</a:t>
            </a:r>
          </a:p>
        </p:txBody>
      </p:sp>
      <p:pic>
        <p:nvPicPr>
          <p:cNvPr id="9" name="Picture 8" descr="Sub Pascal.eps                                                 0000014Cvventur                        00000000:"/>
          <p:cNvPicPr>
            <a:picLocks noChangeAspect="1" noChangeArrowheads="1"/>
          </p:cNvPicPr>
          <p:nvPr/>
        </p:nvPicPr>
        <p:blipFill>
          <a:blip r:embed="rId2" cstate="print"/>
          <a:srcRect/>
          <a:stretch>
            <a:fillRect/>
          </a:stretch>
        </p:blipFill>
        <p:spPr bwMode="auto">
          <a:xfrm>
            <a:off x="4373034" y="3555997"/>
            <a:ext cx="3786717" cy="2819400"/>
          </a:xfrm>
          <a:prstGeom prst="rect">
            <a:avLst/>
          </a:prstGeom>
          <a:noFill/>
        </p:spPr>
      </p:pic>
      <p:pic>
        <p:nvPicPr>
          <p:cNvPr id="10" name="Picture 9" descr="Espascal.eps                                                   0000014Cvventur                        00000000:"/>
          <p:cNvPicPr>
            <a:picLocks noChangeAspect="1" noChangeArrowheads="1"/>
          </p:cNvPicPr>
          <p:nvPr/>
        </p:nvPicPr>
        <p:blipFill>
          <a:blip r:embed="rId3" cstate="print"/>
          <a:srcRect/>
          <a:stretch>
            <a:fillRect/>
          </a:stretch>
        </p:blipFill>
        <p:spPr bwMode="auto">
          <a:xfrm>
            <a:off x="8705851" y="3350682"/>
            <a:ext cx="3048000" cy="2798233"/>
          </a:xfrm>
          <a:prstGeom prst="rect">
            <a:avLst/>
          </a:prstGeom>
          <a:noFill/>
        </p:spPr>
      </p:pic>
      <p:sp>
        <p:nvSpPr>
          <p:cNvPr id="11" name="Oval 10"/>
          <p:cNvSpPr>
            <a:spLocks noChangeArrowheads="1"/>
          </p:cNvSpPr>
          <p:nvPr/>
        </p:nvSpPr>
        <p:spPr bwMode="auto">
          <a:xfrm>
            <a:off x="687917" y="3293531"/>
            <a:ext cx="3335867" cy="3335867"/>
          </a:xfrm>
          <a:prstGeom prst="ellipse">
            <a:avLst/>
          </a:prstGeom>
          <a:gradFill rotWithShape="0">
            <a:gsLst>
              <a:gs pos="0">
                <a:srgbClr val="618FFD">
                  <a:gamma/>
                  <a:shade val="60000"/>
                  <a:invGamma/>
                </a:srgbClr>
              </a:gs>
              <a:gs pos="100000">
                <a:srgbClr val="618FFD"/>
              </a:gs>
            </a:gsLst>
            <a:path path="shape">
              <a:fillToRect l="50000" t="50000" r="50000" b="50000"/>
            </a:path>
          </a:gradFill>
          <a:ln w="12700">
            <a:solidFill>
              <a:schemeClr val="tx1"/>
            </a:solidFill>
            <a:round/>
            <a:headEnd/>
            <a:tailEnd/>
          </a:ln>
          <a:effectLst/>
        </p:spPr>
        <p:txBody>
          <a:bodyPr wrap="none" anchor="ctr"/>
          <a:lstStyle/>
          <a:p>
            <a:endParaRPr lang="pl-PL" sz="2400"/>
          </a:p>
        </p:txBody>
      </p:sp>
      <p:pic>
        <p:nvPicPr>
          <p:cNvPr id="12" name="Picture 11" descr="Cavità1.eps                                                    0000014Cvventur                        00000000:"/>
          <p:cNvPicPr>
            <a:picLocks noChangeAspect="1" noChangeArrowheads="1"/>
          </p:cNvPicPr>
          <p:nvPr/>
        </p:nvPicPr>
        <p:blipFill>
          <a:blip r:embed="rId4" cstate="print"/>
          <a:srcRect/>
          <a:stretch>
            <a:fillRect/>
          </a:stretch>
        </p:blipFill>
        <p:spPr bwMode="auto">
          <a:xfrm>
            <a:off x="1162051" y="3047997"/>
            <a:ext cx="2563283" cy="3454400"/>
          </a:xfrm>
          <a:prstGeom prst="rect">
            <a:avLst/>
          </a:prstGeom>
          <a:noFill/>
        </p:spPr>
      </p:pic>
      <p:sp>
        <p:nvSpPr>
          <p:cNvPr id="13" name="Rectangle 12"/>
          <p:cNvSpPr>
            <a:spLocks noChangeArrowheads="1"/>
          </p:cNvSpPr>
          <p:nvPr/>
        </p:nvSpPr>
        <p:spPr bwMode="auto">
          <a:xfrm>
            <a:off x="374651" y="6043081"/>
            <a:ext cx="724555" cy="345459"/>
          </a:xfrm>
          <a:prstGeom prst="rect">
            <a:avLst/>
          </a:prstGeom>
          <a:noFill/>
          <a:ln w="12700">
            <a:noFill/>
            <a:miter lim="800000"/>
            <a:headEnd/>
            <a:tailEnd/>
          </a:ln>
          <a:effectLst/>
        </p:spPr>
        <p:txBody>
          <a:bodyPr wrap="none" lIns="120649" tIns="59267" rIns="120649" bIns="59267">
            <a:spAutoFit/>
          </a:bodyPr>
          <a:lstStyle/>
          <a:p>
            <a:pPr algn="l"/>
            <a:r>
              <a:rPr lang="pl-PL" sz="1467" b="1">
                <a:solidFill>
                  <a:srgbClr val="FC0128"/>
                </a:solidFill>
                <a:latin typeface="Arial" charset="0"/>
              </a:rPr>
              <a:t>Jelita</a:t>
            </a:r>
          </a:p>
        </p:txBody>
      </p:sp>
      <p:sp>
        <p:nvSpPr>
          <p:cNvPr id="14" name="Rectangle 13"/>
          <p:cNvSpPr>
            <a:spLocks noChangeArrowheads="1"/>
          </p:cNvSpPr>
          <p:nvPr/>
        </p:nvSpPr>
        <p:spPr bwMode="auto">
          <a:xfrm>
            <a:off x="374651" y="4859864"/>
            <a:ext cx="745395" cy="345459"/>
          </a:xfrm>
          <a:prstGeom prst="rect">
            <a:avLst/>
          </a:prstGeom>
          <a:noFill/>
          <a:ln w="12700">
            <a:noFill/>
            <a:miter lim="800000"/>
            <a:headEnd/>
            <a:tailEnd/>
          </a:ln>
          <a:effectLst/>
        </p:spPr>
        <p:txBody>
          <a:bodyPr wrap="none" lIns="120649" tIns="59267" rIns="120649" bIns="59267">
            <a:spAutoFit/>
          </a:bodyPr>
          <a:lstStyle/>
          <a:p>
            <a:pPr algn="l"/>
            <a:r>
              <a:rPr lang="pl-PL" sz="1467" b="1">
                <a:solidFill>
                  <a:srgbClr val="FC0128"/>
                </a:solidFill>
                <a:latin typeface="Arial" charset="0"/>
              </a:rPr>
              <a:t>Płuca</a:t>
            </a:r>
          </a:p>
        </p:txBody>
      </p:sp>
      <p:sp>
        <p:nvSpPr>
          <p:cNvPr id="15" name="Rectangle 14"/>
          <p:cNvSpPr>
            <a:spLocks noChangeArrowheads="1"/>
          </p:cNvSpPr>
          <p:nvPr/>
        </p:nvSpPr>
        <p:spPr bwMode="auto">
          <a:xfrm>
            <a:off x="374652" y="5516031"/>
            <a:ext cx="955388" cy="345459"/>
          </a:xfrm>
          <a:prstGeom prst="rect">
            <a:avLst/>
          </a:prstGeom>
          <a:noFill/>
          <a:ln w="12700">
            <a:noFill/>
            <a:miter lim="800000"/>
            <a:headEnd/>
            <a:tailEnd/>
          </a:ln>
          <a:effectLst/>
        </p:spPr>
        <p:txBody>
          <a:bodyPr wrap="none" lIns="120649" tIns="59267" rIns="120649" bIns="59267">
            <a:spAutoFit/>
          </a:bodyPr>
          <a:lstStyle/>
          <a:p>
            <a:pPr algn="l"/>
            <a:r>
              <a:rPr lang="pl-PL" sz="1467" b="1">
                <a:solidFill>
                  <a:srgbClr val="FC0128"/>
                </a:solidFill>
                <a:latin typeface="Arial" charset="0"/>
              </a:rPr>
              <a:t>Żołądek</a:t>
            </a:r>
          </a:p>
        </p:txBody>
      </p:sp>
      <p:sp>
        <p:nvSpPr>
          <p:cNvPr id="16" name="Rectangle 15"/>
          <p:cNvSpPr>
            <a:spLocks noChangeArrowheads="1"/>
          </p:cNvSpPr>
          <p:nvPr/>
        </p:nvSpPr>
        <p:spPr bwMode="auto">
          <a:xfrm>
            <a:off x="374651" y="4025897"/>
            <a:ext cx="1076062" cy="345459"/>
          </a:xfrm>
          <a:prstGeom prst="rect">
            <a:avLst/>
          </a:prstGeom>
          <a:noFill/>
          <a:ln w="12700">
            <a:noFill/>
            <a:miter lim="800000"/>
            <a:headEnd/>
            <a:tailEnd/>
          </a:ln>
          <a:effectLst/>
        </p:spPr>
        <p:txBody>
          <a:bodyPr wrap="none" lIns="120649" tIns="59267" rIns="120649" bIns="59267">
            <a:spAutoFit/>
          </a:bodyPr>
          <a:lstStyle/>
          <a:p>
            <a:pPr algn="l"/>
            <a:r>
              <a:rPr lang="pl-PL" sz="1467" b="1" dirty="0">
                <a:solidFill>
                  <a:srgbClr val="FC0128"/>
                </a:solidFill>
                <a:latin typeface="Arial" charset="0"/>
              </a:rPr>
              <a:t>Tchawica</a:t>
            </a:r>
          </a:p>
        </p:txBody>
      </p:sp>
      <p:sp>
        <p:nvSpPr>
          <p:cNvPr id="17" name="Rectangle 16"/>
          <p:cNvSpPr>
            <a:spLocks noChangeArrowheads="1"/>
          </p:cNvSpPr>
          <p:nvPr/>
        </p:nvSpPr>
        <p:spPr bwMode="auto">
          <a:xfrm>
            <a:off x="374651" y="4455581"/>
            <a:ext cx="1027523" cy="345459"/>
          </a:xfrm>
          <a:prstGeom prst="rect">
            <a:avLst/>
          </a:prstGeom>
          <a:noFill/>
          <a:ln w="12700">
            <a:noFill/>
            <a:miter lim="800000"/>
            <a:headEnd/>
            <a:tailEnd/>
          </a:ln>
          <a:effectLst/>
        </p:spPr>
        <p:txBody>
          <a:bodyPr wrap="none" lIns="120649" tIns="59267" rIns="120649" bIns="59267">
            <a:spAutoFit/>
          </a:bodyPr>
          <a:lstStyle/>
          <a:p>
            <a:pPr algn="l"/>
            <a:r>
              <a:rPr lang="pl-PL" sz="1467" b="1">
                <a:solidFill>
                  <a:srgbClr val="FC0128"/>
                </a:solidFill>
                <a:latin typeface="Arial" charset="0"/>
              </a:rPr>
              <a:t>Oskrzela</a:t>
            </a:r>
          </a:p>
        </p:txBody>
      </p:sp>
      <p:sp>
        <p:nvSpPr>
          <p:cNvPr id="18" name="Rectangle 17"/>
          <p:cNvSpPr>
            <a:spLocks noChangeArrowheads="1"/>
          </p:cNvSpPr>
          <p:nvPr/>
        </p:nvSpPr>
        <p:spPr bwMode="auto">
          <a:xfrm>
            <a:off x="374651" y="3047997"/>
            <a:ext cx="798293" cy="345459"/>
          </a:xfrm>
          <a:prstGeom prst="rect">
            <a:avLst/>
          </a:prstGeom>
          <a:noFill/>
          <a:ln w="12700">
            <a:noFill/>
            <a:miter lim="800000"/>
            <a:headEnd/>
            <a:tailEnd/>
          </a:ln>
          <a:effectLst/>
        </p:spPr>
        <p:txBody>
          <a:bodyPr wrap="none" lIns="120649" tIns="59267" rIns="120649" bIns="59267">
            <a:spAutoFit/>
          </a:bodyPr>
          <a:lstStyle/>
          <a:p>
            <a:pPr algn="l"/>
            <a:r>
              <a:rPr lang="pl-PL" sz="1467" b="1">
                <a:solidFill>
                  <a:srgbClr val="FC0128"/>
                </a:solidFill>
                <a:latin typeface="Arial" charset="0"/>
              </a:rPr>
              <a:t>Zatoki</a:t>
            </a:r>
          </a:p>
        </p:txBody>
      </p:sp>
      <p:sp>
        <p:nvSpPr>
          <p:cNvPr id="19" name="Rectangle 18"/>
          <p:cNvSpPr>
            <a:spLocks noChangeArrowheads="1"/>
          </p:cNvSpPr>
          <p:nvPr/>
        </p:nvSpPr>
        <p:spPr bwMode="auto">
          <a:xfrm>
            <a:off x="374651" y="3454397"/>
            <a:ext cx="1625600" cy="571225"/>
          </a:xfrm>
          <a:prstGeom prst="rect">
            <a:avLst/>
          </a:prstGeom>
          <a:noFill/>
          <a:ln w="12700">
            <a:noFill/>
            <a:miter lim="800000"/>
            <a:headEnd/>
            <a:tailEnd/>
          </a:ln>
          <a:effectLst/>
        </p:spPr>
        <p:txBody>
          <a:bodyPr lIns="120649" tIns="59267" rIns="120649" bIns="59267">
            <a:spAutoFit/>
          </a:bodyPr>
          <a:lstStyle/>
          <a:p>
            <a:pPr algn="l"/>
            <a:r>
              <a:rPr lang="pl-PL" sz="1467" b="1">
                <a:solidFill>
                  <a:srgbClr val="FC0128"/>
                </a:solidFill>
                <a:latin typeface="Arial" charset="0"/>
              </a:rPr>
              <a:t>Drogi oddechowe</a:t>
            </a:r>
          </a:p>
        </p:txBody>
      </p:sp>
    </p:spTree>
    <p:extLst>
      <p:ext uri="{BB962C8B-B14F-4D97-AF65-F5344CB8AC3E}">
        <p14:creationId xmlns:p14="http://schemas.microsoft.com/office/powerpoint/2010/main" val="426673118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ou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2"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ppt_x</p:attrName>
                                        </p:attrNameLst>
                                      </p:cBhvr>
                                      <p:tavLst>
                                        <p:tav tm="0">
                                          <p:val>
                                            <p:strVal val="#ppt_x+#ppt_w/2"/>
                                          </p:val>
                                        </p:tav>
                                        <p:tav tm="100000">
                                          <p:val>
                                            <p:strVal val="#ppt_x"/>
                                          </p:val>
                                        </p:tav>
                                      </p:tavLst>
                                    </p:anim>
                                    <p:anim calcmode="lin" valueType="num">
                                      <p:cBhvr>
                                        <p:cTn id="41" dur="500" fill="hold"/>
                                        <p:tgtEl>
                                          <p:spTgt spid="8"/>
                                        </p:tgtEl>
                                        <p:attrNameLst>
                                          <p:attrName>ppt_y</p:attrName>
                                        </p:attrNameLst>
                                      </p:cBhvr>
                                      <p:tavLst>
                                        <p:tav tm="0">
                                          <p:val>
                                            <p:strVal val="#ppt_y"/>
                                          </p:val>
                                        </p:tav>
                                        <p:tav tm="100000">
                                          <p:val>
                                            <p:strVal val="#ppt_y"/>
                                          </p:val>
                                        </p:tav>
                                      </p:tavLst>
                                    </p:anim>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P spid="7" grpId="0" animBg="1"/>
      <p:bldP spid="8" grpId="0" autoUpdateAnimBg="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4"/>
          <p:cNvSpPr>
            <a:spLocks noChangeArrowheads="1"/>
          </p:cNvSpPr>
          <p:nvPr/>
        </p:nvSpPr>
        <p:spPr bwMode="auto">
          <a:xfrm>
            <a:off x="302683" y="2870195"/>
            <a:ext cx="4174056" cy="3892579"/>
          </a:xfrm>
          <a:prstGeom prst="ellipse">
            <a:avLst/>
          </a:prstGeom>
          <a:gradFill rotWithShape="0">
            <a:gsLst>
              <a:gs pos="0">
                <a:srgbClr val="618FFD">
                  <a:gamma/>
                  <a:shade val="60000"/>
                  <a:invGamma/>
                </a:srgbClr>
              </a:gs>
              <a:gs pos="100000">
                <a:srgbClr val="618FFD"/>
              </a:gs>
            </a:gsLst>
            <a:path path="shape">
              <a:fillToRect l="50000" t="50000" r="50000" b="50000"/>
            </a:path>
          </a:gradFill>
          <a:ln w="12700">
            <a:solidFill>
              <a:schemeClr val="tx1"/>
            </a:solidFill>
            <a:round/>
            <a:headEnd/>
            <a:tailEnd/>
          </a:ln>
          <a:effectLst/>
        </p:spPr>
        <p:txBody>
          <a:bodyPr wrap="none" anchor="ctr"/>
          <a:lstStyle/>
          <a:p>
            <a:endParaRPr lang="pl-PL" sz="2400"/>
          </a:p>
        </p:txBody>
      </p:sp>
      <p:sp>
        <p:nvSpPr>
          <p:cNvPr id="5" name="AutoShape 5"/>
          <p:cNvSpPr>
            <a:spLocks noChangeArrowheads="1"/>
          </p:cNvSpPr>
          <p:nvPr/>
        </p:nvSpPr>
        <p:spPr bwMode="auto">
          <a:xfrm>
            <a:off x="3200401" y="2666995"/>
            <a:ext cx="2588684" cy="2387600"/>
          </a:xfrm>
          <a:prstGeom prst="star16">
            <a:avLst>
              <a:gd name="adj" fmla="val 37500"/>
            </a:avLst>
          </a:prstGeom>
          <a:gradFill rotWithShape="0">
            <a:gsLst>
              <a:gs pos="0">
                <a:srgbClr val="CF0E30">
                  <a:gamma/>
                  <a:shade val="29804"/>
                  <a:invGamma/>
                </a:srgbClr>
              </a:gs>
              <a:gs pos="50000">
                <a:srgbClr val="CF0E30"/>
              </a:gs>
              <a:gs pos="100000">
                <a:srgbClr val="CF0E30">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pl-PL" sz="4800"/>
              <a:t>10 kG</a:t>
            </a:r>
          </a:p>
        </p:txBody>
      </p:sp>
      <p:sp>
        <p:nvSpPr>
          <p:cNvPr id="6" name="AutoShape 6"/>
          <p:cNvSpPr>
            <a:spLocks noChangeArrowheads="1"/>
          </p:cNvSpPr>
          <p:nvPr/>
        </p:nvSpPr>
        <p:spPr bwMode="auto">
          <a:xfrm>
            <a:off x="1329267" y="4309528"/>
            <a:ext cx="1473200" cy="1473200"/>
          </a:xfrm>
          <a:prstGeom prst="cube">
            <a:avLst>
              <a:gd name="adj" fmla="val 24995"/>
            </a:avLst>
          </a:prstGeom>
          <a:solidFill>
            <a:srgbClr val="BC3700"/>
          </a:solidFill>
          <a:ln w="12700">
            <a:solidFill>
              <a:schemeClr val="tx1"/>
            </a:solidFill>
            <a:miter lim="800000"/>
            <a:headEnd/>
            <a:tailEnd/>
          </a:ln>
          <a:effectLst/>
        </p:spPr>
        <p:txBody>
          <a:bodyPr wrap="none" anchor="ctr"/>
          <a:lstStyle/>
          <a:p>
            <a:endParaRPr lang="pl-PL" sz="2400"/>
          </a:p>
        </p:txBody>
      </p:sp>
      <p:sp>
        <p:nvSpPr>
          <p:cNvPr id="7" name="Rectangle 7"/>
          <p:cNvSpPr>
            <a:spLocks noChangeArrowheads="1"/>
          </p:cNvSpPr>
          <p:nvPr/>
        </p:nvSpPr>
        <p:spPr bwMode="auto">
          <a:xfrm>
            <a:off x="1625600" y="2099728"/>
            <a:ext cx="897467" cy="1794933"/>
          </a:xfrm>
          <a:prstGeom prst="rect">
            <a:avLst/>
          </a:prstGeom>
          <a:solidFill>
            <a:srgbClr val="000000"/>
          </a:solidFill>
          <a:ln w="50800">
            <a:solidFill>
              <a:srgbClr val="000000"/>
            </a:solidFill>
            <a:miter lim="800000"/>
            <a:headEnd/>
            <a:tailEnd/>
          </a:ln>
          <a:effectLst/>
        </p:spPr>
        <p:txBody>
          <a:bodyPr wrap="none" anchor="ctr"/>
          <a:lstStyle/>
          <a:p>
            <a:endParaRPr lang="pl-PL" sz="2400"/>
          </a:p>
        </p:txBody>
      </p:sp>
      <p:sp>
        <p:nvSpPr>
          <p:cNvPr id="8" name="AutoShape 8"/>
          <p:cNvSpPr>
            <a:spLocks noChangeArrowheads="1"/>
          </p:cNvSpPr>
          <p:nvPr/>
        </p:nvSpPr>
        <p:spPr bwMode="auto">
          <a:xfrm>
            <a:off x="2142067" y="2158995"/>
            <a:ext cx="338667" cy="1676400"/>
          </a:xfrm>
          <a:prstGeom prst="roundRect">
            <a:avLst>
              <a:gd name="adj" fmla="val 49995"/>
            </a:avLst>
          </a:prstGeom>
          <a:solidFill>
            <a:schemeClr val="bg1"/>
          </a:solidFill>
          <a:ln w="12700">
            <a:solidFill>
              <a:schemeClr val="tx1"/>
            </a:solidFill>
            <a:round/>
            <a:headEnd/>
            <a:tailEnd/>
          </a:ln>
          <a:effectLst/>
        </p:spPr>
        <p:txBody>
          <a:bodyPr wrap="none" anchor="ctr"/>
          <a:lstStyle/>
          <a:p>
            <a:endParaRPr lang="pl-PL" sz="2400"/>
          </a:p>
        </p:txBody>
      </p:sp>
      <p:sp>
        <p:nvSpPr>
          <p:cNvPr id="9" name="Rectangle 9"/>
          <p:cNvSpPr>
            <a:spLocks noChangeArrowheads="1"/>
          </p:cNvSpPr>
          <p:nvPr/>
        </p:nvSpPr>
        <p:spPr bwMode="auto">
          <a:xfrm>
            <a:off x="2129344" y="2112428"/>
            <a:ext cx="537633" cy="1761808"/>
          </a:xfrm>
          <a:prstGeom prst="rect">
            <a:avLst/>
          </a:prstGeom>
          <a:noFill/>
          <a:ln w="50800">
            <a:noFill/>
            <a:miter lim="800000"/>
            <a:headEnd/>
            <a:tailEnd/>
          </a:ln>
          <a:effectLst/>
        </p:spPr>
        <p:txBody>
          <a:bodyPr lIns="120649" tIns="59267" rIns="120649" bIns="59267">
            <a:spAutoFit/>
          </a:bodyPr>
          <a:lstStyle/>
          <a:p>
            <a:r>
              <a:rPr lang="pl-PL" sz="1067" dirty="0"/>
              <a:t>1</a:t>
            </a:r>
          </a:p>
          <a:p>
            <a:r>
              <a:rPr lang="pl-PL" sz="1067" dirty="0"/>
              <a:t>2</a:t>
            </a:r>
          </a:p>
          <a:p>
            <a:r>
              <a:rPr lang="pl-PL" sz="1067" dirty="0"/>
              <a:t>3</a:t>
            </a:r>
          </a:p>
          <a:p>
            <a:r>
              <a:rPr lang="pl-PL" sz="1067" dirty="0"/>
              <a:t>4</a:t>
            </a:r>
          </a:p>
          <a:p>
            <a:r>
              <a:rPr lang="pl-PL" sz="1067" dirty="0"/>
              <a:t>5</a:t>
            </a:r>
          </a:p>
          <a:p>
            <a:r>
              <a:rPr lang="pl-PL" sz="1067" dirty="0"/>
              <a:t>6</a:t>
            </a:r>
          </a:p>
          <a:p>
            <a:r>
              <a:rPr lang="pl-PL" sz="1067" dirty="0"/>
              <a:t>7</a:t>
            </a:r>
          </a:p>
          <a:p>
            <a:r>
              <a:rPr lang="pl-PL" sz="1067" dirty="0"/>
              <a:t>8</a:t>
            </a:r>
          </a:p>
          <a:p>
            <a:r>
              <a:rPr lang="pl-PL" sz="1067" dirty="0"/>
              <a:t>9</a:t>
            </a:r>
          </a:p>
          <a:p>
            <a:r>
              <a:rPr lang="pl-PL" sz="1067" dirty="0"/>
              <a:t>10</a:t>
            </a:r>
          </a:p>
        </p:txBody>
      </p:sp>
      <p:sp>
        <p:nvSpPr>
          <p:cNvPr id="10" name="Line 10"/>
          <p:cNvSpPr>
            <a:spLocks noChangeShapeType="1"/>
          </p:cNvSpPr>
          <p:nvPr/>
        </p:nvSpPr>
        <p:spPr bwMode="auto">
          <a:xfrm>
            <a:off x="2065867" y="3962395"/>
            <a:ext cx="0" cy="491067"/>
          </a:xfrm>
          <a:prstGeom prst="line">
            <a:avLst/>
          </a:prstGeom>
          <a:noFill/>
          <a:ln w="101600">
            <a:solidFill>
              <a:srgbClr val="000000"/>
            </a:solidFill>
            <a:round/>
            <a:headEnd/>
            <a:tailEnd/>
          </a:ln>
          <a:effectLst/>
        </p:spPr>
        <p:txBody>
          <a:bodyPr wrap="none" anchor="ctr"/>
          <a:lstStyle/>
          <a:p>
            <a:endParaRPr lang="pl-PL" sz="2400"/>
          </a:p>
        </p:txBody>
      </p:sp>
      <p:sp>
        <p:nvSpPr>
          <p:cNvPr id="11" name="AutoShape 11"/>
          <p:cNvSpPr>
            <a:spLocks noChangeArrowheads="1"/>
          </p:cNvSpPr>
          <p:nvPr/>
        </p:nvSpPr>
        <p:spPr bwMode="auto">
          <a:xfrm rot="5400000">
            <a:off x="1862667" y="3488261"/>
            <a:ext cx="338667" cy="440267"/>
          </a:xfrm>
          <a:prstGeom prst="triangle">
            <a:avLst>
              <a:gd name="adj" fmla="val 49995"/>
            </a:avLst>
          </a:prstGeom>
          <a:solidFill>
            <a:srgbClr val="CF0E30"/>
          </a:solidFill>
          <a:ln w="12700">
            <a:noFill/>
            <a:miter lim="800000"/>
            <a:headEnd/>
            <a:tailEnd/>
          </a:ln>
          <a:effectLst/>
        </p:spPr>
        <p:txBody>
          <a:bodyPr wrap="none" anchor="ctr"/>
          <a:lstStyle/>
          <a:p>
            <a:endParaRPr lang="pl-PL" sz="2400"/>
          </a:p>
        </p:txBody>
      </p:sp>
      <p:sp>
        <p:nvSpPr>
          <p:cNvPr id="12" name="Oval 13"/>
          <p:cNvSpPr>
            <a:spLocks noChangeArrowheads="1"/>
          </p:cNvSpPr>
          <p:nvPr/>
        </p:nvSpPr>
        <p:spPr bwMode="auto">
          <a:xfrm>
            <a:off x="8206318" y="2912528"/>
            <a:ext cx="3699973" cy="3659744"/>
          </a:xfrm>
          <a:prstGeom prst="ellipse">
            <a:avLst/>
          </a:prstGeom>
          <a:gradFill rotWithShape="0">
            <a:gsLst>
              <a:gs pos="0">
                <a:srgbClr val="618FFD">
                  <a:gamma/>
                  <a:shade val="60000"/>
                  <a:invGamma/>
                </a:srgbClr>
              </a:gs>
              <a:gs pos="100000">
                <a:srgbClr val="618FFD"/>
              </a:gs>
            </a:gsLst>
            <a:path path="shape">
              <a:fillToRect l="50000" t="50000" r="50000" b="50000"/>
            </a:path>
          </a:gradFill>
          <a:ln w="12700">
            <a:solidFill>
              <a:schemeClr val="tx1"/>
            </a:solidFill>
            <a:round/>
            <a:headEnd/>
            <a:tailEnd/>
          </a:ln>
          <a:effectLst/>
        </p:spPr>
        <p:txBody>
          <a:bodyPr wrap="none" anchor="ctr"/>
          <a:lstStyle/>
          <a:p>
            <a:endParaRPr lang="pl-PL" sz="2400"/>
          </a:p>
        </p:txBody>
      </p:sp>
      <p:sp>
        <p:nvSpPr>
          <p:cNvPr id="13" name="AutoShape 14"/>
          <p:cNvSpPr>
            <a:spLocks noChangeArrowheads="1"/>
          </p:cNvSpPr>
          <p:nvPr/>
        </p:nvSpPr>
        <p:spPr bwMode="auto">
          <a:xfrm>
            <a:off x="6299201" y="2709328"/>
            <a:ext cx="2588684" cy="2387600"/>
          </a:xfrm>
          <a:prstGeom prst="star16">
            <a:avLst>
              <a:gd name="adj" fmla="val 37500"/>
            </a:avLst>
          </a:prstGeom>
          <a:gradFill rotWithShape="0">
            <a:gsLst>
              <a:gs pos="0">
                <a:srgbClr val="CF0E30">
                  <a:gamma/>
                  <a:shade val="29804"/>
                  <a:invGamma/>
                </a:srgbClr>
              </a:gs>
              <a:gs pos="50000">
                <a:srgbClr val="CF0E30"/>
              </a:gs>
              <a:gs pos="100000">
                <a:srgbClr val="CF0E30">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pl-PL" sz="4800"/>
              <a:t>9 kG</a:t>
            </a:r>
          </a:p>
        </p:txBody>
      </p:sp>
      <p:sp>
        <p:nvSpPr>
          <p:cNvPr id="14" name="Rectangle 15"/>
          <p:cNvSpPr>
            <a:spLocks noChangeArrowheads="1"/>
          </p:cNvSpPr>
          <p:nvPr/>
        </p:nvSpPr>
        <p:spPr bwMode="auto">
          <a:xfrm>
            <a:off x="9694333" y="2142062"/>
            <a:ext cx="897467" cy="1794933"/>
          </a:xfrm>
          <a:prstGeom prst="rect">
            <a:avLst/>
          </a:prstGeom>
          <a:solidFill>
            <a:srgbClr val="000000"/>
          </a:solidFill>
          <a:ln w="50800">
            <a:solidFill>
              <a:srgbClr val="000000"/>
            </a:solidFill>
            <a:miter lim="800000"/>
            <a:headEnd/>
            <a:tailEnd/>
          </a:ln>
          <a:effectLst/>
        </p:spPr>
        <p:txBody>
          <a:bodyPr wrap="none" anchor="ctr"/>
          <a:lstStyle/>
          <a:p>
            <a:endParaRPr lang="pl-PL" sz="2400"/>
          </a:p>
        </p:txBody>
      </p:sp>
      <p:sp>
        <p:nvSpPr>
          <p:cNvPr id="15" name="Freeform 16" descr="10%"/>
          <p:cNvSpPr>
            <a:spLocks/>
          </p:cNvSpPr>
          <p:nvPr/>
        </p:nvSpPr>
        <p:spPr bwMode="auto">
          <a:xfrm>
            <a:off x="8949267" y="4275661"/>
            <a:ext cx="2338917" cy="1873251"/>
          </a:xfrm>
          <a:custGeom>
            <a:avLst/>
            <a:gdLst/>
            <a:ahLst/>
            <a:cxnLst>
              <a:cxn ang="0">
                <a:pos x="8" y="68"/>
              </a:cxn>
              <a:cxn ang="0">
                <a:pos x="48" y="36"/>
              </a:cxn>
              <a:cxn ang="0">
                <a:pos x="260" y="4"/>
              </a:cxn>
              <a:cxn ang="0">
                <a:pos x="520" y="0"/>
              </a:cxn>
              <a:cxn ang="0">
                <a:pos x="776" y="0"/>
              </a:cxn>
              <a:cxn ang="0">
                <a:pos x="972" y="16"/>
              </a:cxn>
              <a:cxn ang="0">
                <a:pos x="1088" y="48"/>
              </a:cxn>
              <a:cxn ang="0">
                <a:pos x="1104" y="76"/>
              </a:cxn>
              <a:cxn ang="0">
                <a:pos x="1104" y="796"/>
              </a:cxn>
              <a:cxn ang="0">
                <a:pos x="1100" y="812"/>
              </a:cxn>
              <a:cxn ang="0">
                <a:pos x="1040" y="844"/>
              </a:cxn>
              <a:cxn ang="0">
                <a:pos x="928" y="864"/>
              </a:cxn>
              <a:cxn ang="0">
                <a:pos x="812" y="876"/>
              </a:cxn>
              <a:cxn ang="0">
                <a:pos x="688" y="880"/>
              </a:cxn>
              <a:cxn ang="0">
                <a:pos x="472" y="884"/>
              </a:cxn>
              <a:cxn ang="0">
                <a:pos x="400" y="876"/>
              </a:cxn>
              <a:cxn ang="0">
                <a:pos x="312" y="876"/>
              </a:cxn>
              <a:cxn ang="0">
                <a:pos x="212" y="868"/>
              </a:cxn>
              <a:cxn ang="0">
                <a:pos x="44" y="844"/>
              </a:cxn>
              <a:cxn ang="0">
                <a:pos x="0" y="816"/>
              </a:cxn>
              <a:cxn ang="0">
                <a:pos x="8" y="68"/>
              </a:cxn>
            </a:cxnLst>
            <a:rect l="0" t="0" r="r" b="b"/>
            <a:pathLst>
              <a:path w="1105" h="885">
                <a:moveTo>
                  <a:pt x="8" y="68"/>
                </a:moveTo>
                <a:lnTo>
                  <a:pt x="48" y="36"/>
                </a:lnTo>
                <a:lnTo>
                  <a:pt x="260" y="4"/>
                </a:lnTo>
                <a:lnTo>
                  <a:pt x="520" y="0"/>
                </a:lnTo>
                <a:lnTo>
                  <a:pt x="776" y="0"/>
                </a:lnTo>
                <a:lnTo>
                  <a:pt x="972" y="16"/>
                </a:lnTo>
                <a:lnTo>
                  <a:pt x="1088" y="48"/>
                </a:lnTo>
                <a:lnTo>
                  <a:pt x="1104" y="76"/>
                </a:lnTo>
                <a:lnTo>
                  <a:pt x="1104" y="796"/>
                </a:lnTo>
                <a:lnTo>
                  <a:pt x="1100" y="812"/>
                </a:lnTo>
                <a:lnTo>
                  <a:pt x="1040" y="844"/>
                </a:lnTo>
                <a:lnTo>
                  <a:pt x="928" y="864"/>
                </a:lnTo>
                <a:lnTo>
                  <a:pt x="812" y="876"/>
                </a:lnTo>
                <a:lnTo>
                  <a:pt x="688" y="880"/>
                </a:lnTo>
                <a:lnTo>
                  <a:pt x="472" y="884"/>
                </a:lnTo>
                <a:lnTo>
                  <a:pt x="400" y="876"/>
                </a:lnTo>
                <a:lnTo>
                  <a:pt x="312" y="876"/>
                </a:lnTo>
                <a:lnTo>
                  <a:pt x="212" y="868"/>
                </a:lnTo>
                <a:lnTo>
                  <a:pt x="44" y="844"/>
                </a:lnTo>
                <a:lnTo>
                  <a:pt x="0" y="816"/>
                </a:lnTo>
                <a:lnTo>
                  <a:pt x="8" y="68"/>
                </a:lnTo>
              </a:path>
            </a:pathLst>
          </a:custGeom>
          <a:pattFill prst="pct10">
            <a:fgClr>
              <a:srgbClr val="618FFD"/>
            </a:fgClr>
            <a:bgClr>
              <a:schemeClr val="bg1"/>
            </a:bgClr>
          </a:pattFill>
          <a:ln w="12700" cap="rnd" cmpd="sng">
            <a:solidFill>
              <a:schemeClr val="tx1"/>
            </a:solidFill>
            <a:prstDash val="solid"/>
            <a:round/>
            <a:headEnd type="none" w="med" len="med"/>
            <a:tailEnd type="none" w="med" len="med"/>
          </a:ln>
          <a:effectLst/>
        </p:spPr>
        <p:txBody>
          <a:bodyPr/>
          <a:lstStyle/>
          <a:p>
            <a:endParaRPr lang="pl-PL" sz="2400"/>
          </a:p>
        </p:txBody>
      </p:sp>
      <p:sp>
        <p:nvSpPr>
          <p:cNvPr id="16" name="Freeform 17"/>
          <p:cNvSpPr>
            <a:spLocks/>
          </p:cNvSpPr>
          <p:nvPr/>
        </p:nvSpPr>
        <p:spPr bwMode="auto">
          <a:xfrm>
            <a:off x="8949267" y="4309528"/>
            <a:ext cx="2338917" cy="1873251"/>
          </a:xfrm>
          <a:custGeom>
            <a:avLst/>
            <a:gdLst/>
            <a:ahLst/>
            <a:cxnLst>
              <a:cxn ang="0">
                <a:pos x="8" y="68"/>
              </a:cxn>
              <a:cxn ang="0">
                <a:pos x="48" y="36"/>
              </a:cxn>
              <a:cxn ang="0">
                <a:pos x="260" y="4"/>
              </a:cxn>
              <a:cxn ang="0">
                <a:pos x="520" y="0"/>
              </a:cxn>
              <a:cxn ang="0">
                <a:pos x="776" y="0"/>
              </a:cxn>
              <a:cxn ang="0">
                <a:pos x="972" y="16"/>
              </a:cxn>
              <a:cxn ang="0">
                <a:pos x="1088" y="48"/>
              </a:cxn>
              <a:cxn ang="0">
                <a:pos x="1104" y="76"/>
              </a:cxn>
              <a:cxn ang="0">
                <a:pos x="1104" y="796"/>
              </a:cxn>
              <a:cxn ang="0">
                <a:pos x="1100" y="812"/>
              </a:cxn>
              <a:cxn ang="0">
                <a:pos x="1040" y="844"/>
              </a:cxn>
              <a:cxn ang="0">
                <a:pos x="928" y="864"/>
              </a:cxn>
              <a:cxn ang="0">
                <a:pos x="812" y="876"/>
              </a:cxn>
              <a:cxn ang="0">
                <a:pos x="688" y="880"/>
              </a:cxn>
              <a:cxn ang="0">
                <a:pos x="472" y="884"/>
              </a:cxn>
              <a:cxn ang="0">
                <a:pos x="400" y="876"/>
              </a:cxn>
              <a:cxn ang="0">
                <a:pos x="312" y="876"/>
              </a:cxn>
              <a:cxn ang="0">
                <a:pos x="212" y="868"/>
              </a:cxn>
              <a:cxn ang="0">
                <a:pos x="44" y="844"/>
              </a:cxn>
              <a:cxn ang="0">
                <a:pos x="0" y="816"/>
              </a:cxn>
              <a:cxn ang="0">
                <a:pos x="8" y="68"/>
              </a:cxn>
            </a:cxnLst>
            <a:rect l="0" t="0" r="r" b="b"/>
            <a:pathLst>
              <a:path w="1105" h="885">
                <a:moveTo>
                  <a:pt x="8" y="68"/>
                </a:moveTo>
                <a:lnTo>
                  <a:pt x="48" y="36"/>
                </a:lnTo>
                <a:lnTo>
                  <a:pt x="260" y="4"/>
                </a:lnTo>
                <a:lnTo>
                  <a:pt x="520" y="0"/>
                </a:lnTo>
                <a:lnTo>
                  <a:pt x="776" y="0"/>
                </a:lnTo>
                <a:lnTo>
                  <a:pt x="972" y="16"/>
                </a:lnTo>
                <a:lnTo>
                  <a:pt x="1088" y="48"/>
                </a:lnTo>
                <a:lnTo>
                  <a:pt x="1104" y="76"/>
                </a:lnTo>
                <a:lnTo>
                  <a:pt x="1104" y="796"/>
                </a:lnTo>
                <a:lnTo>
                  <a:pt x="1100" y="812"/>
                </a:lnTo>
                <a:lnTo>
                  <a:pt x="1040" y="844"/>
                </a:lnTo>
                <a:lnTo>
                  <a:pt x="928" y="864"/>
                </a:lnTo>
                <a:lnTo>
                  <a:pt x="812" y="876"/>
                </a:lnTo>
                <a:lnTo>
                  <a:pt x="688" y="880"/>
                </a:lnTo>
                <a:lnTo>
                  <a:pt x="472" y="884"/>
                </a:lnTo>
                <a:lnTo>
                  <a:pt x="400" y="876"/>
                </a:lnTo>
                <a:lnTo>
                  <a:pt x="312" y="876"/>
                </a:lnTo>
                <a:lnTo>
                  <a:pt x="212" y="868"/>
                </a:lnTo>
                <a:lnTo>
                  <a:pt x="44" y="844"/>
                </a:lnTo>
                <a:lnTo>
                  <a:pt x="0" y="816"/>
                </a:lnTo>
                <a:lnTo>
                  <a:pt x="8" y="68"/>
                </a:lnTo>
              </a:path>
            </a:pathLst>
          </a:custGeom>
          <a:solidFill>
            <a:schemeClr val="tx1"/>
          </a:solidFill>
          <a:ln w="12700" cap="rnd" cmpd="sng">
            <a:noFill/>
            <a:prstDash val="solid"/>
            <a:round/>
            <a:headEnd type="none" w="med" len="med"/>
            <a:tailEnd type="none" w="med" len="med"/>
          </a:ln>
          <a:effectLst/>
        </p:spPr>
        <p:txBody>
          <a:bodyPr/>
          <a:lstStyle/>
          <a:p>
            <a:endParaRPr lang="pl-PL" sz="2400"/>
          </a:p>
        </p:txBody>
      </p:sp>
      <p:sp>
        <p:nvSpPr>
          <p:cNvPr id="17" name="Oval 18"/>
          <p:cNvSpPr>
            <a:spLocks noChangeArrowheads="1"/>
          </p:cNvSpPr>
          <p:nvPr/>
        </p:nvSpPr>
        <p:spPr bwMode="auto">
          <a:xfrm>
            <a:off x="8949267" y="5816595"/>
            <a:ext cx="2336800" cy="321733"/>
          </a:xfrm>
          <a:prstGeom prst="ellipse">
            <a:avLst/>
          </a:prstGeom>
          <a:noFill/>
          <a:ln w="25400">
            <a:solidFill>
              <a:srgbClr val="000000"/>
            </a:solidFill>
            <a:round/>
            <a:headEnd/>
            <a:tailEnd/>
          </a:ln>
          <a:effectLst/>
        </p:spPr>
        <p:txBody>
          <a:bodyPr wrap="none" anchor="ctr"/>
          <a:lstStyle/>
          <a:p>
            <a:endParaRPr lang="pl-PL" sz="2400"/>
          </a:p>
        </p:txBody>
      </p:sp>
      <p:sp>
        <p:nvSpPr>
          <p:cNvPr id="18" name="AutoShape 19"/>
          <p:cNvSpPr>
            <a:spLocks noChangeArrowheads="1"/>
          </p:cNvSpPr>
          <p:nvPr/>
        </p:nvSpPr>
        <p:spPr bwMode="auto">
          <a:xfrm>
            <a:off x="9398000" y="4351861"/>
            <a:ext cx="1473200" cy="1473200"/>
          </a:xfrm>
          <a:prstGeom prst="cube">
            <a:avLst>
              <a:gd name="adj" fmla="val 24995"/>
            </a:avLst>
          </a:prstGeom>
          <a:solidFill>
            <a:srgbClr val="F35B1B"/>
          </a:solidFill>
          <a:ln w="12700">
            <a:solidFill>
              <a:schemeClr val="tx1"/>
            </a:solidFill>
            <a:miter lim="800000"/>
            <a:headEnd/>
            <a:tailEnd/>
          </a:ln>
          <a:effectLst/>
        </p:spPr>
        <p:txBody>
          <a:bodyPr wrap="none" anchor="ctr"/>
          <a:lstStyle/>
          <a:p>
            <a:endParaRPr lang="pl-PL" sz="2400"/>
          </a:p>
        </p:txBody>
      </p:sp>
      <p:sp>
        <p:nvSpPr>
          <p:cNvPr id="19" name="Oval 20"/>
          <p:cNvSpPr>
            <a:spLocks noChangeArrowheads="1"/>
          </p:cNvSpPr>
          <p:nvPr/>
        </p:nvSpPr>
        <p:spPr bwMode="auto">
          <a:xfrm>
            <a:off x="8966200" y="4275661"/>
            <a:ext cx="2302933" cy="287867"/>
          </a:xfrm>
          <a:prstGeom prst="ellipse">
            <a:avLst/>
          </a:prstGeom>
          <a:noFill/>
          <a:ln w="50800">
            <a:solidFill>
              <a:srgbClr val="081D58"/>
            </a:solidFill>
            <a:round/>
            <a:headEnd/>
            <a:tailEnd/>
          </a:ln>
          <a:effectLst/>
        </p:spPr>
        <p:txBody>
          <a:bodyPr wrap="none" anchor="ctr"/>
          <a:lstStyle/>
          <a:p>
            <a:endParaRPr lang="pl-PL" sz="2400"/>
          </a:p>
        </p:txBody>
      </p:sp>
      <p:sp>
        <p:nvSpPr>
          <p:cNvPr id="20" name="Line 21"/>
          <p:cNvSpPr>
            <a:spLocks noChangeShapeType="1"/>
          </p:cNvSpPr>
          <p:nvPr/>
        </p:nvSpPr>
        <p:spPr bwMode="auto">
          <a:xfrm>
            <a:off x="10134600" y="4004728"/>
            <a:ext cx="0" cy="491067"/>
          </a:xfrm>
          <a:prstGeom prst="line">
            <a:avLst/>
          </a:prstGeom>
          <a:noFill/>
          <a:ln w="101600">
            <a:solidFill>
              <a:srgbClr val="000000"/>
            </a:solidFill>
            <a:round/>
            <a:headEnd/>
            <a:tailEnd/>
          </a:ln>
          <a:effectLst/>
        </p:spPr>
        <p:txBody>
          <a:bodyPr wrap="none" anchor="ctr"/>
          <a:lstStyle/>
          <a:p>
            <a:endParaRPr lang="pl-PL" sz="2400"/>
          </a:p>
        </p:txBody>
      </p:sp>
      <p:sp>
        <p:nvSpPr>
          <p:cNvPr id="21" name="Oval 22"/>
          <p:cNvSpPr>
            <a:spLocks noChangeArrowheads="1"/>
          </p:cNvSpPr>
          <p:nvPr/>
        </p:nvSpPr>
        <p:spPr bwMode="auto">
          <a:xfrm>
            <a:off x="8949267" y="3682995"/>
            <a:ext cx="2336800" cy="321733"/>
          </a:xfrm>
          <a:prstGeom prst="ellipse">
            <a:avLst/>
          </a:prstGeom>
          <a:noFill/>
          <a:ln w="25400">
            <a:solidFill>
              <a:srgbClr val="000000"/>
            </a:solidFill>
            <a:round/>
            <a:headEnd/>
            <a:tailEnd/>
          </a:ln>
          <a:effectLst/>
        </p:spPr>
        <p:txBody>
          <a:bodyPr wrap="none" anchor="ctr"/>
          <a:lstStyle/>
          <a:p>
            <a:endParaRPr lang="pl-PL" sz="2400"/>
          </a:p>
        </p:txBody>
      </p:sp>
      <p:sp>
        <p:nvSpPr>
          <p:cNvPr id="22" name="Line 23"/>
          <p:cNvSpPr>
            <a:spLocks noChangeShapeType="1"/>
          </p:cNvSpPr>
          <p:nvPr/>
        </p:nvSpPr>
        <p:spPr bwMode="auto">
          <a:xfrm>
            <a:off x="8953500" y="3860795"/>
            <a:ext cx="0" cy="2133600"/>
          </a:xfrm>
          <a:prstGeom prst="line">
            <a:avLst/>
          </a:prstGeom>
          <a:noFill/>
          <a:ln w="25400">
            <a:solidFill>
              <a:srgbClr val="000000"/>
            </a:solidFill>
            <a:round/>
            <a:headEnd/>
            <a:tailEnd/>
          </a:ln>
          <a:effectLst/>
        </p:spPr>
        <p:txBody>
          <a:bodyPr wrap="none" anchor="ctr"/>
          <a:lstStyle/>
          <a:p>
            <a:endParaRPr lang="pl-PL" sz="2400"/>
          </a:p>
        </p:txBody>
      </p:sp>
      <p:sp>
        <p:nvSpPr>
          <p:cNvPr id="23" name="AutoShape 24"/>
          <p:cNvSpPr>
            <a:spLocks noChangeArrowheads="1"/>
          </p:cNvSpPr>
          <p:nvPr/>
        </p:nvSpPr>
        <p:spPr bwMode="auto">
          <a:xfrm>
            <a:off x="10191779" y="2243661"/>
            <a:ext cx="338667" cy="1676400"/>
          </a:xfrm>
          <a:prstGeom prst="roundRect">
            <a:avLst>
              <a:gd name="adj" fmla="val 49995"/>
            </a:avLst>
          </a:prstGeom>
          <a:solidFill>
            <a:schemeClr val="bg1"/>
          </a:solidFill>
          <a:ln w="12700">
            <a:solidFill>
              <a:schemeClr val="tx1"/>
            </a:solidFill>
            <a:round/>
            <a:headEnd/>
            <a:tailEnd/>
          </a:ln>
          <a:effectLst/>
        </p:spPr>
        <p:txBody>
          <a:bodyPr wrap="none" anchor="ctr"/>
          <a:lstStyle/>
          <a:p>
            <a:endParaRPr lang="pl-PL" sz="2400"/>
          </a:p>
        </p:txBody>
      </p:sp>
      <p:sp>
        <p:nvSpPr>
          <p:cNvPr id="24" name="AutoShape 25"/>
          <p:cNvSpPr>
            <a:spLocks noChangeArrowheads="1"/>
          </p:cNvSpPr>
          <p:nvPr/>
        </p:nvSpPr>
        <p:spPr bwMode="auto">
          <a:xfrm rot="5400000">
            <a:off x="9906000" y="3412061"/>
            <a:ext cx="338667" cy="440267"/>
          </a:xfrm>
          <a:prstGeom prst="triangle">
            <a:avLst>
              <a:gd name="adj" fmla="val 49995"/>
            </a:avLst>
          </a:prstGeom>
          <a:solidFill>
            <a:srgbClr val="CF0E30"/>
          </a:solidFill>
          <a:ln w="12700">
            <a:noFill/>
            <a:miter lim="800000"/>
            <a:headEnd/>
            <a:tailEnd/>
          </a:ln>
          <a:effectLst/>
        </p:spPr>
        <p:txBody>
          <a:bodyPr wrap="none" anchor="ctr"/>
          <a:lstStyle/>
          <a:p>
            <a:endParaRPr lang="pl-PL" sz="2400"/>
          </a:p>
        </p:txBody>
      </p:sp>
      <p:sp>
        <p:nvSpPr>
          <p:cNvPr id="25" name="Line 26"/>
          <p:cNvSpPr>
            <a:spLocks noChangeShapeType="1"/>
          </p:cNvSpPr>
          <p:nvPr/>
        </p:nvSpPr>
        <p:spPr bwMode="auto">
          <a:xfrm>
            <a:off x="11290300" y="3860795"/>
            <a:ext cx="0" cy="2108200"/>
          </a:xfrm>
          <a:prstGeom prst="line">
            <a:avLst/>
          </a:prstGeom>
          <a:noFill/>
          <a:ln w="25400">
            <a:solidFill>
              <a:srgbClr val="000000"/>
            </a:solidFill>
            <a:round/>
            <a:headEnd/>
            <a:tailEnd/>
          </a:ln>
          <a:effectLst/>
        </p:spPr>
        <p:txBody>
          <a:bodyPr wrap="none" anchor="ctr"/>
          <a:lstStyle/>
          <a:p>
            <a:endParaRPr lang="pl-PL" sz="2400"/>
          </a:p>
        </p:txBody>
      </p:sp>
      <p:sp>
        <p:nvSpPr>
          <p:cNvPr id="26" name="Rectangle 27"/>
          <p:cNvSpPr>
            <a:spLocks noChangeArrowheads="1"/>
          </p:cNvSpPr>
          <p:nvPr/>
        </p:nvSpPr>
        <p:spPr bwMode="auto">
          <a:xfrm>
            <a:off x="10160000" y="2243661"/>
            <a:ext cx="508000" cy="1761808"/>
          </a:xfrm>
          <a:prstGeom prst="rect">
            <a:avLst/>
          </a:prstGeom>
          <a:noFill/>
          <a:ln w="50800">
            <a:noFill/>
            <a:miter lim="800000"/>
            <a:headEnd/>
            <a:tailEnd/>
          </a:ln>
          <a:effectLst/>
        </p:spPr>
        <p:txBody>
          <a:bodyPr lIns="120649" tIns="59267" rIns="120649" bIns="59267">
            <a:spAutoFit/>
          </a:bodyPr>
          <a:lstStyle/>
          <a:p>
            <a:r>
              <a:rPr lang="pl-PL" sz="1067" dirty="0"/>
              <a:t>1</a:t>
            </a:r>
          </a:p>
          <a:p>
            <a:r>
              <a:rPr lang="pl-PL" sz="1067" dirty="0"/>
              <a:t>2</a:t>
            </a:r>
          </a:p>
          <a:p>
            <a:r>
              <a:rPr lang="pl-PL" sz="1067" dirty="0"/>
              <a:t>3</a:t>
            </a:r>
          </a:p>
          <a:p>
            <a:r>
              <a:rPr lang="pl-PL" sz="1067" dirty="0"/>
              <a:t>4</a:t>
            </a:r>
          </a:p>
          <a:p>
            <a:r>
              <a:rPr lang="pl-PL" sz="1067" dirty="0"/>
              <a:t>5</a:t>
            </a:r>
          </a:p>
          <a:p>
            <a:r>
              <a:rPr lang="pl-PL" sz="1067" dirty="0"/>
              <a:t>6</a:t>
            </a:r>
          </a:p>
          <a:p>
            <a:r>
              <a:rPr lang="pl-PL" sz="1067" dirty="0"/>
              <a:t>7</a:t>
            </a:r>
          </a:p>
          <a:p>
            <a:r>
              <a:rPr lang="pl-PL" sz="1067" dirty="0"/>
              <a:t>8</a:t>
            </a:r>
          </a:p>
          <a:p>
            <a:r>
              <a:rPr lang="pl-PL" sz="1067" dirty="0"/>
              <a:t>9</a:t>
            </a:r>
          </a:p>
          <a:p>
            <a:r>
              <a:rPr lang="pl-PL" sz="1067" dirty="0"/>
              <a:t>10</a:t>
            </a:r>
          </a:p>
        </p:txBody>
      </p:sp>
      <p:sp>
        <p:nvSpPr>
          <p:cNvPr id="27" name="Rectangle 28"/>
          <p:cNvSpPr>
            <a:spLocks noChangeArrowheads="1"/>
          </p:cNvSpPr>
          <p:nvPr/>
        </p:nvSpPr>
        <p:spPr bwMode="auto">
          <a:xfrm>
            <a:off x="4571990" y="5810268"/>
            <a:ext cx="12306300" cy="612134"/>
          </a:xfrm>
          <a:prstGeom prst="rect">
            <a:avLst/>
          </a:prstGeom>
          <a:noFill/>
          <a:ln w="12700">
            <a:noFill/>
            <a:miter lim="800000"/>
            <a:headEnd/>
            <a:tailEnd/>
          </a:ln>
          <a:effectLst/>
        </p:spPr>
        <p:txBody>
          <a:bodyPr lIns="120649" tIns="59267" rIns="120649" bIns="59267">
            <a:spAutoFit/>
          </a:bodyPr>
          <a:lstStyle/>
          <a:p>
            <a:r>
              <a:rPr lang="pl-PL" sz="3200" b="1" dirty="0">
                <a:solidFill>
                  <a:srgbClr val="000099"/>
                </a:solidFill>
                <a:latin typeface="Arial" charset="0"/>
              </a:rPr>
              <a:t>Objętość [V] = 1 litr</a:t>
            </a:r>
          </a:p>
        </p:txBody>
      </p:sp>
      <p:sp>
        <p:nvSpPr>
          <p:cNvPr id="28" name="Prostokąt 27"/>
          <p:cNvSpPr/>
          <p:nvPr/>
        </p:nvSpPr>
        <p:spPr>
          <a:xfrm>
            <a:off x="436728" y="1182994"/>
            <a:ext cx="11469563" cy="830997"/>
          </a:xfrm>
          <a:prstGeom prst="rect">
            <a:avLst/>
          </a:prstGeom>
        </p:spPr>
        <p:txBody>
          <a:bodyPr wrap="square">
            <a:spAutoFit/>
          </a:bodyPr>
          <a:lstStyle/>
          <a:p>
            <a:pPr marL="10584" indent="-10584" algn="just">
              <a:defRPr/>
            </a:pPr>
            <a:r>
              <a:rPr lang="pl-PL" sz="2400" b="1" dirty="0">
                <a:latin typeface="Calibri" panose="020F0502020204030204" pitchFamily="34" charset="0"/>
                <a:ea typeface="Calibri" panose="020F0502020204030204" pitchFamily="34" charset="0"/>
                <a:cs typeface="Calibri" panose="020F0502020204030204" pitchFamily="34" charset="0"/>
              </a:rPr>
              <a:t>Na ciało zanurzone w cieczy działa siła wyporu równa co do wartości ciężarowi  wypartej przez to ciało cieczy.</a:t>
            </a:r>
          </a:p>
        </p:txBody>
      </p:sp>
      <p:sp>
        <p:nvSpPr>
          <p:cNvPr id="29" name="Prostokąt 28"/>
          <p:cNvSpPr/>
          <p:nvPr/>
        </p:nvSpPr>
        <p:spPr>
          <a:xfrm>
            <a:off x="302683" y="336095"/>
            <a:ext cx="2722155" cy="461665"/>
          </a:xfrm>
          <a:prstGeom prst="rect">
            <a:avLst/>
          </a:prstGeom>
        </p:spPr>
        <p:txBody>
          <a:bodyPr wrap="none">
            <a:spAutoFit/>
          </a:bodyPr>
          <a:lstStyle/>
          <a:p>
            <a:pPr marL="457189" indent="-457189">
              <a:buClr>
                <a:schemeClr val="tx2">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Prawo Archimedesa</a:t>
            </a:r>
          </a:p>
        </p:txBody>
      </p:sp>
    </p:spTree>
    <p:extLst>
      <p:ext uri="{BB962C8B-B14F-4D97-AF65-F5344CB8AC3E}">
        <p14:creationId xmlns:p14="http://schemas.microsoft.com/office/powerpoint/2010/main" val="51458154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rostokąt 3"/>
          <p:cNvSpPr/>
          <p:nvPr/>
        </p:nvSpPr>
        <p:spPr>
          <a:xfrm>
            <a:off x="5019379" y="3626726"/>
            <a:ext cx="8763040" cy="1200329"/>
          </a:xfrm>
          <a:prstGeom prst="rect">
            <a:avLst/>
          </a:prstGeom>
        </p:spPr>
        <p:txBody>
          <a:bodyPr wrap="square">
            <a:spAutoFit/>
          </a:bodyPr>
          <a:lstStyle/>
          <a:p>
            <a:pPr lvl="2">
              <a:defRPr/>
            </a:pPr>
            <a:r>
              <a:rPr lang="pl-PL" sz="2400" b="1" dirty="0"/>
              <a:t>pływalność dodatnia   </a:t>
            </a:r>
            <a:r>
              <a:rPr lang="pl-PL" sz="2400" b="1" dirty="0" err="1"/>
              <a:t>Fw&gt;Fc</a:t>
            </a:r>
            <a:endParaRPr lang="pl-PL" sz="2400" b="1" dirty="0"/>
          </a:p>
          <a:p>
            <a:pPr lvl="2">
              <a:defRPr/>
            </a:pPr>
            <a:r>
              <a:rPr lang="pl-PL" sz="2400" b="1" dirty="0"/>
              <a:t>pływalność ujemna      </a:t>
            </a:r>
            <a:r>
              <a:rPr lang="pl-PL" sz="2400" b="1" dirty="0" err="1"/>
              <a:t>Fw&lt;Fc</a:t>
            </a:r>
            <a:endParaRPr lang="pl-PL" sz="2400" b="1" dirty="0"/>
          </a:p>
          <a:p>
            <a:pPr lvl="2">
              <a:defRPr/>
            </a:pPr>
            <a:r>
              <a:rPr lang="pl-PL" sz="2400" b="1" dirty="0"/>
              <a:t>pływalność zerowa      </a:t>
            </a:r>
            <a:r>
              <a:rPr lang="pl-PL" sz="2400" b="1" dirty="0" err="1"/>
              <a:t>Fw=Fc</a:t>
            </a:r>
            <a:endParaRPr lang="pl-PL" sz="2400" b="1" dirty="0"/>
          </a:p>
        </p:txBody>
      </p:sp>
      <p:sp>
        <p:nvSpPr>
          <p:cNvPr id="5" name="Prostokąt 4"/>
          <p:cNvSpPr/>
          <p:nvPr/>
        </p:nvSpPr>
        <p:spPr>
          <a:xfrm>
            <a:off x="451413" y="354514"/>
            <a:ext cx="2732095" cy="461665"/>
          </a:xfrm>
          <a:prstGeom prst="rect">
            <a:avLst/>
          </a:prstGeom>
        </p:spPr>
        <p:txBody>
          <a:bodyPr wrap="none">
            <a:spAutoFit/>
          </a:bodyPr>
          <a:lstStyle/>
          <a:p>
            <a:pPr marL="457189" indent="-457189">
              <a:buClr>
                <a:schemeClr val="tx2">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Prawo Archimedesa</a:t>
            </a:r>
          </a:p>
        </p:txBody>
      </p:sp>
      <p:sp>
        <p:nvSpPr>
          <p:cNvPr id="6" name="Prostokąt 5"/>
          <p:cNvSpPr/>
          <p:nvPr/>
        </p:nvSpPr>
        <p:spPr>
          <a:xfrm>
            <a:off x="7303657" y="4919008"/>
            <a:ext cx="3407343" cy="1938992"/>
          </a:xfrm>
          <a:prstGeom prst="rect">
            <a:avLst/>
          </a:prstGeom>
        </p:spPr>
        <p:txBody>
          <a:bodyPr wrap="square">
            <a:spAutoFit/>
          </a:bodyPr>
          <a:lstStyle/>
          <a:p>
            <a:pPr>
              <a:defRPr/>
            </a:pPr>
            <a:endParaRPr lang="pl-PL" sz="2400" b="1" dirty="0">
              <a:solidFill>
                <a:srgbClr val="FFFF00"/>
              </a:solidFill>
            </a:endParaRPr>
          </a:p>
          <a:p>
            <a:pPr lvl="1">
              <a:defRPr/>
            </a:pPr>
            <a:r>
              <a:rPr lang="pl-PL" sz="2400" b="1" dirty="0"/>
              <a:t>Siła wyporu  </a:t>
            </a:r>
            <a:r>
              <a:rPr lang="pl-PL" sz="2400" b="1" dirty="0" err="1"/>
              <a:t>Fw</a:t>
            </a:r>
            <a:endParaRPr lang="pl-PL" sz="2400" b="1" dirty="0"/>
          </a:p>
          <a:p>
            <a:pPr lvl="1">
              <a:defRPr/>
            </a:pPr>
            <a:endParaRPr lang="pl-PL" sz="2400" b="1" dirty="0"/>
          </a:p>
          <a:p>
            <a:pPr lvl="1">
              <a:defRPr/>
            </a:pPr>
            <a:r>
              <a:rPr lang="pl-PL" sz="2400" b="1" dirty="0"/>
              <a:t>Siła ciężkości </a:t>
            </a:r>
            <a:r>
              <a:rPr lang="pl-PL" sz="2400" b="1" dirty="0" err="1"/>
              <a:t>Fc</a:t>
            </a:r>
            <a:endParaRPr lang="pl-PL" sz="2400" b="1" dirty="0"/>
          </a:p>
          <a:p>
            <a:pPr lvl="1">
              <a:defRPr/>
            </a:pPr>
            <a:endParaRPr lang="pl-PL" sz="2400" b="1" dirty="0"/>
          </a:p>
        </p:txBody>
      </p:sp>
      <p:sp>
        <p:nvSpPr>
          <p:cNvPr id="10" name="Rectangle 2"/>
          <p:cNvSpPr>
            <a:spLocks noGrp="1" noChangeArrowheads="1"/>
          </p:cNvSpPr>
          <p:nvPr>
            <p:ph type="body" sz="quarter" idx="19"/>
          </p:nvPr>
        </p:nvSpPr>
        <p:spPr>
          <a:xfrm>
            <a:off x="255100" y="1037163"/>
            <a:ext cx="9011730" cy="2194111"/>
          </a:xfrm>
          <a:prstGeom prst="rect">
            <a:avLst/>
          </a:prstGeom>
        </p:spPr>
        <p:txBody>
          <a:bodyPr>
            <a:normAutofit/>
          </a:bodyPr>
          <a:lstStyle/>
          <a:p>
            <a:pPr marL="0" indent="0" algn="l">
              <a:lnSpc>
                <a:spcPct val="150000"/>
              </a:lnSpc>
              <a:buNone/>
            </a:pPr>
            <a:r>
              <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rPr>
              <a:t>Na każde ciało całkowicie lub częściowo zanurzone w płynie działa siła wyporu </a:t>
            </a:r>
            <a:r>
              <a:rPr lang="pl-PL"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F</a:t>
            </a:r>
            <a:r>
              <a:rPr lang="pl-PL" sz="2400" baseline="-25000" dirty="0" err="1">
                <a:solidFill>
                  <a:schemeClr val="tx1"/>
                </a:solidFill>
                <a:latin typeface="Calibri" panose="020F0502020204030204" pitchFamily="34" charset="0"/>
                <a:ea typeface="Calibri" panose="020F0502020204030204" pitchFamily="34" charset="0"/>
                <a:cs typeface="Calibri" panose="020F0502020204030204" pitchFamily="34" charset="0"/>
              </a:rPr>
              <a:t>w</a:t>
            </a:r>
            <a:r>
              <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rPr>
              <a:t> skierowana pionowo ku górze, równa co do wartości sile ciężkości </a:t>
            </a:r>
            <a:r>
              <a:rPr lang="pl-PL"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F</a:t>
            </a:r>
            <a:r>
              <a:rPr lang="pl-PL" sz="2400" baseline="-25000" dirty="0" err="1">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rPr>
              <a:t> płynu wypartego przez to ciało.</a:t>
            </a:r>
          </a:p>
        </p:txBody>
      </p:sp>
      <p:sp>
        <p:nvSpPr>
          <p:cNvPr id="13" name="Line 6"/>
          <p:cNvSpPr>
            <a:spLocks noChangeShapeType="1"/>
          </p:cNvSpPr>
          <p:nvPr/>
        </p:nvSpPr>
        <p:spPr bwMode="auto">
          <a:xfrm flipV="1">
            <a:off x="11044807" y="3050114"/>
            <a:ext cx="2116" cy="1441449"/>
          </a:xfrm>
          <a:prstGeom prst="line">
            <a:avLst/>
          </a:prstGeom>
          <a:noFill/>
          <a:ln w="44450">
            <a:solidFill>
              <a:srgbClr val="FFFF00"/>
            </a:solidFill>
            <a:round/>
            <a:headEnd/>
            <a:tailEnd type="triangle" w="med" len="med"/>
          </a:ln>
          <a:effectLst/>
        </p:spPr>
        <p:txBody>
          <a:bodyPr/>
          <a:lstStyle/>
          <a:p>
            <a:endParaRPr lang="pl-PL" sz="2400"/>
          </a:p>
        </p:txBody>
      </p:sp>
      <p:sp>
        <p:nvSpPr>
          <p:cNvPr id="14" name="Line 7"/>
          <p:cNvSpPr>
            <a:spLocks noChangeShapeType="1"/>
          </p:cNvSpPr>
          <p:nvPr/>
        </p:nvSpPr>
        <p:spPr bwMode="auto">
          <a:xfrm flipV="1">
            <a:off x="11044807" y="4491563"/>
            <a:ext cx="2116" cy="1341967"/>
          </a:xfrm>
          <a:prstGeom prst="line">
            <a:avLst/>
          </a:prstGeom>
          <a:noFill/>
          <a:ln w="44450">
            <a:solidFill>
              <a:srgbClr val="FF0000"/>
            </a:solidFill>
            <a:round/>
            <a:headEnd type="triangle" w="med" len="med"/>
            <a:tailEnd/>
          </a:ln>
          <a:effectLst/>
        </p:spPr>
        <p:txBody>
          <a:bodyPr/>
          <a:lstStyle/>
          <a:p>
            <a:endParaRPr lang="pl-PL" sz="2400"/>
          </a:p>
        </p:txBody>
      </p:sp>
      <p:sp>
        <p:nvSpPr>
          <p:cNvPr id="15" name="Rectangle 8"/>
          <p:cNvSpPr>
            <a:spLocks noChangeArrowheads="1"/>
          </p:cNvSpPr>
          <p:nvPr/>
        </p:nvSpPr>
        <p:spPr bwMode="auto">
          <a:xfrm>
            <a:off x="10181207" y="5162548"/>
            <a:ext cx="1246110" cy="461665"/>
          </a:xfrm>
          <a:prstGeom prst="rect">
            <a:avLst/>
          </a:prstGeom>
          <a:noFill/>
          <a:ln w="76200" algn="ctr">
            <a:noFill/>
            <a:miter lim="800000"/>
            <a:headEnd/>
            <a:tailEnd/>
          </a:ln>
          <a:effectLst/>
        </p:spPr>
        <p:txBody>
          <a:bodyPr wrap="none">
            <a:spAutoFit/>
            <a:flatTx/>
          </a:bodyPr>
          <a:lstStyle/>
          <a:p>
            <a:pPr marL="829713"/>
            <a:r>
              <a:rPr lang="pl-PL" sz="2400"/>
              <a:t>F</a:t>
            </a:r>
            <a:r>
              <a:rPr lang="pl-PL" sz="2400" baseline="-25000"/>
              <a:t>c</a:t>
            </a:r>
          </a:p>
        </p:txBody>
      </p:sp>
      <p:sp>
        <p:nvSpPr>
          <p:cNvPr id="16" name="Rectangle 9"/>
          <p:cNvSpPr>
            <a:spLocks noChangeArrowheads="1"/>
          </p:cNvSpPr>
          <p:nvPr/>
        </p:nvSpPr>
        <p:spPr bwMode="auto">
          <a:xfrm>
            <a:off x="10181207" y="2952748"/>
            <a:ext cx="1311256" cy="461665"/>
          </a:xfrm>
          <a:prstGeom prst="rect">
            <a:avLst/>
          </a:prstGeom>
          <a:noFill/>
          <a:ln w="76200" algn="ctr">
            <a:noFill/>
            <a:miter lim="800000"/>
            <a:headEnd/>
            <a:tailEnd/>
          </a:ln>
          <a:effectLst/>
        </p:spPr>
        <p:txBody>
          <a:bodyPr wrap="none">
            <a:spAutoFit/>
            <a:flatTx/>
          </a:bodyPr>
          <a:lstStyle/>
          <a:p>
            <a:pPr marL="829713"/>
            <a:r>
              <a:rPr lang="pl-PL" sz="2400"/>
              <a:t>F</a:t>
            </a:r>
            <a:r>
              <a:rPr lang="pl-PL" sz="2400" baseline="-25000"/>
              <a:t>w</a:t>
            </a:r>
          </a:p>
        </p:txBody>
      </p:sp>
    </p:spTree>
    <p:extLst>
      <p:ext uri="{BB962C8B-B14F-4D97-AF65-F5344CB8AC3E}">
        <p14:creationId xmlns:p14="http://schemas.microsoft.com/office/powerpoint/2010/main" val="985360848"/>
      </p:ext>
    </p:extLst>
  </p:cSld>
  <p:clrMapOvr>
    <a:masterClrMapping/>
  </p:clrMapOvr>
  <p:transition spd="slow">
    <p:cover dir="d"/>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ostokąt 8"/>
          <p:cNvSpPr/>
          <p:nvPr/>
        </p:nvSpPr>
        <p:spPr>
          <a:xfrm>
            <a:off x="571461" y="3904733"/>
            <a:ext cx="11049077" cy="1200329"/>
          </a:xfrm>
          <a:prstGeom prst="rect">
            <a:avLst/>
          </a:prstGeom>
        </p:spPr>
        <p:txBody>
          <a:bodyPr wrap="square">
            <a:spAutoFit/>
          </a:bodyPr>
          <a:lstStyle/>
          <a:p>
            <a:r>
              <a:rPr lang="pl-PL" sz="2400" dirty="0">
                <a:latin typeface="Calibri" panose="020F0502020204030204" pitchFamily="34" charset="0"/>
                <a:ea typeface="Calibri" panose="020F0502020204030204" pitchFamily="34" charset="0"/>
                <a:cs typeface="Calibri" panose="020F0502020204030204" pitchFamily="34" charset="0"/>
              </a:rPr>
              <a:t>gdzie:  </a:t>
            </a:r>
          </a:p>
          <a:p>
            <a:r>
              <a:rPr lang="pl-PL" sz="2400" dirty="0" err="1">
                <a:latin typeface="Calibri" panose="020F0502020204030204" pitchFamily="34" charset="0"/>
                <a:ea typeface="Calibri" panose="020F0502020204030204" pitchFamily="34" charset="0"/>
                <a:cs typeface="Calibri" panose="020F0502020204030204" pitchFamily="34" charset="0"/>
              </a:rPr>
              <a:t>F</a:t>
            </a:r>
            <a:r>
              <a:rPr lang="pl-PL" sz="2400" baseline="-25000" dirty="0" err="1">
                <a:latin typeface="Calibri" panose="020F0502020204030204" pitchFamily="34" charset="0"/>
                <a:ea typeface="Calibri" panose="020F0502020204030204" pitchFamily="34" charset="0"/>
                <a:cs typeface="Calibri" panose="020F0502020204030204" pitchFamily="34" charset="0"/>
              </a:rPr>
              <a:t>w</a:t>
            </a:r>
            <a:r>
              <a:rPr lang="pl-PL" sz="2400" dirty="0">
                <a:latin typeface="Calibri" panose="020F0502020204030204" pitchFamily="34" charset="0"/>
                <a:ea typeface="Calibri" panose="020F0502020204030204" pitchFamily="34" charset="0"/>
                <a:cs typeface="Calibri" panose="020F0502020204030204" pitchFamily="34" charset="0"/>
              </a:rPr>
              <a:t> - siła wyporu, q - gęstość cieczy (gazu), </a:t>
            </a:r>
          </a:p>
          <a:p>
            <a:r>
              <a:rPr lang="pl-PL" sz="2400" dirty="0">
                <a:latin typeface="Calibri" panose="020F0502020204030204" pitchFamily="34" charset="0"/>
                <a:ea typeface="Calibri" panose="020F0502020204030204" pitchFamily="34" charset="0"/>
                <a:cs typeface="Calibri" panose="020F0502020204030204" pitchFamily="34" charset="0"/>
              </a:rPr>
              <a:t>g - przyspieszenie ziemskie, V - objętość  /ciała zanurzonego/ wypartej cieczy (gazu).</a:t>
            </a:r>
          </a:p>
        </p:txBody>
      </p:sp>
      <p:sp>
        <p:nvSpPr>
          <p:cNvPr id="10" name="Prostokąt 9"/>
          <p:cNvSpPr/>
          <p:nvPr/>
        </p:nvSpPr>
        <p:spPr>
          <a:xfrm>
            <a:off x="4253057" y="1263802"/>
            <a:ext cx="3949247" cy="913007"/>
          </a:xfrm>
          <a:prstGeom prst="rect">
            <a:avLst/>
          </a:prstGeom>
        </p:spPr>
        <p:txBody>
          <a:bodyPr wrap="square">
            <a:spAutoFit/>
          </a:bodyPr>
          <a:lstStyle/>
          <a:p>
            <a:r>
              <a:rPr lang="pl-PL" sz="5333" b="1" dirty="0" err="1"/>
              <a:t>F</a:t>
            </a:r>
            <a:r>
              <a:rPr lang="pl-PL" sz="5333" b="1" baseline="-25000" dirty="0" err="1"/>
              <a:t>w</a:t>
            </a:r>
            <a:r>
              <a:rPr lang="pl-PL" sz="5333" b="1" dirty="0"/>
              <a:t> = q ∙ V ∙ g</a:t>
            </a:r>
          </a:p>
        </p:txBody>
      </p:sp>
      <p:sp>
        <p:nvSpPr>
          <p:cNvPr id="12" name="Prostokąt 11"/>
          <p:cNvSpPr/>
          <p:nvPr/>
        </p:nvSpPr>
        <p:spPr>
          <a:xfrm>
            <a:off x="4730727" y="2339267"/>
            <a:ext cx="3144031" cy="913007"/>
          </a:xfrm>
          <a:prstGeom prst="rect">
            <a:avLst/>
          </a:prstGeom>
        </p:spPr>
        <p:txBody>
          <a:bodyPr wrap="square">
            <a:spAutoFit/>
          </a:bodyPr>
          <a:lstStyle/>
          <a:p>
            <a:r>
              <a:rPr lang="pl-PL" sz="5333" b="1" dirty="0" err="1"/>
              <a:t>F</a:t>
            </a:r>
            <a:r>
              <a:rPr lang="pl-PL" sz="5333" b="1" baseline="-25000" dirty="0" err="1"/>
              <a:t>c</a:t>
            </a:r>
            <a:r>
              <a:rPr lang="pl-PL" sz="5333" b="1" dirty="0"/>
              <a:t> = m ∙ g</a:t>
            </a:r>
          </a:p>
        </p:txBody>
      </p:sp>
    </p:spTree>
    <p:extLst>
      <p:ext uri="{BB962C8B-B14F-4D97-AF65-F5344CB8AC3E}">
        <p14:creationId xmlns:p14="http://schemas.microsoft.com/office/powerpoint/2010/main" val="3933336567"/>
      </p:ext>
    </p:extLst>
  </p:cSld>
  <p:clrMapOvr>
    <a:masterClrMapping/>
  </p:clrMapOvr>
  <p:transition spd="slow">
    <p:cover di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Prostokąt 7"/>
          <p:cNvSpPr/>
          <p:nvPr/>
        </p:nvSpPr>
        <p:spPr>
          <a:xfrm>
            <a:off x="857213" y="1809739"/>
            <a:ext cx="10858576" cy="3785652"/>
          </a:xfrm>
          <a:prstGeom prst="rect">
            <a:avLst/>
          </a:prstGeom>
        </p:spPr>
        <p:txBody>
          <a:bodyPr wrap="square">
            <a:spAutoFit/>
          </a:bodyPr>
          <a:lstStyle/>
          <a:p>
            <a:pPr algn="just"/>
            <a:r>
              <a:rPr lang="pl-PL" sz="2400" dirty="0">
                <a:latin typeface="Calibri" panose="020F0502020204030204" pitchFamily="34" charset="0"/>
                <a:ea typeface="Calibri" panose="020F0502020204030204" pitchFamily="34" charset="0"/>
                <a:cs typeface="Calibri" panose="020F0502020204030204" pitchFamily="34" charset="0"/>
              </a:rPr>
              <a:t>Ciało tonie, gdyż jego ciężar (Q) jest większy od siły wyporu. Sytuacja taka może mieć miejsce tylko wtedy, gdy gęstość ciała jest większa od gęstości cieczy .</a:t>
            </a:r>
          </a:p>
          <a:p>
            <a:pPr algn="just"/>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r>
              <a:rPr lang="pl-PL" sz="2400" dirty="0">
                <a:latin typeface="Calibri" panose="020F0502020204030204" pitchFamily="34" charset="0"/>
                <a:ea typeface="Calibri" panose="020F0502020204030204" pitchFamily="34" charset="0"/>
                <a:cs typeface="Calibri" panose="020F0502020204030204" pitchFamily="34" charset="0"/>
              </a:rPr>
              <a:t>Ciało pływa na dowolnej głębokości, gdy siła ciężkości i siła wyporu się równoważą. Zatem gęstości ciała i cieczy muszą być sobie równe.</a:t>
            </a:r>
          </a:p>
          <a:p>
            <a:pPr algn="just"/>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r>
              <a:rPr lang="pl-PL" sz="2400" dirty="0">
                <a:latin typeface="Calibri" panose="020F0502020204030204" pitchFamily="34" charset="0"/>
                <a:ea typeface="Calibri" panose="020F0502020204030204" pitchFamily="34" charset="0"/>
                <a:cs typeface="Calibri" panose="020F0502020204030204" pitchFamily="34" charset="0"/>
              </a:rPr>
              <a:t>Ciało pływa częściowo zanurzone w cieczy. W tej sytuacji działające siły ciężkości (</a:t>
            </a:r>
            <a:r>
              <a:rPr lang="pl-PL" sz="2400" dirty="0" err="1">
                <a:latin typeface="Calibri" panose="020F0502020204030204" pitchFamily="34" charset="0"/>
                <a:ea typeface="Calibri" panose="020F0502020204030204" pitchFamily="34" charset="0"/>
                <a:cs typeface="Calibri" panose="020F0502020204030204" pitchFamily="34" charset="0"/>
              </a:rPr>
              <a:t>Fc</a:t>
            </a:r>
            <a:r>
              <a:rPr lang="pl-PL" sz="2400" dirty="0">
                <a:latin typeface="Calibri" panose="020F0502020204030204" pitchFamily="34" charset="0"/>
                <a:ea typeface="Calibri" panose="020F0502020204030204" pitchFamily="34" charset="0"/>
                <a:cs typeface="Calibri" panose="020F0502020204030204" pitchFamily="34" charset="0"/>
              </a:rPr>
              <a:t>) i wyporu (</a:t>
            </a:r>
            <a:r>
              <a:rPr lang="pl-PL" sz="2400" dirty="0" err="1">
                <a:latin typeface="Calibri" panose="020F0502020204030204" pitchFamily="34" charset="0"/>
                <a:ea typeface="Calibri" panose="020F0502020204030204" pitchFamily="34" charset="0"/>
                <a:cs typeface="Calibri" panose="020F0502020204030204" pitchFamily="34" charset="0"/>
              </a:rPr>
              <a:t>Fw</a:t>
            </a:r>
            <a:r>
              <a:rPr lang="pl-PL" sz="2400" dirty="0">
                <a:latin typeface="Calibri" panose="020F0502020204030204" pitchFamily="34" charset="0"/>
                <a:ea typeface="Calibri" panose="020F0502020204030204" pitchFamily="34" charset="0"/>
                <a:cs typeface="Calibri" panose="020F0502020204030204" pitchFamily="34" charset="0"/>
              </a:rPr>
              <a:t>) także się równoważą, jednak siła wyporu pochodzi jedynie od tej części ciała, która jest zanurzona w płynie. Oznacza to, że w tym przypadku gęstość ciała musi być mniejsza od gęstości cieczy.</a:t>
            </a:r>
          </a:p>
        </p:txBody>
      </p:sp>
    </p:spTree>
    <p:extLst>
      <p:ext uri="{BB962C8B-B14F-4D97-AF65-F5344CB8AC3E}">
        <p14:creationId xmlns:p14="http://schemas.microsoft.com/office/powerpoint/2010/main" val="1960675071"/>
      </p:ext>
    </p:extLst>
  </p:cSld>
  <p:clrMapOvr>
    <a:masterClrMapping/>
  </p:clrMapOvr>
  <p:transition spd="slow">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1447" y="1384002"/>
            <a:ext cx="10863384" cy="3970318"/>
          </a:xfrm>
          <a:prstGeom prst="rect">
            <a:avLst/>
          </a:prstGeom>
        </p:spPr>
        <p:txBody>
          <a:bodyPr wrap="square">
            <a:spAutoFit/>
          </a:bodyPr>
          <a:lstStyle/>
          <a:p>
            <a:pPr algn="r"/>
            <a:r>
              <a:rPr lang="pl-PL" sz="3000" b="1" u="sng" dirty="0">
                <a:latin typeface="Calibri" panose="020F0502020204030204" pitchFamily="34" charset="0"/>
                <a:ea typeface="Calibri" panose="020F0502020204030204" pitchFamily="34" charset="0"/>
                <a:cs typeface="Calibri" panose="020F0502020204030204" pitchFamily="34" charset="0"/>
              </a:rPr>
              <a:t>Materiał nauczania:</a:t>
            </a:r>
          </a:p>
          <a:p>
            <a:pPr algn="r"/>
            <a:endParaRPr lang="pl-PL" sz="3000" b="1" u="sng"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właściwości fizyczne wody </a:t>
            </a:r>
            <a:r>
              <a:rPr lang="pl-PL" sz="2400" dirty="0">
                <a:latin typeface="Calibri" panose="020F0502020204030204" pitchFamily="34" charset="0"/>
                <a:ea typeface="Calibri" panose="020F0502020204030204" pitchFamily="34" charset="0"/>
                <a:cs typeface="Calibri" panose="020F0502020204030204" pitchFamily="34" charset="0"/>
              </a:rPr>
              <a:t>i warunki hydrometeorologiczne nurkowania (prąd, falowanie, wiatr, przejrzystość, temperatura),</a:t>
            </a: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termika wód</a:t>
            </a:r>
            <a:r>
              <a:rPr lang="pl-PL"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prądy i ruchy wody</a:t>
            </a:r>
            <a:r>
              <a:rPr lang="pl-PL"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budowa niecki jeziora i koryta rzeki</a:t>
            </a:r>
            <a:r>
              <a:rPr lang="pl-PL"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mapy batymetryczne</a:t>
            </a:r>
            <a:r>
              <a:rPr lang="pl-PL"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budowle i obiekty hydrotechniczne </a:t>
            </a:r>
            <a:r>
              <a:rPr lang="pl-PL" sz="2400" dirty="0">
                <a:latin typeface="Calibri" panose="020F0502020204030204" pitchFamily="34" charset="0"/>
                <a:ea typeface="Calibri" panose="020F0502020204030204" pitchFamily="34" charset="0"/>
                <a:cs typeface="Calibri" panose="020F0502020204030204" pitchFamily="34" charset="0"/>
              </a:rPr>
              <a:t>(śluzy, jazy, przepusty, mosty i elektrownie itd.),</a:t>
            </a:r>
          </a:p>
          <a:p>
            <a:pPr marL="342900" indent="-342900">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wiadomości podstawowe</a:t>
            </a:r>
            <a:r>
              <a:rPr lang="pl-PL" sz="24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16608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descr="fi005"/>
          <p:cNvPicPr>
            <a:picLocks noChangeAspect="1" noChangeArrowheads="1"/>
          </p:cNvPicPr>
          <p:nvPr/>
        </p:nvPicPr>
        <p:blipFill>
          <a:blip r:embed="rId2"/>
          <a:srcRect/>
          <a:stretch>
            <a:fillRect/>
          </a:stretch>
        </p:blipFill>
        <p:spPr bwMode="auto">
          <a:xfrm>
            <a:off x="190460" y="952501"/>
            <a:ext cx="11239577" cy="5623803"/>
          </a:xfrm>
          <a:prstGeom prst="rect">
            <a:avLst/>
          </a:prstGeom>
          <a:noFill/>
          <a:ln w="9525">
            <a:noFill/>
            <a:miter lim="800000"/>
            <a:headEnd/>
            <a:tailEnd/>
          </a:ln>
        </p:spPr>
      </p:pic>
      <p:sp>
        <p:nvSpPr>
          <p:cNvPr id="5" name="Elipsa 4"/>
          <p:cNvSpPr/>
          <p:nvPr/>
        </p:nvSpPr>
        <p:spPr>
          <a:xfrm>
            <a:off x="4571990" y="2952747"/>
            <a:ext cx="181415" cy="356423"/>
          </a:xfrm>
          <a:prstGeom prst="ellipse">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dirty="0"/>
          </a:p>
        </p:txBody>
      </p:sp>
    </p:spTree>
    <p:extLst>
      <p:ext uri="{BB962C8B-B14F-4D97-AF65-F5344CB8AC3E}">
        <p14:creationId xmlns:p14="http://schemas.microsoft.com/office/powerpoint/2010/main" val="2552469830"/>
      </p:ext>
    </p:extLst>
  </p:cSld>
  <p:clrMapOvr>
    <a:masterClrMapping/>
  </p:clrMapOvr>
  <p:transition spd="slow">
    <p:cover dir="d"/>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529167" y="3143252"/>
          <a:ext cx="5418667" cy="2112433"/>
        </p:xfrm>
        <a:graphic>
          <a:graphicData uri="http://schemas.openxmlformats.org/presentationml/2006/ole">
            <mc:AlternateContent xmlns:mc="http://schemas.openxmlformats.org/markup-compatibility/2006">
              <mc:Choice xmlns:v="urn:schemas-microsoft-com:vml" Requires="v">
                <p:oleObj name="Worksheet" r:id="rId2" imgW="4175582" imgH="1638353" progId="Excel.Sheet.8">
                  <p:embed/>
                </p:oleObj>
              </mc:Choice>
              <mc:Fallback>
                <p:oleObj name="Worksheet" r:id="rId2" imgW="4175582" imgH="1638353" progId="Excel.Shee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67" y="3143252"/>
                        <a:ext cx="5418667" cy="211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nvGraphicFramePr>
        <p:xfrm>
          <a:off x="6400845" y="1904990"/>
          <a:ext cx="5981700" cy="4330700"/>
        </p:xfrm>
        <a:graphic>
          <a:graphicData uri="http://schemas.openxmlformats.org/presentationml/2006/ole">
            <mc:AlternateContent xmlns:mc="http://schemas.openxmlformats.org/markup-compatibility/2006">
              <mc:Choice xmlns:v="urn:schemas-microsoft-com:vml" Requires="v">
                <p:oleObj name="Wykres" r:id="rId4" imgW="4709880" imgH="3409920" progId="Excel.Sheet.8">
                  <p:embed/>
                </p:oleObj>
              </mc:Choice>
              <mc:Fallback>
                <p:oleObj name="Wykres" r:id="rId4" imgW="4709880" imgH="340992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45" y="1904990"/>
                        <a:ext cx="59817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Prostokąt 4"/>
          <p:cNvSpPr/>
          <p:nvPr/>
        </p:nvSpPr>
        <p:spPr>
          <a:xfrm>
            <a:off x="2899834" y="1266908"/>
            <a:ext cx="6096000" cy="461665"/>
          </a:xfrm>
          <a:prstGeom prst="rect">
            <a:avLst/>
          </a:prstGeom>
        </p:spPr>
        <p:txBody>
          <a:bodyPr>
            <a:spAutoFit/>
          </a:bodyPr>
          <a:lstStyle/>
          <a:p>
            <a:r>
              <a:rPr lang="pl-PL" sz="2400" b="1" dirty="0">
                <a:latin typeface="Calibri" panose="020F0502020204030204" pitchFamily="34" charset="0"/>
                <a:ea typeface="Calibri" panose="020F0502020204030204" pitchFamily="34" charset="0"/>
                <a:cs typeface="Calibri" panose="020F0502020204030204" pitchFamily="34" charset="0"/>
              </a:rPr>
              <a:t>Cechy fizyczne powietrza (powietrze – skład)</a:t>
            </a:r>
          </a:p>
        </p:txBody>
      </p:sp>
      <p:sp>
        <p:nvSpPr>
          <p:cNvPr id="6" name="Text Box 8"/>
          <p:cNvSpPr txBox="1">
            <a:spLocks noChangeArrowheads="1"/>
          </p:cNvSpPr>
          <p:nvPr/>
        </p:nvSpPr>
        <p:spPr bwMode="auto">
          <a:xfrm>
            <a:off x="1003301" y="5407387"/>
            <a:ext cx="5283200" cy="584775"/>
          </a:xfrm>
          <a:prstGeom prst="rect">
            <a:avLst/>
          </a:prstGeom>
          <a:noFill/>
          <a:ln w="9525">
            <a:noFill/>
            <a:miter lim="800000"/>
            <a:headEnd/>
            <a:tailEnd/>
          </a:ln>
          <a:effectLst/>
        </p:spPr>
        <p:txBody>
          <a:bodyPr>
            <a:spAutoFit/>
          </a:bodyPr>
          <a:lstStyle/>
          <a:p>
            <a:pPr defTabSz="1238220">
              <a:spcBef>
                <a:spcPct val="50000"/>
              </a:spcBef>
            </a:pPr>
            <a:r>
              <a:rPr lang="pl-PL" sz="3200" dirty="0">
                <a:latin typeface="Arial" charset="0"/>
              </a:rPr>
              <a:t>w tym argon</a:t>
            </a:r>
            <a:r>
              <a:rPr lang="pl-PL" sz="2400" dirty="0">
                <a:latin typeface="Arial" charset="0"/>
              </a:rPr>
              <a:t>	             </a:t>
            </a:r>
            <a:r>
              <a:rPr lang="pl-PL" sz="3067" dirty="0">
                <a:latin typeface="Arial" charset="0"/>
              </a:rPr>
              <a:t>0,93%</a:t>
            </a:r>
          </a:p>
        </p:txBody>
      </p:sp>
    </p:spTree>
    <p:extLst>
      <p:ext uri="{BB962C8B-B14F-4D97-AF65-F5344CB8AC3E}">
        <p14:creationId xmlns:p14="http://schemas.microsoft.com/office/powerpoint/2010/main" val="1532099959"/>
      </p:ext>
    </p:extLst>
  </p:cSld>
  <p:clrMapOvr>
    <a:masterClrMapping/>
  </p:clrMapOvr>
  <p:transition spd="slow">
    <p:cover dir="d"/>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ytuł 1"/>
          <p:cNvSpPr txBox="1">
            <a:spLocks/>
          </p:cNvSpPr>
          <p:nvPr/>
        </p:nvSpPr>
        <p:spPr>
          <a:xfrm>
            <a:off x="464024" y="460315"/>
            <a:ext cx="6086901" cy="522326"/>
          </a:xfrm>
          <a:prstGeom prst="rect">
            <a:avLst/>
          </a:prstGeom>
        </p:spPr>
        <p:txBody>
          <a:bodyPr/>
          <a:lstStyle/>
          <a:p>
            <a:pPr defTabSz="1219170">
              <a:spcBef>
                <a:spcPct val="0"/>
              </a:spcBef>
              <a:defRPr/>
            </a:pPr>
            <a:r>
              <a:rPr lang="pl-PL" sz="2400" b="1" dirty="0">
                <a:latin typeface="Calibri" panose="020F0502020204030204" pitchFamily="34" charset="0"/>
                <a:ea typeface="Calibri" panose="020F0502020204030204" pitchFamily="34" charset="0"/>
                <a:cs typeface="Calibri" panose="020F0502020204030204" pitchFamily="34" charset="0"/>
              </a:rPr>
              <a:t>Prawo Daltona </a:t>
            </a:r>
            <a:r>
              <a:rPr lang="pl-PL" sz="2400" dirty="0">
                <a:latin typeface="Calibri" panose="020F0502020204030204" pitchFamily="34" charset="0"/>
                <a:ea typeface="Calibri" panose="020F0502020204030204" pitchFamily="34" charset="0"/>
                <a:cs typeface="Calibri" panose="020F0502020204030204" pitchFamily="34" charset="0"/>
              </a:rPr>
              <a:t>(prawo ciśnień parcjalnych)</a:t>
            </a:r>
          </a:p>
        </p:txBody>
      </p:sp>
      <p:sp>
        <p:nvSpPr>
          <p:cNvPr id="5" name="Symbol zastępczy zawartości 2"/>
          <p:cNvSpPr txBox="1">
            <a:spLocks/>
          </p:cNvSpPr>
          <p:nvPr/>
        </p:nvSpPr>
        <p:spPr>
          <a:xfrm>
            <a:off x="285710" y="1523987"/>
            <a:ext cx="11525249" cy="6762749"/>
          </a:xfrm>
          <a:prstGeom prst="rect">
            <a:avLst/>
          </a:prstGeom>
        </p:spPr>
        <p:txBody>
          <a:bodyPr/>
          <a:lstStyle/>
          <a:p>
            <a:pPr marL="457189" indent="-457189" defTabSz="1219170">
              <a:buFont typeface="Arial" panose="020B0604020202020204" pitchFamily="34" charset="0"/>
              <a:buChar char="•"/>
              <a:defRPr/>
            </a:pPr>
            <a:endParaRPr lang="pl-PL" sz="2133" dirty="0"/>
          </a:p>
          <a:p>
            <a:pPr algn="just" defTabSz="1219170">
              <a:defRPr/>
            </a:pPr>
            <a:r>
              <a:rPr lang="pl-PL" sz="2400" dirty="0">
                <a:latin typeface="Calibri" panose="020F0502020204030204" pitchFamily="34" charset="0"/>
                <a:ea typeface="Calibri" panose="020F0502020204030204" pitchFamily="34" charset="0"/>
                <a:cs typeface="Calibri" panose="020F0502020204030204" pitchFamily="34" charset="0"/>
              </a:rPr>
              <a:t>Ciśnienie mieszaniny gazów równa się sumie ciśnień, jakie wywierałyby poszczególne składniki gazu gdyby były same w danej objętości (ciśnienie, jakie wywierałby gaz gdyby znajdował się sam w zbiorniku). </a:t>
            </a:r>
          </a:p>
          <a:p>
            <a:pPr algn="just" defTabSz="1219170">
              <a:defRPr/>
            </a:pPr>
            <a:r>
              <a:rPr lang="pl-PL" sz="2400" dirty="0">
                <a:latin typeface="Calibri" panose="020F0502020204030204" pitchFamily="34" charset="0"/>
                <a:ea typeface="Calibri" panose="020F0502020204030204" pitchFamily="34" charset="0"/>
                <a:cs typeface="Calibri" panose="020F0502020204030204" pitchFamily="34" charset="0"/>
              </a:rPr>
              <a:t>Ciśnienie całkowite mieszaniny gazowej jest równe sumie ciśnień parcjalnych wszystkich składników. </a:t>
            </a:r>
          </a:p>
          <a:p>
            <a:pPr marL="457189" indent="-457189" algn="ctr" defTabSz="1219170">
              <a:defRPr/>
            </a:pPr>
            <a:r>
              <a:rPr lang="en-US" sz="2400" b="1" dirty="0" err="1"/>
              <a:t>Ptot</a:t>
            </a:r>
            <a:r>
              <a:rPr lang="en-US" sz="2400" b="1" dirty="0"/>
              <a:t> = PP1 + PP2 + ... + </a:t>
            </a:r>
            <a:r>
              <a:rPr lang="en-US" sz="2400" b="1" dirty="0" err="1"/>
              <a:t>PPn</a:t>
            </a:r>
            <a:r>
              <a:rPr lang="en-US" sz="2400" b="1" dirty="0"/>
              <a:t>  [at] </a:t>
            </a:r>
            <a:endParaRPr lang="pl-PL" sz="2400" b="1" dirty="0"/>
          </a:p>
          <a:p>
            <a:pPr marL="457189" indent="-457189" algn="ctr" defTabSz="1219170">
              <a:defRPr/>
            </a:pPr>
            <a:endParaRPr lang="pl-PL" sz="2400" b="1" dirty="0"/>
          </a:p>
          <a:p>
            <a:pPr marL="457189" indent="-457189" algn="ctr" defTabSz="1219170">
              <a:defRPr/>
            </a:pPr>
            <a:endParaRPr lang="pl-PL" sz="2400" b="1" dirty="0"/>
          </a:p>
          <a:p>
            <a:pPr marL="457189" indent="-457189" defTabSz="1219170">
              <a:defRPr/>
            </a:pPr>
            <a:endParaRPr lang="pl-PL" sz="2400" dirty="0"/>
          </a:p>
        </p:txBody>
      </p:sp>
      <p:graphicFrame>
        <p:nvGraphicFramePr>
          <p:cNvPr id="6" name="Tabela 5"/>
          <p:cNvGraphicFramePr>
            <a:graphicFrameLocks noGrp="1"/>
          </p:cNvGraphicFramePr>
          <p:nvPr/>
        </p:nvGraphicFramePr>
        <p:xfrm>
          <a:off x="666789" y="4191006"/>
          <a:ext cx="10953751" cy="2476495"/>
        </p:xfrm>
        <a:graphic>
          <a:graphicData uri="http://schemas.openxmlformats.org/drawingml/2006/table">
            <a:tbl>
              <a:tblPr/>
              <a:tblGrid>
                <a:gridCol w="3651251">
                  <a:extLst>
                    <a:ext uri="{9D8B030D-6E8A-4147-A177-3AD203B41FA5}">
                      <a16:colId xmlns:a16="http://schemas.microsoft.com/office/drawing/2014/main" val="20000"/>
                    </a:ext>
                  </a:extLst>
                </a:gridCol>
                <a:gridCol w="3651249">
                  <a:extLst>
                    <a:ext uri="{9D8B030D-6E8A-4147-A177-3AD203B41FA5}">
                      <a16:colId xmlns:a16="http://schemas.microsoft.com/office/drawing/2014/main" val="20001"/>
                    </a:ext>
                  </a:extLst>
                </a:gridCol>
                <a:gridCol w="3651251">
                  <a:extLst>
                    <a:ext uri="{9D8B030D-6E8A-4147-A177-3AD203B41FA5}">
                      <a16:colId xmlns:a16="http://schemas.microsoft.com/office/drawing/2014/main" val="20002"/>
                    </a:ext>
                  </a:extLst>
                </a:gridCol>
              </a:tblGrid>
              <a:tr h="495299">
                <a:tc>
                  <a:txBody>
                    <a:bodyPr/>
                    <a:lstStyle/>
                    <a:p>
                      <a:pPr marL="0" marR="0" lvl="0" indent="0" algn="ctr" defTabSz="914400" rtl="0" eaLnBrk="1" fontAlgn="base" latinLnBrk="0" hangingPunct="1">
                        <a:lnSpc>
                          <a:spcPts val="1800"/>
                        </a:lnSpc>
                        <a:spcBef>
                          <a:spcPts val="1438"/>
                        </a:spcBef>
                        <a:spcAft>
                          <a:spcPts val="1438"/>
                        </a:spcAft>
                        <a:buClrTx/>
                        <a:buSzTx/>
                        <a:buFontTx/>
                        <a:buNone/>
                        <a:tabLst/>
                      </a:pPr>
                      <a:r>
                        <a:rPr kumimoji="0" lang="pl-PL" sz="2100" b="1" i="0" u="none" strike="noStrike" cap="none" normalizeH="0" baseline="0" dirty="0">
                          <a:ln>
                            <a:noFill/>
                          </a:ln>
                          <a:solidFill>
                            <a:schemeClr val="bg1"/>
                          </a:solidFill>
                          <a:effectLst/>
                          <a:latin typeface="Tahoma" pitchFamily="34" charset="0"/>
                          <a:cs typeface="Times New Roman" pitchFamily="18" charset="0"/>
                        </a:rPr>
                        <a:t>Gaz</a:t>
                      </a:r>
                      <a:endParaRPr kumimoji="0" lang="pl-PL" sz="32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1800"/>
                        </a:lnSpc>
                        <a:spcBef>
                          <a:spcPts val="1438"/>
                        </a:spcBef>
                        <a:spcAft>
                          <a:spcPts val="1438"/>
                        </a:spcAft>
                        <a:buClrTx/>
                        <a:buSzTx/>
                        <a:buFontTx/>
                        <a:buNone/>
                        <a:tabLst/>
                      </a:pPr>
                      <a:r>
                        <a:rPr kumimoji="0" lang="pl-PL" sz="2100" b="1" i="0" u="none" strike="noStrike" cap="none" normalizeH="0" baseline="0">
                          <a:ln>
                            <a:noFill/>
                          </a:ln>
                          <a:solidFill>
                            <a:schemeClr val="bg1"/>
                          </a:solidFill>
                          <a:effectLst/>
                          <a:latin typeface="Tahoma" pitchFamily="34" charset="0"/>
                          <a:cs typeface="Times New Roman" pitchFamily="18" charset="0"/>
                        </a:rPr>
                        <a:t>ilość w % </a:t>
                      </a:r>
                      <a:endParaRPr kumimoji="0" lang="pl-PL" sz="3200" b="1" i="0" u="none" strike="noStrike" cap="none" normalizeH="0" baseline="0">
                        <a:ln>
                          <a:noFill/>
                        </a:ln>
                        <a:solidFill>
                          <a:schemeClr val="bg1"/>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1800"/>
                        </a:lnSpc>
                        <a:spcBef>
                          <a:spcPts val="1438"/>
                        </a:spcBef>
                        <a:spcAft>
                          <a:spcPts val="1438"/>
                        </a:spcAft>
                        <a:buClrTx/>
                        <a:buSzTx/>
                        <a:buFontTx/>
                        <a:buNone/>
                        <a:tabLst/>
                      </a:pPr>
                      <a:r>
                        <a:rPr kumimoji="0" lang="pl-PL" sz="2100" b="1" i="0" u="none" strike="noStrike" cap="none" normalizeH="0" baseline="0">
                          <a:ln>
                            <a:noFill/>
                          </a:ln>
                          <a:solidFill>
                            <a:schemeClr val="bg1"/>
                          </a:solidFill>
                          <a:effectLst/>
                          <a:latin typeface="Tahoma" pitchFamily="34" charset="0"/>
                          <a:cs typeface="Times New Roman" pitchFamily="18" charset="0"/>
                        </a:rPr>
                        <a:t>ciśnienie parcjalne [at]</a:t>
                      </a:r>
                      <a:endParaRPr kumimoji="0" lang="pl-PL" sz="3200" b="1" i="0" u="none" strike="noStrike" cap="none" normalizeH="0" baseline="0">
                        <a:ln>
                          <a:noFill/>
                        </a:ln>
                        <a:solidFill>
                          <a:schemeClr val="bg1"/>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5299">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Azot</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78,09 </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0,7809 </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10001"/>
                  </a:ext>
                </a:extLst>
              </a:tr>
              <a:tr h="495299">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Tlen</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20,95 </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0,2095 </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10002"/>
                  </a:ext>
                </a:extLst>
              </a:tr>
              <a:tr h="495299">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Dwutlenek węgla</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dirty="0">
                          <a:ln>
                            <a:noFill/>
                          </a:ln>
                          <a:solidFill>
                            <a:srgbClr val="666666"/>
                          </a:solidFill>
                          <a:effectLst/>
                          <a:latin typeface="Tahoma" pitchFamily="34" charset="0"/>
                          <a:cs typeface="Times New Roman" pitchFamily="18" charset="0"/>
                        </a:rPr>
                        <a:t>0,03 </a:t>
                      </a:r>
                      <a:endParaRPr kumimoji="0" lang="pl-PL" sz="43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0,0003 </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10003"/>
                  </a:ext>
                </a:extLst>
              </a:tr>
              <a:tr h="495299">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Inne gazy</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a:ln>
                            <a:noFill/>
                          </a:ln>
                          <a:solidFill>
                            <a:srgbClr val="666666"/>
                          </a:solidFill>
                          <a:effectLst/>
                          <a:latin typeface="Tahoma" pitchFamily="34" charset="0"/>
                          <a:cs typeface="Times New Roman" pitchFamily="18" charset="0"/>
                        </a:rPr>
                        <a:t>0,93 </a:t>
                      </a:r>
                      <a:endParaRPr kumimoji="0" lang="pl-PL" sz="43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pl-PL" sz="2700" b="0" i="0" u="none" strike="noStrike" cap="none" normalizeH="0" baseline="0" dirty="0">
                          <a:ln>
                            <a:noFill/>
                          </a:ln>
                          <a:solidFill>
                            <a:srgbClr val="666666"/>
                          </a:solidFill>
                          <a:effectLst/>
                          <a:latin typeface="Tahoma" pitchFamily="34" charset="0"/>
                          <a:cs typeface="Times New Roman" pitchFamily="18" charset="0"/>
                        </a:rPr>
                        <a:t>0,0093 </a:t>
                      </a:r>
                      <a:endParaRPr kumimoji="0" lang="pl-PL" sz="43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3500" marR="63500" marT="63500" marB="635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37908368"/>
      </p:ext>
    </p:extLst>
  </p:cSld>
  <p:clrMapOvr>
    <a:masterClrMapping/>
  </p:clrMapOvr>
  <p:transition spd="slow">
    <p:cover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9"/>
          <p:cNvSpPr>
            <a:spLocks noChangeArrowheads="1"/>
          </p:cNvSpPr>
          <p:nvPr/>
        </p:nvSpPr>
        <p:spPr bwMode="auto">
          <a:xfrm>
            <a:off x="367031" y="2973899"/>
            <a:ext cx="4095777" cy="1597019"/>
          </a:xfrm>
          <a:prstGeom prst="rect">
            <a:avLst/>
          </a:prstGeom>
          <a:noFill/>
          <a:ln w="12700">
            <a:noFill/>
            <a:miter lim="800000"/>
            <a:headEnd/>
            <a:tailEnd/>
          </a:ln>
          <a:effectLst/>
        </p:spPr>
        <p:txBody>
          <a:bodyPr wrap="square" lIns="120649" tIns="59267" rIns="120649" bIns="59267">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Całkowite ciśnienie wywierane przez mieszaninę gazów równa się sumie ciśnień cząstkowych gazów tworzących mieszaninę</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3"/>
          <p:cNvSpPr>
            <a:spLocks noChangeArrowheads="1"/>
          </p:cNvSpPr>
          <p:nvPr/>
        </p:nvSpPr>
        <p:spPr bwMode="auto">
          <a:xfrm rot="10800000">
            <a:off x="4571991" y="1523987"/>
            <a:ext cx="2540000" cy="4699000"/>
          </a:xfrm>
          <a:prstGeom prst="triangle">
            <a:avLst>
              <a:gd name="adj" fmla="val 49995"/>
            </a:avLst>
          </a:prstGeom>
          <a:gradFill rotWithShape="0">
            <a:gsLst>
              <a:gs pos="0">
                <a:srgbClr val="00279F"/>
              </a:gs>
              <a:gs pos="100000">
                <a:srgbClr val="00279F">
                  <a:gamma/>
                  <a:shade val="40000"/>
                  <a:invGamma/>
                </a:srgbClr>
              </a:gs>
            </a:gsLst>
            <a:lin ang="5400000" scaled="1"/>
          </a:gradFill>
          <a:ln w="12700">
            <a:noFill/>
            <a:miter lim="800000"/>
            <a:headEnd/>
            <a:tailEnd/>
          </a:ln>
          <a:effectLst/>
        </p:spPr>
        <p:txBody>
          <a:bodyPr wrap="none" anchor="ctr"/>
          <a:lstStyle/>
          <a:p>
            <a:endParaRPr lang="pl-PL" sz="2400"/>
          </a:p>
        </p:txBody>
      </p:sp>
      <p:sp>
        <p:nvSpPr>
          <p:cNvPr id="24" name="Line 4"/>
          <p:cNvSpPr>
            <a:spLocks noChangeShapeType="1"/>
          </p:cNvSpPr>
          <p:nvPr/>
        </p:nvSpPr>
        <p:spPr bwMode="auto">
          <a:xfrm>
            <a:off x="5054600" y="15832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5" name="Line 5"/>
          <p:cNvSpPr>
            <a:spLocks noChangeShapeType="1"/>
          </p:cNvSpPr>
          <p:nvPr/>
        </p:nvSpPr>
        <p:spPr bwMode="auto">
          <a:xfrm>
            <a:off x="5054600" y="27008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6" name="Line 6"/>
          <p:cNvSpPr>
            <a:spLocks noChangeShapeType="1"/>
          </p:cNvSpPr>
          <p:nvPr/>
        </p:nvSpPr>
        <p:spPr bwMode="auto">
          <a:xfrm>
            <a:off x="5054600" y="38184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7" name="Line 7"/>
          <p:cNvSpPr>
            <a:spLocks noChangeShapeType="1"/>
          </p:cNvSpPr>
          <p:nvPr/>
        </p:nvSpPr>
        <p:spPr bwMode="auto">
          <a:xfrm>
            <a:off x="5054600" y="49360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8" name="Line 8"/>
          <p:cNvSpPr>
            <a:spLocks noChangeShapeType="1"/>
          </p:cNvSpPr>
          <p:nvPr/>
        </p:nvSpPr>
        <p:spPr bwMode="auto">
          <a:xfrm>
            <a:off x="5054600" y="60536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9" name="Rectangle 9"/>
          <p:cNvSpPr>
            <a:spLocks noChangeArrowheads="1"/>
          </p:cNvSpPr>
          <p:nvPr/>
        </p:nvSpPr>
        <p:spPr bwMode="auto">
          <a:xfrm>
            <a:off x="7433733" y="12636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0,8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0,2</a:t>
            </a:r>
            <a:r>
              <a:rPr lang="it-IT" sz="3200"/>
              <a:t> </a:t>
            </a:r>
          </a:p>
        </p:txBody>
      </p:sp>
      <p:sp>
        <p:nvSpPr>
          <p:cNvPr id="30" name="Rectangle 10"/>
          <p:cNvSpPr>
            <a:spLocks noChangeArrowheads="1"/>
          </p:cNvSpPr>
          <p:nvPr/>
        </p:nvSpPr>
        <p:spPr bwMode="auto">
          <a:xfrm>
            <a:off x="7433733" y="23812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1" name="Rectangle 11"/>
          <p:cNvSpPr>
            <a:spLocks noChangeArrowheads="1"/>
          </p:cNvSpPr>
          <p:nvPr/>
        </p:nvSpPr>
        <p:spPr bwMode="auto">
          <a:xfrm>
            <a:off x="7433733" y="34988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solidFill>
                <a:schemeClr val="bg1"/>
              </a:solidFill>
            </a:endParaRPr>
          </a:p>
        </p:txBody>
      </p:sp>
      <p:sp>
        <p:nvSpPr>
          <p:cNvPr id="32" name="Rectangle 12"/>
          <p:cNvSpPr>
            <a:spLocks noChangeArrowheads="1"/>
          </p:cNvSpPr>
          <p:nvPr/>
        </p:nvSpPr>
        <p:spPr bwMode="auto">
          <a:xfrm>
            <a:off x="7433733" y="46164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3" name="Rectangle 13"/>
          <p:cNvSpPr>
            <a:spLocks noChangeArrowheads="1"/>
          </p:cNvSpPr>
          <p:nvPr/>
        </p:nvSpPr>
        <p:spPr bwMode="auto">
          <a:xfrm>
            <a:off x="7433733" y="57340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4" name="Freeform 22" descr="20%"/>
          <p:cNvSpPr>
            <a:spLocks/>
          </p:cNvSpPr>
          <p:nvPr/>
        </p:nvSpPr>
        <p:spPr bwMode="auto">
          <a:xfrm>
            <a:off x="10541001" y="55900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5" name="Freeform 23" descr="20%"/>
          <p:cNvSpPr>
            <a:spLocks/>
          </p:cNvSpPr>
          <p:nvPr/>
        </p:nvSpPr>
        <p:spPr bwMode="auto">
          <a:xfrm>
            <a:off x="11099801" y="55900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6" name="Rectangle 26"/>
          <p:cNvSpPr>
            <a:spLocks noChangeArrowheads="1"/>
          </p:cNvSpPr>
          <p:nvPr/>
        </p:nvSpPr>
        <p:spPr bwMode="auto">
          <a:xfrm>
            <a:off x="7425267" y="848766"/>
            <a:ext cx="2901433" cy="447923"/>
          </a:xfrm>
          <a:prstGeom prst="rect">
            <a:avLst/>
          </a:prstGeom>
          <a:noFill/>
          <a:ln w="12700">
            <a:noFill/>
            <a:miter lim="800000"/>
            <a:headEnd/>
            <a:tailEnd/>
          </a:ln>
          <a:effectLst/>
        </p:spPr>
        <p:txBody>
          <a:bodyPr wrap="none" lIns="120649" tIns="59267" rIns="120649" bIns="59267">
            <a:spAutoFit/>
          </a:bodyPr>
          <a:lstStyle/>
          <a:p>
            <a:pPr algn="l"/>
            <a:r>
              <a:rPr lang="pl-PL" sz="2133" b="1">
                <a:solidFill>
                  <a:schemeClr val="bg1"/>
                </a:solidFill>
                <a:latin typeface="Arial" charset="0"/>
              </a:rPr>
              <a:t>Ciśnienia cząstkowe</a:t>
            </a:r>
            <a:endParaRPr lang="en-US" sz="2133" b="1">
              <a:solidFill>
                <a:schemeClr val="bg1"/>
              </a:solidFill>
              <a:latin typeface="Arial" charset="0"/>
            </a:endParaRPr>
          </a:p>
        </p:txBody>
      </p:sp>
      <p:sp>
        <p:nvSpPr>
          <p:cNvPr id="37" name="Rectangle 27"/>
          <p:cNvSpPr>
            <a:spLocks noChangeArrowheads="1"/>
          </p:cNvSpPr>
          <p:nvPr/>
        </p:nvSpPr>
        <p:spPr bwMode="auto">
          <a:xfrm>
            <a:off x="5024967" y="952483"/>
            <a:ext cx="3109384" cy="5172037"/>
          </a:xfrm>
          <a:prstGeom prst="rect">
            <a:avLst/>
          </a:prstGeom>
          <a:noFill/>
          <a:ln w="12700">
            <a:noFill/>
            <a:miter lim="800000"/>
            <a:headEnd/>
            <a:tailEnd/>
          </a:ln>
          <a:effectLst/>
        </p:spPr>
        <p:txBody>
          <a:bodyPr lIns="120649" tIns="59267" rIns="120649" bIns="59267">
            <a:spAutoFit/>
          </a:bodyPr>
          <a:lstStyle/>
          <a:p>
            <a:pPr algn="l">
              <a:lnSpc>
                <a:spcPct val="152000"/>
              </a:lnSpc>
            </a:pPr>
            <a:r>
              <a:rPr lang="en-US" sz="2400" b="1" dirty="0">
                <a:solidFill>
                  <a:schemeClr val="bg1"/>
                </a:solidFill>
                <a:latin typeface="Arial" charset="0"/>
              </a:rPr>
              <a:t>1 </a:t>
            </a:r>
            <a:r>
              <a:rPr lang="pl-PL" sz="2400" b="1" dirty="0">
                <a:solidFill>
                  <a:schemeClr val="bg1"/>
                </a:solidFill>
                <a:latin typeface="Arial" charset="0"/>
              </a:rPr>
              <a:t>a</a:t>
            </a:r>
            <a:r>
              <a:rPr lang="en-US" sz="2400" b="1" dirty="0">
                <a:solidFill>
                  <a:schemeClr val="bg1"/>
                </a:solidFill>
                <a:latin typeface="Arial" charset="0"/>
              </a:rPr>
              <a:t>t  - 0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2 </a:t>
            </a:r>
            <a:r>
              <a:rPr lang="pl-PL" sz="2400" b="1" dirty="0">
                <a:solidFill>
                  <a:schemeClr val="bg1"/>
                </a:solidFill>
                <a:latin typeface="Arial" charset="0"/>
              </a:rPr>
              <a:t>a</a:t>
            </a:r>
            <a:r>
              <a:rPr lang="en-US" sz="2400" b="1" dirty="0">
                <a:solidFill>
                  <a:schemeClr val="bg1"/>
                </a:solidFill>
                <a:latin typeface="Arial" charset="0"/>
              </a:rPr>
              <a:t>t  - 10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3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20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4 </a:t>
            </a:r>
            <a:r>
              <a:rPr lang="pl-PL" sz="2400" b="1" dirty="0">
                <a:solidFill>
                  <a:schemeClr val="bg1"/>
                </a:solidFill>
                <a:latin typeface="Arial" charset="0"/>
              </a:rPr>
              <a:t>a</a:t>
            </a:r>
            <a:r>
              <a:rPr lang="en-US" sz="2400" b="1" dirty="0">
                <a:solidFill>
                  <a:schemeClr val="bg1"/>
                </a:solidFill>
                <a:latin typeface="Arial" charset="0"/>
              </a:rPr>
              <a:t>t</a:t>
            </a:r>
            <a:r>
              <a:rPr lang="pl-PL" sz="2400" b="1" dirty="0">
                <a:solidFill>
                  <a:schemeClr val="bg1"/>
                </a:solidFill>
                <a:latin typeface="Arial" charset="0"/>
              </a:rPr>
              <a:t>  -</a:t>
            </a:r>
            <a:r>
              <a:rPr lang="en-US" sz="2400" b="1" dirty="0">
                <a:solidFill>
                  <a:schemeClr val="bg1"/>
                </a:solidFill>
                <a:latin typeface="Arial" charset="0"/>
              </a:rPr>
              <a:t> 30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5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40 </a:t>
            </a:r>
            <a:r>
              <a:rPr lang="pl-PL" sz="2400" b="1" dirty="0">
                <a:solidFill>
                  <a:schemeClr val="bg1"/>
                </a:solidFill>
                <a:latin typeface="Arial" charset="0"/>
              </a:rPr>
              <a:t>m</a:t>
            </a:r>
            <a:r>
              <a:rPr lang="en-US" sz="2400" dirty="0">
                <a:solidFill>
                  <a:schemeClr val="bg1"/>
                </a:solidFill>
              </a:rPr>
              <a:t> 	</a:t>
            </a:r>
          </a:p>
        </p:txBody>
      </p:sp>
      <p:sp>
        <p:nvSpPr>
          <p:cNvPr id="38" name="Freeform 29" descr="5%"/>
          <p:cNvSpPr>
            <a:spLocks/>
          </p:cNvSpPr>
          <p:nvPr/>
        </p:nvSpPr>
        <p:spPr bwMode="auto">
          <a:xfrm>
            <a:off x="10541001" y="11196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9" name="Freeform 30" descr="5%"/>
          <p:cNvSpPr>
            <a:spLocks/>
          </p:cNvSpPr>
          <p:nvPr/>
        </p:nvSpPr>
        <p:spPr bwMode="auto">
          <a:xfrm>
            <a:off x="11099801" y="11196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0" name="Freeform 31" descr="20%"/>
          <p:cNvSpPr>
            <a:spLocks/>
          </p:cNvSpPr>
          <p:nvPr/>
        </p:nvSpPr>
        <p:spPr bwMode="auto">
          <a:xfrm>
            <a:off x="10541001" y="22372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1" name="Freeform 32" descr="20%"/>
          <p:cNvSpPr>
            <a:spLocks/>
          </p:cNvSpPr>
          <p:nvPr/>
        </p:nvSpPr>
        <p:spPr bwMode="auto">
          <a:xfrm>
            <a:off x="11099801" y="22372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2" name="Freeform 33" descr="50%"/>
          <p:cNvSpPr>
            <a:spLocks/>
          </p:cNvSpPr>
          <p:nvPr/>
        </p:nvSpPr>
        <p:spPr bwMode="auto">
          <a:xfrm>
            <a:off x="10541001" y="33548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3" name="Freeform 34" descr="50%"/>
          <p:cNvSpPr>
            <a:spLocks/>
          </p:cNvSpPr>
          <p:nvPr/>
        </p:nvSpPr>
        <p:spPr bwMode="auto">
          <a:xfrm>
            <a:off x="11099801" y="33548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4" name="Freeform 35" descr="25%"/>
          <p:cNvSpPr>
            <a:spLocks/>
          </p:cNvSpPr>
          <p:nvPr/>
        </p:nvSpPr>
        <p:spPr bwMode="auto">
          <a:xfrm>
            <a:off x="10541001" y="44724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5">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5" name="Freeform 36" descr="25%"/>
          <p:cNvSpPr>
            <a:spLocks/>
          </p:cNvSpPr>
          <p:nvPr/>
        </p:nvSpPr>
        <p:spPr bwMode="auto">
          <a:xfrm>
            <a:off x="11099801" y="44724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5">
            <a:fgClr>
              <a:srgbClr val="FFCC99"/>
            </a:fgClr>
            <a:bgClr>
              <a:schemeClr val="tx1"/>
            </a:bgClr>
          </a:pattFill>
          <a:ln w="12700" cap="rnd" cmpd="sng">
            <a:solidFill>
              <a:srgbClr val="000000"/>
            </a:solidFill>
            <a:prstDash val="solid"/>
            <a:round/>
            <a:headEnd type="none" w="med" len="med"/>
            <a:tailEnd type="none" w="med" len="med"/>
          </a:ln>
          <a:effectLst/>
        </p:spPr>
        <p:txBody>
          <a:bodyPr/>
          <a:lstStyle/>
          <a:p>
            <a:endParaRPr lang="pl-PL" sz="2400"/>
          </a:p>
        </p:txBody>
      </p:sp>
    </p:spTree>
    <p:extLst>
      <p:ext uri="{BB962C8B-B14F-4D97-AF65-F5344CB8AC3E}">
        <p14:creationId xmlns:p14="http://schemas.microsoft.com/office/powerpoint/2010/main" val="11018411"/>
      </p:ext>
    </p:extLst>
  </p:cSld>
  <p:clrMapOvr>
    <a:masterClrMapping/>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9"/>
          <p:cNvSpPr>
            <a:spLocks noChangeArrowheads="1"/>
          </p:cNvSpPr>
          <p:nvPr/>
        </p:nvSpPr>
        <p:spPr bwMode="auto">
          <a:xfrm>
            <a:off x="396852" y="3287928"/>
            <a:ext cx="4095777" cy="1597019"/>
          </a:xfrm>
          <a:prstGeom prst="rect">
            <a:avLst/>
          </a:prstGeom>
          <a:noFill/>
          <a:ln w="12700">
            <a:noFill/>
            <a:miter lim="800000"/>
            <a:headEnd/>
            <a:tailEnd/>
          </a:ln>
          <a:effectLst/>
        </p:spPr>
        <p:txBody>
          <a:bodyPr wrap="square" lIns="120649" tIns="59267" rIns="120649" bIns="59267">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Całkowite ciśnienie wywierane przez mieszaninę gazów równa się sumie ciśnień cząstkowych gazów tworzących mieszaninę</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3"/>
          <p:cNvSpPr>
            <a:spLocks noChangeArrowheads="1"/>
          </p:cNvSpPr>
          <p:nvPr/>
        </p:nvSpPr>
        <p:spPr bwMode="auto">
          <a:xfrm rot="10800000">
            <a:off x="4571991" y="1523987"/>
            <a:ext cx="2540000" cy="4699000"/>
          </a:xfrm>
          <a:prstGeom prst="triangle">
            <a:avLst>
              <a:gd name="adj" fmla="val 49995"/>
            </a:avLst>
          </a:prstGeom>
          <a:gradFill rotWithShape="0">
            <a:gsLst>
              <a:gs pos="0">
                <a:srgbClr val="00279F"/>
              </a:gs>
              <a:gs pos="100000">
                <a:srgbClr val="00279F">
                  <a:gamma/>
                  <a:shade val="40000"/>
                  <a:invGamma/>
                </a:srgbClr>
              </a:gs>
            </a:gsLst>
            <a:lin ang="5400000" scaled="1"/>
          </a:gradFill>
          <a:ln w="12700">
            <a:noFill/>
            <a:miter lim="800000"/>
            <a:headEnd/>
            <a:tailEnd/>
          </a:ln>
          <a:effectLst/>
        </p:spPr>
        <p:txBody>
          <a:bodyPr wrap="none" anchor="ctr"/>
          <a:lstStyle/>
          <a:p>
            <a:endParaRPr lang="pl-PL" sz="2400"/>
          </a:p>
        </p:txBody>
      </p:sp>
      <p:sp>
        <p:nvSpPr>
          <p:cNvPr id="24" name="Line 4"/>
          <p:cNvSpPr>
            <a:spLocks noChangeShapeType="1"/>
          </p:cNvSpPr>
          <p:nvPr/>
        </p:nvSpPr>
        <p:spPr bwMode="auto">
          <a:xfrm>
            <a:off x="5054600" y="15832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5" name="Line 5"/>
          <p:cNvSpPr>
            <a:spLocks noChangeShapeType="1"/>
          </p:cNvSpPr>
          <p:nvPr/>
        </p:nvSpPr>
        <p:spPr bwMode="auto">
          <a:xfrm>
            <a:off x="5054600" y="27008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6" name="Line 6"/>
          <p:cNvSpPr>
            <a:spLocks noChangeShapeType="1"/>
          </p:cNvSpPr>
          <p:nvPr/>
        </p:nvSpPr>
        <p:spPr bwMode="auto">
          <a:xfrm>
            <a:off x="5054600" y="38184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7" name="Line 7"/>
          <p:cNvSpPr>
            <a:spLocks noChangeShapeType="1"/>
          </p:cNvSpPr>
          <p:nvPr/>
        </p:nvSpPr>
        <p:spPr bwMode="auto">
          <a:xfrm>
            <a:off x="5054600" y="49360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8" name="Line 8"/>
          <p:cNvSpPr>
            <a:spLocks noChangeShapeType="1"/>
          </p:cNvSpPr>
          <p:nvPr/>
        </p:nvSpPr>
        <p:spPr bwMode="auto">
          <a:xfrm>
            <a:off x="5054600" y="60536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9" name="Rectangle 9"/>
          <p:cNvSpPr>
            <a:spLocks noChangeArrowheads="1"/>
          </p:cNvSpPr>
          <p:nvPr/>
        </p:nvSpPr>
        <p:spPr bwMode="auto">
          <a:xfrm>
            <a:off x="7433733" y="12636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0,8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0,2</a:t>
            </a:r>
            <a:r>
              <a:rPr lang="it-IT" sz="3200"/>
              <a:t> </a:t>
            </a:r>
          </a:p>
        </p:txBody>
      </p:sp>
      <p:sp>
        <p:nvSpPr>
          <p:cNvPr id="30" name="Rectangle 10"/>
          <p:cNvSpPr>
            <a:spLocks noChangeArrowheads="1"/>
          </p:cNvSpPr>
          <p:nvPr/>
        </p:nvSpPr>
        <p:spPr bwMode="auto">
          <a:xfrm>
            <a:off x="7433733" y="23812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1,6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0,4</a:t>
            </a:r>
            <a:r>
              <a:rPr lang="it-IT" sz="3200"/>
              <a:t> </a:t>
            </a:r>
          </a:p>
        </p:txBody>
      </p:sp>
      <p:sp>
        <p:nvSpPr>
          <p:cNvPr id="31" name="Rectangle 11"/>
          <p:cNvSpPr>
            <a:spLocks noChangeArrowheads="1"/>
          </p:cNvSpPr>
          <p:nvPr/>
        </p:nvSpPr>
        <p:spPr bwMode="auto">
          <a:xfrm>
            <a:off x="7433733" y="34988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solidFill>
                <a:schemeClr val="bg1"/>
              </a:solidFill>
            </a:endParaRPr>
          </a:p>
        </p:txBody>
      </p:sp>
      <p:sp>
        <p:nvSpPr>
          <p:cNvPr id="32" name="Rectangle 12"/>
          <p:cNvSpPr>
            <a:spLocks noChangeArrowheads="1"/>
          </p:cNvSpPr>
          <p:nvPr/>
        </p:nvSpPr>
        <p:spPr bwMode="auto">
          <a:xfrm>
            <a:off x="7433733" y="46164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3" name="Rectangle 13"/>
          <p:cNvSpPr>
            <a:spLocks noChangeArrowheads="1"/>
          </p:cNvSpPr>
          <p:nvPr/>
        </p:nvSpPr>
        <p:spPr bwMode="auto">
          <a:xfrm>
            <a:off x="7433733" y="57340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4" name="Freeform 22" descr="20%"/>
          <p:cNvSpPr>
            <a:spLocks/>
          </p:cNvSpPr>
          <p:nvPr/>
        </p:nvSpPr>
        <p:spPr bwMode="auto">
          <a:xfrm>
            <a:off x="10541001" y="55900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5" name="Freeform 23" descr="20%"/>
          <p:cNvSpPr>
            <a:spLocks/>
          </p:cNvSpPr>
          <p:nvPr/>
        </p:nvSpPr>
        <p:spPr bwMode="auto">
          <a:xfrm>
            <a:off x="11099801" y="55900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6" name="Rectangle 26"/>
          <p:cNvSpPr>
            <a:spLocks noChangeArrowheads="1"/>
          </p:cNvSpPr>
          <p:nvPr/>
        </p:nvSpPr>
        <p:spPr bwMode="auto">
          <a:xfrm>
            <a:off x="7425267" y="848766"/>
            <a:ext cx="2901433" cy="447923"/>
          </a:xfrm>
          <a:prstGeom prst="rect">
            <a:avLst/>
          </a:prstGeom>
          <a:noFill/>
          <a:ln w="12700">
            <a:noFill/>
            <a:miter lim="800000"/>
            <a:headEnd/>
            <a:tailEnd/>
          </a:ln>
          <a:effectLst/>
        </p:spPr>
        <p:txBody>
          <a:bodyPr wrap="none" lIns="120649" tIns="59267" rIns="120649" bIns="59267">
            <a:spAutoFit/>
          </a:bodyPr>
          <a:lstStyle/>
          <a:p>
            <a:pPr algn="l"/>
            <a:r>
              <a:rPr lang="pl-PL" sz="2133" b="1">
                <a:solidFill>
                  <a:schemeClr val="bg1"/>
                </a:solidFill>
                <a:latin typeface="Arial" charset="0"/>
              </a:rPr>
              <a:t>Ciśnienia cząstkowe</a:t>
            </a:r>
            <a:endParaRPr lang="en-US" sz="2133" b="1">
              <a:solidFill>
                <a:schemeClr val="bg1"/>
              </a:solidFill>
              <a:latin typeface="Arial" charset="0"/>
            </a:endParaRPr>
          </a:p>
        </p:txBody>
      </p:sp>
      <p:sp>
        <p:nvSpPr>
          <p:cNvPr id="37" name="Rectangle 27"/>
          <p:cNvSpPr>
            <a:spLocks noChangeArrowheads="1"/>
          </p:cNvSpPr>
          <p:nvPr/>
        </p:nvSpPr>
        <p:spPr bwMode="auto">
          <a:xfrm>
            <a:off x="5024967" y="952483"/>
            <a:ext cx="3109384" cy="5172037"/>
          </a:xfrm>
          <a:prstGeom prst="rect">
            <a:avLst/>
          </a:prstGeom>
          <a:noFill/>
          <a:ln w="12700">
            <a:noFill/>
            <a:miter lim="800000"/>
            <a:headEnd/>
            <a:tailEnd/>
          </a:ln>
          <a:effectLst/>
        </p:spPr>
        <p:txBody>
          <a:bodyPr lIns="120649" tIns="59267" rIns="120649" bIns="59267">
            <a:spAutoFit/>
          </a:bodyPr>
          <a:lstStyle/>
          <a:p>
            <a:pPr algn="l">
              <a:lnSpc>
                <a:spcPct val="152000"/>
              </a:lnSpc>
            </a:pPr>
            <a:r>
              <a:rPr lang="en-US" sz="2400" b="1" dirty="0">
                <a:solidFill>
                  <a:schemeClr val="bg1"/>
                </a:solidFill>
                <a:latin typeface="Arial" charset="0"/>
              </a:rPr>
              <a:t>1 </a:t>
            </a:r>
            <a:r>
              <a:rPr lang="pl-PL" sz="2400" b="1" dirty="0">
                <a:solidFill>
                  <a:schemeClr val="bg1"/>
                </a:solidFill>
                <a:latin typeface="Arial" charset="0"/>
              </a:rPr>
              <a:t>a</a:t>
            </a:r>
            <a:r>
              <a:rPr lang="en-US" sz="2400" b="1" dirty="0">
                <a:solidFill>
                  <a:schemeClr val="bg1"/>
                </a:solidFill>
                <a:latin typeface="Arial" charset="0"/>
              </a:rPr>
              <a:t>t  - 0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2 </a:t>
            </a:r>
            <a:r>
              <a:rPr lang="pl-PL" sz="2400" b="1" dirty="0">
                <a:solidFill>
                  <a:schemeClr val="bg1"/>
                </a:solidFill>
                <a:latin typeface="Arial" charset="0"/>
              </a:rPr>
              <a:t>a</a:t>
            </a:r>
            <a:r>
              <a:rPr lang="en-US" sz="2400" b="1" dirty="0">
                <a:solidFill>
                  <a:schemeClr val="bg1"/>
                </a:solidFill>
                <a:latin typeface="Arial" charset="0"/>
              </a:rPr>
              <a:t>t  - 10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3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20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4 </a:t>
            </a:r>
            <a:r>
              <a:rPr lang="pl-PL" sz="2400" b="1" dirty="0">
                <a:solidFill>
                  <a:schemeClr val="bg1"/>
                </a:solidFill>
                <a:latin typeface="Arial" charset="0"/>
              </a:rPr>
              <a:t>a</a:t>
            </a:r>
            <a:r>
              <a:rPr lang="en-US" sz="2400" b="1" dirty="0">
                <a:solidFill>
                  <a:schemeClr val="bg1"/>
                </a:solidFill>
                <a:latin typeface="Arial" charset="0"/>
              </a:rPr>
              <a:t>t</a:t>
            </a:r>
            <a:r>
              <a:rPr lang="pl-PL" sz="2400" b="1" dirty="0">
                <a:solidFill>
                  <a:schemeClr val="bg1"/>
                </a:solidFill>
                <a:latin typeface="Arial" charset="0"/>
              </a:rPr>
              <a:t>  -</a:t>
            </a:r>
            <a:r>
              <a:rPr lang="en-US" sz="2400" b="1" dirty="0">
                <a:solidFill>
                  <a:schemeClr val="bg1"/>
                </a:solidFill>
                <a:latin typeface="Arial" charset="0"/>
              </a:rPr>
              <a:t> 30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5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40 </a:t>
            </a:r>
            <a:r>
              <a:rPr lang="pl-PL" sz="2400" b="1" dirty="0">
                <a:solidFill>
                  <a:schemeClr val="bg1"/>
                </a:solidFill>
                <a:latin typeface="Arial" charset="0"/>
              </a:rPr>
              <a:t>m</a:t>
            </a:r>
            <a:r>
              <a:rPr lang="en-US" sz="2400" dirty="0">
                <a:solidFill>
                  <a:schemeClr val="bg1"/>
                </a:solidFill>
              </a:rPr>
              <a:t> 	</a:t>
            </a:r>
          </a:p>
        </p:txBody>
      </p:sp>
      <p:sp>
        <p:nvSpPr>
          <p:cNvPr id="38" name="Freeform 29" descr="5%"/>
          <p:cNvSpPr>
            <a:spLocks/>
          </p:cNvSpPr>
          <p:nvPr/>
        </p:nvSpPr>
        <p:spPr bwMode="auto">
          <a:xfrm>
            <a:off x="10541001" y="11196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9" name="Freeform 30" descr="5%"/>
          <p:cNvSpPr>
            <a:spLocks/>
          </p:cNvSpPr>
          <p:nvPr/>
        </p:nvSpPr>
        <p:spPr bwMode="auto">
          <a:xfrm>
            <a:off x="11099801" y="11196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0" name="Freeform 31" descr="20%"/>
          <p:cNvSpPr>
            <a:spLocks/>
          </p:cNvSpPr>
          <p:nvPr/>
        </p:nvSpPr>
        <p:spPr bwMode="auto">
          <a:xfrm>
            <a:off x="10541001" y="22372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1" name="Freeform 32" descr="20%"/>
          <p:cNvSpPr>
            <a:spLocks/>
          </p:cNvSpPr>
          <p:nvPr/>
        </p:nvSpPr>
        <p:spPr bwMode="auto">
          <a:xfrm>
            <a:off x="11099801" y="22372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2" name="Freeform 33" descr="50%"/>
          <p:cNvSpPr>
            <a:spLocks/>
          </p:cNvSpPr>
          <p:nvPr/>
        </p:nvSpPr>
        <p:spPr bwMode="auto">
          <a:xfrm>
            <a:off x="10541001" y="33548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3" name="Freeform 34" descr="50%"/>
          <p:cNvSpPr>
            <a:spLocks/>
          </p:cNvSpPr>
          <p:nvPr/>
        </p:nvSpPr>
        <p:spPr bwMode="auto">
          <a:xfrm>
            <a:off x="11099801" y="33548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4" name="Freeform 35" descr="25%"/>
          <p:cNvSpPr>
            <a:spLocks/>
          </p:cNvSpPr>
          <p:nvPr/>
        </p:nvSpPr>
        <p:spPr bwMode="auto">
          <a:xfrm>
            <a:off x="10541001" y="44724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5">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5" name="Freeform 36" descr="25%"/>
          <p:cNvSpPr>
            <a:spLocks/>
          </p:cNvSpPr>
          <p:nvPr/>
        </p:nvSpPr>
        <p:spPr bwMode="auto">
          <a:xfrm>
            <a:off x="11099801" y="44724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5">
            <a:fgClr>
              <a:srgbClr val="FFCC99"/>
            </a:fgClr>
            <a:bgClr>
              <a:schemeClr val="tx1"/>
            </a:bgClr>
          </a:pattFill>
          <a:ln w="12700" cap="rnd" cmpd="sng">
            <a:solidFill>
              <a:srgbClr val="000000"/>
            </a:solidFill>
            <a:prstDash val="solid"/>
            <a:round/>
            <a:headEnd type="none" w="med" len="med"/>
            <a:tailEnd type="none" w="med" len="med"/>
          </a:ln>
          <a:effectLst/>
        </p:spPr>
        <p:txBody>
          <a:bodyPr/>
          <a:lstStyle/>
          <a:p>
            <a:endParaRPr lang="pl-PL" sz="2400"/>
          </a:p>
        </p:txBody>
      </p:sp>
    </p:spTree>
    <p:extLst>
      <p:ext uri="{BB962C8B-B14F-4D97-AF65-F5344CB8AC3E}">
        <p14:creationId xmlns:p14="http://schemas.microsoft.com/office/powerpoint/2010/main" val="1368765842"/>
      </p:ext>
    </p:extLst>
  </p:cSld>
  <p:clrMapOvr>
    <a:masterClrMapping/>
  </p:clrMapOvr>
  <p:transition spd="slow">
    <p:cover dir="d"/>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9"/>
          <p:cNvSpPr>
            <a:spLocks noChangeArrowheads="1"/>
          </p:cNvSpPr>
          <p:nvPr/>
        </p:nvSpPr>
        <p:spPr bwMode="auto">
          <a:xfrm>
            <a:off x="396852" y="3429000"/>
            <a:ext cx="4095777" cy="1597019"/>
          </a:xfrm>
          <a:prstGeom prst="rect">
            <a:avLst/>
          </a:prstGeom>
          <a:noFill/>
          <a:ln w="12700">
            <a:noFill/>
            <a:miter lim="800000"/>
            <a:headEnd/>
            <a:tailEnd/>
          </a:ln>
          <a:effectLst/>
        </p:spPr>
        <p:txBody>
          <a:bodyPr wrap="square" lIns="120649" tIns="59267" rIns="120649" bIns="59267">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Całkowite ciśnienie wywierane przez mieszaninę gazów równa się sumie ciśnień cząstkowych gazów tworzących mieszaninę</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3"/>
          <p:cNvSpPr>
            <a:spLocks noChangeArrowheads="1"/>
          </p:cNvSpPr>
          <p:nvPr/>
        </p:nvSpPr>
        <p:spPr bwMode="auto">
          <a:xfrm rot="10800000">
            <a:off x="4571991" y="1523987"/>
            <a:ext cx="2540000" cy="4699000"/>
          </a:xfrm>
          <a:prstGeom prst="triangle">
            <a:avLst>
              <a:gd name="adj" fmla="val 49995"/>
            </a:avLst>
          </a:prstGeom>
          <a:gradFill rotWithShape="0">
            <a:gsLst>
              <a:gs pos="0">
                <a:srgbClr val="00279F"/>
              </a:gs>
              <a:gs pos="100000">
                <a:srgbClr val="00279F">
                  <a:gamma/>
                  <a:shade val="40000"/>
                  <a:invGamma/>
                </a:srgbClr>
              </a:gs>
            </a:gsLst>
            <a:lin ang="5400000" scaled="1"/>
          </a:gradFill>
          <a:ln w="12700">
            <a:noFill/>
            <a:miter lim="800000"/>
            <a:headEnd/>
            <a:tailEnd/>
          </a:ln>
          <a:effectLst/>
        </p:spPr>
        <p:txBody>
          <a:bodyPr wrap="none" anchor="ctr"/>
          <a:lstStyle/>
          <a:p>
            <a:endParaRPr lang="pl-PL" sz="2400"/>
          </a:p>
        </p:txBody>
      </p:sp>
      <p:sp>
        <p:nvSpPr>
          <p:cNvPr id="24" name="Line 4"/>
          <p:cNvSpPr>
            <a:spLocks noChangeShapeType="1"/>
          </p:cNvSpPr>
          <p:nvPr/>
        </p:nvSpPr>
        <p:spPr bwMode="auto">
          <a:xfrm>
            <a:off x="5054600" y="15832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5" name="Line 5"/>
          <p:cNvSpPr>
            <a:spLocks noChangeShapeType="1"/>
          </p:cNvSpPr>
          <p:nvPr/>
        </p:nvSpPr>
        <p:spPr bwMode="auto">
          <a:xfrm>
            <a:off x="5054600" y="27008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6" name="Line 6"/>
          <p:cNvSpPr>
            <a:spLocks noChangeShapeType="1"/>
          </p:cNvSpPr>
          <p:nvPr/>
        </p:nvSpPr>
        <p:spPr bwMode="auto">
          <a:xfrm>
            <a:off x="5054600" y="38184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7" name="Line 7"/>
          <p:cNvSpPr>
            <a:spLocks noChangeShapeType="1"/>
          </p:cNvSpPr>
          <p:nvPr/>
        </p:nvSpPr>
        <p:spPr bwMode="auto">
          <a:xfrm>
            <a:off x="5054600" y="49360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8" name="Line 8"/>
          <p:cNvSpPr>
            <a:spLocks noChangeShapeType="1"/>
          </p:cNvSpPr>
          <p:nvPr/>
        </p:nvSpPr>
        <p:spPr bwMode="auto">
          <a:xfrm>
            <a:off x="5054600" y="60536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9" name="Rectangle 9"/>
          <p:cNvSpPr>
            <a:spLocks noChangeArrowheads="1"/>
          </p:cNvSpPr>
          <p:nvPr/>
        </p:nvSpPr>
        <p:spPr bwMode="auto">
          <a:xfrm>
            <a:off x="7433733" y="12636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0,8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0,2</a:t>
            </a:r>
            <a:r>
              <a:rPr lang="it-IT" sz="3200"/>
              <a:t> </a:t>
            </a:r>
          </a:p>
        </p:txBody>
      </p:sp>
      <p:sp>
        <p:nvSpPr>
          <p:cNvPr id="30" name="Rectangle 10"/>
          <p:cNvSpPr>
            <a:spLocks noChangeArrowheads="1"/>
          </p:cNvSpPr>
          <p:nvPr/>
        </p:nvSpPr>
        <p:spPr bwMode="auto">
          <a:xfrm>
            <a:off x="7433733" y="23812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1,6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0,4</a:t>
            </a:r>
            <a:r>
              <a:rPr lang="it-IT" sz="3200"/>
              <a:t> </a:t>
            </a:r>
          </a:p>
        </p:txBody>
      </p:sp>
      <p:sp>
        <p:nvSpPr>
          <p:cNvPr id="31" name="Rectangle 11"/>
          <p:cNvSpPr>
            <a:spLocks noChangeArrowheads="1"/>
          </p:cNvSpPr>
          <p:nvPr/>
        </p:nvSpPr>
        <p:spPr bwMode="auto">
          <a:xfrm>
            <a:off x="7433733" y="34988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2,4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0,6</a:t>
            </a:r>
          </a:p>
        </p:txBody>
      </p:sp>
      <p:sp>
        <p:nvSpPr>
          <p:cNvPr id="32" name="Rectangle 12"/>
          <p:cNvSpPr>
            <a:spLocks noChangeArrowheads="1"/>
          </p:cNvSpPr>
          <p:nvPr/>
        </p:nvSpPr>
        <p:spPr bwMode="auto">
          <a:xfrm>
            <a:off x="7433733" y="46164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3" name="Rectangle 13"/>
          <p:cNvSpPr>
            <a:spLocks noChangeArrowheads="1"/>
          </p:cNvSpPr>
          <p:nvPr/>
        </p:nvSpPr>
        <p:spPr bwMode="auto">
          <a:xfrm>
            <a:off x="7433733" y="57340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4" name="Freeform 22" descr="20%"/>
          <p:cNvSpPr>
            <a:spLocks/>
          </p:cNvSpPr>
          <p:nvPr/>
        </p:nvSpPr>
        <p:spPr bwMode="auto">
          <a:xfrm>
            <a:off x="10541001" y="55900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5" name="Freeform 23" descr="20%"/>
          <p:cNvSpPr>
            <a:spLocks/>
          </p:cNvSpPr>
          <p:nvPr/>
        </p:nvSpPr>
        <p:spPr bwMode="auto">
          <a:xfrm>
            <a:off x="11099801" y="55900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6" name="Rectangle 26"/>
          <p:cNvSpPr>
            <a:spLocks noChangeArrowheads="1"/>
          </p:cNvSpPr>
          <p:nvPr/>
        </p:nvSpPr>
        <p:spPr bwMode="auto">
          <a:xfrm>
            <a:off x="7425267" y="848766"/>
            <a:ext cx="2901433" cy="447923"/>
          </a:xfrm>
          <a:prstGeom prst="rect">
            <a:avLst/>
          </a:prstGeom>
          <a:noFill/>
          <a:ln w="12700">
            <a:noFill/>
            <a:miter lim="800000"/>
            <a:headEnd/>
            <a:tailEnd/>
          </a:ln>
          <a:effectLst/>
        </p:spPr>
        <p:txBody>
          <a:bodyPr wrap="none" lIns="120649" tIns="59267" rIns="120649" bIns="59267">
            <a:spAutoFit/>
          </a:bodyPr>
          <a:lstStyle/>
          <a:p>
            <a:pPr algn="l"/>
            <a:r>
              <a:rPr lang="pl-PL" sz="2133" b="1">
                <a:solidFill>
                  <a:schemeClr val="bg1"/>
                </a:solidFill>
                <a:latin typeface="Arial" charset="0"/>
              </a:rPr>
              <a:t>Ciśnienia cząstkowe</a:t>
            </a:r>
            <a:endParaRPr lang="en-US" sz="2133" b="1">
              <a:solidFill>
                <a:schemeClr val="bg1"/>
              </a:solidFill>
              <a:latin typeface="Arial" charset="0"/>
            </a:endParaRPr>
          </a:p>
        </p:txBody>
      </p:sp>
      <p:sp>
        <p:nvSpPr>
          <p:cNvPr id="37" name="Rectangle 27"/>
          <p:cNvSpPr>
            <a:spLocks noChangeArrowheads="1"/>
          </p:cNvSpPr>
          <p:nvPr/>
        </p:nvSpPr>
        <p:spPr bwMode="auto">
          <a:xfrm>
            <a:off x="5024967" y="952483"/>
            <a:ext cx="3109384" cy="5172037"/>
          </a:xfrm>
          <a:prstGeom prst="rect">
            <a:avLst/>
          </a:prstGeom>
          <a:noFill/>
          <a:ln w="12700">
            <a:noFill/>
            <a:miter lim="800000"/>
            <a:headEnd/>
            <a:tailEnd/>
          </a:ln>
          <a:effectLst/>
        </p:spPr>
        <p:txBody>
          <a:bodyPr lIns="120649" tIns="59267" rIns="120649" bIns="59267">
            <a:spAutoFit/>
          </a:bodyPr>
          <a:lstStyle/>
          <a:p>
            <a:pPr algn="l">
              <a:lnSpc>
                <a:spcPct val="152000"/>
              </a:lnSpc>
            </a:pPr>
            <a:r>
              <a:rPr lang="en-US" sz="2400" b="1" dirty="0">
                <a:solidFill>
                  <a:schemeClr val="bg1"/>
                </a:solidFill>
                <a:latin typeface="Arial" charset="0"/>
              </a:rPr>
              <a:t>1 </a:t>
            </a:r>
            <a:r>
              <a:rPr lang="pl-PL" sz="2400" b="1" dirty="0">
                <a:solidFill>
                  <a:schemeClr val="bg1"/>
                </a:solidFill>
                <a:latin typeface="Arial" charset="0"/>
              </a:rPr>
              <a:t>a</a:t>
            </a:r>
            <a:r>
              <a:rPr lang="en-US" sz="2400" b="1" dirty="0">
                <a:solidFill>
                  <a:schemeClr val="bg1"/>
                </a:solidFill>
                <a:latin typeface="Arial" charset="0"/>
              </a:rPr>
              <a:t>t  - 0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2 </a:t>
            </a:r>
            <a:r>
              <a:rPr lang="pl-PL" sz="2400" b="1" dirty="0">
                <a:solidFill>
                  <a:schemeClr val="bg1"/>
                </a:solidFill>
                <a:latin typeface="Arial" charset="0"/>
              </a:rPr>
              <a:t>a</a:t>
            </a:r>
            <a:r>
              <a:rPr lang="en-US" sz="2400" b="1" dirty="0">
                <a:solidFill>
                  <a:schemeClr val="bg1"/>
                </a:solidFill>
                <a:latin typeface="Arial" charset="0"/>
              </a:rPr>
              <a:t>t  - 10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3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20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4 </a:t>
            </a:r>
            <a:r>
              <a:rPr lang="pl-PL" sz="2400" b="1" dirty="0">
                <a:solidFill>
                  <a:schemeClr val="bg1"/>
                </a:solidFill>
                <a:latin typeface="Arial" charset="0"/>
              </a:rPr>
              <a:t>a</a:t>
            </a:r>
            <a:r>
              <a:rPr lang="en-US" sz="2400" b="1" dirty="0">
                <a:solidFill>
                  <a:schemeClr val="bg1"/>
                </a:solidFill>
                <a:latin typeface="Arial" charset="0"/>
              </a:rPr>
              <a:t>t</a:t>
            </a:r>
            <a:r>
              <a:rPr lang="pl-PL" sz="2400" b="1" dirty="0">
                <a:solidFill>
                  <a:schemeClr val="bg1"/>
                </a:solidFill>
                <a:latin typeface="Arial" charset="0"/>
              </a:rPr>
              <a:t>  -</a:t>
            </a:r>
            <a:r>
              <a:rPr lang="en-US" sz="2400" b="1" dirty="0">
                <a:solidFill>
                  <a:schemeClr val="bg1"/>
                </a:solidFill>
                <a:latin typeface="Arial" charset="0"/>
              </a:rPr>
              <a:t> 30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5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40 </a:t>
            </a:r>
            <a:r>
              <a:rPr lang="pl-PL" sz="2400" b="1" dirty="0">
                <a:solidFill>
                  <a:schemeClr val="bg1"/>
                </a:solidFill>
                <a:latin typeface="Arial" charset="0"/>
              </a:rPr>
              <a:t>m</a:t>
            </a:r>
            <a:r>
              <a:rPr lang="en-US" sz="2400" dirty="0">
                <a:solidFill>
                  <a:schemeClr val="bg1"/>
                </a:solidFill>
              </a:rPr>
              <a:t> 	</a:t>
            </a:r>
          </a:p>
        </p:txBody>
      </p:sp>
      <p:sp>
        <p:nvSpPr>
          <p:cNvPr id="38" name="Freeform 29" descr="5%"/>
          <p:cNvSpPr>
            <a:spLocks/>
          </p:cNvSpPr>
          <p:nvPr/>
        </p:nvSpPr>
        <p:spPr bwMode="auto">
          <a:xfrm>
            <a:off x="10541001" y="11196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9" name="Freeform 30" descr="5%"/>
          <p:cNvSpPr>
            <a:spLocks/>
          </p:cNvSpPr>
          <p:nvPr/>
        </p:nvSpPr>
        <p:spPr bwMode="auto">
          <a:xfrm>
            <a:off x="11099801" y="11196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0" name="Freeform 31" descr="20%"/>
          <p:cNvSpPr>
            <a:spLocks/>
          </p:cNvSpPr>
          <p:nvPr/>
        </p:nvSpPr>
        <p:spPr bwMode="auto">
          <a:xfrm>
            <a:off x="10541001" y="22372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1" name="Freeform 32" descr="20%"/>
          <p:cNvSpPr>
            <a:spLocks/>
          </p:cNvSpPr>
          <p:nvPr/>
        </p:nvSpPr>
        <p:spPr bwMode="auto">
          <a:xfrm>
            <a:off x="11099801" y="22372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2" name="Freeform 33" descr="50%"/>
          <p:cNvSpPr>
            <a:spLocks/>
          </p:cNvSpPr>
          <p:nvPr/>
        </p:nvSpPr>
        <p:spPr bwMode="auto">
          <a:xfrm>
            <a:off x="10541001" y="33548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3" name="Freeform 34" descr="50%"/>
          <p:cNvSpPr>
            <a:spLocks/>
          </p:cNvSpPr>
          <p:nvPr/>
        </p:nvSpPr>
        <p:spPr bwMode="auto">
          <a:xfrm>
            <a:off x="11099801" y="33548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4" name="Freeform 35" descr="25%"/>
          <p:cNvSpPr>
            <a:spLocks/>
          </p:cNvSpPr>
          <p:nvPr/>
        </p:nvSpPr>
        <p:spPr bwMode="auto">
          <a:xfrm>
            <a:off x="10541001" y="44724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5">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5" name="Freeform 36" descr="25%"/>
          <p:cNvSpPr>
            <a:spLocks/>
          </p:cNvSpPr>
          <p:nvPr/>
        </p:nvSpPr>
        <p:spPr bwMode="auto">
          <a:xfrm>
            <a:off x="11099801" y="44724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5">
            <a:fgClr>
              <a:srgbClr val="FFCC99"/>
            </a:fgClr>
            <a:bgClr>
              <a:schemeClr val="tx1"/>
            </a:bgClr>
          </a:pattFill>
          <a:ln w="12700" cap="rnd" cmpd="sng">
            <a:solidFill>
              <a:srgbClr val="000000"/>
            </a:solidFill>
            <a:prstDash val="solid"/>
            <a:round/>
            <a:headEnd type="none" w="med" len="med"/>
            <a:tailEnd type="none" w="med" len="med"/>
          </a:ln>
          <a:effectLst/>
        </p:spPr>
        <p:txBody>
          <a:bodyPr/>
          <a:lstStyle/>
          <a:p>
            <a:endParaRPr lang="pl-PL" sz="2400"/>
          </a:p>
        </p:txBody>
      </p:sp>
    </p:spTree>
    <p:extLst>
      <p:ext uri="{BB962C8B-B14F-4D97-AF65-F5344CB8AC3E}">
        <p14:creationId xmlns:p14="http://schemas.microsoft.com/office/powerpoint/2010/main" val="2677289244"/>
      </p:ext>
    </p:extLst>
  </p:cSld>
  <p:clrMapOvr>
    <a:masterClrMapping/>
  </p:clrMapOvr>
  <p:transition spd="slow">
    <p:cover dir="d"/>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9"/>
          <p:cNvSpPr>
            <a:spLocks noChangeArrowheads="1"/>
          </p:cNvSpPr>
          <p:nvPr/>
        </p:nvSpPr>
        <p:spPr bwMode="auto">
          <a:xfrm>
            <a:off x="476213" y="3612080"/>
            <a:ext cx="4095777" cy="1597019"/>
          </a:xfrm>
          <a:prstGeom prst="rect">
            <a:avLst/>
          </a:prstGeom>
          <a:noFill/>
          <a:ln w="12700">
            <a:noFill/>
            <a:miter lim="800000"/>
            <a:headEnd/>
            <a:tailEnd/>
          </a:ln>
          <a:effectLst/>
        </p:spPr>
        <p:txBody>
          <a:bodyPr wrap="square" lIns="120649" tIns="59267" rIns="120649" bIns="59267">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Całkowite ciśnienie wywierane przez mieszaninę gazów równa się sumie ciśnień cząstkowych gazów tworzących mieszaninę</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3"/>
          <p:cNvSpPr>
            <a:spLocks noChangeArrowheads="1"/>
          </p:cNvSpPr>
          <p:nvPr/>
        </p:nvSpPr>
        <p:spPr bwMode="auto">
          <a:xfrm rot="10800000">
            <a:off x="4571991" y="1523987"/>
            <a:ext cx="2540000" cy="4699000"/>
          </a:xfrm>
          <a:prstGeom prst="triangle">
            <a:avLst>
              <a:gd name="adj" fmla="val 49995"/>
            </a:avLst>
          </a:prstGeom>
          <a:gradFill rotWithShape="0">
            <a:gsLst>
              <a:gs pos="0">
                <a:srgbClr val="00279F"/>
              </a:gs>
              <a:gs pos="100000">
                <a:srgbClr val="00279F">
                  <a:gamma/>
                  <a:shade val="40000"/>
                  <a:invGamma/>
                </a:srgbClr>
              </a:gs>
            </a:gsLst>
            <a:lin ang="5400000" scaled="1"/>
          </a:gradFill>
          <a:ln w="12700">
            <a:noFill/>
            <a:miter lim="800000"/>
            <a:headEnd/>
            <a:tailEnd/>
          </a:ln>
          <a:effectLst/>
        </p:spPr>
        <p:txBody>
          <a:bodyPr wrap="none" anchor="ctr"/>
          <a:lstStyle/>
          <a:p>
            <a:endParaRPr lang="pl-PL" sz="2400"/>
          </a:p>
        </p:txBody>
      </p:sp>
      <p:sp>
        <p:nvSpPr>
          <p:cNvPr id="24" name="Line 4"/>
          <p:cNvSpPr>
            <a:spLocks noChangeShapeType="1"/>
          </p:cNvSpPr>
          <p:nvPr/>
        </p:nvSpPr>
        <p:spPr bwMode="auto">
          <a:xfrm>
            <a:off x="5054600" y="15832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5" name="Line 5"/>
          <p:cNvSpPr>
            <a:spLocks noChangeShapeType="1"/>
          </p:cNvSpPr>
          <p:nvPr/>
        </p:nvSpPr>
        <p:spPr bwMode="auto">
          <a:xfrm>
            <a:off x="5054600" y="27008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6" name="Line 6"/>
          <p:cNvSpPr>
            <a:spLocks noChangeShapeType="1"/>
          </p:cNvSpPr>
          <p:nvPr/>
        </p:nvSpPr>
        <p:spPr bwMode="auto">
          <a:xfrm>
            <a:off x="5054600" y="38184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7" name="Line 7"/>
          <p:cNvSpPr>
            <a:spLocks noChangeShapeType="1"/>
          </p:cNvSpPr>
          <p:nvPr/>
        </p:nvSpPr>
        <p:spPr bwMode="auto">
          <a:xfrm>
            <a:off x="5054600" y="49360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8" name="Line 8"/>
          <p:cNvSpPr>
            <a:spLocks noChangeShapeType="1"/>
          </p:cNvSpPr>
          <p:nvPr/>
        </p:nvSpPr>
        <p:spPr bwMode="auto">
          <a:xfrm>
            <a:off x="5054600" y="60536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9" name="Rectangle 9"/>
          <p:cNvSpPr>
            <a:spLocks noChangeArrowheads="1"/>
          </p:cNvSpPr>
          <p:nvPr/>
        </p:nvSpPr>
        <p:spPr bwMode="auto">
          <a:xfrm>
            <a:off x="7433733" y="12636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0,8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0,2</a:t>
            </a:r>
            <a:r>
              <a:rPr lang="it-IT" sz="3200"/>
              <a:t> </a:t>
            </a:r>
          </a:p>
        </p:txBody>
      </p:sp>
      <p:sp>
        <p:nvSpPr>
          <p:cNvPr id="30" name="Rectangle 10"/>
          <p:cNvSpPr>
            <a:spLocks noChangeArrowheads="1"/>
          </p:cNvSpPr>
          <p:nvPr/>
        </p:nvSpPr>
        <p:spPr bwMode="auto">
          <a:xfrm>
            <a:off x="7433733" y="23812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1,6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0,4</a:t>
            </a:r>
            <a:r>
              <a:rPr lang="it-IT" sz="3200"/>
              <a:t> </a:t>
            </a:r>
          </a:p>
        </p:txBody>
      </p:sp>
      <p:sp>
        <p:nvSpPr>
          <p:cNvPr id="31" name="Rectangle 11"/>
          <p:cNvSpPr>
            <a:spLocks noChangeArrowheads="1"/>
          </p:cNvSpPr>
          <p:nvPr/>
        </p:nvSpPr>
        <p:spPr bwMode="auto">
          <a:xfrm>
            <a:off x="7433733" y="34988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2,4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0,6</a:t>
            </a:r>
          </a:p>
        </p:txBody>
      </p:sp>
      <p:sp>
        <p:nvSpPr>
          <p:cNvPr id="32" name="Rectangle 12"/>
          <p:cNvSpPr>
            <a:spLocks noChangeArrowheads="1"/>
          </p:cNvSpPr>
          <p:nvPr/>
        </p:nvSpPr>
        <p:spPr bwMode="auto">
          <a:xfrm>
            <a:off x="7433733" y="46164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3,2</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0,8</a:t>
            </a:r>
            <a:r>
              <a:rPr lang="it-IT" sz="3200"/>
              <a:t> </a:t>
            </a:r>
          </a:p>
        </p:txBody>
      </p:sp>
      <p:sp>
        <p:nvSpPr>
          <p:cNvPr id="33" name="Rectangle 13"/>
          <p:cNvSpPr>
            <a:spLocks noChangeArrowheads="1"/>
          </p:cNvSpPr>
          <p:nvPr/>
        </p:nvSpPr>
        <p:spPr bwMode="auto">
          <a:xfrm>
            <a:off x="7433733" y="57340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endParaRPr lang="it-IT" sz="3200" dirty="0"/>
          </a:p>
        </p:txBody>
      </p:sp>
      <p:sp>
        <p:nvSpPr>
          <p:cNvPr id="34" name="Freeform 22" descr="20%"/>
          <p:cNvSpPr>
            <a:spLocks/>
          </p:cNvSpPr>
          <p:nvPr/>
        </p:nvSpPr>
        <p:spPr bwMode="auto">
          <a:xfrm>
            <a:off x="10541001" y="55900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5" name="Freeform 23" descr="20%"/>
          <p:cNvSpPr>
            <a:spLocks/>
          </p:cNvSpPr>
          <p:nvPr/>
        </p:nvSpPr>
        <p:spPr bwMode="auto">
          <a:xfrm>
            <a:off x="11099801" y="55900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6" name="Rectangle 26"/>
          <p:cNvSpPr>
            <a:spLocks noChangeArrowheads="1"/>
          </p:cNvSpPr>
          <p:nvPr/>
        </p:nvSpPr>
        <p:spPr bwMode="auto">
          <a:xfrm>
            <a:off x="7425267" y="848766"/>
            <a:ext cx="2901433" cy="447923"/>
          </a:xfrm>
          <a:prstGeom prst="rect">
            <a:avLst/>
          </a:prstGeom>
          <a:noFill/>
          <a:ln w="12700">
            <a:noFill/>
            <a:miter lim="800000"/>
            <a:headEnd/>
            <a:tailEnd/>
          </a:ln>
          <a:effectLst/>
        </p:spPr>
        <p:txBody>
          <a:bodyPr wrap="none" lIns="120649" tIns="59267" rIns="120649" bIns="59267">
            <a:spAutoFit/>
          </a:bodyPr>
          <a:lstStyle/>
          <a:p>
            <a:pPr algn="l"/>
            <a:r>
              <a:rPr lang="pl-PL" sz="2133" b="1">
                <a:solidFill>
                  <a:schemeClr val="bg1"/>
                </a:solidFill>
                <a:latin typeface="Arial" charset="0"/>
              </a:rPr>
              <a:t>Ciśnienia cząstkowe</a:t>
            </a:r>
            <a:endParaRPr lang="en-US" sz="2133" b="1">
              <a:solidFill>
                <a:schemeClr val="bg1"/>
              </a:solidFill>
              <a:latin typeface="Arial" charset="0"/>
            </a:endParaRPr>
          </a:p>
        </p:txBody>
      </p:sp>
      <p:sp>
        <p:nvSpPr>
          <p:cNvPr id="37" name="Rectangle 27"/>
          <p:cNvSpPr>
            <a:spLocks noChangeArrowheads="1"/>
          </p:cNvSpPr>
          <p:nvPr/>
        </p:nvSpPr>
        <p:spPr bwMode="auto">
          <a:xfrm>
            <a:off x="5024967" y="952483"/>
            <a:ext cx="3109384" cy="5172037"/>
          </a:xfrm>
          <a:prstGeom prst="rect">
            <a:avLst/>
          </a:prstGeom>
          <a:noFill/>
          <a:ln w="12700">
            <a:noFill/>
            <a:miter lim="800000"/>
            <a:headEnd/>
            <a:tailEnd/>
          </a:ln>
          <a:effectLst/>
        </p:spPr>
        <p:txBody>
          <a:bodyPr lIns="120649" tIns="59267" rIns="120649" bIns="59267">
            <a:spAutoFit/>
          </a:bodyPr>
          <a:lstStyle/>
          <a:p>
            <a:pPr algn="l">
              <a:lnSpc>
                <a:spcPct val="152000"/>
              </a:lnSpc>
            </a:pPr>
            <a:r>
              <a:rPr lang="en-US" sz="2400" b="1" dirty="0">
                <a:solidFill>
                  <a:schemeClr val="bg1"/>
                </a:solidFill>
                <a:latin typeface="Arial" charset="0"/>
              </a:rPr>
              <a:t>1 </a:t>
            </a:r>
            <a:r>
              <a:rPr lang="pl-PL" sz="2400" b="1" dirty="0">
                <a:solidFill>
                  <a:schemeClr val="bg1"/>
                </a:solidFill>
                <a:latin typeface="Arial" charset="0"/>
              </a:rPr>
              <a:t>a</a:t>
            </a:r>
            <a:r>
              <a:rPr lang="en-US" sz="2400" b="1" dirty="0">
                <a:solidFill>
                  <a:schemeClr val="bg1"/>
                </a:solidFill>
                <a:latin typeface="Arial" charset="0"/>
              </a:rPr>
              <a:t>t  - 0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2 </a:t>
            </a:r>
            <a:r>
              <a:rPr lang="pl-PL" sz="2400" b="1" dirty="0">
                <a:solidFill>
                  <a:schemeClr val="bg1"/>
                </a:solidFill>
                <a:latin typeface="Arial" charset="0"/>
              </a:rPr>
              <a:t>a</a:t>
            </a:r>
            <a:r>
              <a:rPr lang="en-US" sz="2400" b="1" dirty="0">
                <a:solidFill>
                  <a:schemeClr val="bg1"/>
                </a:solidFill>
                <a:latin typeface="Arial" charset="0"/>
              </a:rPr>
              <a:t>t  - 10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3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20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4 </a:t>
            </a:r>
            <a:r>
              <a:rPr lang="pl-PL" sz="2400" b="1" dirty="0">
                <a:solidFill>
                  <a:schemeClr val="bg1"/>
                </a:solidFill>
                <a:latin typeface="Arial" charset="0"/>
              </a:rPr>
              <a:t>a</a:t>
            </a:r>
            <a:r>
              <a:rPr lang="en-US" sz="2400" b="1" dirty="0">
                <a:solidFill>
                  <a:schemeClr val="bg1"/>
                </a:solidFill>
                <a:latin typeface="Arial" charset="0"/>
              </a:rPr>
              <a:t>t</a:t>
            </a:r>
            <a:r>
              <a:rPr lang="pl-PL" sz="2400" b="1" dirty="0">
                <a:solidFill>
                  <a:schemeClr val="bg1"/>
                </a:solidFill>
                <a:latin typeface="Arial" charset="0"/>
              </a:rPr>
              <a:t>  -</a:t>
            </a:r>
            <a:r>
              <a:rPr lang="en-US" sz="2400" b="1" dirty="0">
                <a:solidFill>
                  <a:schemeClr val="bg1"/>
                </a:solidFill>
                <a:latin typeface="Arial" charset="0"/>
              </a:rPr>
              <a:t> 30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5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40 </a:t>
            </a:r>
            <a:r>
              <a:rPr lang="pl-PL" sz="2400" b="1" dirty="0">
                <a:solidFill>
                  <a:schemeClr val="bg1"/>
                </a:solidFill>
                <a:latin typeface="Arial" charset="0"/>
              </a:rPr>
              <a:t>m</a:t>
            </a:r>
            <a:r>
              <a:rPr lang="en-US" sz="2400" dirty="0">
                <a:solidFill>
                  <a:schemeClr val="bg1"/>
                </a:solidFill>
              </a:rPr>
              <a:t> 	</a:t>
            </a:r>
          </a:p>
        </p:txBody>
      </p:sp>
      <p:sp>
        <p:nvSpPr>
          <p:cNvPr id="38" name="Freeform 29" descr="5%"/>
          <p:cNvSpPr>
            <a:spLocks/>
          </p:cNvSpPr>
          <p:nvPr/>
        </p:nvSpPr>
        <p:spPr bwMode="auto">
          <a:xfrm>
            <a:off x="10541001" y="11196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9" name="Freeform 30" descr="5%"/>
          <p:cNvSpPr>
            <a:spLocks/>
          </p:cNvSpPr>
          <p:nvPr/>
        </p:nvSpPr>
        <p:spPr bwMode="auto">
          <a:xfrm>
            <a:off x="11099801" y="11196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0" name="Freeform 31" descr="20%"/>
          <p:cNvSpPr>
            <a:spLocks/>
          </p:cNvSpPr>
          <p:nvPr/>
        </p:nvSpPr>
        <p:spPr bwMode="auto">
          <a:xfrm>
            <a:off x="10541001" y="22372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1" name="Freeform 32" descr="20%"/>
          <p:cNvSpPr>
            <a:spLocks/>
          </p:cNvSpPr>
          <p:nvPr/>
        </p:nvSpPr>
        <p:spPr bwMode="auto">
          <a:xfrm>
            <a:off x="11099801" y="22372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2" name="Freeform 33" descr="50%"/>
          <p:cNvSpPr>
            <a:spLocks/>
          </p:cNvSpPr>
          <p:nvPr/>
        </p:nvSpPr>
        <p:spPr bwMode="auto">
          <a:xfrm>
            <a:off x="10541001" y="33548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3" name="Freeform 34" descr="50%"/>
          <p:cNvSpPr>
            <a:spLocks/>
          </p:cNvSpPr>
          <p:nvPr/>
        </p:nvSpPr>
        <p:spPr bwMode="auto">
          <a:xfrm>
            <a:off x="11099801" y="33548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4" name="Freeform 35" descr="25%"/>
          <p:cNvSpPr>
            <a:spLocks/>
          </p:cNvSpPr>
          <p:nvPr/>
        </p:nvSpPr>
        <p:spPr bwMode="auto">
          <a:xfrm>
            <a:off x="10541001" y="44724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5">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5" name="Freeform 36" descr="25%"/>
          <p:cNvSpPr>
            <a:spLocks/>
          </p:cNvSpPr>
          <p:nvPr/>
        </p:nvSpPr>
        <p:spPr bwMode="auto">
          <a:xfrm>
            <a:off x="11099801" y="44724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5">
            <a:fgClr>
              <a:srgbClr val="FFCC99"/>
            </a:fgClr>
            <a:bgClr>
              <a:schemeClr val="tx1"/>
            </a:bgClr>
          </a:pattFill>
          <a:ln w="12700" cap="rnd" cmpd="sng">
            <a:solidFill>
              <a:srgbClr val="000000"/>
            </a:solidFill>
            <a:prstDash val="solid"/>
            <a:round/>
            <a:headEnd type="none" w="med" len="med"/>
            <a:tailEnd type="none" w="med" len="med"/>
          </a:ln>
          <a:effectLst/>
        </p:spPr>
        <p:txBody>
          <a:bodyPr/>
          <a:lstStyle/>
          <a:p>
            <a:endParaRPr lang="pl-PL" sz="2400"/>
          </a:p>
        </p:txBody>
      </p:sp>
    </p:spTree>
    <p:extLst>
      <p:ext uri="{BB962C8B-B14F-4D97-AF65-F5344CB8AC3E}">
        <p14:creationId xmlns:p14="http://schemas.microsoft.com/office/powerpoint/2010/main" val="3349032944"/>
      </p:ext>
    </p:extLst>
  </p:cSld>
  <p:clrMapOvr>
    <a:masterClrMapping/>
  </p:clrMapOvr>
  <p:transition spd="slow">
    <p:cover dir="d"/>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9"/>
          <p:cNvSpPr>
            <a:spLocks noChangeArrowheads="1"/>
          </p:cNvSpPr>
          <p:nvPr/>
        </p:nvSpPr>
        <p:spPr bwMode="auto">
          <a:xfrm>
            <a:off x="476213" y="3315746"/>
            <a:ext cx="4095777" cy="1597019"/>
          </a:xfrm>
          <a:prstGeom prst="rect">
            <a:avLst/>
          </a:prstGeom>
          <a:noFill/>
          <a:ln w="12700">
            <a:noFill/>
            <a:miter lim="800000"/>
            <a:headEnd/>
            <a:tailEnd/>
          </a:ln>
          <a:effectLst/>
        </p:spPr>
        <p:txBody>
          <a:bodyPr wrap="square" lIns="120649" tIns="59267" rIns="120649" bIns="59267">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Całkowite ciśnienie wywierane przez mieszaninę gazów równa się sumie ciśnień cząstkowych gazów tworzących mieszaninę</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3"/>
          <p:cNvSpPr>
            <a:spLocks noChangeArrowheads="1"/>
          </p:cNvSpPr>
          <p:nvPr/>
        </p:nvSpPr>
        <p:spPr bwMode="auto">
          <a:xfrm rot="10800000">
            <a:off x="4571991" y="1523987"/>
            <a:ext cx="2540000" cy="4699000"/>
          </a:xfrm>
          <a:prstGeom prst="triangle">
            <a:avLst>
              <a:gd name="adj" fmla="val 49995"/>
            </a:avLst>
          </a:prstGeom>
          <a:gradFill rotWithShape="0">
            <a:gsLst>
              <a:gs pos="0">
                <a:srgbClr val="00279F"/>
              </a:gs>
              <a:gs pos="100000">
                <a:srgbClr val="00279F">
                  <a:gamma/>
                  <a:shade val="40000"/>
                  <a:invGamma/>
                </a:srgbClr>
              </a:gs>
            </a:gsLst>
            <a:lin ang="5400000" scaled="1"/>
          </a:gradFill>
          <a:ln w="12700">
            <a:noFill/>
            <a:miter lim="800000"/>
            <a:headEnd/>
            <a:tailEnd/>
          </a:ln>
          <a:effectLst/>
        </p:spPr>
        <p:txBody>
          <a:bodyPr wrap="none" anchor="ctr"/>
          <a:lstStyle/>
          <a:p>
            <a:endParaRPr lang="pl-PL" sz="2400"/>
          </a:p>
        </p:txBody>
      </p:sp>
      <p:sp>
        <p:nvSpPr>
          <p:cNvPr id="24" name="Line 4"/>
          <p:cNvSpPr>
            <a:spLocks noChangeShapeType="1"/>
          </p:cNvSpPr>
          <p:nvPr/>
        </p:nvSpPr>
        <p:spPr bwMode="auto">
          <a:xfrm>
            <a:off x="5054600" y="15832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5" name="Line 5"/>
          <p:cNvSpPr>
            <a:spLocks noChangeShapeType="1"/>
          </p:cNvSpPr>
          <p:nvPr/>
        </p:nvSpPr>
        <p:spPr bwMode="auto">
          <a:xfrm>
            <a:off x="5054600" y="27008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6" name="Line 6"/>
          <p:cNvSpPr>
            <a:spLocks noChangeShapeType="1"/>
          </p:cNvSpPr>
          <p:nvPr/>
        </p:nvSpPr>
        <p:spPr bwMode="auto">
          <a:xfrm>
            <a:off x="5054600" y="38184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7" name="Line 7"/>
          <p:cNvSpPr>
            <a:spLocks noChangeShapeType="1"/>
          </p:cNvSpPr>
          <p:nvPr/>
        </p:nvSpPr>
        <p:spPr bwMode="auto">
          <a:xfrm>
            <a:off x="5054600" y="49360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8" name="Line 8"/>
          <p:cNvSpPr>
            <a:spLocks noChangeShapeType="1"/>
          </p:cNvSpPr>
          <p:nvPr/>
        </p:nvSpPr>
        <p:spPr bwMode="auto">
          <a:xfrm>
            <a:off x="5054600" y="6053649"/>
            <a:ext cx="6019800" cy="0"/>
          </a:xfrm>
          <a:prstGeom prst="line">
            <a:avLst/>
          </a:prstGeom>
          <a:noFill/>
          <a:ln w="12700">
            <a:solidFill>
              <a:schemeClr val="tx1"/>
            </a:solidFill>
            <a:round/>
            <a:headEnd/>
            <a:tailEnd/>
          </a:ln>
          <a:effectLst/>
        </p:spPr>
        <p:txBody>
          <a:bodyPr wrap="none" anchor="ctr"/>
          <a:lstStyle/>
          <a:p>
            <a:endParaRPr lang="pl-PL" sz="2400"/>
          </a:p>
        </p:txBody>
      </p:sp>
      <p:sp>
        <p:nvSpPr>
          <p:cNvPr id="29" name="Rectangle 9"/>
          <p:cNvSpPr>
            <a:spLocks noChangeArrowheads="1"/>
          </p:cNvSpPr>
          <p:nvPr/>
        </p:nvSpPr>
        <p:spPr bwMode="auto">
          <a:xfrm>
            <a:off x="7433733" y="12636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0,8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0,2</a:t>
            </a:r>
            <a:r>
              <a:rPr lang="it-IT" sz="3200"/>
              <a:t> </a:t>
            </a:r>
          </a:p>
        </p:txBody>
      </p:sp>
      <p:sp>
        <p:nvSpPr>
          <p:cNvPr id="30" name="Rectangle 10"/>
          <p:cNvSpPr>
            <a:spLocks noChangeArrowheads="1"/>
          </p:cNvSpPr>
          <p:nvPr/>
        </p:nvSpPr>
        <p:spPr bwMode="auto">
          <a:xfrm>
            <a:off x="7433733" y="23812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1,6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0,4</a:t>
            </a:r>
            <a:r>
              <a:rPr lang="it-IT" sz="3200"/>
              <a:t> </a:t>
            </a:r>
          </a:p>
        </p:txBody>
      </p:sp>
      <p:sp>
        <p:nvSpPr>
          <p:cNvPr id="31" name="Rectangle 11"/>
          <p:cNvSpPr>
            <a:spLocks noChangeArrowheads="1"/>
          </p:cNvSpPr>
          <p:nvPr/>
        </p:nvSpPr>
        <p:spPr bwMode="auto">
          <a:xfrm>
            <a:off x="7433733" y="34988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2,4 </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0,6</a:t>
            </a:r>
          </a:p>
        </p:txBody>
      </p:sp>
      <p:sp>
        <p:nvSpPr>
          <p:cNvPr id="32" name="Rectangle 12"/>
          <p:cNvSpPr>
            <a:spLocks noChangeArrowheads="1"/>
          </p:cNvSpPr>
          <p:nvPr/>
        </p:nvSpPr>
        <p:spPr bwMode="auto">
          <a:xfrm>
            <a:off x="7433733" y="46164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3,2</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0,8</a:t>
            </a:r>
            <a:r>
              <a:rPr lang="it-IT" sz="3200"/>
              <a:t> </a:t>
            </a:r>
          </a:p>
        </p:txBody>
      </p:sp>
      <p:sp>
        <p:nvSpPr>
          <p:cNvPr id="33" name="Rectangle 13"/>
          <p:cNvSpPr>
            <a:spLocks noChangeArrowheads="1"/>
          </p:cNvSpPr>
          <p:nvPr/>
        </p:nvSpPr>
        <p:spPr bwMode="auto">
          <a:xfrm>
            <a:off x="7433733" y="5734032"/>
            <a:ext cx="2827867" cy="592667"/>
          </a:xfrm>
          <a:prstGeom prst="rect">
            <a:avLst/>
          </a:prstGeom>
          <a:gradFill rotWithShape="0">
            <a:gsLst>
              <a:gs pos="0">
                <a:srgbClr val="00DFCA">
                  <a:gamma/>
                  <a:shade val="29804"/>
                  <a:invGamma/>
                </a:srgbClr>
              </a:gs>
              <a:gs pos="50000">
                <a:srgbClr val="00DFCA"/>
              </a:gs>
              <a:gs pos="100000">
                <a:srgbClr val="00DFCA">
                  <a:gamma/>
                  <a:shade val="29804"/>
                  <a:invGamma/>
                </a:srgbClr>
              </a:gs>
            </a:gsLst>
            <a:lin ang="5400000" scaled="1"/>
          </a:gradFill>
          <a:ln w="12700">
            <a:solidFill>
              <a:schemeClr val="tx1"/>
            </a:solidFill>
            <a:miter lim="800000"/>
            <a:headEnd/>
            <a:tailEnd/>
          </a:ln>
          <a:effectLst/>
        </p:spPr>
        <p:txBody>
          <a:bodyPr wrap="none" lIns="120649" tIns="59267" rIns="120649" bIns="59267" anchor="ctr"/>
          <a:lstStyle/>
          <a:p>
            <a:r>
              <a:rPr lang="it-IT" sz="2400">
                <a:solidFill>
                  <a:srgbClr val="CF0E30"/>
                </a:solidFill>
              </a:rPr>
              <a:t>N</a:t>
            </a:r>
            <a:r>
              <a:rPr lang="it-IT" sz="2400" baseline="-25000">
                <a:solidFill>
                  <a:srgbClr val="CF0E30"/>
                </a:solidFill>
              </a:rPr>
              <a:t>2</a:t>
            </a:r>
            <a:r>
              <a:rPr lang="it-IT" sz="2400"/>
              <a:t> </a:t>
            </a:r>
            <a:r>
              <a:rPr lang="it-IT" sz="3200">
                <a:solidFill>
                  <a:schemeClr val="bg1"/>
                </a:solidFill>
              </a:rPr>
              <a:t>4,0</a:t>
            </a:r>
            <a:r>
              <a:rPr lang="it-IT" sz="2400">
                <a:solidFill>
                  <a:schemeClr val="bg1"/>
                </a:solidFill>
              </a:rPr>
              <a:t>-</a:t>
            </a:r>
            <a:r>
              <a:rPr lang="it-IT" sz="2400"/>
              <a:t> </a:t>
            </a:r>
            <a:r>
              <a:rPr lang="it-IT" sz="2400">
                <a:solidFill>
                  <a:srgbClr val="CF0E30"/>
                </a:solidFill>
              </a:rPr>
              <a:t>O</a:t>
            </a:r>
            <a:r>
              <a:rPr lang="it-IT" sz="2400" baseline="-25000">
                <a:solidFill>
                  <a:srgbClr val="CF0E30"/>
                </a:solidFill>
              </a:rPr>
              <a:t>2</a:t>
            </a:r>
            <a:r>
              <a:rPr lang="it-IT" sz="2400" baseline="-25000"/>
              <a:t> </a:t>
            </a:r>
            <a:r>
              <a:rPr lang="it-IT" sz="3200">
                <a:solidFill>
                  <a:schemeClr val="bg1"/>
                </a:solidFill>
              </a:rPr>
              <a:t>1,0</a:t>
            </a:r>
            <a:r>
              <a:rPr lang="it-IT" sz="3200"/>
              <a:t> </a:t>
            </a:r>
          </a:p>
        </p:txBody>
      </p:sp>
      <p:sp>
        <p:nvSpPr>
          <p:cNvPr id="34" name="Freeform 22" descr="20%"/>
          <p:cNvSpPr>
            <a:spLocks/>
          </p:cNvSpPr>
          <p:nvPr/>
        </p:nvSpPr>
        <p:spPr bwMode="auto">
          <a:xfrm>
            <a:off x="10541001" y="55900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5" name="Freeform 23" descr="20%"/>
          <p:cNvSpPr>
            <a:spLocks/>
          </p:cNvSpPr>
          <p:nvPr/>
        </p:nvSpPr>
        <p:spPr bwMode="auto">
          <a:xfrm>
            <a:off x="11099801" y="55900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6" name="Rectangle 26"/>
          <p:cNvSpPr>
            <a:spLocks noChangeArrowheads="1"/>
          </p:cNvSpPr>
          <p:nvPr/>
        </p:nvSpPr>
        <p:spPr bwMode="auto">
          <a:xfrm>
            <a:off x="7425267" y="848766"/>
            <a:ext cx="2901433" cy="447923"/>
          </a:xfrm>
          <a:prstGeom prst="rect">
            <a:avLst/>
          </a:prstGeom>
          <a:noFill/>
          <a:ln w="12700">
            <a:noFill/>
            <a:miter lim="800000"/>
            <a:headEnd/>
            <a:tailEnd/>
          </a:ln>
          <a:effectLst/>
        </p:spPr>
        <p:txBody>
          <a:bodyPr wrap="none" lIns="120649" tIns="59267" rIns="120649" bIns="59267">
            <a:spAutoFit/>
          </a:bodyPr>
          <a:lstStyle/>
          <a:p>
            <a:pPr algn="l"/>
            <a:r>
              <a:rPr lang="pl-PL" sz="2133" b="1">
                <a:solidFill>
                  <a:schemeClr val="bg1"/>
                </a:solidFill>
                <a:latin typeface="Arial" charset="0"/>
              </a:rPr>
              <a:t>Ciśnienia cząstkowe</a:t>
            </a:r>
            <a:endParaRPr lang="en-US" sz="2133" b="1">
              <a:solidFill>
                <a:schemeClr val="bg1"/>
              </a:solidFill>
              <a:latin typeface="Arial" charset="0"/>
            </a:endParaRPr>
          </a:p>
        </p:txBody>
      </p:sp>
      <p:sp>
        <p:nvSpPr>
          <p:cNvPr id="37" name="Rectangle 27"/>
          <p:cNvSpPr>
            <a:spLocks noChangeArrowheads="1"/>
          </p:cNvSpPr>
          <p:nvPr/>
        </p:nvSpPr>
        <p:spPr bwMode="auto">
          <a:xfrm>
            <a:off x="5024967" y="952483"/>
            <a:ext cx="3109384" cy="5172037"/>
          </a:xfrm>
          <a:prstGeom prst="rect">
            <a:avLst/>
          </a:prstGeom>
          <a:noFill/>
          <a:ln w="12700">
            <a:noFill/>
            <a:miter lim="800000"/>
            <a:headEnd/>
            <a:tailEnd/>
          </a:ln>
          <a:effectLst/>
        </p:spPr>
        <p:txBody>
          <a:bodyPr lIns="120649" tIns="59267" rIns="120649" bIns="59267">
            <a:spAutoFit/>
          </a:bodyPr>
          <a:lstStyle/>
          <a:p>
            <a:pPr algn="l">
              <a:lnSpc>
                <a:spcPct val="152000"/>
              </a:lnSpc>
            </a:pPr>
            <a:r>
              <a:rPr lang="en-US" sz="2400" b="1" dirty="0">
                <a:solidFill>
                  <a:schemeClr val="bg1"/>
                </a:solidFill>
                <a:latin typeface="Arial" charset="0"/>
              </a:rPr>
              <a:t>1 </a:t>
            </a:r>
            <a:r>
              <a:rPr lang="pl-PL" sz="2400" b="1" dirty="0">
                <a:solidFill>
                  <a:schemeClr val="bg1"/>
                </a:solidFill>
                <a:latin typeface="Arial" charset="0"/>
              </a:rPr>
              <a:t>a</a:t>
            </a:r>
            <a:r>
              <a:rPr lang="en-US" sz="2400" b="1" dirty="0">
                <a:solidFill>
                  <a:schemeClr val="bg1"/>
                </a:solidFill>
                <a:latin typeface="Arial" charset="0"/>
              </a:rPr>
              <a:t>t  - 0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2 </a:t>
            </a:r>
            <a:r>
              <a:rPr lang="pl-PL" sz="2400" b="1" dirty="0">
                <a:solidFill>
                  <a:schemeClr val="bg1"/>
                </a:solidFill>
                <a:latin typeface="Arial" charset="0"/>
              </a:rPr>
              <a:t>a</a:t>
            </a:r>
            <a:r>
              <a:rPr lang="en-US" sz="2400" b="1" dirty="0">
                <a:solidFill>
                  <a:schemeClr val="bg1"/>
                </a:solidFill>
                <a:latin typeface="Arial" charset="0"/>
              </a:rPr>
              <a:t>t  - 10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3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20 </a:t>
            </a:r>
            <a:r>
              <a:rPr lang="pl-PL" sz="2400" b="1" dirty="0">
                <a:solidFill>
                  <a:schemeClr val="bg1"/>
                </a:solidFill>
                <a:latin typeface="Arial" charset="0"/>
              </a:rPr>
              <a:t>m</a:t>
            </a:r>
            <a:endParaRPr lang="en-US" sz="2400" b="1" dirty="0">
              <a:solidFill>
                <a:schemeClr val="bg1"/>
              </a:solidFill>
              <a:latin typeface="Arial" charset="0"/>
            </a:endParaRP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4 </a:t>
            </a:r>
            <a:r>
              <a:rPr lang="pl-PL" sz="2400" b="1" dirty="0">
                <a:solidFill>
                  <a:schemeClr val="bg1"/>
                </a:solidFill>
                <a:latin typeface="Arial" charset="0"/>
              </a:rPr>
              <a:t>a</a:t>
            </a:r>
            <a:r>
              <a:rPr lang="en-US" sz="2400" b="1" dirty="0">
                <a:solidFill>
                  <a:schemeClr val="bg1"/>
                </a:solidFill>
                <a:latin typeface="Arial" charset="0"/>
              </a:rPr>
              <a:t>t</a:t>
            </a:r>
            <a:r>
              <a:rPr lang="pl-PL" sz="2400" b="1" dirty="0">
                <a:solidFill>
                  <a:schemeClr val="bg1"/>
                </a:solidFill>
                <a:latin typeface="Arial" charset="0"/>
              </a:rPr>
              <a:t>  -</a:t>
            </a:r>
            <a:r>
              <a:rPr lang="en-US" sz="2400" b="1" dirty="0">
                <a:solidFill>
                  <a:schemeClr val="bg1"/>
                </a:solidFill>
                <a:latin typeface="Arial" charset="0"/>
              </a:rPr>
              <a:t> 30 </a:t>
            </a:r>
            <a:r>
              <a:rPr lang="pl-PL" sz="2400" b="1" dirty="0">
                <a:solidFill>
                  <a:schemeClr val="bg1"/>
                </a:solidFill>
                <a:latin typeface="Arial" charset="0"/>
              </a:rPr>
              <a:t>m</a:t>
            </a: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	</a:t>
            </a:r>
          </a:p>
          <a:p>
            <a:pPr algn="l">
              <a:lnSpc>
                <a:spcPct val="152000"/>
              </a:lnSpc>
            </a:pPr>
            <a:r>
              <a:rPr lang="en-US" sz="2400" b="1" dirty="0">
                <a:solidFill>
                  <a:schemeClr val="bg1"/>
                </a:solidFill>
                <a:latin typeface="Arial" charset="0"/>
              </a:rPr>
              <a:t>5 </a:t>
            </a:r>
            <a:r>
              <a:rPr lang="pl-PL" sz="2400" b="1" dirty="0">
                <a:solidFill>
                  <a:schemeClr val="bg1"/>
                </a:solidFill>
                <a:latin typeface="Arial" charset="0"/>
              </a:rPr>
              <a:t>a</a:t>
            </a:r>
            <a:r>
              <a:rPr lang="en-US" sz="2400" b="1" dirty="0">
                <a:solidFill>
                  <a:schemeClr val="bg1"/>
                </a:solidFill>
                <a:latin typeface="Arial" charset="0"/>
              </a:rPr>
              <a:t>t </a:t>
            </a:r>
            <a:r>
              <a:rPr lang="pl-PL" sz="2400" b="1" dirty="0">
                <a:solidFill>
                  <a:schemeClr val="bg1"/>
                </a:solidFill>
                <a:latin typeface="Arial" charset="0"/>
              </a:rPr>
              <a:t> - </a:t>
            </a:r>
            <a:r>
              <a:rPr lang="en-US" sz="2400" b="1" dirty="0">
                <a:solidFill>
                  <a:schemeClr val="bg1"/>
                </a:solidFill>
                <a:latin typeface="Arial" charset="0"/>
              </a:rPr>
              <a:t>40 </a:t>
            </a:r>
            <a:r>
              <a:rPr lang="pl-PL" sz="2400" b="1" dirty="0">
                <a:solidFill>
                  <a:schemeClr val="bg1"/>
                </a:solidFill>
                <a:latin typeface="Arial" charset="0"/>
              </a:rPr>
              <a:t>m</a:t>
            </a:r>
            <a:r>
              <a:rPr lang="en-US" sz="2400" dirty="0">
                <a:solidFill>
                  <a:schemeClr val="bg1"/>
                </a:solidFill>
              </a:rPr>
              <a:t> 	</a:t>
            </a:r>
          </a:p>
        </p:txBody>
      </p:sp>
      <p:sp>
        <p:nvSpPr>
          <p:cNvPr id="38" name="Freeform 29" descr="5%"/>
          <p:cNvSpPr>
            <a:spLocks/>
          </p:cNvSpPr>
          <p:nvPr/>
        </p:nvSpPr>
        <p:spPr bwMode="auto">
          <a:xfrm>
            <a:off x="10541001" y="11196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39" name="Freeform 30" descr="5%"/>
          <p:cNvSpPr>
            <a:spLocks/>
          </p:cNvSpPr>
          <p:nvPr/>
        </p:nvSpPr>
        <p:spPr bwMode="auto">
          <a:xfrm>
            <a:off x="11099801" y="11196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0" name="Freeform 31" descr="20%"/>
          <p:cNvSpPr>
            <a:spLocks/>
          </p:cNvSpPr>
          <p:nvPr/>
        </p:nvSpPr>
        <p:spPr bwMode="auto">
          <a:xfrm>
            <a:off x="10541001" y="22372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1" name="Freeform 32" descr="20%"/>
          <p:cNvSpPr>
            <a:spLocks/>
          </p:cNvSpPr>
          <p:nvPr/>
        </p:nvSpPr>
        <p:spPr bwMode="auto">
          <a:xfrm>
            <a:off x="11099801" y="22372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2" name="Freeform 33" descr="50%"/>
          <p:cNvSpPr>
            <a:spLocks/>
          </p:cNvSpPr>
          <p:nvPr/>
        </p:nvSpPr>
        <p:spPr bwMode="auto">
          <a:xfrm>
            <a:off x="10541001" y="33548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3" name="Freeform 34" descr="50%"/>
          <p:cNvSpPr>
            <a:spLocks/>
          </p:cNvSpPr>
          <p:nvPr/>
        </p:nvSpPr>
        <p:spPr bwMode="auto">
          <a:xfrm>
            <a:off x="11099801" y="33548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50">
            <a:fgClr>
              <a:schemeClr val="tx1"/>
            </a:fgClr>
            <a:bgClr>
              <a:srgbClr val="FFCC99"/>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4" name="Freeform 35" descr="25%"/>
          <p:cNvSpPr>
            <a:spLocks/>
          </p:cNvSpPr>
          <p:nvPr/>
        </p:nvSpPr>
        <p:spPr bwMode="auto">
          <a:xfrm>
            <a:off x="10541001" y="4472499"/>
            <a:ext cx="497417" cy="950384"/>
          </a:xfrm>
          <a:custGeom>
            <a:avLst/>
            <a:gdLst/>
            <a:ahLst/>
            <a:cxnLst>
              <a:cxn ang="0">
                <a:pos x="228" y="175"/>
              </a:cxn>
              <a:cxn ang="0">
                <a:pos x="234" y="247"/>
              </a:cxn>
              <a:cxn ang="0">
                <a:pos x="228" y="325"/>
              </a:cxn>
              <a:cxn ang="0">
                <a:pos x="215" y="416"/>
              </a:cxn>
              <a:cxn ang="0">
                <a:pos x="215" y="435"/>
              </a:cxn>
              <a:cxn ang="0">
                <a:pos x="195" y="442"/>
              </a:cxn>
              <a:cxn ang="0">
                <a:pos x="137" y="448"/>
              </a:cxn>
              <a:cxn ang="0">
                <a:pos x="65" y="429"/>
              </a:cxn>
              <a:cxn ang="0">
                <a:pos x="20" y="409"/>
              </a:cxn>
              <a:cxn ang="0">
                <a:pos x="0" y="357"/>
              </a:cxn>
              <a:cxn ang="0">
                <a:pos x="0" y="286"/>
              </a:cxn>
              <a:cxn ang="0">
                <a:pos x="13" y="201"/>
              </a:cxn>
              <a:cxn ang="0">
                <a:pos x="26" y="169"/>
              </a:cxn>
              <a:cxn ang="0">
                <a:pos x="39" y="149"/>
              </a:cxn>
              <a:cxn ang="0">
                <a:pos x="124" y="45"/>
              </a:cxn>
              <a:cxn ang="0">
                <a:pos x="169" y="6"/>
              </a:cxn>
              <a:cxn ang="0">
                <a:pos x="189" y="0"/>
              </a:cxn>
              <a:cxn ang="0">
                <a:pos x="208" y="6"/>
              </a:cxn>
              <a:cxn ang="0">
                <a:pos x="221" y="32"/>
              </a:cxn>
              <a:cxn ang="0">
                <a:pos x="221" y="71"/>
              </a:cxn>
              <a:cxn ang="0">
                <a:pos x="221" y="117"/>
              </a:cxn>
              <a:cxn ang="0">
                <a:pos x="228" y="175"/>
              </a:cxn>
            </a:cxnLst>
            <a:rect l="0" t="0" r="r" b="b"/>
            <a:pathLst>
              <a:path w="235" h="449">
                <a:moveTo>
                  <a:pt x="228" y="175"/>
                </a:moveTo>
                <a:lnTo>
                  <a:pt x="234" y="247"/>
                </a:lnTo>
                <a:lnTo>
                  <a:pt x="228" y="325"/>
                </a:lnTo>
                <a:lnTo>
                  <a:pt x="215" y="416"/>
                </a:lnTo>
                <a:lnTo>
                  <a:pt x="215" y="435"/>
                </a:lnTo>
                <a:lnTo>
                  <a:pt x="195" y="442"/>
                </a:lnTo>
                <a:lnTo>
                  <a:pt x="137" y="448"/>
                </a:lnTo>
                <a:lnTo>
                  <a:pt x="65" y="429"/>
                </a:lnTo>
                <a:lnTo>
                  <a:pt x="20" y="409"/>
                </a:lnTo>
                <a:lnTo>
                  <a:pt x="0" y="357"/>
                </a:lnTo>
                <a:lnTo>
                  <a:pt x="0" y="286"/>
                </a:lnTo>
                <a:lnTo>
                  <a:pt x="13" y="201"/>
                </a:lnTo>
                <a:lnTo>
                  <a:pt x="26" y="169"/>
                </a:lnTo>
                <a:lnTo>
                  <a:pt x="39" y="149"/>
                </a:lnTo>
                <a:lnTo>
                  <a:pt x="124" y="45"/>
                </a:lnTo>
                <a:lnTo>
                  <a:pt x="169" y="6"/>
                </a:lnTo>
                <a:lnTo>
                  <a:pt x="189" y="0"/>
                </a:lnTo>
                <a:lnTo>
                  <a:pt x="208" y="6"/>
                </a:lnTo>
                <a:lnTo>
                  <a:pt x="221" y="32"/>
                </a:lnTo>
                <a:lnTo>
                  <a:pt x="221" y="71"/>
                </a:lnTo>
                <a:lnTo>
                  <a:pt x="221" y="117"/>
                </a:lnTo>
                <a:lnTo>
                  <a:pt x="228" y="175"/>
                </a:lnTo>
              </a:path>
            </a:pathLst>
          </a:custGeom>
          <a:pattFill prst="pct25">
            <a:fgClr>
              <a:srgbClr val="FFCC99"/>
            </a:fgClr>
            <a:bgClr>
              <a:srgbClr val="000000"/>
            </a:bgClr>
          </a:pattFill>
          <a:ln w="12700" cap="rnd" cmpd="sng">
            <a:solidFill>
              <a:srgbClr val="000000"/>
            </a:solidFill>
            <a:prstDash val="solid"/>
            <a:round/>
            <a:headEnd type="none" w="med" len="med"/>
            <a:tailEnd type="none" w="med" len="med"/>
          </a:ln>
          <a:effectLst/>
        </p:spPr>
        <p:txBody>
          <a:bodyPr/>
          <a:lstStyle/>
          <a:p>
            <a:endParaRPr lang="pl-PL" sz="2400"/>
          </a:p>
        </p:txBody>
      </p:sp>
      <p:sp>
        <p:nvSpPr>
          <p:cNvPr id="45" name="Freeform 36" descr="25%"/>
          <p:cNvSpPr>
            <a:spLocks/>
          </p:cNvSpPr>
          <p:nvPr/>
        </p:nvSpPr>
        <p:spPr bwMode="auto">
          <a:xfrm>
            <a:off x="11099801" y="4472499"/>
            <a:ext cx="497417" cy="950384"/>
          </a:xfrm>
          <a:custGeom>
            <a:avLst/>
            <a:gdLst/>
            <a:ahLst/>
            <a:cxnLst>
              <a:cxn ang="0">
                <a:pos x="7" y="175"/>
              </a:cxn>
              <a:cxn ang="0">
                <a:pos x="0" y="247"/>
              </a:cxn>
              <a:cxn ang="0">
                <a:pos x="7" y="325"/>
              </a:cxn>
              <a:cxn ang="0">
                <a:pos x="20" y="416"/>
              </a:cxn>
              <a:cxn ang="0">
                <a:pos x="20" y="435"/>
              </a:cxn>
              <a:cxn ang="0">
                <a:pos x="39" y="442"/>
              </a:cxn>
              <a:cxn ang="0">
                <a:pos x="98" y="448"/>
              </a:cxn>
              <a:cxn ang="0">
                <a:pos x="169" y="429"/>
              </a:cxn>
              <a:cxn ang="0">
                <a:pos x="215" y="409"/>
              </a:cxn>
              <a:cxn ang="0">
                <a:pos x="234" y="357"/>
              </a:cxn>
              <a:cxn ang="0">
                <a:pos x="234" y="286"/>
              </a:cxn>
              <a:cxn ang="0">
                <a:pos x="221" y="201"/>
              </a:cxn>
              <a:cxn ang="0">
                <a:pos x="208" y="169"/>
              </a:cxn>
              <a:cxn ang="0">
                <a:pos x="195" y="149"/>
              </a:cxn>
              <a:cxn ang="0">
                <a:pos x="111" y="45"/>
              </a:cxn>
              <a:cxn ang="0">
                <a:pos x="65" y="6"/>
              </a:cxn>
              <a:cxn ang="0">
                <a:pos x="46" y="0"/>
              </a:cxn>
              <a:cxn ang="0">
                <a:pos x="26" y="6"/>
              </a:cxn>
              <a:cxn ang="0">
                <a:pos x="13" y="32"/>
              </a:cxn>
              <a:cxn ang="0">
                <a:pos x="13" y="71"/>
              </a:cxn>
              <a:cxn ang="0">
                <a:pos x="13" y="117"/>
              </a:cxn>
              <a:cxn ang="0">
                <a:pos x="7" y="175"/>
              </a:cxn>
            </a:cxnLst>
            <a:rect l="0" t="0" r="r" b="b"/>
            <a:pathLst>
              <a:path w="235" h="449">
                <a:moveTo>
                  <a:pt x="7" y="175"/>
                </a:moveTo>
                <a:lnTo>
                  <a:pt x="0" y="247"/>
                </a:lnTo>
                <a:lnTo>
                  <a:pt x="7" y="325"/>
                </a:lnTo>
                <a:lnTo>
                  <a:pt x="20" y="416"/>
                </a:lnTo>
                <a:lnTo>
                  <a:pt x="20" y="435"/>
                </a:lnTo>
                <a:lnTo>
                  <a:pt x="39" y="442"/>
                </a:lnTo>
                <a:lnTo>
                  <a:pt x="98" y="448"/>
                </a:lnTo>
                <a:lnTo>
                  <a:pt x="169" y="429"/>
                </a:lnTo>
                <a:lnTo>
                  <a:pt x="215" y="409"/>
                </a:lnTo>
                <a:lnTo>
                  <a:pt x="234" y="357"/>
                </a:lnTo>
                <a:lnTo>
                  <a:pt x="234" y="286"/>
                </a:lnTo>
                <a:lnTo>
                  <a:pt x="221" y="201"/>
                </a:lnTo>
                <a:lnTo>
                  <a:pt x="208" y="169"/>
                </a:lnTo>
                <a:lnTo>
                  <a:pt x="195" y="149"/>
                </a:lnTo>
                <a:lnTo>
                  <a:pt x="111" y="45"/>
                </a:lnTo>
                <a:lnTo>
                  <a:pt x="65" y="6"/>
                </a:lnTo>
                <a:lnTo>
                  <a:pt x="46" y="0"/>
                </a:lnTo>
                <a:lnTo>
                  <a:pt x="26" y="6"/>
                </a:lnTo>
                <a:lnTo>
                  <a:pt x="13" y="32"/>
                </a:lnTo>
                <a:lnTo>
                  <a:pt x="13" y="71"/>
                </a:lnTo>
                <a:lnTo>
                  <a:pt x="13" y="117"/>
                </a:lnTo>
                <a:lnTo>
                  <a:pt x="7" y="175"/>
                </a:lnTo>
              </a:path>
            </a:pathLst>
          </a:custGeom>
          <a:pattFill prst="pct25">
            <a:fgClr>
              <a:srgbClr val="FFCC99"/>
            </a:fgClr>
            <a:bgClr>
              <a:schemeClr val="tx1"/>
            </a:bgClr>
          </a:pattFill>
          <a:ln w="12700" cap="rnd" cmpd="sng">
            <a:solidFill>
              <a:srgbClr val="000000"/>
            </a:solidFill>
            <a:prstDash val="solid"/>
            <a:round/>
            <a:headEnd type="none" w="med" len="med"/>
            <a:tailEnd type="none" w="med" len="med"/>
          </a:ln>
          <a:effectLst/>
        </p:spPr>
        <p:txBody>
          <a:bodyPr/>
          <a:lstStyle/>
          <a:p>
            <a:endParaRPr lang="pl-PL" sz="2400"/>
          </a:p>
        </p:txBody>
      </p:sp>
    </p:spTree>
    <p:extLst>
      <p:ext uri="{BB962C8B-B14F-4D97-AF65-F5344CB8AC3E}">
        <p14:creationId xmlns:p14="http://schemas.microsoft.com/office/powerpoint/2010/main" val="3020696448"/>
      </p:ext>
    </p:extLst>
  </p:cSld>
  <p:clrMapOvr>
    <a:masterClrMapping/>
  </p:clrMapOvr>
  <p:transition spd="slow">
    <p:cover dir="d"/>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zawartości 2"/>
          <p:cNvSpPr txBox="1">
            <a:spLocks/>
          </p:cNvSpPr>
          <p:nvPr/>
        </p:nvSpPr>
        <p:spPr>
          <a:xfrm>
            <a:off x="333375" y="405722"/>
            <a:ext cx="11525249" cy="5258099"/>
          </a:xfrm>
          <a:prstGeom prst="rect">
            <a:avLst/>
          </a:prstGeom>
        </p:spPr>
        <p:txBody>
          <a:bodyPr/>
          <a:lstStyle/>
          <a:p>
            <a:pPr marL="457189" indent="-457189" defTabSz="1219170">
              <a:defRPr/>
            </a:pPr>
            <a:r>
              <a:rPr lang="pl-PL" sz="2400" b="1" dirty="0">
                <a:latin typeface="Calibri" panose="020F0502020204030204" pitchFamily="34" charset="0"/>
                <a:ea typeface="Calibri" panose="020F0502020204030204" pitchFamily="34" charset="0"/>
                <a:cs typeface="Calibri" panose="020F0502020204030204" pitchFamily="34" charset="0"/>
              </a:rPr>
              <a:t>Prawo </a:t>
            </a:r>
            <a:r>
              <a:rPr lang="pl-PL" sz="2400" b="1" dirty="0" err="1">
                <a:latin typeface="Calibri" panose="020F0502020204030204" pitchFamily="34" charset="0"/>
                <a:ea typeface="Calibri" panose="020F0502020204030204" pitchFamily="34" charset="0"/>
                <a:cs typeface="Calibri" panose="020F0502020204030204" pitchFamily="34" charset="0"/>
              </a:rPr>
              <a:t>Henry’ego</a:t>
            </a:r>
            <a:r>
              <a:rPr lang="pl-PL" sz="2400" b="1" dirty="0">
                <a:latin typeface="Calibri" panose="020F0502020204030204" pitchFamily="34" charset="0"/>
                <a:ea typeface="Calibri" panose="020F0502020204030204" pitchFamily="34" charset="0"/>
                <a:cs typeface="Calibri" panose="020F0502020204030204" pitchFamily="34" charset="0"/>
              </a:rPr>
              <a:t>:</a:t>
            </a:r>
          </a:p>
          <a:p>
            <a:pPr marL="457189" indent="-457189" defTabSz="1219170">
              <a:defRPr/>
            </a:pPr>
            <a:endParaRPr lang="pl-PL" sz="2667" b="1" dirty="0">
              <a:solidFill>
                <a:schemeClr val="accent2">
                  <a:lumMod val="75000"/>
                </a:schemeClr>
              </a:solidFill>
            </a:endParaRPr>
          </a:p>
          <a:p>
            <a:pPr algn="just" defTabSz="1219170">
              <a:defRPr/>
            </a:pPr>
            <a:r>
              <a:rPr lang="pl-PL" sz="2400" dirty="0"/>
              <a:t>Stężenie w cieczy rozpuszczonego gazu, znajdującego się w równowadze z fazą gazową jest proporcjonalne do jego ciśnienia.</a:t>
            </a:r>
          </a:p>
          <a:p>
            <a:pPr marL="457189" indent="-457189" defTabSz="1219170">
              <a:buFont typeface="Arial" panose="020B0604020202020204" pitchFamily="34" charset="0"/>
              <a:buChar char="•"/>
              <a:defRPr/>
            </a:pPr>
            <a:endParaRPr lang="pl-PL" sz="3200" dirty="0"/>
          </a:p>
          <a:p>
            <a:pPr marL="457189" indent="-457189" algn="ctr" defTabSz="1219170">
              <a:defRPr/>
            </a:pPr>
            <a:r>
              <a:rPr lang="pl-PL" sz="3200" b="1" dirty="0">
                <a:solidFill>
                  <a:schemeClr val="accent2">
                    <a:lumMod val="75000"/>
                  </a:schemeClr>
                </a:solidFill>
              </a:rPr>
              <a:t>C = </a:t>
            </a:r>
            <a:r>
              <a:rPr lang="pl-PL" sz="3200" b="1" dirty="0" err="1">
                <a:solidFill>
                  <a:schemeClr val="accent2">
                    <a:lumMod val="75000"/>
                  </a:schemeClr>
                </a:solidFill>
              </a:rPr>
              <a:t>k*P</a:t>
            </a:r>
            <a:endParaRPr lang="pl-PL" sz="3200" b="1" dirty="0">
              <a:solidFill>
                <a:schemeClr val="accent2">
                  <a:lumMod val="75000"/>
                </a:schemeClr>
              </a:solidFill>
            </a:endParaRPr>
          </a:p>
          <a:p>
            <a:pPr marL="457189" indent="-457189" algn="ctr" defTabSz="1219170">
              <a:defRPr/>
            </a:pPr>
            <a:endParaRPr lang="pl-PL" sz="2400" dirty="0"/>
          </a:p>
          <a:p>
            <a:pPr marL="457189" indent="-457189" algn="ctr" defTabSz="1219170">
              <a:defRPr/>
            </a:pPr>
            <a:r>
              <a:rPr lang="pl-PL" sz="2400" dirty="0"/>
              <a:t>C – stężenie gazu </a:t>
            </a:r>
          </a:p>
          <a:p>
            <a:pPr marL="457189" indent="-457189" algn="ctr" defTabSz="1219170">
              <a:defRPr/>
            </a:pPr>
            <a:r>
              <a:rPr lang="pl-PL" sz="2400" dirty="0"/>
              <a:t>k – </a:t>
            </a:r>
            <a:r>
              <a:rPr lang="pl-PL" sz="2400" dirty="0" err="1"/>
              <a:t>wsp</a:t>
            </a:r>
            <a:r>
              <a:rPr lang="pl-PL" sz="2400" dirty="0"/>
              <a:t>. rozpuszczalności gazu </a:t>
            </a:r>
          </a:p>
          <a:p>
            <a:pPr marL="457189" indent="-457189" algn="ctr" defTabSz="1219170">
              <a:defRPr/>
            </a:pPr>
            <a:r>
              <a:rPr lang="pl-PL" sz="2400" dirty="0"/>
              <a:t>P – ciśnienie</a:t>
            </a:r>
          </a:p>
          <a:p>
            <a:pPr marL="457189" indent="-457189" algn="ctr" defTabSz="1219170">
              <a:defRPr/>
            </a:pPr>
            <a:endParaRPr lang="pl-PL" sz="2400" dirty="0"/>
          </a:p>
          <a:p>
            <a:pPr algn="just" defTabSz="1219170">
              <a:defRPr/>
            </a:pPr>
            <a:r>
              <a:rPr lang="pl-PL" sz="2400" dirty="0"/>
              <a:t>Rozpuszczalność gazu C w cieczy rośnie proporcjonalnie do ciśnienia gazu.</a:t>
            </a:r>
          </a:p>
          <a:p>
            <a:pPr marL="457189" indent="-457189" defTabSz="1219170">
              <a:buFont typeface="Arial" panose="020B0604020202020204" pitchFamily="34" charset="0"/>
              <a:buChar char="•"/>
              <a:defRPr/>
            </a:pPr>
            <a:endParaRPr lang="pl-PL" sz="2400" dirty="0"/>
          </a:p>
        </p:txBody>
      </p:sp>
    </p:spTree>
    <p:extLst>
      <p:ext uri="{BB962C8B-B14F-4D97-AF65-F5344CB8AC3E}">
        <p14:creationId xmlns:p14="http://schemas.microsoft.com/office/powerpoint/2010/main" val="3549991611"/>
      </p:ext>
    </p:extLst>
  </p:cSld>
  <p:clrMapOvr>
    <a:masterClrMapping/>
  </p:clrMapOvr>
  <p:transition spd="slow">
    <p:cover dir="d"/>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Grp="1" noChangeArrowheads="1"/>
          </p:cNvSpPr>
          <p:nvPr>
            <p:ph type="body" sz="quarter" idx="19"/>
          </p:nvPr>
        </p:nvSpPr>
        <p:spPr>
          <a:xfrm>
            <a:off x="958626" y="397618"/>
            <a:ext cx="1943547" cy="434979"/>
          </a:xfrm>
          <a:prstGeom prst="rect">
            <a:avLst/>
          </a:prstGeom>
        </p:spPr>
        <p:txBody>
          <a:bodyPr/>
          <a:lstStyle/>
          <a:p>
            <a:pPr algn="ctr" defTabSz="512221">
              <a:buNone/>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Prawa gazowe</a:t>
            </a:r>
          </a:p>
        </p:txBody>
      </p:sp>
      <p:sp>
        <p:nvSpPr>
          <p:cNvPr id="20" name="Rectangle 3"/>
          <p:cNvSpPr>
            <a:spLocks noGrp="1" noChangeArrowheads="1"/>
          </p:cNvSpPr>
          <p:nvPr>
            <p:ph type="body" idx="4294967295"/>
          </p:nvPr>
        </p:nvSpPr>
        <p:spPr>
          <a:xfrm>
            <a:off x="0" y="3048000"/>
            <a:ext cx="3810000" cy="1047750"/>
          </a:xfrm>
          <a:prstGeom prst="rect">
            <a:avLst/>
          </a:prstGeom>
        </p:spPr>
        <p:txBody>
          <a:bodyPr/>
          <a:lstStyle/>
          <a:p>
            <a:pPr defTabSz="512221">
              <a:buNone/>
            </a:pPr>
            <a:r>
              <a:rPr lang="pl-PL" sz="2400" dirty="0"/>
              <a:t>		GAZ DOSKONAŁY 	</a:t>
            </a:r>
            <a:endParaRPr lang="pl-PL" sz="2400" dirty="0">
              <a:solidFill>
                <a:srgbClr val="FF0000"/>
              </a:solidFill>
            </a:endParaRPr>
          </a:p>
        </p:txBody>
      </p:sp>
      <p:sp>
        <p:nvSpPr>
          <p:cNvPr id="5" name="Text Box 5"/>
          <p:cNvSpPr txBox="1">
            <a:spLocks noChangeArrowheads="1"/>
          </p:cNvSpPr>
          <p:nvPr/>
        </p:nvSpPr>
        <p:spPr bwMode="auto">
          <a:xfrm>
            <a:off x="609600" y="3829040"/>
            <a:ext cx="1625600" cy="666786"/>
          </a:xfrm>
          <a:prstGeom prst="rect">
            <a:avLst/>
          </a:prstGeom>
          <a:noFill/>
          <a:ln w="9525">
            <a:noFill/>
            <a:miter lim="800000"/>
            <a:headEnd/>
            <a:tailEnd/>
          </a:ln>
          <a:effectLst/>
        </p:spPr>
        <p:txBody>
          <a:bodyPr>
            <a:spAutoFit/>
          </a:bodyPr>
          <a:lstStyle/>
          <a:p>
            <a:pPr algn="ctr">
              <a:spcBef>
                <a:spcPct val="50000"/>
              </a:spcBef>
            </a:pPr>
            <a:r>
              <a:rPr lang="pl-PL" sz="3733" dirty="0" err="1">
                <a:latin typeface="Verdana" pitchFamily="34" charset="0"/>
              </a:rPr>
              <a:t>p*V</a:t>
            </a:r>
            <a:endParaRPr lang="pl-PL" sz="3733" dirty="0">
              <a:latin typeface="Verdana" pitchFamily="34" charset="0"/>
            </a:endParaRPr>
          </a:p>
        </p:txBody>
      </p:sp>
      <p:sp>
        <p:nvSpPr>
          <p:cNvPr id="6" name="Line 6"/>
          <p:cNvSpPr>
            <a:spLocks noChangeShapeType="1"/>
          </p:cNvSpPr>
          <p:nvPr/>
        </p:nvSpPr>
        <p:spPr bwMode="auto">
          <a:xfrm>
            <a:off x="812800" y="4540240"/>
            <a:ext cx="1117600" cy="0"/>
          </a:xfrm>
          <a:prstGeom prst="line">
            <a:avLst/>
          </a:prstGeom>
          <a:noFill/>
          <a:ln w="9525">
            <a:solidFill>
              <a:schemeClr val="tx1"/>
            </a:solidFill>
            <a:round/>
            <a:headEnd/>
            <a:tailEnd/>
          </a:ln>
          <a:effectLst/>
        </p:spPr>
        <p:txBody>
          <a:bodyPr/>
          <a:lstStyle/>
          <a:p>
            <a:endParaRPr lang="pl-PL" sz="2400"/>
          </a:p>
        </p:txBody>
      </p:sp>
      <p:sp>
        <p:nvSpPr>
          <p:cNvPr id="7" name="Text Box 7"/>
          <p:cNvSpPr txBox="1">
            <a:spLocks noChangeArrowheads="1"/>
          </p:cNvSpPr>
          <p:nvPr/>
        </p:nvSpPr>
        <p:spPr bwMode="auto">
          <a:xfrm>
            <a:off x="2032000" y="4133841"/>
            <a:ext cx="1930400" cy="666786"/>
          </a:xfrm>
          <a:prstGeom prst="rect">
            <a:avLst/>
          </a:prstGeom>
          <a:noFill/>
          <a:ln w="9525">
            <a:noFill/>
            <a:miter lim="800000"/>
            <a:headEnd/>
            <a:tailEnd/>
          </a:ln>
          <a:effectLst/>
        </p:spPr>
        <p:txBody>
          <a:bodyPr>
            <a:spAutoFit/>
          </a:bodyPr>
          <a:lstStyle/>
          <a:p>
            <a:pPr algn="l">
              <a:spcBef>
                <a:spcPct val="50000"/>
              </a:spcBef>
            </a:pPr>
            <a:r>
              <a:rPr lang="pl-PL" sz="3733" dirty="0">
                <a:latin typeface="Verdana" pitchFamily="34" charset="0"/>
              </a:rPr>
              <a:t>=</a:t>
            </a:r>
            <a:r>
              <a:rPr lang="pl-PL" sz="3733" dirty="0" err="1">
                <a:latin typeface="Verdana" pitchFamily="34" charset="0"/>
              </a:rPr>
              <a:t>const</a:t>
            </a:r>
            <a:endParaRPr lang="pl-PL" sz="3733" dirty="0">
              <a:latin typeface="Verdana" pitchFamily="34" charset="0"/>
            </a:endParaRPr>
          </a:p>
        </p:txBody>
      </p:sp>
      <p:sp>
        <p:nvSpPr>
          <p:cNvPr id="8" name="Text Box 8"/>
          <p:cNvSpPr txBox="1">
            <a:spLocks noChangeArrowheads="1"/>
          </p:cNvSpPr>
          <p:nvPr/>
        </p:nvSpPr>
        <p:spPr bwMode="auto">
          <a:xfrm>
            <a:off x="914400" y="4540240"/>
            <a:ext cx="914400" cy="666786"/>
          </a:xfrm>
          <a:prstGeom prst="rect">
            <a:avLst/>
          </a:prstGeom>
          <a:noFill/>
          <a:ln w="9525">
            <a:noFill/>
            <a:miter lim="800000"/>
            <a:headEnd/>
            <a:tailEnd/>
          </a:ln>
          <a:effectLst/>
        </p:spPr>
        <p:txBody>
          <a:bodyPr>
            <a:spAutoFit/>
          </a:bodyPr>
          <a:lstStyle/>
          <a:p>
            <a:pPr algn="ctr">
              <a:spcBef>
                <a:spcPct val="50000"/>
              </a:spcBef>
            </a:pPr>
            <a:r>
              <a:rPr lang="pl-PL" sz="3733">
                <a:latin typeface="Verdana" pitchFamily="34" charset="0"/>
              </a:rPr>
              <a:t>T</a:t>
            </a:r>
          </a:p>
        </p:txBody>
      </p:sp>
      <p:sp>
        <p:nvSpPr>
          <p:cNvPr id="9" name="Text Box 10"/>
          <p:cNvSpPr txBox="1">
            <a:spLocks noChangeArrowheads="1"/>
          </p:cNvSpPr>
          <p:nvPr/>
        </p:nvSpPr>
        <p:spPr bwMode="auto">
          <a:xfrm>
            <a:off x="571461" y="5524515"/>
            <a:ext cx="6261104" cy="387735"/>
          </a:xfrm>
          <a:prstGeom prst="rect">
            <a:avLst/>
          </a:prstGeom>
          <a:noFill/>
          <a:ln w="9525">
            <a:noFill/>
            <a:miter lim="800000"/>
            <a:headEnd/>
            <a:tailEnd/>
          </a:ln>
          <a:effectLst/>
        </p:spPr>
        <p:txBody>
          <a:bodyPr wrap="square">
            <a:spAutoFit/>
          </a:bodyPr>
          <a:lstStyle/>
          <a:p>
            <a:pPr algn="l">
              <a:lnSpc>
                <a:spcPct val="90000"/>
              </a:lnSpc>
              <a:spcBef>
                <a:spcPct val="20000"/>
              </a:spcBef>
            </a:pPr>
            <a:r>
              <a:rPr lang="pl-PL" sz="2133" b="1" dirty="0">
                <a:solidFill>
                  <a:srgbClr val="0000FF"/>
                </a:solidFill>
                <a:latin typeface="Verdana" pitchFamily="34" charset="0"/>
              </a:rPr>
              <a:t>Równanie  Clapeyrona</a:t>
            </a:r>
          </a:p>
        </p:txBody>
      </p:sp>
      <p:sp>
        <p:nvSpPr>
          <p:cNvPr id="10" name="Text Box 11"/>
          <p:cNvSpPr txBox="1">
            <a:spLocks noChangeArrowheads="1"/>
          </p:cNvSpPr>
          <p:nvPr/>
        </p:nvSpPr>
        <p:spPr bwMode="auto">
          <a:xfrm>
            <a:off x="-571547" y="5143512"/>
            <a:ext cx="6102371" cy="313932"/>
          </a:xfrm>
          <a:prstGeom prst="rect">
            <a:avLst/>
          </a:prstGeom>
          <a:noFill/>
          <a:ln w="9525">
            <a:noFill/>
            <a:miter lim="800000"/>
            <a:headEnd/>
            <a:tailEnd/>
          </a:ln>
          <a:effectLst/>
        </p:spPr>
        <p:txBody>
          <a:bodyPr wrap="square">
            <a:spAutoFit/>
          </a:bodyPr>
          <a:lstStyle/>
          <a:p>
            <a:pPr algn="ctr">
              <a:lnSpc>
                <a:spcPct val="90000"/>
              </a:lnSpc>
              <a:spcBef>
                <a:spcPct val="20000"/>
              </a:spcBef>
            </a:pPr>
            <a:r>
              <a:rPr lang="pl-PL" sz="1600" dirty="0">
                <a:latin typeface="Verdana" pitchFamily="34" charset="0"/>
              </a:rPr>
              <a:t>(równanie stanu gazu doskonałego)</a:t>
            </a:r>
            <a:endParaRPr lang="pl-PL" sz="1600" dirty="0"/>
          </a:p>
        </p:txBody>
      </p:sp>
      <p:sp>
        <p:nvSpPr>
          <p:cNvPr id="11" name="Text Box 12"/>
          <p:cNvSpPr txBox="1">
            <a:spLocks noChangeArrowheads="1"/>
          </p:cNvSpPr>
          <p:nvPr/>
        </p:nvSpPr>
        <p:spPr bwMode="auto">
          <a:xfrm>
            <a:off x="5283200" y="2000241"/>
            <a:ext cx="7112000" cy="502766"/>
          </a:xfrm>
          <a:prstGeom prst="rect">
            <a:avLst/>
          </a:prstGeom>
          <a:noFill/>
          <a:ln w="9525">
            <a:noFill/>
            <a:miter lim="800000"/>
            <a:headEnd/>
            <a:tailEnd/>
          </a:ln>
          <a:effectLst/>
        </p:spPr>
        <p:txBody>
          <a:bodyPr>
            <a:spAutoFit/>
          </a:bodyPr>
          <a:lstStyle/>
          <a:p>
            <a:pPr defTabSz="1075240">
              <a:spcBef>
                <a:spcPct val="50000"/>
              </a:spcBef>
            </a:pPr>
            <a:r>
              <a:rPr lang="pl-PL" sz="2667" dirty="0" err="1">
                <a:latin typeface="Verdana" pitchFamily="34" charset="0"/>
              </a:rPr>
              <a:t>T=const</a:t>
            </a:r>
            <a:r>
              <a:rPr lang="pl-PL" sz="2667" dirty="0">
                <a:latin typeface="Verdana" pitchFamily="34" charset="0"/>
              </a:rPr>
              <a:t>	</a:t>
            </a:r>
            <a:r>
              <a:rPr lang="pl-PL" sz="2667" b="1" dirty="0">
                <a:solidFill>
                  <a:srgbClr val="C00000"/>
                </a:solidFill>
                <a:latin typeface="Verdana" pitchFamily="34" charset="0"/>
              </a:rPr>
              <a:t>p. </a:t>
            </a:r>
            <a:r>
              <a:rPr lang="pl-PL" sz="2667" b="1" dirty="0" err="1">
                <a:solidFill>
                  <a:srgbClr val="C00000"/>
                </a:solidFill>
                <a:latin typeface="Verdana" pitchFamily="34" charset="0"/>
              </a:rPr>
              <a:t>Boyle’a</a:t>
            </a:r>
            <a:r>
              <a:rPr lang="pl-PL" sz="2667" b="1" dirty="0">
                <a:solidFill>
                  <a:srgbClr val="C00000"/>
                </a:solidFill>
                <a:latin typeface="Verdana" pitchFamily="34" charset="0"/>
              </a:rPr>
              <a:t> – </a:t>
            </a:r>
            <a:r>
              <a:rPr lang="pl-PL" sz="2667" b="1" dirty="0" err="1">
                <a:solidFill>
                  <a:srgbClr val="C00000"/>
                </a:solidFill>
                <a:latin typeface="Verdana" pitchFamily="34" charset="0"/>
              </a:rPr>
              <a:t>Mariotte’a</a:t>
            </a:r>
            <a:endParaRPr lang="pl-PL" sz="2667" b="1" dirty="0">
              <a:solidFill>
                <a:srgbClr val="C00000"/>
              </a:solidFill>
              <a:latin typeface="Verdana" pitchFamily="34" charset="0"/>
            </a:endParaRPr>
          </a:p>
        </p:txBody>
      </p:sp>
      <p:sp>
        <p:nvSpPr>
          <p:cNvPr id="12" name="Text Box 13"/>
          <p:cNvSpPr txBox="1">
            <a:spLocks noChangeArrowheads="1"/>
          </p:cNvSpPr>
          <p:nvPr/>
        </p:nvSpPr>
        <p:spPr bwMode="auto">
          <a:xfrm>
            <a:off x="5283200" y="2406641"/>
            <a:ext cx="7112000" cy="502766"/>
          </a:xfrm>
          <a:prstGeom prst="rect">
            <a:avLst/>
          </a:prstGeom>
          <a:noFill/>
          <a:ln w="9525">
            <a:noFill/>
            <a:miter lim="800000"/>
            <a:headEnd/>
            <a:tailEnd/>
          </a:ln>
          <a:effectLst/>
        </p:spPr>
        <p:txBody>
          <a:bodyPr>
            <a:spAutoFit/>
          </a:bodyPr>
          <a:lstStyle/>
          <a:p>
            <a:pPr>
              <a:spcBef>
                <a:spcPct val="50000"/>
              </a:spcBef>
              <a:tabLst>
                <a:tab pos="2161063" algn="l"/>
              </a:tabLst>
            </a:pPr>
            <a:r>
              <a:rPr lang="pl-PL" sz="1867" dirty="0">
                <a:latin typeface="Verdana" pitchFamily="34" charset="0"/>
              </a:rPr>
              <a:t>(przemiana izotermiczna)    </a:t>
            </a:r>
            <a:r>
              <a:rPr lang="pl-PL" sz="2667" dirty="0">
                <a:latin typeface="Verdana" pitchFamily="34" charset="0"/>
              </a:rPr>
              <a:t>zmiana P, V</a:t>
            </a:r>
            <a:r>
              <a:rPr lang="pl-PL" sz="2400" dirty="0">
                <a:latin typeface="Verdana" pitchFamily="34" charset="0"/>
              </a:rPr>
              <a:t>	</a:t>
            </a:r>
          </a:p>
        </p:txBody>
      </p:sp>
      <p:sp>
        <p:nvSpPr>
          <p:cNvPr id="13" name="Text Box 14"/>
          <p:cNvSpPr txBox="1">
            <a:spLocks noChangeArrowheads="1"/>
          </p:cNvSpPr>
          <p:nvPr/>
        </p:nvSpPr>
        <p:spPr bwMode="auto">
          <a:xfrm>
            <a:off x="5283200" y="3321040"/>
            <a:ext cx="7112000" cy="502766"/>
          </a:xfrm>
          <a:prstGeom prst="rect">
            <a:avLst/>
          </a:prstGeom>
          <a:noFill/>
          <a:ln w="9525">
            <a:noFill/>
            <a:miter lim="800000"/>
            <a:headEnd/>
            <a:tailEnd/>
          </a:ln>
          <a:effectLst/>
        </p:spPr>
        <p:txBody>
          <a:bodyPr>
            <a:spAutoFit/>
          </a:bodyPr>
          <a:lstStyle/>
          <a:p>
            <a:pPr>
              <a:spcBef>
                <a:spcPct val="50000"/>
              </a:spcBef>
              <a:tabLst>
                <a:tab pos="2161063" algn="l"/>
              </a:tabLst>
            </a:pPr>
            <a:r>
              <a:rPr lang="pl-PL" sz="2667" dirty="0" err="1">
                <a:latin typeface="Verdana" pitchFamily="34" charset="0"/>
              </a:rPr>
              <a:t>P=const</a:t>
            </a:r>
            <a:r>
              <a:rPr lang="pl-PL" sz="2667" dirty="0">
                <a:latin typeface="Verdana" pitchFamily="34" charset="0"/>
              </a:rPr>
              <a:t>	p. Charlesa</a:t>
            </a:r>
          </a:p>
        </p:txBody>
      </p:sp>
      <p:sp>
        <p:nvSpPr>
          <p:cNvPr id="14" name="Text Box 15"/>
          <p:cNvSpPr txBox="1">
            <a:spLocks noChangeArrowheads="1"/>
          </p:cNvSpPr>
          <p:nvPr/>
        </p:nvSpPr>
        <p:spPr bwMode="auto">
          <a:xfrm>
            <a:off x="5283200" y="3727441"/>
            <a:ext cx="7112000" cy="502766"/>
          </a:xfrm>
          <a:prstGeom prst="rect">
            <a:avLst/>
          </a:prstGeom>
          <a:noFill/>
          <a:ln w="9525">
            <a:noFill/>
            <a:miter lim="800000"/>
            <a:headEnd/>
            <a:tailEnd/>
          </a:ln>
          <a:effectLst/>
        </p:spPr>
        <p:txBody>
          <a:bodyPr>
            <a:spAutoFit/>
          </a:bodyPr>
          <a:lstStyle/>
          <a:p>
            <a:pPr>
              <a:spcBef>
                <a:spcPct val="50000"/>
              </a:spcBef>
              <a:tabLst>
                <a:tab pos="2161063" algn="l"/>
              </a:tabLst>
            </a:pPr>
            <a:r>
              <a:rPr lang="pl-PL" sz="1867" dirty="0">
                <a:latin typeface="Verdana" pitchFamily="34" charset="0"/>
              </a:rPr>
              <a:t>(przemiana izobaryczna.) </a:t>
            </a:r>
            <a:r>
              <a:rPr lang="pl-PL" sz="2667" dirty="0">
                <a:latin typeface="Verdana" pitchFamily="34" charset="0"/>
              </a:rPr>
              <a:t>  zmiana V, T</a:t>
            </a:r>
            <a:r>
              <a:rPr lang="pl-PL" sz="2400" dirty="0">
                <a:latin typeface="Verdana" pitchFamily="34" charset="0"/>
              </a:rPr>
              <a:t>	</a:t>
            </a:r>
          </a:p>
        </p:txBody>
      </p:sp>
      <p:sp>
        <p:nvSpPr>
          <p:cNvPr id="15" name="Text Box 16"/>
          <p:cNvSpPr txBox="1">
            <a:spLocks noChangeArrowheads="1"/>
          </p:cNvSpPr>
          <p:nvPr/>
        </p:nvSpPr>
        <p:spPr bwMode="auto">
          <a:xfrm>
            <a:off x="5283200" y="4946641"/>
            <a:ext cx="7112000" cy="502766"/>
          </a:xfrm>
          <a:prstGeom prst="rect">
            <a:avLst/>
          </a:prstGeom>
          <a:noFill/>
          <a:ln w="9525">
            <a:noFill/>
            <a:miter lim="800000"/>
            <a:headEnd/>
            <a:tailEnd/>
          </a:ln>
          <a:effectLst/>
        </p:spPr>
        <p:txBody>
          <a:bodyPr>
            <a:spAutoFit/>
          </a:bodyPr>
          <a:lstStyle/>
          <a:p>
            <a:pPr>
              <a:spcBef>
                <a:spcPct val="50000"/>
              </a:spcBef>
              <a:tabLst>
                <a:tab pos="2161063" algn="l"/>
              </a:tabLst>
            </a:pPr>
            <a:r>
              <a:rPr lang="pl-PL" sz="1867" dirty="0">
                <a:latin typeface="Verdana" pitchFamily="34" charset="0"/>
              </a:rPr>
              <a:t>(przemiana izochoryczna.) </a:t>
            </a:r>
            <a:r>
              <a:rPr lang="pl-PL" sz="2667" dirty="0">
                <a:latin typeface="Verdana" pitchFamily="34" charset="0"/>
              </a:rPr>
              <a:t> zmiana P, T</a:t>
            </a:r>
          </a:p>
        </p:txBody>
      </p:sp>
      <p:sp>
        <p:nvSpPr>
          <p:cNvPr id="16" name="Text Box 18"/>
          <p:cNvSpPr txBox="1">
            <a:spLocks noChangeArrowheads="1"/>
          </p:cNvSpPr>
          <p:nvPr/>
        </p:nvSpPr>
        <p:spPr bwMode="auto">
          <a:xfrm>
            <a:off x="5283200" y="4540240"/>
            <a:ext cx="7112000" cy="502766"/>
          </a:xfrm>
          <a:prstGeom prst="rect">
            <a:avLst/>
          </a:prstGeom>
          <a:noFill/>
          <a:ln w="9525">
            <a:noFill/>
            <a:miter lim="800000"/>
            <a:headEnd/>
            <a:tailEnd/>
          </a:ln>
          <a:effectLst/>
        </p:spPr>
        <p:txBody>
          <a:bodyPr>
            <a:spAutoFit/>
          </a:bodyPr>
          <a:lstStyle/>
          <a:p>
            <a:pPr>
              <a:spcBef>
                <a:spcPct val="50000"/>
              </a:spcBef>
              <a:tabLst>
                <a:tab pos="2161063" algn="l"/>
              </a:tabLst>
            </a:pPr>
            <a:r>
              <a:rPr lang="pl-PL" sz="2667" dirty="0" err="1">
                <a:latin typeface="Verdana" pitchFamily="34" charset="0"/>
              </a:rPr>
              <a:t>V=const</a:t>
            </a:r>
            <a:r>
              <a:rPr lang="pl-PL" sz="2667" dirty="0">
                <a:latin typeface="Verdana" pitchFamily="34" charset="0"/>
              </a:rPr>
              <a:t>	p. </a:t>
            </a:r>
            <a:r>
              <a:rPr lang="pl-PL" sz="2667" dirty="0" err="1">
                <a:latin typeface="Verdana" pitchFamily="34" charset="0"/>
              </a:rPr>
              <a:t>Gay-Lusaca</a:t>
            </a:r>
            <a:endParaRPr lang="pl-PL" sz="2667" dirty="0">
              <a:latin typeface="Verdana" pitchFamily="34" charset="0"/>
            </a:endParaRPr>
          </a:p>
        </p:txBody>
      </p:sp>
      <p:sp>
        <p:nvSpPr>
          <p:cNvPr id="17" name="Line 20"/>
          <p:cNvSpPr>
            <a:spLocks noChangeShapeType="1"/>
          </p:cNvSpPr>
          <p:nvPr/>
        </p:nvSpPr>
        <p:spPr bwMode="auto">
          <a:xfrm flipV="1">
            <a:off x="3962400" y="2508240"/>
            <a:ext cx="1320800" cy="2032000"/>
          </a:xfrm>
          <a:prstGeom prst="line">
            <a:avLst/>
          </a:prstGeom>
          <a:noFill/>
          <a:ln w="28575">
            <a:solidFill>
              <a:schemeClr val="tx1"/>
            </a:solidFill>
            <a:round/>
            <a:headEnd/>
            <a:tailEnd type="triangle" w="med" len="lg"/>
          </a:ln>
          <a:effectLst/>
        </p:spPr>
        <p:txBody>
          <a:bodyPr/>
          <a:lstStyle/>
          <a:p>
            <a:endParaRPr lang="pl-PL" sz="2400"/>
          </a:p>
        </p:txBody>
      </p:sp>
      <p:sp>
        <p:nvSpPr>
          <p:cNvPr id="18" name="Line 21"/>
          <p:cNvSpPr>
            <a:spLocks noChangeShapeType="1"/>
          </p:cNvSpPr>
          <p:nvPr/>
        </p:nvSpPr>
        <p:spPr bwMode="auto">
          <a:xfrm flipV="1">
            <a:off x="3962400" y="3829040"/>
            <a:ext cx="1320800" cy="711200"/>
          </a:xfrm>
          <a:prstGeom prst="line">
            <a:avLst/>
          </a:prstGeom>
          <a:noFill/>
          <a:ln w="28575">
            <a:solidFill>
              <a:schemeClr val="tx1"/>
            </a:solidFill>
            <a:round/>
            <a:headEnd/>
            <a:tailEnd type="triangle" w="med" len="lg"/>
          </a:ln>
          <a:effectLst/>
        </p:spPr>
        <p:txBody>
          <a:bodyPr/>
          <a:lstStyle/>
          <a:p>
            <a:endParaRPr lang="pl-PL" sz="2400"/>
          </a:p>
        </p:txBody>
      </p:sp>
      <p:sp>
        <p:nvSpPr>
          <p:cNvPr id="19" name="Line 22"/>
          <p:cNvSpPr>
            <a:spLocks noChangeShapeType="1"/>
          </p:cNvSpPr>
          <p:nvPr/>
        </p:nvSpPr>
        <p:spPr bwMode="auto">
          <a:xfrm>
            <a:off x="3962400" y="4540240"/>
            <a:ext cx="1320800" cy="508000"/>
          </a:xfrm>
          <a:prstGeom prst="line">
            <a:avLst/>
          </a:prstGeom>
          <a:noFill/>
          <a:ln w="28575">
            <a:solidFill>
              <a:schemeClr val="tx1"/>
            </a:solidFill>
            <a:round/>
            <a:headEnd/>
            <a:tailEnd type="triangle" w="med" len="lg"/>
          </a:ln>
          <a:effectLst/>
        </p:spPr>
        <p:txBody>
          <a:bodyPr/>
          <a:lstStyle/>
          <a:p>
            <a:endParaRPr lang="pl-PL" sz="2400"/>
          </a:p>
        </p:txBody>
      </p:sp>
    </p:spTree>
    <p:extLst>
      <p:ext uri="{BB962C8B-B14F-4D97-AF65-F5344CB8AC3E}">
        <p14:creationId xmlns:p14="http://schemas.microsoft.com/office/powerpoint/2010/main" val="1886143987"/>
      </p:ext>
    </p:extLst>
  </p:cSld>
  <p:clrMapOvr>
    <a:masterClrMapping/>
  </p:clrMapOvr>
  <p:transition spd="slow">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545910"/>
            <a:ext cx="10515600" cy="5631053"/>
          </a:xfrm>
        </p:spPr>
        <p:txBody>
          <a:bodyPr>
            <a:normAutofit lnSpcReduction="10000"/>
          </a:bodyPr>
          <a:lstStyle/>
          <a:p>
            <a:pPr marL="0" indent="0" algn="r">
              <a:buNone/>
            </a:pPr>
            <a:r>
              <a:rPr lang="pl-PL" sz="3200" b="1" u="sng" dirty="0">
                <a:latin typeface="Calibri" panose="020F0502020204030204" pitchFamily="34" charset="0"/>
                <a:ea typeface="Calibri" panose="020F0502020204030204" pitchFamily="34" charset="0"/>
                <a:cs typeface="Calibri" panose="020F0502020204030204" pitchFamily="34" charset="0"/>
              </a:rPr>
              <a:t>Cele szczegółowe:</a:t>
            </a:r>
          </a:p>
          <a:p>
            <a:pPr marL="0" indent="0">
              <a:buNone/>
            </a:pPr>
            <a:endParaRPr lang="pl-PL" dirty="0"/>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W wyniku realizacji tematu słuchacz powinien umieć:</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omówić </a:t>
            </a:r>
            <a:r>
              <a:rPr lang="pl-PL" sz="2400" b="1" dirty="0">
                <a:latin typeface="Calibri" panose="020F0502020204030204" pitchFamily="34" charset="0"/>
                <a:ea typeface="Calibri" panose="020F0502020204030204" pitchFamily="34" charset="0"/>
                <a:cs typeface="Calibri" panose="020F0502020204030204" pitchFamily="34" charset="0"/>
              </a:rPr>
              <a:t>wpływ właściwości fizycznych </a:t>
            </a:r>
            <a:r>
              <a:rPr lang="pl-PL" sz="2400" dirty="0">
                <a:latin typeface="Calibri" panose="020F0502020204030204" pitchFamily="34" charset="0"/>
                <a:ea typeface="Calibri" panose="020F0502020204030204" pitchFamily="34" charset="0"/>
                <a:cs typeface="Calibri" panose="020F0502020204030204" pitchFamily="34" charset="0"/>
              </a:rPr>
              <a:t>wody na nurkowanie,</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wyjaśnić </a:t>
            </a:r>
            <a:r>
              <a:rPr lang="pl-PL" sz="2400" b="1" dirty="0">
                <a:latin typeface="Calibri" panose="020F0502020204030204" pitchFamily="34" charset="0"/>
                <a:ea typeface="Calibri" panose="020F0502020204030204" pitchFamily="34" charset="0"/>
                <a:cs typeface="Calibri" panose="020F0502020204030204" pitchFamily="34" charset="0"/>
              </a:rPr>
              <a:t>wpływ warunków hydrometeorologicznych </a:t>
            </a:r>
            <a:r>
              <a:rPr lang="pl-PL" sz="2400" dirty="0">
                <a:latin typeface="Calibri" panose="020F0502020204030204" pitchFamily="34" charset="0"/>
                <a:ea typeface="Calibri" panose="020F0502020204030204" pitchFamily="34" charset="0"/>
                <a:cs typeface="Calibri" panose="020F0502020204030204" pitchFamily="34" charset="0"/>
              </a:rPr>
              <a:t>na nurkowanie,</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omówić </a:t>
            </a:r>
            <a:r>
              <a:rPr lang="pl-PL" sz="2400" b="1" dirty="0">
                <a:latin typeface="Calibri" panose="020F0502020204030204" pitchFamily="34" charset="0"/>
                <a:ea typeface="Calibri" panose="020F0502020204030204" pitchFamily="34" charset="0"/>
                <a:cs typeface="Calibri" panose="020F0502020204030204" pitchFamily="34" charset="0"/>
              </a:rPr>
              <a:t>budowę koryta rzeki i niecki jeziora</a:t>
            </a:r>
            <a:r>
              <a:rPr lang="pl-PL" sz="24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omówić </a:t>
            </a:r>
            <a:r>
              <a:rPr lang="pl-PL" sz="2400" b="1" dirty="0">
                <a:latin typeface="Calibri" panose="020F0502020204030204" pitchFamily="34" charset="0"/>
                <a:ea typeface="Calibri" panose="020F0502020204030204" pitchFamily="34" charset="0"/>
                <a:cs typeface="Calibri" panose="020F0502020204030204" pitchFamily="34" charset="0"/>
              </a:rPr>
              <a:t>uwarstwienie termiczne</a:t>
            </a:r>
            <a:r>
              <a:rPr lang="pl-PL" sz="2400" dirty="0">
                <a:latin typeface="Calibri" panose="020F0502020204030204" pitchFamily="34" charset="0"/>
                <a:ea typeface="Calibri" panose="020F0502020204030204" pitchFamily="34" charset="0"/>
                <a:cs typeface="Calibri" panose="020F0502020204030204" pitchFamily="34" charset="0"/>
              </a:rPr>
              <a:t> wód,</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scharakteryzować </a:t>
            </a:r>
            <a:r>
              <a:rPr lang="pl-PL" sz="2400" b="1" dirty="0">
                <a:latin typeface="Calibri" panose="020F0502020204030204" pitchFamily="34" charset="0"/>
                <a:ea typeface="Calibri" panose="020F0502020204030204" pitchFamily="34" charset="0"/>
                <a:cs typeface="Calibri" panose="020F0502020204030204" pitchFamily="34" charset="0"/>
              </a:rPr>
              <a:t>zagrożenia związane z budową koryta i prądem wody </a:t>
            </a:r>
            <a:r>
              <a:rPr lang="pl-PL" sz="2400" dirty="0">
                <a:latin typeface="Calibri" panose="020F0502020204030204" pitchFamily="34" charset="0"/>
                <a:ea typeface="Calibri" panose="020F0502020204030204" pitchFamily="34" charset="0"/>
                <a:cs typeface="Calibri" panose="020F0502020204030204" pitchFamily="34" charset="0"/>
              </a:rPr>
              <a:t>(bystrze, odwój, wir, cofka, przykosa),</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omówić poszczególne </a:t>
            </a:r>
            <a:r>
              <a:rPr lang="pl-PL" sz="2400" b="1" dirty="0">
                <a:latin typeface="Calibri" panose="020F0502020204030204" pitchFamily="34" charset="0"/>
                <a:ea typeface="Calibri" panose="020F0502020204030204" pitchFamily="34" charset="0"/>
                <a:cs typeface="Calibri" panose="020F0502020204030204" pitchFamily="34" charset="0"/>
              </a:rPr>
              <a:t>warstwy mapy batymetrycznej</a:t>
            </a:r>
            <a:r>
              <a:rPr lang="pl-PL" sz="24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odczytać </a:t>
            </a:r>
            <a:r>
              <a:rPr lang="pl-PL" sz="2400" b="1" dirty="0">
                <a:latin typeface="Calibri" panose="020F0502020204030204" pitchFamily="34" charset="0"/>
                <a:ea typeface="Calibri" panose="020F0502020204030204" pitchFamily="34" charset="0"/>
                <a:cs typeface="Calibri" panose="020F0502020204030204" pitchFamily="34" charset="0"/>
              </a:rPr>
              <a:t>informacje z mapy batymetrycznej</a:t>
            </a:r>
            <a:r>
              <a:rPr lang="pl-PL" sz="24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rozróżnić </a:t>
            </a:r>
            <a:r>
              <a:rPr lang="pl-PL" sz="2400" b="1" dirty="0">
                <a:latin typeface="Calibri" panose="020F0502020204030204" pitchFamily="34" charset="0"/>
                <a:ea typeface="Calibri" panose="020F0502020204030204" pitchFamily="34" charset="0"/>
                <a:cs typeface="Calibri" panose="020F0502020204030204" pitchFamily="34" charset="0"/>
              </a:rPr>
              <a:t>budowle hydrotechniczne </a:t>
            </a:r>
            <a:r>
              <a:rPr lang="pl-PL" sz="2400" dirty="0">
                <a:latin typeface="Calibri" panose="020F0502020204030204" pitchFamily="34" charset="0"/>
                <a:ea typeface="Calibri" panose="020F0502020204030204" pitchFamily="34" charset="0"/>
                <a:cs typeface="Calibri" panose="020F0502020204030204" pitchFamily="34" charset="0"/>
              </a:rPr>
              <a:t>(śluzy, jazy, przepusty, mosty i elektrownie itd.).</a:t>
            </a:r>
          </a:p>
          <a:p>
            <a:pPr marL="0" indent="0">
              <a:buNone/>
            </a:pPr>
            <a:endParaRPr lang="pl-PL" dirty="0"/>
          </a:p>
        </p:txBody>
      </p:sp>
    </p:spTree>
    <p:extLst>
      <p:ext uri="{BB962C8B-B14F-4D97-AF65-F5344CB8AC3E}">
        <p14:creationId xmlns:p14="http://schemas.microsoft.com/office/powerpoint/2010/main" val="509167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ymbol zastępczy zawartości 2"/>
          <p:cNvSpPr txBox="1">
            <a:spLocks/>
          </p:cNvSpPr>
          <p:nvPr/>
        </p:nvSpPr>
        <p:spPr>
          <a:xfrm>
            <a:off x="761963" y="354843"/>
            <a:ext cx="10763285" cy="6122144"/>
          </a:xfrm>
          <a:prstGeom prst="rect">
            <a:avLst/>
          </a:prstGeom>
        </p:spPr>
        <p:txBody>
          <a:bodyPr>
            <a:noAutofit/>
          </a:bodyPr>
          <a:lstStyle/>
          <a:p>
            <a:pPr marL="457189" indent="-457189" defTabSz="1219170">
              <a:buClr>
                <a:schemeClr val="accent1">
                  <a:lumMod val="75000"/>
                </a:schemeClr>
              </a:buClr>
              <a:defRPr/>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457189" indent="-457189" defTabSz="1219170">
              <a:buClr>
                <a:schemeClr val="accent1">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Prawo Boyle’a Mariotte’a:</a:t>
            </a:r>
          </a:p>
          <a:p>
            <a:pPr algn="just" defTabSz="1219170">
              <a:buClr>
                <a:schemeClr val="accent1">
                  <a:lumMod val="75000"/>
                </a:schemeClr>
              </a:buClr>
              <a:defRPr/>
            </a:pPr>
            <a:r>
              <a:rPr lang="pl-PL" sz="2400" dirty="0">
                <a:latin typeface="Calibri" panose="020F0502020204030204" pitchFamily="34" charset="0"/>
                <a:ea typeface="Calibri" panose="020F0502020204030204" pitchFamily="34" charset="0"/>
                <a:cs typeface="Calibri" panose="020F0502020204030204" pitchFamily="34" charset="0"/>
              </a:rPr>
              <a:t>Dla dowolnego gazu w stałej temperaturze T objętość tego gazu V będzie się zmieniać odwrotnie proporcjonalnie do jego ciśnienia P.</a:t>
            </a:r>
          </a:p>
          <a:p>
            <a:pPr marL="457189" indent="-457189" algn="ctr" defTabSz="1219170">
              <a:buClr>
                <a:schemeClr val="accent1">
                  <a:lumMod val="75000"/>
                </a:schemeClr>
              </a:buClr>
              <a:defRPr/>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457189" indent="-457189" algn="ctr" defTabSz="1219170">
              <a:buClr>
                <a:schemeClr val="accent1">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P1*V1 = P2*V2</a:t>
            </a:r>
            <a:endPar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457189" indent="-457189" defTabSz="1219170">
              <a:buClr>
                <a:schemeClr val="accent1">
                  <a:lumMod val="75000"/>
                </a:schemeClr>
              </a:buClr>
              <a:defRPr/>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457189" indent="-457189" defTabSz="1219170">
              <a:buClr>
                <a:schemeClr val="accent1">
                  <a:lumMod val="75000"/>
                </a:schemeClr>
              </a:buClr>
              <a:defRPr/>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457189" indent="-457189" defTabSz="1219170">
              <a:buClr>
                <a:schemeClr val="accent1">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Prawo Gay Lussaca:</a:t>
            </a:r>
          </a:p>
          <a:p>
            <a:pPr algn="just" defTabSz="1219170">
              <a:buClr>
                <a:schemeClr val="accent1">
                  <a:lumMod val="75000"/>
                </a:schemeClr>
              </a:buClr>
              <a:defRPr/>
            </a:pPr>
            <a:r>
              <a:rPr lang="pl-PL" sz="2400" dirty="0">
                <a:latin typeface="Calibri" panose="020F0502020204030204" pitchFamily="34" charset="0"/>
                <a:ea typeface="Calibri" panose="020F0502020204030204" pitchFamily="34" charset="0"/>
                <a:cs typeface="Calibri" panose="020F0502020204030204" pitchFamily="34" charset="0"/>
              </a:rPr>
              <a:t>Objętość gazu V, pod stałym ciśnieniem P zmienia się wprost proporcjonalnie do temperatury T wyrażonej w skali bezwzględnej (Kelvina 1 C = 1 / 273 K).</a:t>
            </a:r>
          </a:p>
          <a:p>
            <a:pPr marL="457189" indent="-457189" algn="ctr" defTabSz="1219170">
              <a:buClr>
                <a:schemeClr val="accent1">
                  <a:lumMod val="75000"/>
                </a:schemeClr>
              </a:buClr>
              <a:defRPr/>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457189" indent="-457189" algn="ctr" defTabSz="1219170">
              <a:buClr>
                <a:schemeClr val="accent1">
                  <a:lumMod val="75000"/>
                </a:schemeClr>
              </a:buClr>
              <a:defRPr/>
            </a:pPr>
            <a:r>
              <a:rPr lang="pl-PL" sz="2400" b="1" dirty="0">
                <a:latin typeface="Calibri" panose="020F0502020204030204" pitchFamily="34" charset="0"/>
                <a:ea typeface="Calibri" panose="020F0502020204030204" pitchFamily="34" charset="0"/>
                <a:cs typeface="Calibri" panose="020F0502020204030204" pitchFamily="34" charset="0"/>
              </a:rPr>
              <a:t>V1/T1 = V2/T2</a:t>
            </a:r>
          </a:p>
          <a:p>
            <a:pPr marL="457189" indent="-457189" defTabSz="1219170">
              <a:buClr>
                <a:schemeClr val="accent1">
                  <a:lumMod val="75000"/>
                </a:schemeClr>
              </a:buClr>
              <a:defRPr/>
            </a:pPr>
            <a:endPar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457189" indent="-457189" defTabSz="1219170">
              <a:buClr>
                <a:schemeClr val="accent1">
                  <a:lumMod val="75000"/>
                </a:schemeClr>
              </a:buClr>
              <a:defRPr/>
            </a:pPr>
            <a:endParaRPr lang="pl-PL" sz="2400" dirty="0"/>
          </a:p>
        </p:txBody>
      </p:sp>
    </p:spTree>
    <p:extLst>
      <p:ext uri="{BB962C8B-B14F-4D97-AF65-F5344CB8AC3E}">
        <p14:creationId xmlns:p14="http://schemas.microsoft.com/office/powerpoint/2010/main" val="1611294888"/>
      </p:ext>
    </p:extLst>
  </p:cSld>
  <p:clrMapOvr>
    <a:masterClrMapping/>
  </p:clrMapOvr>
  <p:transition spd="slow">
    <p:cover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76E7993D-33AD-5D75-E14A-AB8804E773B3}"/>
              </a:ext>
            </a:extLst>
          </p:cNvPr>
          <p:cNvSpPr>
            <a:spLocks noGrp="1"/>
          </p:cNvSpPr>
          <p:nvPr>
            <p:ph type="body" sz="quarter" idx="19"/>
          </p:nvPr>
        </p:nvSpPr>
        <p:spPr>
          <a:xfrm>
            <a:off x="457749" y="1320042"/>
            <a:ext cx="10869893" cy="4876042"/>
          </a:xfrm>
        </p:spPr>
        <p:txBody>
          <a:bodyPr>
            <a:normAutofit/>
          </a:bodyPr>
          <a:lstStyle/>
          <a:p>
            <a:pPr marL="457189" marR="0" lvl="0" indent="-457189" algn="l" defTabSz="1219170" rtl="0" eaLnBrk="1" fontAlgn="auto" latinLnBrk="0" hangingPunct="1">
              <a:lnSpc>
                <a:spcPct val="100000"/>
              </a:lnSpc>
              <a:spcBef>
                <a:spcPts val="0"/>
              </a:spcBef>
              <a:spcAft>
                <a:spcPts val="0"/>
              </a:spcAft>
              <a:buClr>
                <a:srgbClr val="5B9BD5">
                  <a:lumMod val="75000"/>
                </a:srgbClr>
              </a:buClr>
              <a:buSzTx/>
              <a:buFontTx/>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Prawo Charlesa:</a:t>
            </a:r>
          </a:p>
          <a:p>
            <a:pPr marL="0" marR="0" lvl="0" indent="0" algn="just" defTabSz="1219170" rtl="0" eaLnBrk="1" fontAlgn="auto" latinLnBrk="0" hangingPunct="1">
              <a:lnSpc>
                <a:spcPct val="100000"/>
              </a:lnSpc>
              <a:spcBef>
                <a:spcPts val="0"/>
              </a:spcBef>
              <a:spcAft>
                <a:spcPts val="0"/>
              </a:spcAft>
              <a:buClr>
                <a:srgbClr val="5B9BD5">
                  <a:lumMod val="75000"/>
                </a:srgbClr>
              </a:buClr>
              <a:buSzTx/>
              <a:buFontTx/>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 stałej objętości P, ciśnienie V rośnie wprost proporcjonalnie do temperatury T.</a:t>
            </a:r>
          </a:p>
          <a:p>
            <a:pPr marL="457189" marR="0" lvl="0" indent="-457189" algn="ctr" defTabSz="1219170" rtl="0" eaLnBrk="1" fontAlgn="auto" latinLnBrk="0" hangingPunct="1">
              <a:lnSpc>
                <a:spcPct val="100000"/>
              </a:lnSpc>
              <a:spcBef>
                <a:spcPts val="0"/>
              </a:spcBef>
              <a:spcAft>
                <a:spcPts val="0"/>
              </a:spcAft>
              <a:buClr>
                <a:srgbClr val="5B9BD5">
                  <a:lumMod val="75000"/>
                </a:srgbClr>
              </a:buClr>
              <a:buSzTx/>
              <a:buFontTx/>
              <a:buNone/>
              <a:tabLst/>
              <a:defRPr/>
            </a:pPr>
            <a:endPar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189" marR="0" lvl="0" indent="-457189" algn="ctr" defTabSz="1219170" rtl="0" eaLnBrk="1" fontAlgn="auto" latinLnBrk="0" hangingPunct="1">
              <a:lnSpc>
                <a:spcPct val="100000"/>
              </a:lnSpc>
              <a:spcBef>
                <a:spcPts val="0"/>
              </a:spcBef>
              <a:spcAft>
                <a:spcPts val="0"/>
              </a:spcAft>
              <a:buClr>
                <a:srgbClr val="5B9BD5">
                  <a:lumMod val="75000"/>
                </a:srgbClr>
              </a:buClr>
              <a:buSzTx/>
              <a:buFontTx/>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P1/V 1 = P2/V2</a:t>
            </a:r>
          </a:p>
          <a:p>
            <a:pPr marL="990575" marR="0" lvl="1" indent="-380990" algn="l" defTabSz="1219170" rtl="0" eaLnBrk="1" fontAlgn="auto" latinLnBrk="0" hangingPunct="1">
              <a:lnSpc>
                <a:spcPct val="100000"/>
              </a:lnSpc>
              <a:spcBef>
                <a:spcPts val="0"/>
              </a:spcBef>
              <a:spcAft>
                <a:spcPts val="0"/>
              </a:spcAft>
              <a:buClr>
                <a:srgbClr val="5B9BD5">
                  <a:lumMod val="75000"/>
                </a:srgbClr>
              </a:buClr>
              <a:buSzTx/>
              <a:buFont typeface="Arial" panose="020B0604020202020204" pitchFamily="34" charset="0"/>
              <a:buChar char="–"/>
              <a:tabLst/>
              <a:defRPr/>
            </a:pPr>
            <a:endPar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90575" marR="0" lvl="1" indent="-380990" algn="l" defTabSz="1219170" rtl="0" eaLnBrk="1" fontAlgn="auto" latinLnBrk="0" hangingPunct="1">
              <a:lnSpc>
                <a:spcPct val="100000"/>
              </a:lnSpc>
              <a:spcBef>
                <a:spcPts val="0"/>
              </a:spcBef>
              <a:spcAft>
                <a:spcPts val="0"/>
              </a:spcAft>
              <a:buClr>
                <a:srgbClr val="5B9BD5">
                  <a:lumMod val="75000"/>
                </a:srgbClr>
              </a:buClr>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Przemiana izotermiczna: T = const. P1*V1 = P2*V2</a:t>
            </a:r>
          </a:p>
          <a:p>
            <a:pPr marL="990575" marR="0" lvl="1" indent="-380990" algn="l" defTabSz="1219170" rtl="0" eaLnBrk="1" fontAlgn="auto" latinLnBrk="0" hangingPunct="1">
              <a:lnSpc>
                <a:spcPct val="100000"/>
              </a:lnSpc>
              <a:spcBef>
                <a:spcPts val="0"/>
              </a:spcBef>
              <a:spcAft>
                <a:spcPts val="0"/>
              </a:spcAft>
              <a:buClr>
                <a:srgbClr val="5B9BD5">
                  <a:lumMod val="75000"/>
                </a:srgbClr>
              </a:buClr>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Przemiana izobaryczna: P = const. V1/T1 = V2/T2</a:t>
            </a:r>
          </a:p>
          <a:p>
            <a:pPr marL="990575" marR="0" lvl="1" indent="-380990" algn="l" defTabSz="1219170" rtl="0" eaLnBrk="1" fontAlgn="auto" latinLnBrk="0" hangingPunct="1">
              <a:lnSpc>
                <a:spcPct val="100000"/>
              </a:lnSpc>
              <a:spcBef>
                <a:spcPts val="0"/>
              </a:spcBef>
              <a:spcAft>
                <a:spcPts val="0"/>
              </a:spcAft>
              <a:buClr>
                <a:srgbClr val="5B9BD5">
                  <a:lumMod val="75000"/>
                </a:srgbClr>
              </a:buClr>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Przemiana izochoryczna: V = const. P1/V1 = P2/V2</a:t>
            </a:r>
          </a:p>
          <a:p>
            <a:endParaRPr lang="pl-PL" dirty="0"/>
          </a:p>
        </p:txBody>
      </p:sp>
    </p:spTree>
    <p:extLst>
      <p:ext uri="{BB962C8B-B14F-4D97-AF65-F5344CB8AC3E}">
        <p14:creationId xmlns:p14="http://schemas.microsoft.com/office/powerpoint/2010/main" val="2420917958"/>
      </p:ext>
    </p:extLst>
  </p:cSld>
  <p:clrMapOvr>
    <a:masterClrMapping/>
  </p:clrMapOvr>
  <p:transition spd="slow">
    <p:cover dir="d"/>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ytuł 1"/>
          <p:cNvSpPr txBox="1">
            <a:spLocks/>
          </p:cNvSpPr>
          <p:nvPr/>
        </p:nvSpPr>
        <p:spPr>
          <a:xfrm>
            <a:off x="2606722" y="215509"/>
            <a:ext cx="5964072" cy="761981"/>
          </a:xfrm>
          <a:prstGeom prst="rect">
            <a:avLst/>
          </a:prstGeom>
        </p:spPr>
        <p:txBody>
          <a:bodyPr/>
          <a:lstStyle/>
          <a:p>
            <a:pPr algn="ct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Wpływ ciśnienia na organizm</a:t>
            </a:r>
          </a:p>
        </p:txBody>
      </p:sp>
      <p:graphicFrame>
        <p:nvGraphicFramePr>
          <p:cNvPr id="6" name="Symbol zastępczy zawartości 4"/>
          <p:cNvGraphicFramePr>
            <a:graphicFrameLocks/>
          </p:cNvGraphicFramePr>
          <p:nvPr>
            <p:extLst>
              <p:ext uri="{D42A27DB-BD31-4B8C-83A1-F6EECF244321}">
                <p14:modId xmlns:p14="http://schemas.microsoft.com/office/powerpoint/2010/main" val="97023637"/>
              </p:ext>
            </p:extLst>
          </p:nvPr>
        </p:nvGraphicFramePr>
        <p:xfrm>
          <a:off x="285706" y="1577510"/>
          <a:ext cx="11620588" cy="4070771"/>
        </p:xfrm>
        <a:graphic>
          <a:graphicData uri="http://schemas.openxmlformats.org/drawingml/2006/table">
            <a:tbl>
              <a:tblPr firstRow="1" bandRow="1">
                <a:tableStyleId>{5C22544A-7EE6-4342-B048-85BDC9FD1C3A}</a:tableStyleId>
              </a:tblPr>
              <a:tblGrid>
                <a:gridCol w="1660084">
                  <a:extLst>
                    <a:ext uri="{9D8B030D-6E8A-4147-A177-3AD203B41FA5}">
                      <a16:colId xmlns:a16="http://schemas.microsoft.com/office/drawing/2014/main" val="20000"/>
                    </a:ext>
                  </a:extLst>
                </a:gridCol>
                <a:gridCol w="1660084">
                  <a:extLst>
                    <a:ext uri="{9D8B030D-6E8A-4147-A177-3AD203B41FA5}">
                      <a16:colId xmlns:a16="http://schemas.microsoft.com/office/drawing/2014/main" val="20001"/>
                    </a:ext>
                  </a:extLst>
                </a:gridCol>
                <a:gridCol w="1660084">
                  <a:extLst>
                    <a:ext uri="{9D8B030D-6E8A-4147-A177-3AD203B41FA5}">
                      <a16:colId xmlns:a16="http://schemas.microsoft.com/office/drawing/2014/main" val="20002"/>
                    </a:ext>
                  </a:extLst>
                </a:gridCol>
                <a:gridCol w="1660084">
                  <a:extLst>
                    <a:ext uri="{9D8B030D-6E8A-4147-A177-3AD203B41FA5}">
                      <a16:colId xmlns:a16="http://schemas.microsoft.com/office/drawing/2014/main" val="20003"/>
                    </a:ext>
                  </a:extLst>
                </a:gridCol>
                <a:gridCol w="1660084">
                  <a:extLst>
                    <a:ext uri="{9D8B030D-6E8A-4147-A177-3AD203B41FA5}">
                      <a16:colId xmlns:a16="http://schemas.microsoft.com/office/drawing/2014/main" val="20004"/>
                    </a:ext>
                  </a:extLst>
                </a:gridCol>
                <a:gridCol w="1660084">
                  <a:extLst>
                    <a:ext uri="{9D8B030D-6E8A-4147-A177-3AD203B41FA5}">
                      <a16:colId xmlns:a16="http://schemas.microsoft.com/office/drawing/2014/main" val="20005"/>
                    </a:ext>
                  </a:extLst>
                </a:gridCol>
                <a:gridCol w="1660084">
                  <a:extLst>
                    <a:ext uri="{9D8B030D-6E8A-4147-A177-3AD203B41FA5}">
                      <a16:colId xmlns:a16="http://schemas.microsoft.com/office/drawing/2014/main" val="20006"/>
                    </a:ext>
                  </a:extLst>
                </a:gridCol>
              </a:tblGrid>
              <a:tr h="494453">
                <a:tc gridSpan="3">
                  <a:txBody>
                    <a:bodyPr/>
                    <a:lstStyle/>
                    <a:p>
                      <a:pPr algn="ctr"/>
                      <a:r>
                        <a:rPr lang="pl-PL" sz="1600" dirty="0">
                          <a:latin typeface="Segoe UI" pitchFamily="34" charset="0"/>
                          <a:cs typeface="Traditional Arabic" pitchFamily="2" charset="-78"/>
                        </a:rPr>
                        <a:t>Relacja ciśnienia i głębokości</a:t>
                      </a:r>
                    </a:p>
                  </a:txBody>
                  <a:tcPr marL="121920" marR="121920" marT="60960" marB="60960" anchor="ctr"/>
                </a:tc>
                <a:tc hMerge="1">
                  <a:txBody>
                    <a:bodyPr/>
                    <a:lstStyle/>
                    <a:p>
                      <a:endParaRPr lang="pl-PL" dirty="0"/>
                    </a:p>
                  </a:txBody>
                  <a:tcPr/>
                </a:tc>
                <a:tc hMerge="1">
                  <a:txBody>
                    <a:bodyPr/>
                    <a:lstStyle/>
                    <a:p>
                      <a:endParaRPr lang="pl-PL" dirty="0"/>
                    </a:p>
                  </a:txBody>
                  <a:tcPr/>
                </a:tc>
                <a:tc gridSpan="4">
                  <a:txBody>
                    <a:bodyPr/>
                    <a:lstStyle/>
                    <a:p>
                      <a:pPr algn="ctr"/>
                      <a:r>
                        <a:rPr lang="pl-PL" sz="1600" dirty="0">
                          <a:latin typeface="Segoe UI" pitchFamily="34" charset="0"/>
                          <a:cs typeface="Traditional Arabic" pitchFamily="2" charset="-78"/>
                        </a:rPr>
                        <a:t>Relacja ciśnienia i objętości</a:t>
                      </a:r>
                    </a:p>
                  </a:txBody>
                  <a:tcPr marL="121920" marR="121920" marT="60960" marB="60960" anchor="ct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10000"/>
                  </a:ext>
                </a:extLst>
              </a:tr>
              <a:tr h="609600">
                <a:tc>
                  <a:txBody>
                    <a:bodyPr/>
                    <a:lstStyle/>
                    <a:p>
                      <a:pPr algn="ctr"/>
                      <a:r>
                        <a:rPr lang="pl-PL" sz="1600" dirty="0">
                          <a:latin typeface="Segoe UI" pitchFamily="34" charset="0"/>
                          <a:cs typeface="Traditional Arabic" pitchFamily="2" charset="-78"/>
                        </a:rPr>
                        <a:t>GŁĘBOKOŚĆ WZGLĘDNE</a:t>
                      </a:r>
                    </a:p>
                  </a:txBody>
                  <a:tcPr marL="121920" marR="121920" marT="60960" marB="60960" anchor="ctr"/>
                </a:tc>
                <a:tc>
                  <a:txBody>
                    <a:bodyPr/>
                    <a:lstStyle/>
                    <a:p>
                      <a:pPr algn="ctr"/>
                      <a:r>
                        <a:rPr lang="pl-PL" sz="1600" dirty="0">
                          <a:latin typeface="Segoe UI" pitchFamily="34" charset="0"/>
                          <a:cs typeface="Traditional Arabic" pitchFamily="2" charset="-78"/>
                        </a:rPr>
                        <a:t>CIŚNIENIE WZGLĘDNE</a:t>
                      </a:r>
                    </a:p>
                  </a:txBody>
                  <a:tcPr marL="121920" marR="121920" marT="60960" marB="60960" anchor="ctr"/>
                </a:tc>
                <a:tc>
                  <a:txBody>
                    <a:bodyPr/>
                    <a:lstStyle/>
                    <a:p>
                      <a:pPr algn="ctr"/>
                      <a:r>
                        <a:rPr lang="pl-PL" sz="1600" dirty="0">
                          <a:latin typeface="Segoe UI" pitchFamily="34" charset="0"/>
                          <a:cs typeface="Traditional Arabic" pitchFamily="2" charset="-78"/>
                        </a:rPr>
                        <a:t>CIŚNIENIE BEZWZGLĘDNE</a:t>
                      </a:r>
                    </a:p>
                  </a:txBody>
                  <a:tcPr marL="121920" marR="121920" marT="60960" marB="60960" anchor="ctr"/>
                </a:tc>
                <a:tc>
                  <a:txBody>
                    <a:bodyPr/>
                    <a:lstStyle/>
                    <a:p>
                      <a:pPr algn="ctr"/>
                      <a:r>
                        <a:rPr lang="pl-PL" sz="1600" dirty="0">
                          <a:latin typeface="Segoe UI" pitchFamily="34" charset="0"/>
                          <a:cs typeface="Traditional Arabic" pitchFamily="2" charset="-78"/>
                        </a:rPr>
                        <a:t>GŁĘBOKOŚĆŚ </a:t>
                      </a:r>
                    </a:p>
                  </a:txBody>
                  <a:tcPr marL="121920" marR="121920" marT="60960" marB="60960" anchor="ctr"/>
                </a:tc>
                <a:tc>
                  <a:txBody>
                    <a:bodyPr/>
                    <a:lstStyle/>
                    <a:p>
                      <a:pPr algn="ctr"/>
                      <a:r>
                        <a:rPr lang="pl-PL" sz="1600" dirty="0">
                          <a:latin typeface="Segoe UI" pitchFamily="34" charset="0"/>
                          <a:cs typeface="Traditional Arabic" pitchFamily="2" charset="-78"/>
                        </a:rPr>
                        <a:t>CIŚNIENIE</a:t>
                      </a:r>
                    </a:p>
                  </a:txBody>
                  <a:tcPr marL="121920" marR="121920" marT="60960" marB="60960" anchor="ctr"/>
                </a:tc>
                <a:tc>
                  <a:txBody>
                    <a:bodyPr/>
                    <a:lstStyle/>
                    <a:p>
                      <a:pPr algn="ctr"/>
                      <a:r>
                        <a:rPr lang="pl-PL" sz="1600" dirty="0">
                          <a:latin typeface="Segoe UI" pitchFamily="34" charset="0"/>
                          <a:cs typeface="Traditional Arabic" pitchFamily="2" charset="-78"/>
                        </a:rPr>
                        <a:t>OBJĘTOŚĆ </a:t>
                      </a:r>
                    </a:p>
                  </a:txBody>
                  <a:tcPr marL="121920" marR="121920" marT="60960" marB="60960" anchor="ctr"/>
                </a:tc>
                <a:tc>
                  <a:txBody>
                    <a:bodyPr/>
                    <a:lstStyle/>
                    <a:p>
                      <a:pPr algn="ctr"/>
                      <a:r>
                        <a:rPr lang="pl-PL" sz="1600" dirty="0">
                          <a:latin typeface="Segoe UI" pitchFamily="34" charset="0"/>
                          <a:cs typeface="Traditional Arabic" pitchFamily="2" charset="-78"/>
                        </a:rPr>
                        <a:t>UŁAMEK</a:t>
                      </a:r>
                    </a:p>
                  </a:txBody>
                  <a:tcPr marL="121920" marR="121920" marT="60960" marB="60960" anchor="ctr"/>
                </a:tc>
                <a:extLst>
                  <a:ext uri="{0D108BD9-81ED-4DB2-BD59-A6C34878D82A}">
                    <a16:rowId xmlns:a16="http://schemas.microsoft.com/office/drawing/2014/main" val="10001"/>
                  </a:ext>
                </a:extLst>
              </a:tr>
              <a:tr h="494453">
                <a:tc>
                  <a:txBody>
                    <a:bodyPr/>
                    <a:lstStyle/>
                    <a:p>
                      <a:pPr algn="ctr"/>
                      <a:r>
                        <a:rPr lang="pl-PL" sz="2100" dirty="0">
                          <a:latin typeface="Segoe UI" pitchFamily="34" charset="0"/>
                          <a:cs typeface="Traditional Arabic" pitchFamily="2" charset="-78"/>
                        </a:rPr>
                        <a:t>0M</a:t>
                      </a:r>
                    </a:p>
                  </a:txBody>
                  <a:tcPr marL="121920" marR="121920" marT="60960" marB="60960" anchor="ctr"/>
                </a:tc>
                <a:tc>
                  <a:txBody>
                    <a:bodyPr/>
                    <a:lstStyle/>
                    <a:p>
                      <a:pPr algn="ctr"/>
                      <a:r>
                        <a:rPr lang="pl-PL" sz="2100" dirty="0">
                          <a:latin typeface="Segoe UI" pitchFamily="34" charset="0"/>
                          <a:cs typeface="Traditional Arabic" pitchFamily="2" charset="-78"/>
                        </a:rPr>
                        <a:t>0 AT</a:t>
                      </a:r>
                    </a:p>
                  </a:txBody>
                  <a:tcPr marL="121920" marR="121920" marT="60960" marB="60960" anchor="ctr"/>
                </a:tc>
                <a:tc>
                  <a:txBody>
                    <a:bodyPr/>
                    <a:lstStyle/>
                    <a:p>
                      <a:pPr algn="ctr"/>
                      <a:r>
                        <a:rPr lang="pl-PL" sz="2100" dirty="0">
                          <a:latin typeface="Segoe UI" pitchFamily="34" charset="0"/>
                          <a:cs typeface="Traditional Arabic" pitchFamily="2" charset="-78"/>
                        </a:rPr>
                        <a:t>1 AT</a:t>
                      </a:r>
                    </a:p>
                  </a:txBody>
                  <a:tcPr marL="121920" marR="121920" marT="60960" marB="60960" anchor="ctr"/>
                </a:tc>
                <a:tc>
                  <a:txBody>
                    <a:bodyPr/>
                    <a:lstStyle/>
                    <a:p>
                      <a:pPr algn="ctr"/>
                      <a:r>
                        <a:rPr lang="pl-PL" sz="2100" dirty="0">
                          <a:latin typeface="Segoe UI" pitchFamily="34" charset="0"/>
                          <a:cs typeface="Traditional Arabic" pitchFamily="2" charset="-78"/>
                        </a:rPr>
                        <a:t>0M</a:t>
                      </a:r>
                    </a:p>
                  </a:txBody>
                  <a:tcPr marL="121920" marR="121920" marT="60960" marB="60960" anchor="ctr"/>
                </a:tc>
                <a:tc>
                  <a:txBody>
                    <a:bodyPr/>
                    <a:lstStyle/>
                    <a:p>
                      <a:pPr algn="ctr"/>
                      <a:r>
                        <a:rPr lang="pl-PL" sz="2100" dirty="0">
                          <a:latin typeface="Segoe UI" pitchFamily="34" charset="0"/>
                          <a:cs typeface="Traditional Arabic" pitchFamily="2" charset="-78"/>
                        </a:rPr>
                        <a:t>1 AT</a:t>
                      </a:r>
                    </a:p>
                  </a:txBody>
                  <a:tcPr marL="121920" marR="121920" marT="60960" marB="60960" anchor="ctr"/>
                </a:tc>
                <a:tc>
                  <a:txBody>
                    <a:bodyPr/>
                    <a:lstStyle/>
                    <a:p>
                      <a:pPr algn="ctr"/>
                      <a:r>
                        <a:rPr lang="pl-PL" sz="2100" dirty="0">
                          <a:latin typeface="Segoe UI" pitchFamily="34" charset="0"/>
                          <a:cs typeface="Segoe UI" pitchFamily="34" charset="0"/>
                        </a:rPr>
                        <a:t>5 dm3</a:t>
                      </a:r>
                    </a:p>
                  </a:txBody>
                  <a:tcPr marL="121920" marR="121920" marT="60960" marB="60960" anchor="ctr"/>
                </a:tc>
                <a:tc>
                  <a:txBody>
                    <a:bodyPr/>
                    <a:lstStyle/>
                    <a:p>
                      <a:pPr algn="ctr"/>
                      <a:r>
                        <a:rPr lang="pl-PL" sz="2100" dirty="0">
                          <a:latin typeface="Segoe UI" pitchFamily="34" charset="0"/>
                          <a:cs typeface="Traditional Arabic" pitchFamily="2" charset="-78"/>
                        </a:rPr>
                        <a:t>1</a:t>
                      </a:r>
                    </a:p>
                  </a:txBody>
                  <a:tcPr marL="121920" marR="121920" marT="60960" marB="60960" anchor="ctr"/>
                </a:tc>
                <a:extLst>
                  <a:ext uri="{0D108BD9-81ED-4DB2-BD59-A6C34878D82A}">
                    <a16:rowId xmlns:a16="http://schemas.microsoft.com/office/drawing/2014/main" val="10002"/>
                  </a:ext>
                </a:extLst>
              </a:tr>
              <a:tr h="494453">
                <a:tc>
                  <a:txBody>
                    <a:bodyPr/>
                    <a:lstStyle/>
                    <a:p>
                      <a:pPr algn="ctr"/>
                      <a:r>
                        <a:rPr lang="pl-PL" sz="2100" dirty="0">
                          <a:latin typeface="Segoe UI" pitchFamily="34" charset="0"/>
                          <a:cs typeface="Traditional Arabic" pitchFamily="2" charset="-78"/>
                        </a:rPr>
                        <a:t>10M</a:t>
                      </a:r>
                    </a:p>
                  </a:txBody>
                  <a:tcPr marL="121920" marR="121920" marT="60960" marB="60960" anchor="ctr"/>
                </a:tc>
                <a:tc>
                  <a:txBody>
                    <a:bodyPr/>
                    <a:lstStyle/>
                    <a:p>
                      <a:pPr algn="ctr"/>
                      <a:r>
                        <a:rPr lang="pl-PL" sz="2100" dirty="0">
                          <a:latin typeface="Segoe UI" pitchFamily="34" charset="0"/>
                          <a:cs typeface="Traditional Arabic" pitchFamily="2" charset="-78"/>
                        </a:rPr>
                        <a:t>1 AT</a:t>
                      </a:r>
                    </a:p>
                  </a:txBody>
                  <a:tcPr marL="121920" marR="121920" marT="60960" marB="60960" anchor="ctr"/>
                </a:tc>
                <a:tc>
                  <a:txBody>
                    <a:bodyPr/>
                    <a:lstStyle/>
                    <a:p>
                      <a:pPr algn="ctr"/>
                      <a:r>
                        <a:rPr lang="pl-PL" sz="2100" dirty="0">
                          <a:latin typeface="Segoe UI" pitchFamily="34" charset="0"/>
                          <a:cs typeface="Traditional Arabic" pitchFamily="2" charset="-78"/>
                        </a:rPr>
                        <a:t>2 AT</a:t>
                      </a:r>
                    </a:p>
                  </a:txBody>
                  <a:tcPr marL="121920" marR="121920" marT="60960" marB="60960" anchor="ctr"/>
                </a:tc>
                <a:tc>
                  <a:txBody>
                    <a:bodyPr/>
                    <a:lstStyle/>
                    <a:p>
                      <a:pPr algn="ctr"/>
                      <a:r>
                        <a:rPr lang="pl-PL" sz="2100" dirty="0">
                          <a:latin typeface="Segoe UI" pitchFamily="34" charset="0"/>
                          <a:cs typeface="Traditional Arabic" pitchFamily="2" charset="-78"/>
                        </a:rPr>
                        <a:t>10M</a:t>
                      </a:r>
                    </a:p>
                  </a:txBody>
                  <a:tcPr marL="121920" marR="121920" marT="60960" marB="60960" anchor="ctr"/>
                </a:tc>
                <a:tc>
                  <a:txBody>
                    <a:bodyPr/>
                    <a:lstStyle/>
                    <a:p>
                      <a:pPr algn="ctr"/>
                      <a:r>
                        <a:rPr lang="pl-PL" sz="2100" dirty="0">
                          <a:latin typeface="Segoe UI" pitchFamily="34" charset="0"/>
                          <a:cs typeface="Traditional Arabic" pitchFamily="2" charset="-78"/>
                        </a:rPr>
                        <a:t>2 AT</a:t>
                      </a:r>
                    </a:p>
                  </a:txBody>
                  <a:tcPr marL="121920" marR="121920" marT="60960" marB="60960" anchor="ctr"/>
                </a:tc>
                <a:tc>
                  <a:txBody>
                    <a:bodyPr/>
                    <a:lstStyle/>
                    <a:p>
                      <a:pPr algn="ctr"/>
                      <a:r>
                        <a:rPr lang="pl-PL" sz="2100" dirty="0">
                          <a:latin typeface="Segoe UI" pitchFamily="34" charset="0"/>
                          <a:cs typeface="Traditional Arabic" pitchFamily="2" charset="-78"/>
                        </a:rPr>
                        <a:t>,2,50</a:t>
                      </a:r>
                      <a:r>
                        <a:rPr lang="pl-PL" sz="2100" baseline="0" dirty="0">
                          <a:latin typeface="Segoe UI" pitchFamily="34" charset="0"/>
                          <a:cs typeface="Traditional Arabic" pitchFamily="2" charset="-78"/>
                        </a:rPr>
                        <a:t>  dm</a:t>
                      </a:r>
                      <a:r>
                        <a:rPr lang="pl-PL" sz="2100" dirty="0">
                          <a:latin typeface="Segoe UI" pitchFamily="34" charset="0"/>
                          <a:cs typeface="Traditional Arabic" pitchFamily="2" charset="-78"/>
                        </a:rPr>
                        <a:t>3</a:t>
                      </a:r>
                    </a:p>
                  </a:txBody>
                  <a:tcPr marL="121920" marR="121920" marT="60960" marB="60960" anchor="ctr"/>
                </a:tc>
                <a:tc>
                  <a:txBody>
                    <a:bodyPr/>
                    <a:lstStyle/>
                    <a:p>
                      <a:pPr algn="ctr"/>
                      <a:r>
                        <a:rPr lang="pl-PL" sz="2100" dirty="0">
                          <a:latin typeface="Segoe UI" pitchFamily="34" charset="0"/>
                          <a:cs typeface="Traditional Arabic" pitchFamily="2" charset="-78"/>
                        </a:rPr>
                        <a:t>½</a:t>
                      </a:r>
                    </a:p>
                  </a:txBody>
                  <a:tcPr marL="121920" marR="121920" marT="60960" marB="60960" anchor="ctr"/>
                </a:tc>
                <a:extLst>
                  <a:ext uri="{0D108BD9-81ED-4DB2-BD59-A6C34878D82A}">
                    <a16:rowId xmlns:a16="http://schemas.microsoft.com/office/drawing/2014/main" val="10003"/>
                  </a:ext>
                </a:extLst>
              </a:tr>
              <a:tr h="494453">
                <a:tc>
                  <a:txBody>
                    <a:bodyPr/>
                    <a:lstStyle/>
                    <a:p>
                      <a:pPr algn="ctr"/>
                      <a:r>
                        <a:rPr lang="pl-PL" sz="2100" dirty="0">
                          <a:latin typeface="Segoe UI" pitchFamily="34" charset="0"/>
                          <a:cs typeface="Traditional Arabic" pitchFamily="2" charset="-78"/>
                        </a:rPr>
                        <a:t>20M</a:t>
                      </a:r>
                    </a:p>
                  </a:txBody>
                  <a:tcPr marL="121920" marR="121920" marT="60960" marB="60960" anchor="ctr"/>
                </a:tc>
                <a:tc>
                  <a:txBody>
                    <a:bodyPr/>
                    <a:lstStyle/>
                    <a:p>
                      <a:pPr algn="ctr"/>
                      <a:r>
                        <a:rPr lang="pl-PL" sz="2100" dirty="0">
                          <a:latin typeface="Segoe UI" pitchFamily="34" charset="0"/>
                          <a:cs typeface="Traditional Arabic" pitchFamily="2" charset="-78"/>
                        </a:rPr>
                        <a:t>2 AT</a:t>
                      </a:r>
                    </a:p>
                  </a:txBody>
                  <a:tcPr marL="121920" marR="121920" marT="60960" marB="60960" anchor="ctr"/>
                </a:tc>
                <a:tc>
                  <a:txBody>
                    <a:bodyPr/>
                    <a:lstStyle/>
                    <a:p>
                      <a:pPr algn="ctr"/>
                      <a:r>
                        <a:rPr lang="pl-PL" sz="2100" dirty="0">
                          <a:latin typeface="Segoe UI" pitchFamily="34" charset="0"/>
                          <a:cs typeface="Traditional Arabic" pitchFamily="2" charset="-78"/>
                        </a:rPr>
                        <a:t>3 AT</a:t>
                      </a:r>
                    </a:p>
                  </a:txBody>
                  <a:tcPr marL="121920" marR="121920" marT="60960" marB="60960" anchor="ctr"/>
                </a:tc>
                <a:tc>
                  <a:txBody>
                    <a:bodyPr/>
                    <a:lstStyle/>
                    <a:p>
                      <a:pPr algn="ctr"/>
                      <a:r>
                        <a:rPr lang="pl-PL" sz="2100" dirty="0">
                          <a:latin typeface="Segoe UI" pitchFamily="34" charset="0"/>
                          <a:cs typeface="Traditional Arabic" pitchFamily="2" charset="-78"/>
                        </a:rPr>
                        <a:t>20M</a:t>
                      </a:r>
                    </a:p>
                  </a:txBody>
                  <a:tcPr marL="121920" marR="121920" marT="60960" marB="60960" anchor="ctr"/>
                </a:tc>
                <a:tc>
                  <a:txBody>
                    <a:bodyPr/>
                    <a:lstStyle/>
                    <a:p>
                      <a:pPr algn="ctr"/>
                      <a:r>
                        <a:rPr lang="pl-PL" sz="2100" dirty="0">
                          <a:latin typeface="Segoe UI" pitchFamily="34" charset="0"/>
                          <a:cs typeface="Traditional Arabic" pitchFamily="2" charset="-78"/>
                        </a:rPr>
                        <a:t>3 AT</a:t>
                      </a:r>
                    </a:p>
                  </a:txBody>
                  <a:tcPr marL="121920" marR="121920" marT="60960" marB="60960" anchor="ctr"/>
                </a:tc>
                <a:tc>
                  <a:txBody>
                    <a:bodyPr/>
                    <a:lstStyle/>
                    <a:p>
                      <a:pPr algn="ctr"/>
                      <a:r>
                        <a:rPr lang="pl-PL" sz="2100" dirty="0">
                          <a:latin typeface="Segoe UI" pitchFamily="34" charset="0"/>
                          <a:cs typeface="Traditional Arabic" pitchFamily="2" charset="-78"/>
                        </a:rPr>
                        <a:t>1,66 dm3</a:t>
                      </a:r>
                    </a:p>
                  </a:txBody>
                  <a:tcPr marL="121920" marR="121920" marT="60960" marB="60960" anchor="ctr"/>
                </a:tc>
                <a:tc>
                  <a:txBody>
                    <a:bodyPr/>
                    <a:lstStyle/>
                    <a:p>
                      <a:pPr algn="ctr"/>
                      <a:r>
                        <a:rPr lang="pl-PL" sz="2100" dirty="0">
                          <a:latin typeface="Segoe UI" pitchFamily="34" charset="0"/>
                          <a:cs typeface="Traditional Arabic" pitchFamily="2" charset="-78"/>
                        </a:rPr>
                        <a:t>1/3</a:t>
                      </a:r>
                    </a:p>
                  </a:txBody>
                  <a:tcPr marL="121920" marR="121920" marT="60960" marB="60960" anchor="ctr"/>
                </a:tc>
                <a:extLst>
                  <a:ext uri="{0D108BD9-81ED-4DB2-BD59-A6C34878D82A}">
                    <a16:rowId xmlns:a16="http://schemas.microsoft.com/office/drawing/2014/main" val="10004"/>
                  </a:ext>
                </a:extLst>
              </a:tr>
              <a:tr h="494453">
                <a:tc>
                  <a:txBody>
                    <a:bodyPr/>
                    <a:lstStyle/>
                    <a:p>
                      <a:pPr algn="ctr"/>
                      <a:r>
                        <a:rPr lang="pl-PL" sz="2100" dirty="0">
                          <a:latin typeface="Segoe UI" pitchFamily="34" charset="0"/>
                          <a:cs typeface="Traditional Arabic" pitchFamily="2" charset="-78"/>
                        </a:rPr>
                        <a:t>30M</a:t>
                      </a:r>
                    </a:p>
                  </a:txBody>
                  <a:tcPr marL="121920" marR="121920" marT="60960" marB="60960" anchor="ctr"/>
                </a:tc>
                <a:tc>
                  <a:txBody>
                    <a:bodyPr/>
                    <a:lstStyle/>
                    <a:p>
                      <a:pPr algn="ctr"/>
                      <a:r>
                        <a:rPr lang="pl-PL" sz="2100" dirty="0">
                          <a:latin typeface="Segoe UI" pitchFamily="34" charset="0"/>
                          <a:cs typeface="Traditional Arabic" pitchFamily="2" charset="-78"/>
                        </a:rPr>
                        <a:t>3 AT</a:t>
                      </a:r>
                    </a:p>
                  </a:txBody>
                  <a:tcPr marL="121920" marR="121920" marT="60960" marB="60960" anchor="ctr"/>
                </a:tc>
                <a:tc>
                  <a:txBody>
                    <a:bodyPr/>
                    <a:lstStyle/>
                    <a:p>
                      <a:pPr algn="ctr"/>
                      <a:r>
                        <a:rPr lang="pl-PL" sz="2100" dirty="0">
                          <a:latin typeface="Segoe UI" pitchFamily="34" charset="0"/>
                          <a:cs typeface="Traditional Arabic" pitchFamily="2" charset="-78"/>
                        </a:rPr>
                        <a:t>4 AT</a:t>
                      </a:r>
                    </a:p>
                  </a:txBody>
                  <a:tcPr marL="121920" marR="121920" marT="60960" marB="60960" anchor="ctr"/>
                </a:tc>
                <a:tc>
                  <a:txBody>
                    <a:bodyPr/>
                    <a:lstStyle/>
                    <a:p>
                      <a:pPr algn="ctr"/>
                      <a:r>
                        <a:rPr lang="pl-PL" sz="2100" dirty="0">
                          <a:latin typeface="Segoe UI" pitchFamily="34" charset="0"/>
                          <a:cs typeface="Traditional Arabic" pitchFamily="2" charset="-78"/>
                        </a:rPr>
                        <a:t>30M</a:t>
                      </a:r>
                    </a:p>
                  </a:txBody>
                  <a:tcPr marL="121920" marR="121920" marT="60960" marB="60960" anchor="ctr"/>
                </a:tc>
                <a:tc>
                  <a:txBody>
                    <a:bodyPr/>
                    <a:lstStyle/>
                    <a:p>
                      <a:pPr algn="ctr"/>
                      <a:r>
                        <a:rPr lang="pl-PL" sz="2100" dirty="0">
                          <a:latin typeface="Segoe UI" pitchFamily="34" charset="0"/>
                          <a:cs typeface="Traditional Arabic" pitchFamily="2" charset="-78"/>
                        </a:rPr>
                        <a:t>4 AT</a:t>
                      </a:r>
                    </a:p>
                  </a:txBody>
                  <a:tcPr marL="121920" marR="121920" marT="60960" marB="60960" anchor="ctr"/>
                </a:tc>
                <a:tc>
                  <a:txBody>
                    <a:bodyPr/>
                    <a:lstStyle/>
                    <a:p>
                      <a:pPr algn="ctr"/>
                      <a:r>
                        <a:rPr lang="pl-PL" sz="2100" dirty="0">
                          <a:latin typeface="Segoe UI" pitchFamily="34" charset="0"/>
                          <a:cs typeface="Traditional Arabic" pitchFamily="2" charset="-78"/>
                        </a:rPr>
                        <a:t>1,25 dm3</a:t>
                      </a:r>
                    </a:p>
                  </a:txBody>
                  <a:tcPr marL="121920" marR="121920" marT="60960" marB="60960" anchor="ctr"/>
                </a:tc>
                <a:tc>
                  <a:txBody>
                    <a:bodyPr/>
                    <a:lstStyle/>
                    <a:p>
                      <a:pPr algn="ctr"/>
                      <a:r>
                        <a:rPr lang="pl-PL" sz="2100" dirty="0">
                          <a:latin typeface="Segoe UI" pitchFamily="34" charset="0"/>
                          <a:cs typeface="Traditional Arabic" pitchFamily="2" charset="-78"/>
                        </a:rPr>
                        <a:t>¼</a:t>
                      </a:r>
                    </a:p>
                  </a:txBody>
                  <a:tcPr marL="121920" marR="121920" marT="60960" marB="60960" anchor="ctr"/>
                </a:tc>
                <a:extLst>
                  <a:ext uri="{0D108BD9-81ED-4DB2-BD59-A6C34878D82A}">
                    <a16:rowId xmlns:a16="http://schemas.microsoft.com/office/drawing/2014/main" val="10005"/>
                  </a:ext>
                </a:extLst>
              </a:tr>
              <a:tr h="494453">
                <a:tc>
                  <a:txBody>
                    <a:bodyPr/>
                    <a:lstStyle/>
                    <a:p>
                      <a:pPr algn="ctr"/>
                      <a:r>
                        <a:rPr lang="pl-PL" sz="2100" dirty="0">
                          <a:latin typeface="Segoe UI" pitchFamily="34" charset="0"/>
                          <a:cs typeface="Traditional Arabic" pitchFamily="2" charset="-78"/>
                        </a:rPr>
                        <a:t>40M</a:t>
                      </a:r>
                    </a:p>
                  </a:txBody>
                  <a:tcPr marL="121920" marR="121920" marT="60960" marB="60960" anchor="ctr"/>
                </a:tc>
                <a:tc>
                  <a:txBody>
                    <a:bodyPr/>
                    <a:lstStyle/>
                    <a:p>
                      <a:pPr algn="ctr"/>
                      <a:r>
                        <a:rPr lang="pl-PL" sz="2100" dirty="0">
                          <a:latin typeface="Segoe UI" pitchFamily="34" charset="0"/>
                          <a:cs typeface="Traditional Arabic" pitchFamily="2" charset="-78"/>
                        </a:rPr>
                        <a:t>4 AT</a:t>
                      </a:r>
                    </a:p>
                  </a:txBody>
                  <a:tcPr marL="121920" marR="121920" marT="60960" marB="60960" anchor="ctr"/>
                </a:tc>
                <a:tc>
                  <a:txBody>
                    <a:bodyPr/>
                    <a:lstStyle/>
                    <a:p>
                      <a:pPr algn="ctr"/>
                      <a:r>
                        <a:rPr lang="pl-PL" sz="2100" dirty="0">
                          <a:latin typeface="Segoe UI" pitchFamily="34" charset="0"/>
                          <a:cs typeface="Traditional Arabic" pitchFamily="2" charset="-78"/>
                        </a:rPr>
                        <a:t>5 AT</a:t>
                      </a:r>
                    </a:p>
                  </a:txBody>
                  <a:tcPr marL="121920" marR="121920" marT="60960" marB="60960" anchor="ctr"/>
                </a:tc>
                <a:tc>
                  <a:txBody>
                    <a:bodyPr/>
                    <a:lstStyle/>
                    <a:p>
                      <a:pPr algn="ctr"/>
                      <a:r>
                        <a:rPr lang="pl-PL" sz="2100" dirty="0">
                          <a:latin typeface="Segoe UI" pitchFamily="34" charset="0"/>
                          <a:cs typeface="Traditional Arabic" pitchFamily="2" charset="-78"/>
                        </a:rPr>
                        <a:t>40M</a:t>
                      </a:r>
                    </a:p>
                  </a:txBody>
                  <a:tcPr marL="121920" marR="121920" marT="60960" marB="60960" anchor="ctr"/>
                </a:tc>
                <a:tc>
                  <a:txBody>
                    <a:bodyPr/>
                    <a:lstStyle/>
                    <a:p>
                      <a:pPr algn="ctr"/>
                      <a:r>
                        <a:rPr lang="pl-PL" sz="2100" dirty="0">
                          <a:latin typeface="Segoe UI" pitchFamily="34" charset="0"/>
                          <a:cs typeface="Traditional Arabic" pitchFamily="2" charset="-78"/>
                        </a:rPr>
                        <a:t>5 AT</a:t>
                      </a:r>
                    </a:p>
                  </a:txBody>
                  <a:tcPr marL="121920" marR="121920" marT="60960" marB="60960" anchor="ctr"/>
                </a:tc>
                <a:tc>
                  <a:txBody>
                    <a:bodyPr/>
                    <a:lstStyle/>
                    <a:p>
                      <a:pPr algn="ctr"/>
                      <a:r>
                        <a:rPr lang="pl-PL" sz="2100" dirty="0">
                          <a:latin typeface="Segoe UI" pitchFamily="34" charset="0"/>
                          <a:cs typeface="Traditional Arabic" pitchFamily="2" charset="-78"/>
                        </a:rPr>
                        <a:t>1,00 dm3</a:t>
                      </a:r>
                    </a:p>
                  </a:txBody>
                  <a:tcPr marL="121920" marR="121920" marT="60960" marB="60960" anchor="ctr"/>
                </a:tc>
                <a:tc>
                  <a:txBody>
                    <a:bodyPr/>
                    <a:lstStyle/>
                    <a:p>
                      <a:pPr algn="ctr"/>
                      <a:r>
                        <a:rPr lang="pl-PL" sz="2100" dirty="0">
                          <a:latin typeface="Segoe UI" pitchFamily="34" charset="0"/>
                          <a:cs typeface="Traditional Arabic" pitchFamily="2" charset="-78"/>
                        </a:rPr>
                        <a:t>1/5</a:t>
                      </a:r>
                    </a:p>
                  </a:txBody>
                  <a:tcPr marL="121920" marR="121920" marT="60960" marB="60960" anchor="ctr"/>
                </a:tc>
                <a:extLst>
                  <a:ext uri="{0D108BD9-81ED-4DB2-BD59-A6C34878D82A}">
                    <a16:rowId xmlns:a16="http://schemas.microsoft.com/office/drawing/2014/main" val="10006"/>
                  </a:ext>
                </a:extLst>
              </a:tr>
              <a:tr h="494453">
                <a:tc>
                  <a:txBody>
                    <a:bodyPr/>
                    <a:lstStyle/>
                    <a:p>
                      <a:pPr algn="ctr"/>
                      <a:r>
                        <a:rPr lang="pl-PL" sz="2100" dirty="0">
                          <a:latin typeface="Segoe UI" pitchFamily="34" charset="0"/>
                          <a:cs typeface="Traditional Arabic" pitchFamily="2" charset="-78"/>
                        </a:rPr>
                        <a:t>50M</a:t>
                      </a:r>
                    </a:p>
                  </a:txBody>
                  <a:tcPr marL="121920" marR="121920" marT="60960" marB="60960" anchor="ctr"/>
                </a:tc>
                <a:tc>
                  <a:txBody>
                    <a:bodyPr/>
                    <a:lstStyle/>
                    <a:p>
                      <a:pPr algn="ctr"/>
                      <a:r>
                        <a:rPr lang="pl-PL" sz="2100" dirty="0">
                          <a:latin typeface="Segoe UI" pitchFamily="34" charset="0"/>
                          <a:cs typeface="Traditional Arabic" pitchFamily="2" charset="-78"/>
                        </a:rPr>
                        <a:t>5 AT</a:t>
                      </a:r>
                    </a:p>
                  </a:txBody>
                  <a:tcPr marL="121920" marR="121920" marT="60960" marB="60960" anchor="ctr"/>
                </a:tc>
                <a:tc>
                  <a:txBody>
                    <a:bodyPr/>
                    <a:lstStyle/>
                    <a:p>
                      <a:pPr algn="ctr"/>
                      <a:r>
                        <a:rPr lang="pl-PL" sz="2100" dirty="0">
                          <a:latin typeface="Segoe UI" pitchFamily="34" charset="0"/>
                          <a:cs typeface="Traditional Arabic" pitchFamily="2" charset="-78"/>
                        </a:rPr>
                        <a:t>6 AT</a:t>
                      </a:r>
                    </a:p>
                  </a:txBody>
                  <a:tcPr marL="121920" marR="121920" marT="60960" marB="60960" anchor="ctr"/>
                </a:tc>
                <a:tc>
                  <a:txBody>
                    <a:bodyPr/>
                    <a:lstStyle/>
                    <a:p>
                      <a:pPr algn="ctr"/>
                      <a:r>
                        <a:rPr lang="pl-PL" sz="2100" dirty="0">
                          <a:latin typeface="Segoe UI" pitchFamily="34" charset="0"/>
                          <a:cs typeface="Traditional Arabic" pitchFamily="2" charset="-78"/>
                        </a:rPr>
                        <a:t>50M</a:t>
                      </a:r>
                    </a:p>
                  </a:txBody>
                  <a:tcPr marL="121920" marR="121920" marT="60960" marB="60960" anchor="ctr"/>
                </a:tc>
                <a:tc>
                  <a:txBody>
                    <a:bodyPr/>
                    <a:lstStyle/>
                    <a:p>
                      <a:pPr algn="ctr"/>
                      <a:r>
                        <a:rPr lang="pl-PL" sz="2100" dirty="0">
                          <a:latin typeface="Segoe UI" pitchFamily="34" charset="0"/>
                          <a:cs typeface="Traditional Arabic" pitchFamily="2" charset="-78"/>
                        </a:rPr>
                        <a:t>6 AT</a:t>
                      </a:r>
                    </a:p>
                  </a:txBody>
                  <a:tcPr marL="121920" marR="121920" marT="60960" marB="60960" anchor="ctr"/>
                </a:tc>
                <a:tc>
                  <a:txBody>
                    <a:bodyPr/>
                    <a:lstStyle/>
                    <a:p>
                      <a:pPr algn="ctr"/>
                      <a:r>
                        <a:rPr lang="pl-PL" sz="2100" dirty="0">
                          <a:latin typeface="Segoe UI" pitchFamily="34" charset="0"/>
                          <a:cs typeface="Traditional Arabic" pitchFamily="2" charset="-78"/>
                        </a:rPr>
                        <a:t>0,83 dm3</a:t>
                      </a:r>
                    </a:p>
                  </a:txBody>
                  <a:tcPr marL="121920" marR="121920" marT="60960" marB="60960" anchor="ctr"/>
                </a:tc>
                <a:tc>
                  <a:txBody>
                    <a:bodyPr/>
                    <a:lstStyle/>
                    <a:p>
                      <a:pPr algn="ctr"/>
                      <a:r>
                        <a:rPr lang="pl-PL" sz="2100" dirty="0">
                          <a:latin typeface="Segoe UI" pitchFamily="34" charset="0"/>
                          <a:cs typeface="Traditional Arabic" pitchFamily="2" charset="-78"/>
                        </a:rPr>
                        <a:t>1/6</a:t>
                      </a:r>
                    </a:p>
                  </a:txBody>
                  <a:tcPr marL="121920" marR="121920" marT="60960" marB="6096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29303069"/>
      </p:ext>
    </p:extLst>
  </p:cSld>
  <p:clrMapOvr>
    <a:masterClrMapping/>
  </p:clrMapOvr>
  <p:transition spd="slow">
    <p:cover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8987387"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solidFill>
                <a:srgbClr val="FF0000"/>
              </a:solidFill>
            </a:endParaRPr>
          </a:p>
        </p:txBody>
      </p:sp>
      <p:sp>
        <p:nvSpPr>
          <p:cNvPr id="6" name="Line 5"/>
          <p:cNvSpPr>
            <a:spLocks noChangeShapeType="1"/>
          </p:cNvSpPr>
          <p:nvPr/>
        </p:nvSpPr>
        <p:spPr bwMode="auto">
          <a:xfrm>
            <a:off x="8953520" y="196640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7" name="Line 6"/>
          <p:cNvSpPr>
            <a:spLocks noChangeShapeType="1"/>
          </p:cNvSpPr>
          <p:nvPr/>
        </p:nvSpPr>
        <p:spPr bwMode="auto">
          <a:xfrm>
            <a:off x="8477267" y="304799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8" name="Line 7"/>
          <p:cNvSpPr>
            <a:spLocks noChangeShapeType="1"/>
          </p:cNvSpPr>
          <p:nvPr/>
        </p:nvSpPr>
        <p:spPr bwMode="auto">
          <a:xfrm>
            <a:off x="8953520" y="4180440"/>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9" name="Line 8"/>
          <p:cNvSpPr>
            <a:spLocks noChangeShapeType="1"/>
          </p:cNvSpPr>
          <p:nvPr/>
        </p:nvSpPr>
        <p:spPr bwMode="auto">
          <a:xfrm>
            <a:off x="8953520" y="5287456"/>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0" name="Line 9"/>
          <p:cNvSpPr>
            <a:spLocks noChangeShapeType="1"/>
          </p:cNvSpPr>
          <p:nvPr/>
        </p:nvSpPr>
        <p:spPr bwMode="auto">
          <a:xfrm>
            <a:off x="8953520" y="6394473"/>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3" name="AutoShape 12"/>
          <p:cNvSpPr>
            <a:spLocks noChangeArrowheads="1"/>
          </p:cNvSpPr>
          <p:nvPr/>
        </p:nvSpPr>
        <p:spPr bwMode="auto">
          <a:xfrm rot="10800000">
            <a:off x="273032"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p>
        </p:txBody>
      </p:sp>
      <p:sp>
        <p:nvSpPr>
          <p:cNvPr id="14" name="Line 13"/>
          <p:cNvSpPr>
            <a:spLocks noChangeShapeType="1"/>
          </p:cNvSpPr>
          <p:nvPr/>
        </p:nvSpPr>
        <p:spPr bwMode="auto">
          <a:xfrm>
            <a:off x="239165" y="307342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5" name="Line 14"/>
          <p:cNvSpPr>
            <a:spLocks noChangeShapeType="1"/>
          </p:cNvSpPr>
          <p:nvPr/>
        </p:nvSpPr>
        <p:spPr bwMode="auto">
          <a:xfrm>
            <a:off x="239165" y="4180440"/>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6" name="Line 15"/>
          <p:cNvSpPr>
            <a:spLocks noChangeShapeType="1"/>
          </p:cNvSpPr>
          <p:nvPr/>
        </p:nvSpPr>
        <p:spPr bwMode="auto">
          <a:xfrm>
            <a:off x="239165" y="5287456"/>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7" name="Line 16"/>
          <p:cNvSpPr>
            <a:spLocks noChangeShapeType="1"/>
          </p:cNvSpPr>
          <p:nvPr/>
        </p:nvSpPr>
        <p:spPr bwMode="auto">
          <a:xfrm>
            <a:off x="239165" y="639447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8" name="Rectangle 17"/>
          <p:cNvSpPr>
            <a:spLocks noChangeArrowheads="1"/>
          </p:cNvSpPr>
          <p:nvPr/>
        </p:nvSpPr>
        <p:spPr bwMode="auto">
          <a:xfrm>
            <a:off x="201065" y="1443589"/>
            <a:ext cx="3007784" cy="5105672"/>
          </a:xfrm>
          <a:prstGeom prst="rect">
            <a:avLst/>
          </a:prstGeom>
          <a:noFill/>
          <a:ln w="12700">
            <a:noFill/>
            <a:miter lim="800000"/>
            <a:headEnd/>
            <a:tailEnd/>
          </a:ln>
          <a:effectLst/>
        </p:spPr>
        <p:txBody>
          <a:bodyPr lIns="120649" tIns="59267" rIns="120649" bIns="59267">
            <a:spAutoFit/>
          </a:bodyPr>
          <a:lstStyle/>
          <a:p>
            <a:pPr algn="l">
              <a:lnSpc>
                <a:spcPct val="150000"/>
              </a:lnSpc>
            </a:pPr>
            <a:r>
              <a:rPr lang="pl-PL" sz="2400" dirty="0">
                <a:solidFill>
                  <a:srgbClr val="FF0000"/>
                </a:solidFill>
              </a:rPr>
              <a:t>1 </a:t>
            </a:r>
            <a:r>
              <a:rPr lang="pl-PL" sz="2400" dirty="0" err="1">
                <a:solidFill>
                  <a:srgbClr val="FF0000"/>
                </a:solidFill>
              </a:rPr>
              <a:t>at</a:t>
            </a:r>
            <a:r>
              <a:rPr lang="pl-PL" sz="2400" dirty="0">
                <a:solidFill>
                  <a:srgbClr val="FF0000"/>
                </a:solidFill>
              </a:rPr>
              <a:t> 	   0 m</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2 </a:t>
            </a:r>
            <a:r>
              <a:rPr lang="pl-PL" sz="2400" dirty="0" err="1">
                <a:solidFill>
                  <a:srgbClr val="FF0000"/>
                </a:solidFill>
              </a:rPr>
              <a:t>at</a:t>
            </a:r>
            <a:r>
              <a:rPr lang="pl-PL" sz="2400" dirty="0">
                <a:solidFill>
                  <a:srgbClr val="FF0000"/>
                </a:solidFill>
              </a:rPr>
              <a:t>  	 10 m	</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3 </a:t>
            </a:r>
            <a:r>
              <a:rPr lang="pl-PL" sz="2400" dirty="0" err="1">
                <a:solidFill>
                  <a:srgbClr val="FF0000"/>
                </a:solidFill>
              </a:rPr>
              <a:t>at</a:t>
            </a:r>
            <a:r>
              <a:rPr lang="pl-PL" sz="2400" dirty="0">
                <a:solidFill>
                  <a:srgbClr val="FF0000"/>
                </a:solidFill>
              </a:rPr>
              <a:t> 	 20 m</a:t>
            </a:r>
          </a:p>
          <a:p>
            <a:pPr algn="l">
              <a:lnSpc>
                <a:spcPct val="150000"/>
              </a:lnSpc>
            </a:pPr>
            <a:r>
              <a:rPr lang="pl-PL" sz="2400" dirty="0">
                <a:solidFill>
                  <a:srgbClr val="FF0000"/>
                </a:solidFill>
              </a:rPr>
              <a:t>	</a:t>
            </a:r>
          </a:p>
          <a:p>
            <a:pPr algn="l">
              <a:lnSpc>
                <a:spcPct val="150000"/>
              </a:lnSpc>
            </a:pPr>
            <a:r>
              <a:rPr lang="pl-PL" sz="2400" dirty="0">
                <a:solidFill>
                  <a:srgbClr val="FF0000"/>
                </a:solidFill>
              </a:rPr>
              <a:t>4 </a:t>
            </a:r>
            <a:r>
              <a:rPr lang="pl-PL" sz="2400" dirty="0" err="1">
                <a:solidFill>
                  <a:srgbClr val="FF0000"/>
                </a:solidFill>
              </a:rPr>
              <a:t>at</a:t>
            </a:r>
            <a:r>
              <a:rPr lang="pl-PL" sz="2400" dirty="0">
                <a:solidFill>
                  <a:srgbClr val="FF0000"/>
                </a:solidFill>
              </a:rPr>
              <a:t> 	 30 m </a:t>
            </a:r>
          </a:p>
          <a:p>
            <a:pPr algn="l">
              <a:lnSpc>
                <a:spcPct val="150000"/>
              </a:lnSpc>
            </a:pPr>
            <a:r>
              <a:rPr lang="pl-PL" sz="2400" dirty="0">
                <a:solidFill>
                  <a:srgbClr val="FF0000"/>
                </a:solidFill>
              </a:rPr>
              <a:t>	</a:t>
            </a:r>
          </a:p>
          <a:p>
            <a:pPr algn="l">
              <a:lnSpc>
                <a:spcPct val="150000"/>
              </a:lnSpc>
            </a:pPr>
            <a:r>
              <a:rPr lang="pl-PL" sz="2400" dirty="0">
                <a:solidFill>
                  <a:srgbClr val="FF0000"/>
                </a:solidFill>
              </a:rPr>
              <a:t>5 </a:t>
            </a:r>
            <a:r>
              <a:rPr lang="pl-PL" sz="2400" dirty="0" err="1">
                <a:solidFill>
                  <a:srgbClr val="FF0000"/>
                </a:solidFill>
              </a:rPr>
              <a:t>at</a:t>
            </a:r>
            <a:r>
              <a:rPr lang="pl-PL" sz="2400" dirty="0">
                <a:solidFill>
                  <a:srgbClr val="FF0000"/>
                </a:solidFill>
              </a:rPr>
              <a:t> 	40 m 	</a:t>
            </a:r>
          </a:p>
        </p:txBody>
      </p:sp>
      <p:sp>
        <p:nvSpPr>
          <p:cNvPr id="19" name="Line 18"/>
          <p:cNvSpPr>
            <a:spLocks noChangeShapeType="1"/>
          </p:cNvSpPr>
          <p:nvPr/>
        </p:nvSpPr>
        <p:spPr bwMode="auto">
          <a:xfrm>
            <a:off x="239165" y="1966407"/>
            <a:ext cx="2652184" cy="0"/>
          </a:xfrm>
          <a:prstGeom prst="line">
            <a:avLst/>
          </a:prstGeom>
          <a:noFill/>
          <a:ln w="12700">
            <a:solidFill>
              <a:schemeClr val="tx1"/>
            </a:solidFill>
            <a:round/>
            <a:headEnd/>
            <a:tailEnd/>
          </a:ln>
          <a:effectLst/>
        </p:spPr>
        <p:txBody>
          <a:bodyPr wrap="none" anchor="ctr"/>
          <a:lstStyle/>
          <a:p>
            <a:endParaRPr lang="pl-PL" sz="2400"/>
          </a:p>
        </p:txBody>
      </p:sp>
      <p:sp>
        <p:nvSpPr>
          <p:cNvPr id="22" name="Rectangle 21"/>
          <p:cNvSpPr>
            <a:spLocks noChangeArrowheads="1"/>
          </p:cNvSpPr>
          <p:nvPr/>
        </p:nvSpPr>
        <p:spPr bwMode="auto">
          <a:xfrm>
            <a:off x="9525024" y="850923"/>
            <a:ext cx="2440517" cy="5721225"/>
          </a:xfrm>
          <a:prstGeom prst="rect">
            <a:avLst/>
          </a:prstGeom>
          <a:noFill/>
          <a:ln w="12700">
            <a:noFill/>
            <a:miter lim="800000"/>
            <a:headEnd/>
            <a:tailEnd/>
          </a:ln>
          <a:effectLst/>
        </p:spPr>
        <p:txBody>
          <a:bodyPr lIns="120649" tIns="59267" rIns="120649" bIns="59267">
            <a:spAutoFit/>
          </a:bodyPr>
          <a:lstStyle/>
          <a:p>
            <a:pPr>
              <a:lnSpc>
                <a:spcPct val="130000"/>
              </a:lnSpc>
            </a:pPr>
            <a:endParaRPr lang="pl-PL" sz="3200" dirty="0">
              <a:solidFill>
                <a:srgbClr val="FF0000"/>
              </a:solidFill>
            </a:endParaRPr>
          </a:p>
          <a:p>
            <a:pPr algn="l">
              <a:lnSpc>
                <a:spcPct val="130000"/>
              </a:lnSpc>
            </a:pPr>
            <a:r>
              <a:rPr lang="pl-PL" sz="2400" dirty="0">
                <a:solidFill>
                  <a:srgbClr val="FF0000"/>
                </a:solidFill>
              </a:rPr>
              <a:t> 0 m	1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1/2</a:t>
            </a:r>
          </a:p>
          <a:p>
            <a:pPr algn="l">
              <a:lnSpc>
                <a:spcPct val="130000"/>
              </a:lnSpc>
            </a:pPr>
            <a:r>
              <a:rPr lang="pl-PL" sz="2400" dirty="0">
                <a:solidFill>
                  <a:srgbClr val="FF0000"/>
                </a:solidFill>
              </a:rPr>
              <a:t>10 m	2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1/3</a:t>
            </a:r>
            <a:endParaRPr lang="pl-PL" sz="2400" b="1" dirty="0">
              <a:solidFill>
                <a:srgbClr val="FFFF00"/>
              </a:solidFill>
            </a:endParaRPr>
          </a:p>
          <a:p>
            <a:pPr algn="l">
              <a:lnSpc>
                <a:spcPct val="130000"/>
              </a:lnSpc>
            </a:pPr>
            <a:r>
              <a:rPr lang="pl-PL" sz="2400" dirty="0">
                <a:solidFill>
                  <a:srgbClr val="FF0000"/>
                </a:solidFill>
              </a:rPr>
              <a:t>20 m	 3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1/4</a:t>
            </a:r>
          </a:p>
          <a:p>
            <a:pPr algn="l">
              <a:lnSpc>
                <a:spcPct val="130000"/>
              </a:lnSpc>
            </a:pPr>
            <a:r>
              <a:rPr lang="pl-PL" sz="2400" dirty="0">
                <a:solidFill>
                  <a:srgbClr val="FF0000"/>
                </a:solidFill>
              </a:rPr>
              <a:t>30 m 	 4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1/5</a:t>
            </a:r>
          </a:p>
          <a:p>
            <a:pPr algn="l">
              <a:lnSpc>
                <a:spcPct val="130000"/>
              </a:lnSpc>
            </a:pPr>
            <a:r>
              <a:rPr lang="pl-PL" sz="2400" dirty="0">
                <a:solidFill>
                  <a:srgbClr val="FF0000"/>
                </a:solidFill>
              </a:rPr>
              <a:t>40 m 	 5 </a:t>
            </a:r>
            <a:r>
              <a:rPr lang="pl-PL" sz="2400" dirty="0" err="1">
                <a:solidFill>
                  <a:srgbClr val="FF0000"/>
                </a:solidFill>
              </a:rPr>
              <a:t>at</a:t>
            </a:r>
            <a:endParaRPr lang="pl-PL" sz="2400" dirty="0">
              <a:solidFill>
                <a:srgbClr val="FF0000"/>
              </a:solidFill>
            </a:endParaRPr>
          </a:p>
        </p:txBody>
      </p:sp>
      <p:sp>
        <p:nvSpPr>
          <p:cNvPr id="23" name="Rectangle 22"/>
          <p:cNvSpPr>
            <a:spLocks noChangeArrowheads="1"/>
          </p:cNvSpPr>
          <p:nvPr/>
        </p:nvSpPr>
        <p:spPr bwMode="auto">
          <a:xfrm>
            <a:off x="4242481" y="3238581"/>
            <a:ext cx="3751500" cy="2335683"/>
          </a:xfrm>
          <a:prstGeom prst="rect">
            <a:avLst/>
          </a:prstGeom>
          <a:noFill/>
          <a:ln w="12700">
            <a:noFill/>
            <a:miter lim="800000"/>
            <a:headEnd/>
            <a:tailEnd/>
          </a:ln>
          <a:effectLst/>
        </p:spPr>
        <p:txBody>
          <a:bodyPr wrap="square" lIns="120649" tIns="59267" rIns="120649" bIns="59267">
            <a:spAutoFit/>
          </a:bodyPr>
          <a:lstStyle/>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Dla ustalonej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masy gazu, przy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stałej temp.,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ciśnienie jest odwrotnie proporcjonalne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do objętości</a:t>
            </a:r>
          </a:p>
        </p:txBody>
      </p:sp>
      <p:sp>
        <p:nvSpPr>
          <p:cNvPr id="24" name="Prostokąt 23"/>
          <p:cNvSpPr/>
          <p:nvPr/>
        </p:nvSpPr>
        <p:spPr>
          <a:xfrm>
            <a:off x="4351484" y="245818"/>
            <a:ext cx="3489032" cy="461665"/>
          </a:xfrm>
          <a:prstGeom prst="rect">
            <a:avLst/>
          </a:prstGeom>
        </p:spPr>
        <p:txBody>
          <a:bodyPr wrap="none">
            <a:spAutoFit/>
          </a:bodyPr>
          <a:lstStyle/>
          <a:p>
            <a:pPr marL="457189" indent="-457189">
              <a:buClr>
                <a:schemeClr val="accent1">
                  <a:lumMod val="75000"/>
                </a:schemeClr>
              </a:buClr>
              <a:defRPr/>
            </a:pPr>
            <a:r>
              <a:rPr lang="pl-PL" sz="2400" b="1" dirty="0">
                <a:solidFill>
                  <a:schemeClr val="accent2">
                    <a:lumMod val="75000"/>
                  </a:schemeClr>
                </a:solidFill>
              </a:rPr>
              <a:t>Prawo Boyle’a Mariotte’a</a:t>
            </a:r>
          </a:p>
        </p:txBody>
      </p:sp>
      <p:pic>
        <p:nvPicPr>
          <p:cNvPr id="82" name="Picture 13"/>
          <p:cNvPicPr>
            <a:picLocks noChangeArrowheads="1"/>
          </p:cNvPicPr>
          <p:nvPr/>
        </p:nvPicPr>
        <p:blipFill>
          <a:blip r:embed="rId2" cstate="print"/>
          <a:srcRect l="44322" t="85910" r="12703"/>
          <a:stretch>
            <a:fillRect/>
          </a:stretch>
        </p:blipFill>
        <p:spPr bwMode="auto">
          <a:xfrm>
            <a:off x="8360843" y="6096019"/>
            <a:ext cx="336551" cy="370416"/>
          </a:xfrm>
          <a:prstGeom prst="rect">
            <a:avLst/>
          </a:prstGeom>
          <a:noFill/>
          <a:ln w="12700">
            <a:noFill/>
            <a:miter lim="800000"/>
            <a:headEnd/>
            <a:tailEnd/>
          </a:ln>
          <a:effectLst/>
        </p:spPr>
      </p:pic>
      <p:pic>
        <p:nvPicPr>
          <p:cNvPr id="83" name="Picture 19" descr="Bottiglie boyle.eps                                            0000014Cvventur                        00000000:"/>
          <p:cNvPicPr>
            <a:picLocks noChangeAspect="1" noChangeArrowheads="1"/>
          </p:cNvPicPr>
          <p:nvPr/>
        </p:nvPicPr>
        <p:blipFill>
          <a:blip r:embed="rId3" cstate="print"/>
          <a:srcRect b="81131"/>
          <a:stretch>
            <a:fillRect/>
          </a:stretch>
        </p:blipFill>
        <p:spPr bwMode="auto">
          <a:xfrm>
            <a:off x="3238480" y="1619237"/>
            <a:ext cx="1524000" cy="1016000"/>
          </a:xfrm>
          <a:prstGeom prst="rect">
            <a:avLst/>
          </a:prstGeom>
          <a:noFill/>
        </p:spPr>
      </p:pic>
      <p:sp>
        <p:nvSpPr>
          <p:cNvPr id="84" name="Text Box 20"/>
          <p:cNvSpPr txBox="1">
            <a:spLocks noChangeArrowheads="1"/>
          </p:cNvSpPr>
          <p:nvPr/>
        </p:nvSpPr>
        <p:spPr bwMode="auto">
          <a:xfrm>
            <a:off x="3428992" y="1720838"/>
            <a:ext cx="1524000" cy="502573"/>
          </a:xfrm>
          <a:prstGeom prst="rect">
            <a:avLst/>
          </a:prstGeom>
          <a:noFill/>
          <a:ln w="12700">
            <a:noFill/>
            <a:miter lim="800000"/>
            <a:headEnd/>
            <a:tailEnd/>
          </a:ln>
          <a:effectLst/>
        </p:spPr>
        <p:txBody>
          <a:bodyPr>
            <a:spAutoFit/>
          </a:bodyPr>
          <a:lstStyle/>
          <a:p>
            <a:r>
              <a:rPr lang="pl-PL" sz="1333" dirty="0">
                <a:solidFill>
                  <a:srgbClr val="FC0128"/>
                </a:solidFill>
              </a:rPr>
              <a:t>POWIETRZE</a:t>
            </a:r>
          </a:p>
          <a:p>
            <a:r>
              <a:rPr lang="pl-PL" sz="1333" dirty="0">
                <a:solidFill>
                  <a:srgbClr val="FC0128"/>
                </a:solidFill>
              </a:rPr>
              <a:t>1</a:t>
            </a:r>
          </a:p>
        </p:txBody>
      </p:sp>
    </p:spTree>
    <p:extLst>
      <p:ext uri="{BB962C8B-B14F-4D97-AF65-F5344CB8AC3E}">
        <p14:creationId xmlns:p14="http://schemas.microsoft.com/office/powerpoint/2010/main" val="2170339635"/>
      </p:ext>
    </p:extLst>
  </p:cSld>
  <p:clrMapOvr>
    <a:masterClrMapping/>
  </p:clrMapOvr>
  <p:transition spd="slow">
    <p:cover dir="d"/>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8987387"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solidFill>
                <a:srgbClr val="FF0000"/>
              </a:solidFill>
            </a:endParaRPr>
          </a:p>
        </p:txBody>
      </p:sp>
      <p:sp>
        <p:nvSpPr>
          <p:cNvPr id="6" name="Line 5"/>
          <p:cNvSpPr>
            <a:spLocks noChangeShapeType="1"/>
          </p:cNvSpPr>
          <p:nvPr/>
        </p:nvSpPr>
        <p:spPr bwMode="auto">
          <a:xfrm>
            <a:off x="8953520" y="196640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7" name="Line 6"/>
          <p:cNvSpPr>
            <a:spLocks noChangeShapeType="1"/>
          </p:cNvSpPr>
          <p:nvPr/>
        </p:nvSpPr>
        <p:spPr bwMode="auto">
          <a:xfrm>
            <a:off x="8477267" y="304799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8" name="Line 7"/>
          <p:cNvSpPr>
            <a:spLocks noChangeShapeType="1"/>
          </p:cNvSpPr>
          <p:nvPr/>
        </p:nvSpPr>
        <p:spPr bwMode="auto">
          <a:xfrm>
            <a:off x="8953520" y="4180440"/>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9" name="Line 8"/>
          <p:cNvSpPr>
            <a:spLocks noChangeShapeType="1"/>
          </p:cNvSpPr>
          <p:nvPr/>
        </p:nvSpPr>
        <p:spPr bwMode="auto">
          <a:xfrm>
            <a:off x="8953520" y="5287456"/>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0" name="Line 9"/>
          <p:cNvSpPr>
            <a:spLocks noChangeShapeType="1"/>
          </p:cNvSpPr>
          <p:nvPr/>
        </p:nvSpPr>
        <p:spPr bwMode="auto">
          <a:xfrm>
            <a:off x="8953520" y="6394473"/>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3" name="AutoShape 12"/>
          <p:cNvSpPr>
            <a:spLocks noChangeArrowheads="1"/>
          </p:cNvSpPr>
          <p:nvPr/>
        </p:nvSpPr>
        <p:spPr bwMode="auto">
          <a:xfrm rot="10800000">
            <a:off x="273032"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p>
        </p:txBody>
      </p:sp>
      <p:sp>
        <p:nvSpPr>
          <p:cNvPr id="14" name="Line 13"/>
          <p:cNvSpPr>
            <a:spLocks noChangeShapeType="1"/>
          </p:cNvSpPr>
          <p:nvPr/>
        </p:nvSpPr>
        <p:spPr bwMode="auto">
          <a:xfrm>
            <a:off x="239165" y="307342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5" name="Line 14"/>
          <p:cNvSpPr>
            <a:spLocks noChangeShapeType="1"/>
          </p:cNvSpPr>
          <p:nvPr/>
        </p:nvSpPr>
        <p:spPr bwMode="auto">
          <a:xfrm>
            <a:off x="239165" y="4180440"/>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6" name="Line 15"/>
          <p:cNvSpPr>
            <a:spLocks noChangeShapeType="1"/>
          </p:cNvSpPr>
          <p:nvPr/>
        </p:nvSpPr>
        <p:spPr bwMode="auto">
          <a:xfrm>
            <a:off x="239165" y="5287456"/>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7" name="Line 16"/>
          <p:cNvSpPr>
            <a:spLocks noChangeShapeType="1"/>
          </p:cNvSpPr>
          <p:nvPr/>
        </p:nvSpPr>
        <p:spPr bwMode="auto">
          <a:xfrm>
            <a:off x="239165" y="639447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8" name="Rectangle 17"/>
          <p:cNvSpPr>
            <a:spLocks noChangeArrowheads="1"/>
          </p:cNvSpPr>
          <p:nvPr/>
        </p:nvSpPr>
        <p:spPr bwMode="auto">
          <a:xfrm>
            <a:off x="201065" y="1443589"/>
            <a:ext cx="3007784" cy="5105672"/>
          </a:xfrm>
          <a:prstGeom prst="rect">
            <a:avLst/>
          </a:prstGeom>
          <a:noFill/>
          <a:ln w="12700">
            <a:noFill/>
            <a:miter lim="800000"/>
            <a:headEnd/>
            <a:tailEnd/>
          </a:ln>
          <a:effectLst/>
        </p:spPr>
        <p:txBody>
          <a:bodyPr lIns="120649" tIns="59267" rIns="120649" bIns="59267">
            <a:spAutoFit/>
          </a:bodyPr>
          <a:lstStyle/>
          <a:p>
            <a:pPr algn="l">
              <a:lnSpc>
                <a:spcPct val="150000"/>
              </a:lnSpc>
            </a:pPr>
            <a:r>
              <a:rPr lang="pl-PL" sz="2400" dirty="0">
                <a:solidFill>
                  <a:srgbClr val="FF0000"/>
                </a:solidFill>
              </a:rPr>
              <a:t>1 </a:t>
            </a:r>
            <a:r>
              <a:rPr lang="pl-PL" sz="2400" dirty="0" err="1">
                <a:solidFill>
                  <a:srgbClr val="FF0000"/>
                </a:solidFill>
              </a:rPr>
              <a:t>at</a:t>
            </a:r>
            <a:r>
              <a:rPr lang="pl-PL" sz="2400" dirty="0">
                <a:solidFill>
                  <a:srgbClr val="FF0000"/>
                </a:solidFill>
              </a:rPr>
              <a:t> 	   0 m</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2 </a:t>
            </a:r>
            <a:r>
              <a:rPr lang="pl-PL" sz="2400" dirty="0" err="1">
                <a:solidFill>
                  <a:srgbClr val="FF0000"/>
                </a:solidFill>
              </a:rPr>
              <a:t>at</a:t>
            </a:r>
            <a:r>
              <a:rPr lang="pl-PL" sz="2400" dirty="0">
                <a:solidFill>
                  <a:srgbClr val="FF0000"/>
                </a:solidFill>
              </a:rPr>
              <a:t>  	 10 m	</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3 </a:t>
            </a:r>
            <a:r>
              <a:rPr lang="pl-PL" sz="2400" dirty="0" err="1">
                <a:solidFill>
                  <a:srgbClr val="FF0000"/>
                </a:solidFill>
              </a:rPr>
              <a:t>at</a:t>
            </a:r>
            <a:r>
              <a:rPr lang="pl-PL" sz="2400" dirty="0">
                <a:solidFill>
                  <a:srgbClr val="FF0000"/>
                </a:solidFill>
              </a:rPr>
              <a:t> 	 20 m</a:t>
            </a:r>
          </a:p>
          <a:p>
            <a:pPr algn="l">
              <a:lnSpc>
                <a:spcPct val="150000"/>
              </a:lnSpc>
            </a:pPr>
            <a:r>
              <a:rPr lang="pl-PL" sz="2400" dirty="0">
                <a:solidFill>
                  <a:srgbClr val="FF0000"/>
                </a:solidFill>
              </a:rPr>
              <a:t>	</a:t>
            </a:r>
          </a:p>
          <a:p>
            <a:pPr algn="l">
              <a:lnSpc>
                <a:spcPct val="150000"/>
              </a:lnSpc>
            </a:pPr>
            <a:r>
              <a:rPr lang="pl-PL" sz="2400" dirty="0">
                <a:solidFill>
                  <a:srgbClr val="FF0000"/>
                </a:solidFill>
              </a:rPr>
              <a:t>4 </a:t>
            </a:r>
            <a:r>
              <a:rPr lang="pl-PL" sz="2400" dirty="0" err="1">
                <a:solidFill>
                  <a:srgbClr val="FF0000"/>
                </a:solidFill>
              </a:rPr>
              <a:t>at</a:t>
            </a:r>
            <a:r>
              <a:rPr lang="pl-PL" sz="2400" dirty="0">
                <a:solidFill>
                  <a:srgbClr val="FF0000"/>
                </a:solidFill>
              </a:rPr>
              <a:t> 	 30 m </a:t>
            </a:r>
          </a:p>
          <a:p>
            <a:pPr algn="l">
              <a:lnSpc>
                <a:spcPct val="150000"/>
              </a:lnSpc>
            </a:pPr>
            <a:r>
              <a:rPr lang="pl-PL" sz="2400" dirty="0">
                <a:solidFill>
                  <a:srgbClr val="FF0000"/>
                </a:solidFill>
              </a:rPr>
              <a:t>	</a:t>
            </a:r>
          </a:p>
          <a:p>
            <a:pPr algn="l">
              <a:lnSpc>
                <a:spcPct val="150000"/>
              </a:lnSpc>
            </a:pPr>
            <a:r>
              <a:rPr lang="pl-PL" sz="2400" dirty="0">
                <a:solidFill>
                  <a:srgbClr val="FF0000"/>
                </a:solidFill>
              </a:rPr>
              <a:t>5 </a:t>
            </a:r>
            <a:r>
              <a:rPr lang="pl-PL" sz="2400" dirty="0" err="1">
                <a:solidFill>
                  <a:srgbClr val="FF0000"/>
                </a:solidFill>
              </a:rPr>
              <a:t>at</a:t>
            </a:r>
            <a:r>
              <a:rPr lang="pl-PL" sz="2400" dirty="0">
                <a:solidFill>
                  <a:srgbClr val="FF0000"/>
                </a:solidFill>
              </a:rPr>
              <a:t> 	40 m 	</a:t>
            </a:r>
          </a:p>
        </p:txBody>
      </p:sp>
      <p:sp>
        <p:nvSpPr>
          <p:cNvPr id="19" name="Line 18"/>
          <p:cNvSpPr>
            <a:spLocks noChangeShapeType="1"/>
          </p:cNvSpPr>
          <p:nvPr/>
        </p:nvSpPr>
        <p:spPr bwMode="auto">
          <a:xfrm>
            <a:off x="239165" y="1966407"/>
            <a:ext cx="2652184" cy="0"/>
          </a:xfrm>
          <a:prstGeom prst="line">
            <a:avLst/>
          </a:prstGeom>
          <a:noFill/>
          <a:ln w="12700">
            <a:solidFill>
              <a:schemeClr val="tx1"/>
            </a:solidFill>
            <a:round/>
            <a:headEnd/>
            <a:tailEnd/>
          </a:ln>
          <a:effectLst/>
        </p:spPr>
        <p:txBody>
          <a:bodyPr wrap="none" anchor="ctr"/>
          <a:lstStyle/>
          <a:p>
            <a:endParaRPr lang="pl-PL" sz="2400"/>
          </a:p>
        </p:txBody>
      </p:sp>
      <p:sp>
        <p:nvSpPr>
          <p:cNvPr id="22" name="Rectangle 21"/>
          <p:cNvSpPr>
            <a:spLocks noChangeArrowheads="1"/>
          </p:cNvSpPr>
          <p:nvPr/>
        </p:nvSpPr>
        <p:spPr bwMode="auto">
          <a:xfrm>
            <a:off x="9525024" y="850923"/>
            <a:ext cx="2440517" cy="5721225"/>
          </a:xfrm>
          <a:prstGeom prst="rect">
            <a:avLst/>
          </a:prstGeom>
          <a:noFill/>
          <a:ln w="12700">
            <a:noFill/>
            <a:miter lim="800000"/>
            <a:headEnd/>
            <a:tailEnd/>
          </a:ln>
          <a:effectLst/>
        </p:spPr>
        <p:txBody>
          <a:bodyPr lIns="120649" tIns="59267" rIns="120649" bIns="59267">
            <a:spAutoFit/>
          </a:bodyPr>
          <a:lstStyle/>
          <a:p>
            <a:pPr>
              <a:lnSpc>
                <a:spcPct val="130000"/>
              </a:lnSpc>
            </a:pPr>
            <a:endParaRPr lang="pl-PL" sz="3200" dirty="0">
              <a:solidFill>
                <a:srgbClr val="FF0000"/>
              </a:solidFill>
            </a:endParaRPr>
          </a:p>
          <a:p>
            <a:pPr algn="l">
              <a:lnSpc>
                <a:spcPct val="130000"/>
              </a:lnSpc>
            </a:pPr>
            <a:r>
              <a:rPr lang="pl-PL" sz="2400" dirty="0">
                <a:solidFill>
                  <a:srgbClr val="FF0000"/>
                </a:solidFill>
              </a:rPr>
              <a:t> 0 m	1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1/2</a:t>
            </a:r>
          </a:p>
          <a:p>
            <a:pPr algn="l">
              <a:lnSpc>
                <a:spcPct val="130000"/>
              </a:lnSpc>
            </a:pPr>
            <a:r>
              <a:rPr lang="pl-PL" sz="2400" dirty="0">
                <a:solidFill>
                  <a:srgbClr val="FF0000"/>
                </a:solidFill>
              </a:rPr>
              <a:t>10 m	2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1/3</a:t>
            </a:r>
            <a:endParaRPr lang="pl-PL" sz="2400" b="1" dirty="0">
              <a:solidFill>
                <a:srgbClr val="FFFF00"/>
              </a:solidFill>
            </a:endParaRPr>
          </a:p>
          <a:p>
            <a:pPr algn="l">
              <a:lnSpc>
                <a:spcPct val="130000"/>
              </a:lnSpc>
            </a:pPr>
            <a:r>
              <a:rPr lang="pl-PL" sz="2400" dirty="0">
                <a:solidFill>
                  <a:srgbClr val="FF0000"/>
                </a:solidFill>
              </a:rPr>
              <a:t>20 m	 3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1/4</a:t>
            </a:r>
          </a:p>
          <a:p>
            <a:pPr algn="l">
              <a:lnSpc>
                <a:spcPct val="130000"/>
              </a:lnSpc>
            </a:pPr>
            <a:r>
              <a:rPr lang="pl-PL" sz="2400" dirty="0">
                <a:solidFill>
                  <a:srgbClr val="FF0000"/>
                </a:solidFill>
              </a:rPr>
              <a:t>30 m 	 4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1/5</a:t>
            </a:r>
          </a:p>
          <a:p>
            <a:pPr algn="l">
              <a:lnSpc>
                <a:spcPct val="130000"/>
              </a:lnSpc>
            </a:pPr>
            <a:r>
              <a:rPr lang="pl-PL" sz="2400" dirty="0">
                <a:solidFill>
                  <a:srgbClr val="FF0000"/>
                </a:solidFill>
              </a:rPr>
              <a:t>40 m 	 5 </a:t>
            </a:r>
            <a:r>
              <a:rPr lang="pl-PL" sz="2400" dirty="0" err="1">
                <a:solidFill>
                  <a:srgbClr val="FF0000"/>
                </a:solidFill>
              </a:rPr>
              <a:t>at</a:t>
            </a:r>
            <a:endParaRPr lang="pl-PL" sz="2400" dirty="0">
              <a:solidFill>
                <a:srgbClr val="FF0000"/>
              </a:solidFill>
            </a:endParaRPr>
          </a:p>
        </p:txBody>
      </p:sp>
      <p:sp>
        <p:nvSpPr>
          <p:cNvPr id="23" name="Rectangle 22"/>
          <p:cNvSpPr>
            <a:spLocks noChangeArrowheads="1"/>
          </p:cNvSpPr>
          <p:nvPr/>
        </p:nvSpPr>
        <p:spPr bwMode="auto">
          <a:xfrm>
            <a:off x="4454970" y="3416301"/>
            <a:ext cx="3525772" cy="2335683"/>
          </a:xfrm>
          <a:prstGeom prst="rect">
            <a:avLst/>
          </a:prstGeom>
          <a:noFill/>
          <a:ln w="12700">
            <a:noFill/>
            <a:miter lim="800000"/>
            <a:headEnd/>
            <a:tailEnd/>
          </a:ln>
          <a:effectLst/>
        </p:spPr>
        <p:txBody>
          <a:bodyPr wrap="square" lIns="120649" tIns="59267" rIns="120649" bIns="59267">
            <a:spAutoFit/>
          </a:bodyPr>
          <a:lstStyle/>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Dla ustalonej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masy gazu, przy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stałej temp.,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ciśnienie jest odwrotnie proporcjonalne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do objętości</a:t>
            </a:r>
          </a:p>
        </p:txBody>
      </p:sp>
      <p:sp>
        <p:nvSpPr>
          <p:cNvPr id="24" name="Prostokąt 23"/>
          <p:cNvSpPr/>
          <p:nvPr/>
        </p:nvSpPr>
        <p:spPr>
          <a:xfrm>
            <a:off x="4454970" y="389258"/>
            <a:ext cx="3489032" cy="461665"/>
          </a:xfrm>
          <a:prstGeom prst="rect">
            <a:avLst/>
          </a:prstGeom>
        </p:spPr>
        <p:txBody>
          <a:bodyPr wrap="none">
            <a:spAutoFit/>
          </a:bodyPr>
          <a:lstStyle/>
          <a:p>
            <a:pPr marL="457189" indent="-457189" algn="ctr">
              <a:buClr>
                <a:schemeClr val="accent1">
                  <a:lumMod val="75000"/>
                </a:schemeClr>
              </a:buClr>
              <a:defRPr/>
            </a:pPr>
            <a:r>
              <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Prawo Boyle’a Mariotte’a</a:t>
            </a:r>
          </a:p>
        </p:txBody>
      </p:sp>
      <p:pic>
        <p:nvPicPr>
          <p:cNvPr id="81" name="Picture 12"/>
          <p:cNvPicPr>
            <a:picLocks noChangeArrowheads="1"/>
          </p:cNvPicPr>
          <p:nvPr/>
        </p:nvPicPr>
        <p:blipFill>
          <a:blip r:embed="rId2" cstate="print"/>
          <a:srcRect l="44141" t="85785" r="12553"/>
          <a:stretch>
            <a:fillRect/>
          </a:stretch>
        </p:blipFill>
        <p:spPr bwMode="auto">
          <a:xfrm>
            <a:off x="8284643" y="5143513"/>
            <a:ext cx="438151" cy="478367"/>
          </a:xfrm>
          <a:prstGeom prst="rect">
            <a:avLst/>
          </a:prstGeom>
          <a:noFill/>
          <a:ln w="12700">
            <a:noFill/>
            <a:miter lim="800000"/>
            <a:headEnd/>
            <a:tailEnd/>
          </a:ln>
          <a:effectLst/>
        </p:spPr>
      </p:pic>
      <p:pic>
        <p:nvPicPr>
          <p:cNvPr id="82" name="Picture 13"/>
          <p:cNvPicPr>
            <a:picLocks noChangeArrowheads="1"/>
          </p:cNvPicPr>
          <p:nvPr/>
        </p:nvPicPr>
        <p:blipFill>
          <a:blip r:embed="rId2" cstate="print"/>
          <a:srcRect l="44322" t="85910" r="12703"/>
          <a:stretch>
            <a:fillRect/>
          </a:stretch>
        </p:blipFill>
        <p:spPr bwMode="auto">
          <a:xfrm>
            <a:off x="8360843" y="6096019"/>
            <a:ext cx="336551" cy="370416"/>
          </a:xfrm>
          <a:prstGeom prst="rect">
            <a:avLst/>
          </a:prstGeom>
          <a:noFill/>
          <a:ln w="12700">
            <a:noFill/>
            <a:miter lim="800000"/>
            <a:headEnd/>
            <a:tailEnd/>
          </a:ln>
          <a:effectLst/>
        </p:spPr>
      </p:pic>
      <p:pic>
        <p:nvPicPr>
          <p:cNvPr id="73" name="Picture 18" descr="Bottiglie boyle.eps                                            0000014Cvventur                        00000000:"/>
          <p:cNvPicPr>
            <a:picLocks noChangeAspect="1" noChangeArrowheads="1"/>
          </p:cNvPicPr>
          <p:nvPr/>
        </p:nvPicPr>
        <p:blipFill>
          <a:blip r:embed="rId3" cstate="print"/>
          <a:srcRect b="60376"/>
          <a:stretch>
            <a:fillRect/>
          </a:stretch>
        </p:blipFill>
        <p:spPr bwMode="auto">
          <a:xfrm>
            <a:off x="3238480" y="1619237"/>
            <a:ext cx="1524000" cy="2133600"/>
          </a:xfrm>
          <a:prstGeom prst="rect">
            <a:avLst/>
          </a:prstGeom>
          <a:noFill/>
        </p:spPr>
      </p:pic>
      <p:sp>
        <p:nvSpPr>
          <p:cNvPr id="74" name="Text Box 19"/>
          <p:cNvSpPr txBox="1">
            <a:spLocks noChangeArrowheads="1"/>
          </p:cNvSpPr>
          <p:nvPr/>
        </p:nvSpPr>
        <p:spPr bwMode="auto">
          <a:xfrm>
            <a:off x="3337974" y="2802455"/>
            <a:ext cx="1042017" cy="70769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1/2</a:t>
            </a:r>
          </a:p>
        </p:txBody>
      </p:sp>
      <p:sp>
        <p:nvSpPr>
          <p:cNvPr id="75" name="Text Box 20"/>
          <p:cNvSpPr txBox="1">
            <a:spLocks noChangeArrowheads="1"/>
          </p:cNvSpPr>
          <p:nvPr/>
        </p:nvSpPr>
        <p:spPr bwMode="auto">
          <a:xfrm>
            <a:off x="3280825" y="1739889"/>
            <a:ext cx="1080489" cy="502573"/>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r>
              <a:rPr lang="pl-PL" sz="1333" dirty="0">
                <a:solidFill>
                  <a:srgbClr val="FC0128"/>
                </a:solidFill>
              </a:rPr>
              <a:t>1</a:t>
            </a:r>
          </a:p>
        </p:txBody>
      </p:sp>
    </p:spTree>
    <p:extLst>
      <p:ext uri="{BB962C8B-B14F-4D97-AF65-F5344CB8AC3E}">
        <p14:creationId xmlns:p14="http://schemas.microsoft.com/office/powerpoint/2010/main" val="3878383813"/>
      </p:ext>
    </p:extLst>
  </p:cSld>
  <p:clrMapOvr>
    <a:masterClrMapping/>
  </p:clrMapOvr>
  <p:transition spd="slow">
    <p:cover dir="d"/>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FF48064-2500-E204-4A3C-49B282825547}"/>
              </a:ext>
            </a:extLst>
          </p:cNvPr>
          <p:cNvSpPr txBox="1"/>
          <p:nvPr/>
        </p:nvSpPr>
        <p:spPr>
          <a:xfrm>
            <a:off x="1047715" y="190478"/>
            <a:ext cx="6286544" cy="461665"/>
          </a:xfrm>
          <a:prstGeom prst="rect">
            <a:avLst/>
          </a:prstGeom>
          <a:noFill/>
        </p:spPr>
        <p:txBody>
          <a:bodyPr wrap="square" rtlCol="0">
            <a:spAutoFit/>
          </a:bodyPr>
          <a:lstStyle/>
          <a:p>
            <a:r>
              <a:rPr lang="pl-PL" sz="2400" b="1" dirty="0">
                <a:solidFill>
                  <a:schemeClr val="bg1"/>
                </a:solidFill>
              </a:rPr>
              <a:t>Kurs młodszego nurka /nurka MSWiA </a:t>
            </a:r>
          </a:p>
        </p:txBody>
      </p:sp>
      <p:sp>
        <p:nvSpPr>
          <p:cNvPr id="5" name="AutoShape 4"/>
          <p:cNvSpPr>
            <a:spLocks noChangeArrowheads="1"/>
          </p:cNvSpPr>
          <p:nvPr/>
        </p:nvSpPr>
        <p:spPr bwMode="auto">
          <a:xfrm>
            <a:off x="8987387"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solidFill>
                <a:srgbClr val="FF0000"/>
              </a:solidFill>
            </a:endParaRPr>
          </a:p>
        </p:txBody>
      </p:sp>
      <p:sp>
        <p:nvSpPr>
          <p:cNvPr id="6" name="Line 5"/>
          <p:cNvSpPr>
            <a:spLocks noChangeShapeType="1"/>
          </p:cNvSpPr>
          <p:nvPr/>
        </p:nvSpPr>
        <p:spPr bwMode="auto">
          <a:xfrm>
            <a:off x="8953520" y="196640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7" name="Line 6"/>
          <p:cNvSpPr>
            <a:spLocks noChangeShapeType="1"/>
          </p:cNvSpPr>
          <p:nvPr/>
        </p:nvSpPr>
        <p:spPr bwMode="auto">
          <a:xfrm>
            <a:off x="8477267" y="304799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8" name="Line 7"/>
          <p:cNvSpPr>
            <a:spLocks noChangeShapeType="1"/>
          </p:cNvSpPr>
          <p:nvPr/>
        </p:nvSpPr>
        <p:spPr bwMode="auto">
          <a:xfrm>
            <a:off x="8953520" y="4180440"/>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9" name="Line 8"/>
          <p:cNvSpPr>
            <a:spLocks noChangeShapeType="1"/>
          </p:cNvSpPr>
          <p:nvPr/>
        </p:nvSpPr>
        <p:spPr bwMode="auto">
          <a:xfrm>
            <a:off x="8953520" y="5287456"/>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0" name="Line 9"/>
          <p:cNvSpPr>
            <a:spLocks noChangeShapeType="1"/>
          </p:cNvSpPr>
          <p:nvPr/>
        </p:nvSpPr>
        <p:spPr bwMode="auto">
          <a:xfrm>
            <a:off x="8953520" y="6394473"/>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3" name="AutoShape 12"/>
          <p:cNvSpPr>
            <a:spLocks noChangeArrowheads="1"/>
          </p:cNvSpPr>
          <p:nvPr/>
        </p:nvSpPr>
        <p:spPr bwMode="auto">
          <a:xfrm rot="10800000">
            <a:off x="273032"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p>
        </p:txBody>
      </p:sp>
      <p:sp>
        <p:nvSpPr>
          <p:cNvPr id="14" name="Line 13"/>
          <p:cNvSpPr>
            <a:spLocks noChangeShapeType="1"/>
          </p:cNvSpPr>
          <p:nvPr/>
        </p:nvSpPr>
        <p:spPr bwMode="auto">
          <a:xfrm>
            <a:off x="239165" y="307342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5" name="Line 14"/>
          <p:cNvSpPr>
            <a:spLocks noChangeShapeType="1"/>
          </p:cNvSpPr>
          <p:nvPr/>
        </p:nvSpPr>
        <p:spPr bwMode="auto">
          <a:xfrm>
            <a:off x="239165" y="4180440"/>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6" name="Line 15"/>
          <p:cNvSpPr>
            <a:spLocks noChangeShapeType="1"/>
          </p:cNvSpPr>
          <p:nvPr/>
        </p:nvSpPr>
        <p:spPr bwMode="auto">
          <a:xfrm>
            <a:off x="239165" y="5287456"/>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7" name="Line 16"/>
          <p:cNvSpPr>
            <a:spLocks noChangeShapeType="1"/>
          </p:cNvSpPr>
          <p:nvPr/>
        </p:nvSpPr>
        <p:spPr bwMode="auto">
          <a:xfrm>
            <a:off x="239165" y="639447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8" name="Rectangle 17"/>
          <p:cNvSpPr>
            <a:spLocks noChangeArrowheads="1"/>
          </p:cNvSpPr>
          <p:nvPr/>
        </p:nvSpPr>
        <p:spPr bwMode="auto">
          <a:xfrm>
            <a:off x="201065" y="1443589"/>
            <a:ext cx="3007784" cy="5105672"/>
          </a:xfrm>
          <a:prstGeom prst="rect">
            <a:avLst/>
          </a:prstGeom>
          <a:noFill/>
          <a:ln w="12700">
            <a:noFill/>
            <a:miter lim="800000"/>
            <a:headEnd/>
            <a:tailEnd/>
          </a:ln>
          <a:effectLst/>
        </p:spPr>
        <p:txBody>
          <a:bodyPr lIns="120649" tIns="59267" rIns="120649" bIns="59267">
            <a:spAutoFit/>
          </a:bodyPr>
          <a:lstStyle/>
          <a:p>
            <a:pPr algn="l">
              <a:lnSpc>
                <a:spcPct val="150000"/>
              </a:lnSpc>
            </a:pPr>
            <a:r>
              <a:rPr lang="pl-PL" sz="2400" dirty="0">
                <a:solidFill>
                  <a:srgbClr val="FF0000"/>
                </a:solidFill>
              </a:rPr>
              <a:t>1 </a:t>
            </a:r>
            <a:r>
              <a:rPr lang="pl-PL" sz="2400" dirty="0" err="1">
                <a:solidFill>
                  <a:srgbClr val="FF0000"/>
                </a:solidFill>
              </a:rPr>
              <a:t>at</a:t>
            </a:r>
            <a:r>
              <a:rPr lang="pl-PL" sz="2400" dirty="0">
                <a:solidFill>
                  <a:srgbClr val="FF0000"/>
                </a:solidFill>
              </a:rPr>
              <a:t> 	   0 m</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2 </a:t>
            </a:r>
            <a:r>
              <a:rPr lang="pl-PL" sz="2400" dirty="0" err="1">
                <a:solidFill>
                  <a:srgbClr val="FF0000"/>
                </a:solidFill>
              </a:rPr>
              <a:t>at</a:t>
            </a:r>
            <a:r>
              <a:rPr lang="pl-PL" sz="2400" dirty="0">
                <a:solidFill>
                  <a:srgbClr val="FF0000"/>
                </a:solidFill>
              </a:rPr>
              <a:t>  	 10 m	</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3 </a:t>
            </a:r>
            <a:r>
              <a:rPr lang="pl-PL" sz="2400" dirty="0" err="1">
                <a:solidFill>
                  <a:srgbClr val="FF0000"/>
                </a:solidFill>
              </a:rPr>
              <a:t>at</a:t>
            </a:r>
            <a:r>
              <a:rPr lang="pl-PL" sz="2400" dirty="0">
                <a:solidFill>
                  <a:srgbClr val="FF0000"/>
                </a:solidFill>
              </a:rPr>
              <a:t> 	 20 m</a:t>
            </a:r>
          </a:p>
          <a:p>
            <a:pPr algn="l">
              <a:lnSpc>
                <a:spcPct val="150000"/>
              </a:lnSpc>
            </a:pPr>
            <a:r>
              <a:rPr lang="pl-PL" sz="2400" dirty="0">
                <a:solidFill>
                  <a:srgbClr val="FF0000"/>
                </a:solidFill>
              </a:rPr>
              <a:t>	</a:t>
            </a:r>
          </a:p>
          <a:p>
            <a:pPr algn="l">
              <a:lnSpc>
                <a:spcPct val="150000"/>
              </a:lnSpc>
            </a:pPr>
            <a:r>
              <a:rPr lang="pl-PL" sz="2400" dirty="0">
                <a:solidFill>
                  <a:srgbClr val="FF0000"/>
                </a:solidFill>
              </a:rPr>
              <a:t>4 </a:t>
            </a:r>
            <a:r>
              <a:rPr lang="pl-PL" sz="2400" dirty="0" err="1">
                <a:solidFill>
                  <a:srgbClr val="FF0000"/>
                </a:solidFill>
              </a:rPr>
              <a:t>at</a:t>
            </a:r>
            <a:r>
              <a:rPr lang="pl-PL" sz="2400" dirty="0">
                <a:solidFill>
                  <a:srgbClr val="FF0000"/>
                </a:solidFill>
              </a:rPr>
              <a:t> 	 30 m </a:t>
            </a:r>
          </a:p>
          <a:p>
            <a:pPr algn="l">
              <a:lnSpc>
                <a:spcPct val="150000"/>
              </a:lnSpc>
            </a:pPr>
            <a:r>
              <a:rPr lang="pl-PL" sz="2400" dirty="0">
                <a:solidFill>
                  <a:srgbClr val="FF0000"/>
                </a:solidFill>
              </a:rPr>
              <a:t>	</a:t>
            </a:r>
          </a:p>
          <a:p>
            <a:pPr algn="l">
              <a:lnSpc>
                <a:spcPct val="150000"/>
              </a:lnSpc>
            </a:pPr>
            <a:r>
              <a:rPr lang="pl-PL" sz="2400" dirty="0">
                <a:solidFill>
                  <a:srgbClr val="FF0000"/>
                </a:solidFill>
              </a:rPr>
              <a:t>5 </a:t>
            </a:r>
            <a:r>
              <a:rPr lang="pl-PL" sz="2400" dirty="0" err="1">
                <a:solidFill>
                  <a:srgbClr val="FF0000"/>
                </a:solidFill>
              </a:rPr>
              <a:t>at</a:t>
            </a:r>
            <a:r>
              <a:rPr lang="pl-PL" sz="2400" dirty="0">
                <a:solidFill>
                  <a:srgbClr val="FF0000"/>
                </a:solidFill>
              </a:rPr>
              <a:t> 	40 m 	</a:t>
            </a:r>
          </a:p>
        </p:txBody>
      </p:sp>
      <p:sp>
        <p:nvSpPr>
          <p:cNvPr id="19" name="Line 18"/>
          <p:cNvSpPr>
            <a:spLocks noChangeShapeType="1"/>
          </p:cNvSpPr>
          <p:nvPr/>
        </p:nvSpPr>
        <p:spPr bwMode="auto">
          <a:xfrm>
            <a:off x="239165" y="1966407"/>
            <a:ext cx="2652184" cy="0"/>
          </a:xfrm>
          <a:prstGeom prst="line">
            <a:avLst/>
          </a:prstGeom>
          <a:noFill/>
          <a:ln w="12700">
            <a:solidFill>
              <a:schemeClr val="tx1"/>
            </a:solidFill>
            <a:round/>
            <a:headEnd/>
            <a:tailEnd/>
          </a:ln>
          <a:effectLst/>
        </p:spPr>
        <p:txBody>
          <a:bodyPr wrap="none" anchor="ctr"/>
          <a:lstStyle/>
          <a:p>
            <a:endParaRPr lang="pl-PL" sz="2400"/>
          </a:p>
        </p:txBody>
      </p:sp>
      <p:sp>
        <p:nvSpPr>
          <p:cNvPr id="22" name="Rectangle 21"/>
          <p:cNvSpPr>
            <a:spLocks noChangeArrowheads="1"/>
          </p:cNvSpPr>
          <p:nvPr/>
        </p:nvSpPr>
        <p:spPr bwMode="auto">
          <a:xfrm>
            <a:off x="9525024" y="850923"/>
            <a:ext cx="2440517" cy="5721225"/>
          </a:xfrm>
          <a:prstGeom prst="rect">
            <a:avLst/>
          </a:prstGeom>
          <a:noFill/>
          <a:ln w="12700">
            <a:noFill/>
            <a:miter lim="800000"/>
            <a:headEnd/>
            <a:tailEnd/>
          </a:ln>
          <a:effectLst/>
        </p:spPr>
        <p:txBody>
          <a:bodyPr lIns="120649" tIns="59267" rIns="120649" bIns="59267">
            <a:spAutoFit/>
          </a:bodyPr>
          <a:lstStyle/>
          <a:p>
            <a:pPr>
              <a:lnSpc>
                <a:spcPct val="130000"/>
              </a:lnSpc>
            </a:pPr>
            <a:endParaRPr lang="pl-PL" sz="3200" dirty="0">
              <a:solidFill>
                <a:srgbClr val="FF0000"/>
              </a:solidFill>
            </a:endParaRPr>
          </a:p>
          <a:p>
            <a:pPr algn="l">
              <a:lnSpc>
                <a:spcPct val="130000"/>
              </a:lnSpc>
            </a:pPr>
            <a:r>
              <a:rPr lang="pl-PL" sz="2400" dirty="0">
                <a:solidFill>
                  <a:srgbClr val="FF0000"/>
                </a:solidFill>
              </a:rPr>
              <a:t> 0 m	1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1/2</a:t>
            </a:r>
          </a:p>
          <a:p>
            <a:pPr algn="l">
              <a:lnSpc>
                <a:spcPct val="130000"/>
              </a:lnSpc>
            </a:pPr>
            <a:r>
              <a:rPr lang="pl-PL" sz="2400" dirty="0">
                <a:solidFill>
                  <a:srgbClr val="FF0000"/>
                </a:solidFill>
              </a:rPr>
              <a:t>10 m	2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1/3</a:t>
            </a:r>
            <a:endParaRPr lang="pl-PL" sz="2400" b="1" dirty="0">
              <a:solidFill>
                <a:srgbClr val="FFFF00"/>
              </a:solidFill>
            </a:endParaRPr>
          </a:p>
          <a:p>
            <a:pPr algn="l">
              <a:lnSpc>
                <a:spcPct val="130000"/>
              </a:lnSpc>
            </a:pPr>
            <a:r>
              <a:rPr lang="pl-PL" sz="2400" dirty="0">
                <a:solidFill>
                  <a:srgbClr val="FF0000"/>
                </a:solidFill>
              </a:rPr>
              <a:t>20 m	 3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1/4</a:t>
            </a:r>
          </a:p>
          <a:p>
            <a:pPr algn="l">
              <a:lnSpc>
                <a:spcPct val="130000"/>
              </a:lnSpc>
            </a:pPr>
            <a:r>
              <a:rPr lang="pl-PL" sz="2400" dirty="0">
                <a:solidFill>
                  <a:srgbClr val="FF0000"/>
                </a:solidFill>
              </a:rPr>
              <a:t>30 m 	 4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1/5</a:t>
            </a:r>
          </a:p>
          <a:p>
            <a:pPr algn="l">
              <a:lnSpc>
                <a:spcPct val="130000"/>
              </a:lnSpc>
            </a:pPr>
            <a:r>
              <a:rPr lang="pl-PL" sz="2400" dirty="0">
                <a:solidFill>
                  <a:srgbClr val="FF0000"/>
                </a:solidFill>
              </a:rPr>
              <a:t>40 m 	 5 </a:t>
            </a:r>
            <a:r>
              <a:rPr lang="pl-PL" sz="2400" dirty="0" err="1">
                <a:solidFill>
                  <a:srgbClr val="FF0000"/>
                </a:solidFill>
              </a:rPr>
              <a:t>at</a:t>
            </a:r>
            <a:endParaRPr lang="pl-PL" sz="2400" dirty="0">
              <a:solidFill>
                <a:srgbClr val="FF0000"/>
              </a:solidFill>
            </a:endParaRPr>
          </a:p>
        </p:txBody>
      </p:sp>
      <p:sp>
        <p:nvSpPr>
          <p:cNvPr id="23" name="Rectangle 22"/>
          <p:cNvSpPr>
            <a:spLocks noChangeArrowheads="1"/>
          </p:cNvSpPr>
          <p:nvPr/>
        </p:nvSpPr>
        <p:spPr bwMode="auto">
          <a:xfrm>
            <a:off x="4579387" y="3349855"/>
            <a:ext cx="3530627" cy="2335683"/>
          </a:xfrm>
          <a:prstGeom prst="rect">
            <a:avLst/>
          </a:prstGeom>
          <a:noFill/>
          <a:ln w="12700">
            <a:noFill/>
            <a:miter lim="800000"/>
            <a:headEnd/>
            <a:tailEnd/>
          </a:ln>
          <a:effectLst/>
        </p:spPr>
        <p:txBody>
          <a:bodyPr wrap="square" lIns="120649" tIns="59267" rIns="120649" bIns="59267">
            <a:spAutoFit/>
          </a:bodyPr>
          <a:lstStyle/>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Dla ustalonej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masy gazu, przy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stałej temp.,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ciśnienie jest odwrotnie proporcjonalne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do objętości</a:t>
            </a:r>
          </a:p>
        </p:txBody>
      </p:sp>
      <p:sp>
        <p:nvSpPr>
          <p:cNvPr id="24" name="Prostokąt 23"/>
          <p:cNvSpPr/>
          <p:nvPr/>
        </p:nvSpPr>
        <p:spPr>
          <a:xfrm>
            <a:off x="4022658" y="361204"/>
            <a:ext cx="3489032" cy="461665"/>
          </a:xfrm>
          <a:prstGeom prst="rect">
            <a:avLst/>
          </a:prstGeom>
        </p:spPr>
        <p:txBody>
          <a:bodyPr wrap="none">
            <a:spAutoFit/>
          </a:bodyPr>
          <a:lstStyle/>
          <a:p>
            <a:pPr marL="457189" indent="-457189" algn="ctr">
              <a:buClr>
                <a:schemeClr val="accent1">
                  <a:lumMod val="75000"/>
                </a:schemeClr>
              </a:buClr>
              <a:defRPr/>
            </a:pPr>
            <a:r>
              <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Prawo Boyle’a Mariotte’a</a:t>
            </a:r>
          </a:p>
        </p:txBody>
      </p:sp>
      <p:pic>
        <p:nvPicPr>
          <p:cNvPr id="80" name="Picture 11"/>
          <p:cNvPicPr>
            <a:picLocks noChangeArrowheads="1"/>
          </p:cNvPicPr>
          <p:nvPr/>
        </p:nvPicPr>
        <p:blipFill>
          <a:blip r:embed="rId2" cstate="print"/>
          <a:srcRect l="44035" t="85674" r="12538"/>
          <a:stretch>
            <a:fillRect/>
          </a:stretch>
        </p:blipFill>
        <p:spPr bwMode="auto">
          <a:xfrm>
            <a:off x="8202094" y="4104226"/>
            <a:ext cx="601133" cy="658284"/>
          </a:xfrm>
          <a:prstGeom prst="rect">
            <a:avLst/>
          </a:prstGeom>
          <a:noFill/>
          <a:ln w="12700">
            <a:noFill/>
            <a:miter lim="800000"/>
            <a:headEnd/>
            <a:tailEnd/>
          </a:ln>
          <a:effectLst/>
        </p:spPr>
      </p:pic>
      <p:pic>
        <p:nvPicPr>
          <p:cNvPr id="81" name="Picture 12"/>
          <p:cNvPicPr>
            <a:picLocks noChangeArrowheads="1"/>
          </p:cNvPicPr>
          <p:nvPr/>
        </p:nvPicPr>
        <p:blipFill>
          <a:blip r:embed="rId2" cstate="print"/>
          <a:srcRect l="44141" t="85785" r="12553"/>
          <a:stretch>
            <a:fillRect/>
          </a:stretch>
        </p:blipFill>
        <p:spPr bwMode="auto">
          <a:xfrm>
            <a:off x="8284643" y="5143513"/>
            <a:ext cx="438151" cy="478367"/>
          </a:xfrm>
          <a:prstGeom prst="rect">
            <a:avLst/>
          </a:prstGeom>
          <a:noFill/>
          <a:ln w="12700">
            <a:noFill/>
            <a:miter lim="800000"/>
            <a:headEnd/>
            <a:tailEnd/>
          </a:ln>
          <a:effectLst/>
        </p:spPr>
      </p:pic>
      <p:pic>
        <p:nvPicPr>
          <p:cNvPr id="82" name="Picture 13"/>
          <p:cNvPicPr>
            <a:picLocks noChangeArrowheads="1"/>
          </p:cNvPicPr>
          <p:nvPr/>
        </p:nvPicPr>
        <p:blipFill>
          <a:blip r:embed="rId2" cstate="print"/>
          <a:srcRect l="44322" t="85910" r="12703"/>
          <a:stretch>
            <a:fillRect/>
          </a:stretch>
        </p:blipFill>
        <p:spPr bwMode="auto">
          <a:xfrm>
            <a:off x="8360843" y="6096019"/>
            <a:ext cx="336551" cy="370416"/>
          </a:xfrm>
          <a:prstGeom prst="rect">
            <a:avLst/>
          </a:prstGeom>
          <a:noFill/>
          <a:ln w="12700">
            <a:noFill/>
            <a:miter lim="800000"/>
            <a:headEnd/>
            <a:tailEnd/>
          </a:ln>
          <a:effectLst/>
        </p:spPr>
      </p:pic>
      <p:pic>
        <p:nvPicPr>
          <p:cNvPr id="73" name="Picture 19" descr="Bottiglie boyle.eps                                            0000014Cvventur                        00000000:"/>
          <p:cNvPicPr>
            <a:picLocks noChangeAspect="1" noChangeArrowheads="1"/>
          </p:cNvPicPr>
          <p:nvPr/>
        </p:nvPicPr>
        <p:blipFill>
          <a:blip r:embed="rId3" cstate="print"/>
          <a:srcRect b="39622"/>
          <a:stretch>
            <a:fillRect/>
          </a:stretch>
        </p:blipFill>
        <p:spPr bwMode="auto">
          <a:xfrm>
            <a:off x="3238480" y="1511309"/>
            <a:ext cx="1524000" cy="3251200"/>
          </a:xfrm>
          <a:prstGeom prst="rect">
            <a:avLst/>
          </a:prstGeom>
          <a:noFill/>
        </p:spPr>
      </p:pic>
      <p:sp>
        <p:nvSpPr>
          <p:cNvPr id="74" name="Text Box 20"/>
          <p:cNvSpPr txBox="1">
            <a:spLocks noChangeArrowheads="1"/>
          </p:cNvSpPr>
          <p:nvPr/>
        </p:nvSpPr>
        <p:spPr bwMode="auto">
          <a:xfrm>
            <a:off x="3333731" y="3810003"/>
            <a:ext cx="1042017" cy="70769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1/3</a:t>
            </a:r>
          </a:p>
        </p:txBody>
      </p:sp>
      <p:sp>
        <p:nvSpPr>
          <p:cNvPr id="75" name="Text Box 21"/>
          <p:cNvSpPr txBox="1">
            <a:spLocks noChangeArrowheads="1"/>
          </p:cNvSpPr>
          <p:nvPr/>
        </p:nvSpPr>
        <p:spPr bwMode="auto">
          <a:xfrm>
            <a:off x="3253298" y="2662777"/>
            <a:ext cx="1050031" cy="748795"/>
          </a:xfrm>
          <a:prstGeom prst="rect">
            <a:avLst/>
          </a:prstGeom>
          <a:noFill/>
          <a:ln w="12700">
            <a:noFill/>
            <a:miter lim="800000"/>
            <a:headEnd/>
            <a:tailEnd/>
          </a:ln>
          <a:effectLst/>
        </p:spPr>
        <p:txBody>
          <a:bodyPr wrap="none">
            <a:spAutoFit/>
          </a:bodyPr>
          <a:lstStyle/>
          <a:p>
            <a:r>
              <a:rPr lang="pl-PL" sz="1600" dirty="0">
                <a:solidFill>
                  <a:srgbClr val="FC0128"/>
                </a:solidFill>
              </a:rPr>
              <a:t> </a:t>
            </a:r>
            <a:r>
              <a:rPr lang="pl-PL" sz="1333" dirty="0">
                <a:solidFill>
                  <a:srgbClr val="FC0128"/>
                </a:solidFill>
              </a:rPr>
              <a:t>POWIETRZE</a:t>
            </a:r>
          </a:p>
          <a:p>
            <a:endParaRPr lang="pl-PL" sz="1333" dirty="0">
              <a:solidFill>
                <a:srgbClr val="FC0128"/>
              </a:solidFill>
            </a:endParaRPr>
          </a:p>
          <a:p>
            <a:r>
              <a:rPr lang="pl-PL" sz="1333" dirty="0">
                <a:solidFill>
                  <a:srgbClr val="FC0128"/>
                </a:solidFill>
              </a:rPr>
              <a:t> 1/2</a:t>
            </a:r>
          </a:p>
        </p:txBody>
      </p:sp>
      <p:sp>
        <p:nvSpPr>
          <p:cNvPr id="76" name="Text Box 22"/>
          <p:cNvSpPr txBox="1">
            <a:spLocks noChangeArrowheads="1"/>
          </p:cNvSpPr>
          <p:nvPr/>
        </p:nvSpPr>
        <p:spPr bwMode="auto">
          <a:xfrm>
            <a:off x="3259647" y="1631961"/>
            <a:ext cx="1042017" cy="502573"/>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r>
              <a:rPr lang="pl-PL" sz="1333" dirty="0">
                <a:solidFill>
                  <a:srgbClr val="FC0128"/>
                </a:solidFill>
              </a:rPr>
              <a:t> 1</a:t>
            </a:r>
          </a:p>
        </p:txBody>
      </p:sp>
    </p:spTree>
    <p:extLst>
      <p:ext uri="{BB962C8B-B14F-4D97-AF65-F5344CB8AC3E}">
        <p14:creationId xmlns:p14="http://schemas.microsoft.com/office/powerpoint/2010/main" val="3575969855"/>
      </p:ext>
    </p:extLst>
  </p:cSld>
  <p:clrMapOvr>
    <a:masterClrMapping/>
  </p:clrMapOvr>
  <p:transition spd="slow">
    <p:cover dir="d"/>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8987387"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solidFill>
                <a:srgbClr val="FF0000"/>
              </a:solidFill>
            </a:endParaRPr>
          </a:p>
        </p:txBody>
      </p:sp>
      <p:sp>
        <p:nvSpPr>
          <p:cNvPr id="6" name="Line 5"/>
          <p:cNvSpPr>
            <a:spLocks noChangeShapeType="1"/>
          </p:cNvSpPr>
          <p:nvPr/>
        </p:nvSpPr>
        <p:spPr bwMode="auto">
          <a:xfrm>
            <a:off x="8953520" y="196640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7" name="Line 6"/>
          <p:cNvSpPr>
            <a:spLocks noChangeShapeType="1"/>
          </p:cNvSpPr>
          <p:nvPr/>
        </p:nvSpPr>
        <p:spPr bwMode="auto">
          <a:xfrm>
            <a:off x="8477267" y="304799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8" name="Line 7"/>
          <p:cNvSpPr>
            <a:spLocks noChangeShapeType="1"/>
          </p:cNvSpPr>
          <p:nvPr/>
        </p:nvSpPr>
        <p:spPr bwMode="auto">
          <a:xfrm>
            <a:off x="8953520" y="4180440"/>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9" name="Line 8"/>
          <p:cNvSpPr>
            <a:spLocks noChangeShapeType="1"/>
          </p:cNvSpPr>
          <p:nvPr/>
        </p:nvSpPr>
        <p:spPr bwMode="auto">
          <a:xfrm>
            <a:off x="8953520" y="5287456"/>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0" name="Line 9"/>
          <p:cNvSpPr>
            <a:spLocks noChangeShapeType="1"/>
          </p:cNvSpPr>
          <p:nvPr/>
        </p:nvSpPr>
        <p:spPr bwMode="auto">
          <a:xfrm>
            <a:off x="8953520" y="6394473"/>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3" name="AutoShape 12"/>
          <p:cNvSpPr>
            <a:spLocks noChangeArrowheads="1"/>
          </p:cNvSpPr>
          <p:nvPr/>
        </p:nvSpPr>
        <p:spPr bwMode="auto">
          <a:xfrm rot="10800000">
            <a:off x="273032"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p>
        </p:txBody>
      </p:sp>
      <p:sp>
        <p:nvSpPr>
          <p:cNvPr id="14" name="Line 13"/>
          <p:cNvSpPr>
            <a:spLocks noChangeShapeType="1"/>
          </p:cNvSpPr>
          <p:nvPr/>
        </p:nvSpPr>
        <p:spPr bwMode="auto">
          <a:xfrm>
            <a:off x="239165" y="307342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5" name="Line 14"/>
          <p:cNvSpPr>
            <a:spLocks noChangeShapeType="1"/>
          </p:cNvSpPr>
          <p:nvPr/>
        </p:nvSpPr>
        <p:spPr bwMode="auto">
          <a:xfrm>
            <a:off x="239165" y="4180440"/>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6" name="Line 15"/>
          <p:cNvSpPr>
            <a:spLocks noChangeShapeType="1"/>
          </p:cNvSpPr>
          <p:nvPr/>
        </p:nvSpPr>
        <p:spPr bwMode="auto">
          <a:xfrm>
            <a:off x="239165" y="5287456"/>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7" name="Line 16"/>
          <p:cNvSpPr>
            <a:spLocks noChangeShapeType="1"/>
          </p:cNvSpPr>
          <p:nvPr/>
        </p:nvSpPr>
        <p:spPr bwMode="auto">
          <a:xfrm>
            <a:off x="239165" y="639447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8" name="Rectangle 17"/>
          <p:cNvSpPr>
            <a:spLocks noChangeArrowheads="1"/>
          </p:cNvSpPr>
          <p:nvPr/>
        </p:nvSpPr>
        <p:spPr bwMode="auto">
          <a:xfrm>
            <a:off x="201065" y="1443589"/>
            <a:ext cx="3007784" cy="5105672"/>
          </a:xfrm>
          <a:prstGeom prst="rect">
            <a:avLst/>
          </a:prstGeom>
          <a:noFill/>
          <a:ln w="12700">
            <a:noFill/>
            <a:miter lim="800000"/>
            <a:headEnd/>
            <a:tailEnd/>
          </a:ln>
          <a:effectLst/>
        </p:spPr>
        <p:txBody>
          <a:bodyPr lIns="120649" tIns="59267" rIns="120649" bIns="59267">
            <a:spAutoFit/>
          </a:bodyPr>
          <a:lstStyle/>
          <a:p>
            <a:pPr algn="l">
              <a:lnSpc>
                <a:spcPct val="150000"/>
              </a:lnSpc>
            </a:pPr>
            <a:r>
              <a:rPr lang="pl-PL" sz="2400" dirty="0">
                <a:solidFill>
                  <a:srgbClr val="FF0000"/>
                </a:solidFill>
              </a:rPr>
              <a:t>1 </a:t>
            </a:r>
            <a:r>
              <a:rPr lang="pl-PL" sz="2400" dirty="0" err="1">
                <a:solidFill>
                  <a:srgbClr val="FF0000"/>
                </a:solidFill>
              </a:rPr>
              <a:t>at</a:t>
            </a:r>
            <a:r>
              <a:rPr lang="pl-PL" sz="2400" dirty="0">
                <a:solidFill>
                  <a:srgbClr val="FF0000"/>
                </a:solidFill>
              </a:rPr>
              <a:t> 	   0 m</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2 </a:t>
            </a:r>
            <a:r>
              <a:rPr lang="pl-PL" sz="2400" dirty="0" err="1">
                <a:solidFill>
                  <a:srgbClr val="FF0000"/>
                </a:solidFill>
              </a:rPr>
              <a:t>at</a:t>
            </a:r>
            <a:r>
              <a:rPr lang="pl-PL" sz="2400" dirty="0">
                <a:solidFill>
                  <a:srgbClr val="FF0000"/>
                </a:solidFill>
              </a:rPr>
              <a:t>  	 10 m	</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3 </a:t>
            </a:r>
            <a:r>
              <a:rPr lang="pl-PL" sz="2400" dirty="0" err="1">
                <a:solidFill>
                  <a:srgbClr val="FF0000"/>
                </a:solidFill>
              </a:rPr>
              <a:t>at</a:t>
            </a:r>
            <a:r>
              <a:rPr lang="pl-PL" sz="2400" dirty="0">
                <a:solidFill>
                  <a:srgbClr val="FF0000"/>
                </a:solidFill>
              </a:rPr>
              <a:t> 	 20 m</a:t>
            </a:r>
          </a:p>
          <a:p>
            <a:pPr algn="l">
              <a:lnSpc>
                <a:spcPct val="150000"/>
              </a:lnSpc>
            </a:pPr>
            <a:r>
              <a:rPr lang="pl-PL" sz="2400" dirty="0">
                <a:solidFill>
                  <a:srgbClr val="FF0000"/>
                </a:solidFill>
              </a:rPr>
              <a:t>	</a:t>
            </a:r>
          </a:p>
          <a:p>
            <a:pPr algn="l">
              <a:lnSpc>
                <a:spcPct val="150000"/>
              </a:lnSpc>
            </a:pPr>
            <a:r>
              <a:rPr lang="pl-PL" sz="2400" dirty="0">
                <a:solidFill>
                  <a:srgbClr val="FF0000"/>
                </a:solidFill>
              </a:rPr>
              <a:t>4 </a:t>
            </a:r>
            <a:r>
              <a:rPr lang="pl-PL" sz="2400" dirty="0" err="1">
                <a:solidFill>
                  <a:srgbClr val="FF0000"/>
                </a:solidFill>
              </a:rPr>
              <a:t>at</a:t>
            </a:r>
            <a:r>
              <a:rPr lang="pl-PL" sz="2400" dirty="0">
                <a:solidFill>
                  <a:srgbClr val="FF0000"/>
                </a:solidFill>
              </a:rPr>
              <a:t> 	 30 m </a:t>
            </a:r>
          </a:p>
          <a:p>
            <a:pPr algn="l">
              <a:lnSpc>
                <a:spcPct val="150000"/>
              </a:lnSpc>
            </a:pPr>
            <a:r>
              <a:rPr lang="pl-PL" sz="2400" dirty="0">
                <a:solidFill>
                  <a:srgbClr val="FF0000"/>
                </a:solidFill>
              </a:rPr>
              <a:t>	</a:t>
            </a:r>
          </a:p>
          <a:p>
            <a:pPr algn="l">
              <a:lnSpc>
                <a:spcPct val="150000"/>
              </a:lnSpc>
            </a:pPr>
            <a:r>
              <a:rPr lang="pl-PL" sz="2400" dirty="0">
                <a:solidFill>
                  <a:srgbClr val="FF0000"/>
                </a:solidFill>
              </a:rPr>
              <a:t>5 </a:t>
            </a:r>
            <a:r>
              <a:rPr lang="pl-PL" sz="2400" dirty="0" err="1">
                <a:solidFill>
                  <a:srgbClr val="FF0000"/>
                </a:solidFill>
              </a:rPr>
              <a:t>at</a:t>
            </a:r>
            <a:r>
              <a:rPr lang="pl-PL" sz="2400" dirty="0">
                <a:solidFill>
                  <a:srgbClr val="FF0000"/>
                </a:solidFill>
              </a:rPr>
              <a:t> 	40 m 	</a:t>
            </a:r>
          </a:p>
        </p:txBody>
      </p:sp>
      <p:sp>
        <p:nvSpPr>
          <p:cNvPr id="19" name="Line 18"/>
          <p:cNvSpPr>
            <a:spLocks noChangeShapeType="1"/>
          </p:cNvSpPr>
          <p:nvPr/>
        </p:nvSpPr>
        <p:spPr bwMode="auto">
          <a:xfrm>
            <a:off x="239165" y="1966407"/>
            <a:ext cx="2652184" cy="0"/>
          </a:xfrm>
          <a:prstGeom prst="line">
            <a:avLst/>
          </a:prstGeom>
          <a:noFill/>
          <a:ln w="12700">
            <a:solidFill>
              <a:schemeClr val="tx1"/>
            </a:solidFill>
            <a:round/>
            <a:headEnd/>
            <a:tailEnd/>
          </a:ln>
          <a:effectLst/>
        </p:spPr>
        <p:txBody>
          <a:bodyPr wrap="none" anchor="ctr"/>
          <a:lstStyle/>
          <a:p>
            <a:endParaRPr lang="pl-PL" sz="2400"/>
          </a:p>
        </p:txBody>
      </p:sp>
      <p:sp>
        <p:nvSpPr>
          <p:cNvPr id="22" name="Rectangle 21"/>
          <p:cNvSpPr>
            <a:spLocks noChangeArrowheads="1"/>
          </p:cNvSpPr>
          <p:nvPr/>
        </p:nvSpPr>
        <p:spPr bwMode="auto">
          <a:xfrm>
            <a:off x="9525024" y="850923"/>
            <a:ext cx="2440517" cy="5721225"/>
          </a:xfrm>
          <a:prstGeom prst="rect">
            <a:avLst/>
          </a:prstGeom>
          <a:noFill/>
          <a:ln w="12700">
            <a:noFill/>
            <a:miter lim="800000"/>
            <a:headEnd/>
            <a:tailEnd/>
          </a:ln>
          <a:effectLst/>
        </p:spPr>
        <p:txBody>
          <a:bodyPr lIns="120649" tIns="59267" rIns="120649" bIns="59267">
            <a:spAutoFit/>
          </a:bodyPr>
          <a:lstStyle/>
          <a:p>
            <a:pPr>
              <a:lnSpc>
                <a:spcPct val="130000"/>
              </a:lnSpc>
            </a:pPr>
            <a:endParaRPr lang="pl-PL" sz="3200" dirty="0">
              <a:solidFill>
                <a:srgbClr val="FF0000"/>
              </a:solidFill>
            </a:endParaRPr>
          </a:p>
          <a:p>
            <a:pPr algn="l">
              <a:lnSpc>
                <a:spcPct val="130000"/>
              </a:lnSpc>
            </a:pPr>
            <a:r>
              <a:rPr lang="pl-PL" sz="2400" dirty="0">
                <a:solidFill>
                  <a:srgbClr val="FF0000"/>
                </a:solidFill>
              </a:rPr>
              <a:t> 0 m	1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1/2</a:t>
            </a:r>
          </a:p>
          <a:p>
            <a:pPr algn="l">
              <a:lnSpc>
                <a:spcPct val="130000"/>
              </a:lnSpc>
            </a:pPr>
            <a:r>
              <a:rPr lang="pl-PL" sz="2400" dirty="0">
                <a:solidFill>
                  <a:srgbClr val="FF0000"/>
                </a:solidFill>
              </a:rPr>
              <a:t>10 m	2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1/3</a:t>
            </a:r>
            <a:endParaRPr lang="pl-PL" sz="2400" b="1" dirty="0">
              <a:solidFill>
                <a:srgbClr val="FFFF00"/>
              </a:solidFill>
            </a:endParaRPr>
          </a:p>
          <a:p>
            <a:pPr algn="l">
              <a:lnSpc>
                <a:spcPct val="130000"/>
              </a:lnSpc>
            </a:pPr>
            <a:r>
              <a:rPr lang="pl-PL" sz="2400" dirty="0">
                <a:solidFill>
                  <a:srgbClr val="FF0000"/>
                </a:solidFill>
              </a:rPr>
              <a:t>20 m	 3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1/4</a:t>
            </a:r>
          </a:p>
          <a:p>
            <a:pPr algn="l">
              <a:lnSpc>
                <a:spcPct val="130000"/>
              </a:lnSpc>
            </a:pPr>
            <a:r>
              <a:rPr lang="pl-PL" sz="2400" dirty="0">
                <a:solidFill>
                  <a:srgbClr val="FF0000"/>
                </a:solidFill>
              </a:rPr>
              <a:t>30 m 	 4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1/5</a:t>
            </a:r>
          </a:p>
          <a:p>
            <a:pPr algn="l">
              <a:lnSpc>
                <a:spcPct val="130000"/>
              </a:lnSpc>
            </a:pPr>
            <a:r>
              <a:rPr lang="pl-PL" sz="2400" dirty="0">
                <a:solidFill>
                  <a:srgbClr val="FF0000"/>
                </a:solidFill>
              </a:rPr>
              <a:t>40 m 	 5 </a:t>
            </a:r>
            <a:r>
              <a:rPr lang="pl-PL" sz="2400" dirty="0" err="1">
                <a:solidFill>
                  <a:srgbClr val="FF0000"/>
                </a:solidFill>
              </a:rPr>
              <a:t>at</a:t>
            </a:r>
            <a:endParaRPr lang="pl-PL" sz="2400" dirty="0">
              <a:solidFill>
                <a:srgbClr val="FF0000"/>
              </a:solidFill>
            </a:endParaRPr>
          </a:p>
        </p:txBody>
      </p:sp>
      <p:sp>
        <p:nvSpPr>
          <p:cNvPr id="23" name="Rectangle 22"/>
          <p:cNvSpPr>
            <a:spLocks noChangeArrowheads="1"/>
          </p:cNvSpPr>
          <p:nvPr/>
        </p:nvSpPr>
        <p:spPr bwMode="auto">
          <a:xfrm>
            <a:off x="4705329" y="3286197"/>
            <a:ext cx="3657620" cy="2335683"/>
          </a:xfrm>
          <a:prstGeom prst="rect">
            <a:avLst/>
          </a:prstGeom>
          <a:noFill/>
          <a:ln w="12700">
            <a:noFill/>
            <a:miter lim="800000"/>
            <a:headEnd/>
            <a:tailEnd/>
          </a:ln>
          <a:effectLst/>
        </p:spPr>
        <p:txBody>
          <a:bodyPr wrap="square" lIns="120649" tIns="59267" rIns="120649" bIns="59267">
            <a:spAutoFit/>
          </a:bodyPr>
          <a:lstStyle/>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Dla ustalonej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masy gazu, przy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stałej temp.,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ciśnienie jest odwrotnie proporcjonalne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do objętości</a:t>
            </a:r>
          </a:p>
        </p:txBody>
      </p:sp>
      <p:sp>
        <p:nvSpPr>
          <p:cNvPr id="24" name="Prostokąt 23"/>
          <p:cNvSpPr/>
          <p:nvPr/>
        </p:nvSpPr>
        <p:spPr>
          <a:xfrm>
            <a:off x="4439244" y="327753"/>
            <a:ext cx="3489032" cy="461665"/>
          </a:xfrm>
          <a:prstGeom prst="rect">
            <a:avLst/>
          </a:prstGeom>
        </p:spPr>
        <p:txBody>
          <a:bodyPr wrap="none">
            <a:spAutoFit/>
          </a:bodyPr>
          <a:lstStyle/>
          <a:p>
            <a:pPr marL="457189" indent="-457189" algn="ctr">
              <a:buClr>
                <a:schemeClr val="accent1">
                  <a:lumMod val="75000"/>
                </a:schemeClr>
              </a:buClr>
              <a:defRPr/>
            </a:pPr>
            <a:r>
              <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Prawo Boyle’a Mariotte’a</a:t>
            </a:r>
          </a:p>
        </p:txBody>
      </p:sp>
      <p:grpSp>
        <p:nvGrpSpPr>
          <p:cNvPr id="4" name="Group 45"/>
          <p:cNvGrpSpPr>
            <a:grpSpLocks/>
          </p:cNvGrpSpPr>
          <p:nvPr/>
        </p:nvGrpSpPr>
        <p:grpSpPr bwMode="auto">
          <a:xfrm>
            <a:off x="3143229" y="1314467"/>
            <a:ext cx="1524000" cy="4258734"/>
            <a:chOff x="1296" y="1680"/>
            <a:chExt cx="720" cy="2012"/>
          </a:xfrm>
        </p:grpSpPr>
        <p:sp>
          <p:nvSpPr>
            <p:cNvPr id="48" name="Freeform 46"/>
            <p:cNvSpPr>
              <a:spLocks/>
            </p:cNvSpPr>
            <p:nvPr/>
          </p:nvSpPr>
          <p:spPr bwMode="auto">
            <a:xfrm>
              <a:off x="1332" y="3300"/>
              <a:ext cx="648" cy="372"/>
            </a:xfrm>
            <a:custGeom>
              <a:avLst/>
              <a:gdLst/>
              <a:ahLst/>
              <a:cxnLst>
                <a:cxn ang="0">
                  <a:pos x="0" y="372"/>
                </a:cxn>
                <a:cxn ang="0">
                  <a:pos x="0" y="73"/>
                </a:cxn>
                <a:cxn ang="0">
                  <a:pos x="7" y="45"/>
                </a:cxn>
                <a:cxn ang="0">
                  <a:pos x="36" y="24"/>
                </a:cxn>
                <a:cxn ang="0">
                  <a:pos x="79" y="8"/>
                </a:cxn>
                <a:cxn ang="0">
                  <a:pos x="130" y="0"/>
                </a:cxn>
                <a:cxn ang="0">
                  <a:pos x="518" y="0"/>
                </a:cxn>
                <a:cxn ang="0">
                  <a:pos x="569" y="8"/>
                </a:cxn>
                <a:cxn ang="0">
                  <a:pos x="612" y="24"/>
                </a:cxn>
                <a:cxn ang="0">
                  <a:pos x="641" y="45"/>
                </a:cxn>
                <a:cxn ang="0">
                  <a:pos x="648" y="73"/>
                </a:cxn>
                <a:cxn ang="0">
                  <a:pos x="648" y="372"/>
                </a:cxn>
                <a:cxn ang="0">
                  <a:pos x="0" y="372"/>
                </a:cxn>
              </a:cxnLst>
              <a:rect l="0" t="0" r="r" b="b"/>
              <a:pathLst>
                <a:path w="648" h="372">
                  <a:moveTo>
                    <a:pt x="0" y="372"/>
                  </a:moveTo>
                  <a:lnTo>
                    <a:pt x="0" y="73"/>
                  </a:lnTo>
                  <a:lnTo>
                    <a:pt x="7" y="45"/>
                  </a:lnTo>
                  <a:lnTo>
                    <a:pt x="36" y="24"/>
                  </a:lnTo>
                  <a:lnTo>
                    <a:pt x="79" y="8"/>
                  </a:lnTo>
                  <a:lnTo>
                    <a:pt x="130" y="0"/>
                  </a:lnTo>
                  <a:lnTo>
                    <a:pt x="518" y="0"/>
                  </a:lnTo>
                  <a:lnTo>
                    <a:pt x="569" y="8"/>
                  </a:lnTo>
                  <a:lnTo>
                    <a:pt x="612" y="24"/>
                  </a:lnTo>
                  <a:lnTo>
                    <a:pt x="641" y="45"/>
                  </a:lnTo>
                  <a:lnTo>
                    <a:pt x="648" y="73"/>
                  </a:lnTo>
                  <a:lnTo>
                    <a:pt x="648" y="372"/>
                  </a:lnTo>
                  <a:lnTo>
                    <a:pt x="0" y="372"/>
                  </a:lnTo>
                  <a:close/>
                </a:path>
              </a:pathLst>
            </a:custGeom>
            <a:solidFill>
              <a:srgbClr val="DCFFFF"/>
            </a:solidFill>
            <a:ln w="9525">
              <a:noFill/>
              <a:round/>
              <a:headEnd/>
              <a:tailEnd/>
            </a:ln>
          </p:spPr>
          <p:txBody>
            <a:bodyPr/>
            <a:lstStyle/>
            <a:p>
              <a:endParaRPr lang="pl-PL" sz="2400"/>
            </a:p>
          </p:txBody>
        </p:sp>
        <p:sp>
          <p:nvSpPr>
            <p:cNvPr id="49" name="Rectangle 47"/>
            <p:cNvSpPr>
              <a:spLocks noChangeArrowheads="1"/>
            </p:cNvSpPr>
            <p:nvPr/>
          </p:nvSpPr>
          <p:spPr bwMode="auto">
            <a:xfrm>
              <a:off x="1332" y="3390"/>
              <a:ext cx="648" cy="282"/>
            </a:xfrm>
            <a:prstGeom prst="rect">
              <a:avLst/>
            </a:prstGeom>
            <a:solidFill>
              <a:srgbClr val="00AEFF"/>
            </a:solidFill>
            <a:ln w="9525">
              <a:noFill/>
              <a:miter lim="800000"/>
              <a:headEnd/>
              <a:tailEnd/>
            </a:ln>
          </p:spPr>
          <p:txBody>
            <a:bodyPr/>
            <a:lstStyle/>
            <a:p>
              <a:endParaRPr lang="pl-PL" sz="2400"/>
            </a:p>
          </p:txBody>
        </p:sp>
        <p:sp>
          <p:nvSpPr>
            <p:cNvPr id="50" name="Rectangle 48"/>
            <p:cNvSpPr>
              <a:spLocks noChangeArrowheads="1"/>
            </p:cNvSpPr>
            <p:nvPr/>
          </p:nvSpPr>
          <p:spPr bwMode="auto">
            <a:xfrm>
              <a:off x="1339" y="3397"/>
              <a:ext cx="634" cy="268"/>
            </a:xfrm>
            <a:prstGeom prst="rect">
              <a:avLst/>
            </a:prstGeom>
            <a:noFill/>
            <a:ln w="22225">
              <a:solidFill>
                <a:srgbClr val="000000"/>
              </a:solidFill>
              <a:miter lim="800000"/>
              <a:headEnd/>
              <a:tailEnd/>
            </a:ln>
          </p:spPr>
          <p:txBody>
            <a:bodyPr/>
            <a:lstStyle/>
            <a:p>
              <a:endParaRPr lang="pl-PL" sz="2400"/>
            </a:p>
          </p:txBody>
        </p:sp>
        <p:sp>
          <p:nvSpPr>
            <p:cNvPr id="51" name="Rectangle 49"/>
            <p:cNvSpPr>
              <a:spLocks noChangeArrowheads="1"/>
            </p:cNvSpPr>
            <p:nvPr/>
          </p:nvSpPr>
          <p:spPr bwMode="auto">
            <a:xfrm>
              <a:off x="1303" y="3373"/>
              <a:ext cx="65" cy="299"/>
            </a:xfrm>
            <a:prstGeom prst="rect">
              <a:avLst/>
            </a:prstGeom>
            <a:solidFill>
              <a:srgbClr val="000000"/>
            </a:solidFill>
            <a:ln w="9525">
              <a:noFill/>
              <a:miter lim="800000"/>
              <a:headEnd/>
              <a:tailEnd/>
            </a:ln>
          </p:spPr>
          <p:txBody>
            <a:bodyPr/>
            <a:lstStyle/>
            <a:p>
              <a:endParaRPr lang="pl-PL" sz="2400"/>
            </a:p>
          </p:txBody>
        </p:sp>
        <p:sp>
          <p:nvSpPr>
            <p:cNvPr id="52" name="Freeform 50"/>
            <p:cNvSpPr>
              <a:spLocks/>
            </p:cNvSpPr>
            <p:nvPr/>
          </p:nvSpPr>
          <p:spPr bwMode="auto">
            <a:xfrm>
              <a:off x="1296" y="3336"/>
              <a:ext cx="72" cy="41"/>
            </a:xfrm>
            <a:custGeom>
              <a:avLst/>
              <a:gdLst/>
              <a:ahLst/>
              <a:cxnLst>
                <a:cxn ang="0">
                  <a:pos x="0" y="33"/>
                </a:cxn>
                <a:cxn ang="0">
                  <a:pos x="14" y="0"/>
                </a:cxn>
                <a:cxn ang="0">
                  <a:pos x="72" y="17"/>
                </a:cxn>
                <a:cxn ang="0">
                  <a:pos x="65" y="41"/>
                </a:cxn>
                <a:cxn ang="0">
                  <a:pos x="0" y="33"/>
                </a:cxn>
              </a:cxnLst>
              <a:rect l="0" t="0" r="r" b="b"/>
              <a:pathLst>
                <a:path w="72" h="41">
                  <a:moveTo>
                    <a:pt x="0" y="33"/>
                  </a:moveTo>
                  <a:lnTo>
                    <a:pt x="14" y="0"/>
                  </a:lnTo>
                  <a:lnTo>
                    <a:pt x="72" y="17"/>
                  </a:lnTo>
                  <a:lnTo>
                    <a:pt x="65" y="41"/>
                  </a:lnTo>
                  <a:lnTo>
                    <a:pt x="0" y="33"/>
                  </a:lnTo>
                  <a:close/>
                </a:path>
              </a:pathLst>
            </a:custGeom>
            <a:solidFill>
              <a:srgbClr val="000000"/>
            </a:solidFill>
            <a:ln w="9525">
              <a:noFill/>
              <a:round/>
              <a:headEnd/>
              <a:tailEnd/>
            </a:ln>
          </p:spPr>
          <p:txBody>
            <a:bodyPr/>
            <a:lstStyle/>
            <a:p>
              <a:endParaRPr lang="pl-PL" sz="2400"/>
            </a:p>
          </p:txBody>
        </p:sp>
        <p:sp>
          <p:nvSpPr>
            <p:cNvPr id="53" name="Freeform 51"/>
            <p:cNvSpPr>
              <a:spLocks/>
            </p:cNvSpPr>
            <p:nvPr/>
          </p:nvSpPr>
          <p:spPr bwMode="auto">
            <a:xfrm>
              <a:off x="1310" y="3312"/>
              <a:ext cx="80" cy="41"/>
            </a:xfrm>
            <a:custGeom>
              <a:avLst/>
              <a:gdLst/>
              <a:ahLst/>
              <a:cxnLst>
                <a:cxn ang="0">
                  <a:pos x="0" y="24"/>
                </a:cxn>
                <a:cxn ang="0">
                  <a:pos x="36" y="0"/>
                </a:cxn>
                <a:cxn ang="0">
                  <a:pos x="80" y="29"/>
                </a:cxn>
                <a:cxn ang="0">
                  <a:pos x="58" y="41"/>
                </a:cxn>
                <a:cxn ang="0">
                  <a:pos x="0" y="24"/>
                </a:cxn>
              </a:cxnLst>
              <a:rect l="0" t="0" r="r" b="b"/>
              <a:pathLst>
                <a:path w="80" h="41">
                  <a:moveTo>
                    <a:pt x="0" y="24"/>
                  </a:moveTo>
                  <a:lnTo>
                    <a:pt x="36" y="0"/>
                  </a:lnTo>
                  <a:lnTo>
                    <a:pt x="80" y="29"/>
                  </a:lnTo>
                  <a:lnTo>
                    <a:pt x="58" y="41"/>
                  </a:lnTo>
                  <a:lnTo>
                    <a:pt x="0" y="24"/>
                  </a:lnTo>
                  <a:close/>
                </a:path>
              </a:pathLst>
            </a:custGeom>
            <a:solidFill>
              <a:srgbClr val="000000"/>
            </a:solidFill>
            <a:ln w="9525">
              <a:noFill/>
              <a:round/>
              <a:headEnd/>
              <a:tailEnd/>
            </a:ln>
          </p:spPr>
          <p:txBody>
            <a:bodyPr/>
            <a:lstStyle/>
            <a:p>
              <a:endParaRPr lang="pl-PL" sz="2400"/>
            </a:p>
          </p:txBody>
        </p:sp>
        <p:sp>
          <p:nvSpPr>
            <p:cNvPr id="54" name="Freeform 52"/>
            <p:cNvSpPr>
              <a:spLocks/>
            </p:cNvSpPr>
            <p:nvPr/>
          </p:nvSpPr>
          <p:spPr bwMode="auto">
            <a:xfrm>
              <a:off x="1346" y="3291"/>
              <a:ext cx="80" cy="50"/>
            </a:xfrm>
            <a:custGeom>
              <a:avLst/>
              <a:gdLst/>
              <a:ahLst/>
              <a:cxnLst>
                <a:cxn ang="0">
                  <a:pos x="0" y="21"/>
                </a:cxn>
                <a:cxn ang="0">
                  <a:pos x="51" y="0"/>
                </a:cxn>
                <a:cxn ang="0">
                  <a:pos x="80" y="33"/>
                </a:cxn>
                <a:cxn ang="0">
                  <a:pos x="44" y="50"/>
                </a:cxn>
                <a:cxn ang="0">
                  <a:pos x="0" y="21"/>
                </a:cxn>
              </a:cxnLst>
              <a:rect l="0" t="0" r="r" b="b"/>
              <a:pathLst>
                <a:path w="80" h="50">
                  <a:moveTo>
                    <a:pt x="0" y="21"/>
                  </a:moveTo>
                  <a:lnTo>
                    <a:pt x="51" y="0"/>
                  </a:lnTo>
                  <a:lnTo>
                    <a:pt x="80" y="33"/>
                  </a:lnTo>
                  <a:lnTo>
                    <a:pt x="44" y="50"/>
                  </a:lnTo>
                  <a:lnTo>
                    <a:pt x="0" y="21"/>
                  </a:lnTo>
                  <a:close/>
                </a:path>
              </a:pathLst>
            </a:custGeom>
            <a:solidFill>
              <a:srgbClr val="000000"/>
            </a:solidFill>
            <a:ln w="9525">
              <a:noFill/>
              <a:round/>
              <a:headEnd/>
              <a:tailEnd/>
            </a:ln>
          </p:spPr>
          <p:txBody>
            <a:bodyPr/>
            <a:lstStyle/>
            <a:p>
              <a:endParaRPr lang="pl-PL" sz="2400"/>
            </a:p>
          </p:txBody>
        </p:sp>
        <p:sp>
          <p:nvSpPr>
            <p:cNvPr id="55" name="Freeform 53"/>
            <p:cNvSpPr>
              <a:spLocks/>
            </p:cNvSpPr>
            <p:nvPr/>
          </p:nvSpPr>
          <p:spPr bwMode="auto">
            <a:xfrm>
              <a:off x="1397" y="3283"/>
              <a:ext cx="72" cy="41"/>
            </a:xfrm>
            <a:custGeom>
              <a:avLst/>
              <a:gdLst/>
              <a:ahLst/>
              <a:cxnLst>
                <a:cxn ang="0">
                  <a:pos x="0" y="8"/>
                </a:cxn>
                <a:cxn ang="0">
                  <a:pos x="57" y="0"/>
                </a:cxn>
                <a:cxn ang="0">
                  <a:pos x="72" y="37"/>
                </a:cxn>
                <a:cxn ang="0">
                  <a:pos x="29" y="41"/>
                </a:cxn>
                <a:cxn ang="0">
                  <a:pos x="0" y="8"/>
                </a:cxn>
              </a:cxnLst>
              <a:rect l="0" t="0" r="r" b="b"/>
              <a:pathLst>
                <a:path w="72" h="41">
                  <a:moveTo>
                    <a:pt x="0" y="8"/>
                  </a:moveTo>
                  <a:lnTo>
                    <a:pt x="57" y="0"/>
                  </a:lnTo>
                  <a:lnTo>
                    <a:pt x="72" y="37"/>
                  </a:lnTo>
                  <a:lnTo>
                    <a:pt x="29" y="41"/>
                  </a:lnTo>
                  <a:lnTo>
                    <a:pt x="0" y="8"/>
                  </a:lnTo>
                  <a:close/>
                </a:path>
              </a:pathLst>
            </a:custGeom>
            <a:solidFill>
              <a:srgbClr val="000000"/>
            </a:solidFill>
            <a:ln w="9525">
              <a:noFill/>
              <a:round/>
              <a:headEnd/>
              <a:tailEnd/>
            </a:ln>
          </p:spPr>
          <p:txBody>
            <a:bodyPr/>
            <a:lstStyle/>
            <a:p>
              <a:endParaRPr lang="pl-PL" sz="2400"/>
            </a:p>
          </p:txBody>
        </p:sp>
        <p:sp>
          <p:nvSpPr>
            <p:cNvPr id="56" name="Freeform 54"/>
            <p:cNvSpPr>
              <a:spLocks/>
            </p:cNvSpPr>
            <p:nvPr/>
          </p:nvSpPr>
          <p:spPr bwMode="auto">
            <a:xfrm>
              <a:off x="1296" y="3369"/>
              <a:ext cx="72" cy="8"/>
            </a:xfrm>
            <a:custGeom>
              <a:avLst/>
              <a:gdLst/>
              <a:ahLst/>
              <a:cxnLst>
                <a:cxn ang="0">
                  <a:pos x="7" y="4"/>
                </a:cxn>
                <a:cxn ang="0">
                  <a:pos x="0" y="0"/>
                </a:cxn>
                <a:cxn ang="0">
                  <a:pos x="72" y="4"/>
                </a:cxn>
                <a:cxn ang="0">
                  <a:pos x="65" y="8"/>
                </a:cxn>
                <a:cxn ang="0">
                  <a:pos x="7" y="4"/>
                </a:cxn>
              </a:cxnLst>
              <a:rect l="0" t="0" r="r" b="b"/>
              <a:pathLst>
                <a:path w="72" h="8">
                  <a:moveTo>
                    <a:pt x="7" y="4"/>
                  </a:moveTo>
                  <a:lnTo>
                    <a:pt x="0" y="0"/>
                  </a:lnTo>
                  <a:lnTo>
                    <a:pt x="72" y="4"/>
                  </a:lnTo>
                  <a:lnTo>
                    <a:pt x="65" y="8"/>
                  </a:lnTo>
                  <a:lnTo>
                    <a:pt x="7" y="4"/>
                  </a:lnTo>
                  <a:close/>
                </a:path>
              </a:pathLst>
            </a:custGeom>
            <a:solidFill>
              <a:srgbClr val="000000"/>
            </a:solidFill>
            <a:ln w="9525">
              <a:noFill/>
              <a:round/>
              <a:headEnd/>
              <a:tailEnd/>
            </a:ln>
          </p:spPr>
          <p:txBody>
            <a:bodyPr/>
            <a:lstStyle/>
            <a:p>
              <a:endParaRPr lang="pl-PL" sz="2400"/>
            </a:p>
          </p:txBody>
        </p:sp>
        <p:sp>
          <p:nvSpPr>
            <p:cNvPr id="57" name="Rectangle 55"/>
            <p:cNvSpPr>
              <a:spLocks noChangeArrowheads="1"/>
            </p:cNvSpPr>
            <p:nvPr/>
          </p:nvSpPr>
          <p:spPr bwMode="auto">
            <a:xfrm>
              <a:off x="1462" y="3283"/>
              <a:ext cx="388" cy="37"/>
            </a:xfrm>
            <a:prstGeom prst="rect">
              <a:avLst/>
            </a:prstGeom>
            <a:solidFill>
              <a:srgbClr val="000000"/>
            </a:solidFill>
            <a:ln w="9525">
              <a:noFill/>
              <a:miter lim="800000"/>
              <a:headEnd/>
              <a:tailEnd/>
            </a:ln>
          </p:spPr>
          <p:txBody>
            <a:bodyPr/>
            <a:lstStyle/>
            <a:p>
              <a:endParaRPr lang="pl-PL" sz="2400"/>
            </a:p>
          </p:txBody>
        </p:sp>
        <p:sp>
          <p:nvSpPr>
            <p:cNvPr id="58" name="Freeform 56"/>
            <p:cNvSpPr>
              <a:spLocks/>
            </p:cNvSpPr>
            <p:nvPr/>
          </p:nvSpPr>
          <p:spPr bwMode="auto">
            <a:xfrm>
              <a:off x="1454" y="3283"/>
              <a:ext cx="15" cy="37"/>
            </a:xfrm>
            <a:custGeom>
              <a:avLst/>
              <a:gdLst/>
              <a:ahLst/>
              <a:cxnLst>
                <a:cxn ang="0">
                  <a:pos x="0" y="0"/>
                </a:cxn>
                <a:cxn ang="0">
                  <a:pos x="8" y="0"/>
                </a:cxn>
                <a:cxn ang="0">
                  <a:pos x="15" y="37"/>
                </a:cxn>
                <a:cxn ang="0">
                  <a:pos x="8" y="37"/>
                </a:cxn>
                <a:cxn ang="0">
                  <a:pos x="0" y="0"/>
                </a:cxn>
              </a:cxnLst>
              <a:rect l="0" t="0" r="r" b="b"/>
              <a:pathLst>
                <a:path w="15" h="37">
                  <a:moveTo>
                    <a:pt x="0" y="0"/>
                  </a:moveTo>
                  <a:lnTo>
                    <a:pt x="8" y="0"/>
                  </a:lnTo>
                  <a:lnTo>
                    <a:pt x="15" y="37"/>
                  </a:lnTo>
                  <a:lnTo>
                    <a:pt x="8" y="37"/>
                  </a:lnTo>
                  <a:lnTo>
                    <a:pt x="0" y="0"/>
                  </a:lnTo>
                  <a:close/>
                </a:path>
              </a:pathLst>
            </a:custGeom>
            <a:solidFill>
              <a:srgbClr val="000000"/>
            </a:solidFill>
            <a:ln w="9525">
              <a:noFill/>
              <a:round/>
              <a:headEnd/>
              <a:tailEnd/>
            </a:ln>
          </p:spPr>
          <p:txBody>
            <a:bodyPr/>
            <a:lstStyle/>
            <a:p>
              <a:endParaRPr lang="pl-PL" sz="2400"/>
            </a:p>
          </p:txBody>
        </p:sp>
        <p:sp>
          <p:nvSpPr>
            <p:cNvPr id="59" name="Freeform 57"/>
            <p:cNvSpPr>
              <a:spLocks/>
            </p:cNvSpPr>
            <p:nvPr/>
          </p:nvSpPr>
          <p:spPr bwMode="auto">
            <a:xfrm>
              <a:off x="1843" y="3283"/>
              <a:ext cx="72" cy="41"/>
            </a:xfrm>
            <a:custGeom>
              <a:avLst/>
              <a:gdLst/>
              <a:ahLst/>
              <a:cxnLst>
                <a:cxn ang="0">
                  <a:pos x="15" y="0"/>
                </a:cxn>
                <a:cxn ang="0">
                  <a:pos x="72" y="8"/>
                </a:cxn>
                <a:cxn ang="0">
                  <a:pos x="43" y="41"/>
                </a:cxn>
                <a:cxn ang="0">
                  <a:pos x="0" y="37"/>
                </a:cxn>
                <a:cxn ang="0">
                  <a:pos x="15" y="0"/>
                </a:cxn>
              </a:cxnLst>
              <a:rect l="0" t="0" r="r" b="b"/>
              <a:pathLst>
                <a:path w="72" h="41">
                  <a:moveTo>
                    <a:pt x="15" y="0"/>
                  </a:moveTo>
                  <a:lnTo>
                    <a:pt x="72" y="8"/>
                  </a:lnTo>
                  <a:lnTo>
                    <a:pt x="43" y="41"/>
                  </a:lnTo>
                  <a:lnTo>
                    <a:pt x="0" y="37"/>
                  </a:lnTo>
                  <a:lnTo>
                    <a:pt x="15" y="0"/>
                  </a:lnTo>
                  <a:close/>
                </a:path>
              </a:pathLst>
            </a:custGeom>
            <a:solidFill>
              <a:srgbClr val="000000"/>
            </a:solidFill>
            <a:ln w="9525">
              <a:noFill/>
              <a:round/>
              <a:headEnd/>
              <a:tailEnd/>
            </a:ln>
          </p:spPr>
          <p:txBody>
            <a:bodyPr/>
            <a:lstStyle/>
            <a:p>
              <a:endParaRPr lang="pl-PL" sz="2400"/>
            </a:p>
          </p:txBody>
        </p:sp>
        <p:sp>
          <p:nvSpPr>
            <p:cNvPr id="60" name="Freeform 58"/>
            <p:cNvSpPr>
              <a:spLocks/>
            </p:cNvSpPr>
            <p:nvPr/>
          </p:nvSpPr>
          <p:spPr bwMode="auto">
            <a:xfrm>
              <a:off x="1886" y="3291"/>
              <a:ext cx="80" cy="50"/>
            </a:xfrm>
            <a:custGeom>
              <a:avLst/>
              <a:gdLst/>
              <a:ahLst/>
              <a:cxnLst>
                <a:cxn ang="0">
                  <a:pos x="29" y="0"/>
                </a:cxn>
                <a:cxn ang="0">
                  <a:pos x="80" y="21"/>
                </a:cxn>
                <a:cxn ang="0">
                  <a:pos x="36" y="50"/>
                </a:cxn>
                <a:cxn ang="0">
                  <a:pos x="0" y="33"/>
                </a:cxn>
                <a:cxn ang="0">
                  <a:pos x="29" y="0"/>
                </a:cxn>
              </a:cxnLst>
              <a:rect l="0" t="0" r="r" b="b"/>
              <a:pathLst>
                <a:path w="80" h="50">
                  <a:moveTo>
                    <a:pt x="29" y="0"/>
                  </a:moveTo>
                  <a:lnTo>
                    <a:pt x="80" y="21"/>
                  </a:lnTo>
                  <a:lnTo>
                    <a:pt x="36" y="50"/>
                  </a:lnTo>
                  <a:lnTo>
                    <a:pt x="0" y="33"/>
                  </a:lnTo>
                  <a:lnTo>
                    <a:pt x="29" y="0"/>
                  </a:lnTo>
                  <a:close/>
                </a:path>
              </a:pathLst>
            </a:custGeom>
            <a:solidFill>
              <a:srgbClr val="000000"/>
            </a:solidFill>
            <a:ln w="9525">
              <a:noFill/>
              <a:round/>
              <a:headEnd/>
              <a:tailEnd/>
            </a:ln>
          </p:spPr>
          <p:txBody>
            <a:bodyPr/>
            <a:lstStyle/>
            <a:p>
              <a:endParaRPr lang="pl-PL" sz="2400"/>
            </a:p>
          </p:txBody>
        </p:sp>
        <p:sp>
          <p:nvSpPr>
            <p:cNvPr id="61" name="Freeform 59"/>
            <p:cNvSpPr>
              <a:spLocks/>
            </p:cNvSpPr>
            <p:nvPr/>
          </p:nvSpPr>
          <p:spPr bwMode="auto">
            <a:xfrm>
              <a:off x="1922" y="3312"/>
              <a:ext cx="80" cy="41"/>
            </a:xfrm>
            <a:custGeom>
              <a:avLst/>
              <a:gdLst/>
              <a:ahLst/>
              <a:cxnLst>
                <a:cxn ang="0">
                  <a:pos x="44" y="0"/>
                </a:cxn>
                <a:cxn ang="0">
                  <a:pos x="80" y="24"/>
                </a:cxn>
                <a:cxn ang="0">
                  <a:pos x="22" y="41"/>
                </a:cxn>
                <a:cxn ang="0">
                  <a:pos x="0" y="29"/>
                </a:cxn>
                <a:cxn ang="0">
                  <a:pos x="44" y="0"/>
                </a:cxn>
              </a:cxnLst>
              <a:rect l="0" t="0" r="r" b="b"/>
              <a:pathLst>
                <a:path w="80" h="41">
                  <a:moveTo>
                    <a:pt x="44" y="0"/>
                  </a:moveTo>
                  <a:lnTo>
                    <a:pt x="80" y="24"/>
                  </a:lnTo>
                  <a:lnTo>
                    <a:pt x="22" y="41"/>
                  </a:lnTo>
                  <a:lnTo>
                    <a:pt x="0" y="29"/>
                  </a:lnTo>
                  <a:lnTo>
                    <a:pt x="44" y="0"/>
                  </a:lnTo>
                  <a:close/>
                </a:path>
              </a:pathLst>
            </a:custGeom>
            <a:solidFill>
              <a:srgbClr val="000000"/>
            </a:solidFill>
            <a:ln w="9525">
              <a:noFill/>
              <a:round/>
              <a:headEnd/>
              <a:tailEnd/>
            </a:ln>
          </p:spPr>
          <p:txBody>
            <a:bodyPr/>
            <a:lstStyle/>
            <a:p>
              <a:endParaRPr lang="pl-PL" sz="2400"/>
            </a:p>
          </p:txBody>
        </p:sp>
        <p:sp>
          <p:nvSpPr>
            <p:cNvPr id="62" name="Freeform 60"/>
            <p:cNvSpPr>
              <a:spLocks/>
            </p:cNvSpPr>
            <p:nvPr/>
          </p:nvSpPr>
          <p:spPr bwMode="auto">
            <a:xfrm>
              <a:off x="1944" y="3336"/>
              <a:ext cx="65" cy="41"/>
            </a:xfrm>
            <a:custGeom>
              <a:avLst/>
              <a:gdLst/>
              <a:ahLst/>
              <a:cxnLst>
                <a:cxn ang="0">
                  <a:pos x="58" y="0"/>
                </a:cxn>
                <a:cxn ang="0">
                  <a:pos x="65" y="33"/>
                </a:cxn>
                <a:cxn ang="0">
                  <a:pos x="0" y="41"/>
                </a:cxn>
                <a:cxn ang="0">
                  <a:pos x="0" y="17"/>
                </a:cxn>
                <a:cxn ang="0">
                  <a:pos x="58" y="0"/>
                </a:cxn>
              </a:cxnLst>
              <a:rect l="0" t="0" r="r" b="b"/>
              <a:pathLst>
                <a:path w="65" h="41">
                  <a:moveTo>
                    <a:pt x="58" y="0"/>
                  </a:moveTo>
                  <a:lnTo>
                    <a:pt x="65" y="33"/>
                  </a:lnTo>
                  <a:lnTo>
                    <a:pt x="0" y="41"/>
                  </a:lnTo>
                  <a:lnTo>
                    <a:pt x="0" y="17"/>
                  </a:lnTo>
                  <a:lnTo>
                    <a:pt x="58" y="0"/>
                  </a:lnTo>
                  <a:close/>
                </a:path>
              </a:pathLst>
            </a:custGeom>
            <a:solidFill>
              <a:srgbClr val="000000"/>
            </a:solidFill>
            <a:ln w="9525">
              <a:noFill/>
              <a:round/>
              <a:headEnd/>
              <a:tailEnd/>
            </a:ln>
          </p:spPr>
          <p:txBody>
            <a:bodyPr/>
            <a:lstStyle/>
            <a:p>
              <a:endParaRPr lang="pl-PL" sz="2400"/>
            </a:p>
          </p:txBody>
        </p:sp>
        <p:sp>
          <p:nvSpPr>
            <p:cNvPr id="63" name="Freeform 61"/>
            <p:cNvSpPr>
              <a:spLocks/>
            </p:cNvSpPr>
            <p:nvPr/>
          </p:nvSpPr>
          <p:spPr bwMode="auto">
            <a:xfrm>
              <a:off x="1843" y="3283"/>
              <a:ext cx="15" cy="37"/>
            </a:xfrm>
            <a:custGeom>
              <a:avLst/>
              <a:gdLst/>
              <a:ahLst/>
              <a:cxnLst>
                <a:cxn ang="0">
                  <a:pos x="7" y="0"/>
                </a:cxn>
                <a:cxn ang="0">
                  <a:pos x="15" y="0"/>
                </a:cxn>
                <a:cxn ang="0">
                  <a:pos x="7" y="37"/>
                </a:cxn>
                <a:cxn ang="0">
                  <a:pos x="0" y="37"/>
                </a:cxn>
                <a:cxn ang="0">
                  <a:pos x="7" y="0"/>
                </a:cxn>
              </a:cxnLst>
              <a:rect l="0" t="0" r="r" b="b"/>
              <a:pathLst>
                <a:path w="15" h="37">
                  <a:moveTo>
                    <a:pt x="7" y="0"/>
                  </a:moveTo>
                  <a:lnTo>
                    <a:pt x="15" y="0"/>
                  </a:lnTo>
                  <a:lnTo>
                    <a:pt x="7" y="37"/>
                  </a:lnTo>
                  <a:lnTo>
                    <a:pt x="0" y="37"/>
                  </a:lnTo>
                  <a:lnTo>
                    <a:pt x="7" y="0"/>
                  </a:lnTo>
                  <a:close/>
                </a:path>
              </a:pathLst>
            </a:custGeom>
            <a:solidFill>
              <a:srgbClr val="000000"/>
            </a:solidFill>
            <a:ln w="9525">
              <a:noFill/>
              <a:round/>
              <a:headEnd/>
              <a:tailEnd/>
            </a:ln>
          </p:spPr>
          <p:txBody>
            <a:bodyPr/>
            <a:lstStyle/>
            <a:p>
              <a:endParaRPr lang="pl-PL" sz="2400"/>
            </a:p>
          </p:txBody>
        </p:sp>
        <p:sp>
          <p:nvSpPr>
            <p:cNvPr id="64" name="Rectangle 62"/>
            <p:cNvSpPr>
              <a:spLocks noChangeArrowheads="1"/>
            </p:cNvSpPr>
            <p:nvPr/>
          </p:nvSpPr>
          <p:spPr bwMode="auto">
            <a:xfrm>
              <a:off x="1951" y="3373"/>
              <a:ext cx="65" cy="299"/>
            </a:xfrm>
            <a:prstGeom prst="rect">
              <a:avLst/>
            </a:prstGeom>
            <a:solidFill>
              <a:srgbClr val="000000"/>
            </a:solidFill>
            <a:ln w="9525">
              <a:noFill/>
              <a:miter lim="800000"/>
              <a:headEnd/>
              <a:tailEnd/>
            </a:ln>
          </p:spPr>
          <p:txBody>
            <a:bodyPr/>
            <a:lstStyle/>
            <a:p>
              <a:endParaRPr lang="pl-PL" sz="2400"/>
            </a:p>
          </p:txBody>
        </p:sp>
        <p:sp>
          <p:nvSpPr>
            <p:cNvPr id="65" name="Freeform 63"/>
            <p:cNvSpPr>
              <a:spLocks/>
            </p:cNvSpPr>
            <p:nvPr/>
          </p:nvSpPr>
          <p:spPr bwMode="auto">
            <a:xfrm>
              <a:off x="1944" y="3369"/>
              <a:ext cx="72" cy="8"/>
            </a:xfrm>
            <a:custGeom>
              <a:avLst/>
              <a:gdLst/>
              <a:ahLst/>
              <a:cxnLst>
                <a:cxn ang="0">
                  <a:pos x="65" y="0"/>
                </a:cxn>
                <a:cxn ang="0">
                  <a:pos x="72" y="4"/>
                </a:cxn>
                <a:cxn ang="0">
                  <a:pos x="0" y="8"/>
                </a:cxn>
                <a:cxn ang="0">
                  <a:pos x="7" y="4"/>
                </a:cxn>
                <a:cxn ang="0">
                  <a:pos x="65" y="0"/>
                </a:cxn>
              </a:cxnLst>
              <a:rect l="0" t="0" r="r" b="b"/>
              <a:pathLst>
                <a:path w="72" h="8">
                  <a:moveTo>
                    <a:pt x="65" y="0"/>
                  </a:moveTo>
                  <a:lnTo>
                    <a:pt x="72" y="4"/>
                  </a:lnTo>
                  <a:lnTo>
                    <a:pt x="0" y="8"/>
                  </a:lnTo>
                  <a:lnTo>
                    <a:pt x="7" y="4"/>
                  </a:lnTo>
                  <a:lnTo>
                    <a:pt x="65" y="0"/>
                  </a:lnTo>
                  <a:close/>
                </a:path>
              </a:pathLst>
            </a:custGeom>
            <a:solidFill>
              <a:srgbClr val="000000"/>
            </a:solidFill>
            <a:ln w="9525">
              <a:noFill/>
              <a:round/>
              <a:headEnd/>
              <a:tailEnd/>
            </a:ln>
          </p:spPr>
          <p:txBody>
            <a:bodyPr/>
            <a:lstStyle/>
            <a:p>
              <a:endParaRPr lang="pl-PL" sz="2400"/>
            </a:p>
          </p:txBody>
        </p:sp>
        <p:sp>
          <p:nvSpPr>
            <p:cNvPr id="66" name="Oval 64"/>
            <p:cNvSpPr>
              <a:spLocks noChangeArrowheads="1"/>
            </p:cNvSpPr>
            <p:nvPr/>
          </p:nvSpPr>
          <p:spPr bwMode="auto">
            <a:xfrm>
              <a:off x="1951" y="3655"/>
              <a:ext cx="65" cy="37"/>
            </a:xfrm>
            <a:prstGeom prst="ellipse">
              <a:avLst/>
            </a:prstGeom>
            <a:solidFill>
              <a:srgbClr val="000000"/>
            </a:solidFill>
            <a:ln w="9525">
              <a:noFill/>
              <a:round/>
              <a:headEnd/>
              <a:tailEnd/>
            </a:ln>
          </p:spPr>
          <p:txBody>
            <a:bodyPr/>
            <a:lstStyle/>
            <a:p>
              <a:endParaRPr lang="pl-PL" sz="2400"/>
            </a:p>
          </p:txBody>
        </p:sp>
        <p:sp>
          <p:nvSpPr>
            <p:cNvPr id="67" name="Oval 65"/>
            <p:cNvSpPr>
              <a:spLocks noChangeArrowheads="1"/>
            </p:cNvSpPr>
            <p:nvPr/>
          </p:nvSpPr>
          <p:spPr bwMode="auto">
            <a:xfrm>
              <a:off x="1303" y="3655"/>
              <a:ext cx="65" cy="37"/>
            </a:xfrm>
            <a:prstGeom prst="ellipse">
              <a:avLst/>
            </a:prstGeom>
            <a:solidFill>
              <a:srgbClr val="000000"/>
            </a:solidFill>
            <a:ln w="9525">
              <a:noFill/>
              <a:round/>
              <a:headEnd/>
              <a:tailEnd/>
            </a:ln>
          </p:spPr>
          <p:txBody>
            <a:bodyPr/>
            <a:lstStyle/>
            <a:p>
              <a:endParaRPr lang="pl-PL" sz="2400"/>
            </a:p>
          </p:txBody>
        </p:sp>
        <p:sp>
          <p:nvSpPr>
            <p:cNvPr id="68" name="Text Box 66"/>
            <p:cNvSpPr txBox="1">
              <a:spLocks noChangeArrowheads="1"/>
            </p:cNvSpPr>
            <p:nvPr/>
          </p:nvSpPr>
          <p:spPr bwMode="auto">
            <a:xfrm>
              <a:off x="1343" y="3278"/>
              <a:ext cx="492" cy="33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1/4</a:t>
              </a:r>
            </a:p>
          </p:txBody>
        </p:sp>
        <p:pic>
          <p:nvPicPr>
            <p:cNvPr id="69" name="Picture 67" descr="Bottiglie boyle.eps                                            0000014Cvventur                        00000000:"/>
            <p:cNvPicPr>
              <a:picLocks noChangeAspect="1" noChangeArrowheads="1"/>
            </p:cNvPicPr>
            <p:nvPr/>
          </p:nvPicPr>
          <p:blipFill>
            <a:blip r:embed="rId3" cstate="print"/>
            <a:srcRect b="39622"/>
            <a:stretch>
              <a:fillRect/>
            </a:stretch>
          </p:blipFill>
          <p:spPr bwMode="auto">
            <a:xfrm>
              <a:off x="1296" y="1680"/>
              <a:ext cx="720" cy="1536"/>
            </a:xfrm>
            <a:prstGeom prst="rect">
              <a:avLst/>
            </a:prstGeom>
            <a:noFill/>
          </p:spPr>
        </p:pic>
        <p:sp>
          <p:nvSpPr>
            <p:cNvPr id="70" name="Text Box 68"/>
            <p:cNvSpPr txBox="1">
              <a:spLocks noChangeArrowheads="1"/>
            </p:cNvSpPr>
            <p:nvPr/>
          </p:nvSpPr>
          <p:spPr bwMode="auto">
            <a:xfrm>
              <a:off x="1341" y="2769"/>
              <a:ext cx="492" cy="33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1/3</a:t>
              </a:r>
            </a:p>
          </p:txBody>
        </p:sp>
        <p:sp>
          <p:nvSpPr>
            <p:cNvPr id="71" name="Text Box 69"/>
            <p:cNvSpPr txBox="1">
              <a:spLocks noChangeArrowheads="1"/>
            </p:cNvSpPr>
            <p:nvPr/>
          </p:nvSpPr>
          <p:spPr bwMode="auto">
            <a:xfrm>
              <a:off x="1303" y="2224"/>
              <a:ext cx="496" cy="354"/>
            </a:xfrm>
            <a:prstGeom prst="rect">
              <a:avLst/>
            </a:prstGeom>
            <a:noFill/>
            <a:ln w="12700">
              <a:noFill/>
              <a:miter lim="800000"/>
              <a:headEnd/>
              <a:tailEnd/>
            </a:ln>
            <a:effectLst/>
          </p:spPr>
          <p:txBody>
            <a:bodyPr wrap="none">
              <a:spAutoFit/>
            </a:bodyPr>
            <a:lstStyle/>
            <a:p>
              <a:r>
                <a:rPr lang="pl-PL" sz="1600">
                  <a:solidFill>
                    <a:srgbClr val="FC0128"/>
                  </a:solidFill>
                </a:rPr>
                <a:t> </a:t>
              </a:r>
              <a:r>
                <a:rPr lang="pl-PL" sz="1333">
                  <a:solidFill>
                    <a:srgbClr val="FC0128"/>
                  </a:solidFill>
                </a:rPr>
                <a:t>POWIETRZE</a:t>
              </a:r>
            </a:p>
            <a:p>
              <a:endParaRPr lang="pl-PL" sz="1333">
                <a:solidFill>
                  <a:srgbClr val="FC0128"/>
                </a:solidFill>
              </a:endParaRPr>
            </a:p>
            <a:p>
              <a:r>
                <a:rPr lang="pl-PL" sz="1333">
                  <a:solidFill>
                    <a:srgbClr val="FC0128"/>
                  </a:solidFill>
                </a:rPr>
                <a:t>1/2</a:t>
              </a:r>
            </a:p>
          </p:txBody>
        </p:sp>
        <p:sp>
          <p:nvSpPr>
            <p:cNvPr id="72" name="Text Box 70"/>
            <p:cNvSpPr txBox="1">
              <a:spLocks noChangeArrowheads="1"/>
            </p:cNvSpPr>
            <p:nvPr/>
          </p:nvSpPr>
          <p:spPr bwMode="auto">
            <a:xfrm>
              <a:off x="1306" y="1737"/>
              <a:ext cx="492" cy="237"/>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r>
                <a:rPr lang="pl-PL" sz="1333" b="1" dirty="0">
                  <a:solidFill>
                    <a:srgbClr val="FC0128"/>
                  </a:solidFill>
                </a:rPr>
                <a:t>1</a:t>
              </a:r>
            </a:p>
          </p:txBody>
        </p:sp>
      </p:grpSp>
      <p:pic>
        <p:nvPicPr>
          <p:cNvPr id="78" name="Picture 9"/>
          <p:cNvPicPr>
            <a:picLocks noChangeArrowheads="1"/>
          </p:cNvPicPr>
          <p:nvPr/>
        </p:nvPicPr>
        <p:blipFill>
          <a:blip r:embed="rId4" cstate="print"/>
          <a:srcRect l="43890" t="85579" r="12433"/>
          <a:stretch>
            <a:fillRect/>
          </a:stretch>
        </p:blipFill>
        <p:spPr bwMode="auto">
          <a:xfrm>
            <a:off x="8075094" y="2967571"/>
            <a:ext cx="855133" cy="937683"/>
          </a:xfrm>
          <a:prstGeom prst="rect">
            <a:avLst/>
          </a:prstGeom>
          <a:noFill/>
          <a:ln w="12700">
            <a:noFill/>
            <a:miter lim="800000"/>
            <a:headEnd/>
            <a:tailEnd/>
          </a:ln>
          <a:effectLst/>
        </p:spPr>
      </p:pic>
      <p:pic>
        <p:nvPicPr>
          <p:cNvPr id="80" name="Picture 11"/>
          <p:cNvPicPr>
            <a:picLocks noChangeArrowheads="1"/>
          </p:cNvPicPr>
          <p:nvPr/>
        </p:nvPicPr>
        <p:blipFill>
          <a:blip r:embed="rId4" cstate="print"/>
          <a:srcRect l="44035" t="85674" r="12538"/>
          <a:stretch>
            <a:fillRect/>
          </a:stretch>
        </p:blipFill>
        <p:spPr bwMode="auto">
          <a:xfrm>
            <a:off x="8202094" y="4104226"/>
            <a:ext cx="601133" cy="658284"/>
          </a:xfrm>
          <a:prstGeom prst="rect">
            <a:avLst/>
          </a:prstGeom>
          <a:noFill/>
          <a:ln w="12700">
            <a:noFill/>
            <a:miter lim="800000"/>
            <a:headEnd/>
            <a:tailEnd/>
          </a:ln>
          <a:effectLst/>
        </p:spPr>
      </p:pic>
      <p:pic>
        <p:nvPicPr>
          <p:cNvPr id="81" name="Picture 12"/>
          <p:cNvPicPr>
            <a:picLocks noChangeArrowheads="1"/>
          </p:cNvPicPr>
          <p:nvPr/>
        </p:nvPicPr>
        <p:blipFill>
          <a:blip r:embed="rId4" cstate="print"/>
          <a:srcRect l="44141" t="85785" r="12553"/>
          <a:stretch>
            <a:fillRect/>
          </a:stretch>
        </p:blipFill>
        <p:spPr bwMode="auto">
          <a:xfrm>
            <a:off x="8284643" y="5143513"/>
            <a:ext cx="438151" cy="478367"/>
          </a:xfrm>
          <a:prstGeom prst="rect">
            <a:avLst/>
          </a:prstGeom>
          <a:noFill/>
          <a:ln w="12700">
            <a:noFill/>
            <a:miter lim="800000"/>
            <a:headEnd/>
            <a:tailEnd/>
          </a:ln>
          <a:effectLst/>
        </p:spPr>
      </p:pic>
      <p:pic>
        <p:nvPicPr>
          <p:cNvPr id="82" name="Picture 13"/>
          <p:cNvPicPr>
            <a:picLocks noChangeArrowheads="1"/>
          </p:cNvPicPr>
          <p:nvPr/>
        </p:nvPicPr>
        <p:blipFill>
          <a:blip r:embed="rId4" cstate="print"/>
          <a:srcRect l="44322" t="85910" r="12703"/>
          <a:stretch>
            <a:fillRect/>
          </a:stretch>
        </p:blipFill>
        <p:spPr bwMode="auto">
          <a:xfrm>
            <a:off x="8360843" y="6096019"/>
            <a:ext cx="336551" cy="370416"/>
          </a:xfrm>
          <a:prstGeom prst="rect">
            <a:avLst/>
          </a:prstGeom>
          <a:noFill/>
          <a:ln w="12700">
            <a:noFill/>
            <a:miter lim="800000"/>
            <a:headEnd/>
            <a:tailEnd/>
          </a:ln>
          <a:effectLst/>
        </p:spPr>
      </p:pic>
    </p:spTree>
    <p:extLst>
      <p:ext uri="{BB962C8B-B14F-4D97-AF65-F5344CB8AC3E}">
        <p14:creationId xmlns:p14="http://schemas.microsoft.com/office/powerpoint/2010/main" val="995433110"/>
      </p:ext>
    </p:extLst>
  </p:cSld>
  <p:clrMapOvr>
    <a:masterClrMapping/>
  </p:clrMapOvr>
  <p:transition spd="slow">
    <p:cover dir="d"/>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8987387"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solidFill>
                <a:srgbClr val="FF0000"/>
              </a:solidFill>
            </a:endParaRPr>
          </a:p>
        </p:txBody>
      </p:sp>
      <p:sp>
        <p:nvSpPr>
          <p:cNvPr id="6" name="Line 5"/>
          <p:cNvSpPr>
            <a:spLocks noChangeShapeType="1"/>
          </p:cNvSpPr>
          <p:nvPr/>
        </p:nvSpPr>
        <p:spPr bwMode="auto">
          <a:xfrm>
            <a:off x="8953520" y="196640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7" name="Line 6"/>
          <p:cNvSpPr>
            <a:spLocks noChangeShapeType="1"/>
          </p:cNvSpPr>
          <p:nvPr/>
        </p:nvSpPr>
        <p:spPr bwMode="auto">
          <a:xfrm>
            <a:off x="8477267" y="3047997"/>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8" name="Line 7"/>
          <p:cNvSpPr>
            <a:spLocks noChangeShapeType="1"/>
          </p:cNvSpPr>
          <p:nvPr/>
        </p:nvSpPr>
        <p:spPr bwMode="auto">
          <a:xfrm>
            <a:off x="8953520" y="4180440"/>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9" name="Line 8"/>
          <p:cNvSpPr>
            <a:spLocks noChangeShapeType="1"/>
          </p:cNvSpPr>
          <p:nvPr/>
        </p:nvSpPr>
        <p:spPr bwMode="auto">
          <a:xfrm>
            <a:off x="8953520" y="5287456"/>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0" name="Line 9"/>
          <p:cNvSpPr>
            <a:spLocks noChangeShapeType="1"/>
          </p:cNvSpPr>
          <p:nvPr/>
        </p:nvSpPr>
        <p:spPr bwMode="auto">
          <a:xfrm>
            <a:off x="8953520" y="6394473"/>
            <a:ext cx="2652184" cy="0"/>
          </a:xfrm>
          <a:prstGeom prst="line">
            <a:avLst/>
          </a:prstGeom>
          <a:noFill/>
          <a:ln w="12700">
            <a:solidFill>
              <a:schemeClr val="tx1"/>
            </a:solidFill>
            <a:round/>
            <a:headEnd/>
            <a:tailEnd/>
          </a:ln>
          <a:effectLst/>
        </p:spPr>
        <p:txBody>
          <a:bodyPr wrap="none" anchor="ctr"/>
          <a:lstStyle/>
          <a:p>
            <a:endParaRPr lang="pl-PL" sz="2400">
              <a:solidFill>
                <a:srgbClr val="FF0000"/>
              </a:solidFill>
            </a:endParaRPr>
          </a:p>
        </p:txBody>
      </p:sp>
      <p:sp>
        <p:nvSpPr>
          <p:cNvPr id="13" name="AutoShape 12"/>
          <p:cNvSpPr>
            <a:spLocks noChangeArrowheads="1"/>
          </p:cNvSpPr>
          <p:nvPr/>
        </p:nvSpPr>
        <p:spPr bwMode="auto">
          <a:xfrm rot="10800000">
            <a:off x="273032" y="1968523"/>
            <a:ext cx="2540000" cy="4699000"/>
          </a:xfrm>
          <a:prstGeom prst="triangle">
            <a:avLst>
              <a:gd name="adj" fmla="val 49995"/>
            </a:avLst>
          </a:prstGeom>
          <a:gradFill rotWithShape="0">
            <a:gsLst>
              <a:gs pos="0">
                <a:srgbClr val="063DE8">
                  <a:gamma/>
                  <a:shade val="29804"/>
                  <a:invGamma/>
                </a:srgbClr>
              </a:gs>
              <a:gs pos="100000">
                <a:srgbClr val="063DE8"/>
              </a:gs>
            </a:gsLst>
            <a:lin ang="5400000" scaled="1"/>
          </a:gradFill>
          <a:ln w="12700">
            <a:noFill/>
            <a:miter lim="800000"/>
            <a:headEnd/>
            <a:tailEnd/>
          </a:ln>
          <a:effectLst/>
        </p:spPr>
        <p:txBody>
          <a:bodyPr wrap="none" anchor="ctr"/>
          <a:lstStyle/>
          <a:p>
            <a:endParaRPr lang="pl-PL" sz="2400"/>
          </a:p>
        </p:txBody>
      </p:sp>
      <p:sp>
        <p:nvSpPr>
          <p:cNvPr id="14" name="Line 13"/>
          <p:cNvSpPr>
            <a:spLocks noChangeShapeType="1"/>
          </p:cNvSpPr>
          <p:nvPr/>
        </p:nvSpPr>
        <p:spPr bwMode="auto">
          <a:xfrm>
            <a:off x="239165" y="307342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5" name="Line 14"/>
          <p:cNvSpPr>
            <a:spLocks noChangeShapeType="1"/>
          </p:cNvSpPr>
          <p:nvPr/>
        </p:nvSpPr>
        <p:spPr bwMode="auto">
          <a:xfrm>
            <a:off x="239165" y="4180440"/>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6" name="Line 15"/>
          <p:cNvSpPr>
            <a:spLocks noChangeShapeType="1"/>
          </p:cNvSpPr>
          <p:nvPr/>
        </p:nvSpPr>
        <p:spPr bwMode="auto">
          <a:xfrm>
            <a:off x="239165" y="5287456"/>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7" name="Line 16"/>
          <p:cNvSpPr>
            <a:spLocks noChangeShapeType="1"/>
          </p:cNvSpPr>
          <p:nvPr/>
        </p:nvSpPr>
        <p:spPr bwMode="auto">
          <a:xfrm>
            <a:off x="239165" y="6394473"/>
            <a:ext cx="2652184" cy="0"/>
          </a:xfrm>
          <a:prstGeom prst="line">
            <a:avLst/>
          </a:prstGeom>
          <a:noFill/>
          <a:ln w="12700">
            <a:solidFill>
              <a:schemeClr val="tx1"/>
            </a:solidFill>
            <a:round/>
            <a:headEnd/>
            <a:tailEnd/>
          </a:ln>
          <a:effectLst/>
        </p:spPr>
        <p:txBody>
          <a:bodyPr wrap="none" anchor="ctr"/>
          <a:lstStyle/>
          <a:p>
            <a:endParaRPr lang="pl-PL" sz="2400"/>
          </a:p>
        </p:txBody>
      </p:sp>
      <p:sp>
        <p:nvSpPr>
          <p:cNvPr id="18" name="Rectangle 17"/>
          <p:cNvSpPr>
            <a:spLocks noChangeArrowheads="1"/>
          </p:cNvSpPr>
          <p:nvPr/>
        </p:nvSpPr>
        <p:spPr bwMode="auto">
          <a:xfrm>
            <a:off x="201065" y="1443589"/>
            <a:ext cx="3007784" cy="5105672"/>
          </a:xfrm>
          <a:prstGeom prst="rect">
            <a:avLst/>
          </a:prstGeom>
          <a:noFill/>
          <a:ln w="12700">
            <a:noFill/>
            <a:miter lim="800000"/>
            <a:headEnd/>
            <a:tailEnd/>
          </a:ln>
          <a:effectLst/>
        </p:spPr>
        <p:txBody>
          <a:bodyPr lIns="120649" tIns="59267" rIns="120649" bIns="59267">
            <a:spAutoFit/>
          </a:bodyPr>
          <a:lstStyle/>
          <a:p>
            <a:pPr algn="l">
              <a:lnSpc>
                <a:spcPct val="150000"/>
              </a:lnSpc>
            </a:pPr>
            <a:r>
              <a:rPr lang="pl-PL" sz="2400" dirty="0">
                <a:solidFill>
                  <a:srgbClr val="FF0000"/>
                </a:solidFill>
              </a:rPr>
              <a:t>1 </a:t>
            </a:r>
            <a:r>
              <a:rPr lang="pl-PL" sz="2400" dirty="0" err="1">
                <a:solidFill>
                  <a:srgbClr val="FF0000"/>
                </a:solidFill>
              </a:rPr>
              <a:t>at</a:t>
            </a:r>
            <a:r>
              <a:rPr lang="pl-PL" sz="2400" dirty="0">
                <a:solidFill>
                  <a:srgbClr val="FF0000"/>
                </a:solidFill>
              </a:rPr>
              <a:t> 	   0 m</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2 </a:t>
            </a:r>
            <a:r>
              <a:rPr lang="pl-PL" sz="2400" dirty="0" err="1">
                <a:solidFill>
                  <a:srgbClr val="FF0000"/>
                </a:solidFill>
              </a:rPr>
              <a:t>at</a:t>
            </a:r>
            <a:r>
              <a:rPr lang="pl-PL" sz="2400" dirty="0">
                <a:solidFill>
                  <a:srgbClr val="FF0000"/>
                </a:solidFill>
              </a:rPr>
              <a:t>  	 10 m	</a:t>
            </a:r>
          </a:p>
          <a:p>
            <a:pPr algn="l">
              <a:lnSpc>
                <a:spcPct val="150000"/>
              </a:lnSpc>
            </a:pPr>
            <a:endParaRPr lang="pl-PL" sz="2400" dirty="0">
              <a:solidFill>
                <a:srgbClr val="FF0000"/>
              </a:solidFill>
            </a:endParaRPr>
          </a:p>
          <a:p>
            <a:pPr algn="l">
              <a:lnSpc>
                <a:spcPct val="150000"/>
              </a:lnSpc>
            </a:pPr>
            <a:r>
              <a:rPr lang="pl-PL" sz="2400" dirty="0">
                <a:solidFill>
                  <a:srgbClr val="FF0000"/>
                </a:solidFill>
              </a:rPr>
              <a:t>3 </a:t>
            </a:r>
            <a:r>
              <a:rPr lang="pl-PL" sz="2400" dirty="0" err="1">
                <a:solidFill>
                  <a:srgbClr val="FF0000"/>
                </a:solidFill>
              </a:rPr>
              <a:t>at</a:t>
            </a:r>
            <a:r>
              <a:rPr lang="pl-PL" sz="2400" dirty="0">
                <a:solidFill>
                  <a:srgbClr val="FF0000"/>
                </a:solidFill>
              </a:rPr>
              <a:t> 	 20 m</a:t>
            </a:r>
          </a:p>
          <a:p>
            <a:pPr algn="l">
              <a:lnSpc>
                <a:spcPct val="150000"/>
              </a:lnSpc>
            </a:pPr>
            <a:r>
              <a:rPr lang="pl-PL" sz="2400" dirty="0">
                <a:solidFill>
                  <a:srgbClr val="FF0000"/>
                </a:solidFill>
              </a:rPr>
              <a:t>	</a:t>
            </a:r>
          </a:p>
          <a:p>
            <a:pPr algn="l">
              <a:lnSpc>
                <a:spcPct val="150000"/>
              </a:lnSpc>
            </a:pPr>
            <a:r>
              <a:rPr lang="pl-PL" sz="2400" dirty="0">
                <a:solidFill>
                  <a:srgbClr val="FF0000"/>
                </a:solidFill>
              </a:rPr>
              <a:t>4 </a:t>
            </a:r>
            <a:r>
              <a:rPr lang="pl-PL" sz="2400" dirty="0" err="1">
                <a:solidFill>
                  <a:srgbClr val="FF0000"/>
                </a:solidFill>
              </a:rPr>
              <a:t>at</a:t>
            </a:r>
            <a:r>
              <a:rPr lang="pl-PL" sz="2400" dirty="0">
                <a:solidFill>
                  <a:srgbClr val="FF0000"/>
                </a:solidFill>
              </a:rPr>
              <a:t> 	 30 m </a:t>
            </a:r>
          </a:p>
          <a:p>
            <a:pPr algn="l">
              <a:lnSpc>
                <a:spcPct val="150000"/>
              </a:lnSpc>
            </a:pPr>
            <a:r>
              <a:rPr lang="pl-PL" sz="2400" dirty="0">
                <a:solidFill>
                  <a:srgbClr val="FF0000"/>
                </a:solidFill>
              </a:rPr>
              <a:t>	</a:t>
            </a:r>
          </a:p>
          <a:p>
            <a:pPr algn="l">
              <a:lnSpc>
                <a:spcPct val="150000"/>
              </a:lnSpc>
            </a:pPr>
            <a:r>
              <a:rPr lang="pl-PL" sz="2400" dirty="0">
                <a:solidFill>
                  <a:srgbClr val="FF0000"/>
                </a:solidFill>
              </a:rPr>
              <a:t>5 </a:t>
            </a:r>
            <a:r>
              <a:rPr lang="pl-PL" sz="2400" dirty="0" err="1">
                <a:solidFill>
                  <a:srgbClr val="FF0000"/>
                </a:solidFill>
              </a:rPr>
              <a:t>at</a:t>
            </a:r>
            <a:r>
              <a:rPr lang="pl-PL" sz="2400" dirty="0">
                <a:solidFill>
                  <a:srgbClr val="FF0000"/>
                </a:solidFill>
              </a:rPr>
              <a:t> 	40 m 	</a:t>
            </a:r>
          </a:p>
        </p:txBody>
      </p:sp>
      <p:sp>
        <p:nvSpPr>
          <p:cNvPr id="19" name="Line 18"/>
          <p:cNvSpPr>
            <a:spLocks noChangeShapeType="1"/>
          </p:cNvSpPr>
          <p:nvPr/>
        </p:nvSpPr>
        <p:spPr bwMode="auto">
          <a:xfrm>
            <a:off x="239165" y="1966407"/>
            <a:ext cx="2652184" cy="0"/>
          </a:xfrm>
          <a:prstGeom prst="line">
            <a:avLst/>
          </a:prstGeom>
          <a:noFill/>
          <a:ln w="12700">
            <a:solidFill>
              <a:schemeClr val="tx1"/>
            </a:solidFill>
            <a:round/>
            <a:headEnd/>
            <a:tailEnd/>
          </a:ln>
          <a:effectLst/>
        </p:spPr>
        <p:txBody>
          <a:bodyPr wrap="none" anchor="ctr"/>
          <a:lstStyle/>
          <a:p>
            <a:endParaRPr lang="pl-PL" sz="2400"/>
          </a:p>
        </p:txBody>
      </p:sp>
      <p:sp>
        <p:nvSpPr>
          <p:cNvPr id="22" name="Rectangle 21"/>
          <p:cNvSpPr>
            <a:spLocks noChangeArrowheads="1"/>
          </p:cNvSpPr>
          <p:nvPr/>
        </p:nvSpPr>
        <p:spPr bwMode="auto">
          <a:xfrm>
            <a:off x="9525024" y="850923"/>
            <a:ext cx="2440517" cy="5721225"/>
          </a:xfrm>
          <a:prstGeom prst="rect">
            <a:avLst/>
          </a:prstGeom>
          <a:noFill/>
          <a:ln w="12700">
            <a:noFill/>
            <a:miter lim="800000"/>
            <a:headEnd/>
            <a:tailEnd/>
          </a:ln>
          <a:effectLst/>
        </p:spPr>
        <p:txBody>
          <a:bodyPr lIns="120649" tIns="59267" rIns="120649" bIns="59267">
            <a:spAutoFit/>
          </a:bodyPr>
          <a:lstStyle/>
          <a:p>
            <a:pPr>
              <a:lnSpc>
                <a:spcPct val="130000"/>
              </a:lnSpc>
            </a:pPr>
            <a:endParaRPr lang="pl-PL" sz="3200" dirty="0">
              <a:solidFill>
                <a:srgbClr val="FF0000"/>
              </a:solidFill>
            </a:endParaRPr>
          </a:p>
          <a:p>
            <a:pPr algn="l">
              <a:lnSpc>
                <a:spcPct val="130000"/>
              </a:lnSpc>
            </a:pPr>
            <a:r>
              <a:rPr lang="pl-PL" sz="2400" dirty="0">
                <a:solidFill>
                  <a:srgbClr val="FF0000"/>
                </a:solidFill>
              </a:rPr>
              <a:t> 0 m	1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1/2</a:t>
            </a:r>
          </a:p>
          <a:p>
            <a:pPr algn="l">
              <a:lnSpc>
                <a:spcPct val="130000"/>
              </a:lnSpc>
            </a:pPr>
            <a:r>
              <a:rPr lang="pl-PL" sz="2400" dirty="0">
                <a:solidFill>
                  <a:srgbClr val="FF0000"/>
                </a:solidFill>
              </a:rPr>
              <a:t>10 m	2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1/3</a:t>
            </a:r>
            <a:endParaRPr lang="pl-PL" sz="2400" b="1" dirty="0">
              <a:solidFill>
                <a:srgbClr val="FFFF00"/>
              </a:solidFill>
            </a:endParaRPr>
          </a:p>
          <a:p>
            <a:pPr algn="l">
              <a:lnSpc>
                <a:spcPct val="130000"/>
              </a:lnSpc>
            </a:pPr>
            <a:r>
              <a:rPr lang="pl-PL" sz="2400" dirty="0">
                <a:solidFill>
                  <a:srgbClr val="FF0000"/>
                </a:solidFill>
              </a:rPr>
              <a:t>20 m	 3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1/4</a:t>
            </a:r>
          </a:p>
          <a:p>
            <a:pPr algn="l">
              <a:lnSpc>
                <a:spcPct val="130000"/>
              </a:lnSpc>
            </a:pPr>
            <a:r>
              <a:rPr lang="pl-PL" sz="2400" dirty="0">
                <a:solidFill>
                  <a:srgbClr val="FF0000"/>
                </a:solidFill>
              </a:rPr>
              <a:t>30 m 	 4 </a:t>
            </a:r>
            <a:r>
              <a:rPr lang="pl-PL" sz="2400" dirty="0" err="1">
                <a:solidFill>
                  <a:srgbClr val="FF0000"/>
                </a:solidFill>
              </a:rPr>
              <a:t>at</a:t>
            </a:r>
            <a:endParaRPr lang="pl-PL" sz="2400" dirty="0">
              <a:solidFill>
                <a:srgbClr val="FF0000"/>
              </a:solidFill>
            </a:endParaRPr>
          </a:p>
          <a:p>
            <a:pPr>
              <a:lnSpc>
                <a:spcPct val="130000"/>
              </a:lnSpc>
            </a:pPr>
            <a:r>
              <a:rPr lang="pl-PL" sz="3200" b="1" dirty="0">
                <a:solidFill>
                  <a:srgbClr val="FFFF00"/>
                </a:solidFill>
              </a:rPr>
              <a:t>1/5</a:t>
            </a:r>
          </a:p>
          <a:p>
            <a:pPr algn="l">
              <a:lnSpc>
                <a:spcPct val="130000"/>
              </a:lnSpc>
            </a:pPr>
            <a:r>
              <a:rPr lang="pl-PL" sz="2400" dirty="0">
                <a:solidFill>
                  <a:srgbClr val="FF0000"/>
                </a:solidFill>
              </a:rPr>
              <a:t>40 m 	 5 </a:t>
            </a:r>
            <a:r>
              <a:rPr lang="pl-PL" sz="2400" dirty="0" err="1">
                <a:solidFill>
                  <a:srgbClr val="FF0000"/>
                </a:solidFill>
              </a:rPr>
              <a:t>at</a:t>
            </a:r>
            <a:endParaRPr lang="pl-PL" sz="2400" dirty="0">
              <a:solidFill>
                <a:srgbClr val="FF0000"/>
              </a:solidFill>
            </a:endParaRPr>
          </a:p>
        </p:txBody>
      </p:sp>
      <p:sp>
        <p:nvSpPr>
          <p:cNvPr id="23" name="Rectangle 22"/>
          <p:cNvSpPr>
            <a:spLocks noChangeArrowheads="1"/>
          </p:cNvSpPr>
          <p:nvPr/>
        </p:nvSpPr>
        <p:spPr bwMode="auto">
          <a:xfrm>
            <a:off x="4687356" y="3356042"/>
            <a:ext cx="3748648" cy="2335683"/>
          </a:xfrm>
          <a:prstGeom prst="rect">
            <a:avLst/>
          </a:prstGeom>
          <a:noFill/>
          <a:ln w="12700">
            <a:noFill/>
            <a:miter lim="800000"/>
            <a:headEnd/>
            <a:tailEnd/>
          </a:ln>
          <a:effectLst/>
        </p:spPr>
        <p:txBody>
          <a:bodyPr wrap="square" lIns="120649" tIns="59267" rIns="120649" bIns="59267">
            <a:spAutoFit/>
          </a:bodyPr>
          <a:lstStyle/>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Dla ustalonej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masy gazu, przy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stałej temp.,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ciśnienie jest odwrotnie proporcjonalne </a:t>
            </a:r>
          </a:p>
          <a:p>
            <a:pPr algn="ctr"/>
            <a:r>
              <a:rPr lang="pl-PL"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do objętości</a:t>
            </a:r>
          </a:p>
        </p:txBody>
      </p:sp>
      <p:sp>
        <p:nvSpPr>
          <p:cNvPr id="24" name="Prostokąt 23"/>
          <p:cNvSpPr/>
          <p:nvPr/>
        </p:nvSpPr>
        <p:spPr>
          <a:xfrm>
            <a:off x="4513855" y="280111"/>
            <a:ext cx="3489032" cy="461665"/>
          </a:xfrm>
          <a:prstGeom prst="rect">
            <a:avLst/>
          </a:prstGeom>
        </p:spPr>
        <p:txBody>
          <a:bodyPr wrap="none">
            <a:spAutoFit/>
          </a:bodyPr>
          <a:lstStyle/>
          <a:p>
            <a:pPr marL="457189" indent="-457189" algn="ctr">
              <a:buClr>
                <a:schemeClr val="accent1">
                  <a:lumMod val="75000"/>
                </a:schemeClr>
              </a:buClr>
              <a:defRPr/>
            </a:pPr>
            <a:r>
              <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Prawo Boyle’a Mariotte’a</a:t>
            </a:r>
          </a:p>
        </p:txBody>
      </p:sp>
      <p:grpSp>
        <p:nvGrpSpPr>
          <p:cNvPr id="3" name="Group 21"/>
          <p:cNvGrpSpPr>
            <a:grpSpLocks/>
          </p:cNvGrpSpPr>
          <p:nvPr/>
        </p:nvGrpSpPr>
        <p:grpSpPr bwMode="auto">
          <a:xfrm>
            <a:off x="3143229" y="5808151"/>
            <a:ext cx="1524000" cy="857251"/>
            <a:chOff x="1344" y="3819"/>
            <a:chExt cx="626" cy="405"/>
          </a:xfrm>
        </p:grpSpPr>
        <p:sp>
          <p:nvSpPr>
            <p:cNvPr id="26" name="Freeform 22"/>
            <p:cNvSpPr>
              <a:spLocks/>
            </p:cNvSpPr>
            <p:nvPr/>
          </p:nvSpPr>
          <p:spPr bwMode="auto">
            <a:xfrm>
              <a:off x="1375" y="3835"/>
              <a:ext cx="564" cy="369"/>
            </a:xfrm>
            <a:custGeom>
              <a:avLst/>
              <a:gdLst/>
              <a:ahLst/>
              <a:cxnLst>
                <a:cxn ang="0">
                  <a:pos x="0" y="369"/>
                </a:cxn>
                <a:cxn ang="0">
                  <a:pos x="0" y="74"/>
                </a:cxn>
                <a:cxn ang="0">
                  <a:pos x="7" y="45"/>
                </a:cxn>
                <a:cxn ang="0">
                  <a:pos x="32" y="21"/>
                </a:cxn>
                <a:cxn ang="0">
                  <a:pos x="69" y="5"/>
                </a:cxn>
                <a:cxn ang="0">
                  <a:pos x="113" y="0"/>
                </a:cxn>
                <a:cxn ang="0">
                  <a:pos x="451" y="0"/>
                </a:cxn>
                <a:cxn ang="0">
                  <a:pos x="495" y="5"/>
                </a:cxn>
                <a:cxn ang="0">
                  <a:pos x="532" y="21"/>
                </a:cxn>
                <a:cxn ang="0">
                  <a:pos x="557" y="45"/>
                </a:cxn>
                <a:cxn ang="0">
                  <a:pos x="564" y="74"/>
                </a:cxn>
                <a:cxn ang="0">
                  <a:pos x="564" y="369"/>
                </a:cxn>
                <a:cxn ang="0">
                  <a:pos x="0" y="369"/>
                </a:cxn>
              </a:cxnLst>
              <a:rect l="0" t="0" r="r" b="b"/>
              <a:pathLst>
                <a:path w="564" h="369">
                  <a:moveTo>
                    <a:pt x="0" y="369"/>
                  </a:moveTo>
                  <a:lnTo>
                    <a:pt x="0" y="74"/>
                  </a:lnTo>
                  <a:lnTo>
                    <a:pt x="7" y="45"/>
                  </a:lnTo>
                  <a:lnTo>
                    <a:pt x="32" y="21"/>
                  </a:lnTo>
                  <a:lnTo>
                    <a:pt x="69" y="5"/>
                  </a:lnTo>
                  <a:lnTo>
                    <a:pt x="113" y="0"/>
                  </a:lnTo>
                  <a:lnTo>
                    <a:pt x="451" y="0"/>
                  </a:lnTo>
                  <a:lnTo>
                    <a:pt x="495" y="5"/>
                  </a:lnTo>
                  <a:lnTo>
                    <a:pt x="532" y="21"/>
                  </a:lnTo>
                  <a:lnTo>
                    <a:pt x="557" y="45"/>
                  </a:lnTo>
                  <a:lnTo>
                    <a:pt x="564" y="74"/>
                  </a:lnTo>
                  <a:lnTo>
                    <a:pt x="564" y="369"/>
                  </a:lnTo>
                  <a:lnTo>
                    <a:pt x="0" y="369"/>
                  </a:lnTo>
                  <a:close/>
                </a:path>
              </a:pathLst>
            </a:custGeom>
            <a:solidFill>
              <a:srgbClr val="DCFFFF"/>
            </a:solidFill>
            <a:ln w="9525">
              <a:noFill/>
              <a:round/>
              <a:headEnd/>
              <a:tailEnd/>
            </a:ln>
          </p:spPr>
          <p:txBody>
            <a:bodyPr/>
            <a:lstStyle/>
            <a:p>
              <a:endParaRPr lang="pl-PL" sz="2400"/>
            </a:p>
          </p:txBody>
        </p:sp>
        <p:sp>
          <p:nvSpPr>
            <p:cNvPr id="27" name="Rectangle 23"/>
            <p:cNvSpPr>
              <a:spLocks noChangeArrowheads="1"/>
            </p:cNvSpPr>
            <p:nvPr/>
          </p:nvSpPr>
          <p:spPr bwMode="auto">
            <a:xfrm>
              <a:off x="1375" y="3905"/>
              <a:ext cx="564" cy="299"/>
            </a:xfrm>
            <a:prstGeom prst="rect">
              <a:avLst/>
            </a:prstGeom>
            <a:solidFill>
              <a:srgbClr val="00AEFF"/>
            </a:solidFill>
            <a:ln w="9525">
              <a:noFill/>
              <a:miter lim="800000"/>
              <a:headEnd/>
              <a:tailEnd/>
            </a:ln>
          </p:spPr>
          <p:txBody>
            <a:bodyPr/>
            <a:lstStyle/>
            <a:p>
              <a:endParaRPr lang="pl-PL" sz="2400"/>
            </a:p>
          </p:txBody>
        </p:sp>
        <p:sp>
          <p:nvSpPr>
            <p:cNvPr id="28" name="Rectangle 24"/>
            <p:cNvSpPr>
              <a:spLocks noChangeArrowheads="1"/>
            </p:cNvSpPr>
            <p:nvPr/>
          </p:nvSpPr>
          <p:spPr bwMode="auto">
            <a:xfrm>
              <a:off x="1381" y="3911"/>
              <a:ext cx="552" cy="287"/>
            </a:xfrm>
            <a:prstGeom prst="rect">
              <a:avLst/>
            </a:prstGeom>
            <a:noFill/>
            <a:ln w="20638">
              <a:solidFill>
                <a:srgbClr val="000000"/>
              </a:solidFill>
              <a:miter lim="800000"/>
              <a:headEnd/>
              <a:tailEnd/>
            </a:ln>
          </p:spPr>
          <p:txBody>
            <a:bodyPr/>
            <a:lstStyle/>
            <a:p>
              <a:endParaRPr lang="pl-PL" sz="2400"/>
            </a:p>
          </p:txBody>
        </p:sp>
        <p:sp>
          <p:nvSpPr>
            <p:cNvPr id="29" name="Rectangle 25"/>
            <p:cNvSpPr>
              <a:spLocks noChangeArrowheads="1"/>
            </p:cNvSpPr>
            <p:nvPr/>
          </p:nvSpPr>
          <p:spPr bwMode="auto">
            <a:xfrm>
              <a:off x="1350" y="3909"/>
              <a:ext cx="57" cy="295"/>
            </a:xfrm>
            <a:prstGeom prst="rect">
              <a:avLst/>
            </a:prstGeom>
            <a:solidFill>
              <a:srgbClr val="000000"/>
            </a:solidFill>
            <a:ln w="9525">
              <a:noFill/>
              <a:miter lim="800000"/>
              <a:headEnd/>
              <a:tailEnd/>
            </a:ln>
          </p:spPr>
          <p:txBody>
            <a:bodyPr/>
            <a:lstStyle/>
            <a:p>
              <a:endParaRPr lang="pl-PL" sz="2400"/>
            </a:p>
          </p:txBody>
        </p:sp>
        <p:sp>
          <p:nvSpPr>
            <p:cNvPr id="30" name="Freeform 26"/>
            <p:cNvSpPr>
              <a:spLocks/>
            </p:cNvSpPr>
            <p:nvPr/>
          </p:nvSpPr>
          <p:spPr bwMode="auto">
            <a:xfrm>
              <a:off x="1344" y="3872"/>
              <a:ext cx="63" cy="41"/>
            </a:xfrm>
            <a:custGeom>
              <a:avLst/>
              <a:gdLst/>
              <a:ahLst/>
              <a:cxnLst>
                <a:cxn ang="0">
                  <a:pos x="0" y="33"/>
                </a:cxn>
                <a:cxn ang="0">
                  <a:pos x="13" y="0"/>
                </a:cxn>
                <a:cxn ang="0">
                  <a:pos x="63" y="17"/>
                </a:cxn>
                <a:cxn ang="0">
                  <a:pos x="56" y="41"/>
                </a:cxn>
                <a:cxn ang="0">
                  <a:pos x="0" y="33"/>
                </a:cxn>
              </a:cxnLst>
              <a:rect l="0" t="0" r="r" b="b"/>
              <a:pathLst>
                <a:path w="63" h="41">
                  <a:moveTo>
                    <a:pt x="0" y="33"/>
                  </a:moveTo>
                  <a:lnTo>
                    <a:pt x="13" y="0"/>
                  </a:lnTo>
                  <a:lnTo>
                    <a:pt x="63" y="17"/>
                  </a:lnTo>
                  <a:lnTo>
                    <a:pt x="56" y="41"/>
                  </a:lnTo>
                  <a:lnTo>
                    <a:pt x="0" y="33"/>
                  </a:lnTo>
                  <a:close/>
                </a:path>
              </a:pathLst>
            </a:custGeom>
            <a:solidFill>
              <a:srgbClr val="000000"/>
            </a:solidFill>
            <a:ln w="9525">
              <a:noFill/>
              <a:round/>
              <a:headEnd/>
              <a:tailEnd/>
            </a:ln>
          </p:spPr>
          <p:txBody>
            <a:bodyPr/>
            <a:lstStyle/>
            <a:p>
              <a:endParaRPr lang="pl-PL" sz="2400"/>
            </a:p>
          </p:txBody>
        </p:sp>
        <p:sp>
          <p:nvSpPr>
            <p:cNvPr id="31" name="Freeform 27"/>
            <p:cNvSpPr>
              <a:spLocks/>
            </p:cNvSpPr>
            <p:nvPr/>
          </p:nvSpPr>
          <p:spPr bwMode="auto">
            <a:xfrm>
              <a:off x="1357" y="3844"/>
              <a:ext cx="68" cy="45"/>
            </a:xfrm>
            <a:custGeom>
              <a:avLst/>
              <a:gdLst/>
              <a:ahLst/>
              <a:cxnLst>
                <a:cxn ang="0">
                  <a:pos x="0" y="28"/>
                </a:cxn>
                <a:cxn ang="0">
                  <a:pos x="31" y="0"/>
                </a:cxn>
                <a:cxn ang="0">
                  <a:pos x="68" y="28"/>
                </a:cxn>
                <a:cxn ang="0">
                  <a:pos x="50" y="45"/>
                </a:cxn>
                <a:cxn ang="0">
                  <a:pos x="0" y="28"/>
                </a:cxn>
              </a:cxnLst>
              <a:rect l="0" t="0" r="r" b="b"/>
              <a:pathLst>
                <a:path w="68" h="45">
                  <a:moveTo>
                    <a:pt x="0" y="28"/>
                  </a:moveTo>
                  <a:lnTo>
                    <a:pt x="31" y="0"/>
                  </a:lnTo>
                  <a:lnTo>
                    <a:pt x="68" y="28"/>
                  </a:lnTo>
                  <a:lnTo>
                    <a:pt x="50" y="45"/>
                  </a:lnTo>
                  <a:lnTo>
                    <a:pt x="0" y="28"/>
                  </a:lnTo>
                  <a:close/>
                </a:path>
              </a:pathLst>
            </a:custGeom>
            <a:solidFill>
              <a:srgbClr val="000000"/>
            </a:solidFill>
            <a:ln w="9525">
              <a:noFill/>
              <a:round/>
              <a:headEnd/>
              <a:tailEnd/>
            </a:ln>
          </p:spPr>
          <p:txBody>
            <a:bodyPr/>
            <a:lstStyle/>
            <a:p>
              <a:endParaRPr lang="pl-PL" sz="2400"/>
            </a:p>
          </p:txBody>
        </p:sp>
        <p:sp>
          <p:nvSpPr>
            <p:cNvPr id="32" name="Freeform 28"/>
            <p:cNvSpPr>
              <a:spLocks/>
            </p:cNvSpPr>
            <p:nvPr/>
          </p:nvSpPr>
          <p:spPr bwMode="auto">
            <a:xfrm>
              <a:off x="1388" y="3823"/>
              <a:ext cx="69" cy="49"/>
            </a:xfrm>
            <a:custGeom>
              <a:avLst/>
              <a:gdLst/>
              <a:ahLst/>
              <a:cxnLst>
                <a:cxn ang="0">
                  <a:pos x="0" y="21"/>
                </a:cxn>
                <a:cxn ang="0">
                  <a:pos x="44" y="0"/>
                </a:cxn>
                <a:cxn ang="0">
                  <a:pos x="69" y="33"/>
                </a:cxn>
                <a:cxn ang="0">
                  <a:pos x="37" y="49"/>
                </a:cxn>
                <a:cxn ang="0">
                  <a:pos x="0" y="21"/>
                </a:cxn>
              </a:cxnLst>
              <a:rect l="0" t="0" r="r" b="b"/>
              <a:pathLst>
                <a:path w="69" h="49">
                  <a:moveTo>
                    <a:pt x="0" y="21"/>
                  </a:moveTo>
                  <a:lnTo>
                    <a:pt x="44" y="0"/>
                  </a:lnTo>
                  <a:lnTo>
                    <a:pt x="69" y="33"/>
                  </a:lnTo>
                  <a:lnTo>
                    <a:pt x="37" y="49"/>
                  </a:lnTo>
                  <a:lnTo>
                    <a:pt x="0" y="21"/>
                  </a:lnTo>
                  <a:close/>
                </a:path>
              </a:pathLst>
            </a:custGeom>
            <a:solidFill>
              <a:srgbClr val="000000"/>
            </a:solidFill>
            <a:ln w="9525">
              <a:noFill/>
              <a:round/>
              <a:headEnd/>
              <a:tailEnd/>
            </a:ln>
          </p:spPr>
          <p:txBody>
            <a:bodyPr/>
            <a:lstStyle/>
            <a:p>
              <a:endParaRPr lang="pl-PL" sz="2400"/>
            </a:p>
          </p:txBody>
        </p:sp>
        <p:sp>
          <p:nvSpPr>
            <p:cNvPr id="33" name="Freeform 29"/>
            <p:cNvSpPr>
              <a:spLocks/>
            </p:cNvSpPr>
            <p:nvPr/>
          </p:nvSpPr>
          <p:spPr bwMode="auto">
            <a:xfrm>
              <a:off x="1432" y="3819"/>
              <a:ext cx="62" cy="37"/>
            </a:xfrm>
            <a:custGeom>
              <a:avLst/>
              <a:gdLst/>
              <a:ahLst/>
              <a:cxnLst>
                <a:cxn ang="0">
                  <a:pos x="0" y="4"/>
                </a:cxn>
                <a:cxn ang="0">
                  <a:pos x="50" y="0"/>
                </a:cxn>
                <a:cxn ang="0">
                  <a:pos x="62" y="37"/>
                </a:cxn>
                <a:cxn ang="0">
                  <a:pos x="25" y="37"/>
                </a:cxn>
                <a:cxn ang="0">
                  <a:pos x="0" y="4"/>
                </a:cxn>
              </a:cxnLst>
              <a:rect l="0" t="0" r="r" b="b"/>
              <a:pathLst>
                <a:path w="62" h="37">
                  <a:moveTo>
                    <a:pt x="0" y="4"/>
                  </a:moveTo>
                  <a:lnTo>
                    <a:pt x="50" y="0"/>
                  </a:lnTo>
                  <a:lnTo>
                    <a:pt x="62" y="37"/>
                  </a:lnTo>
                  <a:lnTo>
                    <a:pt x="25" y="37"/>
                  </a:lnTo>
                  <a:lnTo>
                    <a:pt x="0" y="4"/>
                  </a:lnTo>
                  <a:close/>
                </a:path>
              </a:pathLst>
            </a:custGeom>
            <a:solidFill>
              <a:srgbClr val="000000"/>
            </a:solidFill>
            <a:ln w="9525">
              <a:noFill/>
              <a:round/>
              <a:headEnd/>
              <a:tailEnd/>
            </a:ln>
          </p:spPr>
          <p:txBody>
            <a:bodyPr/>
            <a:lstStyle/>
            <a:p>
              <a:endParaRPr lang="pl-PL" sz="2400"/>
            </a:p>
          </p:txBody>
        </p:sp>
        <p:sp>
          <p:nvSpPr>
            <p:cNvPr id="34" name="Freeform 30"/>
            <p:cNvSpPr>
              <a:spLocks/>
            </p:cNvSpPr>
            <p:nvPr/>
          </p:nvSpPr>
          <p:spPr bwMode="auto">
            <a:xfrm>
              <a:off x="1344" y="3905"/>
              <a:ext cx="63" cy="8"/>
            </a:xfrm>
            <a:custGeom>
              <a:avLst/>
              <a:gdLst/>
              <a:ahLst/>
              <a:cxnLst>
                <a:cxn ang="0">
                  <a:pos x="6" y="4"/>
                </a:cxn>
                <a:cxn ang="0">
                  <a:pos x="0" y="0"/>
                </a:cxn>
                <a:cxn ang="0">
                  <a:pos x="63" y="4"/>
                </a:cxn>
                <a:cxn ang="0">
                  <a:pos x="56" y="8"/>
                </a:cxn>
                <a:cxn ang="0">
                  <a:pos x="6" y="4"/>
                </a:cxn>
              </a:cxnLst>
              <a:rect l="0" t="0" r="r" b="b"/>
              <a:pathLst>
                <a:path w="63" h="8">
                  <a:moveTo>
                    <a:pt x="6" y="4"/>
                  </a:moveTo>
                  <a:lnTo>
                    <a:pt x="0" y="0"/>
                  </a:lnTo>
                  <a:lnTo>
                    <a:pt x="63" y="4"/>
                  </a:lnTo>
                  <a:lnTo>
                    <a:pt x="56" y="8"/>
                  </a:lnTo>
                  <a:lnTo>
                    <a:pt x="6" y="4"/>
                  </a:lnTo>
                  <a:close/>
                </a:path>
              </a:pathLst>
            </a:custGeom>
            <a:solidFill>
              <a:srgbClr val="000000"/>
            </a:solidFill>
            <a:ln w="9525">
              <a:noFill/>
              <a:round/>
              <a:headEnd/>
              <a:tailEnd/>
            </a:ln>
          </p:spPr>
          <p:txBody>
            <a:bodyPr/>
            <a:lstStyle/>
            <a:p>
              <a:endParaRPr lang="pl-PL" sz="2400"/>
            </a:p>
          </p:txBody>
        </p:sp>
        <p:sp>
          <p:nvSpPr>
            <p:cNvPr id="35" name="Rectangle 31"/>
            <p:cNvSpPr>
              <a:spLocks noChangeArrowheads="1"/>
            </p:cNvSpPr>
            <p:nvPr/>
          </p:nvSpPr>
          <p:spPr bwMode="auto">
            <a:xfrm>
              <a:off x="1488" y="3819"/>
              <a:ext cx="338" cy="37"/>
            </a:xfrm>
            <a:prstGeom prst="rect">
              <a:avLst/>
            </a:prstGeom>
            <a:solidFill>
              <a:srgbClr val="000000"/>
            </a:solidFill>
            <a:ln w="9525">
              <a:noFill/>
              <a:miter lim="800000"/>
              <a:headEnd/>
              <a:tailEnd/>
            </a:ln>
          </p:spPr>
          <p:txBody>
            <a:bodyPr/>
            <a:lstStyle/>
            <a:p>
              <a:endParaRPr lang="pl-PL" sz="2400"/>
            </a:p>
          </p:txBody>
        </p:sp>
        <p:sp>
          <p:nvSpPr>
            <p:cNvPr id="36" name="Freeform 32"/>
            <p:cNvSpPr>
              <a:spLocks/>
            </p:cNvSpPr>
            <p:nvPr/>
          </p:nvSpPr>
          <p:spPr bwMode="auto">
            <a:xfrm>
              <a:off x="1482" y="3819"/>
              <a:ext cx="12" cy="37"/>
            </a:xfrm>
            <a:custGeom>
              <a:avLst/>
              <a:gdLst/>
              <a:ahLst/>
              <a:cxnLst>
                <a:cxn ang="0">
                  <a:pos x="0" y="0"/>
                </a:cxn>
                <a:cxn ang="0">
                  <a:pos x="6" y="0"/>
                </a:cxn>
                <a:cxn ang="0">
                  <a:pos x="12" y="37"/>
                </a:cxn>
                <a:cxn ang="0">
                  <a:pos x="6" y="37"/>
                </a:cxn>
                <a:cxn ang="0">
                  <a:pos x="0" y="0"/>
                </a:cxn>
              </a:cxnLst>
              <a:rect l="0" t="0" r="r" b="b"/>
              <a:pathLst>
                <a:path w="12" h="37">
                  <a:moveTo>
                    <a:pt x="0" y="0"/>
                  </a:moveTo>
                  <a:lnTo>
                    <a:pt x="6" y="0"/>
                  </a:lnTo>
                  <a:lnTo>
                    <a:pt x="12" y="37"/>
                  </a:lnTo>
                  <a:lnTo>
                    <a:pt x="6" y="37"/>
                  </a:lnTo>
                  <a:lnTo>
                    <a:pt x="0" y="0"/>
                  </a:lnTo>
                  <a:close/>
                </a:path>
              </a:pathLst>
            </a:custGeom>
            <a:solidFill>
              <a:srgbClr val="000000"/>
            </a:solidFill>
            <a:ln w="9525">
              <a:noFill/>
              <a:round/>
              <a:headEnd/>
              <a:tailEnd/>
            </a:ln>
          </p:spPr>
          <p:txBody>
            <a:bodyPr/>
            <a:lstStyle/>
            <a:p>
              <a:endParaRPr lang="pl-PL" sz="2400"/>
            </a:p>
          </p:txBody>
        </p:sp>
        <p:sp>
          <p:nvSpPr>
            <p:cNvPr id="37" name="Freeform 33"/>
            <p:cNvSpPr>
              <a:spLocks/>
            </p:cNvSpPr>
            <p:nvPr/>
          </p:nvSpPr>
          <p:spPr bwMode="auto">
            <a:xfrm>
              <a:off x="1820" y="3819"/>
              <a:ext cx="62" cy="37"/>
            </a:xfrm>
            <a:custGeom>
              <a:avLst/>
              <a:gdLst/>
              <a:ahLst/>
              <a:cxnLst>
                <a:cxn ang="0">
                  <a:pos x="12" y="0"/>
                </a:cxn>
                <a:cxn ang="0">
                  <a:pos x="62" y="4"/>
                </a:cxn>
                <a:cxn ang="0">
                  <a:pos x="37" y="37"/>
                </a:cxn>
                <a:cxn ang="0">
                  <a:pos x="0" y="37"/>
                </a:cxn>
                <a:cxn ang="0">
                  <a:pos x="12" y="0"/>
                </a:cxn>
              </a:cxnLst>
              <a:rect l="0" t="0" r="r" b="b"/>
              <a:pathLst>
                <a:path w="62" h="37">
                  <a:moveTo>
                    <a:pt x="12" y="0"/>
                  </a:moveTo>
                  <a:lnTo>
                    <a:pt x="62" y="4"/>
                  </a:lnTo>
                  <a:lnTo>
                    <a:pt x="37" y="37"/>
                  </a:lnTo>
                  <a:lnTo>
                    <a:pt x="0" y="37"/>
                  </a:lnTo>
                  <a:lnTo>
                    <a:pt x="12" y="0"/>
                  </a:lnTo>
                  <a:close/>
                </a:path>
              </a:pathLst>
            </a:custGeom>
            <a:solidFill>
              <a:srgbClr val="000000"/>
            </a:solidFill>
            <a:ln w="9525">
              <a:noFill/>
              <a:round/>
              <a:headEnd/>
              <a:tailEnd/>
            </a:ln>
          </p:spPr>
          <p:txBody>
            <a:bodyPr/>
            <a:lstStyle/>
            <a:p>
              <a:endParaRPr lang="pl-PL" sz="2400"/>
            </a:p>
          </p:txBody>
        </p:sp>
        <p:sp>
          <p:nvSpPr>
            <p:cNvPr id="38" name="Freeform 34"/>
            <p:cNvSpPr>
              <a:spLocks/>
            </p:cNvSpPr>
            <p:nvPr/>
          </p:nvSpPr>
          <p:spPr bwMode="auto">
            <a:xfrm>
              <a:off x="1857" y="3823"/>
              <a:ext cx="69" cy="49"/>
            </a:xfrm>
            <a:custGeom>
              <a:avLst/>
              <a:gdLst/>
              <a:ahLst/>
              <a:cxnLst>
                <a:cxn ang="0">
                  <a:pos x="25" y="0"/>
                </a:cxn>
                <a:cxn ang="0">
                  <a:pos x="69" y="21"/>
                </a:cxn>
                <a:cxn ang="0">
                  <a:pos x="32" y="49"/>
                </a:cxn>
                <a:cxn ang="0">
                  <a:pos x="0" y="33"/>
                </a:cxn>
                <a:cxn ang="0">
                  <a:pos x="25" y="0"/>
                </a:cxn>
              </a:cxnLst>
              <a:rect l="0" t="0" r="r" b="b"/>
              <a:pathLst>
                <a:path w="69" h="49">
                  <a:moveTo>
                    <a:pt x="25" y="0"/>
                  </a:moveTo>
                  <a:lnTo>
                    <a:pt x="69" y="21"/>
                  </a:lnTo>
                  <a:lnTo>
                    <a:pt x="32" y="49"/>
                  </a:lnTo>
                  <a:lnTo>
                    <a:pt x="0" y="33"/>
                  </a:lnTo>
                  <a:lnTo>
                    <a:pt x="25" y="0"/>
                  </a:lnTo>
                  <a:close/>
                </a:path>
              </a:pathLst>
            </a:custGeom>
            <a:solidFill>
              <a:srgbClr val="000000"/>
            </a:solidFill>
            <a:ln w="9525">
              <a:noFill/>
              <a:round/>
              <a:headEnd/>
              <a:tailEnd/>
            </a:ln>
          </p:spPr>
          <p:txBody>
            <a:bodyPr/>
            <a:lstStyle/>
            <a:p>
              <a:endParaRPr lang="pl-PL" sz="2400"/>
            </a:p>
          </p:txBody>
        </p:sp>
        <p:sp>
          <p:nvSpPr>
            <p:cNvPr id="39" name="Freeform 35"/>
            <p:cNvSpPr>
              <a:spLocks/>
            </p:cNvSpPr>
            <p:nvPr/>
          </p:nvSpPr>
          <p:spPr bwMode="auto">
            <a:xfrm>
              <a:off x="1889" y="3844"/>
              <a:ext cx="68" cy="45"/>
            </a:xfrm>
            <a:custGeom>
              <a:avLst/>
              <a:gdLst/>
              <a:ahLst/>
              <a:cxnLst>
                <a:cxn ang="0">
                  <a:pos x="37" y="0"/>
                </a:cxn>
                <a:cxn ang="0">
                  <a:pos x="68" y="28"/>
                </a:cxn>
                <a:cxn ang="0">
                  <a:pos x="18" y="45"/>
                </a:cxn>
                <a:cxn ang="0">
                  <a:pos x="0" y="28"/>
                </a:cxn>
                <a:cxn ang="0">
                  <a:pos x="37" y="0"/>
                </a:cxn>
              </a:cxnLst>
              <a:rect l="0" t="0" r="r" b="b"/>
              <a:pathLst>
                <a:path w="68" h="45">
                  <a:moveTo>
                    <a:pt x="37" y="0"/>
                  </a:moveTo>
                  <a:lnTo>
                    <a:pt x="68" y="28"/>
                  </a:lnTo>
                  <a:lnTo>
                    <a:pt x="18" y="45"/>
                  </a:lnTo>
                  <a:lnTo>
                    <a:pt x="0" y="28"/>
                  </a:lnTo>
                  <a:lnTo>
                    <a:pt x="37" y="0"/>
                  </a:lnTo>
                  <a:close/>
                </a:path>
              </a:pathLst>
            </a:custGeom>
            <a:solidFill>
              <a:srgbClr val="000000"/>
            </a:solidFill>
            <a:ln w="9525">
              <a:noFill/>
              <a:round/>
              <a:headEnd/>
              <a:tailEnd/>
            </a:ln>
          </p:spPr>
          <p:txBody>
            <a:bodyPr/>
            <a:lstStyle/>
            <a:p>
              <a:endParaRPr lang="pl-PL" sz="2400"/>
            </a:p>
          </p:txBody>
        </p:sp>
        <p:sp>
          <p:nvSpPr>
            <p:cNvPr id="40" name="Freeform 36"/>
            <p:cNvSpPr>
              <a:spLocks/>
            </p:cNvSpPr>
            <p:nvPr/>
          </p:nvSpPr>
          <p:spPr bwMode="auto">
            <a:xfrm>
              <a:off x="1907" y="3872"/>
              <a:ext cx="57" cy="41"/>
            </a:xfrm>
            <a:custGeom>
              <a:avLst/>
              <a:gdLst/>
              <a:ahLst/>
              <a:cxnLst>
                <a:cxn ang="0">
                  <a:pos x="50" y="0"/>
                </a:cxn>
                <a:cxn ang="0">
                  <a:pos x="57" y="33"/>
                </a:cxn>
                <a:cxn ang="0">
                  <a:pos x="0" y="41"/>
                </a:cxn>
                <a:cxn ang="0">
                  <a:pos x="0" y="17"/>
                </a:cxn>
                <a:cxn ang="0">
                  <a:pos x="50" y="0"/>
                </a:cxn>
              </a:cxnLst>
              <a:rect l="0" t="0" r="r" b="b"/>
              <a:pathLst>
                <a:path w="57" h="41">
                  <a:moveTo>
                    <a:pt x="50" y="0"/>
                  </a:moveTo>
                  <a:lnTo>
                    <a:pt x="57" y="33"/>
                  </a:lnTo>
                  <a:lnTo>
                    <a:pt x="0" y="41"/>
                  </a:lnTo>
                  <a:lnTo>
                    <a:pt x="0" y="17"/>
                  </a:lnTo>
                  <a:lnTo>
                    <a:pt x="50" y="0"/>
                  </a:lnTo>
                  <a:close/>
                </a:path>
              </a:pathLst>
            </a:custGeom>
            <a:solidFill>
              <a:srgbClr val="000000"/>
            </a:solidFill>
            <a:ln w="9525">
              <a:noFill/>
              <a:round/>
              <a:headEnd/>
              <a:tailEnd/>
            </a:ln>
          </p:spPr>
          <p:txBody>
            <a:bodyPr/>
            <a:lstStyle/>
            <a:p>
              <a:endParaRPr lang="pl-PL" sz="2400"/>
            </a:p>
          </p:txBody>
        </p:sp>
        <p:sp>
          <p:nvSpPr>
            <p:cNvPr id="41" name="Freeform 37"/>
            <p:cNvSpPr>
              <a:spLocks/>
            </p:cNvSpPr>
            <p:nvPr/>
          </p:nvSpPr>
          <p:spPr bwMode="auto">
            <a:xfrm>
              <a:off x="1820" y="3819"/>
              <a:ext cx="12" cy="37"/>
            </a:xfrm>
            <a:custGeom>
              <a:avLst/>
              <a:gdLst/>
              <a:ahLst/>
              <a:cxnLst>
                <a:cxn ang="0">
                  <a:pos x="6" y="0"/>
                </a:cxn>
                <a:cxn ang="0">
                  <a:pos x="12" y="0"/>
                </a:cxn>
                <a:cxn ang="0">
                  <a:pos x="6" y="37"/>
                </a:cxn>
                <a:cxn ang="0">
                  <a:pos x="0" y="37"/>
                </a:cxn>
                <a:cxn ang="0">
                  <a:pos x="6" y="0"/>
                </a:cxn>
              </a:cxnLst>
              <a:rect l="0" t="0" r="r" b="b"/>
              <a:pathLst>
                <a:path w="12" h="37">
                  <a:moveTo>
                    <a:pt x="6" y="0"/>
                  </a:moveTo>
                  <a:lnTo>
                    <a:pt x="12" y="0"/>
                  </a:lnTo>
                  <a:lnTo>
                    <a:pt x="6" y="37"/>
                  </a:lnTo>
                  <a:lnTo>
                    <a:pt x="0" y="37"/>
                  </a:lnTo>
                  <a:lnTo>
                    <a:pt x="6" y="0"/>
                  </a:lnTo>
                  <a:close/>
                </a:path>
              </a:pathLst>
            </a:custGeom>
            <a:solidFill>
              <a:srgbClr val="000000"/>
            </a:solidFill>
            <a:ln w="9525">
              <a:noFill/>
              <a:round/>
              <a:headEnd/>
              <a:tailEnd/>
            </a:ln>
          </p:spPr>
          <p:txBody>
            <a:bodyPr/>
            <a:lstStyle/>
            <a:p>
              <a:endParaRPr lang="pl-PL" sz="2400"/>
            </a:p>
          </p:txBody>
        </p:sp>
        <p:sp>
          <p:nvSpPr>
            <p:cNvPr id="42" name="Rectangle 38"/>
            <p:cNvSpPr>
              <a:spLocks noChangeArrowheads="1"/>
            </p:cNvSpPr>
            <p:nvPr/>
          </p:nvSpPr>
          <p:spPr bwMode="auto">
            <a:xfrm>
              <a:off x="1914" y="3909"/>
              <a:ext cx="56" cy="295"/>
            </a:xfrm>
            <a:prstGeom prst="rect">
              <a:avLst/>
            </a:prstGeom>
            <a:solidFill>
              <a:srgbClr val="000000"/>
            </a:solidFill>
            <a:ln w="9525">
              <a:noFill/>
              <a:miter lim="800000"/>
              <a:headEnd/>
              <a:tailEnd/>
            </a:ln>
          </p:spPr>
          <p:txBody>
            <a:bodyPr/>
            <a:lstStyle/>
            <a:p>
              <a:endParaRPr lang="pl-PL" sz="2400"/>
            </a:p>
          </p:txBody>
        </p:sp>
        <p:sp>
          <p:nvSpPr>
            <p:cNvPr id="43" name="Freeform 39"/>
            <p:cNvSpPr>
              <a:spLocks/>
            </p:cNvSpPr>
            <p:nvPr/>
          </p:nvSpPr>
          <p:spPr bwMode="auto">
            <a:xfrm>
              <a:off x="1907" y="3905"/>
              <a:ext cx="63" cy="8"/>
            </a:xfrm>
            <a:custGeom>
              <a:avLst/>
              <a:gdLst/>
              <a:ahLst/>
              <a:cxnLst>
                <a:cxn ang="0">
                  <a:pos x="57" y="0"/>
                </a:cxn>
                <a:cxn ang="0">
                  <a:pos x="63" y="4"/>
                </a:cxn>
                <a:cxn ang="0">
                  <a:pos x="0" y="8"/>
                </a:cxn>
                <a:cxn ang="0">
                  <a:pos x="7" y="4"/>
                </a:cxn>
                <a:cxn ang="0">
                  <a:pos x="57" y="0"/>
                </a:cxn>
              </a:cxnLst>
              <a:rect l="0" t="0" r="r" b="b"/>
              <a:pathLst>
                <a:path w="63" h="8">
                  <a:moveTo>
                    <a:pt x="57" y="0"/>
                  </a:moveTo>
                  <a:lnTo>
                    <a:pt x="63" y="4"/>
                  </a:lnTo>
                  <a:lnTo>
                    <a:pt x="0" y="8"/>
                  </a:lnTo>
                  <a:lnTo>
                    <a:pt x="7" y="4"/>
                  </a:lnTo>
                  <a:lnTo>
                    <a:pt x="57" y="0"/>
                  </a:lnTo>
                  <a:close/>
                </a:path>
              </a:pathLst>
            </a:custGeom>
            <a:solidFill>
              <a:srgbClr val="000000"/>
            </a:solidFill>
            <a:ln w="9525">
              <a:noFill/>
              <a:round/>
              <a:headEnd/>
              <a:tailEnd/>
            </a:ln>
          </p:spPr>
          <p:txBody>
            <a:bodyPr/>
            <a:lstStyle/>
            <a:p>
              <a:endParaRPr lang="pl-PL" sz="2400"/>
            </a:p>
          </p:txBody>
        </p:sp>
        <p:sp>
          <p:nvSpPr>
            <p:cNvPr id="44" name="Oval 40"/>
            <p:cNvSpPr>
              <a:spLocks noChangeArrowheads="1"/>
            </p:cNvSpPr>
            <p:nvPr/>
          </p:nvSpPr>
          <p:spPr bwMode="auto">
            <a:xfrm>
              <a:off x="1914" y="4187"/>
              <a:ext cx="56" cy="37"/>
            </a:xfrm>
            <a:prstGeom prst="ellipse">
              <a:avLst/>
            </a:prstGeom>
            <a:solidFill>
              <a:srgbClr val="000000"/>
            </a:solidFill>
            <a:ln w="9525">
              <a:noFill/>
              <a:round/>
              <a:headEnd/>
              <a:tailEnd/>
            </a:ln>
          </p:spPr>
          <p:txBody>
            <a:bodyPr/>
            <a:lstStyle/>
            <a:p>
              <a:endParaRPr lang="pl-PL" sz="2400"/>
            </a:p>
          </p:txBody>
        </p:sp>
        <p:sp>
          <p:nvSpPr>
            <p:cNvPr id="45" name="Oval 41"/>
            <p:cNvSpPr>
              <a:spLocks noChangeArrowheads="1"/>
            </p:cNvSpPr>
            <p:nvPr/>
          </p:nvSpPr>
          <p:spPr bwMode="auto">
            <a:xfrm>
              <a:off x="1350" y="4187"/>
              <a:ext cx="57" cy="37"/>
            </a:xfrm>
            <a:prstGeom prst="ellipse">
              <a:avLst/>
            </a:prstGeom>
            <a:solidFill>
              <a:srgbClr val="000000"/>
            </a:solidFill>
            <a:ln w="9525">
              <a:noFill/>
              <a:round/>
              <a:headEnd/>
              <a:tailEnd/>
            </a:ln>
          </p:spPr>
          <p:txBody>
            <a:bodyPr/>
            <a:lstStyle/>
            <a:p>
              <a:endParaRPr lang="pl-PL" sz="2400"/>
            </a:p>
          </p:txBody>
        </p:sp>
        <p:sp>
          <p:nvSpPr>
            <p:cNvPr id="46" name="Text Box 42"/>
            <p:cNvSpPr txBox="1">
              <a:spLocks noChangeArrowheads="1"/>
            </p:cNvSpPr>
            <p:nvPr/>
          </p:nvSpPr>
          <p:spPr bwMode="auto">
            <a:xfrm>
              <a:off x="1385" y="3820"/>
              <a:ext cx="428" cy="33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1/5</a:t>
              </a:r>
            </a:p>
          </p:txBody>
        </p:sp>
      </p:grpSp>
      <p:grpSp>
        <p:nvGrpSpPr>
          <p:cNvPr id="4" name="Group 45"/>
          <p:cNvGrpSpPr>
            <a:grpSpLocks/>
          </p:cNvGrpSpPr>
          <p:nvPr/>
        </p:nvGrpSpPr>
        <p:grpSpPr bwMode="auto">
          <a:xfrm>
            <a:off x="3143229" y="1314467"/>
            <a:ext cx="1524000" cy="4258734"/>
            <a:chOff x="1296" y="1680"/>
            <a:chExt cx="720" cy="2012"/>
          </a:xfrm>
        </p:grpSpPr>
        <p:sp>
          <p:nvSpPr>
            <p:cNvPr id="48" name="Freeform 46"/>
            <p:cNvSpPr>
              <a:spLocks/>
            </p:cNvSpPr>
            <p:nvPr/>
          </p:nvSpPr>
          <p:spPr bwMode="auto">
            <a:xfrm>
              <a:off x="1332" y="3300"/>
              <a:ext cx="648" cy="372"/>
            </a:xfrm>
            <a:custGeom>
              <a:avLst/>
              <a:gdLst/>
              <a:ahLst/>
              <a:cxnLst>
                <a:cxn ang="0">
                  <a:pos x="0" y="372"/>
                </a:cxn>
                <a:cxn ang="0">
                  <a:pos x="0" y="73"/>
                </a:cxn>
                <a:cxn ang="0">
                  <a:pos x="7" y="45"/>
                </a:cxn>
                <a:cxn ang="0">
                  <a:pos x="36" y="24"/>
                </a:cxn>
                <a:cxn ang="0">
                  <a:pos x="79" y="8"/>
                </a:cxn>
                <a:cxn ang="0">
                  <a:pos x="130" y="0"/>
                </a:cxn>
                <a:cxn ang="0">
                  <a:pos x="518" y="0"/>
                </a:cxn>
                <a:cxn ang="0">
                  <a:pos x="569" y="8"/>
                </a:cxn>
                <a:cxn ang="0">
                  <a:pos x="612" y="24"/>
                </a:cxn>
                <a:cxn ang="0">
                  <a:pos x="641" y="45"/>
                </a:cxn>
                <a:cxn ang="0">
                  <a:pos x="648" y="73"/>
                </a:cxn>
                <a:cxn ang="0">
                  <a:pos x="648" y="372"/>
                </a:cxn>
                <a:cxn ang="0">
                  <a:pos x="0" y="372"/>
                </a:cxn>
              </a:cxnLst>
              <a:rect l="0" t="0" r="r" b="b"/>
              <a:pathLst>
                <a:path w="648" h="372">
                  <a:moveTo>
                    <a:pt x="0" y="372"/>
                  </a:moveTo>
                  <a:lnTo>
                    <a:pt x="0" y="73"/>
                  </a:lnTo>
                  <a:lnTo>
                    <a:pt x="7" y="45"/>
                  </a:lnTo>
                  <a:lnTo>
                    <a:pt x="36" y="24"/>
                  </a:lnTo>
                  <a:lnTo>
                    <a:pt x="79" y="8"/>
                  </a:lnTo>
                  <a:lnTo>
                    <a:pt x="130" y="0"/>
                  </a:lnTo>
                  <a:lnTo>
                    <a:pt x="518" y="0"/>
                  </a:lnTo>
                  <a:lnTo>
                    <a:pt x="569" y="8"/>
                  </a:lnTo>
                  <a:lnTo>
                    <a:pt x="612" y="24"/>
                  </a:lnTo>
                  <a:lnTo>
                    <a:pt x="641" y="45"/>
                  </a:lnTo>
                  <a:lnTo>
                    <a:pt x="648" y="73"/>
                  </a:lnTo>
                  <a:lnTo>
                    <a:pt x="648" y="372"/>
                  </a:lnTo>
                  <a:lnTo>
                    <a:pt x="0" y="372"/>
                  </a:lnTo>
                  <a:close/>
                </a:path>
              </a:pathLst>
            </a:custGeom>
            <a:solidFill>
              <a:srgbClr val="DCFFFF"/>
            </a:solidFill>
            <a:ln w="9525">
              <a:noFill/>
              <a:round/>
              <a:headEnd/>
              <a:tailEnd/>
            </a:ln>
          </p:spPr>
          <p:txBody>
            <a:bodyPr/>
            <a:lstStyle/>
            <a:p>
              <a:endParaRPr lang="pl-PL" sz="2400"/>
            </a:p>
          </p:txBody>
        </p:sp>
        <p:sp>
          <p:nvSpPr>
            <p:cNvPr id="49" name="Rectangle 47"/>
            <p:cNvSpPr>
              <a:spLocks noChangeArrowheads="1"/>
            </p:cNvSpPr>
            <p:nvPr/>
          </p:nvSpPr>
          <p:spPr bwMode="auto">
            <a:xfrm>
              <a:off x="1332" y="3390"/>
              <a:ext cx="648" cy="282"/>
            </a:xfrm>
            <a:prstGeom prst="rect">
              <a:avLst/>
            </a:prstGeom>
            <a:solidFill>
              <a:srgbClr val="00AEFF"/>
            </a:solidFill>
            <a:ln w="9525">
              <a:noFill/>
              <a:miter lim="800000"/>
              <a:headEnd/>
              <a:tailEnd/>
            </a:ln>
          </p:spPr>
          <p:txBody>
            <a:bodyPr/>
            <a:lstStyle/>
            <a:p>
              <a:endParaRPr lang="pl-PL" sz="2400"/>
            </a:p>
          </p:txBody>
        </p:sp>
        <p:sp>
          <p:nvSpPr>
            <p:cNvPr id="50" name="Rectangle 48"/>
            <p:cNvSpPr>
              <a:spLocks noChangeArrowheads="1"/>
            </p:cNvSpPr>
            <p:nvPr/>
          </p:nvSpPr>
          <p:spPr bwMode="auto">
            <a:xfrm>
              <a:off x="1339" y="3397"/>
              <a:ext cx="634" cy="268"/>
            </a:xfrm>
            <a:prstGeom prst="rect">
              <a:avLst/>
            </a:prstGeom>
            <a:noFill/>
            <a:ln w="22225">
              <a:solidFill>
                <a:srgbClr val="000000"/>
              </a:solidFill>
              <a:miter lim="800000"/>
              <a:headEnd/>
              <a:tailEnd/>
            </a:ln>
          </p:spPr>
          <p:txBody>
            <a:bodyPr/>
            <a:lstStyle/>
            <a:p>
              <a:endParaRPr lang="pl-PL" sz="2400"/>
            </a:p>
          </p:txBody>
        </p:sp>
        <p:sp>
          <p:nvSpPr>
            <p:cNvPr id="51" name="Rectangle 49"/>
            <p:cNvSpPr>
              <a:spLocks noChangeArrowheads="1"/>
            </p:cNvSpPr>
            <p:nvPr/>
          </p:nvSpPr>
          <p:spPr bwMode="auto">
            <a:xfrm>
              <a:off x="1303" y="3373"/>
              <a:ext cx="65" cy="299"/>
            </a:xfrm>
            <a:prstGeom prst="rect">
              <a:avLst/>
            </a:prstGeom>
            <a:solidFill>
              <a:srgbClr val="000000"/>
            </a:solidFill>
            <a:ln w="9525">
              <a:noFill/>
              <a:miter lim="800000"/>
              <a:headEnd/>
              <a:tailEnd/>
            </a:ln>
          </p:spPr>
          <p:txBody>
            <a:bodyPr/>
            <a:lstStyle/>
            <a:p>
              <a:endParaRPr lang="pl-PL" sz="2400"/>
            </a:p>
          </p:txBody>
        </p:sp>
        <p:sp>
          <p:nvSpPr>
            <p:cNvPr id="52" name="Freeform 50"/>
            <p:cNvSpPr>
              <a:spLocks/>
            </p:cNvSpPr>
            <p:nvPr/>
          </p:nvSpPr>
          <p:spPr bwMode="auto">
            <a:xfrm>
              <a:off x="1296" y="3336"/>
              <a:ext cx="72" cy="41"/>
            </a:xfrm>
            <a:custGeom>
              <a:avLst/>
              <a:gdLst/>
              <a:ahLst/>
              <a:cxnLst>
                <a:cxn ang="0">
                  <a:pos x="0" y="33"/>
                </a:cxn>
                <a:cxn ang="0">
                  <a:pos x="14" y="0"/>
                </a:cxn>
                <a:cxn ang="0">
                  <a:pos x="72" y="17"/>
                </a:cxn>
                <a:cxn ang="0">
                  <a:pos x="65" y="41"/>
                </a:cxn>
                <a:cxn ang="0">
                  <a:pos x="0" y="33"/>
                </a:cxn>
              </a:cxnLst>
              <a:rect l="0" t="0" r="r" b="b"/>
              <a:pathLst>
                <a:path w="72" h="41">
                  <a:moveTo>
                    <a:pt x="0" y="33"/>
                  </a:moveTo>
                  <a:lnTo>
                    <a:pt x="14" y="0"/>
                  </a:lnTo>
                  <a:lnTo>
                    <a:pt x="72" y="17"/>
                  </a:lnTo>
                  <a:lnTo>
                    <a:pt x="65" y="41"/>
                  </a:lnTo>
                  <a:lnTo>
                    <a:pt x="0" y="33"/>
                  </a:lnTo>
                  <a:close/>
                </a:path>
              </a:pathLst>
            </a:custGeom>
            <a:solidFill>
              <a:srgbClr val="000000"/>
            </a:solidFill>
            <a:ln w="9525">
              <a:noFill/>
              <a:round/>
              <a:headEnd/>
              <a:tailEnd/>
            </a:ln>
          </p:spPr>
          <p:txBody>
            <a:bodyPr/>
            <a:lstStyle/>
            <a:p>
              <a:endParaRPr lang="pl-PL" sz="2400"/>
            </a:p>
          </p:txBody>
        </p:sp>
        <p:sp>
          <p:nvSpPr>
            <p:cNvPr id="53" name="Freeform 51"/>
            <p:cNvSpPr>
              <a:spLocks/>
            </p:cNvSpPr>
            <p:nvPr/>
          </p:nvSpPr>
          <p:spPr bwMode="auto">
            <a:xfrm>
              <a:off x="1310" y="3312"/>
              <a:ext cx="80" cy="41"/>
            </a:xfrm>
            <a:custGeom>
              <a:avLst/>
              <a:gdLst/>
              <a:ahLst/>
              <a:cxnLst>
                <a:cxn ang="0">
                  <a:pos x="0" y="24"/>
                </a:cxn>
                <a:cxn ang="0">
                  <a:pos x="36" y="0"/>
                </a:cxn>
                <a:cxn ang="0">
                  <a:pos x="80" y="29"/>
                </a:cxn>
                <a:cxn ang="0">
                  <a:pos x="58" y="41"/>
                </a:cxn>
                <a:cxn ang="0">
                  <a:pos x="0" y="24"/>
                </a:cxn>
              </a:cxnLst>
              <a:rect l="0" t="0" r="r" b="b"/>
              <a:pathLst>
                <a:path w="80" h="41">
                  <a:moveTo>
                    <a:pt x="0" y="24"/>
                  </a:moveTo>
                  <a:lnTo>
                    <a:pt x="36" y="0"/>
                  </a:lnTo>
                  <a:lnTo>
                    <a:pt x="80" y="29"/>
                  </a:lnTo>
                  <a:lnTo>
                    <a:pt x="58" y="41"/>
                  </a:lnTo>
                  <a:lnTo>
                    <a:pt x="0" y="24"/>
                  </a:lnTo>
                  <a:close/>
                </a:path>
              </a:pathLst>
            </a:custGeom>
            <a:solidFill>
              <a:srgbClr val="000000"/>
            </a:solidFill>
            <a:ln w="9525">
              <a:noFill/>
              <a:round/>
              <a:headEnd/>
              <a:tailEnd/>
            </a:ln>
          </p:spPr>
          <p:txBody>
            <a:bodyPr/>
            <a:lstStyle/>
            <a:p>
              <a:endParaRPr lang="pl-PL" sz="2400"/>
            </a:p>
          </p:txBody>
        </p:sp>
        <p:sp>
          <p:nvSpPr>
            <p:cNvPr id="54" name="Freeform 52"/>
            <p:cNvSpPr>
              <a:spLocks/>
            </p:cNvSpPr>
            <p:nvPr/>
          </p:nvSpPr>
          <p:spPr bwMode="auto">
            <a:xfrm>
              <a:off x="1346" y="3291"/>
              <a:ext cx="80" cy="50"/>
            </a:xfrm>
            <a:custGeom>
              <a:avLst/>
              <a:gdLst/>
              <a:ahLst/>
              <a:cxnLst>
                <a:cxn ang="0">
                  <a:pos x="0" y="21"/>
                </a:cxn>
                <a:cxn ang="0">
                  <a:pos x="51" y="0"/>
                </a:cxn>
                <a:cxn ang="0">
                  <a:pos x="80" y="33"/>
                </a:cxn>
                <a:cxn ang="0">
                  <a:pos x="44" y="50"/>
                </a:cxn>
                <a:cxn ang="0">
                  <a:pos x="0" y="21"/>
                </a:cxn>
              </a:cxnLst>
              <a:rect l="0" t="0" r="r" b="b"/>
              <a:pathLst>
                <a:path w="80" h="50">
                  <a:moveTo>
                    <a:pt x="0" y="21"/>
                  </a:moveTo>
                  <a:lnTo>
                    <a:pt x="51" y="0"/>
                  </a:lnTo>
                  <a:lnTo>
                    <a:pt x="80" y="33"/>
                  </a:lnTo>
                  <a:lnTo>
                    <a:pt x="44" y="50"/>
                  </a:lnTo>
                  <a:lnTo>
                    <a:pt x="0" y="21"/>
                  </a:lnTo>
                  <a:close/>
                </a:path>
              </a:pathLst>
            </a:custGeom>
            <a:solidFill>
              <a:srgbClr val="000000"/>
            </a:solidFill>
            <a:ln w="9525">
              <a:noFill/>
              <a:round/>
              <a:headEnd/>
              <a:tailEnd/>
            </a:ln>
          </p:spPr>
          <p:txBody>
            <a:bodyPr/>
            <a:lstStyle/>
            <a:p>
              <a:endParaRPr lang="pl-PL" sz="2400"/>
            </a:p>
          </p:txBody>
        </p:sp>
        <p:sp>
          <p:nvSpPr>
            <p:cNvPr id="55" name="Freeform 53"/>
            <p:cNvSpPr>
              <a:spLocks/>
            </p:cNvSpPr>
            <p:nvPr/>
          </p:nvSpPr>
          <p:spPr bwMode="auto">
            <a:xfrm>
              <a:off x="1397" y="3283"/>
              <a:ext cx="72" cy="41"/>
            </a:xfrm>
            <a:custGeom>
              <a:avLst/>
              <a:gdLst/>
              <a:ahLst/>
              <a:cxnLst>
                <a:cxn ang="0">
                  <a:pos x="0" y="8"/>
                </a:cxn>
                <a:cxn ang="0">
                  <a:pos x="57" y="0"/>
                </a:cxn>
                <a:cxn ang="0">
                  <a:pos x="72" y="37"/>
                </a:cxn>
                <a:cxn ang="0">
                  <a:pos x="29" y="41"/>
                </a:cxn>
                <a:cxn ang="0">
                  <a:pos x="0" y="8"/>
                </a:cxn>
              </a:cxnLst>
              <a:rect l="0" t="0" r="r" b="b"/>
              <a:pathLst>
                <a:path w="72" h="41">
                  <a:moveTo>
                    <a:pt x="0" y="8"/>
                  </a:moveTo>
                  <a:lnTo>
                    <a:pt x="57" y="0"/>
                  </a:lnTo>
                  <a:lnTo>
                    <a:pt x="72" y="37"/>
                  </a:lnTo>
                  <a:lnTo>
                    <a:pt x="29" y="41"/>
                  </a:lnTo>
                  <a:lnTo>
                    <a:pt x="0" y="8"/>
                  </a:lnTo>
                  <a:close/>
                </a:path>
              </a:pathLst>
            </a:custGeom>
            <a:solidFill>
              <a:srgbClr val="000000"/>
            </a:solidFill>
            <a:ln w="9525">
              <a:noFill/>
              <a:round/>
              <a:headEnd/>
              <a:tailEnd/>
            </a:ln>
          </p:spPr>
          <p:txBody>
            <a:bodyPr/>
            <a:lstStyle/>
            <a:p>
              <a:endParaRPr lang="pl-PL" sz="2400"/>
            </a:p>
          </p:txBody>
        </p:sp>
        <p:sp>
          <p:nvSpPr>
            <p:cNvPr id="56" name="Freeform 54"/>
            <p:cNvSpPr>
              <a:spLocks/>
            </p:cNvSpPr>
            <p:nvPr/>
          </p:nvSpPr>
          <p:spPr bwMode="auto">
            <a:xfrm>
              <a:off x="1296" y="3369"/>
              <a:ext cx="72" cy="8"/>
            </a:xfrm>
            <a:custGeom>
              <a:avLst/>
              <a:gdLst/>
              <a:ahLst/>
              <a:cxnLst>
                <a:cxn ang="0">
                  <a:pos x="7" y="4"/>
                </a:cxn>
                <a:cxn ang="0">
                  <a:pos x="0" y="0"/>
                </a:cxn>
                <a:cxn ang="0">
                  <a:pos x="72" y="4"/>
                </a:cxn>
                <a:cxn ang="0">
                  <a:pos x="65" y="8"/>
                </a:cxn>
                <a:cxn ang="0">
                  <a:pos x="7" y="4"/>
                </a:cxn>
              </a:cxnLst>
              <a:rect l="0" t="0" r="r" b="b"/>
              <a:pathLst>
                <a:path w="72" h="8">
                  <a:moveTo>
                    <a:pt x="7" y="4"/>
                  </a:moveTo>
                  <a:lnTo>
                    <a:pt x="0" y="0"/>
                  </a:lnTo>
                  <a:lnTo>
                    <a:pt x="72" y="4"/>
                  </a:lnTo>
                  <a:lnTo>
                    <a:pt x="65" y="8"/>
                  </a:lnTo>
                  <a:lnTo>
                    <a:pt x="7" y="4"/>
                  </a:lnTo>
                  <a:close/>
                </a:path>
              </a:pathLst>
            </a:custGeom>
            <a:solidFill>
              <a:srgbClr val="000000"/>
            </a:solidFill>
            <a:ln w="9525">
              <a:noFill/>
              <a:round/>
              <a:headEnd/>
              <a:tailEnd/>
            </a:ln>
          </p:spPr>
          <p:txBody>
            <a:bodyPr/>
            <a:lstStyle/>
            <a:p>
              <a:endParaRPr lang="pl-PL" sz="2400"/>
            </a:p>
          </p:txBody>
        </p:sp>
        <p:sp>
          <p:nvSpPr>
            <p:cNvPr id="57" name="Rectangle 55"/>
            <p:cNvSpPr>
              <a:spLocks noChangeArrowheads="1"/>
            </p:cNvSpPr>
            <p:nvPr/>
          </p:nvSpPr>
          <p:spPr bwMode="auto">
            <a:xfrm>
              <a:off x="1462" y="3283"/>
              <a:ext cx="388" cy="37"/>
            </a:xfrm>
            <a:prstGeom prst="rect">
              <a:avLst/>
            </a:prstGeom>
            <a:solidFill>
              <a:srgbClr val="000000"/>
            </a:solidFill>
            <a:ln w="9525">
              <a:noFill/>
              <a:miter lim="800000"/>
              <a:headEnd/>
              <a:tailEnd/>
            </a:ln>
          </p:spPr>
          <p:txBody>
            <a:bodyPr/>
            <a:lstStyle/>
            <a:p>
              <a:endParaRPr lang="pl-PL" sz="2400"/>
            </a:p>
          </p:txBody>
        </p:sp>
        <p:sp>
          <p:nvSpPr>
            <p:cNvPr id="58" name="Freeform 56"/>
            <p:cNvSpPr>
              <a:spLocks/>
            </p:cNvSpPr>
            <p:nvPr/>
          </p:nvSpPr>
          <p:spPr bwMode="auto">
            <a:xfrm>
              <a:off x="1454" y="3283"/>
              <a:ext cx="15" cy="37"/>
            </a:xfrm>
            <a:custGeom>
              <a:avLst/>
              <a:gdLst/>
              <a:ahLst/>
              <a:cxnLst>
                <a:cxn ang="0">
                  <a:pos x="0" y="0"/>
                </a:cxn>
                <a:cxn ang="0">
                  <a:pos x="8" y="0"/>
                </a:cxn>
                <a:cxn ang="0">
                  <a:pos x="15" y="37"/>
                </a:cxn>
                <a:cxn ang="0">
                  <a:pos x="8" y="37"/>
                </a:cxn>
                <a:cxn ang="0">
                  <a:pos x="0" y="0"/>
                </a:cxn>
              </a:cxnLst>
              <a:rect l="0" t="0" r="r" b="b"/>
              <a:pathLst>
                <a:path w="15" h="37">
                  <a:moveTo>
                    <a:pt x="0" y="0"/>
                  </a:moveTo>
                  <a:lnTo>
                    <a:pt x="8" y="0"/>
                  </a:lnTo>
                  <a:lnTo>
                    <a:pt x="15" y="37"/>
                  </a:lnTo>
                  <a:lnTo>
                    <a:pt x="8" y="37"/>
                  </a:lnTo>
                  <a:lnTo>
                    <a:pt x="0" y="0"/>
                  </a:lnTo>
                  <a:close/>
                </a:path>
              </a:pathLst>
            </a:custGeom>
            <a:solidFill>
              <a:srgbClr val="000000"/>
            </a:solidFill>
            <a:ln w="9525">
              <a:noFill/>
              <a:round/>
              <a:headEnd/>
              <a:tailEnd/>
            </a:ln>
          </p:spPr>
          <p:txBody>
            <a:bodyPr/>
            <a:lstStyle/>
            <a:p>
              <a:endParaRPr lang="pl-PL" sz="2400"/>
            </a:p>
          </p:txBody>
        </p:sp>
        <p:sp>
          <p:nvSpPr>
            <p:cNvPr id="59" name="Freeform 57"/>
            <p:cNvSpPr>
              <a:spLocks/>
            </p:cNvSpPr>
            <p:nvPr/>
          </p:nvSpPr>
          <p:spPr bwMode="auto">
            <a:xfrm>
              <a:off x="1843" y="3283"/>
              <a:ext cx="72" cy="41"/>
            </a:xfrm>
            <a:custGeom>
              <a:avLst/>
              <a:gdLst/>
              <a:ahLst/>
              <a:cxnLst>
                <a:cxn ang="0">
                  <a:pos x="15" y="0"/>
                </a:cxn>
                <a:cxn ang="0">
                  <a:pos x="72" y="8"/>
                </a:cxn>
                <a:cxn ang="0">
                  <a:pos x="43" y="41"/>
                </a:cxn>
                <a:cxn ang="0">
                  <a:pos x="0" y="37"/>
                </a:cxn>
                <a:cxn ang="0">
                  <a:pos x="15" y="0"/>
                </a:cxn>
              </a:cxnLst>
              <a:rect l="0" t="0" r="r" b="b"/>
              <a:pathLst>
                <a:path w="72" h="41">
                  <a:moveTo>
                    <a:pt x="15" y="0"/>
                  </a:moveTo>
                  <a:lnTo>
                    <a:pt x="72" y="8"/>
                  </a:lnTo>
                  <a:lnTo>
                    <a:pt x="43" y="41"/>
                  </a:lnTo>
                  <a:lnTo>
                    <a:pt x="0" y="37"/>
                  </a:lnTo>
                  <a:lnTo>
                    <a:pt x="15" y="0"/>
                  </a:lnTo>
                  <a:close/>
                </a:path>
              </a:pathLst>
            </a:custGeom>
            <a:solidFill>
              <a:srgbClr val="000000"/>
            </a:solidFill>
            <a:ln w="9525">
              <a:noFill/>
              <a:round/>
              <a:headEnd/>
              <a:tailEnd/>
            </a:ln>
          </p:spPr>
          <p:txBody>
            <a:bodyPr/>
            <a:lstStyle/>
            <a:p>
              <a:endParaRPr lang="pl-PL" sz="2400"/>
            </a:p>
          </p:txBody>
        </p:sp>
        <p:sp>
          <p:nvSpPr>
            <p:cNvPr id="60" name="Freeform 58"/>
            <p:cNvSpPr>
              <a:spLocks/>
            </p:cNvSpPr>
            <p:nvPr/>
          </p:nvSpPr>
          <p:spPr bwMode="auto">
            <a:xfrm>
              <a:off x="1886" y="3291"/>
              <a:ext cx="80" cy="50"/>
            </a:xfrm>
            <a:custGeom>
              <a:avLst/>
              <a:gdLst/>
              <a:ahLst/>
              <a:cxnLst>
                <a:cxn ang="0">
                  <a:pos x="29" y="0"/>
                </a:cxn>
                <a:cxn ang="0">
                  <a:pos x="80" y="21"/>
                </a:cxn>
                <a:cxn ang="0">
                  <a:pos x="36" y="50"/>
                </a:cxn>
                <a:cxn ang="0">
                  <a:pos x="0" y="33"/>
                </a:cxn>
                <a:cxn ang="0">
                  <a:pos x="29" y="0"/>
                </a:cxn>
              </a:cxnLst>
              <a:rect l="0" t="0" r="r" b="b"/>
              <a:pathLst>
                <a:path w="80" h="50">
                  <a:moveTo>
                    <a:pt x="29" y="0"/>
                  </a:moveTo>
                  <a:lnTo>
                    <a:pt x="80" y="21"/>
                  </a:lnTo>
                  <a:lnTo>
                    <a:pt x="36" y="50"/>
                  </a:lnTo>
                  <a:lnTo>
                    <a:pt x="0" y="33"/>
                  </a:lnTo>
                  <a:lnTo>
                    <a:pt x="29" y="0"/>
                  </a:lnTo>
                  <a:close/>
                </a:path>
              </a:pathLst>
            </a:custGeom>
            <a:solidFill>
              <a:srgbClr val="000000"/>
            </a:solidFill>
            <a:ln w="9525">
              <a:noFill/>
              <a:round/>
              <a:headEnd/>
              <a:tailEnd/>
            </a:ln>
          </p:spPr>
          <p:txBody>
            <a:bodyPr/>
            <a:lstStyle/>
            <a:p>
              <a:endParaRPr lang="pl-PL" sz="2400"/>
            </a:p>
          </p:txBody>
        </p:sp>
        <p:sp>
          <p:nvSpPr>
            <p:cNvPr id="61" name="Freeform 59"/>
            <p:cNvSpPr>
              <a:spLocks/>
            </p:cNvSpPr>
            <p:nvPr/>
          </p:nvSpPr>
          <p:spPr bwMode="auto">
            <a:xfrm>
              <a:off x="1922" y="3312"/>
              <a:ext cx="80" cy="41"/>
            </a:xfrm>
            <a:custGeom>
              <a:avLst/>
              <a:gdLst/>
              <a:ahLst/>
              <a:cxnLst>
                <a:cxn ang="0">
                  <a:pos x="44" y="0"/>
                </a:cxn>
                <a:cxn ang="0">
                  <a:pos x="80" y="24"/>
                </a:cxn>
                <a:cxn ang="0">
                  <a:pos x="22" y="41"/>
                </a:cxn>
                <a:cxn ang="0">
                  <a:pos x="0" y="29"/>
                </a:cxn>
                <a:cxn ang="0">
                  <a:pos x="44" y="0"/>
                </a:cxn>
              </a:cxnLst>
              <a:rect l="0" t="0" r="r" b="b"/>
              <a:pathLst>
                <a:path w="80" h="41">
                  <a:moveTo>
                    <a:pt x="44" y="0"/>
                  </a:moveTo>
                  <a:lnTo>
                    <a:pt x="80" y="24"/>
                  </a:lnTo>
                  <a:lnTo>
                    <a:pt x="22" y="41"/>
                  </a:lnTo>
                  <a:lnTo>
                    <a:pt x="0" y="29"/>
                  </a:lnTo>
                  <a:lnTo>
                    <a:pt x="44" y="0"/>
                  </a:lnTo>
                  <a:close/>
                </a:path>
              </a:pathLst>
            </a:custGeom>
            <a:solidFill>
              <a:srgbClr val="000000"/>
            </a:solidFill>
            <a:ln w="9525">
              <a:noFill/>
              <a:round/>
              <a:headEnd/>
              <a:tailEnd/>
            </a:ln>
          </p:spPr>
          <p:txBody>
            <a:bodyPr/>
            <a:lstStyle/>
            <a:p>
              <a:endParaRPr lang="pl-PL" sz="2400"/>
            </a:p>
          </p:txBody>
        </p:sp>
        <p:sp>
          <p:nvSpPr>
            <p:cNvPr id="62" name="Freeform 60"/>
            <p:cNvSpPr>
              <a:spLocks/>
            </p:cNvSpPr>
            <p:nvPr/>
          </p:nvSpPr>
          <p:spPr bwMode="auto">
            <a:xfrm>
              <a:off x="1944" y="3336"/>
              <a:ext cx="65" cy="41"/>
            </a:xfrm>
            <a:custGeom>
              <a:avLst/>
              <a:gdLst/>
              <a:ahLst/>
              <a:cxnLst>
                <a:cxn ang="0">
                  <a:pos x="58" y="0"/>
                </a:cxn>
                <a:cxn ang="0">
                  <a:pos x="65" y="33"/>
                </a:cxn>
                <a:cxn ang="0">
                  <a:pos x="0" y="41"/>
                </a:cxn>
                <a:cxn ang="0">
                  <a:pos x="0" y="17"/>
                </a:cxn>
                <a:cxn ang="0">
                  <a:pos x="58" y="0"/>
                </a:cxn>
              </a:cxnLst>
              <a:rect l="0" t="0" r="r" b="b"/>
              <a:pathLst>
                <a:path w="65" h="41">
                  <a:moveTo>
                    <a:pt x="58" y="0"/>
                  </a:moveTo>
                  <a:lnTo>
                    <a:pt x="65" y="33"/>
                  </a:lnTo>
                  <a:lnTo>
                    <a:pt x="0" y="41"/>
                  </a:lnTo>
                  <a:lnTo>
                    <a:pt x="0" y="17"/>
                  </a:lnTo>
                  <a:lnTo>
                    <a:pt x="58" y="0"/>
                  </a:lnTo>
                  <a:close/>
                </a:path>
              </a:pathLst>
            </a:custGeom>
            <a:solidFill>
              <a:srgbClr val="000000"/>
            </a:solidFill>
            <a:ln w="9525">
              <a:noFill/>
              <a:round/>
              <a:headEnd/>
              <a:tailEnd/>
            </a:ln>
          </p:spPr>
          <p:txBody>
            <a:bodyPr/>
            <a:lstStyle/>
            <a:p>
              <a:endParaRPr lang="pl-PL" sz="2400"/>
            </a:p>
          </p:txBody>
        </p:sp>
        <p:sp>
          <p:nvSpPr>
            <p:cNvPr id="63" name="Freeform 61"/>
            <p:cNvSpPr>
              <a:spLocks/>
            </p:cNvSpPr>
            <p:nvPr/>
          </p:nvSpPr>
          <p:spPr bwMode="auto">
            <a:xfrm>
              <a:off x="1843" y="3283"/>
              <a:ext cx="15" cy="37"/>
            </a:xfrm>
            <a:custGeom>
              <a:avLst/>
              <a:gdLst/>
              <a:ahLst/>
              <a:cxnLst>
                <a:cxn ang="0">
                  <a:pos x="7" y="0"/>
                </a:cxn>
                <a:cxn ang="0">
                  <a:pos x="15" y="0"/>
                </a:cxn>
                <a:cxn ang="0">
                  <a:pos x="7" y="37"/>
                </a:cxn>
                <a:cxn ang="0">
                  <a:pos x="0" y="37"/>
                </a:cxn>
                <a:cxn ang="0">
                  <a:pos x="7" y="0"/>
                </a:cxn>
              </a:cxnLst>
              <a:rect l="0" t="0" r="r" b="b"/>
              <a:pathLst>
                <a:path w="15" h="37">
                  <a:moveTo>
                    <a:pt x="7" y="0"/>
                  </a:moveTo>
                  <a:lnTo>
                    <a:pt x="15" y="0"/>
                  </a:lnTo>
                  <a:lnTo>
                    <a:pt x="7" y="37"/>
                  </a:lnTo>
                  <a:lnTo>
                    <a:pt x="0" y="37"/>
                  </a:lnTo>
                  <a:lnTo>
                    <a:pt x="7" y="0"/>
                  </a:lnTo>
                  <a:close/>
                </a:path>
              </a:pathLst>
            </a:custGeom>
            <a:solidFill>
              <a:srgbClr val="000000"/>
            </a:solidFill>
            <a:ln w="9525">
              <a:noFill/>
              <a:round/>
              <a:headEnd/>
              <a:tailEnd/>
            </a:ln>
          </p:spPr>
          <p:txBody>
            <a:bodyPr/>
            <a:lstStyle/>
            <a:p>
              <a:endParaRPr lang="pl-PL" sz="2400"/>
            </a:p>
          </p:txBody>
        </p:sp>
        <p:sp>
          <p:nvSpPr>
            <p:cNvPr id="64" name="Rectangle 62"/>
            <p:cNvSpPr>
              <a:spLocks noChangeArrowheads="1"/>
            </p:cNvSpPr>
            <p:nvPr/>
          </p:nvSpPr>
          <p:spPr bwMode="auto">
            <a:xfrm>
              <a:off x="1951" y="3373"/>
              <a:ext cx="65" cy="299"/>
            </a:xfrm>
            <a:prstGeom prst="rect">
              <a:avLst/>
            </a:prstGeom>
            <a:solidFill>
              <a:srgbClr val="000000"/>
            </a:solidFill>
            <a:ln w="9525">
              <a:noFill/>
              <a:miter lim="800000"/>
              <a:headEnd/>
              <a:tailEnd/>
            </a:ln>
          </p:spPr>
          <p:txBody>
            <a:bodyPr/>
            <a:lstStyle/>
            <a:p>
              <a:endParaRPr lang="pl-PL" sz="2400"/>
            </a:p>
          </p:txBody>
        </p:sp>
        <p:sp>
          <p:nvSpPr>
            <p:cNvPr id="65" name="Freeform 63"/>
            <p:cNvSpPr>
              <a:spLocks/>
            </p:cNvSpPr>
            <p:nvPr/>
          </p:nvSpPr>
          <p:spPr bwMode="auto">
            <a:xfrm>
              <a:off x="1944" y="3369"/>
              <a:ext cx="72" cy="8"/>
            </a:xfrm>
            <a:custGeom>
              <a:avLst/>
              <a:gdLst/>
              <a:ahLst/>
              <a:cxnLst>
                <a:cxn ang="0">
                  <a:pos x="65" y="0"/>
                </a:cxn>
                <a:cxn ang="0">
                  <a:pos x="72" y="4"/>
                </a:cxn>
                <a:cxn ang="0">
                  <a:pos x="0" y="8"/>
                </a:cxn>
                <a:cxn ang="0">
                  <a:pos x="7" y="4"/>
                </a:cxn>
                <a:cxn ang="0">
                  <a:pos x="65" y="0"/>
                </a:cxn>
              </a:cxnLst>
              <a:rect l="0" t="0" r="r" b="b"/>
              <a:pathLst>
                <a:path w="72" h="8">
                  <a:moveTo>
                    <a:pt x="65" y="0"/>
                  </a:moveTo>
                  <a:lnTo>
                    <a:pt x="72" y="4"/>
                  </a:lnTo>
                  <a:lnTo>
                    <a:pt x="0" y="8"/>
                  </a:lnTo>
                  <a:lnTo>
                    <a:pt x="7" y="4"/>
                  </a:lnTo>
                  <a:lnTo>
                    <a:pt x="65" y="0"/>
                  </a:lnTo>
                  <a:close/>
                </a:path>
              </a:pathLst>
            </a:custGeom>
            <a:solidFill>
              <a:srgbClr val="000000"/>
            </a:solidFill>
            <a:ln w="9525">
              <a:noFill/>
              <a:round/>
              <a:headEnd/>
              <a:tailEnd/>
            </a:ln>
          </p:spPr>
          <p:txBody>
            <a:bodyPr/>
            <a:lstStyle/>
            <a:p>
              <a:endParaRPr lang="pl-PL" sz="2400"/>
            </a:p>
          </p:txBody>
        </p:sp>
        <p:sp>
          <p:nvSpPr>
            <p:cNvPr id="66" name="Oval 64"/>
            <p:cNvSpPr>
              <a:spLocks noChangeArrowheads="1"/>
            </p:cNvSpPr>
            <p:nvPr/>
          </p:nvSpPr>
          <p:spPr bwMode="auto">
            <a:xfrm>
              <a:off x="1951" y="3655"/>
              <a:ext cx="65" cy="37"/>
            </a:xfrm>
            <a:prstGeom prst="ellipse">
              <a:avLst/>
            </a:prstGeom>
            <a:solidFill>
              <a:srgbClr val="000000"/>
            </a:solidFill>
            <a:ln w="9525">
              <a:noFill/>
              <a:round/>
              <a:headEnd/>
              <a:tailEnd/>
            </a:ln>
          </p:spPr>
          <p:txBody>
            <a:bodyPr/>
            <a:lstStyle/>
            <a:p>
              <a:endParaRPr lang="pl-PL" sz="2400"/>
            </a:p>
          </p:txBody>
        </p:sp>
        <p:sp>
          <p:nvSpPr>
            <p:cNvPr id="67" name="Oval 65"/>
            <p:cNvSpPr>
              <a:spLocks noChangeArrowheads="1"/>
            </p:cNvSpPr>
            <p:nvPr/>
          </p:nvSpPr>
          <p:spPr bwMode="auto">
            <a:xfrm>
              <a:off x="1303" y="3655"/>
              <a:ext cx="65" cy="37"/>
            </a:xfrm>
            <a:prstGeom prst="ellipse">
              <a:avLst/>
            </a:prstGeom>
            <a:solidFill>
              <a:srgbClr val="000000"/>
            </a:solidFill>
            <a:ln w="9525">
              <a:noFill/>
              <a:round/>
              <a:headEnd/>
              <a:tailEnd/>
            </a:ln>
          </p:spPr>
          <p:txBody>
            <a:bodyPr/>
            <a:lstStyle/>
            <a:p>
              <a:endParaRPr lang="pl-PL" sz="2400"/>
            </a:p>
          </p:txBody>
        </p:sp>
        <p:sp>
          <p:nvSpPr>
            <p:cNvPr id="68" name="Text Box 66"/>
            <p:cNvSpPr txBox="1">
              <a:spLocks noChangeArrowheads="1"/>
            </p:cNvSpPr>
            <p:nvPr/>
          </p:nvSpPr>
          <p:spPr bwMode="auto">
            <a:xfrm>
              <a:off x="1343" y="3278"/>
              <a:ext cx="492" cy="33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1/4</a:t>
              </a:r>
            </a:p>
          </p:txBody>
        </p:sp>
        <p:pic>
          <p:nvPicPr>
            <p:cNvPr id="69" name="Picture 67" descr="Bottiglie boyle.eps                                            0000014Cvventur                        00000000:"/>
            <p:cNvPicPr>
              <a:picLocks noChangeAspect="1" noChangeArrowheads="1"/>
            </p:cNvPicPr>
            <p:nvPr/>
          </p:nvPicPr>
          <p:blipFill>
            <a:blip r:embed="rId3" cstate="print"/>
            <a:srcRect b="39622"/>
            <a:stretch>
              <a:fillRect/>
            </a:stretch>
          </p:blipFill>
          <p:spPr bwMode="auto">
            <a:xfrm>
              <a:off x="1296" y="1680"/>
              <a:ext cx="720" cy="1536"/>
            </a:xfrm>
            <a:prstGeom prst="rect">
              <a:avLst/>
            </a:prstGeom>
            <a:noFill/>
          </p:spPr>
        </p:pic>
        <p:sp>
          <p:nvSpPr>
            <p:cNvPr id="70" name="Text Box 68"/>
            <p:cNvSpPr txBox="1">
              <a:spLocks noChangeArrowheads="1"/>
            </p:cNvSpPr>
            <p:nvPr/>
          </p:nvSpPr>
          <p:spPr bwMode="auto">
            <a:xfrm>
              <a:off x="1341" y="2769"/>
              <a:ext cx="492" cy="334"/>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endParaRPr lang="pl-PL" sz="1333" dirty="0">
                <a:solidFill>
                  <a:srgbClr val="FC0128"/>
                </a:solidFill>
              </a:endParaRPr>
            </a:p>
            <a:p>
              <a:r>
                <a:rPr lang="pl-PL" sz="1333" dirty="0">
                  <a:solidFill>
                    <a:srgbClr val="FC0128"/>
                  </a:solidFill>
                </a:rPr>
                <a:t>1/3</a:t>
              </a:r>
            </a:p>
          </p:txBody>
        </p:sp>
        <p:sp>
          <p:nvSpPr>
            <p:cNvPr id="71" name="Text Box 69"/>
            <p:cNvSpPr txBox="1">
              <a:spLocks noChangeArrowheads="1"/>
            </p:cNvSpPr>
            <p:nvPr/>
          </p:nvSpPr>
          <p:spPr bwMode="auto">
            <a:xfrm>
              <a:off x="1303" y="2224"/>
              <a:ext cx="496" cy="354"/>
            </a:xfrm>
            <a:prstGeom prst="rect">
              <a:avLst/>
            </a:prstGeom>
            <a:noFill/>
            <a:ln w="12700">
              <a:noFill/>
              <a:miter lim="800000"/>
              <a:headEnd/>
              <a:tailEnd/>
            </a:ln>
            <a:effectLst/>
          </p:spPr>
          <p:txBody>
            <a:bodyPr wrap="none">
              <a:spAutoFit/>
            </a:bodyPr>
            <a:lstStyle/>
            <a:p>
              <a:r>
                <a:rPr lang="pl-PL" sz="1600">
                  <a:solidFill>
                    <a:srgbClr val="FC0128"/>
                  </a:solidFill>
                </a:rPr>
                <a:t> </a:t>
              </a:r>
              <a:r>
                <a:rPr lang="pl-PL" sz="1333">
                  <a:solidFill>
                    <a:srgbClr val="FC0128"/>
                  </a:solidFill>
                </a:rPr>
                <a:t>POWIETRZE</a:t>
              </a:r>
            </a:p>
            <a:p>
              <a:endParaRPr lang="pl-PL" sz="1333">
                <a:solidFill>
                  <a:srgbClr val="FC0128"/>
                </a:solidFill>
              </a:endParaRPr>
            </a:p>
            <a:p>
              <a:r>
                <a:rPr lang="pl-PL" sz="1333">
                  <a:solidFill>
                    <a:srgbClr val="FC0128"/>
                  </a:solidFill>
                </a:rPr>
                <a:t>1/2</a:t>
              </a:r>
            </a:p>
          </p:txBody>
        </p:sp>
        <p:sp>
          <p:nvSpPr>
            <p:cNvPr id="72" name="Text Box 70"/>
            <p:cNvSpPr txBox="1">
              <a:spLocks noChangeArrowheads="1"/>
            </p:cNvSpPr>
            <p:nvPr/>
          </p:nvSpPr>
          <p:spPr bwMode="auto">
            <a:xfrm>
              <a:off x="1306" y="1737"/>
              <a:ext cx="492" cy="237"/>
            </a:xfrm>
            <a:prstGeom prst="rect">
              <a:avLst/>
            </a:prstGeom>
            <a:noFill/>
            <a:ln w="12700">
              <a:noFill/>
              <a:miter lim="800000"/>
              <a:headEnd/>
              <a:tailEnd/>
            </a:ln>
            <a:effectLst/>
          </p:spPr>
          <p:txBody>
            <a:bodyPr wrap="none">
              <a:spAutoFit/>
            </a:bodyPr>
            <a:lstStyle/>
            <a:p>
              <a:r>
                <a:rPr lang="pl-PL" sz="1333" dirty="0">
                  <a:solidFill>
                    <a:srgbClr val="FC0128"/>
                  </a:solidFill>
                </a:rPr>
                <a:t> POWIETRZE</a:t>
              </a:r>
            </a:p>
            <a:p>
              <a:r>
                <a:rPr lang="pl-PL" sz="1333" b="1" dirty="0">
                  <a:solidFill>
                    <a:srgbClr val="FC0128"/>
                  </a:solidFill>
                </a:rPr>
                <a:t>1</a:t>
              </a:r>
            </a:p>
          </p:txBody>
        </p:sp>
      </p:grpSp>
      <p:pic>
        <p:nvPicPr>
          <p:cNvPr id="78" name="Picture 9"/>
          <p:cNvPicPr>
            <a:picLocks noChangeArrowheads="1"/>
          </p:cNvPicPr>
          <p:nvPr/>
        </p:nvPicPr>
        <p:blipFill>
          <a:blip r:embed="rId4" cstate="print"/>
          <a:srcRect l="43890" t="85579" r="12433"/>
          <a:stretch>
            <a:fillRect/>
          </a:stretch>
        </p:blipFill>
        <p:spPr bwMode="auto">
          <a:xfrm>
            <a:off x="8075094" y="2967571"/>
            <a:ext cx="855133" cy="937683"/>
          </a:xfrm>
          <a:prstGeom prst="rect">
            <a:avLst/>
          </a:prstGeom>
          <a:noFill/>
          <a:ln w="12700">
            <a:noFill/>
            <a:miter lim="800000"/>
            <a:headEnd/>
            <a:tailEnd/>
          </a:ln>
          <a:effectLst/>
        </p:spPr>
      </p:pic>
      <p:pic>
        <p:nvPicPr>
          <p:cNvPr id="79" name="Picture 10"/>
          <p:cNvPicPr>
            <a:picLocks noChangeArrowheads="1"/>
          </p:cNvPicPr>
          <p:nvPr/>
        </p:nvPicPr>
        <p:blipFill>
          <a:blip r:embed="rId4" cstate="print"/>
          <a:srcRect b="70183"/>
          <a:stretch>
            <a:fillRect/>
          </a:stretch>
        </p:blipFill>
        <p:spPr bwMode="auto">
          <a:xfrm>
            <a:off x="7524761" y="1181100"/>
            <a:ext cx="1957916" cy="1938867"/>
          </a:xfrm>
          <a:prstGeom prst="rect">
            <a:avLst/>
          </a:prstGeom>
          <a:noFill/>
          <a:ln w="12700">
            <a:noFill/>
            <a:miter lim="800000"/>
            <a:headEnd/>
            <a:tailEnd/>
          </a:ln>
          <a:effectLst/>
        </p:spPr>
      </p:pic>
      <p:pic>
        <p:nvPicPr>
          <p:cNvPr id="80" name="Picture 11"/>
          <p:cNvPicPr>
            <a:picLocks noChangeArrowheads="1"/>
          </p:cNvPicPr>
          <p:nvPr/>
        </p:nvPicPr>
        <p:blipFill>
          <a:blip r:embed="rId4" cstate="print"/>
          <a:srcRect l="44035" t="85674" r="12538"/>
          <a:stretch>
            <a:fillRect/>
          </a:stretch>
        </p:blipFill>
        <p:spPr bwMode="auto">
          <a:xfrm>
            <a:off x="8202094" y="4104226"/>
            <a:ext cx="601133" cy="658284"/>
          </a:xfrm>
          <a:prstGeom prst="rect">
            <a:avLst/>
          </a:prstGeom>
          <a:noFill/>
          <a:ln w="12700">
            <a:noFill/>
            <a:miter lim="800000"/>
            <a:headEnd/>
            <a:tailEnd/>
          </a:ln>
          <a:effectLst/>
        </p:spPr>
      </p:pic>
      <p:pic>
        <p:nvPicPr>
          <p:cNvPr id="81" name="Picture 12"/>
          <p:cNvPicPr>
            <a:picLocks noChangeArrowheads="1"/>
          </p:cNvPicPr>
          <p:nvPr/>
        </p:nvPicPr>
        <p:blipFill>
          <a:blip r:embed="rId4" cstate="print"/>
          <a:srcRect l="44141" t="85785" r="12553"/>
          <a:stretch>
            <a:fillRect/>
          </a:stretch>
        </p:blipFill>
        <p:spPr bwMode="auto">
          <a:xfrm>
            <a:off x="8284643" y="5143513"/>
            <a:ext cx="438151" cy="478367"/>
          </a:xfrm>
          <a:prstGeom prst="rect">
            <a:avLst/>
          </a:prstGeom>
          <a:noFill/>
          <a:ln w="12700">
            <a:noFill/>
            <a:miter lim="800000"/>
            <a:headEnd/>
            <a:tailEnd/>
          </a:ln>
          <a:effectLst/>
        </p:spPr>
      </p:pic>
      <p:pic>
        <p:nvPicPr>
          <p:cNvPr id="82" name="Picture 13"/>
          <p:cNvPicPr>
            <a:picLocks noChangeArrowheads="1"/>
          </p:cNvPicPr>
          <p:nvPr/>
        </p:nvPicPr>
        <p:blipFill>
          <a:blip r:embed="rId4" cstate="print"/>
          <a:srcRect l="44322" t="85910" r="12703"/>
          <a:stretch>
            <a:fillRect/>
          </a:stretch>
        </p:blipFill>
        <p:spPr bwMode="auto">
          <a:xfrm>
            <a:off x="8360843" y="6096019"/>
            <a:ext cx="336551" cy="370416"/>
          </a:xfrm>
          <a:prstGeom prst="rect">
            <a:avLst/>
          </a:prstGeom>
          <a:noFill/>
          <a:ln w="12700">
            <a:noFill/>
            <a:miter lim="800000"/>
            <a:headEnd/>
            <a:tailEnd/>
          </a:ln>
          <a:effectLst/>
        </p:spPr>
      </p:pic>
    </p:spTree>
    <p:extLst>
      <p:ext uri="{BB962C8B-B14F-4D97-AF65-F5344CB8AC3E}">
        <p14:creationId xmlns:p14="http://schemas.microsoft.com/office/powerpoint/2010/main" val="749163508"/>
      </p:ext>
    </p:extLst>
  </p:cSld>
  <p:clrMapOvr>
    <a:masterClrMapping/>
  </p:clrMapOvr>
  <p:transition spd="slow">
    <p:cover dir="d"/>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ytuł 1"/>
          <p:cNvSpPr txBox="1">
            <a:spLocks/>
          </p:cNvSpPr>
          <p:nvPr/>
        </p:nvSpPr>
        <p:spPr>
          <a:xfrm>
            <a:off x="4095746" y="224371"/>
            <a:ext cx="3048001" cy="465847"/>
          </a:xfrm>
          <a:prstGeom prst="rect">
            <a:avLst/>
          </a:prstGeom>
        </p:spPr>
        <p:txBody>
          <a:bodyPr>
            <a:normAutofit fontScale="97500"/>
          </a:bodyPr>
          <a:lstStyle/>
          <a:p>
            <a:pPr algn="ct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Zadania:</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2"/>
          <p:cNvSpPr txBox="1">
            <a:spLocks noChangeArrowheads="1"/>
          </p:cNvSpPr>
          <p:nvPr/>
        </p:nvSpPr>
        <p:spPr>
          <a:xfrm>
            <a:off x="420914" y="849686"/>
            <a:ext cx="11321143" cy="5783943"/>
          </a:xfrm>
          <a:prstGeom prst="rect">
            <a:avLst/>
          </a:prstGeom>
        </p:spPr>
        <p:txBody>
          <a:bodyPr vert="horz">
            <a:normAutofit/>
          </a:bodyPr>
          <a:lstStyle/>
          <a:p>
            <a:pPr algn="just" defTabSz="1219170">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Pojemność butli wynosi 10 dcm</a:t>
            </a:r>
            <a:r>
              <a:rPr lang="pl-PL" sz="2400" baseline="30000" dirty="0">
                <a:latin typeface="Calibri" panose="020F0502020204030204" pitchFamily="34" charset="0"/>
                <a:ea typeface="Calibri" panose="020F0502020204030204" pitchFamily="34" charset="0"/>
                <a:cs typeface="Calibri" panose="020F0502020204030204" pitchFamily="34" charset="0"/>
              </a:rPr>
              <a:t>3 </a:t>
            </a:r>
            <a:r>
              <a:rPr lang="pl-PL" sz="2400" dirty="0">
                <a:latin typeface="Calibri" panose="020F0502020204030204" pitchFamily="34" charset="0"/>
                <a:ea typeface="Calibri" panose="020F0502020204030204" pitchFamily="34" charset="0"/>
                <a:cs typeface="Calibri" panose="020F0502020204030204" pitchFamily="34" charset="0"/>
              </a:rPr>
              <a:t>( 10 litrów ). Ciśnienie gazu w niej zawartego wynosi 15 mpa ( 150 at.). Obliczyć objętość zawartego w butli gazu przy ciśnieniu atmosferycznym 1 atm.</a:t>
            </a:r>
          </a:p>
          <a:p>
            <a:pPr marL="365751" indent="-365751" algn="just" defTabSz="1219170">
              <a:spcBef>
                <a:spcPct val="20000"/>
              </a:spcBef>
              <a:buClr>
                <a:schemeClr val="accent3"/>
              </a:buClr>
              <a:buSzPct val="95000"/>
              <a:defRPr/>
            </a:pPr>
            <a:endParaRPr lang="pl-PL" sz="2667" dirty="0">
              <a:latin typeface="Arial" charset="0"/>
            </a:endParaRPr>
          </a:p>
          <a:p>
            <a:pPr marL="365751" indent="-365751" algn="just" defTabSz="1219170">
              <a:spcBef>
                <a:spcPct val="20000"/>
              </a:spcBef>
              <a:buClr>
                <a:schemeClr val="accent3"/>
              </a:buClr>
              <a:buSzPct val="95000"/>
              <a:defRPr/>
            </a:pPr>
            <a:r>
              <a:rPr lang="pl-PL" sz="2667" dirty="0">
                <a:latin typeface="Arial" charset="0"/>
              </a:rPr>
              <a:t>Dane: </a:t>
            </a:r>
          </a:p>
          <a:p>
            <a:pPr marL="365751" indent="-365751" algn="just" defTabSz="1219170">
              <a:spcBef>
                <a:spcPct val="20000"/>
              </a:spcBef>
              <a:buClr>
                <a:schemeClr val="accent3"/>
              </a:buClr>
              <a:buSzPct val="95000"/>
              <a:defRPr/>
            </a:pPr>
            <a:r>
              <a:rPr lang="pl-PL" sz="2667" dirty="0">
                <a:latin typeface="Arial" charset="0"/>
              </a:rPr>
              <a:t>	P</a:t>
            </a:r>
            <a:r>
              <a:rPr lang="pl-PL" sz="2667" baseline="-25000" dirty="0">
                <a:latin typeface="Arial" charset="0"/>
              </a:rPr>
              <a:t>1</a:t>
            </a:r>
            <a:r>
              <a:rPr lang="pl-PL" sz="2667" dirty="0">
                <a:latin typeface="Arial" charset="0"/>
              </a:rPr>
              <a:t> = 15 </a:t>
            </a:r>
            <a:r>
              <a:rPr lang="pl-PL" sz="2667" dirty="0" err="1">
                <a:latin typeface="Arial" charset="0"/>
              </a:rPr>
              <a:t>Mpa</a:t>
            </a:r>
            <a:r>
              <a:rPr lang="pl-PL" sz="2667" dirty="0">
                <a:latin typeface="Arial" charset="0"/>
              </a:rPr>
              <a:t> =150 at.		</a:t>
            </a:r>
          </a:p>
          <a:p>
            <a:pPr marL="365751" indent="-365751" algn="just" defTabSz="1219170">
              <a:spcBef>
                <a:spcPct val="20000"/>
              </a:spcBef>
              <a:buClr>
                <a:schemeClr val="accent3"/>
              </a:buClr>
              <a:buSzPct val="95000"/>
              <a:defRPr/>
            </a:pPr>
            <a:r>
              <a:rPr lang="pl-PL" sz="2667" dirty="0">
                <a:latin typeface="Arial" charset="0"/>
              </a:rPr>
              <a:t>	V</a:t>
            </a:r>
            <a:r>
              <a:rPr lang="pl-PL" sz="2667" baseline="-25000" dirty="0">
                <a:latin typeface="Arial" charset="0"/>
              </a:rPr>
              <a:t>1</a:t>
            </a:r>
            <a:r>
              <a:rPr lang="pl-PL" sz="2667" dirty="0">
                <a:latin typeface="Arial" charset="0"/>
              </a:rPr>
              <a:t> = 10 dcm</a:t>
            </a:r>
            <a:r>
              <a:rPr lang="pl-PL" sz="2667" baseline="30000" dirty="0">
                <a:latin typeface="Arial" charset="0"/>
              </a:rPr>
              <a:t>3 </a:t>
            </a:r>
            <a:r>
              <a:rPr lang="pl-PL" sz="2667" dirty="0">
                <a:latin typeface="Arial" charset="0"/>
              </a:rPr>
              <a:t>= 10 l		</a:t>
            </a:r>
            <a:endParaRPr lang="pl-PL" sz="2667" baseline="-25000" dirty="0">
              <a:latin typeface="Arial" charset="0"/>
            </a:endParaRPr>
          </a:p>
          <a:p>
            <a:pPr marL="365751" indent="-365751" algn="just" defTabSz="1219170">
              <a:spcBef>
                <a:spcPct val="20000"/>
              </a:spcBef>
              <a:buClr>
                <a:schemeClr val="accent3"/>
              </a:buClr>
              <a:buSzPct val="95000"/>
              <a:defRPr/>
            </a:pPr>
            <a:r>
              <a:rPr lang="pl-PL" sz="2667" dirty="0">
                <a:latin typeface="Arial" charset="0"/>
              </a:rPr>
              <a:t>	P</a:t>
            </a:r>
            <a:r>
              <a:rPr lang="pl-PL" sz="2667" baseline="-25000" dirty="0">
                <a:latin typeface="Arial" charset="0"/>
              </a:rPr>
              <a:t>2</a:t>
            </a:r>
            <a:r>
              <a:rPr lang="pl-PL" sz="2667" dirty="0">
                <a:latin typeface="Arial" charset="0"/>
              </a:rPr>
              <a:t> = 1 at.		</a:t>
            </a:r>
          </a:p>
          <a:p>
            <a:pPr marL="365751" indent="-365751" algn="just" defTabSz="1219170">
              <a:spcBef>
                <a:spcPct val="20000"/>
              </a:spcBef>
              <a:buClr>
                <a:schemeClr val="accent3"/>
              </a:buClr>
              <a:buSzPct val="95000"/>
              <a:defRPr/>
            </a:pPr>
            <a:r>
              <a:rPr lang="pl-PL" sz="2667" dirty="0">
                <a:latin typeface="Arial" charset="0"/>
              </a:rPr>
              <a:t>		</a:t>
            </a:r>
            <a:endParaRPr lang="pl-PL" sz="2667" baseline="-25000" dirty="0">
              <a:latin typeface="Arial" charset="0"/>
            </a:endParaRPr>
          </a:p>
          <a:p>
            <a:pPr marL="365751" indent="-365751" algn="just" defTabSz="1219170">
              <a:spcBef>
                <a:spcPct val="20000"/>
              </a:spcBef>
              <a:buClr>
                <a:schemeClr val="accent3"/>
              </a:buClr>
              <a:buSzPct val="95000"/>
              <a:defRPr/>
            </a:pPr>
            <a:r>
              <a:rPr lang="pl-PL" sz="2667" dirty="0">
                <a:latin typeface="Arial" charset="0"/>
              </a:rPr>
              <a:t>Szukane:				</a:t>
            </a:r>
          </a:p>
          <a:p>
            <a:pPr marL="365751" indent="-365751" algn="just" defTabSz="1219170">
              <a:spcBef>
                <a:spcPct val="20000"/>
              </a:spcBef>
              <a:buClr>
                <a:schemeClr val="accent3"/>
              </a:buClr>
              <a:buSzPct val="95000"/>
              <a:defRPr/>
            </a:pPr>
            <a:r>
              <a:rPr lang="pl-PL" sz="2667" dirty="0">
                <a:latin typeface="Arial" charset="0"/>
              </a:rPr>
              <a:t>	V</a:t>
            </a:r>
            <a:r>
              <a:rPr lang="pl-PL" sz="2667" baseline="-25000" dirty="0">
                <a:latin typeface="Arial" charset="0"/>
              </a:rPr>
              <a:t>2 </a:t>
            </a:r>
            <a:r>
              <a:rPr lang="pl-PL" sz="2667" dirty="0">
                <a:latin typeface="Arial" charset="0"/>
              </a:rPr>
              <a:t>- ? </a:t>
            </a:r>
          </a:p>
          <a:p>
            <a:pPr marL="365751" indent="-365751" algn="just" defTabSz="1219170">
              <a:spcBef>
                <a:spcPct val="20000"/>
              </a:spcBef>
              <a:buClr>
                <a:schemeClr val="accent3"/>
              </a:buClr>
              <a:buSzPct val="95000"/>
              <a:defRPr/>
            </a:pPr>
            <a:endParaRPr lang="pl-PL" sz="3200" dirty="0">
              <a:latin typeface="Arial" charset="0"/>
            </a:endParaRPr>
          </a:p>
        </p:txBody>
      </p:sp>
      <p:graphicFrame>
        <p:nvGraphicFramePr>
          <p:cNvPr id="6" name="Object 2"/>
          <p:cNvGraphicFramePr>
            <a:graphicFrameLocks noChangeAspect="1"/>
          </p:cNvGraphicFramePr>
          <p:nvPr/>
        </p:nvGraphicFramePr>
        <p:xfrm>
          <a:off x="5619747" y="2857496"/>
          <a:ext cx="4673600" cy="3776133"/>
        </p:xfrm>
        <a:graphic>
          <a:graphicData uri="http://schemas.openxmlformats.org/presentationml/2006/ole">
            <mc:AlternateContent xmlns:mc="http://schemas.openxmlformats.org/markup-compatibility/2006">
              <mc:Choice xmlns:v="urn:schemas-microsoft-com:vml" Requires="v">
                <p:oleObj name="Równanie" r:id="rId2" imgW="1320480" imgH="1066680" progId="Equation.3">
                  <p:embed/>
                </p:oleObj>
              </mc:Choice>
              <mc:Fallback>
                <p:oleObj name="Równanie" r:id="rId2" imgW="1320480" imgH="10666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47" y="2857496"/>
                        <a:ext cx="4673600" cy="3776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72194707"/>
      </p:ext>
    </p:extLst>
  </p:cSld>
  <p:clrMapOvr>
    <a:masterClrMapping/>
  </p:clrMapOvr>
  <p:transition spd="slow">
    <p:cover dir="d"/>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ytuł 1"/>
          <p:cNvSpPr txBox="1">
            <a:spLocks/>
          </p:cNvSpPr>
          <p:nvPr/>
        </p:nvSpPr>
        <p:spPr>
          <a:xfrm>
            <a:off x="4659086" y="380989"/>
            <a:ext cx="2946400" cy="533411"/>
          </a:xfrm>
          <a:prstGeom prst="rect">
            <a:avLst/>
          </a:prstGeom>
        </p:spPr>
        <p:txBody>
          <a:bodyPr>
            <a:normAutofit fontScale="97500"/>
          </a:bodyPr>
          <a:lstStyle/>
          <a:p>
            <a:pPr algn="ct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Zadania:</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3"/>
          <p:cNvSpPr txBox="1">
            <a:spLocks noChangeArrowheads="1"/>
          </p:cNvSpPr>
          <p:nvPr/>
        </p:nvSpPr>
        <p:spPr>
          <a:xfrm>
            <a:off x="362858" y="1278220"/>
            <a:ext cx="5994400" cy="4962923"/>
          </a:xfrm>
          <a:prstGeom prst="rect">
            <a:avLst/>
          </a:prstGeom>
        </p:spPr>
        <p:txBody>
          <a:bodyPr vert="horz">
            <a:normAutofit/>
          </a:bodyPr>
          <a:lstStyle/>
          <a:p>
            <a:pPr defTabSz="1219170">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Oblicz: Jaką objętość na głębokości 10 m będzie miał balon, którego objętość na powierzchni wynosi 6 l.</a:t>
            </a:r>
          </a:p>
          <a:p>
            <a:pPr marL="365751" indent="-365751" defTabSz="1219170">
              <a:spcBef>
                <a:spcPct val="20000"/>
              </a:spcBef>
              <a:buClr>
                <a:schemeClr val="accent3"/>
              </a:buClr>
              <a:buSzPct val="95000"/>
              <a:defRPr/>
            </a:pPr>
            <a:endParaRPr lang="pl-PL" sz="2133" dirty="0"/>
          </a:p>
          <a:p>
            <a:pPr marL="365751" indent="-365751" defTabSz="1219170">
              <a:spcBef>
                <a:spcPct val="20000"/>
              </a:spcBef>
              <a:buClr>
                <a:schemeClr val="accent3"/>
              </a:buClr>
              <a:buSzPct val="95000"/>
              <a:defRPr/>
            </a:pPr>
            <a:r>
              <a:rPr lang="pl-PL" sz="2133" dirty="0"/>
              <a:t>P</a:t>
            </a:r>
            <a:r>
              <a:rPr lang="pl-PL" sz="2133" baseline="-25000" dirty="0"/>
              <a:t>1</a:t>
            </a:r>
            <a:r>
              <a:rPr lang="pl-PL" sz="2133" dirty="0"/>
              <a:t>= 1atm;  P</a:t>
            </a:r>
            <a:r>
              <a:rPr lang="pl-PL" sz="2133" baseline="-25000" dirty="0"/>
              <a:t>2</a:t>
            </a:r>
            <a:r>
              <a:rPr lang="pl-PL" sz="2133" dirty="0"/>
              <a:t> =2atm;  V</a:t>
            </a:r>
            <a:r>
              <a:rPr lang="pl-PL" sz="2133" baseline="-25000" dirty="0"/>
              <a:t>1</a:t>
            </a:r>
            <a:r>
              <a:rPr lang="pl-PL" sz="2133" dirty="0"/>
              <a:t>=6l;   V</a:t>
            </a:r>
            <a:r>
              <a:rPr lang="pl-PL" sz="2133" baseline="-25000" dirty="0"/>
              <a:t>2</a:t>
            </a:r>
            <a:r>
              <a:rPr lang="pl-PL" sz="2133" dirty="0"/>
              <a:t>= ???</a:t>
            </a:r>
          </a:p>
          <a:p>
            <a:pPr marL="365751" indent="-365751" defTabSz="1219170">
              <a:spcBef>
                <a:spcPct val="20000"/>
              </a:spcBef>
              <a:buClr>
                <a:schemeClr val="accent3"/>
              </a:buClr>
              <a:buSzPct val="95000"/>
              <a:defRPr/>
            </a:pPr>
            <a:r>
              <a:rPr lang="pl-PL" sz="2133" dirty="0"/>
              <a:t>P</a:t>
            </a:r>
            <a:r>
              <a:rPr lang="pl-PL" sz="2133" baseline="-25000" dirty="0"/>
              <a:t>1</a:t>
            </a:r>
            <a:r>
              <a:rPr lang="pl-PL" sz="2133" dirty="0"/>
              <a:t>*V</a:t>
            </a:r>
            <a:r>
              <a:rPr lang="pl-PL" sz="2133" baseline="-25000" dirty="0"/>
              <a:t>1</a:t>
            </a:r>
            <a:r>
              <a:rPr lang="pl-PL" sz="2133" dirty="0"/>
              <a:t> = P</a:t>
            </a:r>
            <a:r>
              <a:rPr lang="pl-PL" sz="2133" baseline="-25000" dirty="0"/>
              <a:t>2</a:t>
            </a:r>
            <a:r>
              <a:rPr lang="pl-PL" sz="2133" dirty="0"/>
              <a:t>*V</a:t>
            </a:r>
            <a:r>
              <a:rPr lang="pl-PL" sz="2133" baseline="-25000" dirty="0"/>
              <a:t>2</a:t>
            </a:r>
          </a:p>
          <a:p>
            <a:pPr marL="365751" indent="-365751" defTabSz="1219170">
              <a:spcBef>
                <a:spcPct val="20000"/>
              </a:spcBef>
              <a:buClr>
                <a:schemeClr val="accent3"/>
              </a:buClr>
              <a:buSzPct val="95000"/>
              <a:defRPr/>
            </a:pPr>
            <a:endParaRPr lang="pl-PL" sz="2133" dirty="0"/>
          </a:p>
          <a:p>
            <a:pPr marL="365751" indent="-365751" defTabSz="1219170">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Po przekształceniu mamy: </a:t>
            </a:r>
          </a:p>
          <a:p>
            <a:pPr marL="365751" indent="-365751" defTabSz="1219170">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Podstawiamy: </a:t>
            </a:r>
          </a:p>
          <a:p>
            <a:pPr marL="365751" indent="-365751" defTabSz="1219170">
              <a:spcBef>
                <a:spcPct val="20000"/>
              </a:spcBef>
              <a:buClr>
                <a:schemeClr val="accent3"/>
              </a:buClr>
              <a:buSzPct val="95000"/>
              <a:defRPr/>
            </a:pPr>
            <a:endParaRPr lang="pl-PL" sz="2133" dirty="0"/>
          </a:p>
          <a:p>
            <a:pPr marL="365751" indent="-365751" defTabSz="1219170">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Odpowiedź: Balon na głębokości 10 m.</a:t>
            </a:r>
          </a:p>
          <a:p>
            <a:pPr marL="365751" indent="-365751" defTabSz="1219170">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Będzie miał 3 dm</a:t>
            </a:r>
            <a:r>
              <a:rPr lang="pl-PL" sz="2400" baseline="30000" dirty="0">
                <a:latin typeface="Calibri" panose="020F0502020204030204" pitchFamily="34" charset="0"/>
                <a:ea typeface="Calibri" panose="020F0502020204030204" pitchFamily="34" charset="0"/>
                <a:cs typeface="Calibri" panose="020F0502020204030204" pitchFamily="34" charset="0"/>
              </a:rPr>
              <a:t>3</a:t>
            </a:r>
            <a:r>
              <a:rPr lang="pl-PL" sz="2400" dirty="0">
                <a:latin typeface="Calibri" panose="020F0502020204030204" pitchFamily="34" charset="0"/>
                <a:ea typeface="Calibri" panose="020F0502020204030204" pitchFamily="34" charset="0"/>
                <a:cs typeface="Calibri" panose="020F0502020204030204" pitchFamily="34" charset="0"/>
              </a:rPr>
              <a:t> (3 l).</a:t>
            </a:r>
          </a:p>
        </p:txBody>
      </p:sp>
      <p:graphicFrame>
        <p:nvGraphicFramePr>
          <p:cNvPr id="3074" name="Object 2"/>
          <p:cNvGraphicFramePr>
            <a:graphicFrameLocks noChangeAspect="1"/>
          </p:cNvGraphicFramePr>
          <p:nvPr/>
        </p:nvGraphicFramePr>
        <p:xfrm>
          <a:off x="7143758" y="1714488"/>
          <a:ext cx="3659717" cy="2173816"/>
        </p:xfrm>
        <a:graphic>
          <a:graphicData uri="http://schemas.openxmlformats.org/presentationml/2006/ole">
            <mc:AlternateContent xmlns:mc="http://schemas.openxmlformats.org/markup-compatibility/2006">
              <mc:Choice xmlns:v="urn:schemas-microsoft-com:vml" Requires="v">
                <p:oleObj name="Równanie" r:id="rId2" imgW="787320" imgH="495000" progId="Equation.3">
                  <p:embed/>
                </p:oleObj>
              </mc:Choice>
              <mc:Fallback>
                <p:oleObj name="Równanie" r:id="rId2" imgW="787320" imgH="495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8" y="1714488"/>
                        <a:ext cx="3659717" cy="21738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096001" y="4381507"/>
          <a:ext cx="5378449" cy="1094316"/>
        </p:xfrm>
        <a:graphic>
          <a:graphicData uri="http://schemas.openxmlformats.org/presentationml/2006/ole">
            <mc:AlternateContent xmlns:mc="http://schemas.openxmlformats.org/markup-compatibility/2006">
              <mc:Choice xmlns:v="urn:schemas-microsoft-com:vml" Requires="v">
                <p:oleObj name="Równanie" r:id="rId4" imgW="2311200" imgH="469800" progId="Equation.3">
                  <p:embed/>
                </p:oleObj>
              </mc:Choice>
              <mc:Fallback>
                <p:oleObj name="Równanie" r:id="rId4" imgW="2311200" imgH="46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4381507"/>
                        <a:ext cx="5378449" cy="1094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856645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ytuł 1"/>
          <p:cNvSpPr txBox="1">
            <a:spLocks/>
          </p:cNvSpPr>
          <p:nvPr/>
        </p:nvSpPr>
        <p:spPr>
          <a:xfrm>
            <a:off x="3042589" y="651381"/>
            <a:ext cx="5524539" cy="762005"/>
          </a:xfrm>
          <a:prstGeom prst="rect">
            <a:avLst/>
          </a:prstGeom>
        </p:spPr>
        <p:txBody>
          <a:bodyPr/>
          <a:lstStyle/>
          <a:p>
            <a:pPr algn="ctr" defTabSz="1219170">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Podstawy hydrodynamiki</a:t>
            </a:r>
          </a:p>
        </p:txBody>
      </p:sp>
      <p:sp>
        <p:nvSpPr>
          <p:cNvPr id="6" name="Symbol zastępczy zawartości 2"/>
          <p:cNvSpPr txBox="1">
            <a:spLocks/>
          </p:cNvSpPr>
          <p:nvPr/>
        </p:nvSpPr>
        <p:spPr>
          <a:xfrm>
            <a:off x="395785" y="1498132"/>
            <a:ext cx="11068334" cy="4861726"/>
          </a:xfrm>
          <a:prstGeom prst="rect">
            <a:avLst/>
          </a:prstGeom>
        </p:spPr>
        <p:txBody>
          <a:bodyPr/>
          <a:lstStyle/>
          <a:p>
            <a:pPr marL="457189" indent="-457189" algn="just" defTabSz="1219170">
              <a:defRPr/>
            </a:pPr>
            <a:r>
              <a:rPr lang="pl-PL" sz="2400" b="1" u="sng" dirty="0">
                <a:latin typeface="Calibri" panose="020F0502020204030204" pitchFamily="34" charset="0"/>
                <a:ea typeface="Calibri" panose="020F0502020204030204" pitchFamily="34" charset="0"/>
                <a:cs typeface="Calibri" panose="020F0502020204030204" pitchFamily="34" charset="0"/>
              </a:rPr>
              <a:t>Opory ruchu:</a:t>
            </a:r>
          </a:p>
          <a:p>
            <a:pPr marL="457189" indent="-457189" algn="just" defTabSz="1219170">
              <a:defRPr/>
            </a:pPr>
            <a:endParaRPr lang="pl-PL"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defTabSz="1219170">
              <a:defRPr/>
            </a:pPr>
            <a:r>
              <a:rPr lang="pl-PL" sz="2400" dirty="0">
                <a:latin typeface="Calibri" panose="020F0502020204030204" pitchFamily="34" charset="0"/>
                <a:ea typeface="Calibri" panose="020F0502020204030204" pitchFamily="34" charset="0"/>
                <a:cs typeface="Calibri" panose="020F0502020204030204" pitchFamily="34" charset="0"/>
              </a:rPr>
              <a:t>Duża gęstość wody sprawia że podczas nurkowania odczuwamy znaczne opory ruchu. Są one tym większe im mniej opływową sylwetkę przyjmie nurek oraz im szybciej się porusza (opory wzrastają proporcjonalnie do kwadratu szybkości). </a:t>
            </a:r>
          </a:p>
          <a:p>
            <a:pPr algn="just" defTabSz="1219170">
              <a:defRPr/>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defTabSz="1219170">
              <a:defRPr/>
            </a:pPr>
            <a:r>
              <a:rPr lang="pl-PL" sz="2400" dirty="0">
                <a:latin typeface="Calibri" panose="020F0502020204030204" pitchFamily="34" charset="0"/>
                <a:ea typeface="Calibri" panose="020F0502020204030204" pitchFamily="34" charset="0"/>
                <a:cs typeface="Calibri" panose="020F0502020204030204" pitchFamily="34" charset="0"/>
              </a:rPr>
              <a:t>Aby uniknąć nadmiernego zmęczenia i zadyszki pod wodą powinniśmy poruszać się w miarę możliwości powoli i nie wykonywać gwałtownych ruchów.</a:t>
            </a:r>
          </a:p>
          <a:p>
            <a:pPr algn="just" defTabSz="1219170">
              <a:defRPr/>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defTabSz="1219170">
              <a:defRPr/>
            </a:pPr>
            <a:r>
              <a:rPr lang="pl-PL" sz="2400" dirty="0">
                <a:latin typeface="Calibri" panose="020F0502020204030204" pitchFamily="34" charset="0"/>
                <a:ea typeface="Calibri" panose="020F0502020204030204" pitchFamily="34" charset="0"/>
                <a:cs typeface="Calibri" panose="020F0502020204030204" pitchFamily="34" charset="0"/>
              </a:rPr>
              <a:t>Nasz sprzęt powinien być prawidłowo zmontowany.</a:t>
            </a:r>
          </a:p>
        </p:txBody>
      </p:sp>
    </p:spTree>
    <p:extLst>
      <p:ext uri="{BB962C8B-B14F-4D97-AF65-F5344CB8AC3E}">
        <p14:creationId xmlns:p14="http://schemas.microsoft.com/office/powerpoint/2010/main" val="926853488"/>
      </p:ext>
    </p:extLst>
  </p:cSld>
  <p:clrMapOvr>
    <a:masterClrMapping/>
  </p:clrMapOvr>
  <p:transition spd="slow">
    <p:cover dir="d"/>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ytuł 1"/>
          <p:cNvSpPr txBox="1">
            <a:spLocks/>
          </p:cNvSpPr>
          <p:nvPr/>
        </p:nvSpPr>
        <p:spPr>
          <a:xfrm>
            <a:off x="3802744" y="187323"/>
            <a:ext cx="3556000" cy="527034"/>
          </a:xfrm>
          <a:prstGeom prst="rect">
            <a:avLst/>
          </a:prstGeom>
        </p:spPr>
        <p:txBody>
          <a:bodyPr>
            <a:normAutofit fontScale="97500"/>
          </a:bodyPr>
          <a:lstStyle/>
          <a:p>
            <a:pPr algn="ct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Zadania:</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3"/>
          <p:cNvSpPr txBox="1">
            <a:spLocks noChangeArrowheads="1"/>
          </p:cNvSpPr>
          <p:nvPr/>
        </p:nvSpPr>
        <p:spPr>
          <a:xfrm>
            <a:off x="397291" y="1044563"/>
            <a:ext cx="9980423" cy="2859780"/>
          </a:xfrm>
          <a:prstGeom prst="rect">
            <a:avLst/>
          </a:prstGeom>
        </p:spPr>
        <p:txBody>
          <a:bodyPr/>
          <a:lstStyle/>
          <a:p>
            <a:pPr defTabSz="1219170">
              <a:lnSpc>
                <a:spcPct val="90000"/>
              </a:lnSpc>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Nurek zanurkował na głębokość 10 m z aparatem nurkowym. Objętość płuc nurka wynosi 5 dm</a:t>
            </a:r>
            <a:r>
              <a:rPr lang="pl-PL" sz="2400" baseline="30000" dirty="0">
                <a:latin typeface="Calibri" panose="020F0502020204030204" pitchFamily="34" charset="0"/>
                <a:ea typeface="Calibri" panose="020F0502020204030204" pitchFamily="34" charset="0"/>
                <a:cs typeface="Calibri" panose="020F0502020204030204" pitchFamily="34" charset="0"/>
              </a:rPr>
              <a:t>3.</a:t>
            </a:r>
          </a:p>
          <a:p>
            <a:pPr marL="365751" indent="-365751" defTabSz="1219170">
              <a:lnSpc>
                <a:spcPct val="90000"/>
              </a:lnSpc>
              <a:spcBef>
                <a:spcPct val="20000"/>
              </a:spcBef>
              <a:buClr>
                <a:schemeClr val="accent3"/>
              </a:buClr>
              <a:buSzPct val="95000"/>
              <a:defRPr/>
            </a:pPr>
            <a:endParaRPr lang="pl-PL" sz="2400" baseline="30000" dirty="0">
              <a:latin typeface="Calibri" panose="020F0502020204030204" pitchFamily="34" charset="0"/>
              <a:ea typeface="Calibri" panose="020F0502020204030204" pitchFamily="34" charset="0"/>
              <a:cs typeface="Calibri" panose="020F0502020204030204" pitchFamily="34" charset="0"/>
            </a:endParaRPr>
          </a:p>
          <a:p>
            <a:pPr marL="365751" indent="-365751" defTabSz="1219170">
              <a:lnSpc>
                <a:spcPct val="90000"/>
              </a:lnSpc>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Jaką objętość będą miały płuca nurka, gdyby z tej głębokości wynurzył się na</a:t>
            </a:r>
          </a:p>
          <a:p>
            <a:pPr marL="365751" indent="-365751" defTabSz="1219170">
              <a:lnSpc>
                <a:spcPct val="90000"/>
              </a:lnSpc>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powierzchnię ze wstrzymanym oddechem?</a:t>
            </a:r>
          </a:p>
          <a:p>
            <a:pPr marL="365751" indent="-365751" defTabSz="1219170">
              <a:lnSpc>
                <a:spcPct val="90000"/>
              </a:lnSpc>
              <a:spcBef>
                <a:spcPct val="20000"/>
              </a:spcBef>
              <a:buClr>
                <a:schemeClr val="accent3"/>
              </a:buClr>
              <a:buSzPct val="95000"/>
              <a:buFont typeface="Wingdings 2"/>
              <a:buChar char=""/>
              <a:defRPr/>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365751" indent="-365751" defTabSz="1219170">
              <a:lnSpc>
                <a:spcPct val="90000"/>
              </a:lnSpc>
              <a:spcBef>
                <a:spcPct val="20000"/>
              </a:spcBef>
              <a:buClr>
                <a:schemeClr val="accent3"/>
              </a:buClr>
              <a:buSzPct val="95000"/>
              <a:defRPr/>
            </a:pPr>
            <a:r>
              <a:rPr lang="pl-PL" sz="2400" dirty="0">
                <a:latin typeface="Calibri" panose="020F0502020204030204" pitchFamily="34" charset="0"/>
                <a:ea typeface="Calibri" panose="020F0502020204030204" pitchFamily="34" charset="0"/>
                <a:cs typeface="Calibri" panose="020F0502020204030204" pitchFamily="34" charset="0"/>
              </a:rPr>
              <a:t>Rozwiązanie:</a:t>
            </a:r>
          </a:p>
        </p:txBody>
      </p:sp>
      <p:graphicFrame>
        <p:nvGraphicFramePr>
          <p:cNvPr id="4098" name="Object 2"/>
          <p:cNvGraphicFramePr>
            <a:graphicFrameLocks noChangeAspect="1"/>
          </p:cNvGraphicFramePr>
          <p:nvPr/>
        </p:nvGraphicFramePr>
        <p:xfrm>
          <a:off x="3143230" y="3714753"/>
          <a:ext cx="2688167" cy="622300"/>
        </p:xfrm>
        <a:graphic>
          <a:graphicData uri="http://schemas.openxmlformats.org/presentationml/2006/ole">
            <mc:AlternateContent xmlns:mc="http://schemas.openxmlformats.org/markup-compatibility/2006">
              <mc:Choice xmlns:v="urn:schemas-microsoft-com:vml" Requires="v">
                <p:oleObj name="Równanie" r:id="rId2" imgW="1041120" imgH="241200" progId="Equation.3">
                  <p:embed/>
                </p:oleObj>
              </mc:Choice>
              <mc:Fallback>
                <p:oleObj name="Równanie" r:id="rId2" imgW="1041120" imgH="241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30" y="3714753"/>
                        <a:ext cx="2688167"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7810512" y="3429001"/>
          <a:ext cx="1830917" cy="1087967"/>
        </p:xfrm>
        <a:graphic>
          <a:graphicData uri="http://schemas.openxmlformats.org/presentationml/2006/ole">
            <mc:AlternateContent xmlns:mc="http://schemas.openxmlformats.org/markup-compatibility/2006">
              <mc:Choice xmlns:v="urn:schemas-microsoft-com:vml" Requires="v">
                <p:oleObj name="Równanie" r:id="rId4" imgW="787320" imgH="495000" progId="Equation.3">
                  <p:embed/>
                </p:oleObj>
              </mc:Choice>
              <mc:Fallback>
                <p:oleObj name="Równanie" r:id="rId4" imgW="787320" imgH="495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12" y="3429001"/>
                        <a:ext cx="1830917" cy="10879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nvGraphicFramePr>
        <p:xfrm>
          <a:off x="2000222" y="4667259"/>
          <a:ext cx="2976033" cy="1111251"/>
        </p:xfrm>
        <a:graphic>
          <a:graphicData uri="http://schemas.openxmlformats.org/presentationml/2006/ole">
            <mc:AlternateContent xmlns:mc="http://schemas.openxmlformats.org/markup-compatibility/2006">
              <mc:Choice xmlns:v="urn:schemas-microsoft-com:vml" Requires="v">
                <p:oleObj name="Równanie" r:id="rId6" imgW="1257120" imgH="469800" progId="Equation.3">
                  <p:embed/>
                </p:oleObj>
              </mc:Choice>
              <mc:Fallback>
                <p:oleObj name="Równanie" r:id="rId6" imgW="1257120" imgH="469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22" y="4667259"/>
                        <a:ext cx="2976033" cy="1111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ChangeAspect="1"/>
          </p:cNvGraphicFramePr>
          <p:nvPr/>
        </p:nvGraphicFramePr>
        <p:xfrm>
          <a:off x="5333995" y="5238763"/>
          <a:ext cx="3735917" cy="1189567"/>
        </p:xfrm>
        <a:graphic>
          <a:graphicData uri="http://schemas.openxmlformats.org/presentationml/2006/ole">
            <mc:AlternateContent xmlns:mc="http://schemas.openxmlformats.org/markup-compatibility/2006">
              <mc:Choice xmlns:v="urn:schemas-microsoft-com:vml" Requires="v">
                <p:oleObj name="Równanie" r:id="rId8" imgW="1434960" imgH="457200" progId="Equation.3">
                  <p:embed/>
                </p:oleObj>
              </mc:Choice>
              <mc:Fallback>
                <p:oleObj name="Równanie" r:id="rId8" imgW="143496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995" y="5238763"/>
                        <a:ext cx="3735917" cy="11895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786745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ox(in)">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ox(i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box(in)">
                                      <p:cBhvr>
                                        <p:cTn id="2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ytuł 1"/>
          <p:cNvSpPr txBox="1">
            <a:spLocks/>
          </p:cNvSpPr>
          <p:nvPr/>
        </p:nvSpPr>
        <p:spPr>
          <a:xfrm>
            <a:off x="3947884" y="276254"/>
            <a:ext cx="3280229" cy="748795"/>
          </a:xfrm>
          <a:prstGeom prst="rect">
            <a:avLst/>
          </a:prstGeom>
        </p:spPr>
        <p:txBody>
          <a:bodyPr>
            <a:normAutofit fontScale="97500"/>
          </a:bodyPr>
          <a:lstStyle/>
          <a:p>
            <a:pPr algn="ct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Zadania:</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2"/>
          <p:cNvSpPr txBox="1">
            <a:spLocks noChangeArrowheads="1"/>
          </p:cNvSpPr>
          <p:nvPr/>
        </p:nvSpPr>
        <p:spPr>
          <a:xfrm>
            <a:off x="350336" y="1178881"/>
            <a:ext cx="6877777" cy="666755"/>
          </a:xfrm>
          <a:prstGeom prst="rect">
            <a:avLst/>
          </a:prstGeom>
        </p:spPr>
        <p:txBody>
          <a:bodyPr/>
          <a:lstStyle/>
          <a:p>
            <a:pPr defTabSz="1219170">
              <a:spcBef>
                <a:spcPct val="0"/>
              </a:spcBef>
              <a:defRPr/>
            </a:pPr>
            <a:r>
              <a:rPr lang="pl-PL" sz="2400" b="1" dirty="0">
                <a:latin typeface="Calibri" panose="020F0502020204030204" pitchFamily="34" charset="0"/>
                <a:ea typeface="Calibri" panose="020F0502020204030204" pitchFamily="34" charset="0"/>
                <a:cs typeface="Calibri" panose="020F0502020204030204" pitchFamily="34" charset="0"/>
              </a:rPr>
              <a:t>Obliczanie zapasu gazu </a:t>
            </a:r>
            <a:r>
              <a:rPr lang="pl-PL" sz="2400" dirty="0">
                <a:latin typeface="Calibri" panose="020F0502020204030204" pitchFamily="34" charset="0"/>
                <a:ea typeface="Calibri" panose="020F0502020204030204" pitchFamily="34" charset="0"/>
                <a:cs typeface="Calibri" panose="020F0502020204030204" pitchFamily="34" charset="0"/>
              </a:rPr>
              <a:t>  (Prawo Boyle’a Mariotte’a)</a:t>
            </a:r>
          </a:p>
        </p:txBody>
      </p:sp>
      <p:sp>
        <p:nvSpPr>
          <p:cNvPr id="6" name="Prostokąt 5"/>
          <p:cNvSpPr/>
          <p:nvPr/>
        </p:nvSpPr>
        <p:spPr>
          <a:xfrm>
            <a:off x="476211" y="1963569"/>
            <a:ext cx="11568608" cy="1897892"/>
          </a:xfrm>
          <a:prstGeom prst="rect">
            <a:avLst/>
          </a:prstGeom>
        </p:spPr>
        <p:txBody>
          <a:bodyPr wrap="square">
            <a:spAutoFit/>
          </a:bodyPr>
          <a:lstStyle/>
          <a:p>
            <a:r>
              <a:rPr lang="pl-PL" sz="2400" dirty="0">
                <a:latin typeface="Calibri" panose="020F0502020204030204" pitchFamily="34" charset="0"/>
                <a:ea typeface="Calibri" panose="020F0502020204030204" pitchFamily="34" charset="0"/>
                <a:cs typeface="Calibri" panose="020F0502020204030204" pitchFamily="34" charset="0"/>
              </a:rPr>
              <a:t>Na jak długo wystarczy </a:t>
            </a:r>
            <a:r>
              <a:rPr lang="pl-PL" sz="2400" b="1" dirty="0">
                <a:latin typeface="Calibri" panose="020F0502020204030204" pitchFamily="34" charset="0"/>
                <a:ea typeface="Calibri" panose="020F0502020204030204" pitchFamily="34" charset="0"/>
                <a:cs typeface="Calibri" panose="020F0502020204030204" pitchFamily="34" charset="0"/>
              </a:rPr>
              <a:t>10 litrowa </a:t>
            </a:r>
            <a:r>
              <a:rPr lang="pl-PL" sz="2400" dirty="0">
                <a:latin typeface="Calibri" panose="020F0502020204030204" pitchFamily="34" charset="0"/>
                <a:ea typeface="Calibri" panose="020F0502020204030204" pitchFamily="34" charset="0"/>
                <a:cs typeface="Calibri" panose="020F0502020204030204" pitchFamily="34" charset="0"/>
              </a:rPr>
              <a:t>butla napełniona do </a:t>
            </a:r>
            <a:r>
              <a:rPr lang="pl-PL" sz="2400" b="1" dirty="0">
                <a:latin typeface="Calibri" panose="020F0502020204030204" pitchFamily="34" charset="0"/>
                <a:ea typeface="Calibri" panose="020F0502020204030204" pitchFamily="34" charset="0"/>
                <a:cs typeface="Calibri" panose="020F0502020204030204" pitchFamily="34" charset="0"/>
              </a:rPr>
              <a:t>200 at</a:t>
            </a:r>
            <a:r>
              <a:rPr lang="pl-PL" sz="2400" dirty="0">
                <a:latin typeface="Calibri" panose="020F0502020204030204" pitchFamily="34" charset="0"/>
                <a:ea typeface="Calibri" panose="020F0502020204030204" pitchFamily="34" charset="0"/>
                <a:cs typeface="Calibri" panose="020F0502020204030204" pitchFamily="34" charset="0"/>
              </a:rPr>
              <a:t>? </a:t>
            </a:r>
          </a:p>
          <a:p>
            <a:endParaRPr lang="pl-PL"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musimy zakończyć nurkowanie z </a:t>
            </a:r>
            <a:r>
              <a:rPr lang="pl-PL" sz="2400" b="1" dirty="0">
                <a:latin typeface="Calibri" panose="020F0502020204030204" pitchFamily="34" charset="0"/>
                <a:ea typeface="Calibri" panose="020F0502020204030204" pitchFamily="34" charset="0"/>
                <a:cs typeface="Calibri" panose="020F0502020204030204" pitchFamily="34" charset="0"/>
              </a:rPr>
              <a:t>50 at</a:t>
            </a:r>
            <a:r>
              <a:rPr lang="pl-PL" sz="2400" dirty="0">
                <a:latin typeface="Calibri" panose="020F0502020204030204" pitchFamily="34" charset="0"/>
                <a:ea typeface="Calibri" panose="020F0502020204030204" pitchFamily="34" charset="0"/>
                <a:cs typeface="Calibri" panose="020F0502020204030204" pitchFamily="34" charset="0"/>
              </a:rPr>
              <a:t>,</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więc mamy do dyspozycji </a:t>
            </a:r>
            <a:r>
              <a:rPr lang="pl-PL" sz="2400" b="1" dirty="0">
                <a:latin typeface="Calibri" panose="020F0502020204030204" pitchFamily="34" charset="0"/>
                <a:ea typeface="Calibri" panose="020F0502020204030204" pitchFamily="34" charset="0"/>
                <a:cs typeface="Calibri" panose="020F0502020204030204" pitchFamily="34" charset="0"/>
              </a:rPr>
              <a:t>150 at</a:t>
            </a:r>
          </a:p>
          <a:p>
            <a:pPr marL="342900" indent="-342900">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sym typeface="Symbol" pitchFamily="18" charset="2"/>
              </a:rPr>
              <a:t>przyjmujemy zużycie czynnika oddechowego na poziomie </a:t>
            </a:r>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20 l/min </a:t>
            </a:r>
            <a:r>
              <a:rPr lang="pl-PL" sz="2400" dirty="0">
                <a:latin typeface="Calibri" panose="020F0502020204030204" pitchFamily="34" charset="0"/>
                <a:ea typeface="Calibri" panose="020F0502020204030204" pitchFamily="34" charset="0"/>
                <a:cs typeface="Calibri" panose="020F0502020204030204" pitchFamily="34" charset="0"/>
                <a:sym typeface="Symbol" pitchFamily="18" charset="2"/>
              </a:rPr>
              <a:t>na powierzchni wody.</a:t>
            </a:r>
          </a:p>
          <a:p>
            <a:endParaRPr lang="pl-PL" sz="2133" dirty="0"/>
          </a:p>
        </p:txBody>
      </p:sp>
      <p:sp>
        <p:nvSpPr>
          <p:cNvPr id="7" name="Prostokąt 6"/>
          <p:cNvSpPr/>
          <p:nvPr/>
        </p:nvSpPr>
        <p:spPr>
          <a:xfrm>
            <a:off x="761963" y="3697057"/>
            <a:ext cx="3432666" cy="461665"/>
          </a:xfrm>
          <a:prstGeom prst="rect">
            <a:avLst/>
          </a:prstGeom>
        </p:spPr>
        <p:txBody>
          <a:bodyPr wrap="square">
            <a:spAutoFit/>
          </a:bodyPr>
          <a:lstStyle/>
          <a:p>
            <a:pPr algn="l"/>
            <a:r>
              <a:rPr lang="pl-PL" sz="2400" b="1" dirty="0">
                <a:latin typeface="Calibri" panose="020F0502020204030204" pitchFamily="34" charset="0"/>
                <a:ea typeface="Calibri" panose="020F0502020204030204" pitchFamily="34" charset="0"/>
                <a:cs typeface="Calibri" panose="020F0502020204030204" pitchFamily="34" charset="0"/>
              </a:rPr>
              <a:t>10 l </a:t>
            </a:r>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 150 at = 1500 l </a:t>
            </a:r>
          </a:p>
        </p:txBody>
      </p:sp>
      <p:sp>
        <p:nvSpPr>
          <p:cNvPr id="8" name="Prostokąt 7"/>
          <p:cNvSpPr/>
          <p:nvPr/>
        </p:nvSpPr>
        <p:spPr>
          <a:xfrm>
            <a:off x="761963" y="4173312"/>
            <a:ext cx="10561173" cy="461665"/>
          </a:xfrm>
          <a:prstGeom prst="rect">
            <a:avLst/>
          </a:prstGeom>
        </p:spPr>
        <p:txBody>
          <a:bodyPr wrap="square">
            <a:spAutoFit/>
          </a:bodyPr>
          <a:lstStyle/>
          <a:p>
            <a:pPr algn="l"/>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1500 l / 20 l/min = 75 min na powierzchni</a:t>
            </a:r>
            <a:r>
              <a:rPr lang="pl-PL" sz="2400" dirty="0">
                <a:latin typeface="Calibri" panose="020F0502020204030204" pitchFamily="34" charset="0"/>
                <a:ea typeface="Calibri" panose="020F0502020204030204" pitchFamily="34" charset="0"/>
                <a:cs typeface="Calibri" panose="020F0502020204030204" pitchFamily="34" charset="0"/>
                <a:sym typeface="Symbol" pitchFamily="18" charset="2"/>
              </a:rPr>
              <a:t> powierza wystarczy nam na </a:t>
            </a:r>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75 min</a:t>
            </a:r>
          </a:p>
        </p:txBody>
      </p:sp>
      <p:sp>
        <p:nvSpPr>
          <p:cNvPr id="9" name="Prostokąt 8"/>
          <p:cNvSpPr/>
          <p:nvPr/>
        </p:nvSpPr>
        <p:spPr>
          <a:xfrm>
            <a:off x="476210" y="4840065"/>
            <a:ext cx="11425503" cy="830997"/>
          </a:xfrm>
          <a:prstGeom prst="rect">
            <a:avLst/>
          </a:prstGeom>
        </p:spPr>
        <p:txBody>
          <a:bodyPr wrap="square">
            <a:spAutoFit/>
          </a:bodyPr>
          <a:lstStyle/>
          <a:p>
            <a:pPr marL="342900" indent="-342900" algn="l">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na głębokości </a:t>
            </a:r>
            <a:r>
              <a:rPr lang="pl-PL" sz="2400" b="1" dirty="0">
                <a:latin typeface="Calibri" panose="020F0502020204030204" pitchFamily="34" charset="0"/>
                <a:ea typeface="Calibri" panose="020F0502020204030204" pitchFamily="34" charset="0"/>
                <a:cs typeface="Calibri" panose="020F0502020204030204" pitchFamily="34" charset="0"/>
              </a:rPr>
              <a:t>10 m</a:t>
            </a:r>
            <a:r>
              <a:rPr lang="pl-PL" sz="2400" dirty="0">
                <a:latin typeface="Calibri" panose="020F0502020204030204" pitchFamily="34" charset="0"/>
                <a:ea typeface="Calibri" panose="020F0502020204030204" pitchFamily="34" charset="0"/>
                <a:cs typeface="Calibri" panose="020F0502020204030204" pitchFamily="34" charset="0"/>
              </a:rPr>
              <a:t> ciśnienie jest 2 x większe, więc czas skróci się dwukrotnie: </a:t>
            </a:r>
            <a:r>
              <a:rPr lang="pl-PL" sz="2400" b="1" dirty="0">
                <a:latin typeface="Calibri" panose="020F0502020204030204" pitchFamily="34" charset="0"/>
                <a:ea typeface="Calibri" panose="020F0502020204030204" pitchFamily="34" charset="0"/>
                <a:cs typeface="Calibri" panose="020F0502020204030204" pitchFamily="34" charset="0"/>
              </a:rPr>
              <a:t>37 min</a:t>
            </a:r>
          </a:p>
          <a:p>
            <a:pPr marL="342900" indent="-342900" algn="l">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na głębokości </a:t>
            </a:r>
            <a:r>
              <a:rPr lang="pl-PL" sz="2400" b="1" dirty="0">
                <a:latin typeface="Calibri" panose="020F0502020204030204" pitchFamily="34" charset="0"/>
                <a:ea typeface="Calibri" panose="020F0502020204030204" pitchFamily="34" charset="0"/>
                <a:cs typeface="Calibri" panose="020F0502020204030204" pitchFamily="34" charset="0"/>
              </a:rPr>
              <a:t>30 m</a:t>
            </a:r>
            <a:r>
              <a:rPr lang="pl-PL" sz="2400" dirty="0">
                <a:latin typeface="Calibri" panose="020F0502020204030204" pitchFamily="34" charset="0"/>
                <a:ea typeface="Calibri" panose="020F0502020204030204" pitchFamily="34" charset="0"/>
                <a:cs typeface="Calibri" panose="020F0502020204030204" pitchFamily="34" charset="0"/>
              </a:rPr>
              <a:t> ciśnienie jest 4 x większe, więc czas skróci się czterokrotnie: </a:t>
            </a:r>
            <a:r>
              <a:rPr lang="pl-PL" sz="2400" b="1" dirty="0">
                <a:latin typeface="Calibri" panose="020F0502020204030204" pitchFamily="34" charset="0"/>
                <a:ea typeface="Calibri" panose="020F0502020204030204" pitchFamily="34" charset="0"/>
                <a:cs typeface="Calibri" panose="020F0502020204030204" pitchFamily="34" charset="0"/>
              </a:rPr>
              <a:t>18 min</a:t>
            </a:r>
          </a:p>
        </p:txBody>
      </p:sp>
    </p:spTree>
    <p:extLst>
      <p:ext uri="{BB962C8B-B14F-4D97-AF65-F5344CB8AC3E}">
        <p14:creationId xmlns:p14="http://schemas.microsoft.com/office/powerpoint/2010/main" val="419880635"/>
      </p:ext>
    </p:extLst>
  </p:cSld>
  <p:clrMapOvr>
    <a:masterClrMapping/>
  </p:clrMapOvr>
  <p:transition spd="slow">
    <p:cover dir="d"/>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ytuł 1"/>
          <p:cNvSpPr txBox="1">
            <a:spLocks/>
          </p:cNvSpPr>
          <p:nvPr/>
        </p:nvSpPr>
        <p:spPr>
          <a:xfrm>
            <a:off x="3309255" y="197233"/>
            <a:ext cx="4354287" cy="666755"/>
          </a:xfrm>
          <a:prstGeom prst="rect">
            <a:avLst/>
          </a:prstGeom>
        </p:spPr>
        <p:txBody>
          <a:bodyPr>
            <a:normAutofit fontScale="97500"/>
          </a:bodyPr>
          <a:lstStyle/>
          <a:p>
            <a:pPr algn="ct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Zadania:</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2"/>
          <p:cNvSpPr txBox="1">
            <a:spLocks noChangeArrowheads="1"/>
          </p:cNvSpPr>
          <p:nvPr/>
        </p:nvSpPr>
        <p:spPr>
          <a:xfrm>
            <a:off x="476211" y="1809739"/>
            <a:ext cx="6055218" cy="666755"/>
          </a:xfrm>
          <a:prstGeom prst="rect">
            <a:avLst/>
          </a:prstGeom>
        </p:spPr>
        <p:txBody>
          <a:bodyPr/>
          <a:lstStyle/>
          <a:p>
            <a:pPr defTabSz="1219170">
              <a:spcBef>
                <a:spcPct val="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Obliczanie minimalnej ilości gazu przy 50 at.</a:t>
            </a:r>
            <a:endParaRPr lang="pl-PL" sz="2400" dirty="0">
              <a:solidFill>
                <a:srgbClr val="A5002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Prostokąt 6"/>
          <p:cNvSpPr/>
          <p:nvPr/>
        </p:nvSpPr>
        <p:spPr>
          <a:xfrm>
            <a:off x="1886857" y="2952747"/>
            <a:ext cx="5312229" cy="3005887"/>
          </a:xfrm>
          <a:prstGeom prst="rect">
            <a:avLst/>
          </a:prstGeom>
        </p:spPr>
        <p:txBody>
          <a:bodyPr wrap="square">
            <a:spAutoFit/>
          </a:bodyPr>
          <a:lstStyle/>
          <a:p>
            <a:pPr algn="ctr"/>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BUTLA: 2 X 7 l  /300 at./</a:t>
            </a:r>
          </a:p>
          <a:p>
            <a:pPr algn="ctr"/>
            <a:endPar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endParaRPr>
          </a:p>
          <a:p>
            <a:pPr algn="ctr"/>
            <a:endPar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endParaRPr>
          </a:p>
          <a:p>
            <a:pPr algn="ctr"/>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BUTLA: 2 X 10 l  /200 at./</a:t>
            </a:r>
          </a:p>
          <a:p>
            <a:pPr algn="ctr"/>
            <a:endPar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endParaRPr>
          </a:p>
          <a:p>
            <a:pPr algn="ctr"/>
            <a:endPar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endParaRPr>
          </a:p>
          <a:p>
            <a:pPr algn="ctr"/>
            <a:r>
              <a:rPr lang="pl-PL" sz="2400" b="1" dirty="0">
                <a:latin typeface="Calibri" panose="020F0502020204030204" pitchFamily="34" charset="0"/>
                <a:ea typeface="Calibri" panose="020F0502020204030204" pitchFamily="34" charset="0"/>
                <a:cs typeface="Calibri" panose="020F0502020204030204" pitchFamily="34" charset="0"/>
                <a:sym typeface="Symbol" pitchFamily="18" charset="2"/>
              </a:rPr>
              <a:t>BUTLA: 2 X 12 l  /200 at./</a:t>
            </a:r>
            <a:endParaRPr lang="pl-PL" sz="2133" b="1" dirty="0">
              <a:sym typeface="Symbol" pitchFamily="18" charset="2"/>
            </a:endParaRPr>
          </a:p>
          <a:p>
            <a:pPr algn="l"/>
            <a:endParaRPr lang="pl-PL" sz="2133" b="1" dirty="0">
              <a:sym typeface="Symbol" pitchFamily="18" charset="2"/>
            </a:endParaRPr>
          </a:p>
        </p:txBody>
      </p:sp>
    </p:spTree>
    <p:extLst>
      <p:ext uri="{BB962C8B-B14F-4D97-AF65-F5344CB8AC3E}">
        <p14:creationId xmlns:p14="http://schemas.microsoft.com/office/powerpoint/2010/main" val="1564716847"/>
      </p:ext>
    </p:extLst>
  </p:cSld>
  <p:clrMapOvr>
    <a:masterClrMapping/>
  </p:clrMapOvr>
  <p:transition spd="slow">
    <p:cover dir="d"/>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ymbol zastępczy zawartości 2"/>
          <p:cNvSpPr txBox="1">
            <a:spLocks/>
          </p:cNvSpPr>
          <p:nvPr/>
        </p:nvSpPr>
        <p:spPr>
          <a:xfrm>
            <a:off x="563298" y="642236"/>
            <a:ext cx="10670759" cy="5860164"/>
          </a:xfrm>
          <a:prstGeom prst="rect">
            <a:avLst/>
          </a:prstGeom>
        </p:spPr>
        <p:txBody>
          <a:bodyPr/>
          <a:lstStyle/>
          <a:p>
            <a:pPr marL="457189" indent="-457189" defTabSz="1219170">
              <a:spcBef>
                <a:spcPct val="20000"/>
              </a:spcBef>
              <a:defRPr/>
            </a:pPr>
            <a:r>
              <a:rPr lang="pl-PL" sz="2667" b="1" dirty="0">
                <a:solidFill>
                  <a:srgbClr val="A50021"/>
                </a:solidFill>
              </a:rPr>
              <a:t>  </a:t>
            </a:r>
          </a:p>
          <a:p>
            <a:pPr marL="457189" indent="-457189" defTabSz="1219170">
              <a:spcBef>
                <a:spcPct val="20000"/>
              </a:spcBef>
              <a:defRPr/>
            </a:pPr>
            <a:r>
              <a:rPr lang="pl-PL" sz="2400" b="1" dirty="0">
                <a:solidFill>
                  <a:srgbClr val="A50021"/>
                </a:solidFill>
                <a:latin typeface="Calibri" panose="020F0502020204030204" pitchFamily="34" charset="0"/>
                <a:ea typeface="Calibri" panose="020F0502020204030204" pitchFamily="34" charset="0"/>
                <a:cs typeface="Calibri" panose="020F0502020204030204" pitchFamily="34" charset="0"/>
              </a:rPr>
              <a:t>SAC</a:t>
            </a:r>
            <a:r>
              <a:rPr lang="pl-PL" sz="2400" dirty="0">
                <a:latin typeface="Calibri" panose="020F0502020204030204" pitchFamily="34" charset="0"/>
                <a:ea typeface="Calibri" panose="020F0502020204030204" pitchFamily="34" charset="0"/>
                <a:cs typeface="Calibri" panose="020F0502020204030204" pitchFamily="34" charset="0"/>
              </a:rPr>
              <a:t> - wskaźnik powierzchniowego zużycia gazu [ 1/ min]</a:t>
            </a:r>
          </a:p>
          <a:p>
            <a:pPr marL="457189" indent="-457189" defTabSz="1219170">
              <a:spcBef>
                <a:spcPct val="20000"/>
              </a:spcBef>
              <a:defRPr/>
            </a:pPr>
            <a:endParaRPr lang="pl-PL" sz="2667" dirty="0"/>
          </a:p>
          <a:p>
            <a:pPr marL="457189" indent="-457189" algn="ctr" defTabSz="1219170">
              <a:spcBef>
                <a:spcPct val="20000"/>
              </a:spcBef>
              <a:defRPr/>
            </a:pPr>
            <a:r>
              <a:rPr lang="pl-PL" sz="2667" b="1" dirty="0">
                <a:solidFill>
                  <a:schemeClr val="accent2">
                    <a:lumMod val="75000"/>
                  </a:schemeClr>
                </a:solidFill>
              </a:rPr>
              <a:t>Vzg=t*SAC * (D/10+ 1)</a:t>
            </a:r>
            <a:endParaRPr lang="pl-PL" sz="2667" dirty="0"/>
          </a:p>
          <a:p>
            <a:pPr marL="990575" lvl="1" indent="-380990" defTabSz="1219170">
              <a:spcBef>
                <a:spcPct val="20000"/>
              </a:spcBef>
              <a:buFont typeface="Arial" panose="020B0604020202020204" pitchFamily="34" charset="0"/>
              <a:buChar char="–"/>
              <a:defRPr/>
            </a:pPr>
            <a:r>
              <a:rPr lang="pl-PL" sz="2400" dirty="0" err="1">
                <a:latin typeface="Calibri" panose="020F0502020204030204" pitchFamily="34" charset="0"/>
                <a:ea typeface="Calibri" panose="020F0502020204030204" pitchFamily="34" charset="0"/>
                <a:cs typeface="Calibri" panose="020F0502020204030204" pitchFamily="34" charset="0"/>
              </a:rPr>
              <a:t>Vzg</a:t>
            </a:r>
            <a:r>
              <a:rPr lang="pl-PL" sz="2400" dirty="0">
                <a:latin typeface="Calibri" panose="020F0502020204030204" pitchFamily="34" charset="0"/>
                <a:ea typeface="Calibri" panose="020F0502020204030204" pitchFamily="34" charset="0"/>
                <a:cs typeface="Calibri" panose="020F0502020204030204" pitchFamily="34" charset="0"/>
              </a:rPr>
              <a:t> –– zużycie gazu [ 1 ]</a:t>
            </a:r>
          </a:p>
          <a:p>
            <a:pPr marL="990575" lvl="1" indent="-380990" defTabSz="1219170">
              <a:spcBef>
                <a:spcPct val="20000"/>
              </a:spcBef>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t - czas</a:t>
            </a:r>
          </a:p>
          <a:p>
            <a:pPr marL="990575" lvl="1" indent="-380990" defTabSz="1219170">
              <a:spcBef>
                <a:spcPct val="20000"/>
              </a:spcBef>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SAC - wskaźnik zużycia gazu</a:t>
            </a:r>
          </a:p>
          <a:p>
            <a:pPr marL="990575" lvl="1" indent="-380990" defTabSz="1219170">
              <a:spcBef>
                <a:spcPct val="20000"/>
              </a:spcBef>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D - głębokość</a:t>
            </a:r>
          </a:p>
          <a:p>
            <a:pPr marL="990575" lvl="1" indent="-380990" defTabSz="1219170">
              <a:spcBef>
                <a:spcPct val="20000"/>
              </a:spcBef>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p1 – ciśnienie cząstkowe w butli</a:t>
            </a:r>
          </a:p>
          <a:p>
            <a:pPr marL="990575" lvl="1" indent="-380990" defTabSz="1219170">
              <a:spcBef>
                <a:spcPct val="20000"/>
              </a:spcBef>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P2 – ciśnienie końcowe w butli</a:t>
            </a:r>
          </a:p>
          <a:p>
            <a:pPr marL="457189" indent="-457189" algn="ctr" defTabSz="1219170">
              <a:spcBef>
                <a:spcPct val="20000"/>
              </a:spcBef>
              <a:defRPr/>
            </a:pPr>
            <a:r>
              <a:rPr lang="pl-PL" sz="2667" b="1" dirty="0">
                <a:solidFill>
                  <a:schemeClr val="accent2">
                    <a:lumMod val="75000"/>
                  </a:schemeClr>
                </a:solidFill>
              </a:rPr>
              <a:t>SAC = v but * ( p1–p2 )/ [ t * (D/10 + 1) ]</a:t>
            </a:r>
          </a:p>
          <a:p>
            <a:pPr marL="457189" indent="-457189" algn="ctr" defTabSz="1219170">
              <a:spcBef>
                <a:spcPct val="20000"/>
              </a:spcBef>
              <a:defRPr/>
            </a:pPr>
            <a:endParaRPr lang="pl-PL" sz="2667" dirty="0"/>
          </a:p>
          <a:p>
            <a:pPr marL="457189" indent="-457189" defTabSz="1219170">
              <a:spcBef>
                <a:spcPct val="20000"/>
              </a:spcBef>
              <a:buFont typeface="Arial" panose="020B0604020202020204" pitchFamily="34" charset="0"/>
              <a:buChar char="•"/>
              <a:defRPr/>
            </a:pPr>
            <a:endParaRPr lang="pl-PL" sz="2667" dirty="0"/>
          </a:p>
        </p:txBody>
      </p:sp>
    </p:spTree>
    <p:extLst>
      <p:ext uri="{BB962C8B-B14F-4D97-AF65-F5344CB8AC3E}">
        <p14:creationId xmlns:p14="http://schemas.microsoft.com/office/powerpoint/2010/main" val="3795971735"/>
      </p:ext>
    </p:extLst>
  </p:cSld>
  <p:clrMapOvr>
    <a:masterClrMapping/>
  </p:clrMapOvr>
  <p:transition spd="slow">
    <p:cover dir="d"/>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ymbol zastępczy zawartości 2"/>
          <p:cNvSpPr txBox="1">
            <a:spLocks/>
          </p:cNvSpPr>
          <p:nvPr/>
        </p:nvSpPr>
        <p:spPr>
          <a:xfrm>
            <a:off x="476212" y="380979"/>
            <a:ext cx="11525249" cy="6337300"/>
          </a:xfrm>
          <a:prstGeom prst="rect">
            <a:avLst/>
          </a:prstGeom>
        </p:spPr>
        <p:txBody>
          <a:bodyPr/>
          <a:lstStyle/>
          <a:p>
            <a:pPr marL="457189" indent="-457189" defTabSz="1219170">
              <a:spcBef>
                <a:spcPct val="20000"/>
              </a:spcBef>
              <a:buFont typeface="Arial" panose="020B0604020202020204" pitchFamily="34" charset="0"/>
              <a:buChar char="•"/>
              <a:defRPr/>
            </a:pPr>
            <a:endParaRPr lang="pl-PL" sz="2667" dirty="0"/>
          </a:p>
        </p:txBody>
      </p:sp>
      <p:sp>
        <p:nvSpPr>
          <p:cNvPr id="4" name="Tytuł 2"/>
          <p:cNvSpPr>
            <a:spLocks noGrp="1"/>
          </p:cNvSpPr>
          <p:nvPr/>
        </p:nvSpPr>
        <p:spPr bwMode="auto">
          <a:xfrm>
            <a:off x="2191657" y="619115"/>
            <a:ext cx="7315200" cy="380997"/>
          </a:xfrm>
          <a:prstGeom prst="rect">
            <a:avLst/>
          </a:prstGeom>
          <a:noFill/>
          <a:ln w="9525">
            <a:noFill/>
            <a:miter lim="800000"/>
            <a:headEnd/>
            <a:tailEnd/>
          </a:ln>
        </p:spPr>
        <p:txBody>
          <a:bodyPr vert="horz" wrap="square" lIns="0" tIns="60960" rIns="0" bIns="0" numCol="1" anchor="b" anchorCtr="0" compatLnSpc="1">
            <a:prstTxWarp prst="textNoShape">
              <a:avLst/>
            </a:prstTxWarp>
          </a:bodyPr>
          <a:lstStyle>
            <a:lvl1pPr algn="ctr" rtl="0" eaLnBrk="0" fontAlgn="base" hangingPunct="0">
              <a:spcBef>
                <a:spcPct val="0"/>
              </a:spcBef>
              <a:spcAft>
                <a:spcPct val="0"/>
              </a:spcAft>
              <a:defRPr sz="3600" kern="1200">
                <a:solidFill>
                  <a:srgbClr val="083763"/>
                </a:solidFill>
                <a:latin typeface="Segoe UI" pitchFamily="34" charset="0"/>
                <a:ea typeface="+mj-ea"/>
                <a:cs typeface="Segoe UI" pitchFamily="34" charset="0"/>
              </a:defRPr>
            </a:lvl1pPr>
            <a:lvl2pPr algn="r" rtl="0" eaLnBrk="0" fontAlgn="base" hangingPunct="0">
              <a:spcBef>
                <a:spcPct val="0"/>
              </a:spcBef>
              <a:spcAft>
                <a:spcPct val="0"/>
              </a:spcAft>
              <a:defRPr sz="3600">
                <a:solidFill>
                  <a:srgbClr val="083763"/>
                </a:solidFill>
                <a:latin typeface="Segoe UI" pitchFamily="34" charset="0"/>
                <a:cs typeface="Segoe UI" pitchFamily="34" charset="0"/>
              </a:defRPr>
            </a:lvl2pPr>
            <a:lvl3pPr algn="r" rtl="0" eaLnBrk="0" fontAlgn="base" hangingPunct="0">
              <a:spcBef>
                <a:spcPct val="0"/>
              </a:spcBef>
              <a:spcAft>
                <a:spcPct val="0"/>
              </a:spcAft>
              <a:defRPr sz="3600">
                <a:solidFill>
                  <a:srgbClr val="083763"/>
                </a:solidFill>
                <a:latin typeface="Segoe UI" pitchFamily="34" charset="0"/>
                <a:cs typeface="Segoe UI" pitchFamily="34" charset="0"/>
              </a:defRPr>
            </a:lvl3pPr>
            <a:lvl4pPr algn="r" rtl="0" eaLnBrk="0" fontAlgn="base" hangingPunct="0">
              <a:spcBef>
                <a:spcPct val="0"/>
              </a:spcBef>
              <a:spcAft>
                <a:spcPct val="0"/>
              </a:spcAft>
              <a:defRPr sz="3600">
                <a:solidFill>
                  <a:srgbClr val="083763"/>
                </a:solidFill>
                <a:latin typeface="Segoe UI" pitchFamily="34" charset="0"/>
                <a:cs typeface="Segoe UI" pitchFamily="34" charset="0"/>
              </a:defRPr>
            </a:lvl4pPr>
            <a:lvl5pPr algn="r" rtl="0" eaLnBrk="0" fontAlgn="base" hangingPunct="0">
              <a:spcBef>
                <a:spcPct val="0"/>
              </a:spcBef>
              <a:spcAft>
                <a:spcPct val="0"/>
              </a:spcAft>
              <a:defRPr sz="3600">
                <a:solidFill>
                  <a:srgbClr val="083763"/>
                </a:solidFill>
                <a:latin typeface="Segoe UI" pitchFamily="34" charset="0"/>
                <a:cs typeface="Segoe UI" pitchFamily="34" charset="0"/>
              </a:defRPr>
            </a:lvl5pPr>
            <a:lvl6pPr marL="457200" algn="r" rtl="0" fontAlgn="base">
              <a:spcBef>
                <a:spcPct val="0"/>
              </a:spcBef>
              <a:spcAft>
                <a:spcPct val="0"/>
              </a:spcAft>
              <a:defRPr sz="3600">
                <a:solidFill>
                  <a:schemeClr val="tx2"/>
                </a:solidFill>
                <a:latin typeface="Segoe UI" pitchFamily="34" charset="0"/>
                <a:cs typeface="Segoe UI" pitchFamily="34" charset="0"/>
              </a:defRPr>
            </a:lvl6pPr>
            <a:lvl7pPr marL="914400" algn="r" rtl="0" fontAlgn="base">
              <a:spcBef>
                <a:spcPct val="0"/>
              </a:spcBef>
              <a:spcAft>
                <a:spcPct val="0"/>
              </a:spcAft>
              <a:defRPr sz="3600">
                <a:solidFill>
                  <a:schemeClr val="tx2"/>
                </a:solidFill>
                <a:latin typeface="Segoe UI" pitchFamily="34" charset="0"/>
                <a:cs typeface="Segoe UI" pitchFamily="34" charset="0"/>
              </a:defRPr>
            </a:lvl7pPr>
            <a:lvl8pPr marL="1371600" algn="r" rtl="0" fontAlgn="base">
              <a:spcBef>
                <a:spcPct val="0"/>
              </a:spcBef>
              <a:spcAft>
                <a:spcPct val="0"/>
              </a:spcAft>
              <a:defRPr sz="3600">
                <a:solidFill>
                  <a:schemeClr val="tx2"/>
                </a:solidFill>
                <a:latin typeface="Segoe UI" pitchFamily="34" charset="0"/>
                <a:cs typeface="Segoe UI" pitchFamily="34" charset="0"/>
              </a:defRPr>
            </a:lvl8pPr>
            <a:lvl9pPr marL="1828800" algn="r" rtl="0" fontAlgn="base">
              <a:spcBef>
                <a:spcPct val="0"/>
              </a:spcBef>
              <a:spcAft>
                <a:spcPct val="0"/>
              </a:spcAft>
              <a:defRPr sz="3600">
                <a:solidFill>
                  <a:schemeClr val="tx2"/>
                </a:solidFill>
                <a:latin typeface="Segoe UI" pitchFamily="34" charset="0"/>
                <a:cs typeface="Segoe UI" pitchFamily="34" charset="0"/>
              </a:defRPr>
            </a:lvl9pPr>
          </a:lstStyle>
          <a:p>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PRZYGOTOWANIE DO NURKOWANIA</a:t>
            </a:r>
          </a:p>
        </p:txBody>
      </p:sp>
      <p:sp>
        <p:nvSpPr>
          <p:cNvPr id="6" name="Symbol zastępczy zawartości 1"/>
          <p:cNvSpPr>
            <a:spLocks noGrp="1"/>
          </p:cNvSpPr>
          <p:nvPr/>
        </p:nvSpPr>
        <p:spPr bwMode="auto">
          <a:xfrm>
            <a:off x="711200" y="1350295"/>
            <a:ext cx="11004587" cy="488859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normAutofit/>
          </a:bodyPr>
          <a:lstStyle>
            <a:lvl1pPr marL="457200" indent="-457200" algn="l" rtl="0" eaLnBrk="0" fontAlgn="base" hangingPunct="0">
              <a:spcBef>
                <a:spcPct val="0"/>
              </a:spcBef>
              <a:spcAft>
                <a:spcPct val="0"/>
              </a:spcAft>
              <a:buClr>
                <a:srgbClr val="0B5395"/>
              </a:buClr>
              <a:buSzPct val="95000"/>
              <a:buFont typeface="Wingdings" pitchFamily="2" charset="2"/>
              <a:buChar char="q"/>
              <a:defRPr sz="2400" kern="1200">
                <a:solidFill>
                  <a:schemeClr val="tx1"/>
                </a:solidFill>
                <a:latin typeface="Segoe UI" pitchFamily="34" charset="0"/>
                <a:ea typeface="+mn-ea"/>
                <a:cs typeface="Segoe UI" pitchFamily="34" charset="0"/>
              </a:defRPr>
            </a:lvl1pPr>
            <a:lvl2pPr marL="639763" indent="-373063" algn="l" rtl="0" eaLnBrk="0" fontAlgn="base" hangingPunct="0">
              <a:spcBef>
                <a:spcPct val="0"/>
              </a:spcBef>
              <a:spcAft>
                <a:spcPct val="0"/>
              </a:spcAft>
              <a:buClr>
                <a:srgbClr val="0B5395"/>
              </a:buClr>
              <a:buSzPct val="85000"/>
              <a:buFont typeface="Wingdings" pitchFamily="2" charset="2"/>
              <a:buChar char="q"/>
              <a:tabLst>
                <a:tab pos="1695450" algn="l"/>
              </a:tabLst>
              <a:defRPr sz="2000" kern="1200">
                <a:solidFill>
                  <a:schemeClr val="tx1"/>
                </a:solidFill>
                <a:latin typeface="Segoe UI" pitchFamily="34" charset="0"/>
                <a:ea typeface="+mn-ea"/>
                <a:cs typeface="Segoe UI" pitchFamily="34" charset="0"/>
              </a:defRPr>
            </a:lvl2pPr>
            <a:lvl3pPr marL="914400" indent="-381000" algn="l" rtl="0" eaLnBrk="0" fontAlgn="base" hangingPunct="0">
              <a:spcBef>
                <a:spcPct val="0"/>
              </a:spcBef>
              <a:spcAft>
                <a:spcPct val="0"/>
              </a:spcAft>
              <a:buClr>
                <a:srgbClr val="0B5395"/>
              </a:buClr>
              <a:buSzPct val="70000"/>
              <a:buFont typeface="Wingdings" pitchFamily="2" charset="2"/>
              <a:buChar char="q"/>
              <a:tabLst>
                <a:tab pos="1695450" algn="l"/>
              </a:tabLst>
              <a:defRPr sz="2000" kern="1200">
                <a:solidFill>
                  <a:schemeClr val="tx1"/>
                </a:solidFill>
                <a:latin typeface="Segoe UI" pitchFamily="34" charset="0"/>
                <a:ea typeface="+mn-ea"/>
                <a:cs typeface="Segoe UI" pitchFamily="34" charset="0"/>
              </a:defRPr>
            </a:lvl3pPr>
            <a:lvl4pPr marL="1187450" indent="-387350" algn="l" rtl="0" eaLnBrk="0" fontAlgn="base" hangingPunct="0">
              <a:spcBef>
                <a:spcPct val="0"/>
              </a:spcBef>
              <a:spcAft>
                <a:spcPct val="0"/>
              </a:spcAft>
              <a:buClr>
                <a:srgbClr val="0B5395"/>
              </a:buClr>
              <a:buSzPct val="65000"/>
              <a:buFont typeface="Wingdings" pitchFamily="2" charset="2"/>
              <a:buChar char="q"/>
              <a:tabLst>
                <a:tab pos="1695450" algn="l"/>
              </a:tabLst>
              <a:defRPr sz="1800" kern="1200">
                <a:solidFill>
                  <a:schemeClr val="tx1"/>
                </a:solidFill>
                <a:latin typeface="Segoe UI" pitchFamily="34" charset="0"/>
                <a:ea typeface="+mn-ea"/>
                <a:cs typeface="Segoe UI" pitchFamily="34" charset="0"/>
              </a:defRPr>
            </a:lvl4pPr>
            <a:lvl5pPr marL="1462088" indent="-376238" algn="l" rtl="0" eaLnBrk="0" fontAlgn="base" hangingPunct="0">
              <a:spcBef>
                <a:spcPct val="0"/>
              </a:spcBef>
              <a:spcAft>
                <a:spcPct val="0"/>
              </a:spcAft>
              <a:buClr>
                <a:srgbClr val="0B5395"/>
              </a:buClr>
              <a:buSzPct val="65000"/>
              <a:buFont typeface="Wingdings" pitchFamily="2" charset="2"/>
              <a:buChar char="q"/>
              <a:tabLst>
                <a:tab pos="1695450" algn="l"/>
              </a:tabLst>
              <a:defRPr sz="1800" kern="1200">
                <a:solidFill>
                  <a:schemeClr val="tx1"/>
                </a:solidFill>
                <a:latin typeface="Segoe UI" pitchFamily="34" charset="0"/>
                <a:ea typeface="+mn-ea"/>
                <a:cs typeface="Segoe UI"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Font typeface="Wingdings" pitchFamily="2" charset="2"/>
              <a:buNone/>
            </a:pPr>
            <a:r>
              <a:rPr lang="pl-PL" dirty="0">
                <a:latin typeface="Calibri" panose="020F0502020204030204" pitchFamily="34" charset="0"/>
                <a:ea typeface="Calibri" panose="020F0502020204030204" pitchFamily="34" charset="0"/>
                <a:cs typeface="Calibri" panose="020F0502020204030204" pitchFamily="34" charset="0"/>
              </a:rPr>
              <a:t>Wyważenie:</a:t>
            </a:r>
          </a:p>
          <a:p>
            <a:pPr>
              <a:buFont typeface="Wingdings" pitchFamily="2" charset="2"/>
              <a:buNone/>
            </a:pPr>
            <a:endParaRPr lang="pl-PL"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pl-PL" dirty="0">
                <a:latin typeface="Calibri" panose="020F0502020204030204" pitchFamily="34" charset="0"/>
                <a:ea typeface="Calibri" panose="020F0502020204030204" pitchFamily="34" charset="0"/>
                <a:cs typeface="Calibri" panose="020F0502020204030204" pitchFamily="34" charset="0"/>
              </a:rPr>
              <a:t>Pamiętaj, że w trakcie nurkowania zmniejsza się ciężar powietrza zgromadzonego w butli</a:t>
            </a:r>
          </a:p>
          <a:p>
            <a:pPr>
              <a:buFont typeface="Wingdings" pitchFamily="2" charset="2"/>
              <a:buNone/>
            </a:pPr>
            <a:endParaRPr lang="pl-PL" dirty="0">
              <a:latin typeface="Calibri" panose="020F0502020204030204" pitchFamily="34" charset="0"/>
              <a:ea typeface="Calibri" panose="020F0502020204030204" pitchFamily="34" charset="0"/>
              <a:cs typeface="Calibri" panose="020F0502020204030204" pitchFamily="34" charset="0"/>
            </a:endParaRPr>
          </a:p>
          <a:p>
            <a:pPr>
              <a:buFont typeface="Wingdings" pitchFamily="2" charset="2"/>
              <a:buNone/>
            </a:pPr>
            <a:r>
              <a:rPr lang="pl-PL" dirty="0">
                <a:latin typeface="Calibri" panose="020F0502020204030204" pitchFamily="34" charset="0"/>
                <a:ea typeface="Calibri" panose="020F0502020204030204" pitchFamily="34" charset="0"/>
                <a:cs typeface="Calibri" panose="020F0502020204030204" pitchFamily="34" charset="0"/>
              </a:rPr>
              <a:t>Ciężar powietrza w butli:</a:t>
            </a:r>
          </a:p>
          <a:p>
            <a:pPr>
              <a:buFont typeface="Wingdings" pitchFamily="2" charset="2"/>
              <a:buNone/>
            </a:pPr>
            <a:endParaRPr lang="pl-PL"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15l, to mamy w niej 15l x 200 </a:t>
            </a:r>
            <a:r>
              <a:rPr lang="pl-PL" dirty="0" err="1">
                <a:latin typeface="Calibri" panose="020F0502020204030204" pitchFamily="34" charset="0"/>
                <a:ea typeface="Calibri" panose="020F0502020204030204" pitchFamily="34" charset="0"/>
                <a:cs typeface="Calibri" panose="020F0502020204030204" pitchFamily="34" charset="0"/>
              </a:rPr>
              <a:t>at</a:t>
            </a:r>
            <a:r>
              <a:rPr lang="pl-PL" dirty="0">
                <a:latin typeface="Calibri" panose="020F0502020204030204" pitchFamily="34" charset="0"/>
                <a:ea typeface="Calibri" panose="020F0502020204030204" pitchFamily="34" charset="0"/>
                <a:cs typeface="Calibri" panose="020F0502020204030204" pitchFamily="34" charset="0"/>
              </a:rPr>
              <a:t> = 3000l, co daje nam 3x1,3 kg = 3,9 kg</a:t>
            </a:r>
          </a:p>
          <a:p>
            <a:pPr>
              <a:buFont typeface="Wingdings" panose="05000000000000000000"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12l, to mamy w niej 12l x 200 </a:t>
            </a:r>
            <a:r>
              <a:rPr lang="pl-PL" dirty="0" err="1">
                <a:latin typeface="Calibri" panose="020F0502020204030204" pitchFamily="34" charset="0"/>
                <a:ea typeface="Calibri" panose="020F0502020204030204" pitchFamily="34" charset="0"/>
                <a:cs typeface="Calibri" panose="020F0502020204030204" pitchFamily="34" charset="0"/>
              </a:rPr>
              <a:t>at</a:t>
            </a:r>
            <a:r>
              <a:rPr lang="pl-PL" dirty="0">
                <a:latin typeface="Calibri" panose="020F0502020204030204" pitchFamily="34" charset="0"/>
                <a:ea typeface="Calibri" panose="020F0502020204030204" pitchFamily="34" charset="0"/>
                <a:cs typeface="Calibri" panose="020F0502020204030204" pitchFamily="34" charset="0"/>
              </a:rPr>
              <a:t> = 2400l, co daje nam 2,4x1,3kg = 3,12 kg</a:t>
            </a:r>
          </a:p>
          <a:p>
            <a:pPr>
              <a:buFont typeface="Wingdings" panose="05000000000000000000"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10l, to mamy w niej 10l x 200 </a:t>
            </a:r>
            <a:r>
              <a:rPr lang="pl-PL" dirty="0" err="1">
                <a:latin typeface="Calibri" panose="020F0502020204030204" pitchFamily="34" charset="0"/>
                <a:ea typeface="Calibri" panose="020F0502020204030204" pitchFamily="34" charset="0"/>
                <a:cs typeface="Calibri" panose="020F0502020204030204" pitchFamily="34" charset="0"/>
              </a:rPr>
              <a:t>at</a:t>
            </a:r>
            <a:r>
              <a:rPr lang="pl-PL" dirty="0">
                <a:latin typeface="Calibri" panose="020F0502020204030204" pitchFamily="34" charset="0"/>
                <a:ea typeface="Calibri" panose="020F0502020204030204" pitchFamily="34" charset="0"/>
                <a:cs typeface="Calibri" panose="020F0502020204030204" pitchFamily="34" charset="0"/>
              </a:rPr>
              <a:t>= 2000l, co daje nam 2x1,3kg = 2,6kg</a:t>
            </a:r>
          </a:p>
          <a:p>
            <a:endParaRPr lang="pl-PL" dirty="0">
              <a:latin typeface="Calibri" panose="020F0502020204030204" pitchFamily="34" charset="0"/>
              <a:ea typeface="Calibri" panose="020F0502020204030204" pitchFamily="34" charset="0"/>
              <a:cs typeface="Calibri" panose="020F0502020204030204" pitchFamily="34" charset="0"/>
            </a:endParaRPr>
          </a:p>
          <a:p>
            <a:pPr>
              <a:buFont typeface="Wingdings" pitchFamily="2" charset="2"/>
              <a:buNone/>
            </a:pPr>
            <a:r>
              <a:rPr lang="pl-PL" dirty="0">
                <a:latin typeface="Calibri" panose="020F0502020204030204" pitchFamily="34" charset="0"/>
                <a:ea typeface="Calibri" panose="020F0502020204030204" pitchFamily="34" charset="0"/>
                <a:cs typeface="Calibri" panose="020F0502020204030204" pitchFamily="34" charset="0"/>
              </a:rPr>
              <a:t>Wyporność w wodzie słonej jest większa o ok. 2-3 kg niż w wodzie słodkiej.</a:t>
            </a:r>
          </a:p>
        </p:txBody>
      </p:sp>
    </p:spTree>
    <p:extLst>
      <p:ext uri="{BB962C8B-B14F-4D97-AF65-F5344CB8AC3E}">
        <p14:creationId xmlns:p14="http://schemas.microsoft.com/office/powerpoint/2010/main" val="388706427"/>
      </p:ext>
    </p:extLst>
  </p:cSld>
  <p:clrMapOvr>
    <a:masterClrMapping/>
  </p:clrMapOvr>
  <p:transition spd="slow">
    <p:cover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710640"/>
          </a:xfrm>
        </p:spPr>
        <p:txBody>
          <a:bodyPr>
            <a:normAutofit/>
          </a:bodyPr>
          <a:lstStyle/>
          <a:p>
            <a:pPr algn="ctr"/>
            <a:r>
              <a:rPr lang="pl-PL" sz="2400" b="1" dirty="0">
                <a:latin typeface="Calibri" panose="020F0502020204030204" pitchFamily="34" charset="0"/>
                <a:ea typeface="Calibri" panose="020F0502020204030204" pitchFamily="34" charset="0"/>
                <a:cs typeface="Calibri" panose="020F0502020204030204" pitchFamily="34" charset="0"/>
              </a:rPr>
              <a:t>Właściwości fizyczne wody i warunki hydrometeorologiczne nurkowania</a:t>
            </a:r>
          </a:p>
        </p:txBody>
      </p:sp>
      <p:sp>
        <p:nvSpPr>
          <p:cNvPr id="3" name="Symbol zastępczy zawartości 2"/>
          <p:cNvSpPr>
            <a:spLocks noGrp="1"/>
          </p:cNvSpPr>
          <p:nvPr>
            <p:ph idx="1"/>
          </p:nvPr>
        </p:nvSpPr>
        <p:spPr>
          <a:xfrm>
            <a:off x="515470" y="1494972"/>
            <a:ext cx="10515600" cy="4093028"/>
          </a:xfrm>
        </p:spPr>
        <p:txBody>
          <a:bodyPr/>
          <a:lstStyle/>
          <a:p>
            <a:pPr marL="261938" indent="-261938"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Gęstość wody zależy od temperatury, w przypadku wody zależność ta jest specyficzna. </a:t>
            </a:r>
          </a:p>
          <a:p>
            <a:pPr marL="261938" indent="-261938"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Inaczej niż inne ciecze, których gęstość maleje wraz z ogrzewaniem, woda największą gęstość osiąga w temperaturze 4</a:t>
            </a:r>
            <a:r>
              <a:rPr lang="pl-PL" sz="2400" baseline="30000" dirty="0">
                <a:latin typeface="Calibri" panose="020F0502020204030204" pitchFamily="34" charset="0"/>
                <a:ea typeface="Calibri" panose="020F0502020204030204" pitchFamily="34" charset="0"/>
                <a:cs typeface="Calibri" panose="020F0502020204030204" pitchFamily="34" charset="0"/>
              </a:rPr>
              <a:t>o</a:t>
            </a:r>
            <a:r>
              <a:rPr lang="pl-PL" sz="2400" dirty="0">
                <a:latin typeface="Calibri" panose="020F0502020204030204" pitchFamily="34" charset="0"/>
                <a:ea typeface="Calibri" panose="020F0502020204030204" pitchFamily="34" charset="0"/>
                <a:cs typeface="Calibri" panose="020F0502020204030204" pitchFamily="34" charset="0"/>
              </a:rPr>
              <a:t>C. </a:t>
            </a:r>
          </a:p>
          <a:p>
            <a:pPr marL="261938" indent="-261938"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Dalsze oziębianie wody lub jej podgrzewanie powoduje zmniejszanie jej gęstości. Dzięki temu lód jest lekki i pływa po wodzie podczas gdy normalnie inne ciała stałe zawsze toną w cieczach powstających przy ich topnieniu. </a:t>
            </a:r>
          </a:p>
          <a:p>
            <a:pPr marL="261938" indent="-261938"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Zamarzanie wody w rzekach i jeziorach tylko na powierzchni umożliwia przetrwanie organizmom żywym w głębi wody.</a:t>
            </a:r>
          </a:p>
        </p:txBody>
      </p:sp>
    </p:spTree>
    <p:extLst>
      <p:ext uri="{BB962C8B-B14F-4D97-AF65-F5344CB8AC3E}">
        <p14:creationId xmlns:p14="http://schemas.microsoft.com/office/powerpoint/2010/main" val="2863405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Właściwości fizyczne wody i warunki hydrometeorologiczne nurkowania c.d.</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449943" y="1535339"/>
            <a:ext cx="10903857" cy="4957535"/>
          </a:xfrm>
        </p:spPr>
        <p:txBody>
          <a:bodyPr>
            <a:normAutofit fontScale="85000" lnSpcReduction="20000"/>
          </a:bodyPr>
          <a:lstStyle/>
          <a:p>
            <a:pPr marL="0" indent="0" algn="just">
              <a:buNone/>
            </a:pPr>
            <a:r>
              <a:rPr lang="pl-PL" u="sng" dirty="0">
                <a:latin typeface="Calibri" panose="020F0502020204030204" pitchFamily="34" charset="0"/>
                <a:ea typeface="Calibri" panose="020F0502020204030204" pitchFamily="34" charset="0"/>
                <a:cs typeface="Calibri" panose="020F0502020204030204" pitchFamily="34" charset="0"/>
              </a:rPr>
              <a:t>Przejrzystość wody (przezroczystość wody):  </a:t>
            </a:r>
          </a:p>
          <a:p>
            <a:pPr algn="just"/>
            <a:endParaRPr lang="pl-PL" u="sng"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v"/>
            </a:pPr>
            <a:r>
              <a:rPr lang="pl-PL" dirty="0">
                <a:latin typeface="Calibri" panose="020F0502020204030204" pitchFamily="34" charset="0"/>
                <a:ea typeface="Calibri" panose="020F0502020204030204" pitchFamily="34" charset="0"/>
                <a:cs typeface="Calibri" panose="020F0502020204030204" pitchFamily="34" charset="0"/>
              </a:rPr>
              <a:t>Przejrzystość wody to cecha optyczna, organoleptyczna wody rozumiana jako zdolność przepuszczania promieni świetlnych przez warstwę wody. </a:t>
            </a:r>
          </a:p>
          <a:p>
            <a:pPr algn="just">
              <a:buFont typeface="Wingdings" panose="05000000000000000000" pitchFamily="2" charset="2"/>
              <a:buChar char="v"/>
            </a:pPr>
            <a:r>
              <a:rPr lang="pl-PL" dirty="0">
                <a:latin typeface="Calibri" panose="020F0502020204030204" pitchFamily="34" charset="0"/>
                <a:ea typeface="Calibri" panose="020F0502020204030204" pitchFamily="34" charset="0"/>
                <a:cs typeface="Calibri" panose="020F0502020204030204" pitchFamily="34" charset="0"/>
              </a:rPr>
              <a:t>O stopniu przejrzystości wody decyduje ilość występujących w wodzie zdyspergowanych cząsteczek koloidalnych lub zawiesin. </a:t>
            </a:r>
          </a:p>
          <a:p>
            <a:pPr algn="just">
              <a:buFont typeface="Wingdings" panose="05000000000000000000" pitchFamily="2" charset="2"/>
              <a:buChar char="v"/>
            </a:pPr>
            <a:r>
              <a:rPr lang="pl-PL" dirty="0">
                <a:latin typeface="Calibri" panose="020F0502020204030204" pitchFamily="34" charset="0"/>
                <a:ea typeface="Calibri" panose="020F0502020204030204" pitchFamily="34" charset="0"/>
                <a:cs typeface="Calibri" panose="020F0502020204030204" pitchFamily="34" charset="0"/>
              </a:rPr>
              <a:t>Wody powierzchniowe mają różną przejrzystość wody, może się ona wahać od kilku centymetrów do kilkudziesięciu metrów.</a:t>
            </a:r>
          </a:p>
          <a:p>
            <a:pPr algn="just">
              <a:buFont typeface="Wingdings" panose="05000000000000000000" pitchFamily="2" charset="2"/>
              <a:buChar char="v"/>
            </a:pPr>
            <a:r>
              <a:rPr lang="pl-PL" dirty="0">
                <a:latin typeface="Calibri" panose="020F0502020204030204" pitchFamily="34" charset="0"/>
                <a:ea typeface="Calibri" panose="020F0502020204030204" pitchFamily="34" charset="0"/>
                <a:cs typeface="Calibri" panose="020F0502020204030204" pitchFamily="34" charset="0"/>
              </a:rPr>
              <a:t>Na przejrzystość wody w akwenach oraz ciekach wpływ ma:</a:t>
            </a:r>
          </a:p>
          <a:p>
            <a:pPr marL="711200" indent="-261938" algn="just"/>
            <a:r>
              <a:rPr lang="pl-PL" dirty="0">
                <a:latin typeface="Calibri" panose="020F0502020204030204" pitchFamily="34" charset="0"/>
                <a:ea typeface="Calibri" panose="020F0502020204030204" pitchFamily="34" charset="0"/>
                <a:cs typeface="Calibri" panose="020F0502020204030204" pitchFamily="34" charset="0"/>
              </a:rPr>
              <a:t>obecność w wodzie planktonu: fitoplanktonu i zooplanktonu,</a:t>
            </a:r>
          </a:p>
          <a:p>
            <a:pPr marL="711200" indent="-261938" algn="just"/>
            <a:r>
              <a:rPr lang="pl-PL" dirty="0">
                <a:latin typeface="Calibri" panose="020F0502020204030204" pitchFamily="34" charset="0"/>
                <a:ea typeface="Calibri" panose="020F0502020204030204" pitchFamily="34" charset="0"/>
                <a:cs typeface="Calibri" panose="020F0502020204030204" pitchFamily="34" charset="0"/>
              </a:rPr>
              <a:t>zawiesina drobnych cząstek mineralnych zwietrzałych skał oraz szczątków roślin i zwierząt, w tym osady denne znajdujące się w zbiorniku,</a:t>
            </a:r>
          </a:p>
          <a:p>
            <a:pPr marL="711200" indent="-261938" algn="just"/>
            <a:r>
              <a:rPr lang="pl-PL" dirty="0">
                <a:latin typeface="Calibri" panose="020F0502020204030204" pitchFamily="34" charset="0"/>
                <a:ea typeface="Calibri" panose="020F0502020204030204" pitchFamily="34" charset="0"/>
                <a:cs typeface="Calibri" panose="020F0502020204030204" pitchFamily="34" charset="0"/>
              </a:rPr>
              <a:t>substancje docierające do zbiornika wodnego z zewnątrz, czyli zasilanie w postaci wód spływających powierzchniowo i podpowierzchniowo oraz w postaci opadu atmosferycznego.</a:t>
            </a:r>
          </a:p>
          <a:p>
            <a:endParaRPr lang="pl-PL" dirty="0"/>
          </a:p>
        </p:txBody>
      </p:sp>
    </p:spTree>
    <p:extLst>
      <p:ext uri="{BB962C8B-B14F-4D97-AF65-F5344CB8AC3E}">
        <p14:creationId xmlns:p14="http://schemas.microsoft.com/office/powerpoint/2010/main" val="2925563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000" b="1" dirty="0">
                <a:solidFill>
                  <a:prstClr val="black"/>
                </a:solidFill>
                <a:latin typeface="Calibri" panose="020F0502020204030204" pitchFamily="34" charset="0"/>
                <a:ea typeface="Calibri" panose="020F0502020204030204" pitchFamily="34" charset="0"/>
                <a:cs typeface="Calibri" panose="020F0502020204030204" pitchFamily="34" charset="0"/>
              </a:rPr>
              <a:t>Właściwości fizyczne wody i warunki hydrometeorologiczne nurkowania c.d.</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pic>
        <p:nvPicPr>
          <p:cNvPr id="4" name="Symbol zastępczy zawartości 3"/>
          <p:cNvPicPr>
            <a:picLocks noGrp="1" noChangeAspect="1"/>
          </p:cNvPicPr>
          <p:nvPr>
            <p:ph idx="1"/>
          </p:nvPr>
        </p:nvPicPr>
        <p:blipFill>
          <a:blip r:embed="rId3"/>
          <a:stretch>
            <a:fillRect/>
          </a:stretch>
        </p:blipFill>
        <p:spPr>
          <a:xfrm>
            <a:off x="6147226" y="1947522"/>
            <a:ext cx="5206574" cy="3940110"/>
          </a:xfrm>
          <a:prstGeom prst="rect">
            <a:avLst/>
          </a:prstGeom>
        </p:spPr>
      </p:pic>
      <p:sp>
        <p:nvSpPr>
          <p:cNvPr id="5" name="pole tekstowe 4"/>
          <p:cNvSpPr txBox="1"/>
          <p:nvPr/>
        </p:nvSpPr>
        <p:spPr>
          <a:xfrm>
            <a:off x="290287" y="1410955"/>
            <a:ext cx="5297714" cy="5539978"/>
          </a:xfrm>
          <a:prstGeom prst="rect">
            <a:avLst/>
          </a:prstGeom>
          <a:noFill/>
        </p:spPr>
        <p:txBody>
          <a:bodyPr wrap="square" rtlCol="0">
            <a:spAutoFit/>
          </a:bodyPr>
          <a:lstStyle/>
          <a:p>
            <a:r>
              <a:rPr lang="pl-PL" sz="2400" dirty="0">
                <a:latin typeface="Calibri" panose="020F0502020204030204" pitchFamily="34" charset="0"/>
                <a:ea typeface="Calibri" panose="020F0502020204030204" pitchFamily="34" charset="0"/>
                <a:cs typeface="Calibri" panose="020F0502020204030204" pitchFamily="34" charset="0"/>
              </a:rPr>
              <a:t>Do oceny warunków świetlnych w wodzie, a tym samym przejrzystości wody stosuje się pomiary widzialności wody krążkiem Secchiego. </a:t>
            </a:r>
          </a:p>
          <a:p>
            <a:r>
              <a:rPr lang="pl-PL" sz="2400" dirty="0">
                <a:latin typeface="Calibri" panose="020F0502020204030204" pitchFamily="34" charset="0"/>
                <a:ea typeface="Calibri" panose="020F0502020204030204" pitchFamily="34" charset="0"/>
                <a:cs typeface="Calibri" panose="020F0502020204030204" pitchFamily="34" charset="0"/>
              </a:rPr>
              <a:t>Jest to biały krążek, o średnicy około 30 cm, który jest opuszczany w pozycji  poziomej do wody na lince wyskalowanej w metrach. </a:t>
            </a:r>
          </a:p>
          <a:p>
            <a:r>
              <a:rPr lang="pl-PL" sz="2400" dirty="0">
                <a:latin typeface="Calibri" panose="020F0502020204030204" pitchFamily="34" charset="0"/>
                <a:ea typeface="Calibri" panose="020F0502020204030204" pitchFamily="34" charset="0"/>
                <a:cs typeface="Calibri" panose="020F0502020204030204" pitchFamily="34" charset="0"/>
              </a:rPr>
              <a:t>Notuje się głębokość, na której krążek przestaje być widoczny, spuszcza się nieco głębiej, a następnie wynurza i notuje moment, kiedy znowu zaczyna być widoczny, obie wartości głębokości powinny być takie same. </a:t>
            </a:r>
          </a:p>
          <a:p>
            <a:endParaRPr lang="pl-PL" dirty="0"/>
          </a:p>
        </p:txBody>
      </p:sp>
    </p:spTree>
    <p:extLst>
      <p:ext uri="{BB962C8B-B14F-4D97-AF65-F5344CB8AC3E}">
        <p14:creationId xmlns:p14="http://schemas.microsoft.com/office/powerpoint/2010/main" val="3466205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000" b="1" dirty="0">
                <a:solidFill>
                  <a:prstClr val="black"/>
                </a:solidFill>
                <a:latin typeface="Calibri" panose="020F0502020204030204" pitchFamily="34" charset="0"/>
                <a:ea typeface="Calibri" panose="020F0502020204030204" pitchFamily="34" charset="0"/>
                <a:cs typeface="Calibri" panose="020F0502020204030204" pitchFamily="34" charset="0"/>
              </a:rPr>
              <a:t>Właściwości fizyczne wody i warunki hydrometeorologiczne nurkowania c.d.</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232229" y="1825625"/>
            <a:ext cx="11538857" cy="4052661"/>
          </a:xfrm>
        </p:spPr>
        <p:txBody>
          <a:bodyPr>
            <a:normAutofit/>
          </a:bodyPr>
          <a:lstStyle/>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praktyce nurkowej najczęściej nurkowie określają widoczność wody na podstawie subiektywnego odczucia.</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naszych akwenach widoczność najczęściej wynosi od kilku centymetrów do kilku metrów.</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Najlepsza widoczność zazwyczaj jest zimą.</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Przejrzystość wody może zmieniać się również warstwowo w akwenie, szczególnie tam gdzie występuje stratyfikacja termiczna.</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Nieumiejętna technika pływania nurków może spowodować podniesienie osadów z dna, których warstwa w naszych zbiornikach może wynosić nawet do kilku metrów. </a:t>
            </a:r>
          </a:p>
          <a:p>
            <a:pPr marL="0" indent="0">
              <a:buNone/>
            </a:pPr>
            <a:endParaRPr lang="pl-PL" dirty="0"/>
          </a:p>
        </p:txBody>
      </p:sp>
    </p:spTree>
    <p:extLst>
      <p:ext uri="{BB962C8B-B14F-4D97-AF65-F5344CB8AC3E}">
        <p14:creationId xmlns:p14="http://schemas.microsoft.com/office/powerpoint/2010/main" val="397792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09256" y="167093"/>
            <a:ext cx="5109029" cy="1325563"/>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Podział akwenów  i cieków</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478972" y="1291771"/>
            <a:ext cx="6710090" cy="4885192"/>
          </a:xfrm>
        </p:spPr>
        <p:txBody>
          <a:bodyPr>
            <a:normAutofit fontScale="85000" lnSpcReduction="20000"/>
          </a:bodyPr>
          <a:lstStyle/>
          <a:p>
            <a:pPr marL="0" indent="0">
              <a:buNone/>
            </a:pPr>
            <a:r>
              <a:rPr lang="pl-PL" b="1" dirty="0">
                <a:latin typeface="Calibri" panose="020F0502020204030204" pitchFamily="34" charset="0"/>
                <a:ea typeface="Calibri" panose="020F0502020204030204" pitchFamily="34" charset="0"/>
                <a:cs typeface="Calibri" panose="020F0502020204030204" pitchFamily="34" charset="0"/>
              </a:rPr>
              <a:t>Ze względu na ruch masy wody dzielimy na:</a:t>
            </a:r>
          </a:p>
          <a:p>
            <a:pPr marL="623888" indent="-260350"/>
            <a:r>
              <a:rPr lang="pl-PL" dirty="0">
                <a:latin typeface="Calibri" panose="020F0502020204030204" pitchFamily="34" charset="0"/>
                <a:ea typeface="Calibri" panose="020F0502020204030204" pitchFamily="34" charset="0"/>
                <a:cs typeface="Calibri" panose="020F0502020204030204" pitchFamily="34" charset="0"/>
              </a:rPr>
              <a:t>wody płynące, cieki,</a:t>
            </a:r>
          </a:p>
          <a:p>
            <a:pPr marL="623888" indent="-260350"/>
            <a:r>
              <a:rPr lang="pl-PL" dirty="0">
                <a:latin typeface="Calibri" panose="020F0502020204030204" pitchFamily="34" charset="0"/>
                <a:ea typeface="Calibri" panose="020F0502020204030204" pitchFamily="34" charset="0"/>
                <a:cs typeface="Calibri" panose="020F0502020204030204" pitchFamily="34" charset="0"/>
              </a:rPr>
              <a:t>wody stojące,</a:t>
            </a:r>
          </a:p>
          <a:p>
            <a:pPr marL="0" indent="0">
              <a:buNone/>
            </a:pPr>
            <a:r>
              <a:rPr lang="pl-PL" u="sng" dirty="0">
                <a:latin typeface="Calibri" panose="020F0502020204030204" pitchFamily="34" charset="0"/>
                <a:ea typeface="Calibri" panose="020F0502020204030204" pitchFamily="34" charset="0"/>
                <a:cs typeface="Calibri" panose="020F0502020204030204" pitchFamily="34" charset="0"/>
              </a:rPr>
              <a:t>Wody płynące </a:t>
            </a:r>
            <a:r>
              <a:rPr lang="pl-PL" dirty="0">
                <a:latin typeface="Calibri" panose="020F0502020204030204" pitchFamily="34" charset="0"/>
                <a:ea typeface="Calibri" panose="020F0502020204030204" pitchFamily="34" charset="0"/>
                <a:cs typeface="Calibri" panose="020F0502020204030204" pitchFamily="34" charset="0"/>
              </a:rPr>
              <a:t>dzielimy na:</a:t>
            </a:r>
          </a:p>
          <a:p>
            <a:pPr marL="623888" indent="-260350"/>
            <a:r>
              <a:rPr lang="pl-PL" dirty="0">
                <a:latin typeface="Calibri" panose="020F0502020204030204" pitchFamily="34" charset="0"/>
                <a:ea typeface="Calibri" panose="020F0502020204030204" pitchFamily="34" charset="0"/>
                <a:cs typeface="Calibri" panose="020F0502020204030204" pitchFamily="34" charset="0"/>
              </a:rPr>
              <a:t>źródła</a:t>
            </a:r>
          </a:p>
          <a:p>
            <a:pPr marL="623888" lvl="0" indent="-260350"/>
            <a:r>
              <a:rPr lang="pl-PL" dirty="0">
                <a:latin typeface="Calibri" panose="020F0502020204030204" pitchFamily="34" charset="0"/>
                <a:ea typeface="Calibri" panose="020F0502020204030204" pitchFamily="34" charset="0"/>
                <a:cs typeface="Calibri" panose="020F0502020204030204" pitchFamily="34" charset="0"/>
              </a:rPr>
              <a:t>potoki, strumienie</a:t>
            </a:r>
          </a:p>
          <a:p>
            <a:pPr marL="623888" lvl="0" indent="-260350"/>
            <a:r>
              <a:rPr lang="pl-PL" dirty="0">
                <a:latin typeface="Calibri" panose="020F0502020204030204" pitchFamily="34" charset="0"/>
                <a:ea typeface="Calibri" panose="020F0502020204030204" pitchFamily="34" charset="0"/>
                <a:cs typeface="Calibri" panose="020F0502020204030204" pitchFamily="34" charset="0"/>
              </a:rPr>
              <a:t>rzeki</a:t>
            </a:r>
          </a:p>
          <a:p>
            <a:pPr marL="623888" lvl="0" indent="-260350"/>
            <a:r>
              <a:rPr lang="pl-PL" dirty="0">
                <a:latin typeface="Calibri" panose="020F0502020204030204" pitchFamily="34" charset="0"/>
                <a:ea typeface="Calibri" panose="020F0502020204030204" pitchFamily="34" charset="0"/>
                <a:cs typeface="Calibri" panose="020F0502020204030204" pitchFamily="34" charset="0"/>
              </a:rPr>
              <a:t>kanały</a:t>
            </a:r>
          </a:p>
          <a:p>
            <a:pPr marL="0" indent="0">
              <a:buNone/>
            </a:pPr>
            <a:r>
              <a:rPr lang="pl-PL" u="sng" dirty="0">
                <a:latin typeface="Calibri" panose="020F0502020204030204" pitchFamily="34" charset="0"/>
                <a:ea typeface="Calibri" panose="020F0502020204030204" pitchFamily="34" charset="0"/>
                <a:cs typeface="Calibri" panose="020F0502020204030204" pitchFamily="34" charset="0"/>
              </a:rPr>
              <a:t>Wody stojące </a:t>
            </a:r>
            <a:r>
              <a:rPr lang="pl-PL" dirty="0">
                <a:latin typeface="Calibri" panose="020F0502020204030204" pitchFamily="34" charset="0"/>
                <a:ea typeface="Calibri" panose="020F0502020204030204" pitchFamily="34" charset="0"/>
                <a:cs typeface="Calibri" panose="020F0502020204030204" pitchFamily="34" charset="0"/>
              </a:rPr>
              <a:t>dzielimy na:</a:t>
            </a:r>
          </a:p>
          <a:p>
            <a:pPr marL="623888" indent="-260350"/>
            <a:r>
              <a:rPr lang="pl-PL" dirty="0">
                <a:latin typeface="Calibri" panose="020F0502020204030204" pitchFamily="34" charset="0"/>
                <a:ea typeface="Calibri" panose="020F0502020204030204" pitchFamily="34" charset="0"/>
                <a:cs typeface="Calibri" panose="020F0502020204030204" pitchFamily="34" charset="0"/>
              </a:rPr>
              <a:t>jeziora</a:t>
            </a:r>
          </a:p>
          <a:p>
            <a:pPr marL="623888" indent="-260350"/>
            <a:r>
              <a:rPr lang="pl-PL" dirty="0">
                <a:latin typeface="Calibri" panose="020F0502020204030204" pitchFamily="34" charset="0"/>
                <a:ea typeface="Calibri" panose="020F0502020204030204" pitchFamily="34" charset="0"/>
                <a:cs typeface="Calibri" panose="020F0502020204030204" pitchFamily="34" charset="0"/>
              </a:rPr>
              <a:t>zbiorniki zaporowe</a:t>
            </a:r>
          </a:p>
          <a:p>
            <a:pPr marL="623888" indent="-260350"/>
            <a:r>
              <a:rPr lang="pl-PL" dirty="0">
                <a:latin typeface="Calibri" panose="020F0502020204030204" pitchFamily="34" charset="0"/>
                <a:ea typeface="Calibri" panose="020F0502020204030204" pitchFamily="34" charset="0"/>
                <a:cs typeface="Calibri" panose="020F0502020204030204" pitchFamily="34" charset="0"/>
              </a:rPr>
              <a:t>stawy, wyrobiska, starorzecza</a:t>
            </a:r>
          </a:p>
          <a:p>
            <a:endParaRPr lang="pl-PL" dirty="0"/>
          </a:p>
        </p:txBody>
      </p:sp>
      <p:pic>
        <p:nvPicPr>
          <p:cNvPr id="4" name="Obraz 3"/>
          <p:cNvPicPr>
            <a:picLocks noChangeAspect="1"/>
          </p:cNvPicPr>
          <p:nvPr/>
        </p:nvPicPr>
        <p:blipFill>
          <a:blip r:embed="rId3"/>
          <a:stretch>
            <a:fillRect/>
          </a:stretch>
        </p:blipFill>
        <p:spPr>
          <a:xfrm>
            <a:off x="7516978" y="1328456"/>
            <a:ext cx="3542908" cy="2521245"/>
          </a:xfrm>
          <a:prstGeom prst="rect">
            <a:avLst/>
          </a:prstGeom>
        </p:spPr>
      </p:pic>
      <p:pic>
        <p:nvPicPr>
          <p:cNvPr id="5" name="Obraz 4"/>
          <p:cNvPicPr>
            <a:picLocks noChangeAspect="1"/>
          </p:cNvPicPr>
          <p:nvPr/>
        </p:nvPicPr>
        <p:blipFill>
          <a:blip r:embed="rId4"/>
          <a:stretch>
            <a:fillRect/>
          </a:stretch>
        </p:blipFill>
        <p:spPr>
          <a:xfrm>
            <a:off x="7514966" y="4126327"/>
            <a:ext cx="3542908" cy="2367258"/>
          </a:xfrm>
          <a:prstGeom prst="rect">
            <a:avLst/>
          </a:prstGeom>
        </p:spPr>
      </p:pic>
    </p:spTree>
    <p:extLst>
      <p:ext uri="{BB962C8B-B14F-4D97-AF65-F5344CB8AC3E}">
        <p14:creationId xmlns:p14="http://schemas.microsoft.com/office/powerpoint/2010/main" val="283408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rostokąt 6"/>
          <p:cNvSpPr/>
          <p:nvPr/>
        </p:nvSpPr>
        <p:spPr>
          <a:xfrm>
            <a:off x="230551" y="358262"/>
            <a:ext cx="12382565" cy="6026265"/>
          </a:xfrm>
          <a:prstGeom prst="rect">
            <a:avLst/>
          </a:prstGeom>
        </p:spPr>
        <p:txBody>
          <a:bodyPr wrap="square">
            <a:spAutoFit/>
          </a:bodyPr>
          <a:lstStyle/>
          <a:p>
            <a:pPr marL="365751" indent="-365751" algn="ctr" defTabSz="1024441">
              <a:lnSpc>
                <a:spcPct val="90000"/>
              </a:lnSpc>
              <a:spcBef>
                <a:spcPct val="20000"/>
              </a:spcBef>
              <a:buClr>
                <a:schemeClr val="accent3"/>
              </a:buClr>
              <a:buSzPct val="95000"/>
              <a:tabLst>
                <a:tab pos="512221" algn="l"/>
              </a:tabLst>
              <a:defRPr/>
            </a:pPr>
            <a:r>
              <a:rPr lang="pl-PL" sz="3000" b="1" dirty="0">
                <a:latin typeface="Calibri" panose="020F0502020204030204" pitchFamily="34" charset="0"/>
                <a:ea typeface="Calibri" panose="020F0502020204030204" pitchFamily="34" charset="0"/>
                <a:cs typeface="Calibri" panose="020F0502020204030204" pitchFamily="34" charset="0"/>
              </a:rPr>
              <a:t>Własności wody</a:t>
            </a:r>
          </a:p>
          <a:p>
            <a:pPr marL="365751" indent="-365751" algn="ctr" defTabSz="1024441">
              <a:lnSpc>
                <a:spcPct val="90000"/>
              </a:lnSpc>
              <a:spcBef>
                <a:spcPct val="20000"/>
              </a:spcBef>
              <a:buClr>
                <a:schemeClr val="accent3"/>
              </a:buClr>
              <a:buSzPct val="95000"/>
              <a:tabLst>
                <a:tab pos="512221" algn="l"/>
              </a:tabLst>
              <a:defRPr/>
            </a:pPr>
            <a:endParaRPr lang="pl-PL" sz="1400" dirty="0"/>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t>	</a:t>
            </a:r>
            <a:r>
              <a:rPr lang="pl-PL" sz="2400" dirty="0">
                <a:latin typeface="Calibri" panose="020F0502020204030204" pitchFamily="34" charset="0"/>
                <a:ea typeface="Calibri" panose="020F0502020204030204" pitchFamily="34" charset="0"/>
                <a:cs typeface="Calibri" panose="020F0502020204030204" pitchFamily="34" charset="0"/>
              </a:rPr>
              <a:t>Niezwykła zależność gęstości od temperatury:</a:t>
            </a:r>
          </a:p>
          <a:p>
            <a:pPr marL="1479522" lvl="1" indent="-342900" defTabSz="1024441">
              <a:lnSpc>
                <a:spcPct val="90000"/>
              </a:lnSpc>
              <a:spcBef>
                <a:spcPct val="20000"/>
              </a:spcBef>
              <a:buClr>
                <a:schemeClr val="accent1"/>
              </a:buClr>
              <a:buSzPct val="85000"/>
              <a:buFont typeface="Arial" panose="020B0604020202020204" pitchFamily="34" charset="0"/>
              <a:buChar char="•"/>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pływanie lodu,</a:t>
            </a:r>
          </a:p>
          <a:p>
            <a:pPr marL="1479522" lvl="1" indent="-342900" defTabSz="1024441">
              <a:lnSpc>
                <a:spcPct val="90000"/>
              </a:lnSpc>
              <a:spcBef>
                <a:spcPct val="20000"/>
              </a:spcBef>
              <a:buClr>
                <a:schemeClr val="accent1"/>
              </a:buClr>
              <a:buSzPct val="85000"/>
              <a:buFont typeface="Arial" panose="020B0604020202020204" pitchFamily="34" charset="0"/>
              <a:buChar char="•"/>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opadanie wody 4˚C.</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wysoka przewodność cieplna: efekt chłodzenia.</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duże ciepło właściwe (tzn. ilość ciepła potrzebna do ogrzania 1g o 1˚).</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duże ciepło parowania (tzn. ilość ciepła potrzebna do odparowania 1g).</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duże napięcie powierzchniowe.</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duży efekt kapilarny.</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wysoka stała dialektyczna – efekt rozpuszczania.</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B. duże ciepło zamarzania / topnienia.</a:t>
            </a:r>
          </a:p>
          <a:p>
            <a:pPr marL="365751" indent="-365751" defTabSz="1024441">
              <a:lnSpc>
                <a:spcPct val="90000"/>
              </a:lnSpc>
              <a:spcBef>
                <a:spcPct val="20000"/>
              </a:spcBef>
              <a:buClr>
                <a:schemeClr val="accent3"/>
              </a:buClr>
              <a:buSzPct val="95000"/>
              <a:buFont typeface="Wingdings" panose="05000000000000000000" pitchFamily="2" charset="2"/>
              <a:buChar char="v"/>
              <a:tabLst>
                <a:tab pos="512221" algn="l"/>
              </a:tabLst>
              <a:defRPr/>
            </a:pPr>
            <a:r>
              <a:rPr lang="pl-PL" sz="2400" dirty="0">
                <a:latin typeface="Calibri" panose="020F0502020204030204" pitchFamily="34" charset="0"/>
                <a:ea typeface="Calibri" panose="020F0502020204030204" pitchFamily="34" charset="0"/>
                <a:cs typeface="Calibri" panose="020F0502020204030204" pitchFamily="34" charset="0"/>
              </a:rPr>
              <a:t>  Praktyczna nieściśliwość.</a:t>
            </a:r>
          </a:p>
          <a:p>
            <a:pPr marL="365751" indent="-365751" defTabSz="1024441">
              <a:lnSpc>
                <a:spcPct val="90000"/>
              </a:lnSpc>
              <a:spcBef>
                <a:spcPct val="20000"/>
              </a:spcBef>
              <a:buClr>
                <a:schemeClr val="accent3"/>
              </a:buClr>
              <a:buSzPct val="95000"/>
              <a:tabLst>
                <a:tab pos="512221" algn="l"/>
              </a:tabLst>
              <a:defRPr/>
            </a:pPr>
            <a:endParaRPr lang="pl-PL" sz="2400" dirty="0"/>
          </a:p>
          <a:p>
            <a:pPr marL="365751" indent="-365751" defTabSz="1024441">
              <a:lnSpc>
                <a:spcPct val="90000"/>
              </a:lnSpc>
              <a:spcBef>
                <a:spcPct val="20000"/>
              </a:spcBef>
              <a:buClr>
                <a:schemeClr val="accent3"/>
              </a:buClr>
              <a:buSzPct val="95000"/>
              <a:tabLst>
                <a:tab pos="512221" algn="l"/>
              </a:tabLst>
              <a:defRPr/>
            </a:pPr>
            <a:r>
              <a:rPr lang="pl-PL" sz="2400" b="1" dirty="0"/>
              <a:t>		</a:t>
            </a:r>
          </a:p>
        </p:txBody>
      </p:sp>
    </p:spTree>
    <p:extLst>
      <p:ext uri="{BB962C8B-B14F-4D97-AF65-F5344CB8AC3E}">
        <p14:creationId xmlns:p14="http://schemas.microsoft.com/office/powerpoint/2010/main" val="1480134646"/>
      </p:ext>
    </p:extLst>
  </p:cSld>
  <p:clrMapOvr>
    <a:masterClrMapping/>
  </p:clrMapOvr>
  <p:transition spd="slow">
    <p:cover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841268"/>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Budowa niecki jeziora</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838200" y="1349829"/>
            <a:ext cx="10515600" cy="4827134"/>
          </a:xfrm>
        </p:spPr>
        <p:txBody>
          <a:bodyPr/>
          <a:lstStyle/>
          <a:p>
            <a:pPr marL="0" indent="0">
              <a:buNone/>
            </a:pPr>
            <a:r>
              <a:rPr lang="pl-PL" sz="2400" b="1" dirty="0">
                <a:latin typeface="Calibri" panose="020F0502020204030204" pitchFamily="34" charset="0"/>
                <a:ea typeface="Calibri" panose="020F0502020204030204" pitchFamily="34" charset="0"/>
                <a:cs typeface="Calibri" panose="020F0502020204030204" pitchFamily="34" charset="0"/>
              </a:rPr>
              <a:t>Wyróżniamy zasadniczo cztery strefy jeziora: </a:t>
            </a:r>
          </a:p>
          <a:p>
            <a:r>
              <a:rPr lang="pl-PL" sz="2400" dirty="0">
                <a:latin typeface="Calibri" panose="020F0502020204030204" pitchFamily="34" charset="0"/>
                <a:ea typeface="Calibri" panose="020F0502020204030204" pitchFamily="34" charset="0"/>
                <a:cs typeface="Calibri" panose="020F0502020204030204" pitchFamily="34" charset="0"/>
              </a:rPr>
              <a:t>litoral</a:t>
            </a:r>
          </a:p>
          <a:p>
            <a:r>
              <a:rPr lang="pl-PL" sz="2400" dirty="0">
                <a:latin typeface="Calibri" panose="020F0502020204030204" pitchFamily="34" charset="0"/>
                <a:ea typeface="Calibri" panose="020F0502020204030204" pitchFamily="34" charset="0"/>
                <a:cs typeface="Calibri" panose="020F0502020204030204" pitchFamily="34" charset="0"/>
              </a:rPr>
              <a:t>sublitoral </a:t>
            </a:r>
          </a:p>
          <a:p>
            <a:r>
              <a:rPr lang="pl-PL" sz="2400" dirty="0">
                <a:latin typeface="Calibri" panose="020F0502020204030204" pitchFamily="34" charset="0"/>
                <a:ea typeface="Calibri" panose="020F0502020204030204" pitchFamily="34" charset="0"/>
                <a:cs typeface="Calibri" panose="020F0502020204030204" pitchFamily="34" charset="0"/>
              </a:rPr>
              <a:t>pelagial</a:t>
            </a:r>
          </a:p>
          <a:p>
            <a:r>
              <a:rPr lang="pl-PL" sz="2400" dirty="0">
                <a:latin typeface="Calibri" panose="020F0502020204030204" pitchFamily="34" charset="0"/>
                <a:ea typeface="Calibri" panose="020F0502020204030204" pitchFamily="34" charset="0"/>
                <a:cs typeface="Calibri" panose="020F0502020204030204" pitchFamily="34" charset="0"/>
              </a:rPr>
              <a:t>profundal</a:t>
            </a:r>
          </a:p>
          <a:p>
            <a:endParaRPr lang="pl-PL" dirty="0"/>
          </a:p>
        </p:txBody>
      </p:sp>
      <p:pic>
        <p:nvPicPr>
          <p:cNvPr id="4" name="Obraz 3"/>
          <p:cNvPicPr>
            <a:picLocks noChangeAspect="1"/>
          </p:cNvPicPr>
          <p:nvPr/>
        </p:nvPicPr>
        <p:blipFill>
          <a:blip r:embed="rId2"/>
          <a:stretch>
            <a:fillRect/>
          </a:stretch>
        </p:blipFill>
        <p:spPr>
          <a:xfrm>
            <a:off x="4032286" y="2235609"/>
            <a:ext cx="6992718" cy="3578662"/>
          </a:xfrm>
          <a:prstGeom prst="rect">
            <a:avLst/>
          </a:prstGeom>
        </p:spPr>
      </p:pic>
    </p:spTree>
    <p:extLst>
      <p:ext uri="{BB962C8B-B14F-4D97-AF65-F5344CB8AC3E}">
        <p14:creationId xmlns:p14="http://schemas.microsoft.com/office/powerpoint/2010/main" val="3301167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17371" y="149974"/>
            <a:ext cx="6836230" cy="764428"/>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Budowa niecki jeziora c.d.</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275771" y="914402"/>
            <a:ext cx="11466286" cy="5732287"/>
          </a:xfrm>
        </p:spPr>
        <p:txBody>
          <a:bodyPr>
            <a:normAutofit fontScale="32500" lnSpcReduction="20000"/>
          </a:bodyPr>
          <a:lstStyle/>
          <a:p>
            <a:pPr marL="0" indent="0">
              <a:buNone/>
            </a:pPr>
            <a:r>
              <a:rPr lang="pl-PL" sz="7400" b="1" dirty="0">
                <a:latin typeface="Calibri" panose="020F0502020204030204" pitchFamily="34" charset="0"/>
                <a:ea typeface="Calibri" panose="020F0502020204030204" pitchFamily="34" charset="0"/>
                <a:cs typeface="Calibri" panose="020F0502020204030204" pitchFamily="34" charset="0"/>
              </a:rPr>
              <a:t>Litoral:</a:t>
            </a:r>
          </a:p>
          <a:p>
            <a:pPr marL="720000"/>
            <a:r>
              <a:rPr lang="pl-PL" sz="7400" dirty="0">
                <a:latin typeface="Calibri" panose="020F0502020204030204" pitchFamily="34" charset="0"/>
                <a:ea typeface="Calibri" panose="020F0502020204030204" pitchFamily="34" charset="0"/>
                <a:cs typeface="Calibri" panose="020F0502020204030204" pitchFamily="34" charset="0"/>
              </a:rPr>
              <a:t>sięga do granicy występowania roślinności,</a:t>
            </a:r>
          </a:p>
          <a:p>
            <a:pPr marL="720000"/>
            <a:r>
              <a:rPr lang="pl-PL" sz="7400" dirty="0">
                <a:latin typeface="Calibri" panose="020F0502020204030204" pitchFamily="34" charset="0"/>
                <a:ea typeface="Calibri" panose="020F0502020204030204" pitchFamily="34" charset="0"/>
                <a:cs typeface="Calibri" panose="020F0502020204030204" pitchFamily="34" charset="0"/>
              </a:rPr>
              <a:t>jest bardzo zróżnicowany i najbardziej zmienny ze środowisk jeziornych,</a:t>
            </a:r>
          </a:p>
          <a:p>
            <a:pPr marL="720000"/>
            <a:r>
              <a:rPr lang="pl-PL" sz="7400" dirty="0">
                <a:latin typeface="Calibri" panose="020F0502020204030204" pitchFamily="34" charset="0"/>
                <a:ea typeface="Calibri" panose="020F0502020204030204" pitchFamily="34" charset="0"/>
                <a:cs typeface="Calibri" panose="020F0502020204030204" pitchFamily="34" charset="0"/>
              </a:rPr>
              <a:t>zmienia się z warunkami brzegowymi,</a:t>
            </a:r>
          </a:p>
          <a:p>
            <a:pPr marL="720000"/>
            <a:r>
              <a:rPr lang="pl-PL" sz="7400" dirty="0">
                <a:latin typeface="Calibri" panose="020F0502020204030204" pitchFamily="34" charset="0"/>
                <a:ea typeface="Calibri" panose="020F0502020204030204" pitchFamily="34" charset="0"/>
                <a:cs typeface="Calibri" panose="020F0502020204030204" pitchFamily="34" charset="0"/>
              </a:rPr>
              <a:t>zajmuje ok.30% ogólnej powierzchni jezior,</a:t>
            </a:r>
          </a:p>
          <a:p>
            <a:pPr marL="720000"/>
            <a:r>
              <a:rPr lang="pl-PL" sz="7400" dirty="0">
                <a:latin typeface="Calibri" panose="020F0502020204030204" pitchFamily="34" charset="0"/>
                <a:ea typeface="Calibri" panose="020F0502020204030204" pitchFamily="34" charset="0"/>
                <a:cs typeface="Calibri" panose="020F0502020204030204" pitchFamily="34" charset="0"/>
              </a:rPr>
              <a:t>jest miejscem występowania roślinności wyższej, olbrzymiej liczby zwierzęcych organizmów bezkręgowych oraz większości ryb.</a:t>
            </a:r>
          </a:p>
          <a:p>
            <a:pPr marL="0" indent="0">
              <a:buNone/>
            </a:pPr>
            <a:r>
              <a:rPr lang="pl-PL" sz="7400" b="1" dirty="0">
                <a:latin typeface="Calibri" panose="020F0502020204030204" pitchFamily="34" charset="0"/>
                <a:ea typeface="Calibri" panose="020F0502020204030204" pitchFamily="34" charset="0"/>
                <a:cs typeface="Calibri" panose="020F0502020204030204" pitchFamily="34" charset="0"/>
              </a:rPr>
              <a:t>Sublitoral:</a:t>
            </a:r>
          </a:p>
          <a:p>
            <a:pPr marL="720000"/>
            <a:r>
              <a:rPr lang="pl-PL" sz="7400" dirty="0">
                <a:latin typeface="Calibri" panose="020F0502020204030204" pitchFamily="34" charset="0"/>
                <a:ea typeface="Calibri" panose="020F0502020204030204" pitchFamily="34" charset="0"/>
                <a:cs typeface="Calibri" panose="020F0502020204030204" pitchFamily="34" charset="0"/>
              </a:rPr>
              <a:t>poniżej litoralu.</a:t>
            </a:r>
          </a:p>
          <a:p>
            <a:pPr marL="720000"/>
            <a:r>
              <a:rPr lang="pl-PL" sz="7400" dirty="0">
                <a:latin typeface="Calibri" panose="020F0502020204030204" pitchFamily="34" charset="0"/>
                <a:ea typeface="Calibri" panose="020F0502020204030204" pitchFamily="34" charset="0"/>
                <a:cs typeface="Calibri" panose="020F0502020204030204" pitchFamily="34" charset="0"/>
              </a:rPr>
              <a:t>miejsce gromadzenia się szczątków  pochodzenia litoralnego, np. trudno rozkładalne części roślin, muszle mięczaków  itp.</a:t>
            </a:r>
          </a:p>
          <a:p>
            <a:pPr marL="0" indent="0">
              <a:buNone/>
            </a:pPr>
            <a:r>
              <a:rPr lang="pl-PL" sz="7400" b="1" dirty="0">
                <a:latin typeface="Calibri" panose="020F0502020204030204" pitchFamily="34" charset="0"/>
                <a:ea typeface="Calibri" panose="020F0502020204030204" pitchFamily="34" charset="0"/>
                <a:cs typeface="Calibri" panose="020F0502020204030204" pitchFamily="34" charset="0"/>
              </a:rPr>
              <a:t>Profundal:</a:t>
            </a:r>
          </a:p>
          <a:p>
            <a:pPr marL="720000"/>
            <a:r>
              <a:rPr lang="pl-PL" sz="7400" dirty="0">
                <a:latin typeface="Calibri" panose="020F0502020204030204" pitchFamily="34" charset="0"/>
                <a:ea typeface="Calibri" panose="020F0502020204030204" pitchFamily="34" charset="0"/>
                <a:cs typeface="Calibri" panose="020F0502020204030204" pitchFamily="34" charset="0"/>
              </a:rPr>
              <a:t>strefa dna poniżej sublitoralu i bezpośrednio przyległa do niej warstwa wody.</a:t>
            </a:r>
          </a:p>
          <a:p>
            <a:endParaRPr lang="pl-PL" dirty="0"/>
          </a:p>
          <a:p>
            <a:endParaRPr lang="pl-PL" dirty="0"/>
          </a:p>
        </p:txBody>
      </p:sp>
    </p:spTree>
    <p:extLst>
      <p:ext uri="{BB962C8B-B14F-4D97-AF65-F5344CB8AC3E}">
        <p14:creationId xmlns:p14="http://schemas.microsoft.com/office/powerpoint/2010/main" val="1258049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4FB276-2517-DEE9-744D-81A54B95478C}"/>
              </a:ext>
            </a:extLst>
          </p:cNvPr>
          <p:cNvSpPr>
            <a:spLocks noGrp="1"/>
          </p:cNvSpPr>
          <p:nvPr>
            <p:ph type="title"/>
          </p:nvPr>
        </p:nvSpPr>
        <p:spPr>
          <a:xfrm>
            <a:off x="3585030" y="365126"/>
            <a:ext cx="4789714" cy="999218"/>
          </a:xfrm>
        </p:spPr>
        <p:txBody>
          <a:bodyPr/>
          <a:lstStyle/>
          <a:p>
            <a:pPr algn="ct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Budowa niecki jeziora c.d.</a:t>
            </a:r>
            <a:endParaRPr lang="pl-PL" dirty="0"/>
          </a:p>
        </p:txBody>
      </p:sp>
      <p:sp>
        <p:nvSpPr>
          <p:cNvPr id="3" name="Symbol zastępczy zawartości 2">
            <a:extLst>
              <a:ext uri="{FF2B5EF4-FFF2-40B4-BE49-F238E27FC236}">
                <a16:creationId xmlns:a16="http://schemas.microsoft.com/office/drawing/2014/main" id="{5D1A8DF9-E632-BCA9-6F61-155D661ACB55}"/>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Pelagial:</a:t>
            </a:r>
          </a:p>
          <a:p>
            <a:pPr marL="7200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strefa otwartej wody,</a:t>
            </a:r>
          </a:p>
          <a:p>
            <a:pPr marL="7200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występuje: strefa prześwietlona (fotyczna) i strefa nieprześwietlona (afotyczna).</a:t>
            </a:r>
          </a:p>
          <a:p>
            <a:endParaRPr lang="pl-PL" dirty="0"/>
          </a:p>
        </p:txBody>
      </p:sp>
    </p:spTree>
    <p:extLst>
      <p:ext uri="{BB962C8B-B14F-4D97-AF65-F5344CB8AC3E}">
        <p14:creationId xmlns:p14="http://schemas.microsoft.com/office/powerpoint/2010/main" val="658341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57714" y="365125"/>
            <a:ext cx="6778172" cy="1325563"/>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Uwarstwienie termiczne wód</a:t>
            </a:r>
          </a:p>
        </p:txBody>
      </p:sp>
      <p:sp>
        <p:nvSpPr>
          <p:cNvPr id="3" name="Symbol zastępczy zawartości 2"/>
          <p:cNvSpPr>
            <a:spLocks noGrp="1"/>
          </p:cNvSpPr>
          <p:nvPr>
            <p:ph idx="1"/>
          </p:nvPr>
        </p:nvSpPr>
        <p:spPr>
          <a:xfrm>
            <a:off x="838200" y="1320800"/>
            <a:ext cx="10515600" cy="4856163"/>
          </a:xfrm>
        </p:spPr>
        <p:txBody>
          <a:bodyPr>
            <a:normAutofit/>
          </a:bodyPr>
          <a:lstStyle/>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Woda odznacza się szczególną właściwością najwyższej gęstości w temperaturze ok.4*C.</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Gęstość jej maleje zarówno w kierunku wyższych, jak i niższych temperatur.</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Zimą, w naszej strefie klimatycznej woda najgęściejsza, najczęściej o temperaturze 4*C, gromadzi się w głębszych warstwach zbiornika, a woda zimniejsza w płytszych.</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Taki układ temperatur nazywamy stratyfikacją zimową.</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Latem woda o temp.4*C również gromadzi się w dolnych partiach zbiornika, zaś cieplejsza w górnej części.</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Taki układ temperatur nazywamy stratyfikacją letnią.</a:t>
            </a:r>
          </a:p>
        </p:txBody>
      </p:sp>
    </p:spTree>
    <p:extLst>
      <p:ext uri="{BB962C8B-B14F-4D97-AF65-F5344CB8AC3E}">
        <p14:creationId xmlns:p14="http://schemas.microsoft.com/office/powerpoint/2010/main" val="4105174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20686" y="365125"/>
            <a:ext cx="7663543" cy="1325563"/>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Uwarstwienie termiczne wód c.d.</a:t>
            </a:r>
          </a:p>
        </p:txBody>
      </p:sp>
      <p:sp>
        <p:nvSpPr>
          <p:cNvPr id="3" name="Symbol zastępczy zawartości 2"/>
          <p:cNvSpPr>
            <a:spLocks noGrp="1"/>
          </p:cNvSpPr>
          <p:nvPr>
            <p:ph idx="1"/>
          </p:nvPr>
        </p:nvSpPr>
        <p:spPr>
          <a:xfrm>
            <a:off x="838200" y="1825625"/>
            <a:ext cx="10515600" cy="3210832"/>
          </a:xfrm>
        </p:spPr>
        <p:txBody>
          <a:bodyPr/>
          <a:lstStyle/>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Epilimnion - warstwa nadskokowa, powierzchniowa warstwa wody zmieniająca swoją temperaturę pod wpływem warunków zewnętrznych (słońca).</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Metalimnion - termoklina albo inna nazwa warstwa skokowa, wąska warstwa wody 1-2 m. w której następuje gwałtowny spadek temperatury, nawet o 12*C.</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Hipolimnion - warstwa podskokowa, warstwa wody chłodnej  o temp ok. 4*C (najcięższej). </a:t>
            </a:r>
          </a:p>
          <a:p>
            <a:endParaRPr lang="pl-PL" dirty="0"/>
          </a:p>
          <a:p>
            <a:endParaRPr lang="pl-PL" dirty="0"/>
          </a:p>
        </p:txBody>
      </p:sp>
    </p:spTree>
    <p:extLst>
      <p:ext uri="{BB962C8B-B14F-4D97-AF65-F5344CB8AC3E}">
        <p14:creationId xmlns:p14="http://schemas.microsoft.com/office/powerpoint/2010/main" val="259408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85468" y="314804"/>
            <a:ext cx="7112001" cy="856636"/>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Uwarstwienie termiczne wód c.d.</a:t>
            </a:r>
          </a:p>
        </p:txBody>
      </p:sp>
      <p:pic>
        <p:nvPicPr>
          <p:cNvPr id="4" name="Symbol zastępczy zawartości 3"/>
          <p:cNvPicPr>
            <a:picLocks noGrp="1" noChangeAspect="1"/>
          </p:cNvPicPr>
          <p:nvPr>
            <p:ph idx="1"/>
          </p:nvPr>
        </p:nvPicPr>
        <p:blipFill>
          <a:blip r:embed="rId2"/>
          <a:stretch>
            <a:fillRect/>
          </a:stretch>
        </p:blipFill>
        <p:spPr>
          <a:xfrm>
            <a:off x="2636400" y="2451207"/>
            <a:ext cx="4990723" cy="3648916"/>
          </a:xfrm>
          <a:prstGeom prst="rect">
            <a:avLst/>
          </a:prstGeom>
        </p:spPr>
      </p:pic>
      <p:sp>
        <p:nvSpPr>
          <p:cNvPr id="5" name="pole tekstowe 4"/>
          <p:cNvSpPr txBox="1"/>
          <p:nvPr/>
        </p:nvSpPr>
        <p:spPr>
          <a:xfrm>
            <a:off x="2830286" y="1366332"/>
            <a:ext cx="5422366" cy="461665"/>
          </a:xfrm>
          <a:prstGeom prst="rect">
            <a:avLst/>
          </a:prstGeom>
          <a:noFill/>
        </p:spPr>
        <p:txBody>
          <a:bodyPr wrap="square" rtlCol="0">
            <a:spAutoFit/>
          </a:bodyPr>
          <a:lstStyle/>
          <a:p>
            <a:pPr algn="ctr"/>
            <a:r>
              <a:rPr lang="pl-PL" sz="2400" u="sng" dirty="0">
                <a:latin typeface="Calibri" panose="020F0502020204030204" pitchFamily="34" charset="0"/>
                <a:ea typeface="Calibri" panose="020F0502020204030204" pitchFamily="34" charset="0"/>
                <a:cs typeface="Calibri" panose="020F0502020204030204" pitchFamily="34" charset="0"/>
              </a:rPr>
              <a:t>Uwarstwienie termiczne wód w jeziorze</a:t>
            </a:r>
          </a:p>
        </p:txBody>
      </p:sp>
    </p:spTree>
    <p:extLst>
      <p:ext uri="{BB962C8B-B14F-4D97-AF65-F5344CB8AC3E}">
        <p14:creationId xmlns:p14="http://schemas.microsoft.com/office/powerpoint/2010/main" val="2821963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1029" y="225824"/>
            <a:ext cx="7590972" cy="910425"/>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Prądy wody w akwenach śródlądowych</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91886" y="1275550"/>
            <a:ext cx="11277600" cy="4901413"/>
          </a:xfrm>
        </p:spPr>
        <p:txBody>
          <a:bodyPr>
            <a:normAutofit lnSpcReduction="10000"/>
          </a:bodyPr>
          <a:lstStyle/>
          <a:p>
            <a:pPr marL="0" indent="0">
              <a:buNone/>
            </a:pPr>
            <a:r>
              <a:rPr lang="pl-PL" sz="2600" dirty="0">
                <a:latin typeface="Calibri" panose="020F0502020204030204" pitchFamily="34" charset="0"/>
                <a:ea typeface="Calibri" panose="020F0502020204030204" pitchFamily="34" charset="0"/>
                <a:cs typeface="Calibri" panose="020F0502020204030204" pitchFamily="34" charset="0"/>
              </a:rPr>
              <a:t>Oprócz ruchów wody związanych z cyrkulacją, wody zbiorników podlegają też innym ruchom:</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prądy w okolicy dopływów do lub odpływów ze zbiornika;</a:t>
            </a:r>
          </a:p>
          <a:p>
            <a:pPr marL="0" indent="0" algn="ctr">
              <a:buNone/>
            </a:pPr>
            <a:r>
              <a:rPr lang="pl-PL" sz="2400" dirty="0">
                <a:solidFill>
                  <a:srgbClr val="FF0000"/>
                </a:solidFill>
                <a:latin typeface="Calibri" panose="020F0502020204030204" pitchFamily="34" charset="0"/>
                <a:ea typeface="Calibri" panose="020F0502020204030204" pitchFamily="34" charset="0"/>
                <a:cs typeface="Calibri" panose="020F0502020204030204" pitchFamily="34" charset="0"/>
              </a:rPr>
              <a:t>Pamiętaj!!!</a:t>
            </a:r>
          </a:p>
          <a:p>
            <a:pPr marL="0" indent="0" algn="ctr">
              <a:buNone/>
            </a:pPr>
            <a:r>
              <a:rPr lang="pl-PL" sz="2400" dirty="0">
                <a:solidFill>
                  <a:srgbClr val="FF0000"/>
                </a:solidFill>
                <a:latin typeface="Calibri" panose="020F0502020204030204" pitchFamily="34" charset="0"/>
                <a:ea typeface="Calibri" panose="020F0502020204030204" pitchFamily="34" charset="0"/>
                <a:cs typeface="Calibri" panose="020F0502020204030204" pitchFamily="34" charset="0"/>
              </a:rPr>
              <a:t>W przypadku prowadzenie prac podwodnych w ich okolicach należy uwzględnić ten czynnik, szczególnie w przypadku prowadzenia prac poszukiwawczych.</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falowanie – powstaje przy wietrze o prędkości 1-2 m/s. Na niewielkich zbiornikach fale dochodzą do wysokości 1 m, zaś na największych zbiornikach do 2,5 m.;</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prądy wywołane wiatrem, który spiętrza wodę przy brzegu nawietrznym, spiętrzona woda rozpływa się następnie wzdłuż brzegu powierzchniowo oraz tworzy wgłębny prąd o kierunku przeciwnym powierzchniowemu;</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ruchy „antropogeniczne” wywołane przez łodzie motorowe i statki. Mogą powodować intensywne falowanie wody.</a:t>
            </a:r>
          </a:p>
          <a:p>
            <a:pPr>
              <a:buFont typeface="Wingdings" panose="05000000000000000000" pitchFamily="2" charset="2"/>
              <a:buChar char="Ø"/>
            </a:pPr>
            <a:endParaRPr lang="pl-PL" dirty="0"/>
          </a:p>
          <a:p>
            <a:endParaRPr lang="pl-PL" dirty="0"/>
          </a:p>
        </p:txBody>
      </p:sp>
    </p:spTree>
    <p:extLst>
      <p:ext uri="{BB962C8B-B14F-4D97-AF65-F5344CB8AC3E}">
        <p14:creationId xmlns:p14="http://schemas.microsoft.com/office/powerpoint/2010/main" val="3279732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95464" y="109460"/>
            <a:ext cx="4847772" cy="1325563"/>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Mapy batymetryczne</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493486" y="1435023"/>
            <a:ext cx="6197600" cy="4741940"/>
          </a:xfrm>
        </p:spPr>
        <p:txBody>
          <a:bodyPr/>
          <a:lstStyle/>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Mapy batymetryczne to kartograficzne odwzorowanie ukształtowania dna zbiornika lub cieku wodnego.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Pomiary głębokości na całej powierzchni danej wody są dokonywane przy pomocy specjalnych urządzeń pomiarowych a zebrane w ten sposób dane, odwzorowane graficznie na mapie.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Izobata – izolinia łącząca punkty o jednakowej głębokości (mierzonej od powierzchni) zbiorników wodnych. W hydrologii izobata oznacza często głębokość do dna zbiornika wód powierzchniowych.</a:t>
            </a:r>
          </a:p>
          <a:p>
            <a:endParaRPr lang="pl-PL" dirty="0"/>
          </a:p>
        </p:txBody>
      </p:sp>
      <p:pic>
        <p:nvPicPr>
          <p:cNvPr id="4" name="Obraz 3"/>
          <p:cNvPicPr>
            <a:picLocks noChangeAspect="1"/>
          </p:cNvPicPr>
          <p:nvPr/>
        </p:nvPicPr>
        <p:blipFill>
          <a:blip r:embed="rId3"/>
          <a:stretch>
            <a:fillRect/>
          </a:stretch>
        </p:blipFill>
        <p:spPr>
          <a:xfrm>
            <a:off x="7888043" y="1148345"/>
            <a:ext cx="3476643" cy="5023749"/>
          </a:xfrm>
          <a:prstGeom prst="rect">
            <a:avLst/>
          </a:prstGeom>
        </p:spPr>
      </p:pic>
    </p:spTree>
    <p:extLst>
      <p:ext uri="{BB962C8B-B14F-4D97-AF65-F5344CB8AC3E}">
        <p14:creationId xmlns:p14="http://schemas.microsoft.com/office/powerpoint/2010/main" val="2198769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194629" y="234497"/>
            <a:ext cx="3149600" cy="1325563"/>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Rzeki</a:t>
            </a:r>
          </a:p>
        </p:txBody>
      </p:sp>
      <p:sp>
        <p:nvSpPr>
          <p:cNvPr id="3" name="Symbol zastępczy zawartości 2"/>
          <p:cNvSpPr>
            <a:spLocks noGrp="1"/>
          </p:cNvSpPr>
          <p:nvPr>
            <p:ph idx="1"/>
          </p:nvPr>
        </p:nvSpPr>
        <p:spPr>
          <a:xfrm>
            <a:off x="420913" y="1364343"/>
            <a:ext cx="11190515" cy="4812620"/>
          </a:xfrm>
        </p:spPr>
        <p:txBody>
          <a:bodyPr>
            <a:normAutofit/>
          </a:bodyPr>
          <a:lstStyle/>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Rzeki są ciekami większymi od potoków i strumieni.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Zróżnicowanie wielkości jest ogromne, szerokość od paru metrów do kilku kilometrów, długość od kilku kilometrów do kilku tysięcy kilometrów, głębokość od decymetrów do kilkudziesięciu metrów.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Rzeki mniejsze wpadają do większych, tworząc tak zwaną zlewnię rzeki.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O charakterze rzeki decyduje szybkość prądu, od którego zależy m.in. charakter podłoża (żwir, piasek, muł). Na szybkość prądu wody wpływa poziom wody.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Prędkość przepływu w małych rzekach nizinnych, przy niskim stanie wody, może wynosić kilka, kilkanaście cm/s, w dużych przy niskim  stanie wynosi kilka </a:t>
            </a:r>
            <a:r>
              <a:rPr lang="pl-PL" sz="2400" dirty="0" err="1">
                <a:latin typeface="Calibri" panose="020F0502020204030204" pitchFamily="34" charset="0"/>
                <a:ea typeface="Calibri" panose="020F0502020204030204" pitchFamily="34" charset="0"/>
                <a:cs typeface="Calibri" panose="020F0502020204030204" pitchFamily="34" charset="0"/>
              </a:rPr>
              <a:t>dm</a:t>
            </a:r>
            <a:r>
              <a:rPr lang="pl-PL" sz="2400" dirty="0">
                <a:latin typeface="Calibri" panose="020F0502020204030204" pitchFamily="34" charset="0"/>
                <a:ea typeface="Calibri" panose="020F0502020204030204" pitchFamily="34" charset="0"/>
                <a:cs typeface="Calibri" panose="020F0502020204030204" pitchFamily="34" charset="0"/>
              </a:rPr>
              <a:t>/s, przy wysokim ok. 1 m/s, a nawet powyżej 2 m/s. Szybkość prądu w rzece zmienia się i jest zróżnicowana na każdym jej odcinku. </a:t>
            </a:r>
          </a:p>
          <a:p>
            <a:endParaRPr lang="pl-PL" dirty="0"/>
          </a:p>
        </p:txBody>
      </p:sp>
    </p:spTree>
    <p:extLst>
      <p:ext uri="{BB962C8B-B14F-4D97-AF65-F5344CB8AC3E}">
        <p14:creationId xmlns:p14="http://schemas.microsoft.com/office/powerpoint/2010/main" val="2335400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68914" y="135526"/>
            <a:ext cx="4978400" cy="930443"/>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Budowa koryta rzeki</a:t>
            </a:r>
            <a:endParaRPr lang="pl-PL" sz="3000" dirty="0">
              <a:latin typeface="Calibri" panose="020F0502020204030204" pitchFamily="34" charset="0"/>
              <a:ea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773256" y="930443"/>
            <a:ext cx="10515600" cy="5213684"/>
          </a:xfrm>
        </p:spPr>
        <p:txBody>
          <a:bodyPr>
            <a:noAutofit/>
          </a:bodyPr>
          <a:lstStyle/>
          <a:p>
            <a:pPr>
              <a:buFontTx/>
              <a:buChar char="-"/>
            </a:pPr>
            <a:endParaRPr lang="pl-PL" sz="2000" dirty="0"/>
          </a:p>
          <a:p>
            <a:pPr marL="0" indent="0">
              <a:buNone/>
            </a:pPr>
            <a:endParaRPr lang="pl-PL" sz="2000" dirty="0"/>
          </a:p>
          <a:p>
            <a:pPr marL="0" indent="0">
              <a:buNone/>
            </a:pPr>
            <a:endParaRPr lang="pl-PL" sz="2000" dirty="0"/>
          </a:p>
        </p:txBody>
      </p:sp>
      <p:pic>
        <p:nvPicPr>
          <p:cNvPr id="5"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2898685" y="1424708"/>
            <a:ext cx="5674995" cy="24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ostokąt 5"/>
          <p:cNvSpPr/>
          <p:nvPr/>
        </p:nvSpPr>
        <p:spPr>
          <a:xfrm>
            <a:off x="528613" y="4110191"/>
            <a:ext cx="11004885" cy="2554545"/>
          </a:xfrm>
          <a:prstGeom prst="rect">
            <a:avLst/>
          </a:prstGeom>
        </p:spPr>
        <p:txBody>
          <a:bodyPr wrap="square">
            <a:spAutoFit/>
          </a:bodyPr>
          <a:lstStyle/>
          <a:p>
            <a:r>
              <a:rPr lang="pl-PL" sz="2000" dirty="0">
                <a:latin typeface="Calibri" panose="020F0502020204030204" pitchFamily="34" charset="0"/>
                <a:ea typeface="Calibri" panose="020F0502020204030204" pitchFamily="34" charset="0"/>
                <a:cs typeface="Calibri" panose="020F0502020204030204" pitchFamily="34" charset="0"/>
              </a:rPr>
              <a:t>1 – Rynna rzeki</a:t>
            </a:r>
          </a:p>
          <a:p>
            <a:r>
              <a:rPr lang="pl-PL" sz="2000" dirty="0">
                <a:latin typeface="Calibri" panose="020F0502020204030204" pitchFamily="34" charset="0"/>
                <a:ea typeface="Calibri" panose="020F0502020204030204" pitchFamily="34" charset="0"/>
                <a:cs typeface="Calibri" panose="020F0502020204030204" pitchFamily="34" charset="0"/>
              </a:rPr>
              <a:t>2 – Przykosa, powstająca przed </a:t>
            </a:r>
            <a:r>
              <a:rPr lang="pl-PL" sz="2000" dirty="0" err="1">
                <a:latin typeface="Calibri" panose="020F0502020204030204" pitchFamily="34" charset="0"/>
                <a:ea typeface="Calibri" panose="020F0502020204030204" pitchFamily="34" charset="0"/>
                <a:cs typeface="Calibri" panose="020F0502020204030204" pitchFamily="34" charset="0"/>
              </a:rPr>
              <a:t>plosem</a:t>
            </a:r>
            <a:r>
              <a:rPr lang="pl-PL" sz="2000" dirty="0">
                <a:latin typeface="Calibri" panose="020F0502020204030204" pitchFamily="34" charset="0"/>
                <a:ea typeface="Calibri" panose="020F0502020204030204" pitchFamily="34" charset="0"/>
                <a:cs typeface="Calibri" panose="020F0502020204030204" pitchFamily="34" charset="0"/>
              </a:rPr>
              <a:t> ławica piasku, zakończona kantem – nagłym uskokiem dna</a:t>
            </a:r>
          </a:p>
          <a:p>
            <a:r>
              <a:rPr lang="pl-PL" sz="2000" dirty="0">
                <a:latin typeface="Calibri" panose="020F0502020204030204" pitchFamily="34" charset="0"/>
                <a:ea typeface="Calibri" panose="020F0502020204030204" pitchFamily="34" charset="0"/>
                <a:cs typeface="Calibri" panose="020F0502020204030204" pitchFamily="34" charset="0"/>
              </a:rPr>
              <a:t>3 – </a:t>
            </a:r>
            <a:r>
              <a:rPr lang="pl-PL" sz="2000" dirty="0" err="1">
                <a:latin typeface="Calibri" panose="020F0502020204030204" pitchFamily="34" charset="0"/>
                <a:ea typeface="Calibri" panose="020F0502020204030204" pitchFamily="34" charset="0"/>
                <a:cs typeface="Calibri" panose="020F0502020204030204" pitchFamily="34" charset="0"/>
              </a:rPr>
              <a:t>Ploso</a:t>
            </a:r>
            <a:r>
              <a:rPr lang="pl-PL" sz="2000" dirty="0">
                <a:latin typeface="Calibri" panose="020F0502020204030204" pitchFamily="34" charset="0"/>
                <a:ea typeface="Calibri" panose="020F0502020204030204" pitchFamily="34" charset="0"/>
                <a:cs typeface="Calibri" panose="020F0502020204030204" pitchFamily="34" charset="0"/>
              </a:rPr>
              <a:t>, głębia rozciągająca się wzdłuż buchty</a:t>
            </a:r>
          </a:p>
          <a:p>
            <a:r>
              <a:rPr lang="pl-PL" sz="2000" dirty="0">
                <a:latin typeface="Calibri" panose="020F0502020204030204" pitchFamily="34" charset="0"/>
                <a:ea typeface="Calibri" panose="020F0502020204030204" pitchFamily="34" charset="0"/>
                <a:cs typeface="Calibri" panose="020F0502020204030204" pitchFamily="34" charset="0"/>
              </a:rPr>
              <a:t>4 – Przymulisko, porośnięte roślinnością przejście odsypiska w stronę brzegu</a:t>
            </a:r>
          </a:p>
          <a:p>
            <a:r>
              <a:rPr lang="pl-PL" sz="2000" dirty="0">
                <a:latin typeface="Calibri" panose="020F0502020204030204" pitchFamily="34" charset="0"/>
                <a:ea typeface="Calibri" panose="020F0502020204030204" pitchFamily="34" charset="0"/>
                <a:cs typeface="Calibri" panose="020F0502020204030204" pitchFamily="34" charset="0"/>
              </a:rPr>
              <a:t>5 – Odsypisko, naniesiony wodą piasek po stronie wypukłej brzegu rzeki</a:t>
            </a:r>
          </a:p>
          <a:p>
            <a:r>
              <a:rPr lang="pl-PL" sz="2000" dirty="0">
                <a:latin typeface="Calibri" panose="020F0502020204030204" pitchFamily="34" charset="0"/>
                <a:ea typeface="Calibri" panose="020F0502020204030204" pitchFamily="34" charset="0"/>
                <a:cs typeface="Calibri" panose="020F0502020204030204" pitchFamily="34" charset="0"/>
              </a:rPr>
              <a:t>6 – Przemiał, płycizna łącząca odsypisko z ławicą</a:t>
            </a:r>
          </a:p>
          <a:p>
            <a:r>
              <a:rPr lang="pl-PL" sz="2000" dirty="0">
                <a:latin typeface="Calibri" panose="020F0502020204030204" pitchFamily="34" charset="0"/>
                <a:ea typeface="Calibri" panose="020F0502020204030204" pitchFamily="34" charset="0"/>
                <a:cs typeface="Calibri" panose="020F0502020204030204" pitchFamily="34" charset="0"/>
              </a:rPr>
              <a:t>7 – Ławica, </a:t>
            </a:r>
            <a:r>
              <a:rPr lang="pl-PL" sz="2000" dirty="0" err="1">
                <a:latin typeface="Calibri" panose="020F0502020204030204" pitchFamily="34" charset="0"/>
                <a:ea typeface="Calibri" panose="020F0502020204030204" pitchFamily="34" charset="0"/>
                <a:cs typeface="Calibri" panose="020F0502020204030204" pitchFamily="34" charset="0"/>
              </a:rPr>
              <a:t>wypłycenie</a:t>
            </a:r>
            <a:r>
              <a:rPr lang="pl-PL" sz="2000" dirty="0">
                <a:latin typeface="Calibri" panose="020F0502020204030204" pitchFamily="34" charset="0"/>
                <a:ea typeface="Calibri" panose="020F0502020204030204" pitchFamily="34" charset="0"/>
                <a:cs typeface="Calibri" panose="020F0502020204030204" pitchFamily="34" charset="0"/>
              </a:rPr>
              <a:t> o podłużnym kształcie, powstające za </a:t>
            </a:r>
            <a:r>
              <a:rPr lang="pl-PL" sz="2000" dirty="0" err="1">
                <a:latin typeface="Calibri" panose="020F0502020204030204" pitchFamily="34" charset="0"/>
                <a:ea typeface="Calibri" panose="020F0502020204030204" pitchFamily="34" charset="0"/>
                <a:cs typeface="Calibri" panose="020F0502020204030204" pitchFamily="34" charset="0"/>
              </a:rPr>
              <a:t>plosem</a:t>
            </a:r>
            <a:r>
              <a:rPr lang="pl-PL" sz="2000" dirty="0">
                <a:latin typeface="Calibri" panose="020F0502020204030204" pitchFamily="34" charset="0"/>
                <a:ea typeface="Calibri" panose="020F0502020204030204" pitchFamily="34" charset="0"/>
                <a:cs typeface="Calibri" panose="020F0502020204030204" pitchFamily="34" charset="0"/>
              </a:rPr>
              <a:t>, zwane inaczej „łachą”</a:t>
            </a:r>
          </a:p>
          <a:p>
            <a:r>
              <a:rPr lang="pl-PL" sz="2000" dirty="0">
                <a:latin typeface="Calibri" panose="020F0502020204030204" pitchFamily="34" charset="0"/>
                <a:ea typeface="Calibri" panose="020F0502020204030204" pitchFamily="34" charset="0"/>
                <a:cs typeface="Calibri" panose="020F0502020204030204" pitchFamily="34" charset="0"/>
              </a:rPr>
              <a:t>8 – Nurt</a:t>
            </a:r>
          </a:p>
        </p:txBody>
      </p:sp>
    </p:spTree>
    <p:extLst>
      <p:ext uri="{BB962C8B-B14F-4D97-AF65-F5344CB8AC3E}">
        <p14:creationId xmlns:p14="http://schemas.microsoft.com/office/powerpoint/2010/main" val="3797670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ytuł 1"/>
          <p:cNvSpPr txBox="1">
            <a:spLocks/>
          </p:cNvSpPr>
          <p:nvPr/>
        </p:nvSpPr>
        <p:spPr>
          <a:xfrm>
            <a:off x="3472479" y="460596"/>
            <a:ext cx="4114793" cy="571480"/>
          </a:xfrm>
          <a:prstGeom prst="rect">
            <a:avLst/>
          </a:prstGeom>
        </p:spPr>
        <p:txBody>
          <a:bodyPr/>
          <a:lstStyle/>
          <a:p>
            <a:pPr algn="ctr" defTabSz="1219170">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Narządy zmysłów </a:t>
            </a:r>
          </a:p>
        </p:txBody>
      </p:sp>
      <p:sp>
        <p:nvSpPr>
          <p:cNvPr id="6" name="Symbol zastępczy zawartości 2"/>
          <p:cNvSpPr txBox="1">
            <a:spLocks/>
          </p:cNvSpPr>
          <p:nvPr/>
        </p:nvSpPr>
        <p:spPr>
          <a:xfrm>
            <a:off x="285710" y="1523988"/>
            <a:ext cx="11620500" cy="5048249"/>
          </a:xfrm>
          <a:prstGeom prst="rect">
            <a:avLst/>
          </a:prstGeom>
        </p:spPr>
        <p:txBody>
          <a:bodyPr/>
          <a:lstStyle/>
          <a:p>
            <a:pPr marL="457200" indent="-457200" defTabSz="1219170">
              <a:buClr>
                <a:schemeClr val="accent1">
                  <a:lumMod val="75000"/>
                </a:schemeClr>
              </a:buClr>
              <a:buFont typeface="+mj-lt"/>
              <a:buAutoNum type="arabicPeriod"/>
              <a:defRPr/>
            </a:pPr>
            <a:r>
              <a:rPr lang="pl-PL" sz="2400" dirty="0">
                <a:latin typeface="Calibri" panose="020F0502020204030204" pitchFamily="34" charset="0"/>
                <a:ea typeface="Calibri" panose="020F0502020204030204" pitchFamily="34" charset="0"/>
                <a:cs typeface="Calibri" panose="020F0502020204030204" pitchFamily="34" charset="0"/>
              </a:rPr>
              <a:t>Słuch:</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szybkość rozchodzenia się dźwięku w powietrzu ok. 330 m/s,</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szybkość rozchodzenia się dźwięku w wodzie ok. 1500 m/s,</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brak możliwości rozróżnienia kierunku dochodzenia dźwięku.</a:t>
            </a:r>
          </a:p>
          <a:p>
            <a:pPr marL="457200" indent="-457200" defTabSz="1219170">
              <a:buClr>
                <a:schemeClr val="accent1">
                  <a:lumMod val="75000"/>
                </a:schemeClr>
              </a:buClr>
              <a:buFont typeface="+mj-lt"/>
              <a:buAutoNum type="arabicPeriod"/>
              <a:defRPr/>
            </a:pPr>
            <a:r>
              <a:rPr lang="pl-PL" sz="2400" dirty="0">
                <a:latin typeface="Calibri" panose="020F0502020204030204" pitchFamily="34" charset="0"/>
                <a:ea typeface="Calibri" panose="020F0502020204030204" pitchFamily="34" charset="0"/>
                <a:cs typeface="Calibri" panose="020F0502020204030204" pitchFamily="34" charset="0"/>
              </a:rPr>
              <a:t>Narząd równowagi:</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ucho środkowe (trzy kanały półkoliste wypełnione limfą),</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precyzyjność działania zależy od temperatury (ok. 37 C).</a:t>
            </a:r>
          </a:p>
          <a:p>
            <a:pPr marL="457200" indent="-457200" defTabSz="1219170">
              <a:buClr>
                <a:schemeClr val="accent1">
                  <a:lumMod val="75000"/>
                </a:schemeClr>
              </a:buClr>
              <a:buFont typeface="+mj-lt"/>
              <a:buAutoNum type="arabicPeriod"/>
              <a:defRPr/>
            </a:pPr>
            <a:r>
              <a:rPr lang="pl-PL" sz="2400" dirty="0">
                <a:latin typeface="Calibri" panose="020F0502020204030204" pitchFamily="34" charset="0"/>
                <a:ea typeface="Calibri" panose="020F0502020204030204" pitchFamily="34" charset="0"/>
                <a:cs typeface="Calibri" panose="020F0502020204030204" pitchFamily="34" charset="0"/>
              </a:rPr>
              <a:t>Węch:</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częściowo ograniczony przez maskę.</a:t>
            </a:r>
          </a:p>
          <a:p>
            <a:pPr marL="457200" indent="-457200" defTabSz="1219170">
              <a:buClr>
                <a:schemeClr val="accent1">
                  <a:lumMod val="75000"/>
                </a:schemeClr>
              </a:buClr>
              <a:buFont typeface="+mj-lt"/>
              <a:buAutoNum type="arabicPeriod"/>
              <a:defRPr/>
            </a:pPr>
            <a:r>
              <a:rPr lang="pl-PL" sz="2400" dirty="0">
                <a:latin typeface="Calibri" panose="020F0502020204030204" pitchFamily="34" charset="0"/>
                <a:ea typeface="Calibri" panose="020F0502020204030204" pitchFamily="34" charset="0"/>
                <a:cs typeface="Calibri" panose="020F0502020204030204" pitchFamily="34" charset="0"/>
              </a:rPr>
              <a:t>Smak:</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powietrze oddechowe, woda.</a:t>
            </a:r>
          </a:p>
          <a:p>
            <a:pPr marL="457200" indent="-457200" defTabSz="1219170">
              <a:buClr>
                <a:schemeClr val="accent1">
                  <a:lumMod val="75000"/>
                </a:schemeClr>
              </a:buClr>
              <a:buFont typeface="+mj-lt"/>
              <a:buAutoNum type="arabicPeriod"/>
              <a:defRPr/>
            </a:pPr>
            <a:r>
              <a:rPr lang="pl-PL" sz="2400" dirty="0">
                <a:latin typeface="Calibri" panose="020F0502020204030204" pitchFamily="34" charset="0"/>
                <a:ea typeface="Calibri" panose="020F0502020204030204" pitchFamily="34" charset="0"/>
                <a:cs typeface="Calibri" panose="020F0502020204030204" pitchFamily="34" charset="0"/>
              </a:rPr>
              <a:t>Dotyk:</a:t>
            </a:r>
          </a:p>
          <a:p>
            <a:pPr marL="900113" lvl="1" indent="-27305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ograniczony przez oziębienie skóry.</a:t>
            </a:r>
          </a:p>
          <a:p>
            <a:pPr marL="457189" indent="-457189" defTabSz="1219170">
              <a:buClr>
                <a:schemeClr val="accent1">
                  <a:lumMod val="75000"/>
                </a:schemeClr>
              </a:buClr>
              <a:buFont typeface="Arial" panose="020B0604020202020204" pitchFamily="34" charset="0"/>
              <a:buChar char="•"/>
              <a:defRPr/>
            </a:pPr>
            <a:endParaRPr lang="pl-PL" sz="2400" dirty="0"/>
          </a:p>
        </p:txBody>
      </p:sp>
      <p:pic>
        <p:nvPicPr>
          <p:cNvPr id="7" name="Picture 8" descr="Dźwięk pod wodą do prezentacji"/>
          <p:cNvPicPr>
            <a:picLocks noChangeAspect="1" noChangeArrowheads="1"/>
          </p:cNvPicPr>
          <p:nvPr/>
        </p:nvPicPr>
        <p:blipFill>
          <a:blip r:embed="rId2" cstate="print"/>
          <a:srcRect/>
          <a:stretch>
            <a:fillRect/>
          </a:stretch>
        </p:blipFill>
        <p:spPr>
          <a:xfrm>
            <a:off x="8584077" y="3264172"/>
            <a:ext cx="3322133" cy="3076045"/>
          </a:xfrm>
          <a:prstGeom prst="rect">
            <a:avLst/>
          </a:prstGeom>
          <a:noFill/>
          <a:ln/>
        </p:spPr>
      </p:pic>
    </p:spTree>
    <p:extLst>
      <p:ext uri="{BB962C8B-B14F-4D97-AF65-F5344CB8AC3E}">
        <p14:creationId xmlns:p14="http://schemas.microsoft.com/office/powerpoint/2010/main" val="1850915153"/>
      </p:ext>
    </p:extLst>
  </p:cSld>
  <p:clrMapOvr>
    <a:masterClrMapping/>
  </p:clrMapOvr>
  <p:transition spd="slow">
    <p:cover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6686" y="365126"/>
            <a:ext cx="6023428" cy="764428"/>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Rzeki c.d.</a:t>
            </a:r>
          </a:p>
        </p:txBody>
      </p:sp>
      <p:sp>
        <p:nvSpPr>
          <p:cNvPr id="3" name="Symbol zastępczy zawartości 2"/>
          <p:cNvSpPr>
            <a:spLocks noGrp="1"/>
          </p:cNvSpPr>
          <p:nvPr>
            <p:ph idx="1"/>
          </p:nvPr>
        </p:nvSpPr>
        <p:spPr>
          <a:xfrm>
            <a:off x="368834" y="827314"/>
            <a:ext cx="6468673" cy="5665560"/>
          </a:xfrm>
        </p:spPr>
        <p:txBody>
          <a:bodyPr>
            <a:normAutofit/>
          </a:bodyPr>
          <a:lstStyle/>
          <a:p>
            <a:pPr marL="0" indent="0">
              <a:buNone/>
            </a:pPr>
            <a:r>
              <a:rPr lang="pl-PL" sz="2400" b="1" u="sng" dirty="0">
                <a:latin typeface="Calibri" panose="020F0502020204030204" pitchFamily="34" charset="0"/>
                <a:ea typeface="Calibri" panose="020F0502020204030204" pitchFamily="34" charset="0"/>
                <a:cs typeface="Calibri" panose="020F0502020204030204" pitchFamily="34" charset="0"/>
              </a:rPr>
              <a:t>Odwój</a:t>
            </a:r>
          </a:p>
          <a:p>
            <a:r>
              <a:rPr lang="pl-PL" sz="2400" dirty="0">
                <a:latin typeface="Calibri" panose="020F0502020204030204" pitchFamily="34" charset="0"/>
                <a:ea typeface="Calibri" panose="020F0502020204030204" pitchFamily="34" charset="0"/>
                <a:cs typeface="Calibri" panose="020F0502020204030204" pitchFamily="34" charset="0"/>
              </a:rPr>
              <a:t>miejsce na cieku wodnym, w którym następuje lokalna cyrkulacja nurtu, spowodowana spadkiem koryta rzeki za przeszkodami naturalnymi bądź sztucznymi, tj. jazy, zapory;</a:t>
            </a:r>
          </a:p>
          <a:p>
            <a:r>
              <a:rPr lang="pl-PL" sz="2400" dirty="0">
                <a:latin typeface="Calibri" panose="020F0502020204030204" pitchFamily="34" charset="0"/>
                <a:ea typeface="Calibri" panose="020F0502020204030204" pitchFamily="34" charset="0"/>
                <a:cs typeface="Calibri" panose="020F0502020204030204" pitchFamily="34" charset="0"/>
              </a:rPr>
              <a:t>podczas spadku ciecz zostaje intensywnie napowietrzona, przez co znacznie zmniejsza się jej gęstość;</a:t>
            </a:r>
          </a:p>
          <a:p>
            <a:r>
              <a:rPr lang="pl-PL" sz="2400" dirty="0">
                <a:latin typeface="Calibri" panose="020F0502020204030204" pitchFamily="34" charset="0"/>
                <a:ea typeface="Calibri" panose="020F0502020204030204" pitchFamily="34" charset="0"/>
                <a:cs typeface="Calibri" panose="020F0502020204030204" pitchFamily="34" charset="0"/>
              </a:rPr>
              <a:t>cofka występująca zaraz za odwojem sprawia, że osoba znajdująca się w jej zasięgu jest wciągana w obszar odwoju i co uniemożliwia samodzielne jego opuszczenie;</a:t>
            </a:r>
          </a:p>
          <a:p>
            <a:r>
              <a:rPr lang="pl-PL" sz="2400" dirty="0">
                <a:latin typeface="Calibri" panose="020F0502020204030204" pitchFamily="34" charset="0"/>
                <a:ea typeface="Calibri" panose="020F0502020204030204" pitchFamily="34" charset="0"/>
                <a:cs typeface="Calibri" panose="020F0502020204030204" pitchFamily="34" charset="0"/>
              </a:rPr>
              <a:t>im większy uskok dna, tym większa energia potencjalna wody, a więc i silniejsza cyrkulacja i prądy wsteczne wewnątrz odwoju.</a:t>
            </a:r>
          </a:p>
        </p:txBody>
      </p:sp>
      <p:pic>
        <p:nvPicPr>
          <p:cNvPr id="4" name="Obraz 3"/>
          <p:cNvPicPr>
            <a:picLocks noChangeAspect="1"/>
          </p:cNvPicPr>
          <p:nvPr/>
        </p:nvPicPr>
        <p:blipFill>
          <a:blip r:embed="rId3"/>
          <a:stretch>
            <a:fillRect/>
          </a:stretch>
        </p:blipFill>
        <p:spPr>
          <a:xfrm>
            <a:off x="6837507" y="1459021"/>
            <a:ext cx="4830696" cy="1900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p:cNvPicPr>
            <a:picLocks noChangeAspect="1"/>
          </p:cNvPicPr>
          <p:nvPr/>
        </p:nvPicPr>
        <p:blipFill>
          <a:blip r:embed="rId4"/>
          <a:stretch>
            <a:fillRect/>
          </a:stretch>
        </p:blipFill>
        <p:spPr>
          <a:xfrm>
            <a:off x="7269094" y="3620748"/>
            <a:ext cx="4240735" cy="2975642"/>
          </a:xfrm>
          <a:prstGeom prst="rect">
            <a:avLst/>
          </a:prstGeom>
        </p:spPr>
      </p:pic>
    </p:spTree>
    <p:extLst>
      <p:ext uri="{BB962C8B-B14F-4D97-AF65-F5344CB8AC3E}">
        <p14:creationId xmlns:p14="http://schemas.microsoft.com/office/powerpoint/2010/main" val="1332673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96077"/>
            <a:ext cx="10515600" cy="818216"/>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a:t>
            </a:r>
          </a:p>
        </p:txBody>
      </p:sp>
      <p:sp>
        <p:nvSpPr>
          <p:cNvPr id="3" name="Symbol zastępczy zawartości 2"/>
          <p:cNvSpPr>
            <a:spLocks noGrp="1"/>
          </p:cNvSpPr>
          <p:nvPr>
            <p:ph idx="1"/>
          </p:nvPr>
        </p:nvSpPr>
        <p:spPr>
          <a:xfrm>
            <a:off x="275771" y="1248229"/>
            <a:ext cx="11625943" cy="4928734"/>
          </a:xfrm>
        </p:spPr>
        <p:txBody>
          <a:bodyPr>
            <a:normAutofit fontScale="70000" lnSpcReduction="20000"/>
          </a:bodyPr>
          <a:lstStyle/>
          <a:p>
            <a:pPr marL="0" indent="0">
              <a:buNone/>
            </a:pPr>
            <a:r>
              <a:rPr lang="pl-PL" sz="3400" b="1" dirty="0">
                <a:latin typeface="Calibri" panose="020F0502020204030204" pitchFamily="34" charset="0"/>
                <a:ea typeface="Calibri" panose="020F0502020204030204" pitchFamily="34" charset="0"/>
                <a:cs typeface="Calibri" panose="020F0502020204030204" pitchFamily="34" charset="0"/>
              </a:rPr>
              <a:t>Jaz</a:t>
            </a:r>
            <a:r>
              <a:rPr lang="pl-PL" sz="3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Wybudowany w poprzek rzeki lub kanału piętrząca wodę, w celu utrzymania stałego poziomu rzeki dla celów żeglugowych zaopatrywania w wodę oraz do celów energetycznych. </a:t>
            </a:r>
          </a:p>
          <a:p>
            <a:pPr mar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Jazy można podzielić na: ziemne, ziemno-betonowe, gumowe. </a:t>
            </a:r>
          </a:p>
          <a:p>
            <a:pPr mar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Ze względu na ich charakter na: stałe i ruchome, tj. wyposażone w odpowiednie zamknięcia. </a:t>
            </a:r>
          </a:p>
          <a:p>
            <a:pPr mar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W przypadku jazów ruchomych możliwa jest regulacja ich wysokości, co daje większe możliwości zarządzania zasobami wodnymi rzeki.</a:t>
            </a:r>
          </a:p>
          <a:p>
            <a:pPr mar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W jazie można wyróżnić dwie podstawowe części: górną (nadwodną) i dolną (podwodną). Część dolna chroni dno przed rozmyciem, przedłuża drogę filtracji oraz przejmuje obciążenia pionowe.</a:t>
            </a:r>
          </a:p>
          <a:p>
            <a:pPr mar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Jaz zastawkowy, stawidło – rodzaj jazu wyposażonego w zamknięcia płaskie, na tyle duże, że do ich przemieszczania niezbędne jest zastosowanie prostego mechanizmu, napędzanego najczęściej ręcznie.</a:t>
            </a:r>
          </a:p>
          <a:p>
            <a:endParaRPr lang="pl-PL" dirty="0"/>
          </a:p>
        </p:txBody>
      </p:sp>
    </p:spTree>
    <p:extLst>
      <p:ext uri="{BB962C8B-B14F-4D97-AF65-F5344CB8AC3E}">
        <p14:creationId xmlns:p14="http://schemas.microsoft.com/office/powerpoint/2010/main" val="385854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a:t>
            </a:r>
          </a:p>
        </p:txBody>
      </p:sp>
      <p:pic>
        <p:nvPicPr>
          <p:cNvPr id="4" name="Symbol zastępczy zawartości 3"/>
          <p:cNvPicPr>
            <a:picLocks noGrp="1" noChangeAspect="1"/>
          </p:cNvPicPr>
          <p:nvPr>
            <p:ph idx="1"/>
          </p:nvPr>
        </p:nvPicPr>
        <p:blipFill>
          <a:blip r:embed="rId3"/>
          <a:stretch>
            <a:fillRect/>
          </a:stretch>
        </p:blipFill>
        <p:spPr>
          <a:xfrm>
            <a:off x="432838" y="2322287"/>
            <a:ext cx="5077111" cy="3810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p:cNvPicPr>
            <a:picLocks noChangeAspect="1"/>
          </p:cNvPicPr>
          <p:nvPr/>
        </p:nvPicPr>
        <p:blipFill>
          <a:blip r:embed="rId4"/>
          <a:stretch>
            <a:fillRect/>
          </a:stretch>
        </p:blipFill>
        <p:spPr>
          <a:xfrm>
            <a:off x="6300908" y="2215241"/>
            <a:ext cx="5223435" cy="3917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4420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12570" y="365126"/>
            <a:ext cx="7315201" cy="781504"/>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 c.d.</a:t>
            </a:r>
          </a:p>
        </p:txBody>
      </p:sp>
      <p:sp>
        <p:nvSpPr>
          <p:cNvPr id="3" name="Symbol zastępczy zawartości 2"/>
          <p:cNvSpPr>
            <a:spLocks noGrp="1"/>
          </p:cNvSpPr>
          <p:nvPr>
            <p:ph idx="1"/>
          </p:nvPr>
        </p:nvSpPr>
        <p:spPr>
          <a:xfrm>
            <a:off x="838200" y="1146630"/>
            <a:ext cx="10515600" cy="5486399"/>
          </a:xfrm>
        </p:spPr>
        <p:txBody>
          <a:bodyPr>
            <a:normAutofit fontScale="55000" lnSpcReduction="20000"/>
          </a:bodyPr>
          <a:lstStyle/>
          <a:p>
            <a:pPr marL="0" indent="0">
              <a:buNone/>
            </a:pPr>
            <a:r>
              <a:rPr lang="pl-PL" sz="4400" b="1" dirty="0">
                <a:latin typeface="Calibri" panose="020F0502020204030204" pitchFamily="34" charset="0"/>
                <a:ea typeface="Calibri" panose="020F0502020204030204" pitchFamily="34" charset="0"/>
                <a:cs typeface="Calibri" panose="020F0502020204030204" pitchFamily="34" charset="0"/>
              </a:rPr>
              <a:t>Śluza wodna</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Śluza to fragment kanału przegrodzony komorą wodną.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Wznoszona na kanałach żeglownych, rzekach (jako fragment jazu) oraz pomiędzy jeziorami.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Budowana w celu umożliwienia podczas żeglugi pokonywania różnic poziomu wody przez jednostki pływające (np. statki, barki, jachty).</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Wyróżnia się śluzy: jednokomorowe pojedyncze do śluzowania jednego statku, podwójne do śluzowania jednocześnie dwóch statków oraz bliźniacze tj. dwie jednakowe śluzy położone obok siebie.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Komora śluzowa jest zamknięta ruchomymi wrotami. Najczęstsze zamknięcia to obrotowe wrota jedno- lub dwu skrzydłowe, tzw. otwierane zawsze pod prąd: gdy poziom wody po obu stronach wrót jest różny, woda sama dociska i uszczelnia wrota.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Działanie śluzy polega na tym, że jednostka pływająca wpływa do komory przez jedną przegrodę otwartą, przy drugiej przegrodzie zamkniętej. Otwarta przegroda następnie jest zamykana i woda, w zależności od potrzeby, jest napuszczana do komory lub z niej wypuszczana. Po wyrównaniu się poziomów w komorze i kanale wylotowym otwarte zostają wrota i jednostka wypływa z komory.</a:t>
            </a:r>
          </a:p>
          <a:p>
            <a:endParaRPr lang="pl-PL" dirty="0"/>
          </a:p>
        </p:txBody>
      </p:sp>
    </p:spTree>
    <p:extLst>
      <p:ext uri="{BB962C8B-B14F-4D97-AF65-F5344CB8AC3E}">
        <p14:creationId xmlns:p14="http://schemas.microsoft.com/office/powerpoint/2010/main" val="1053929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43200" y="365125"/>
            <a:ext cx="7532914" cy="944105"/>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a:t>
            </a:r>
          </a:p>
        </p:txBody>
      </p:sp>
      <p:pic>
        <p:nvPicPr>
          <p:cNvPr id="1026" name="Picture 2" descr="Gdańsk-Przegalina - śluza południowa, widok w kierunku Martwej Wisły"/>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96089" y="1756229"/>
            <a:ext cx="5056722" cy="3792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ole tekstowe 3"/>
          <p:cNvSpPr txBox="1"/>
          <p:nvPr/>
        </p:nvSpPr>
        <p:spPr>
          <a:xfrm>
            <a:off x="1411161" y="5676394"/>
            <a:ext cx="3565391" cy="415498"/>
          </a:xfrm>
          <a:prstGeom prst="rect">
            <a:avLst/>
          </a:prstGeom>
          <a:noFill/>
        </p:spPr>
        <p:txBody>
          <a:bodyPr wrap="square" rtlCol="0">
            <a:spAutoFit/>
          </a:bodyPr>
          <a:lstStyle/>
          <a:p>
            <a:r>
              <a:rPr lang="pl-PL" sz="1050" dirty="0"/>
              <a:t>Źródło: Pumeks - Praca własna, CC BY-SA 3.0, https://commons.wikimedia.org/w/index.php?curid=4583510</a:t>
            </a:r>
          </a:p>
        </p:txBody>
      </p:sp>
      <p:pic>
        <p:nvPicPr>
          <p:cNvPr id="5" name="Obraz 4"/>
          <p:cNvPicPr>
            <a:picLocks noChangeAspect="1"/>
          </p:cNvPicPr>
          <p:nvPr/>
        </p:nvPicPr>
        <p:blipFill>
          <a:blip r:embed="rId4"/>
          <a:stretch>
            <a:fillRect/>
          </a:stretch>
        </p:blipFill>
        <p:spPr>
          <a:xfrm>
            <a:off x="7035755" y="1501741"/>
            <a:ext cx="2950074" cy="4047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Prostokąt 5"/>
          <p:cNvSpPr/>
          <p:nvPr/>
        </p:nvSpPr>
        <p:spPr>
          <a:xfrm>
            <a:off x="7775984" y="5676394"/>
            <a:ext cx="1398140" cy="261610"/>
          </a:xfrm>
          <a:prstGeom prst="rect">
            <a:avLst/>
          </a:prstGeom>
        </p:spPr>
        <p:txBody>
          <a:bodyPr wrap="none">
            <a:spAutoFit/>
          </a:bodyPr>
          <a:lstStyle/>
          <a:p>
            <a:r>
              <a:rPr lang="pl-PL" sz="1100" dirty="0"/>
              <a:t>Źródło: wikipedia.org</a:t>
            </a:r>
          </a:p>
        </p:txBody>
      </p:sp>
    </p:spTree>
    <p:extLst>
      <p:ext uri="{BB962C8B-B14F-4D97-AF65-F5344CB8AC3E}">
        <p14:creationId xmlns:p14="http://schemas.microsoft.com/office/powerpoint/2010/main" val="876366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96457" y="0"/>
            <a:ext cx="7068457" cy="943429"/>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 c.d.</a:t>
            </a:r>
          </a:p>
        </p:txBody>
      </p:sp>
      <p:sp>
        <p:nvSpPr>
          <p:cNvPr id="5" name="Prostokąt 4"/>
          <p:cNvSpPr/>
          <p:nvPr/>
        </p:nvSpPr>
        <p:spPr>
          <a:xfrm>
            <a:off x="3048000" y="2690336"/>
            <a:ext cx="6096000" cy="369332"/>
          </a:xfrm>
          <a:prstGeom prst="rect">
            <a:avLst/>
          </a:prstGeom>
        </p:spPr>
        <p:txBody>
          <a:bodyPr>
            <a:spAutoFit/>
          </a:bodyPr>
          <a:lstStyle/>
          <a:p>
            <a:endParaRPr lang="pl-PL" dirty="0"/>
          </a:p>
        </p:txBody>
      </p:sp>
      <p:sp>
        <p:nvSpPr>
          <p:cNvPr id="8" name="Prostokąt 7"/>
          <p:cNvSpPr/>
          <p:nvPr/>
        </p:nvSpPr>
        <p:spPr>
          <a:xfrm>
            <a:off x="449943" y="2093428"/>
            <a:ext cx="5390141" cy="3416320"/>
          </a:xfrm>
          <a:prstGeom prst="rect">
            <a:avLst/>
          </a:prstGeom>
        </p:spPr>
        <p:txBody>
          <a:bodyPr wrap="square">
            <a:spAutoFit/>
          </a:bodyPr>
          <a:lstStyle/>
          <a:p>
            <a:r>
              <a:rPr lang="pl-PL" sz="2400" b="1" dirty="0">
                <a:latin typeface="Calibri" panose="020F0502020204030204" pitchFamily="34" charset="0"/>
                <a:ea typeface="Calibri" panose="020F0502020204030204" pitchFamily="34" charset="0"/>
                <a:cs typeface="Calibri" panose="020F0502020204030204" pitchFamily="34" charset="0"/>
              </a:rPr>
              <a:t>Przepust drogowy </a:t>
            </a:r>
          </a:p>
          <a:p>
            <a:r>
              <a:rPr lang="pl-PL" sz="2400" dirty="0">
                <a:latin typeface="Calibri" panose="020F0502020204030204" pitchFamily="34" charset="0"/>
                <a:ea typeface="Calibri" panose="020F0502020204030204" pitchFamily="34" charset="0"/>
                <a:cs typeface="Calibri" panose="020F0502020204030204" pitchFamily="34" charset="0"/>
              </a:rPr>
              <a:t>Budowla stanowiąca element korpusu drogowego lub nasypu budowlanego o zamkniętym kształcie przekroju poprzecznego konstrukcji.</a:t>
            </a:r>
          </a:p>
          <a:p>
            <a:r>
              <a:rPr lang="pl-PL" sz="2400" dirty="0">
                <a:latin typeface="Calibri" panose="020F0502020204030204" pitchFamily="34" charset="0"/>
                <a:ea typeface="Calibri" panose="020F0502020204030204" pitchFamily="34" charset="0"/>
                <a:cs typeface="Calibri" panose="020F0502020204030204" pitchFamily="34" charset="0"/>
              </a:rPr>
              <a:t>Przeznaczony jest do przeprowadzenia cieków, szlaków wędrówek zwierząt dziko żyjących lub urządzeń technicznych przez korpus (nasyp) drogi.</a:t>
            </a:r>
          </a:p>
        </p:txBody>
      </p:sp>
      <p:pic>
        <p:nvPicPr>
          <p:cNvPr id="3074"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915" y="1644821"/>
            <a:ext cx="5488695" cy="3739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3853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33485" y="365125"/>
            <a:ext cx="6473371" cy="1158875"/>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 c.d.</a:t>
            </a:r>
          </a:p>
        </p:txBody>
      </p:sp>
      <p:sp>
        <p:nvSpPr>
          <p:cNvPr id="3" name="Symbol zastępczy zawartości 2"/>
          <p:cNvSpPr>
            <a:spLocks noGrp="1"/>
          </p:cNvSpPr>
          <p:nvPr>
            <p:ph idx="1"/>
          </p:nvPr>
        </p:nvSpPr>
        <p:spPr>
          <a:xfrm>
            <a:off x="217714" y="1269572"/>
            <a:ext cx="5821717" cy="5058657"/>
          </a:xfrm>
        </p:spPr>
        <p:txBody>
          <a:bodyPr>
            <a:noAutofit/>
          </a:bodyPr>
          <a:lstStyle/>
          <a:p>
            <a:pPr marL="0" indent="0">
              <a:buNone/>
            </a:pPr>
            <a:r>
              <a:rPr lang="pl-PL" sz="2400" b="1" dirty="0">
                <a:latin typeface="Calibri" panose="020F0502020204030204" pitchFamily="34" charset="0"/>
                <a:ea typeface="Calibri" panose="020F0502020204030204" pitchFamily="34" charset="0"/>
                <a:cs typeface="Calibri" panose="020F0502020204030204" pitchFamily="34" charset="0"/>
              </a:rPr>
              <a:t>Przepust wałowy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Przepust przeprowadzający wodę lub inną ciecz przez korpus takich obiektów budowlanych jak: wały przeciwpowodziowe czy groble.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Przepust wałowy może być wyposażony w zamknięcie w postaci klapy zwrotnej, umożliwiającej przepuszczanie wody przy stanach niskich i średnich oraz zapewniającej samoczynne jej zamknięcie przy stanach wysokich, gdy woda zamiast przepływać do zlewni, odpływałaby przez przepust na teren zawala.</a:t>
            </a:r>
          </a:p>
        </p:txBody>
      </p:sp>
      <p:pic>
        <p:nvPicPr>
          <p:cNvPr id="2050"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2569" y="1951743"/>
            <a:ext cx="5585015" cy="372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66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70742" y="131992"/>
            <a:ext cx="8608355" cy="878434"/>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 c.d.</a:t>
            </a:r>
          </a:p>
        </p:txBody>
      </p:sp>
      <p:sp>
        <p:nvSpPr>
          <p:cNvPr id="3" name="Symbol zastępczy zawartości 2"/>
          <p:cNvSpPr>
            <a:spLocks noGrp="1"/>
          </p:cNvSpPr>
          <p:nvPr>
            <p:ph idx="1"/>
          </p:nvPr>
        </p:nvSpPr>
        <p:spPr>
          <a:xfrm>
            <a:off x="907996" y="2077453"/>
            <a:ext cx="10515600" cy="4628148"/>
          </a:xfrm>
        </p:spPr>
        <p:txBody>
          <a:bodyPr>
            <a:noAutofit/>
          </a:bodyPr>
          <a:lstStyle/>
          <a:p>
            <a:pPr marL="0" indent="0">
              <a:buNone/>
            </a:pPr>
            <a:endParaRPr lang="pl-PL" sz="2000" dirty="0"/>
          </a:p>
          <a:p>
            <a:pPr marL="0" indent="0">
              <a:buNone/>
            </a:pPr>
            <a:endParaRPr lang="pl-PL" sz="2000" dirty="0"/>
          </a:p>
        </p:txBody>
      </p:sp>
      <p:sp>
        <p:nvSpPr>
          <p:cNvPr id="5" name="Prostokąt 4"/>
          <p:cNvSpPr/>
          <p:nvPr/>
        </p:nvSpPr>
        <p:spPr>
          <a:xfrm>
            <a:off x="3048000" y="2690336"/>
            <a:ext cx="6096000" cy="369332"/>
          </a:xfrm>
          <a:prstGeom prst="rect">
            <a:avLst/>
          </a:prstGeom>
        </p:spPr>
        <p:txBody>
          <a:bodyPr>
            <a:spAutoFit/>
          </a:bodyPr>
          <a:lstStyle/>
          <a:p>
            <a:endParaRPr lang="pl-PL" dirty="0"/>
          </a:p>
        </p:txBody>
      </p:sp>
      <p:sp>
        <p:nvSpPr>
          <p:cNvPr id="6" name="Prostokąt 5"/>
          <p:cNvSpPr/>
          <p:nvPr/>
        </p:nvSpPr>
        <p:spPr>
          <a:xfrm>
            <a:off x="203200" y="810325"/>
            <a:ext cx="6189158" cy="5632311"/>
          </a:xfrm>
          <a:prstGeom prst="rect">
            <a:avLst/>
          </a:prstGeom>
        </p:spPr>
        <p:txBody>
          <a:bodyPr wrap="square">
            <a:spAutoFit/>
          </a:bodyPr>
          <a:lstStyle/>
          <a:p>
            <a:r>
              <a:rPr lang="pl-PL" sz="2400" b="1" dirty="0">
                <a:latin typeface="Calibri" panose="020F0502020204030204" pitchFamily="34" charset="0"/>
                <a:ea typeface="Calibri" panose="020F0502020204030204" pitchFamily="34" charset="0"/>
                <a:cs typeface="Calibri" panose="020F0502020204030204" pitchFamily="34" charset="0"/>
              </a:rPr>
              <a:t>Most</a:t>
            </a:r>
            <a:r>
              <a:rPr lang="pl-PL" sz="2400" dirty="0">
                <a:latin typeface="Calibri" panose="020F0502020204030204" pitchFamily="34" charset="0"/>
                <a:ea typeface="Calibri" panose="020F0502020204030204" pitchFamily="34" charset="0"/>
                <a:cs typeface="Calibri" panose="020F0502020204030204" pitchFamily="34" charset="0"/>
              </a:rPr>
              <a:t> </a:t>
            </a:r>
          </a:p>
          <a:p>
            <a:r>
              <a:rPr lang="pl-PL" sz="2400" dirty="0">
                <a:latin typeface="Calibri" panose="020F0502020204030204" pitchFamily="34" charset="0"/>
                <a:ea typeface="Calibri" panose="020F0502020204030204" pitchFamily="34" charset="0"/>
                <a:cs typeface="Calibri" panose="020F0502020204030204" pitchFamily="34" charset="0"/>
              </a:rPr>
              <a:t>Rodzaj przeprawy w postaci budowli inżynierskiej, której konstrukcja pozwala na pokonanie przeszkody wodnej lub lądowej, skonstruowana w taki sposób, że pod nią pozostaje wolna przestrzeń. </a:t>
            </a:r>
          </a:p>
          <a:p>
            <a:r>
              <a:rPr lang="pl-PL" sz="2400" dirty="0">
                <a:latin typeface="Calibri" panose="020F0502020204030204" pitchFamily="34" charset="0"/>
                <a:ea typeface="Calibri" panose="020F0502020204030204" pitchFamily="34" charset="0"/>
                <a:cs typeface="Calibri" panose="020F0502020204030204" pitchFamily="34" charset="0"/>
              </a:rPr>
              <a:t>Przęsłem mostu nazywamy odległość poziomą mierzoną pomiędzy jego podporami. </a:t>
            </a:r>
          </a:p>
          <a:p>
            <a:r>
              <a:rPr lang="pl-PL" sz="2400" dirty="0">
                <a:latin typeface="Calibri" panose="020F0502020204030204" pitchFamily="34" charset="0"/>
                <a:ea typeface="Calibri" panose="020F0502020204030204" pitchFamily="34" charset="0"/>
                <a:cs typeface="Calibri" panose="020F0502020204030204" pitchFamily="34" charset="0"/>
              </a:rPr>
              <a:t>Podstawowymi elementami konstrukcji mostu są filary, na których za pośrednictwem łożysk mostowych opierają się przęsła. Skrajne podpory noszą nazwę przyczółków. </a:t>
            </a:r>
          </a:p>
          <a:p>
            <a:r>
              <a:rPr lang="pl-PL" sz="2400" dirty="0">
                <a:latin typeface="Calibri" panose="020F0502020204030204" pitchFamily="34" charset="0"/>
                <a:ea typeface="Calibri" panose="020F0502020204030204" pitchFamily="34" charset="0"/>
                <a:cs typeface="Calibri" panose="020F0502020204030204" pitchFamily="34" charset="0"/>
              </a:rPr>
              <a:t>W dawnych mostach drewniane filary znajdujące się w wodzie były chronione przed naporem kry przez izbice</a:t>
            </a:r>
            <a:r>
              <a:rPr lang="pl-PL" dirty="0"/>
              <a:t>.</a:t>
            </a:r>
          </a:p>
        </p:txBody>
      </p:sp>
      <p:pic>
        <p:nvPicPr>
          <p:cNvPr id="8" name="Obraz 7"/>
          <p:cNvPicPr>
            <a:picLocks noChangeAspect="1"/>
          </p:cNvPicPr>
          <p:nvPr/>
        </p:nvPicPr>
        <p:blipFill>
          <a:blip r:embed="rId3"/>
          <a:stretch>
            <a:fillRect/>
          </a:stretch>
        </p:blipFill>
        <p:spPr>
          <a:xfrm>
            <a:off x="6490042" y="1636367"/>
            <a:ext cx="5378328" cy="3339045"/>
          </a:xfrm>
          <a:prstGeom prst="rect">
            <a:avLst/>
          </a:prstGeom>
        </p:spPr>
      </p:pic>
    </p:spTree>
    <p:extLst>
      <p:ext uri="{BB962C8B-B14F-4D97-AF65-F5344CB8AC3E}">
        <p14:creationId xmlns:p14="http://schemas.microsoft.com/office/powerpoint/2010/main" val="3793808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51199" y="1"/>
            <a:ext cx="7010401" cy="1087074"/>
          </a:xfrm>
        </p:spPr>
        <p:txBody>
          <a:bodyPr>
            <a:normAutofit/>
          </a:bodyPr>
          <a:lstStyle/>
          <a:p>
            <a:pPr algn="ctr"/>
            <a:r>
              <a:rPr lang="pl-PL" sz="3000" b="1" dirty="0">
                <a:latin typeface="Calibri" panose="020F0502020204030204" pitchFamily="34" charset="0"/>
                <a:ea typeface="Calibri" panose="020F0502020204030204" pitchFamily="34" charset="0"/>
                <a:cs typeface="Calibri" panose="020F0502020204030204" pitchFamily="34" charset="0"/>
              </a:rPr>
              <a:t>Budowle i obiekty hydrotechniczne c.d.</a:t>
            </a:r>
          </a:p>
        </p:txBody>
      </p:sp>
      <p:sp>
        <p:nvSpPr>
          <p:cNvPr id="3" name="Symbol zastępczy zawartości 2"/>
          <p:cNvSpPr>
            <a:spLocks noGrp="1"/>
          </p:cNvSpPr>
          <p:nvPr>
            <p:ph idx="1"/>
          </p:nvPr>
        </p:nvSpPr>
        <p:spPr>
          <a:xfrm>
            <a:off x="861487" y="1435769"/>
            <a:ext cx="10515600" cy="5213684"/>
          </a:xfrm>
        </p:spPr>
        <p:txBody>
          <a:bodyPr>
            <a:noAutofit/>
          </a:bodyPr>
          <a:lstStyle/>
          <a:p>
            <a:pPr marL="0" indent="0">
              <a:buNone/>
            </a:pPr>
            <a:endParaRPr lang="pl-PL" sz="2000" dirty="0"/>
          </a:p>
          <a:p>
            <a:pPr marL="0" indent="0">
              <a:buNone/>
            </a:pPr>
            <a:endParaRPr lang="pl-PL" sz="2000" dirty="0"/>
          </a:p>
        </p:txBody>
      </p:sp>
      <p:sp>
        <p:nvSpPr>
          <p:cNvPr id="5" name="Prostokąt 4"/>
          <p:cNvSpPr/>
          <p:nvPr/>
        </p:nvSpPr>
        <p:spPr>
          <a:xfrm>
            <a:off x="3048000" y="2690336"/>
            <a:ext cx="6096000" cy="369332"/>
          </a:xfrm>
          <a:prstGeom prst="rect">
            <a:avLst/>
          </a:prstGeom>
        </p:spPr>
        <p:txBody>
          <a:bodyPr>
            <a:spAutoFit/>
          </a:bodyPr>
          <a:lstStyle/>
          <a:p>
            <a:endParaRPr lang="pl-PL" dirty="0"/>
          </a:p>
        </p:txBody>
      </p:sp>
      <p:sp>
        <p:nvSpPr>
          <p:cNvPr id="6" name="Prostokąt 5"/>
          <p:cNvSpPr/>
          <p:nvPr/>
        </p:nvSpPr>
        <p:spPr>
          <a:xfrm>
            <a:off x="102377" y="543538"/>
            <a:ext cx="7170057" cy="6001643"/>
          </a:xfrm>
          <a:prstGeom prst="rect">
            <a:avLst/>
          </a:prstGeom>
        </p:spPr>
        <p:txBody>
          <a:bodyPr wrap="square">
            <a:spAutoFit/>
          </a:bodyPr>
          <a:lstStyle/>
          <a:p>
            <a:r>
              <a:rPr lang="pl-PL" sz="2400" b="1" dirty="0">
                <a:latin typeface="Calibri" panose="020F0502020204030204" pitchFamily="34" charset="0"/>
                <a:ea typeface="Calibri" panose="020F0502020204030204" pitchFamily="34" charset="0"/>
                <a:cs typeface="Calibri" panose="020F0502020204030204" pitchFamily="34" charset="0"/>
              </a:rPr>
              <a:t>Zapora wodna</a:t>
            </a:r>
          </a:p>
          <a:p>
            <a:r>
              <a:rPr lang="pl-PL" sz="2400" dirty="0">
                <a:latin typeface="Calibri" panose="020F0502020204030204" pitchFamily="34" charset="0"/>
                <a:ea typeface="Calibri" panose="020F0502020204030204" pitchFamily="34" charset="0"/>
                <a:cs typeface="Calibri" panose="020F0502020204030204" pitchFamily="34" charset="0"/>
              </a:rPr>
              <a:t>Bariera przegradzająca dolinę rzeki w celu spiętrzenia wody, zwykle betonowa, żelbetowa lub ziemna.</a:t>
            </a:r>
          </a:p>
          <a:p>
            <a:r>
              <a:rPr lang="pl-PL" sz="2400" dirty="0">
                <a:latin typeface="Calibri" panose="020F0502020204030204" pitchFamily="34" charset="0"/>
                <a:ea typeface="Calibri" panose="020F0502020204030204" pitchFamily="34" charset="0"/>
                <a:cs typeface="Calibri" panose="020F0502020204030204" pitchFamily="34" charset="0"/>
              </a:rPr>
              <a:t>Zapora wodna może być postawiona dla różnych celów:</a:t>
            </a:r>
          </a:p>
          <a:p>
            <a:pPr marL="719138" indent="-355600"/>
            <a:r>
              <a:rPr lang="pl-PL" sz="2400" dirty="0">
                <a:latin typeface="Calibri" panose="020F0502020204030204" pitchFamily="34" charset="0"/>
                <a:ea typeface="Calibri" panose="020F0502020204030204" pitchFamily="34" charset="0"/>
                <a:cs typeface="Calibri" panose="020F0502020204030204" pitchFamily="34" charset="0"/>
              </a:rPr>
              <a:t>- ochrona przeciwpowodziowa</a:t>
            </a:r>
          </a:p>
          <a:p>
            <a:pPr marL="719138" indent="-355600"/>
            <a:r>
              <a:rPr lang="pl-PL" sz="2400" dirty="0">
                <a:latin typeface="Calibri" panose="020F0502020204030204" pitchFamily="34" charset="0"/>
                <a:ea typeface="Calibri" panose="020F0502020204030204" pitchFamily="34" charset="0"/>
                <a:cs typeface="Calibri" panose="020F0502020204030204" pitchFamily="34" charset="0"/>
              </a:rPr>
              <a:t>- rezerwuar i pozyskanie wody</a:t>
            </a:r>
          </a:p>
          <a:p>
            <a:pPr marL="719138" indent="-355600"/>
            <a:r>
              <a:rPr lang="pl-PL" sz="2400" dirty="0">
                <a:latin typeface="Calibri" panose="020F0502020204030204" pitchFamily="34" charset="0"/>
                <a:ea typeface="Calibri" panose="020F0502020204030204" pitchFamily="34" charset="0"/>
                <a:cs typeface="Calibri" panose="020F0502020204030204" pitchFamily="34" charset="0"/>
              </a:rPr>
              <a:t>- walory rekreacyjne</a:t>
            </a:r>
          </a:p>
          <a:p>
            <a:pPr marL="719138" indent="-355600"/>
            <a:r>
              <a:rPr lang="pl-PL" sz="2400" dirty="0">
                <a:latin typeface="Calibri" panose="020F0502020204030204" pitchFamily="34" charset="0"/>
                <a:ea typeface="Calibri" panose="020F0502020204030204" pitchFamily="34" charset="0"/>
                <a:cs typeface="Calibri" panose="020F0502020204030204" pitchFamily="34" charset="0"/>
              </a:rPr>
              <a:t>- produkcja energii elektrycznej</a:t>
            </a:r>
          </a:p>
          <a:p>
            <a:r>
              <a:rPr lang="pl-PL" sz="2400" dirty="0">
                <a:latin typeface="Calibri" panose="020F0502020204030204" pitchFamily="34" charset="0"/>
                <a:ea typeface="Calibri" panose="020F0502020204030204" pitchFamily="34" charset="0"/>
                <a:cs typeface="Calibri" panose="020F0502020204030204" pitchFamily="34" charset="0"/>
              </a:rPr>
              <a:t>Różnicę poziomów wody przed i za zaporą wykorzystuje się w elektrowniach wodnych do wytwarzania energii elektrycznej. </a:t>
            </a:r>
          </a:p>
          <a:p>
            <a:r>
              <a:rPr lang="pl-PL" sz="2400" dirty="0">
                <a:latin typeface="Calibri" panose="020F0502020204030204" pitchFamily="34" charset="0"/>
                <a:ea typeface="Calibri" panose="020F0502020204030204" pitchFamily="34" charset="0"/>
                <a:cs typeface="Calibri" panose="020F0502020204030204" pitchFamily="34" charset="0"/>
              </a:rPr>
              <a:t>W elektrowniach szczytowo-pompowych energię elektryczną wytwarza się w dzień, gdy zapotrzebowanie na nią jest najwyższe, a w nocy, wykorzystując nadmiar mocy, turbiny uzupełniają wodę w zbiorniku, pompując ją ze zbiorników u podstawy zapory.</a:t>
            </a:r>
          </a:p>
        </p:txBody>
      </p:sp>
      <p:pic>
        <p:nvPicPr>
          <p:cNvPr id="8" name="Obraz 7"/>
          <p:cNvPicPr>
            <a:picLocks noChangeAspect="1"/>
          </p:cNvPicPr>
          <p:nvPr/>
        </p:nvPicPr>
        <p:blipFill>
          <a:blip r:embed="rId3"/>
          <a:stretch>
            <a:fillRect/>
          </a:stretch>
        </p:blipFill>
        <p:spPr>
          <a:xfrm>
            <a:off x="7548615" y="1015521"/>
            <a:ext cx="3828472" cy="2871354"/>
          </a:xfrm>
          <a:prstGeom prst="rect">
            <a:avLst/>
          </a:prstGeom>
        </p:spPr>
      </p:pic>
      <p:pic>
        <p:nvPicPr>
          <p:cNvPr id="9" name="Obraz 8"/>
          <p:cNvPicPr>
            <a:picLocks noChangeAspect="1"/>
          </p:cNvPicPr>
          <p:nvPr/>
        </p:nvPicPr>
        <p:blipFill>
          <a:blip r:embed="rId4"/>
          <a:stretch>
            <a:fillRect/>
          </a:stretch>
        </p:blipFill>
        <p:spPr>
          <a:xfrm>
            <a:off x="7548615" y="4032478"/>
            <a:ext cx="3828472" cy="2775200"/>
          </a:xfrm>
          <a:prstGeom prst="rect">
            <a:avLst/>
          </a:prstGeom>
        </p:spPr>
      </p:pic>
    </p:spTree>
    <p:extLst>
      <p:ext uri="{BB962C8B-B14F-4D97-AF65-F5344CB8AC3E}">
        <p14:creationId xmlns:p14="http://schemas.microsoft.com/office/powerpoint/2010/main" val="2469909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940106" y="1871510"/>
            <a:ext cx="9144000" cy="2387600"/>
          </a:xfrm>
        </p:spPr>
        <p:txBody>
          <a:bodyPr>
            <a:normAutofit/>
          </a:bodyPr>
          <a:lstStyle/>
          <a:p>
            <a:r>
              <a:rPr lang="pl-PL" sz="5400" b="1" i="1" dirty="0">
                <a:solidFill>
                  <a:srgbClr val="FF0000"/>
                </a:solidFill>
                <a:latin typeface="Calibri" panose="020F0502020204030204" pitchFamily="34" charset="0"/>
                <a:ea typeface="Calibri" panose="020F0502020204030204" pitchFamily="34" charset="0"/>
                <a:cs typeface="Calibri" panose="020F0502020204030204" pitchFamily="34" charset="0"/>
              </a:rPr>
              <a:t>Koniec</a:t>
            </a:r>
          </a:p>
        </p:txBody>
      </p:sp>
    </p:spTree>
    <p:extLst>
      <p:ext uri="{BB962C8B-B14F-4D97-AF65-F5344CB8AC3E}">
        <p14:creationId xmlns:p14="http://schemas.microsoft.com/office/powerpoint/2010/main" val="1584815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zawartości 2"/>
          <p:cNvSpPr txBox="1">
            <a:spLocks/>
          </p:cNvSpPr>
          <p:nvPr/>
        </p:nvSpPr>
        <p:spPr>
          <a:xfrm>
            <a:off x="381000" y="514159"/>
            <a:ext cx="11430000" cy="6337300"/>
          </a:xfrm>
          <a:prstGeom prst="rect">
            <a:avLst/>
          </a:prstGeom>
        </p:spPr>
        <p:txBody>
          <a:bodyPr/>
          <a:lstStyle/>
          <a:p>
            <a:pPr marL="514350" indent="-514350" defTabSz="1219170">
              <a:buFont typeface="+mj-lt"/>
              <a:buAutoNum type="arabicPeriod" startAt="6"/>
              <a:defRPr/>
            </a:pPr>
            <a:r>
              <a:rPr lang="pl-PL" sz="2400" b="1" dirty="0">
                <a:latin typeface="Calibri" panose="020F0502020204030204" pitchFamily="34" charset="0"/>
                <a:ea typeface="Calibri" panose="020F0502020204030204" pitchFamily="34" charset="0"/>
                <a:cs typeface="Calibri" panose="020F0502020204030204" pitchFamily="34" charset="0"/>
              </a:rPr>
              <a:t>Wzrok:</a:t>
            </a:r>
            <a:endParaRPr lang="pl-PL" sz="2400" b="1" dirty="0">
              <a:solidFill>
                <a:schemeClr val="accent2">
                  <a:lumMod val="75000"/>
                </a:schemeClr>
              </a:solidFill>
            </a:endParaRPr>
          </a:p>
          <a:p>
            <a:pPr marL="723900" indent="-36830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w wodzie obraz powstaje poza siatkówką (nieostre widzenie),</a:t>
            </a:r>
          </a:p>
          <a:p>
            <a:pPr marL="723900" indent="-36830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mniej światła, przejrzystość wody,</a:t>
            </a:r>
          </a:p>
          <a:p>
            <a:pPr marL="723900" indent="-36830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maska (ostre widzenie, załamanie światła –&gt; pozorne powiększenie i zbliżenie przedmiotów),</a:t>
            </a:r>
          </a:p>
          <a:p>
            <a:pPr marL="723900" indent="-368300" defTabSz="1219170">
              <a:buClr>
                <a:schemeClr val="accent1">
                  <a:lumMod val="75000"/>
                </a:schemeClr>
              </a:buClr>
              <a:buFont typeface="Arial" panose="020B0604020202020204" pitchFamily="34" charset="0"/>
              <a:buChar char="•"/>
              <a:defRPr/>
            </a:pPr>
            <a:r>
              <a:rPr lang="pl-PL" sz="2400" dirty="0">
                <a:latin typeface="Calibri" panose="020F0502020204030204" pitchFamily="34" charset="0"/>
                <a:ea typeface="Calibri" panose="020F0502020204030204" pitchFamily="34" charset="0"/>
                <a:cs typeface="Calibri" panose="020F0502020204030204" pitchFamily="34" charset="0"/>
              </a:rPr>
              <a:t>woda – filtr optyczny pochłania część widma słonecznego.</a:t>
            </a:r>
          </a:p>
        </p:txBody>
      </p:sp>
      <p:sp>
        <p:nvSpPr>
          <p:cNvPr id="5" name="Symbol zastępczy numeru slajdu 3"/>
          <p:cNvSpPr>
            <a:spLocks noGrp="1"/>
          </p:cNvSpPr>
          <p:nvPr>
            <p:ph type="sldNum" sz="quarter" idx="4"/>
          </p:nvPr>
        </p:nvSpPr>
        <p:spPr>
          <a:xfrm>
            <a:off x="10471152" y="6187020"/>
            <a:ext cx="1016000" cy="486833"/>
          </a:xfrm>
          <a:prstGeom prst="rect">
            <a:avLst/>
          </a:prstGeom>
        </p:spPr>
        <p:txBody>
          <a:bodyPr/>
          <a:lstStyle/>
          <a:p>
            <a:pPr>
              <a:defRPr/>
            </a:pPr>
            <a:fld id="{66FFFB57-F447-4782-AEAB-4B96F66FA489}" type="slidenum">
              <a:rPr lang="pl-PL"/>
              <a:pPr>
                <a:defRPr/>
              </a:pPr>
              <a:t>7</a:t>
            </a:fld>
            <a:endParaRPr lang="pl-PL"/>
          </a:p>
        </p:txBody>
      </p:sp>
      <p:pic>
        <p:nvPicPr>
          <p:cNvPr id="6" name="Picture 5" descr="fiz010"/>
          <p:cNvPicPr>
            <a:picLocks noChangeAspect="1" noChangeArrowheads="1"/>
          </p:cNvPicPr>
          <p:nvPr/>
        </p:nvPicPr>
        <p:blipFill>
          <a:blip r:embed="rId2"/>
          <a:srcRect/>
          <a:stretch>
            <a:fillRect/>
          </a:stretch>
        </p:blipFill>
        <p:spPr bwMode="auto">
          <a:xfrm>
            <a:off x="6477004" y="3810003"/>
            <a:ext cx="5048249" cy="2760133"/>
          </a:xfrm>
          <a:prstGeom prst="rect">
            <a:avLst/>
          </a:prstGeom>
          <a:noFill/>
          <a:ln w="9525">
            <a:noFill/>
            <a:miter lim="800000"/>
            <a:headEnd/>
            <a:tailEnd/>
          </a:ln>
        </p:spPr>
      </p:pic>
      <p:sp>
        <p:nvSpPr>
          <p:cNvPr id="11" name="Prostokąt 10"/>
          <p:cNvSpPr/>
          <p:nvPr/>
        </p:nvSpPr>
        <p:spPr>
          <a:xfrm>
            <a:off x="523874" y="4347731"/>
            <a:ext cx="5810257" cy="1200329"/>
          </a:xfrm>
          <a:prstGeom prst="rect">
            <a:avLst/>
          </a:prstGeom>
        </p:spPr>
        <p:txBody>
          <a:bodyPr wrap="square">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Założenie maski umożliwia ostre widzenie,</a:t>
            </a:r>
          </a:p>
          <a:p>
            <a:pPr algn="ctr"/>
            <a:r>
              <a:rPr lang="pl-PL" sz="2400" dirty="0">
                <a:latin typeface="Calibri" panose="020F0502020204030204" pitchFamily="34" charset="0"/>
                <a:ea typeface="Calibri" panose="020F0502020204030204" pitchFamily="34" charset="0"/>
                <a:cs typeface="Calibri" panose="020F0502020204030204" pitchFamily="34" charset="0"/>
              </a:rPr>
              <a:t>obraz przedmiotu powiększony o 1/3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przybliżony o  1/4</a:t>
            </a:r>
          </a:p>
        </p:txBody>
      </p:sp>
    </p:spTree>
    <p:extLst>
      <p:ext uri="{BB962C8B-B14F-4D97-AF65-F5344CB8AC3E}">
        <p14:creationId xmlns:p14="http://schemas.microsoft.com/office/powerpoint/2010/main" val="3198151489"/>
      </p:ext>
    </p:extLst>
  </p:cSld>
  <p:clrMapOvr>
    <a:masterClrMapping/>
  </p:clrMapOvr>
  <p:transition spd="slow">
    <p:cover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000" dirty="0">
                <a:latin typeface="Calibri" panose="020F0502020204030204" pitchFamily="34" charset="0"/>
                <a:ea typeface="Calibri" panose="020F0502020204030204" pitchFamily="34" charset="0"/>
                <a:cs typeface="Calibri" panose="020F0502020204030204" pitchFamily="34" charset="0"/>
              </a:rPr>
              <a:t>Metryczka prezentacji</a:t>
            </a:r>
          </a:p>
        </p:txBody>
      </p:sp>
      <p:sp>
        <p:nvSpPr>
          <p:cNvPr id="3" name="Symbol zastępczy zawartości 2"/>
          <p:cNvSpPr>
            <a:spLocks noGrp="1"/>
          </p:cNvSpPr>
          <p:nvPr>
            <p:ph idx="1"/>
          </p:nvPr>
        </p:nvSpPr>
        <p:spPr/>
        <p:txBody>
          <a:bodyPr/>
          <a:lstStyle/>
          <a:p>
            <a:pPr marL="0" indent="0">
              <a:buNone/>
            </a:pPr>
            <a:endParaRPr lang="pl-PL" dirty="0"/>
          </a:p>
          <a:p>
            <a:r>
              <a:rPr lang="pl-PL" sz="2400" dirty="0">
                <a:latin typeface="Calibri" panose="020F0502020204030204" pitchFamily="34" charset="0"/>
                <a:ea typeface="Calibri" panose="020F0502020204030204" pitchFamily="34" charset="0"/>
                <a:cs typeface="Calibri" panose="020F0502020204030204" pitchFamily="34" charset="0"/>
              </a:rPr>
              <a:t>Data powstania pierwowzoru: …………….</a:t>
            </a:r>
          </a:p>
          <a:p>
            <a:r>
              <a:rPr lang="pl-PL" sz="2400" dirty="0">
                <a:latin typeface="Calibri" panose="020F0502020204030204" pitchFamily="34" charset="0"/>
                <a:ea typeface="Calibri" panose="020F0502020204030204" pitchFamily="34" charset="0"/>
                <a:cs typeface="Calibri" panose="020F0502020204030204" pitchFamily="34" charset="0"/>
              </a:rPr>
              <a:t>Data ostatniej aktualizacji: ……………</a:t>
            </a:r>
          </a:p>
          <a:p>
            <a:r>
              <a:rPr lang="pl-PL" sz="2400" dirty="0">
                <a:latin typeface="Calibri" panose="020F0502020204030204" pitchFamily="34" charset="0"/>
                <a:ea typeface="Calibri" panose="020F0502020204030204" pitchFamily="34" charset="0"/>
                <a:cs typeface="Calibri" panose="020F0502020204030204" pitchFamily="34" charset="0"/>
              </a:rPr>
              <a:t>Bieżący nr wersji: ……………</a:t>
            </a:r>
          </a:p>
          <a:p>
            <a:r>
              <a:rPr lang="pl-PL" sz="2400" dirty="0">
                <a:latin typeface="Calibri" panose="020F0502020204030204" pitchFamily="34" charset="0"/>
                <a:ea typeface="Calibri" panose="020F0502020204030204" pitchFamily="34" charset="0"/>
                <a:cs typeface="Calibri" panose="020F0502020204030204" pitchFamily="34" charset="0"/>
              </a:rPr>
              <a:t>Autor: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 mł. bryg. Artur Litwin (fizyka)</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-st. kpt. Mariusz Zakrzewski (hydrologia, budowle hydrotechniczne)</a:t>
            </a:r>
          </a:p>
          <a:p>
            <a:endParaRPr lang="pl-PL" dirty="0"/>
          </a:p>
        </p:txBody>
      </p:sp>
    </p:spTree>
    <p:extLst>
      <p:ext uri="{BB962C8B-B14F-4D97-AF65-F5344CB8AC3E}">
        <p14:creationId xmlns:p14="http://schemas.microsoft.com/office/powerpoint/2010/main" val="381825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ytuł 1"/>
          <p:cNvSpPr txBox="1">
            <a:spLocks/>
          </p:cNvSpPr>
          <p:nvPr/>
        </p:nvSpPr>
        <p:spPr>
          <a:xfrm>
            <a:off x="4371980" y="244245"/>
            <a:ext cx="3543289" cy="666731"/>
          </a:xfrm>
          <a:prstGeom prst="rect">
            <a:avLst/>
          </a:prstGeom>
        </p:spPr>
        <p:txBody>
          <a:bodyPr/>
          <a:lstStyle/>
          <a:p>
            <a:pPr algn="ctr" defTabSz="1219170">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Zjawisko optyczne</a:t>
            </a:r>
          </a:p>
        </p:txBody>
      </p:sp>
      <p:pic>
        <p:nvPicPr>
          <p:cNvPr id="10" name="Picture 5" descr="widmo"/>
          <p:cNvPicPr>
            <a:picLocks noChangeAspect="1" noChangeArrowheads="1"/>
          </p:cNvPicPr>
          <p:nvPr/>
        </p:nvPicPr>
        <p:blipFill>
          <a:blip r:embed="rId2"/>
          <a:srcRect/>
          <a:stretch>
            <a:fillRect/>
          </a:stretch>
        </p:blipFill>
        <p:spPr bwMode="auto">
          <a:xfrm>
            <a:off x="2285973" y="1333496"/>
            <a:ext cx="7524803" cy="1238249"/>
          </a:xfrm>
          <a:prstGeom prst="rect">
            <a:avLst/>
          </a:prstGeom>
          <a:noFill/>
          <a:ln w="9525">
            <a:noFill/>
            <a:miter lim="800000"/>
            <a:headEnd/>
            <a:tailEnd/>
          </a:ln>
        </p:spPr>
      </p:pic>
      <p:pic>
        <p:nvPicPr>
          <p:cNvPr id="11" name="Picture 6" descr="a0187"/>
          <p:cNvPicPr>
            <a:picLocks noChangeAspect="1" noChangeArrowheads="1"/>
          </p:cNvPicPr>
          <p:nvPr/>
        </p:nvPicPr>
        <p:blipFill>
          <a:blip r:embed="rId3"/>
          <a:srcRect/>
          <a:stretch>
            <a:fillRect/>
          </a:stretch>
        </p:blipFill>
        <p:spPr bwMode="auto">
          <a:xfrm>
            <a:off x="2571725" y="2381243"/>
            <a:ext cx="7143800" cy="4095779"/>
          </a:xfrm>
          <a:prstGeom prst="rect">
            <a:avLst/>
          </a:prstGeom>
          <a:noFill/>
          <a:ln w="9525">
            <a:noFill/>
            <a:miter lim="800000"/>
            <a:headEnd/>
            <a:tailEnd/>
          </a:ln>
        </p:spPr>
      </p:pic>
    </p:spTree>
    <p:extLst>
      <p:ext uri="{BB962C8B-B14F-4D97-AF65-F5344CB8AC3E}">
        <p14:creationId xmlns:p14="http://schemas.microsoft.com/office/powerpoint/2010/main" val="3738451301"/>
      </p:ext>
    </p:extLst>
  </p:cSld>
  <p:clrMapOvr>
    <a:masterClrMapping/>
  </p:clrMapOvr>
  <p:transition spd="slow">
    <p:cover dir="d"/>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2"/>
          <p:cNvSpPr>
            <a:spLocks noChangeArrowheads="1"/>
          </p:cNvSpPr>
          <p:nvPr/>
        </p:nvSpPr>
        <p:spPr bwMode="auto">
          <a:xfrm>
            <a:off x="5644004" y="4699851"/>
            <a:ext cx="1219915" cy="612187"/>
          </a:xfrm>
          <a:prstGeom prst="rect">
            <a:avLst/>
          </a:prstGeom>
          <a:noFill/>
          <a:ln w="12700">
            <a:noFill/>
            <a:miter lim="800000"/>
            <a:headEnd/>
            <a:tailEnd/>
          </a:ln>
          <a:effectLst/>
        </p:spPr>
        <p:txBody>
          <a:bodyPr wrap="none" anchor="ctr"/>
          <a:lstStyle/>
          <a:p>
            <a:endParaRPr lang="pl-PL" sz="2400"/>
          </a:p>
        </p:txBody>
      </p:sp>
      <p:sp>
        <p:nvSpPr>
          <p:cNvPr id="40" name="Rectangle 3"/>
          <p:cNvSpPr>
            <a:spLocks noChangeArrowheads="1"/>
          </p:cNvSpPr>
          <p:nvPr/>
        </p:nvSpPr>
        <p:spPr bwMode="auto">
          <a:xfrm>
            <a:off x="6410238" y="940651"/>
            <a:ext cx="6273845" cy="5509680"/>
          </a:xfrm>
          <a:prstGeom prst="rect">
            <a:avLst/>
          </a:prstGeom>
          <a:noFill/>
          <a:ln w="12700">
            <a:noFill/>
            <a:miter lim="800000"/>
            <a:headEnd/>
            <a:tailEnd/>
          </a:ln>
          <a:effectLst/>
        </p:spPr>
        <p:txBody>
          <a:bodyPr wrap="none" anchor="ctr"/>
          <a:lstStyle/>
          <a:p>
            <a:endParaRPr lang="pl-PL" sz="2400"/>
          </a:p>
        </p:txBody>
      </p:sp>
      <p:pic>
        <p:nvPicPr>
          <p:cNvPr id="43" name="Picture 7"/>
          <p:cNvPicPr>
            <a:picLocks noChangeArrowheads="1"/>
          </p:cNvPicPr>
          <p:nvPr/>
        </p:nvPicPr>
        <p:blipFill>
          <a:blip r:embed="rId2" cstate="print"/>
          <a:srcRect/>
          <a:stretch>
            <a:fillRect/>
          </a:stretch>
        </p:blipFill>
        <p:spPr bwMode="auto">
          <a:xfrm>
            <a:off x="3870238" y="1042251"/>
            <a:ext cx="7301141" cy="5815773"/>
          </a:xfrm>
          <a:prstGeom prst="rect">
            <a:avLst/>
          </a:prstGeom>
          <a:noFill/>
          <a:ln w="12700">
            <a:noFill/>
            <a:miter lim="800000"/>
            <a:headEnd/>
            <a:tailEnd/>
          </a:ln>
          <a:effectLst/>
        </p:spPr>
      </p:pic>
      <p:grpSp>
        <p:nvGrpSpPr>
          <p:cNvPr id="3" name="Group 8"/>
          <p:cNvGrpSpPr>
            <a:grpSpLocks/>
          </p:cNvGrpSpPr>
          <p:nvPr/>
        </p:nvGrpSpPr>
        <p:grpSpPr bwMode="auto">
          <a:xfrm>
            <a:off x="4285104" y="6130717"/>
            <a:ext cx="7356176" cy="493151"/>
            <a:chOff x="1972" y="3844"/>
            <a:chExt cx="3208" cy="232"/>
          </a:xfrm>
        </p:grpSpPr>
        <p:sp>
          <p:nvSpPr>
            <p:cNvPr id="45" name="AutoShape 9"/>
            <p:cNvSpPr>
              <a:spLocks noChangeArrowheads="1"/>
            </p:cNvSpPr>
            <p:nvPr/>
          </p:nvSpPr>
          <p:spPr bwMode="auto">
            <a:xfrm flipH="1">
              <a:off x="1972" y="3844"/>
              <a:ext cx="760" cy="232"/>
            </a:xfrm>
            <a:prstGeom prst="rightArrow">
              <a:avLst>
                <a:gd name="adj1" fmla="val 50000"/>
                <a:gd name="adj2" fmla="val 163808"/>
              </a:avLst>
            </a:prstGeom>
            <a:gradFill rotWithShape="0">
              <a:gsLst>
                <a:gs pos="0">
                  <a:srgbClr val="FC0128"/>
                </a:gs>
                <a:gs pos="100000">
                  <a:srgbClr val="FC0128">
                    <a:gamma/>
                    <a:shade val="29804"/>
                    <a:invGamma/>
                  </a:srgbClr>
                </a:gs>
              </a:gsLst>
              <a:lin ang="0" scaled="1"/>
            </a:gradFill>
            <a:ln w="12700">
              <a:solidFill>
                <a:schemeClr val="tx1"/>
              </a:solidFill>
              <a:miter lim="800000"/>
              <a:headEnd/>
              <a:tailEnd/>
            </a:ln>
            <a:effectLst/>
          </p:spPr>
          <p:txBody>
            <a:bodyPr wrap="none" anchor="ctr"/>
            <a:lstStyle/>
            <a:p>
              <a:endParaRPr lang="pl-PL" sz="2400"/>
            </a:p>
          </p:txBody>
        </p:sp>
        <p:sp>
          <p:nvSpPr>
            <p:cNvPr id="46" name="AutoShape 10"/>
            <p:cNvSpPr>
              <a:spLocks noChangeArrowheads="1"/>
            </p:cNvSpPr>
            <p:nvPr/>
          </p:nvSpPr>
          <p:spPr bwMode="auto">
            <a:xfrm flipH="1">
              <a:off x="2788" y="3844"/>
              <a:ext cx="760" cy="232"/>
            </a:xfrm>
            <a:prstGeom prst="rightArrow">
              <a:avLst>
                <a:gd name="adj1" fmla="val 50000"/>
                <a:gd name="adj2" fmla="val 163808"/>
              </a:avLst>
            </a:prstGeom>
            <a:gradFill rotWithShape="0">
              <a:gsLst>
                <a:gs pos="0">
                  <a:srgbClr val="FC0128"/>
                </a:gs>
                <a:gs pos="100000">
                  <a:srgbClr val="FC0128">
                    <a:gamma/>
                    <a:shade val="29804"/>
                    <a:invGamma/>
                  </a:srgbClr>
                </a:gs>
              </a:gsLst>
              <a:lin ang="0" scaled="1"/>
            </a:gradFill>
            <a:ln w="12700">
              <a:solidFill>
                <a:schemeClr val="tx1"/>
              </a:solidFill>
              <a:miter lim="800000"/>
              <a:headEnd/>
              <a:tailEnd/>
            </a:ln>
            <a:effectLst/>
          </p:spPr>
          <p:txBody>
            <a:bodyPr wrap="none" anchor="ctr"/>
            <a:lstStyle/>
            <a:p>
              <a:endParaRPr lang="pl-PL" sz="2400"/>
            </a:p>
          </p:txBody>
        </p:sp>
        <p:sp>
          <p:nvSpPr>
            <p:cNvPr id="47" name="AutoShape 11"/>
            <p:cNvSpPr>
              <a:spLocks noChangeArrowheads="1"/>
            </p:cNvSpPr>
            <p:nvPr/>
          </p:nvSpPr>
          <p:spPr bwMode="auto">
            <a:xfrm flipH="1">
              <a:off x="3604" y="3844"/>
              <a:ext cx="760" cy="232"/>
            </a:xfrm>
            <a:prstGeom prst="rightArrow">
              <a:avLst>
                <a:gd name="adj1" fmla="val 50000"/>
                <a:gd name="adj2" fmla="val 163808"/>
              </a:avLst>
            </a:prstGeom>
            <a:gradFill rotWithShape="0">
              <a:gsLst>
                <a:gs pos="0">
                  <a:srgbClr val="FC0128"/>
                </a:gs>
                <a:gs pos="100000">
                  <a:srgbClr val="FC0128">
                    <a:gamma/>
                    <a:shade val="29804"/>
                    <a:invGamma/>
                  </a:srgbClr>
                </a:gs>
              </a:gsLst>
              <a:lin ang="0" scaled="1"/>
            </a:gradFill>
            <a:ln w="12700">
              <a:solidFill>
                <a:schemeClr val="tx1"/>
              </a:solidFill>
              <a:miter lim="800000"/>
              <a:headEnd/>
              <a:tailEnd/>
            </a:ln>
            <a:effectLst/>
          </p:spPr>
          <p:txBody>
            <a:bodyPr wrap="none" anchor="ctr"/>
            <a:lstStyle/>
            <a:p>
              <a:endParaRPr lang="pl-PL" sz="2400"/>
            </a:p>
          </p:txBody>
        </p:sp>
        <p:sp>
          <p:nvSpPr>
            <p:cNvPr id="48" name="AutoShape 12"/>
            <p:cNvSpPr>
              <a:spLocks noChangeArrowheads="1"/>
            </p:cNvSpPr>
            <p:nvPr/>
          </p:nvSpPr>
          <p:spPr bwMode="auto">
            <a:xfrm flipH="1">
              <a:off x="4420" y="3844"/>
              <a:ext cx="760" cy="232"/>
            </a:xfrm>
            <a:prstGeom prst="rightArrow">
              <a:avLst>
                <a:gd name="adj1" fmla="val 50000"/>
                <a:gd name="adj2" fmla="val 163808"/>
              </a:avLst>
            </a:prstGeom>
            <a:gradFill rotWithShape="0">
              <a:gsLst>
                <a:gs pos="0">
                  <a:srgbClr val="FC0128"/>
                </a:gs>
                <a:gs pos="100000">
                  <a:srgbClr val="FC0128">
                    <a:gamma/>
                    <a:shade val="29804"/>
                    <a:invGamma/>
                  </a:srgbClr>
                </a:gs>
              </a:gsLst>
              <a:lin ang="0" scaled="1"/>
            </a:gradFill>
            <a:ln w="12700">
              <a:solidFill>
                <a:schemeClr val="tx1"/>
              </a:solidFill>
              <a:miter lim="800000"/>
              <a:headEnd/>
              <a:tailEnd/>
            </a:ln>
            <a:effectLst/>
          </p:spPr>
          <p:txBody>
            <a:bodyPr wrap="none" anchor="ctr"/>
            <a:lstStyle/>
            <a:p>
              <a:endParaRPr lang="pl-PL" sz="2400"/>
            </a:p>
          </p:txBody>
        </p:sp>
      </p:grpSp>
      <p:sp>
        <p:nvSpPr>
          <p:cNvPr id="49" name="AutoShape 13"/>
          <p:cNvSpPr>
            <a:spLocks noChangeArrowheads="1"/>
          </p:cNvSpPr>
          <p:nvPr/>
        </p:nvSpPr>
        <p:spPr bwMode="auto">
          <a:xfrm flipH="1">
            <a:off x="9466703" y="2371517"/>
            <a:ext cx="1742735" cy="493151"/>
          </a:xfrm>
          <a:prstGeom prst="rightArrow">
            <a:avLst>
              <a:gd name="adj1" fmla="val 50000"/>
              <a:gd name="adj2" fmla="val 163808"/>
            </a:avLst>
          </a:prstGeom>
          <a:gradFill rotWithShape="0">
            <a:gsLst>
              <a:gs pos="0">
                <a:srgbClr val="FC0128"/>
              </a:gs>
              <a:gs pos="100000">
                <a:srgbClr val="FC0128">
                  <a:gamma/>
                  <a:shade val="29804"/>
                  <a:invGamma/>
                </a:srgbClr>
              </a:gs>
            </a:gsLst>
            <a:lin ang="0" scaled="1"/>
          </a:gradFill>
          <a:ln w="12700">
            <a:solidFill>
              <a:schemeClr val="tx1"/>
            </a:solidFill>
            <a:miter lim="800000"/>
            <a:headEnd/>
            <a:tailEnd/>
          </a:ln>
          <a:effectLst/>
        </p:spPr>
        <p:txBody>
          <a:bodyPr wrap="none" anchor="ctr"/>
          <a:lstStyle/>
          <a:p>
            <a:endParaRPr lang="pl-PL" sz="2400"/>
          </a:p>
        </p:txBody>
      </p:sp>
      <p:sp>
        <p:nvSpPr>
          <p:cNvPr id="50" name="AutoShape 14"/>
          <p:cNvSpPr>
            <a:spLocks noChangeArrowheads="1"/>
          </p:cNvSpPr>
          <p:nvPr/>
        </p:nvSpPr>
        <p:spPr bwMode="auto">
          <a:xfrm rot="1063750">
            <a:off x="509091" y="678129"/>
            <a:ext cx="3632227" cy="2659187"/>
          </a:xfrm>
          <a:prstGeom prst="irregularSeal2">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endParaRPr lang="pl-PL" sz="2400"/>
          </a:p>
        </p:txBody>
      </p:sp>
      <p:sp>
        <p:nvSpPr>
          <p:cNvPr id="51" name="Rectangle 15"/>
          <p:cNvSpPr>
            <a:spLocks noChangeArrowheads="1"/>
          </p:cNvSpPr>
          <p:nvPr/>
        </p:nvSpPr>
        <p:spPr bwMode="auto">
          <a:xfrm>
            <a:off x="1228638" y="2261451"/>
            <a:ext cx="2345813" cy="776346"/>
          </a:xfrm>
          <a:prstGeom prst="rect">
            <a:avLst/>
          </a:prstGeom>
          <a:noFill/>
          <a:ln w="12700">
            <a:noFill/>
            <a:miter lim="800000"/>
            <a:headEnd/>
            <a:tailEnd/>
          </a:ln>
          <a:effectLst/>
        </p:spPr>
        <p:txBody>
          <a:bodyPr wrap="square" lIns="120649" tIns="59267" rIns="120649" bIns="59267">
            <a:spAutoFit/>
          </a:bodyPr>
          <a:lstStyle/>
          <a:p>
            <a:pPr algn="l"/>
            <a:r>
              <a:rPr lang="en-GB" sz="4267" b="1" dirty="0">
                <a:solidFill>
                  <a:srgbClr val="0070C0"/>
                </a:solidFill>
              </a:rPr>
              <a:t>330 m/s</a:t>
            </a:r>
          </a:p>
        </p:txBody>
      </p:sp>
      <p:sp>
        <p:nvSpPr>
          <p:cNvPr id="52" name="AutoShape 16"/>
          <p:cNvSpPr>
            <a:spLocks noChangeArrowheads="1"/>
          </p:cNvSpPr>
          <p:nvPr/>
        </p:nvSpPr>
        <p:spPr bwMode="auto">
          <a:xfrm>
            <a:off x="873038" y="1448651"/>
            <a:ext cx="2971821" cy="918280"/>
          </a:xfrm>
          <a:prstGeom prst="rightArrow">
            <a:avLst>
              <a:gd name="adj1" fmla="val 50000"/>
              <a:gd name="adj2" fmla="val 150014"/>
            </a:avLst>
          </a:prstGeom>
          <a:gradFill rotWithShape="0">
            <a:gsLst>
              <a:gs pos="0">
                <a:srgbClr val="FC0128"/>
              </a:gs>
              <a:gs pos="100000">
                <a:srgbClr val="FC0128">
                  <a:gamma/>
                  <a:shade val="29804"/>
                  <a:invGamma/>
                </a:srgbClr>
              </a:gs>
            </a:gsLst>
            <a:lin ang="0" scaled="1"/>
          </a:gradFill>
          <a:ln w="12700">
            <a:noFill/>
            <a:miter lim="800000"/>
            <a:headEnd/>
            <a:tailEnd/>
          </a:ln>
          <a:effectLst/>
        </p:spPr>
        <p:txBody>
          <a:bodyPr wrap="none" anchor="ctr"/>
          <a:lstStyle/>
          <a:p>
            <a:endParaRPr lang="pl-PL" sz="2400"/>
          </a:p>
        </p:txBody>
      </p:sp>
      <p:grpSp>
        <p:nvGrpSpPr>
          <p:cNvPr id="5" name="Group 17"/>
          <p:cNvGrpSpPr>
            <a:grpSpLocks/>
          </p:cNvGrpSpPr>
          <p:nvPr/>
        </p:nvGrpSpPr>
        <p:grpSpPr bwMode="auto">
          <a:xfrm>
            <a:off x="595096" y="1142984"/>
            <a:ext cx="4453147" cy="2191545"/>
            <a:chOff x="-682" y="3184"/>
            <a:chExt cx="1942" cy="1031"/>
          </a:xfrm>
        </p:grpSpPr>
        <p:sp>
          <p:nvSpPr>
            <p:cNvPr id="54" name="Text Box 18"/>
            <p:cNvSpPr txBox="1">
              <a:spLocks noChangeArrowheads="1"/>
            </p:cNvSpPr>
            <p:nvPr/>
          </p:nvSpPr>
          <p:spPr bwMode="auto">
            <a:xfrm>
              <a:off x="1011" y="3244"/>
              <a:ext cx="249" cy="971"/>
            </a:xfrm>
            <a:prstGeom prst="rect">
              <a:avLst/>
            </a:prstGeom>
            <a:noFill/>
            <a:ln w="12700">
              <a:noFill/>
              <a:miter lim="800000"/>
              <a:headEnd/>
              <a:tailEnd/>
            </a:ln>
            <a:effectLst/>
          </p:spPr>
          <p:txBody>
            <a:bodyPr wrap="square">
              <a:spAutoFit/>
            </a:bodyPr>
            <a:lstStyle/>
            <a:p>
              <a:pPr algn="l">
                <a:lnSpc>
                  <a:spcPct val="35000"/>
                </a:lnSpc>
              </a:pPr>
              <a:endParaRPr lang="en-GB" sz="3200" dirty="0"/>
            </a:p>
            <a:p>
              <a:pPr algn="l">
                <a:lnSpc>
                  <a:spcPct val="35000"/>
                </a:lnSpc>
              </a:pPr>
              <a:endParaRPr lang="en-GB" sz="3200" dirty="0"/>
            </a:p>
            <a:p>
              <a:pPr algn="l">
                <a:lnSpc>
                  <a:spcPct val="35000"/>
                </a:lnSpc>
              </a:pPr>
              <a:endParaRPr lang="en-GB" sz="3200" dirty="0"/>
            </a:p>
            <a:p>
              <a:pPr algn="l">
                <a:lnSpc>
                  <a:spcPct val="35000"/>
                </a:lnSpc>
              </a:pPr>
              <a:endParaRPr lang="en-GB" sz="3200" dirty="0"/>
            </a:p>
            <a:p>
              <a:pPr algn="l">
                <a:lnSpc>
                  <a:spcPct val="35000"/>
                </a:lnSpc>
              </a:pPr>
              <a:r>
                <a:rPr lang="en-GB" sz="14666" dirty="0"/>
                <a:t>?</a:t>
              </a:r>
            </a:p>
            <a:p>
              <a:pPr algn="l"/>
              <a:endParaRPr lang="en-GB" sz="3200" dirty="0"/>
            </a:p>
          </p:txBody>
        </p:sp>
        <p:sp>
          <p:nvSpPr>
            <p:cNvPr id="55" name="Text Box 19"/>
            <p:cNvSpPr txBox="1">
              <a:spLocks noChangeArrowheads="1"/>
            </p:cNvSpPr>
            <p:nvPr/>
          </p:nvSpPr>
          <p:spPr bwMode="auto">
            <a:xfrm>
              <a:off x="-682" y="3184"/>
              <a:ext cx="845" cy="275"/>
            </a:xfrm>
            <a:prstGeom prst="rect">
              <a:avLst/>
            </a:prstGeom>
            <a:noFill/>
            <a:ln w="12700">
              <a:noFill/>
              <a:miter lim="800000"/>
              <a:headEnd/>
              <a:tailEnd/>
            </a:ln>
            <a:effectLst/>
          </p:spPr>
          <p:txBody>
            <a:bodyPr wrap="none">
              <a:spAutoFit/>
            </a:bodyPr>
            <a:lstStyle/>
            <a:p>
              <a:pPr algn="l"/>
              <a:r>
                <a:rPr lang="pl-PL" sz="3200" b="1" dirty="0">
                  <a:solidFill>
                    <a:srgbClr val="0070C0"/>
                  </a:solidFill>
                  <a:latin typeface="Arial" charset="0"/>
                </a:rPr>
                <a:t>Kierunek</a:t>
              </a:r>
              <a:endParaRPr lang="en-GB" sz="3200" b="1" dirty="0">
                <a:solidFill>
                  <a:srgbClr val="0070C0"/>
                </a:solidFill>
                <a:latin typeface="Arial" charset="0"/>
              </a:endParaRPr>
            </a:p>
          </p:txBody>
        </p:sp>
      </p:grpSp>
      <p:sp>
        <p:nvSpPr>
          <p:cNvPr id="56" name="AutoShape 20"/>
          <p:cNvSpPr>
            <a:spLocks noChangeArrowheads="1"/>
          </p:cNvSpPr>
          <p:nvPr/>
        </p:nvSpPr>
        <p:spPr bwMode="auto">
          <a:xfrm rot="1063750">
            <a:off x="509091" y="3624529"/>
            <a:ext cx="3632227" cy="2659187"/>
          </a:xfrm>
          <a:prstGeom prst="irregularSeal2">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endParaRPr lang="pl-PL" sz="2400"/>
          </a:p>
        </p:txBody>
      </p:sp>
      <p:grpSp>
        <p:nvGrpSpPr>
          <p:cNvPr id="6" name="Group 21"/>
          <p:cNvGrpSpPr>
            <a:grpSpLocks/>
          </p:cNvGrpSpPr>
          <p:nvPr/>
        </p:nvGrpSpPr>
        <p:grpSpPr bwMode="auto">
          <a:xfrm>
            <a:off x="415837" y="2972650"/>
            <a:ext cx="3632227" cy="3809161"/>
            <a:chOff x="137" y="2363"/>
            <a:chExt cx="1569" cy="1569"/>
          </a:xfrm>
        </p:grpSpPr>
        <p:sp>
          <p:nvSpPr>
            <p:cNvPr id="58" name="AutoShape 22"/>
            <p:cNvSpPr>
              <a:spLocks noChangeArrowheads="1"/>
            </p:cNvSpPr>
            <p:nvPr/>
          </p:nvSpPr>
          <p:spPr bwMode="auto">
            <a:xfrm>
              <a:off x="874" y="3056"/>
              <a:ext cx="832" cy="202"/>
            </a:xfrm>
            <a:prstGeom prst="rightArrow">
              <a:avLst>
                <a:gd name="adj1" fmla="val 50000"/>
                <a:gd name="adj2" fmla="val 205960"/>
              </a:avLst>
            </a:prstGeom>
            <a:gradFill rotWithShape="0">
              <a:gsLst>
                <a:gs pos="0">
                  <a:srgbClr val="FC0128"/>
                </a:gs>
                <a:gs pos="100000">
                  <a:srgbClr val="FC0128">
                    <a:gamma/>
                    <a:shade val="29804"/>
                    <a:invGamma/>
                  </a:srgbClr>
                </a:gs>
              </a:gsLst>
              <a:lin ang="0" scaled="1"/>
            </a:gradFill>
            <a:ln w="12700">
              <a:noFill/>
              <a:miter lim="800000"/>
              <a:headEnd/>
              <a:tailEnd/>
            </a:ln>
            <a:effectLst/>
          </p:spPr>
          <p:txBody>
            <a:bodyPr wrap="none" anchor="ctr"/>
            <a:lstStyle/>
            <a:p>
              <a:endParaRPr lang="pl-PL" sz="2400"/>
            </a:p>
          </p:txBody>
        </p:sp>
        <p:sp>
          <p:nvSpPr>
            <p:cNvPr id="59" name="AutoShape 23"/>
            <p:cNvSpPr>
              <a:spLocks noChangeArrowheads="1"/>
            </p:cNvSpPr>
            <p:nvPr/>
          </p:nvSpPr>
          <p:spPr bwMode="auto">
            <a:xfrm flipH="1">
              <a:off x="137" y="3057"/>
              <a:ext cx="832" cy="202"/>
            </a:xfrm>
            <a:prstGeom prst="rightArrow">
              <a:avLst>
                <a:gd name="adj1" fmla="val 50000"/>
                <a:gd name="adj2" fmla="val 205960"/>
              </a:avLst>
            </a:prstGeom>
            <a:gradFill rotWithShape="0">
              <a:gsLst>
                <a:gs pos="0">
                  <a:srgbClr val="FC0128">
                    <a:gamma/>
                    <a:shade val="29804"/>
                    <a:invGamma/>
                  </a:srgbClr>
                </a:gs>
                <a:gs pos="100000">
                  <a:srgbClr val="FC0128"/>
                </a:gs>
              </a:gsLst>
              <a:lin ang="0" scaled="1"/>
            </a:gradFill>
            <a:ln w="12700">
              <a:noFill/>
              <a:miter lim="800000"/>
              <a:headEnd/>
              <a:tailEnd/>
            </a:ln>
            <a:effectLst/>
          </p:spPr>
          <p:txBody>
            <a:bodyPr wrap="none" anchor="ctr"/>
            <a:lstStyle/>
            <a:p>
              <a:endParaRPr lang="pl-PL" sz="2400"/>
            </a:p>
          </p:txBody>
        </p:sp>
        <p:sp>
          <p:nvSpPr>
            <p:cNvPr id="60" name="AutoShape 24"/>
            <p:cNvSpPr>
              <a:spLocks noChangeArrowheads="1"/>
            </p:cNvSpPr>
            <p:nvPr/>
          </p:nvSpPr>
          <p:spPr bwMode="auto">
            <a:xfrm rot="16200000">
              <a:off x="483" y="2678"/>
              <a:ext cx="832" cy="202"/>
            </a:xfrm>
            <a:prstGeom prst="rightArrow">
              <a:avLst>
                <a:gd name="adj1" fmla="val 50000"/>
                <a:gd name="adj2" fmla="val 205960"/>
              </a:avLst>
            </a:prstGeom>
            <a:gradFill rotWithShape="0">
              <a:gsLst>
                <a:gs pos="0">
                  <a:srgbClr val="FC0128">
                    <a:gamma/>
                    <a:shade val="29804"/>
                    <a:invGamma/>
                  </a:srgbClr>
                </a:gs>
                <a:gs pos="100000">
                  <a:srgbClr val="FC0128"/>
                </a:gs>
              </a:gsLst>
              <a:lin ang="5400000" scaled="1"/>
            </a:gradFill>
            <a:ln w="12700">
              <a:noFill/>
              <a:miter lim="800000"/>
              <a:headEnd/>
              <a:tailEnd/>
            </a:ln>
            <a:effectLst/>
          </p:spPr>
          <p:txBody>
            <a:bodyPr wrap="none" anchor="ctr"/>
            <a:lstStyle/>
            <a:p>
              <a:endParaRPr lang="pl-PL" sz="2400"/>
            </a:p>
          </p:txBody>
        </p:sp>
        <p:sp>
          <p:nvSpPr>
            <p:cNvPr id="61" name="AutoShape 25"/>
            <p:cNvSpPr>
              <a:spLocks noChangeArrowheads="1"/>
            </p:cNvSpPr>
            <p:nvPr/>
          </p:nvSpPr>
          <p:spPr bwMode="auto">
            <a:xfrm rot="16200000" flipH="1">
              <a:off x="484" y="3415"/>
              <a:ext cx="832" cy="202"/>
            </a:xfrm>
            <a:prstGeom prst="rightArrow">
              <a:avLst>
                <a:gd name="adj1" fmla="val 50000"/>
                <a:gd name="adj2" fmla="val 205960"/>
              </a:avLst>
            </a:prstGeom>
            <a:gradFill rotWithShape="0">
              <a:gsLst>
                <a:gs pos="0">
                  <a:srgbClr val="FC0128"/>
                </a:gs>
                <a:gs pos="100000">
                  <a:srgbClr val="FC0128">
                    <a:gamma/>
                    <a:shade val="29804"/>
                    <a:invGamma/>
                  </a:srgbClr>
                </a:gs>
              </a:gsLst>
              <a:lin ang="5400000" scaled="1"/>
            </a:gradFill>
            <a:ln w="12700">
              <a:noFill/>
              <a:miter lim="800000"/>
              <a:headEnd/>
              <a:tailEnd/>
            </a:ln>
            <a:effectLst/>
          </p:spPr>
          <p:txBody>
            <a:bodyPr wrap="none" anchor="ctr"/>
            <a:lstStyle/>
            <a:p>
              <a:endParaRPr lang="pl-PL" sz="2400"/>
            </a:p>
          </p:txBody>
        </p:sp>
        <p:sp>
          <p:nvSpPr>
            <p:cNvPr id="62" name="AutoShape 26"/>
            <p:cNvSpPr>
              <a:spLocks noChangeArrowheads="1"/>
            </p:cNvSpPr>
            <p:nvPr/>
          </p:nvSpPr>
          <p:spPr bwMode="auto">
            <a:xfrm rot="13500000">
              <a:off x="267" y="2805"/>
              <a:ext cx="832" cy="202"/>
            </a:xfrm>
            <a:prstGeom prst="rightArrow">
              <a:avLst>
                <a:gd name="adj1" fmla="val 50000"/>
                <a:gd name="adj2" fmla="val 205960"/>
              </a:avLst>
            </a:prstGeom>
            <a:gradFill rotWithShape="0">
              <a:gsLst>
                <a:gs pos="0">
                  <a:srgbClr val="FC0128">
                    <a:gamma/>
                    <a:shade val="29804"/>
                    <a:invGamma/>
                  </a:srgbClr>
                </a:gs>
                <a:gs pos="100000">
                  <a:srgbClr val="FC0128"/>
                </a:gs>
              </a:gsLst>
              <a:lin ang="5400000" scaled="1"/>
            </a:gradFill>
            <a:ln w="12700">
              <a:noFill/>
              <a:miter lim="800000"/>
              <a:headEnd/>
              <a:tailEnd/>
            </a:ln>
            <a:effectLst/>
          </p:spPr>
          <p:txBody>
            <a:bodyPr wrap="none" anchor="ctr"/>
            <a:lstStyle/>
            <a:p>
              <a:endParaRPr lang="pl-PL" sz="2400"/>
            </a:p>
          </p:txBody>
        </p:sp>
        <p:sp>
          <p:nvSpPr>
            <p:cNvPr id="63" name="AutoShape 27"/>
            <p:cNvSpPr>
              <a:spLocks noChangeArrowheads="1"/>
            </p:cNvSpPr>
            <p:nvPr/>
          </p:nvSpPr>
          <p:spPr bwMode="auto">
            <a:xfrm rot="13500000" flipH="1">
              <a:off x="767" y="3314"/>
              <a:ext cx="832" cy="202"/>
            </a:xfrm>
            <a:prstGeom prst="rightArrow">
              <a:avLst>
                <a:gd name="adj1" fmla="val 50000"/>
                <a:gd name="adj2" fmla="val 205960"/>
              </a:avLst>
            </a:prstGeom>
            <a:gradFill rotWithShape="0">
              <a:gsLst>
                <a:gs pos="0">
                  <a:srgbClr val="FC0128"/>
                </a:gs>
                <a:gs pos="100000">
                  <a:srgbClr val="FC0128">
                    <a:gamma/>
                    <a:shade val="29804"/>
                    <a:invGamma/>
                  </a:srgbClr>
                </a:gs>
              </a:gsLst>
              <a:lin ang="2700000" scaled="1"/>
            </a:gradFill>
            <a:ln w="12700">
              <a:noFill/>
              <a:miter lim="800000"/>
              <a:headEnd/>
              <a:tailEnd/>
            </a:ln>
            <a:effectLst/>
          </p:spPr>
          <p:txBody>
            <a:bodyPr wrap="none" anchor="ctr"/>
            <a:lstStyle/>
            <a:p>
              <a:endParaRPr lang="pl-PL" sz="2400"/>
            </a:p>
          </p:txBody>
        </p:sp>
        <p:sp>
          <p:nvSpPr>
            <p:cNvPr id="64" name="AutoShape 28"/>
            <p:cNvSpPr>
              <a:spLocks noChangeArrowheads="1"/>
            </p:cNvSpPr>
            <p:nvPr/>
          </p:nvSpPr>
          <p:spPr bwMode="auto">
            <a:xfrm rot="18900000">
              <a:off x="731" y="2799"/>
              <a:ext cx="832" cy="202"/>
            </a:xfrm>
            <a:prstGeom prst="rightArrow">
              <a:avLst>
                <a:gd name="adj1" fmla="val 50000"/>
                <a:gd name="adj2" fmla="val 205960"/>
              </a:avLst>
            </a:prstGeom>
            <a:gradFill rotWithShape="0">
              <a:gsLst>
                <a:gs pos="0">
                  <a:srgbClr val="FC0128">
                    <a:gamma/>
                    <a:shade val="29804"/>
                    <a:invGamma/>
                  </a:srgbClr>
                </a:gs>
                <a:gs pos="100000">
                  <a:srgbClr val="FC0128"/>
                </a:gs>
              </a:gsLst>
              <a:lin ang="5400000" scaled="1"/>
            </a:gradFill>
            <a:ln w="12700">
              <a:noFill/>
              <a:miter lim="800000"/>
              <a:headEnd/>
              <a:tailEnd/>
            </a:ln>
            <a:effectLst/>
          </p:spPr>
          <p:txBody>
            <a:bodyPr wrap="none" anchor="ctr"/>
            <a:lstStyle/>
            <a:p>
              <a:endParaRPr lang="pl-PL" sz="2400"/>
            </a:p>
          </p:txBody>
        </p:sp>
        <p:sp>
          <p:nvSpPr>
            <p:cNvPr id="65" name="AutoShape 29"/>
            <p:cNvSpPr>
              <a:spLocks noChangeArrowheads="1"/>
            </p:cNvSpPr>
            <p:nvPr/>
          </p:nvSpPr>
          <p:spPr bwMode="auto">
            <a:xfrm rot="18900000" flipH="1">
              <a:off x="212" y="3321"/>
              <a:ext cx="832" cy="202"/>
            </a:xfrm>
            <a:prstGeom prst="rightArrow">
              <a:avLst>
                <a:gd name="adj1" fmla="val 50000"/>
                <a:gd name="adj2" fmla="val 205960"/>
              </a:avLst>
            </a:prstGeom>
            <a:gradFill rotWithShape="0">
              <a:gsLst>
                <a:gs pos="0">
                  <a:srgbClr val="FC0128">
                    <a:gamma/>
                    <a:shade val="29804"/>
                    <a:invGamma/>
                  </a:srgbClr>
                </a:gs>
                <a:gs pos="100000">
                  <a:srgbClr val="FC0128"/>
                </a:gs>
              </a:gsLst>
              <a:lin ang="18900000" scaled="1"/>
            </a:gradFill>
            <a:ln w="12700">
              <a:noFill/>
              <a:miter lim="800000"/>
              <a:headEnd/>
              <a:tailEnd/>
            </a:ln>
            <a:effectLst/>
          </p:spPr>
          <p:txBody>
            <a:bodyPr wrap="none" anchor="ctr"/>
            <a:lstStyle/>
            <a:p>
              <a:endParaRPr lang="pl-PL" sz="2400"/>
            </a:p>
          </p:txBody>
        </p:sp>
      </p:grpSp>
      <p:grpSp>
        <p:nvGrpSpPr>
          <p:cNvPr id="7" name="Group 30"/>
          <p:cNvGrpSpPr>
            <a:grpSpLocks/>
          </p:cNvGrpSpPr>
          <p:nvPr/>
        </p:nvGrpSpPr>
        <p:grpSpPr bwMode="auto">
          <a:xfrm>
            <a:off x="957704" y="3903984"/>
            <a:ext cx="4590736" cy="2064005"/>
            <a:chOff x="-682" y="2880"/>
            <a:chExt cx="2002" cy="971"/>
          </a:xfrm>
        </p:grpSpPr>
        <p:sp>
          <p:nvSpPr>
            <p:cNvPr id="67" name="Text Box 31"/>
            <p:cNvSpPr txBox="1">
              <a:spLocks noChangeArrowheads="1"/>
            </p:cNvSpPr>
            <p:nvPr/>
          </p:nvSpPr>
          <p:spPr bwMode="auto">
            <a:xfrm>
              <a:off x="859" y="2880"/>
              <a:ext cx="461" cy="971"/>
            </a:xfrm>
            <a:prstGeom prst="rect">
              <a:avLst/>
            </a:prstGeom>
            <a:noFill/>
            <a:ln w="12700">
              <a:noFill/>
              <a:miter lim="800000"/>
              <a:headEnd/>
              <a:tailEnd/>
            </a:ln>
            <a:effectLst/>
          </p:spPr>
          <p:txBody>
            <a:bodyPr wrap="none">
              <a:spAutoFit/>
            </a:bodyPr>
            <a:lstStyle/>
            <a:p>
              <a:pPr algn="l">
                <a:lnSpc>
                  <a:spcPct val="35000"/>
                </a:lnSpc>
              </a:pPr>
              <a:endParaRPr lang="en-GB" sz="3200" dirty="0"/>
            </a:p>
            <a:p>
              <a:pPr algn="l">
                <a:lnSpc>
                  <a:spcPct val="35000"/>
                </a:lnSpc>
              </a:pPr>
              <a:endParaRPr lang="en-GB" sz="3200" dirty="0"/>
            </a:p>
            <a:p>
              <a:pPr algn="l">
                <a:lnSpc>
                  <a:spcPct val="35000"/>
                </a:lnSpc>
              </a:pPr>
              <a:endParaRPr lang="en-GB" sz="3200" dirty="0"/>
            </a:p>
            <a:p>
              <a:pPr algn="l">
                <a:lnSpc>
                  <a:spcPct val="35000"/>
                </a:lnSpc>
              </a:pPr>
              <a:endParaRPr lang="en-GB" sz="3200" dirty="0"/>
            </a:p>
            <a:p>
              <a:pPr algn="l">
                <a:lnSpc>
                  <a:spcPct val="35000"/>
                </a:lnSpc>
              </a:pPr>
              <a:r>
                <a:rPr lang="en-GB" sz="14666" dirty="0"/>
                <a:t>?</a:t>
              </a:r>
            </a:p>
            <a:p>
              <a:pPr algn="l"/>
              <a:endParaRPr lang="en-GB" sz="3200" dirty="0"/>
            </a:p>
          </p:txBody>
        </p:sp>
        <p:sp>
          <p:nvSpPr>
            <p:cNvPr id="68" name="Text Box 32"/>
            <p:cNvSpPr txBox="1">
              <a:spLocks noChangeArrowheads="1"/>
            </p:cNvSpPr>
            <p:nvPr/>
          </p:nvSpPr>
          <p:spPr bwMode="auto">
            <a:xfrm>
              <a:off x="-682" y="3184"/>
              <a:ext cx="845" cy="275"/>
            </a:xfrm>
            <a:prstGeom prst="rect">
              <a:avLst/>
            </a:prstGeom>
            <a:noFill/>
            <a:ln w="12700">
              <a:noFill/>
              <a:miter lim="800000"/>
              <a:headEnd/>
              <a:tailEnd/>
            </a:ln>
            <a:effectLst/>
          </p:spPr>
          <p:txBody>
            <a:bodyPr wrap="none">
              <a:spAutoFit/>
            </a:bodyPr>
            <a:lstStyle/>
            <a:p>
              <a:pPr algn="l"/>
              <a:r>
                <a:rPr lang="pl-PL" sz="3200" b="1" dirty="0">
                  <a:solidFill>
                    <a:srgbClr val="00B0F0"/>
                  </a:solidFill>
                  <a:latin typeface="Arial" charset="0"/>
                </a:rPr>
                <a:t>Kierunek</a:t>
              </a:r>
              <a:endParaRPr lang="en-GB" sz="3200" b="1" dirty="0">
                <a:solidFill>
                  <a:srgbClr val="00B0F0"/>
                </a:solidFill>
                <a:latin typeface="Arial" charset="0"/>
              </a:endParaRPr>
            </a:p>
          </p:txBody>
        </p:sp>
      </p:grpSp>
      <p:sp>
        <p:nvSpPr>
          <p:cNvPr id="69" name="Rectangle 33"/>
          <p:cNvSpPr>
            <a:spLocks noChangeArrowheads="1"/>
          </p:cNvSpPr>
          <p:nvPr/>
        </p:nvSpPr>
        <p:spPr bwMode="auto">
          <a:xfrm>
            <a:off x="571461" y="6086390"/>
            <a:ext cx="3327248" cy="776346"/>
          </a:xfrm>
          <a:prstGeom prst="rect">
            <a:avLst/>
          </a:prstGeom>
          <a:noFill/>
          <a:ln w="12700">
            <a:noFill/>
            <a:miter lim="800000"/>
            <a:headEnd/>
            <a:tailEnd/>
          </a:ln>
          <a:effectLst/>
        </p:spPr>
        <p:txBody>
          <a:bodyPr wrap="square" lIns="120649" tIns="59267" rIns="120649" bIns="59267">
            <a:spAutoFit/>
          </a:bodyPr>
          <a:lstStyle/>
          <a:p>
            <a:pPr algn="l"/>
            <a:r>
              <a:rPr lang="en-GB" sz="4267" b="1" dirty="0">
                <a:solidFill>
                  <a:srgbClr val="0070C0"/>
                </a:solidFill>
              </a:rPr>
              <a:t>1.500 m/s</a:t>
            </a:r>
          </a:p>
        </p:txBody>
      </p:sp>
      <p:sp>
        <p:nvSpPr>
          <p:cNvPr id="4" name="Symbol zastępczy zawartości 2"/>
          <p:cNvSpPr txBox="1">
            <a:spLocks/>
          </p:cNvSpPr>
          <p:nvPr/>
        </p:nvSpPr>
        <p:spPr>
          <a:xfrm>
            <a:off x="4634699" y="180266"/>
            <a:ext cx="3238523" cy="666755"/>
          </a:xfrm>
          <a:prstGeom prst="rect">
            <a:avLst/>
          </a:prstGeom>
        </p:spPr>
        <p:txBody>
          <a:bodyPr/>
          <a:lstStyle/>
          <a:p>
            <a:pPr marL="457189" indent="-457189" algn="ctr" defTabSz="1219170">
              <a:buClr>
                <a:schemeClr val="accent1">
                  <a:lumMod val="75000"/>
                </a:schemeClr>
              </a:buClr>
              <a:defRPr/>
            </a:pPr>
            <a:r>
              <a:rPr lang="pl-PL" sz="3000" b="1" dirty="0">
                <a:latin typeface="Calibri" panose="020F0502020204030204" pitchFamily="34" charset="0"/>
                <a:ea typeface="Calibri" panose="020F0502020204030204" pitchFamily="34" charset="0"/>
                <a:cs typeface="Calibri" panose="020F0502020204030204" pitchFamily="34" charset="0"/>
              </a:rPr>
              <a:t>Słuch</a:t>
            </a:r>
          </a:p>
        </p:txBody>
      </p:sp>
    </p:spTree>
    <p:extLst>
      <p:ext uri="{BB962C8B-B14F-4D97-AF65-F5344CB8AC3E}">
        <p14:creationId xmlns:p14="http://schemas.microsoft.com/office/powerpoint/2010/main" val="3019809218"/>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ppt_x</p:attrName>
                                        </p:attrNameLst>
                                      </p:cBhvr>
                                      <p:tavLst>
                                        <p:tav tm="0">
                                          <p:val>
                                            <p:strVal val="#ppt_x+#ppt_w/2"/>
                                          </p:val>
                                        </p:tav>
                                        <p:tav tm="100000">
                                          <p:val>
                                            <p:strVal val="#ppt_x"/>
                                          </p:val>
                                        </p:tav>
                                      </p:tavLst>
                                    </p:anim>
                                    <p:anim calcmode="lin" valueType="num">
                                      <p:cBhvr>
                                        <p:cTn id="8" dur="500" fill="hold"/>
                                        <p:tgtEl>
                                          <p:spTgt spid="49"/>
                                        </p:tgtEl>
                                        <p:attrNameLst>
                                          <p:attrName>ppt_y</p:attrName>
                                        </p:attrNameLst>
                                      </p:cBhvr>
                                      <p:tavLst>
                                        <p:tav tm="0">
                                          <p:val>
                                            <p:strVal val="#ppt_y"/>
                                          </p:val>
                                        </p:tav>
                                        <p:tav tm="100000">
                                          <p:val>
                                            <p:strVal val="#ppt_y"/>
                                          </p:val>
                                        </p:tav>
                                      </p:tavLst>
                                    </p:anim>
                                    <p:anim calcmode="lin" valueType="num">
                                      <p:cBhvr>
                                        <p:cTn id="9" dur="500" fill="hold"/>
                                        <p:tgtEl>
                                          <p:spTgt spid="49"/>
                                        </p:tgtEl>
                                        <p:attrNameLst>
                                          <p:attrName>ppt_w</p:attrName>
                                        </p:attrNameLst>
                                      </p:cBhvr>
                                      <p:tavLst>
                                        <p:tav tm="0">
                                          <p:val>
                                            <p:fltVal val="0"/>
                                          </p:val>
                                        </p:tav>
                                        <p:tav tm="100000">
                                          <p:val>
                                            <p:strVal val="#ppt_w"/>
                                          </p:val>
                                        </p:tav>
                                      </p:tavLst>
                                    </p:anim>
                                    <p:anim calcmode="lin" valueType="num">
                                      <p:cBhvr>
                                        <p:cTn id="10"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ox(out)">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ppt_w/2"/>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box(out)">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box(out)">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ox(ou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8"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ppt_x</p:attrName>
                                        </p:attrNameLst>
                                      </p:cBhvr>
                                      <p:tavLst>
                                        <p:tav tm="0">
                                          <p:val>
                                            <p:strVal val="#ppt_x-#ppt_w/2"/>
                                          </p:val>
                                        </p:tav>
                                        <p:tav tm="100000">
                                          <p:val>
                                            <p:strVal val="#ppt_x"/>
                                          </p:val>
                                        </p:tav>
                                      </p:tavLst>
                                    </p:anim>
                                    <p:anim calcmode="lin" valueType="num">
                                      <p:cBhvr>
                                        <p:cTn id="44" dur="500" fill="hold"/>
                                        <p:tgtEl>
                                          <p:spTgt spid="52"/>
                                        </p:tgtEl>
                                        <p:attrNameLst>
                                          <p:attrName>ppt_y</p:attrName>
                                        </p:attrNameLst>
                                      </p:cBhvr>
                                      <p:tavLst>
                                        <p:tav tm="0">
                                          <p:val>
                                            <p:strVal val="#ppt_y"/>
                                          </p:val>
                                        </p:tav>
                                        <p:tav tm="100000">
                                          <p:val>
                                            <p:strVal val="#ppt_y"/>
                                          </p:val>
                                        </p:tav>
                                      </p:tavLst>
                                    </p:anim>
                                    <p:anim calcmode="lin" valueType="num">
                                      <p:cBhvr>
                                        <p:cTn id="45" dur="500" fill="hold"/>
                                        <p:tgtEl>
                                          <p:spTgt spid="52"/>
                                        </p:tgtEl>
                                        <p:attrNameLst>
                                          <p:attrName>ppt_w</p:attrName>
                                        </p:attrNameLst>
                                      </p:cBhvr>
                                      <p:tavLst>
                                        <p:tav tm="0">
                                          <p:val>
                                            <p:fltVal val="0"/>
                                          </p:val>
                                        </p:tav>
                                        <p:tav tm="100000">
                                          <p:val>
                                            <p:strVal val="#ppt_w"/>
                                          </p:val>
                                        </p:tav>
                                      </p:tavLst>
                                    </p:anim>
                                    <p:anim calcmode="lin" valueType="num">
                                      <p:cBhvr>
                                        <p:cTn id="46"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4" presetClass="entr" presetSubtype="32"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ox(out)">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32"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ox(ou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utoUpdateAnimBg="0"/>
      <p:bldP spid="52" grpId="0" animBg="1"/>
      <p:bldP spid="56" grpId="0" animBg="1"/>
      <p:bldP spid="69" grpId="0" autoUpdateAnimBg="0"/>
    </p:bldLst>
  </p:timing>
</p:sld>
</file>

<file path=ppt/theme/theme1.xml><?xml version="1.0" encoding="utf-8"?>
<a:theme xmlns:a="http://schemas.openxmlformats.org/drawingml/2006/main" name="Przepis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EE7E2C9F272144DA26BEA835F05DAD4" ma:contentTypeVersion="10" ma:contentTypeDescription="Utwórz nowy dokument." ma:contentTypeScope="" ma:versionID="f6d31d3ccb2da36b2b7bf6c04601a50b">
  <xsd:schema xmlns:xsd="http://www.w3.org/2001/XMLSchema" xmlns:xs="http://www.w3.org/2001/XMLSchema" xmlns:p="http://schemas.microsoft.com/office/2006/metadata/properties" xmlns:ns2="0a6ba805-8d77-4e8b-a96b-503bf6373bfc" xmlns:ns3="2dc0f34e-853a-45c2-a131-6ab60d1aa962" targetNamespace="http://schemas.microsoft.com/office/2006/metadata/properties" ma:root="true" ma:fieldsID="7a3dc7fa624d64b44f304cd9efa33e62" ns2:_="" ns3:_="">
    <xsd:import namespace="0a6ba805-8d77-4e8b-a96b-503bf6373bfc"/>
    <xsd:import namespace="2dc0f34e-853a-45c2-a131-6ab60d1aa9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6ba805-8d77-4e8b-a96b-503bf6373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c0f34e-853a-45c2-a131-6ab60d1aa962" elementFormDefault="qualified">
    <xsd:import namespace="http://schemas.microsoft.com/office/2006/documentManagement/types"/>
    <xsd:import namespace="http://schemas.microsoft.com/office/infopath/2007/PartnerControls"/>
    <xsd:element name="SharedWithUsers" ma:index="1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A46229-12E6-4042-A149-32BA41CBE097}">
  <ds:schemaRefs>
    <ds:schemaRef ds:uri="http://schemas.microsoft.com/sharepoint/v3/contenttype/forms"/>
  </ds:schemaRefs>
</ds:datastoreItem>
</file>

<file path=customXml/itemProps2.xml><?xml version="1.0" encoding="utf-8"?>
<ds:datastoreItem xmlns:ds="http://schemas.openxmlformats.org/officeDocument/2006/customXml" ds:itemID="{ABBE4B76-9E45-4B55-AAD3-30B00F57DBD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F89ABFB-053F-48AA-A308-61143B8FEA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6ba805-8d77-4e8b-a96b-503bf6373bfc"/>
    <ds:schemaRef ds:uri="2dc0f34e-853a-45c2-a131-6ab60d1aa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13688</TotalTime>
  <Words>4982</Words>
  <Application>Microsoft Office PowerPoint</Application>
  <PresentationFormat>Panoramiczny</PresentationFormat>
  <Paragraphs>807</Paragraphs>
  <Slides>70</Slides>
  <Notes>16</Notes>
  <HiddenSlides>0</HiddenSlides>
  <MMClips>0</MMClips>
  <ScaleCrop>false</ScaleCrop>
  <HeadingPairs>
    <vt:vector size="8" baseType="variant">
      <vt:variant>
        <vt:lpstr>Używane czcionki</vt:lpstr>
      </vt:variant>
      <vt:variant>
        <vt:i4>10</vt:i4>
      </vt:variant>
      <vt:variant>
        <vt:lpstr>Motyw</vt:lpstr>
      </vt:variant>
      <vt:variant>
        <vt:i4>1</vt:i4>
      </vt:variant>
      <vt:variant>
        <vt:lpstr>Osadzone serwery OLE</vt:lpstr>
      </vt:variant>
      <vt:variant>
        <vt:i4>4</vt:i4>
      </vt:variant>
      <vt:variant>
        <vt:lpstr>Tytuły slajdów</vt:lpstr>
      </vt:variant>
      <vt:variant>
        <vt:i4>70</vt:i4>
      </vt:variant>
    </vt:vector>
  </HeadingPairs>
  <TitlesOfParts>
    <vt:vector size="85" baseType="lpstr">
      <vt:lpstr>Arial</vt:lpstr>
      <vt:lpstr>Calibri</vt:lpstr>
      <vt:lpstr>Calibri Light</vt:lpstr>
      <vt:lpstr>Roboto</vt:lpstr>
      <vt:lpstr>Segoe UI</vt:lpstr>
      <vt:lpstr>Symbol</vt:lpstr>
      <vt:lpstr>Tahoma</vt:lpstr>
      <vt:lpstr>Verdana</vt:lpstr>
      <vt:lpstr>Wingdings</vt:lpstr>
      <vt:lpstr>Wingdings 2</vt:lpstr>
      <vt:lpstr>Przepisy</vt:lpstr>
      <vt:lpstr>Equation</vt:lpstr>
      <vt:lpstr>Worksheet</vt:lpstr>
      <vt:lpstr>Wykres</vt:lpstr>
      <vt:lpstr>Równanie</vt:lpstr>
      <vt:lpstr>Szkolenie specjalistyczne w zakresie młodszego nurka  Temat: Podstawy fizyki i hydrologii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Właściwości fizyczne wody i warunki hydrometeorologiczne nurkowania</vt:lpstr>
      <vt:lpstr>Właściwości fizyczne wody i warunki hydrometeorologiczne nurkowania c.d.</vt:lpstr>
      <vt:lpstr>Właściwości fizyczne wody i warunki hydrometeorologiczne nurkowania c.d.</vt:lpstr>
      <vt:lpstr>Właściwości fizyczne wody i warunki hydrometeorologiczne nurkowania c.d.</vt:lpstr>
      <vt:lpstr>Podział akwenów  i cieków</vt:lpstr>
      <vt:lpstr>Budowa niecki jeziora</vt:lpstr>
      <vt:lpstr>Budowa niecki jeziora c.d.</vt:lpstr>
      <vt:lpstr>Budowa niecki jeziora c.d.</vt:lpstr>
      <vt:lpstr>Uwarstwienie termiczne wód</vt:lpstr>
      <vt:lpstr>Uwarstwienie termiczne wód c.d.</vt:lpstr>
      <vt:lpstr>Uwarstwienie termiczne wód c.d.</vt:lpstr>
      <vt:lpstr>Prądy wody w akwenach śródlądowych</vt:lpstr>
      <vt:lpstr>Mapy batymetryczne</vt:lpstr>
      <vt:lpstr>Rzeki</vt:lpstr>
      <vt:lpstr>Budowa koryta rzeki</vt:lpstr>
      <vt:lpstr>Rzeki c.d.</vt:lpstr>
      <vt:lpstr>Budowle i obiekty hydrotechniczne</vt:lpstr>
      <vt:lpstr>Budowle i obiekty hydrotechniczne</vt:lpstr>
      <vt:lpstr>Budowle i obiekty hydrotechniczne c.d.</vt:lpstr>
      <vt:lpstr>Budowle i obiekty hydrotechniczne</vt:lpstr>
      <vt:lpstr>Budowle i obiekty hydrotechniczne c.d.</vt:lpstr>
      <vt:lpstr>Budowle i obiekty hydrotechniczne c.d.</vt:lpstr>
      <vt:lpstr>Budowle i obiekty hydrotechniczne c.d.</vt:lpstr>
      <vt:lpstr>Budowle i obiekty hydrotechniczne c.d.</vt:lpstr>
      <vt:lpstr>Koniec</vt:lpstr>
      <vt:lpstr>Metryczka prezentacji</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Techniki ratownicze wykorzystywane na akwenach zalodzonych</dc:title>
  <dc:creator>Gelert Jacek</dc:creator>
  <cp:lastModifiedBy>A.Dobosz (KG PSP)</cp:lastModifiedBy>
  <cp:revision>154</cp:revision>
  <dcterms:created xsi:type="dcterms:W3CDTF">2018-01-27T12:15:08Z</dcterms:created>
  <dcterms:modified xsi:type="dcterms:W3CDTF">2025-01-17T13:46:35Z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0x0101003EE7E2C9F272144DA26BEA835F05DAD4</vt:lpwstr>
  </property>
</Properties>
</file>