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5"/>
  </p:notesMasterIdLst>
  <p:sldIdLst>
    <p:sldId id="256" r:id="rId5"/>
    <p:sldId id="257" r:id="rId6"/>
    <p:sldId id="321" r:id="rId7"/>
    <p:sldId id="346" r:id="rId8"/>
    <p:sldId id="347" r:id="rId9"/>
    <p:sldId id="348" r:id="rId10"/>
    <p:sldId id="349" r:id="rId11"/>
    <p:sldId id="350" r:id="rId12"/>
    <p:sldId id="351" r:id="rId13"/>
    <p:sldId id="352" r:id="rId14"/>
    <p:sldId id="353" r:id="rId15"/>
    <p:sldId id="354" r:id="rId16"/>
    <p:sldId id="355" r:id="rId17"/>
    <p:sldId id="356" r:id="rId18"/>
    <p:sldId id="357" r:id="rId19"/>
    <p:sldId id="358" r:id="rId20"/>
    <p:sldId id="359" r:id="rId21"/>
    <p:sldId id="360" r:id="rId22"/>
    <p:sldId id="361" r:id="rId23"/>
    <p:sldId id="362" r:id="rId24"/>
    <p:sldId id="363" r:id="rId25"/>
    <p:sldId id="364" r:id="rId26"/>
    <p:sldId id="365" r:id="rId27"/>
    <p:sldId id="366" r:id="rId28"/>
    <p:sldId id="367" r:id="rId29"/>
    <p:sldId id="368" r:id="rId30"/>
    <p:sldId id="369" r:id="rId31"/>
    <p:sldId id="370" r:id="rId32"/>
    <p:sldId id="371" r:id="rId33"/>
    <p:sldId id="372" r:id="rId34"/>
    <p:sldId id="388" r:id="rId35"/>
    <p:sldId id="373" r:id="rId36"/>
    <p:sldId id="374" r:id="rId37"/>
    <p:sldId id="375" r:id="rId38"/>
    <p:sldId id="376" r:id="rId39"/>
    <p:sldId id="377" r:id="rId40"/>
    <p:sldId id="378" r:id="rId41"/>
    <p:sldId id="379" r:id="rId42"/>
    <p:sldId id="380" r:id="rId43"/>
    <p:sldId id="381" r:id="rId44"/>
    <p:sldId id="384" r:id="rId45"/>
    <p:sldId id="385" r:id="rId46"/>
    <p:sldId id="386" r:id="rId47"/>
    <p:sldId id="387" r:id="rId48"/>
    <p:sldId id="322" r:id="rId49"/>
    <p:sldId id="323" r:id="rId50"/>
    <p:sldId id="324" r:id="rId51"/>
    <p:sldId id="325" r:id="rId52"/>
    <p:sldId id="326" r:id="rId53"/>
    <p:sldId id="327" r:id="rId54"/>
    <p:sldId id="343" r:id="rId55"/>
    <p:sldId id="389" r:id="rId56"/>
    <p:sldId id="344" r:id="rId57"/>
    <p:sldId id="345" r:id="rId58"/>
    <p:sldId id="328" r:id="rId59"/>
    <p:sldId id="329" r:id="rId60"/>
    <p:sldId id="330" r:id="rId61"/>
    <p:sldId id="331" r:id="rId62"/>
    <p:sldId id="333" r:id="rId63"/>
    <p:sldId id="342" r:id="rId64"/>
    <p:sldId id="334" r:id="rId65"/>
    <p:sldId id="335" r:id="rId66"/>
    <p:sldId id="336" r:id="rId67"/>
    <p:sldId id="338" r:id="rId68"/>
    <p:sldId id="339" r:id="rId69"/>
    <p:sldId id="337" r:id="rId70"/>
    <p:sldId id="340" r:id="rId71"/>
    <p:sldId id="341" r:id="rId72"/>
    <p:sldId id="267" r:id="rId73"/>
    <p:sldId id="320" r:id="rId7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63559" autoAdjust="0"/>
  </p:normalViewPr>
  <p:slideViewPr>
    <p:cSldViewPr snapToGrid="0">
      <p:cViewPr varScale="1">
        <p:scale>
          <a:sx n="66" d="100"/>
          <a:sy n="66" d="100"/>
        </p:scale>
        <p:origin x="22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B02801-07C2-4F2E-908F-016E36568202}" type="datetimeFigureOut">
              <a:rPr lang="pl-PL" smtClean="0"/>
              <a:t>17.01.2025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647AB5-1005-45A4-B618-8221BB78919F}" type="slidenum">
              <a:rPr lang="pl-PL" smtClean="0"/>
              <a:t>‹#›</a:t>
            </a:fld>
            <a:endParaRPr lang="pl-PL"/>
          </a:p>
        </p:txBody>
      </p:sp>
    </p:spTree>
    <p:extLst>
      <p:ext uri="{BB962C8B-B14F-4D97-AF65-F5344CB8AC3E}">
        <p14:creationId xmlns:p14="http://schemas.microsoft.com/office/powerpoint/2010/main" val="3476474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E6647AB5-1005-45A4-B618-8221BB78919F}" type="slidenum">
              <a:rPr lang="pl-PL" smtClean="0"/>
              <a:t>13</a:t>
            </a:fld>
            <a:endParaRPr lang="pl-PL"/>
          </a:p>
        </p:txBody>
      </p:sp>
    </p:spTree>
    <p:extLst>
      <p:ext uri="{BB962C8B-B14F-4D97-AF65-F5344CB8AC3E}">
        <p14:creationId xmlns:p14="http://schemas.microsoft.com/office/powerpoint/2010/main" val="196612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solidFill>
                <a:effectLst/>
                <a:uLnTx/>
                <a:uFillTx/>
                <a:latin typeface="Calibri"/>
                <a:ea typeface="+mn-ea"/>
                <a:cs typeface="+mn-cs"/>
              </a:rPr>
              <a:t>Źródło: wikipedia.org</a:t>
            </a:r>
          </a:p>
        </p:txBody>
      </p:sp>
      <p:sp>
        <p:nvSpPr>
          <p:cNvPr id="4" name="Symbol zastępczy numeru slajdu 3"/>
          <p:cNvSpPr>
            <a:spLocks noGrp="1"/>
          </p:cNvSpPr>
          <p:nvPr>
            <p:ph type="sldNum" sz="quarter" idx="5"/>
          </p:nvPr>
        </p:nvSpPr>
        <p:spPr/>
        <p:txBody>
          <a:bodyPr/>
          <a:lstStyle/>
          <a:p>
            <a:fld id="{E6647AB5-1005-45A4-B618-8221BB78919F}" type="slidenum">
              <a:rPr lang="pl-PL" smtClean="0"/>
              <a:t>62</a:t>
            </a:fld>
            <a:endParaRPr lang="pl-PL"/>
          </a:p>
        </p:txBody>
      </p:sp>
    </p:spTree>
    <p:extLst>
      <p:ext uri="{BB962C8B-B14F-4D97-AF65-F5344CB8AC3E}">
        <p14:creationId xmlns:p14="http://schemas.microsoft.com/office/powerpoint/2010/main" val="1343537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E6647AB5-1005-45A4-B618-8221BB78919F}" type="slidenum">
              <a:rPr lang="pl-PL" smtClean="0"/>
              <a:t>63</a:t>
            </a:fld>
            <a:endParaRPr lang="pl-PL"/>
          </a:p>
        </p:txBody>
      </p:sp>
    </p:spTree>
    <p:extLst>
      <p:ext uri="{BB962C8B-B14F-4D97-AF65-F5344CB8AC3E}">
        <p14:creationId xmlns:p14="http://schemas.microsoft.com/office/powerpoint/2010/main" val="3584947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E6647AB5-1005-45A4-B618-8221BB78919F}" type="slidenum">
              <a:rPr lang="pl-PL" smtClean="0"/>
              <a:t>64</a:t>
            </a:fld>
            <a:endParaRPr lang="pl-PL"/>
          </a:p>
        </p:txBody>
      </p:sp>
    </p:spTree>
    <p:extLst>
      <p:ext uri="{BB962C8B-B14F-4D97-AF65-F5344CB8AC3E}">
        <p14:creationId xmlns:p14="http://schemas.microsoft.com/office/powerpoint/2010/main" val="1795067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solidFill>
                <a:effectLst/>
                <a:uLnTx/>
                <a:uFillTx/>
                <a:latin typeface="Calibri"/>
                <a:ea typeface="+mn-ea"/>
                <a:cs typeface="+mn-cs"/>
              </a:rPr>
              <a:t>Autor: Stefan.p21 - Praca własna, CC BY-SA 4.0, https://commons.wikimedia.org/w/index.php?curid=15784795</a:t>
            </a:r>
          </a:p>
        </p:txBody>
      </p:sp>
      <p:sp>
        <p:nvSpPr>
          <p:cNvPr id="4" name="Symbol zastępczy numeru slajdu 3"/>
          <p:cNvSpPr>
            <a:spLocks noGrp="1"/>
          </p:cNvSpPr>
          <p:nvPr>
            <p:ph type="sldNum" sz="quarter" idx="5"/>
          </p:nvPr>
        </p:nvSpPr>
        <p:spPr/>
        <p:txBody>
          <a:bodyPr/>
          <a:lstStyle/>
          <a:p>
            <a:fld id="{E6647AB5-1005-45A4-B618-8221BB78919F}" type="slidenum">
              <a:rPr lang="pl-PL" smtClean="0"/>
              <a:t>65</a:t>
            </a:fld>
            <a:endParaRPr lang="pl-PL"/>
          </a:p>
        </p:txBody>
      </p:sp>
    </p:spTree>
    <p:extLst>
      <p:ext uri="{BB962C8B-B14F-4D97-AF65-F5344CB8AC3E}">
        <p14:creationId xmlns:p14="http://schemas.microsoft.com/office/powerpoint/2010/main" val="652771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solidFill>
                <a:effectLst/>
                <a:uLnTx/>
                <a:uFillTx/>
                <a:latin typeface="Calibri"/>
                <a:ea typeface="+mn-ea"/>
                <a:cs typeface="+mn-cs"/>
              </a:rPr>
              <a:t>Autor: Dariusz Kowalczyk, CC BY-SA 4.0, https://commons.wikimedia.org/w/index.php?curid=49754841</a:t>
            </a:r>
          </a:p>
        </p:txBody>
      </p:sp>
      <p:sp>
        <p:nvSpPr>
          <p:cNvPr id="4" name="Symbol zastępczy numeru slajdu 3"/>
          <p:cNvSpPr>
            <a:spLocks noGrp="1"/>
          </p:cNvSpPr>
          <p:nvPr>
            <p:ph type="sldNum" sz="quarter" idx="5"/>
          </p:nvPr>
        </p:nvSpPr>
        <p:spPr/>
        <p:txBody>
          <a:bodyPr/>
          <a:lstStyle/>
          <a:p>
            <a:fld id="{E6647AB5-1005-45A4-B618-8221BB78919F}" type="slidenum">
              <a:rPr lang="pl-PL" smtClean="0"/>
              <a:t>66</a:t>
            </a:fld>
            <a:endParaRPr lang="pl-PL"/>
          </a:p>
        </p:txBody>
      </p:sp>
    </p:spTree>
    <p:extLst>
      <p:ext uri="{BB962C8B-B14F-4D97-AF65-F5344CB8AC3E}">
        <p14:creationId xmlns:p14="http://schemas.microsoft.com/office/powerpoint/2010/main" val="7371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solidFill>
                <a:effectLst/>
                <a:uLnTx/>
                <a:uFillTx/>
                <a:latin typeface="Calibri"/>
                <a:ea typeface="+mn-ea"/>
                <a:cs typeface="+mn-cs"/>
              </a:rPr>
              <a:t>Autor: Adrian Grycuk, wikipedia.org</a:t>
            </a:r>
          </a:p>
        </p:txBody>
      </p:sp>
      <p:sp>
        <p:nvSpPr>
          <p:cNvPr id="4" name="Symbol zastępczy numeru slajdu 3"/>
          <p:cNvSpPr>
            <a:spLocks noGrp="1"/>
          </p:cNvSpPr>
          <p:nvPr>
            <p:ph type="sldNum" sz="quarter" idx="5"/>
          </p:nvPr>
        </p:nvSpPr>
        <p:spPr/>
        <p:txBody>
          <a:bodyPr/>
          <a:lstStyle/>
          <a:p>
            <a:fld id="{E6647AB5-1005-45A4-B618-8221BB78919F}" type="slidenum">
              <a:rPr lang="pl-PL" smtClean="0"/>
              <a:t>67</a:t>
            </a:fld>
            <a:endParaRPr lang="pl-PL"/>
          </a:p>
        </p:txBody>
      </p:sp>
    </p:spTree>
    <p:extLst>
      <p:ext uri="{BB962C8B-B14F-4D97-AF65-F5344CB8AC3E}">
        <p14:creationId xmlns:p14="http://schemas.microsoft.com/office/powerpoint/2010/main" val="2084654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solidFill>
                <a:effectLst/>
                <a:uLnTx/>
                <a:uFillTx/>
                <a:latin typeface="Calibri"/>
                <a:ea typeface="+mn-ea"/>
                <a:cs typeface="+mn-cs"/>
              </a:rPr>
              <a:t>Źródło: wikipedia.org</a:t>
            </a:r>
          </a:p>
          <a:p>
            <a:endParaRPr lang="pl-PL" dirty="0"/>
          </a:p>
        </p:txBody>
      </p:sp>
      <p:sp>
        <p:nvSpPr>
          <p:cNvPr id="4" name="Symbol zastępczy numeru slajdu 3"/>
          <p:cNvSpPr>
            <a:spLocks noGrp="1"/>
          </p:cNvSpPr>
          <p:nvPr>
            <p:ph type="sldNum" sz="quarter" idx="5"/>
          </p:nvPr>
        </p:nvSpPr>
        <p:spPr/>
        <p:txBody>
          <a:bodyPr/>
          <a:lstStyle/>
          <a:p>
            <a:fld id="{E6647AB5-1005-45A4-B618-8221BB78919F}" type="slidenum">
              <a:rPr lang="pl-PL" smtClean="0"/>
              <a:t>68</a:t>
            </a:fld>
            <a:endParaRPr lang="pl-PL"/>
          </a:p>
        </p:txBody>
      </p:sp>
    </p:spTree>
    <p:extLst>
      <p:ext uri="{BB962C8B-B14F-4D97-AF65-F5344CB8AC3E}">
        <p14:creationId xmlns:p14="http://schemas.microsoft.com/office/powerpoint/2010/main" val="206418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30</a:t>
            </a:fld>
            <a:endParaRPr lang="en-US" dirty="0"/>
          </a:p>
        </p:txBody>
      </p:sp>
    </p:spTree>
    <p:extLst>
      <p:ext uri="{BB962C8B-B14F-4D97-AF65-F5344CB8AC3E}">
        <p14:creationId xmlns:p14="http://schemas.microsoft.com/office/powerpoint/2010/main" val="3416016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5B9BD5">
                  <a:lumMod val="75000"/>
                </a:srgbClr>
              </a:buClr>
              <a:buSzTx/>
              <a:buFontTx/>
              <a:buNone/>
              <a:tabLst/>
              <a:defRPr/>
            </a:pPr>
            <a:r>
              <a:rPr kumimoji="0" lang="pl-PL" sz="2400" b="1" i="0" u="none" strike="noStrike" kern="1200" cap="none" spc="0" normalizeH="0" baseline="0" noProof="0" dirty="0">
                <a:ln>
                  <a:noFill/>
                </a:ln>
                <a:solidFill>
                  <a:srgbClr val="ED7D31">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Prawo Boyle’a Mariotte’a</a:t>
            </a:r>
          </a:p>
          <a:p>
            <a:pPr marL="0" marR="0" lvl="0" indent="0" algn="l" defTabSz="914400" rtl="0" eaLnBrk="1" fontAlgn="auto" latinLnBrk="0" hangingPunct="1">
              <a:lnSpc>
                <a:spcPct val="100000"/>
              </a:lnSpc>
              <a:spcBef>
                <a:spcPts val="0"/>
              </a:spcBef>
              <a:spcAft>
                <a:spcPts val="0"/>
              </a:spcAft>
              <a:buClr>
                <a:srgbClr val="5B9BD5">
                  <a:lumMod val="75000"/>
                </a:srgbClr>
              </a:buClr>
              <a:buSzTx/>
              <a:buFontTx/>
              <a:buNone/>
              <a:tabLst/>
              <a:defRPr/>
            </a:pPr>
            <a:r>
              <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Wraz ze wzrostem ciśnienia zmniejsza się objętość gazu.</a:t>
            </a:r>
          </a:p>
        </p:txBody>
      </p:sp>
      <p:sp>
        <p:nvSpPr>
          <p:cNvPr id="4" name="Symbol zastępczy numeru slajdu 3"/>
          <p:cNvSpPr>
            <a:spLocks noGrp="1"/>
          </p:cNvSpPr>
          <p:nvPr>
            <p:ph type="sldNum" sz="quarter" idx="5"/>
          </p:nvPr>
        </p:nvSpPr>
        <p:spPr/>
        <p:txBody>
          <a:bodyPr/>
          <a:lstStyle/>
          <a:p>
            <a:fld id="{E6647AB5-1005-45A4-B618-8221BB78919F}" type="slidenum">
              <a:rPr lang="pl-PL" smtClean="0"/>
              <a:t>32</a:t>
            </a:fld>
            <a:endParaRPr lang="pl-PL"/>
          </a:p>
        </p:txBody>
      </p:sp>
    </p:spTree>
    <p:extLst>
      <p:ext uri="{BB962C8B-B14F-4D97-AF65-F5344CB8AC3E}">
        <p14:creationId xmlns:p14="http://schemas.microsoft.com/office/powerpoint/2010/main" val="1760665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E6647AB5-1005-45A4-B618-8221BB78919F}" type="slidenum">
              <a:rPr lang="pl-PL" smtClean="0"/>
              <a:t>36</a:t>
            </a:fld>
            <a:endParaRPr lang="pl-PL"/>
          </a:p>
        </p:txBody>
      </p:sp>
    </p:spTree>
    <p:extLst>
      <p:ext uri="{BB962C8B-B14F-4D97-AF65-F5344CB8AC3E}">
        <p14:creationId xmlns:p14="http://schemas.microsoft.com/office/powerpoint/2010/main" val="1731716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E6647AB5-1005-45A4-B618-8221BB78919F}" type="slidenum">
              <a:rPr lang="pl-PL" smtClean="0"/>
              <a:t>37</a:t>
            </a:fld>
            <a:endParaRPr lang="pl-PL"/>
          </a:p>
        </p:txBody>
      </p:sp>
    </p:spTree>
    <p:extLst>
      <p:ext uri="{BB962C8B-B14F-4D97-AF65-F5344CB8AC3E}">
        <p14:creationId xmlns:p14="http://schemas.microsoft.com/office/powerpoint/2010/main" val="2931801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E6647AB5-1005-45A4-B618-8221BB78919F}" type="slidenum">
              <a:rPr lang="pl-PL" smtClean="0"/>
              <a:t>47</a:t>
            </a:fld>
            <a:endParaRPr lang="pl-PL"/>
          </a:p>
        </p:txBody>
      </p:sp>
    </p:spTree>
    <p:extLst>
      <p:ext uri="{BB962C8B-B14F-4D97-AF65-F5344CB8AC3E}">
        <p14:creationId xmlns:p14="http://schemas.microsoft.com/office/powerpoint/2010/main" val="147536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solidFill>
                <a:effectLst/>
                <a:uLnTx/>
                <a:uFillTx/>
                <a:latin typeface="Calibri"/>
                <a:ea typeface="+mn-ea"/>
                <a:cs typeface="+mn-cs"/>
              </a:rPr>
              <a:t>Źródło: wikipedia.org</a:t>
            </a:r>
          </a:p>
        </p:txBody>
      </p:sp>
      <p:sp>
        <p:nvSpPr>
          <p:cNvPr id="4" name="Symbol zastępczy numeru slajdu 3"/>
          <p:cNvSpPr>
            <a:spLocks noGrp="1"/>
          </p:cNvSpPr>
          <p:nvPr>
            <p:ph type="sldNum" sz="quarter" idx="5"/>
          </p:nvPr>
        </p:nvSpPr>
        <p:spPr/>
        <p:txBody>
          <a:bodyPr/>
          <a:lstStyle/>
          <a:p>
            <a:fld id="{E6647AB5-1005-45A4-B618-8221BB78919F}" type="slidenum">
              <a:rPr lang="pl-PL" smtClean="0"/>
              <a:t>49</a:t>
            </a:fld>
            <a:endParaRPr lang="pl-PL"/>
          </a:p>
        </p:txBody>
      </p:sp>
    </p:spTree>
    <p:extLst>
      <p:ext uri="{BB962C8B-B14F-4D97-AF65-F5344CB8AC3E}">
        <p14:creationId xmlns:p14="http://schemas.microsoft.com/office/powerpoint/2010/main" val="129650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solidFill>
                <a:effectLst/>
                <a:uLnTx/>
                <a:uFillTx/>
                <a:latin typeface="Calibri"/>
                <a:ea typeface="+mn-ea"/>
                <a:cs typeface="+mn-cs"/>
              </a:rPr>
              <a:t>Źródło: wikipedia.org</a:t>
            </a:r>
          </a:p>
        </p:txBody>
      </p:sp>
      <p:sp>
        <p:nvSpPr>
          <p:cNvPr id="4" name="Symbol zastępczy numeru slajdu 3"/>
          <p:cNvSpPr>
            <a:spLocks noGrp="1"/>
          </p:cNvSpPr>
          <p:nvPr>
            <p:ph type="sldNum" sz="quarter" idx="5"/>
          </p:nvPr>
        </p:nvSpPr>
        <p:spPr/>
        <p:txBody>
          <a:bodyPr/>
          <a:lstStyle/>
          <a:p>
            <a:fld id="{E6647AB5-1005-45A4-B618-8221BB78919F}" type="slidenum">
              <a:rPr lang="pl-PL" smtClean="0"/>
              <a:t>57</a:t>
            </a:fld>
            <a:endParaRPr lang="pl-PL"/>
          </a:p>
        </p:txBody>
      </p:sp>
    </p:spTree>
    <p:extLst>
      <p:ext uri="{BB962C8B-B14F-4D97-AF65-F5344CB8AC3E}">
        <p14:creationId xmlns:p14="http://schemas.microsoft.com/office/powerpoint/2010/main" val="4284208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dirty="0">
                <a:ln>
                  <a:noFill/>
                </a:ln>
                <a:solidFill>
                  <a:prstClr val="black"/>
                </a:solidFill>
                <a:effectLst/>
                <a:uLnTx/>
                <a:uFillTx/>
                <a:latin typeface="Calibri"/>
                <a:ea typeface="+mn-ea"/>
                <a:cs typeface="+mn-cs"/>
              </a:rPr>
              <a:t>Źródło: wikipedia.org</a:t>
            </a:r>
          </a:p>
        </p:txBody>
      </p:sp>
      <p:sp>
        <p:nvSpPr>
          <p:cNvPr id="4" name="Symbol zastępczy numeru slajdu 3"/>
          <p:cNvSpPr>
            <a:spLocks noGrp="1"/>
          </p:cNvSpPr>
          <p:nvPr>
            <p:ph type="sldNum" sz="quarter" idx="5"/>
          </p:nvPr>
        </p:nvSpPr>
        <p:spPr/>
        <p:txBody>
          <a:bodyPr/>
          <a:lstStyle/>
          <a:p>
            <a:fld id="{E6647AB5-1005-45A4-B618-8221BB78919F}" type="slidenum">
              <a:rPr lang="pl-PL" smtClean="0"/>
              <a:t>60</a:t>
            </a:fld>
            <a:endParaRPr lang="pl-PL"/>
          </a:p>
        </p:txBody>
      </p:sp>
    </p:spTree>
    <p:extLst>
      <p:ext uri="{BB962C8B-B14F-4D97-AF65-F5344CB8AC3E}">
        <p14:creationId xmlns:p14="http://schemas.microsoft.com/office/powerpoint/2010/main" val="3035187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3203458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62407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1752931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ontent 02">
    <p:spTree>
      <p:nvGrpSpPr>
        <p:cNvPr id="1" name=""/>
        <p:cNvGrpSpPr/>
        <p:nvPr/>
      </p:nvGrpSpPr>
      <p:grpSpPr>
        <a:xfrm>
          <a:off x="0" y="0"/>
          <a:ext cx="0" cy="0"/>
          <a:chOff x="0" y="0"/>
          <a:chExt cx="0" cy="0"/>
        </a:xfrm>
      </p:grpSpPr>
      <p:sp>
        <p:nvSpPr>
          <p:cNvPr id="5" name="Rectangle 4"/>
          <p:cNvSpPr/>
          <p:nvPr userDrawn="1"/>
        </p:nvSpPr>
        <p:spPr>
          <a:xfrm rot="4500000">
            <a:off x="4448841" y="-5824510"/>
            <a:ext cx="3508363" cy="11898955"/>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 fmla="*/ 308344 w 3127744"/>
              <a:gd name="connsiteY0" fmla="*/ 0 h 3962400"/>
              <a:gd name="connsiteX1" fmla="*/ 3127744 w 3127744"/>
              <a:gd name="connsiteY1" fmla="*/ 0 h 3962400"/>
              <a:gd name="connsiteX2" fmla="*/ 3127744 w 3127744"/>
              <a:gd name="connsiteY2" fmla="*/ 3962400 h 3962400"/>
              <a:gd name="connsiteX3" fmla="*/ 0 w 3127744"/>
              <a:gd name="connsiteY3" fmla="*/ 3813544 h 3962400"/>
              <a:gd name="connsiteX4" fmla="*/ 308344 w 3127744"/>
              <a:gd name="connsiteY4" fmla="*/ 0 h 3962400"/>
              <a:gd name="connsiteX0" fmla="*/ 308344 w 3149009"/>
              <a:gd name="connsiteY0" fmla="*/ 0 h 3813544"/>
              <a:gd name="connsiteX1" fmla="*/ 3127744 w 3149009"/>
              <a:gd name="connsiteY1" fmla="*/ 0 h 3813544"/>
              <a:gd name="connsiteX2" fmla="*/ 3149009 w 3149009"/>
              <a:gd name="connsiteY2" fmla="*/ 3547730 h 3813544"/>
              <a:gd name="connsiteX3" fmla="*/ 0 w 3149009"/>
              <a:gd name="connsiteY3" fmla="*/ 3813544 h 3813544"/>
              <a:gd name="connsiteX4" fmla="*/ 308344 w 3149009"/>
              <a:gd name="connsiteY4" fmla="*/ 0 h 3813544"/>
              <a:gd name="connsiteX0" fmla="*/ 308344 w 3138376"/>
              <a:gd name="connsiteY0" fmla="*/ 0 h 3813544"/>
              <a:gd name="connsiteX1" fmla="*/ 3127744 w 3138376"/>
              <a:gd name="connsiteY1" fmla="*/ 0 h 3813544"/>
              <a:gd name="connsiteX2" fmla="*/ 3138376 w 3138376"/>
              <a:gd name="connsiteY2" fmla="*/ 3590261 h 3813544"/>
              <a:gd name="connsiteX3" fmla="*/ 0 w 3138376"/>
              <a:gd name="connsiteY3" fmla="*/ 3813544 h 3813544"/>
              <a:gd name="connsiteX4" fmla="*/ 308344 w 3138376"/>
              <a:gd name="connsiteY4" fmla="*/ 0 h 3813544"/>
              <a:gd name="connsiteX0" fmla="*/ 308344 w 3138376"/>
              <a:gd name="connsiteY0" fmla="*/ 0 h 3834809"/>
              <a:gd name="connsiteX1" fmla="*/ 3127744 w 3138376"/>
              <a:gd name="connsiteY1" fmla="*/ 0 h 3834809"/>
              <a:gd name="connsiteX2" fmla="*/ 3138376 w 3138376"/>
              <a:gd name="connsiteY2" fmla="*/ 3590261 h 3834809"/>
              <a:gd name="connsiteX3" fmla="*/ 0 w 3138376"/>
              <a:gd name="connsiteY3" fmla="*/ 3834809 h 3834809"/>
              <a:gd name="connsiteX4" fmla="*/ 308344 w 3138376"/>
              <a:gd name="connsiteY4" fmla="*/ 0 h 3834809"/>
              <a:gd name="connsiteX0" fmla="*/ 1382232 w 3138376"/>
              <a:gd name="connsiteY0" fmla="*/ 170120 h 3834809"/>
              <a:gd name="connsiteX1" fmla="*/ 3127744 w 3138376"/>
              <a:gd name="connsiteY1" fmla="*/ 0 h 3834809"/>
              <a:gd name="connsiteX2" fmla="*/ 3138376 w 3138376"/>
              <a:gd name="connsiteY2" fmla="*/ 3590261 h 3834809"/>
              <a:gd name="connsiteX3" fmla="*/ 0 w 3138376"/>
              <a:gd name="connsiteY3" fmla="*/ 3834809 h 3834809"/>
              <a:gd name="connsiteX4" fmla="*/ 1382232 w 3138376"/>
              <a:gd name="connsiteY4" fmla="*/ 170120 h 3834809"/>
              <a:gd name="connsiteX0" fmla="*/ 712381 w 3138376"/>
              <a:gd name="connsiteY0" fmla="*/ 0 h 3898605"/>
              <a:gd name="connsiteX1" fmla="*/ 3127744 w 3138376"/>
              <a:gd name="connsiteY1" fmla="*/ 63796 h 3898605"/>
              <a:gd name="connsiteX2" fmla="*/ 3138376 w 3138376"/>
              <a:gd name="connsiteY2" fmla="*/ 3654057 h 3898605"/>
              <a:gd name="connsiteX3" fmla="*/ 0 w 3138376"/>
              <a:gd name="connsiteY3" fmla="*/ 3898605 h 3898605"/>
              <a:gd name="connsiteX4" fmla="*/ 712381 w 3138376"/>
              <a:gd name="connsiteY4" fmla="*/ 0 h 3898605"/>
              <a:gd name="connsiteX0" fmla="*/ 712381 w 3138376"/>
              <a:gd name="connsiteY0" fmla="*/ 95693 h 3994298"/>
              <a:gd name="connsiteX1" fmla="*/ 2840665 w 3138376"/>
              <a:gd name="connsiteY1" fmla="*/ 0 h 3994298"/>
              <a:gd name="connsiteX2" fmla="*/ 3138376 w 3138376"/>
              <a:gd name="connsiteY2" fmla="*/ 3749750 h 3994298"/>
              <a:gd name="connsiteX3" fmla="*/ 0 w 3138376"/>
              <a:gd name="connsiteY3" fmla="*/ 3994298 h 3994298"/>
              <a:gd name="connsiteX4" fmla="*/ 712381 w 3138376"/>
              <a:gd name="connsiteY4" fmla="*/ 95693 h 3994298"/>
              <a:gd name="connsiteX0" fmla="*/ 712381 w 3180906"/>
              <a:gd name="connsiteY0" fmla="*/ 95693 h 3994298"/>
              <a:gd name="connsiteX1" fmla="*/ 2840665 w 3180906"/>
              <a:gd name="connsiteY1" fmla="*/ 0 h 3994298"/>
              <a:gd name="connsiteX2" fmla="*/ 3180906 w 3180906"/>
              <a:gd name="connsiteY2" fmla="*/ 3707220 h 3994298"/>
              <a:gd name="connsiteX3" fmla="*/ 0 w 3180906"/>
              <a:gd name="connsiteY3" fmla="*/ 3994298 h 3994298"/>
              <a:gd name="connsiteX4" fmla="*/ 712381 w 3180906"/>
              <a:gd name="connsiteY4" fmla="*/ 95693 h 3994298"/>
              <a:gd name="connsiteX0" fmla="*/ 1421279 w 3889804"/>
              <a:gd name="connsiteY0" fmla="*/ 95693 h 4275523"/>
              <a:gd name="connsiteX1" fmla="*/ 3549563 w 3889804"/>
              <a:gd name="connsiteY1" fmla="*/ 0 h 4275523"/>
              <a:gd name="connsiteX2" fmla="*/ 3889804 w 3889804"/>
              <a:gd name="connsiteY2" fmla="*/ 3707220 h 4275523"/>
              <a:gd name="connsiteX3" fmla="*/ 0 w 3889804"/>
              <a:gd name="connsiteY3" fmla="*/ 4275523 h 4275523"/>
              <a:gd name="connsiteX4" fmla="*/ 1421279 w 3889804"/>
              <a:gd name="connsiteY4" fmla="*/ 95693 h 4275523"/>
              <a:gd name="connsiteX0" fmla="*/ 1421279 w 3549563"/>
              <a:gd name="connsiteY0" fmla="*/ 95693 h 4275523"/>
              <a:gd name="connsiteX1" fmla="*/ 3549563 w 3549563"/>
              <a:gd name="connsiteY1" fmla="*/ 0 h 4275523"/>
              <a:gd name="connsiteX2" fmla="*/ 2680019 w 3549563"/>
              <a:gd name="connsiteY2" fmla="*/ 4076393 h 4275523"/>
              <a:gd name="connsiteX3" fmla="*/ 0 w 3549563"/>
              <a:gd name="connsiteY3" fmla="*/ 4275523 h 4275523"/>
              <a:gd name="connsiteX4" fmla="*/ 1421279 w 3549563"/>
              <a:gd name="connsiteY4" fmla="*/ 95693 h 4275523"/>
              <a:gd name="connsiteX0" fmla="*/ 2520934 w 3549563"/>
              <a:gd name="connsiteY0" fmla="*/ 214831 h 4275523"/>
              <a:gd name="connsiteX1" fmla="*/ 3549563 w 3549563"/>
              <a:gd name="connsiteY1" fmla="*/ 0 h 4275523"/>
              <a:gd name="connsiteX2" fmla="*/ 2680019 w 3549563"/>
              <a:gd name="connsiteY2" fmla="*/ 4076393 h 4275523"/>
              <a:gd name="connsiteX3" fmla="*/ 0 w 3549563"/>
              <a:gd name="connsiteY3" fmla="*/ 4275523 h 4275523"/>
              <a:gd name="connsiteX4" fmla="*/ 2520934 w 3549563"/>
              <a:gd name="connsiteY4" fmla="*/ 214831 h 4275523"/>
              <a:gd name="connsiteX0" fmla="*/ 2048594 w 3549563"/>
              <a:gd name="connsiteY0" fmla="*/ 662237 h 4275523"/>
              <a:gd name="connsiteX1" fmla="*/ 3549563 w 3549563"/>
              <a:gd name="connsiteY1" fmla="*/ 0 h 4275523"/>
              <a:gd name="connsiteX2" fmla="*/ 2680019 w 3549563"/>
              <a:gd name="connsiteY2" fmla="*/ 4076393 h 4275523"/>
              <a:gd name="connsiteX3" fmla="*/ 0 w 3549563"/>
              <a:gd name="connsiteY3" fmla="*/ 4275523 h 4275523"/>
              <a:gd name="connsiteX4" fmla="*/ 2048594 w 3549563"/>
              <a:gd name="connsiteY4" fmla="*/ 662237 h 4275523"/>
              <a:gd name="connsiteX0" fmla="*/ 2008790 w 3549563"/>
              <a:gd name="connsiteY0" fmla="*/ 693795 h 4275523"/>
              <a:gd name="connsiteX1" fmla="*/ 3549563 w 3549563"/>
              <a:gd name="connsiteY1" fmla="*/ 0 h 4275523"/>
              <a:gd name="connsiteX2" fmla="*/ 2680019 w 3549563"/>
              <a:gd name="connsiteY2" fmla="*/ 4076393 h 4275523"/>
              <a:gd name="connsiteX3" fmla="*/ 0 w 3549563"/>
              <a:gd name="connsiteY3" fmla="*/ 4275523 h 4275523"/>
              <a:gd name="connsiteX4" fmla="*/ 2008790 w 3549563"/>
              <a:gd name="connsiteY4" fmla="*/ 693795 h 4275523"/>
              <a:gd name="connsiteX0" fmla="*/ 2019060 w 3559833"/>
              <a:gd name="connsiteY0" fmla="*/ 693795 h 4274215"/>
              <a:gd name="connsiteX1" fmla="*/ 3559833 w 3559833"/>
              <a:gd name="connsiteY1" fmla="*/ 0 h 4274215"/>
              <a:gd name="connsiteX2" fmla="*/ 2690289 w 3559833"/>
              <a:gd name="connsiteY2" fmla="*/ 4076393 h 4274215"/>
              <a:gd name="connsiteX3" fmla="*/ 0 w 3559833"/>
              <a:gd name="connsiteY3" fmla="*/ 4274215 h 4274215"/>
              <a:gd name="connsiteX4" fmla="*/ 2019060 w 3559833"/>
              <a:gd name="connsiteY4" fmla="*/ 693795 h 4274215"/>
              <a:gd name="connsiteX0" fmla="*/ 2019060 w 2796331"/>
              <a:gd name="connsiteY0" fmla="*/ 0 h 3580420"/>
              <a:gd name="connsiteX1" fmla="*/ 2796331 w 2796331"/>
              <a:gd name="connsiteY1" fmla="*/ 328748 h 3580420"/>
              <a:gd name="connsiteX2" fmla="*/ 2690289 w 2796331"/>
              <a:gd name="connsiteY2" fmla="*/ 3382598 h 3580420"/>
              <a:gd name="connsiteX3" fmla="*/ 0 w 2796331"/>
              <a:gd name="connsiteY3" fmla="*/ 3580420 h 3580420"/>
              <a:gd name="connsiteX4" fmla="*/ 2019060 w 2796331"/>
              <a:gd name="connsiteY4" fmla="*/ 0 h 3580420"/>
              <a:gd name="connsiteX0" fmla="*/ 2019060 w 2796331"/>
              <a:gd name="connsiteY0" fmla="*/ 0 h 3580420"/>
              <a:gd name="connsiteX1" fmla="*/ 2796331 w 2796331"/>
              <a:gd name="connsiteY1" fmla="*/ 328748 h 3580420"/>
              <a:gd name="connsiteX2" fmla="*/ 2053731 w 2796331"/>
              <a:gd name="connsiteY2" fmla="*/ 3223027 h 3580420"/>
              <a:gd name="connsiteX3" fmla="*/ 0 w 2796331"/>
              <a:gd name="connsiteY3" fmla="*/ 3580420 h 3580420"/>
              <a:gd name="connsiteX4" fmla="*/ 2019060 w 2796331"/>
              <a:gd name="connsiteY4" fmla="*/ 0 h 3580420"/>
              <a:gd name="connsiteX0" fmla="*/ 2019060 w 2542523"/>
              <a:gd name="connsiteY0" fmla="*/ 0 h 3580420"/>
              <a:gd name="connsiteX1" fmla="*/ 2542523 w 2542523"/>
              <a:gd name="connsiteY1" fmla="*/ 212696 h 3580420"/>
              <a:gd name="connsiteX2" fmla="*/ 2053731 w 2542523"/>
              <a:gd name="connsiteY2" fmla="*/ 3223027 h 3580420"/>
              <a:gd name="connsiteX3" fmla="*/ 0 w 2542523"/>
              <a:gd name="connsiteY3" fmla="*/ 3580420 h 3580420"/>
              <a:gd name="connsiteX4" fmla="*/ 2019060 w 2542523"/>
              <a:gd name="connsiteY4" fmla="*/ 0 h 3580420"/>
              <a:gd name="connsiteX0" fmla="*/ 2019060 w 2542523"/>
              <a:gd name="connsiteY0" fmla="*/ 0 h 3580420"/>
              <a:gd name="connsiteX1" fmla="*/ 2542523 w 2542523"/>
              <a:gd name="connsiteY1" fmla="*/ 212696 h 3580420"/>
              <a:gd name="connsiteX2" fmla="*/ 1772406 w 2542523"/>
              <a:gd name="connsiteY2" fmla="*/ 3155797 h 3580420"/>
              <a:gd name="connsiteX3" fmla="*/ 0 w 2542523"/>
              <a:gd name="connsiteY3" fmla="*/ 3580420 h 3580420"/>
              <a:gd name="connsiteX4" fmla="*/ 2019060 w 2542523"/>
              <a:gd name="connsiteY4" fmla="*/ 0 h 3580420"/>
              <a:gd name="connsiteX0" fmla="*/ 2019060 w 2741108"/>
              <a:gd name="connsiteY0" fmla="*/ 588773 h 4169193"/>
              <a:gd name="connsiteX1" fmla="*/ 2741108 w 2741108"/>
              <a:gd name="connsiteY1" fmla="*/ 0 h 4169193"/>
              <a:gd name="connsiteX2" fmla="*/ 1772406 w 2741108"/>
              <a:gd name="connsiteY2" fmla="*/ 3744570 h 4169193"/>
              <a:gd name="connsiteX3" fmla="*/ 0 w 2741108"/>
              <a:gd name="connsiteY3" fmla="*/ 4169193 h 4169193"/>
              <a:gd name="connsiteX4" fmla="*/ 2019060 w 2741108"/>
              <a:gd name="connsiteY4" fmla="*/ 588773 h 4169193"/>
              <a:gd name="connsiteX0" fmla="*/ 2358281 w 2741108"/>
              <a:gd name="connsiteY0" fmla="*/ 0 h 4201763"/>
              <a:gd name="connsiteX1" fmla="*/ 2741108 w 2741108"/>
              <a:gd name="connsiteY1" fmla="*/ 32570 h 4201763"/>
              <a:gd name="connsiteX2" fmla="*/ 1772406 w 2741108"/>
              <a:gd name="connsiteY2" fmla="*/ 3777140 h 4201763"/>
              <a:gd name="connsiteX3" fmla="*/ 0 w 2741108"/>
              <a:gd name="connsiteY3" fmla="*/ 4201763 h 4201763"/>
              <a:gd name="connsiteX4" fmla="*/ 2358281 w 2741108"/>
              <a:gd name="connsiteY4" fmla="*/ 0 h 4201763"/>
              <a:gd name="connsiteX0" fmla="*/ 2358281 w 2738356"/>
              <a:gd name="connsiteY0" fmla="*/ 0 h 4201763"/>
              <a:gd name="connsiteX1" fmla="*/ 2738356 w 2738356"/>
              <a:gd name="connsiteY1" fmla="*/ 37452 h 4201763"/>
              <a:gd name="connsiteX2" fmla="*/ 1772406 w 2738356"/>
              <a:gd name="connsiteY2" fmla="*/ 3777140 h 4201763"/>
              <a:gd name="connsiteX3" fmla="*/ 0 w 2738356"/>
              <a:gd name="connsiteY3" fmla="*/ 4201763 h 4201763"/>
              <a:gd name="connsiteX4" fmla="*/ 2358281 w 2738356"/>
              <a:gd name="connsiteY4" fmla="*/ 0 h 4201763"/>
              <a:gd name="connsiteX0" fmla="*/ 2358281 w 2740371"/>
              <a:gd name="connsiteY0" fmla="*/ 0 h 4201763"/>
              <a:gd name="connsiteX1" fmla="*/ 2740371 w 2740371"/>
              <a:gd name="connsiteY1" fmla="*/ 53407 h 4201763"/>
              <a:gd name="connsiteX2" fmla="*/ 1772406 w 2740371"/>
              <a:gd name="connsiteY2" fmla="*/ 3777140 h 4201763"/>
              <a:gd name="connsiteX3" fmla="*/ 0 w 2740371"/>
              <a:gd name="connsiteY3" fmla="*/ 4201763 h 4201763"/>
              <a:gd name="connsiteX4" fmla="*/ 2358281 w 2740371"/>
              <a:gd name="connsiteY4" fmla="*/ 0 h 4201763"/>
              <a:gd name="connsiteX0" fmla="*/ 2358281 w 2751378"/>
              <a:gd name="connsiteY0" fmla="*/ 0 h 4201763"/>
              <a:gd name="connsiteX1" fmla="*/ 2751378 w 2751378"/>
              <a:gd name="connsiteY1" fmla="*/ 33878 h 4201763"/>
              <a:gd name="connsiteX2" fmla="*/ 1772406 w 2751378"/>
              <a:gd name="connsiteY2" fmla="*/ 3777140 h 4201763"/>
              <a:gd name="connsiteX3" fmla="*/ 0 w 2751378"/>
              <a:gd name="connsiteY3" fmla="*/ 4201763 h 4201763"/>
              <a:gd name="connsiteX4" fmla="*/ 2358281 w 2751378"/>
              <a:gd name="connsiteY4" fmla="*/ 0 h 4201763"/>
              <a:gd name="connsiteX0" fmla="*/ 2358281 w 2743122"/>
              <a:gd name="connsiteY0" fmla="*/ 0 h 4201763"/>
              <a:gd name="connsiteX1" fmla="*/ 2743122 w 2743122"/>
              <a:gd name="connsiteY1" fmla="*/ 48525 h 4201763"/>
              <a:gd name="connsiteX2" fmla="*/ 1772406 w 2743122"/>
              <a:gd name="connsiteY2" fmla="*/ 3777140 h 4201763"/>
              <a:gd name="connsiteX3" fmla="*/ 0 w 2743122"/>
              <a:gd name="connsiteY3" fmla="*/ 4201763 h 4201763"/>
              <a:gd name="connsiteX4" fmla="*/ 2358281 w 2743122"/>
              <a:gd name="connsiteY4" fmla="*/ 0 h 4201763"/>
              <a:gd name="connsiteX0" fmla="*/ 2358281 w 2658208"/>
              <a:gd name="connsiteY0" fmla="*/ 0 h 4201763"/>
              <a:gd name="connsiteX1" fmla="*/ 2658208 w 2658208"/>
              <a:gd name="connsiteY1" fmla="*/ 42942 h 4201763"/>
              <a:gd name="connsiteX2" fmla="*/ 1772406 w 2658208"/>
              <a:gd name="connsiteY2" fmla="*/ 3777140 h 4201763"/>
              <a:gd name="connsiteX3" fmla="*/ 0 w 2658208"/>
              <a:gd name="connsiteY3" fmla="*/ 4201763 h 4201763"/>
              <a:gd name="connsiteX4" fmla="*/ 2358281 w 2658208"/>
              <a:gd name="connsiteY4" fmla="*/ 0 h 4201763"/>
              <a:gd name="connsiteX0" fmla="*/ 2358281 w 2666464"/>
              <a:gd name="connsiteY0" fmla="*/ 0 h 4201763"/>
              <a:gd name="connsiteX1" fmla="*/ 2666464 w 2666464"/>
              <a:gd name="connsiteY1" fmla="*/ 28296 h 4201763"/>
              <a:gd name="connsiteX2" fmla="*/ 1772406 w 2666464"/>
              <a:gd name="connsiteY2" fmla="*/ 3777140 h 4201763"/>
              <a:gd name="connsiteX3" fmla="*/ 0 w 2666464"/>
              <a:gd name="connsiteY3" fmla="*/ 4201763 h 4201763"/>
              <a:gd name="connsiteX4" fmla="*/ 2358281 w 2666464"/>
              <a:gd name="connsiteY4" fmla="*/ 0 h 4201763"/>
              <a:gd name="connsiteX0" fmla="*/ 2358281 w 2658208"/>
              <a:gd name="connsiteY0" fmla="*/ 0 h 4201763"/>
              <a:gd name="connsiteX1" fmla="*/ 2658208 w 2658208"/>
              <a:gd name="connsiteY1" fmla="*/ 42942 h 4201763"/>
              <a:gd name="connsiteX2" fmla="*/ 1772406 w 2658208"/>
              <a:gd name="connsiteY2" fmla="*/ 3777140 h 4201763"/>
              <a:gd name="connsiteX3" fmla="*/ 0 w 2658208"/>
              <a:gd name="connsiteY3" fmla="*/ 4201763 h 4201763"/>
              <a:gd name="connsiteX4" fmla="*/ 2358281 w 2658208"/>
              <a:gd name="connsiteY4" fmla="*/ 0 h 4201763"/>
              <a:gd name="connsiteX0" fmla="*/ 2358281 w 2666464"/>
              <a:gd name="connsiteY0" fmla="*/ 0 h 4201763"/>
              <a:gd name="connsiteX1" fmla="*/ 2666464 w 2666464"/>
              <a:gd name="connsiteY1" fmla="*/ 28296 h 4201763"/>
              <a:gd name="connsiteX2" fmla="*/ 1772406 w 2666464"/>
              <a:gd name="connsiteY2" fmla="*/ 3777140 h 4201763"/>
              <a:gd name="connsiteX3" fmla="*/ 0 w 2666464"/>
              <a:gd name="connsiteY3" fmla="*/ 4201763 h 4201763"/>
              <a:gd name="connsiteX4" fmla="*/ 2358281 w 2666464"/>
              <a:gd name="connsiteY4" fmla="*/ 0 h 4201763"/>
              <a:gd name="connsiteX0" fmla="*/ 2358281 w 2647939"/>
              <a:gd name="connsiteY0" fmla="*/ 0 h 4201763"/>
              <a:gd name="connsiteX1" fmla="*/ 2647939 w 2647939"/>
              <a:gd name="connsiteY1" fmla="*/ 41634 h 4201763"/>
              <a:gd name="connsiteX2" fmla="*/ 1772406 w 2647939"/>
              <a:gd name="connsiteY2" fmla="*/ 3777140 h 4201763"/>
              <a:gd name="connsiteX3" fmla="*/ 0 w 2647939"/>
              <a:gd name="connsiteY3" fmla="*/ 4201763 h 4201763"/>
              <a:gd name="connsiteX4" fmla="*/ 2358281 w 2647939"/>
              <a:gd name="connsiteY4" fmla="*/ 0 h 4201763"/>
              <a:gd name="connsiteX0" fmla="*/ 2358281 w 2666465"/>
              <a:gd name="connsiteY0" fmla="*/ 0 h 4201763"/>
              <a:gd name="connsiteX1" fmla="*/ 2666465 w 2666465"/>
              <a:gd name="connsiteY1" fmla="*/ 28296 h 4201763"/>
              <a:gd name="connsiteX2" fmla="*/ 1772406 w 2666465"/>
              <a:gd name="connsiteY2" fmla="*/ 3777140 h 4201763"/>
              <a:gd name="connsiteX3" fmla="*/ 0 w 2666465"/>
              <a:gd name="connsiteY3" fmla="*/ 4201763 h 4201763"/>
              <a:gd name="connsiteX4" fmla="*/ 2358281 w 2666465"/>
              <a:gd name="connsiteY4" fmla="*/ 0 h 4201763"/>
              <a:gd name="connsiteX0" fmla="*/ 2358281 w 2658210"/>
              <a:gd name="connsiteY0" fmla="*/ 0 h 4201763"/>
              <a:gd name="connsiteX1" fmla="*/ 2658210 w 2658210"/>
              <a:gd name="connsiteY1" fmla="*/ 42942 h 4201763"/>
              <a:gd name="connsiteX2" fmla="*/ 1772406 w 2658210"/>
              <a:gd name="connsiteY2" fmla="*/ 3777140 h 4201763"/>
              <a:gd name="connsiteX3" fmla="*/ 0 w 2658210"/>
              <a:gd name="connsiteY3" fmla="*/ 4201763 h 4201763"/>
              <a:gd name="connsiteX4" fmla="*/ 2358281 w 2658210"/>
              <a:gd name="connsiteY4" fmla="*/ 0 h 4201763"/>
              <a:gd name="connsiteX0" fmla="*/ 2358281 w 2632903"/>
              <a:gd name="connsiteY0" fmla="*/ 0 h 4201763"/>
              <a:gd name="connsiteX1" fmla="*/ 2632903 w 2632903"/>
              <a:gd name="connsiteY1" fmla="*/ 29253 h 4201763"/>
              <a:gd name="connsiteX2" fmla="*/ 1772406 w 2632903"/>
              <a:gd name="connsiteY2" fmla="*/ 3777140 h 4201763"/>
              <a:gd name="connsiteX3" fmla="*/ 0 w 2632903"/>
              <a:gd name="connsiteY3" fmla="*/ 4201763 h 4201763"/>
              <a:gd name="connsiteX4" fmla="*/ 2358281 w 2632903"/>
              <a:gd name="connsiteY4" fmla="*/ 0 h 4201763"/>
              <a:gd name="connsiteX0" fmla="*/ 2358281 w 2630151"/>
              <a:gd name="connsiteY0" fmla="*/ 0 h 4201763"/>
              <a:gd name="connsiteX1" fmla="*/ 2630151 w 2630151"/>
              <a:gd name="connsiteY1" fmla="*/ 34135 h 4201763"/>
              <a:gd name="connsiteX2" fmla="*/ 1772406 w 2630151"/>
              <a:gd name="connsiteY2" fmla="*/ 3777140 h 4201763"/>
              <a:gd name="connsiteX3" fmla="*/ 0 w 2630151"/>
              <a:gd name="connsiteY3" fmla="*/ 4201763 h 4201763"/>
              <a:gd name="connsiteX4" fmla="*/ 2358281 w 2630151"/>
              <a:gd name="connsiteY4" fmla="*/ 0 h 4201763"/>
              <a:gd name="connsiteX0" fmla="*/ 2358281 w 3967703"/>
              <a:gd name="connsiteY0" fmla="*/ 0 h 4201763"/>
              <a:gd name="connsiteX1" fmla="*/ 3967704 w 3967703"/>
              <a:gd name="connsiteY1" fmla="*/ 39655 h 4201763"/>
              <a:gd name="connsiteX2" fmla="*/ 1772406 w 3967703"/>
              <a:gd name="connsiteY2" fmla="*/ 3777140 h 4201763"/>
              <a:gd name="connsiteX3" fmla="*/ 0 w 3967703"/>
              <a:gd name="connsiteY3" fmla="*/ 4201763 h 4201763"/>
              <a:gd name="connsiteX4" fmla="*/ 2358281 w 3967703"/>
              <a:gd name="connsiteY4" fmla="*/ 0 h 4201763"/>
              <a:gd name="connsiteX0" fmla="*/ 3610995 w 3967705"/>
              <a:gd name="connsiteY0" fmla="*/ 0 h 4196694"/>
              <a:gd name="connsiteX1" fmla="*/ 3967704 w 3967705"/>
              <a:gd name="connsiteY1" fmla="*/ 34586 h 4196694"/>
              <a:gd name="connsiteX2" fmla="*/ 1772406 w 3967705"/>
              <a:gd name="connsiteY2" fmla="*/ 3772071 h 4196694"/>
              <a:gd name="connsiteX3" fmla="*/ 0 w 3967705"/>
              <a:gd name="connsiteY3" fmla="*/ 4196694 h 4196694"/>
              <a:gd name="connsiteX4" fmla="*/ 3610995 w 3967705"/>
              <a:gd name="connsiteY4" fmla="*/ 0 h 4196694"/>
              <a:gd name="connsiteX0" fmla="*/ 3566761 w 3967703"/>
              <a:gd name="connsiteY0" fmla="*/ 0 h 4242292"/>
              <a:gd name="connsiteX1" fmla="*/ 3967704 w 3967703"/>
              <a:gd name="connsiteY1" fmla="*/ 80184 h 4242292"/>
              <a:gd name="connsiteX2" fmla="*/ 1772406 w 3967703"/>
              <a:gd name="connsiteY2" fmla="*/ 3817669 h 4242292"/>
              <a:gd name="connsiteX3" fmla="*/ 0 w 3967703"/>
              <a:gd name="connsiteY3" fmla="*/ 4242292 h 4242292"/>
              <a:gd name="connsiteX4" fmla="*/ 3566761 w 3967703"/>
              <a:gd name="connsiteY4" fmla="*/ 0 h 424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7703" h="4242292">
                <a:moveTo>
                  <a:pt x="3566761" y="0"/>
                </a:moveTo>
                <a:lnTo>
                  <a:pt x="3967704" y="80184"/>
                </a:lnTo>
                <a:lnTo>
                  <a:pt x="1772406" y="3817669"/>
                </a:lnTo>
                <a:lnTo>
                  <a:pt x="0" y="4242292"/>
                </a:lnTo>
                <a:lnTo>
                  <a:pt x="356676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Isosceles Triangle 5"/>
          <p:cNvSpPr/>
          <p:nvPr userDrawn="1"/>
        </p:nvSpPr>
        <p:spPr>
          <a:xfrm rot="5340000">
            <a:off x="9708021" y="-1420596"/>
            <a:ext cx="447899" cy="4188472"/>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510377"/>
              <a:gd name="connsiteY0" fmla="*/ 0 h 1392866"/>
              <a:gd name="connsiteX1" fmla="*/ 510377 w 510377"/>
              <a:gd name="connsiteY1" fmla="*/ 357431 h 1392866"/>
              <a:gd name="connsiteX2" fmla="*/ 132906 w 510377"/>
              <a:gd name="connsiteY2" fmla="*/ 1392866 h 1392866"/>
              <a:gd name="connsiteX3" fmla="*/ 0 w 510377"/>
              <a:gd name="connsiteY3" fmla="*/ 0 h 1392866"/>
              <a:gd name="connsiteX0" fmla="*/ 0 w 510377"/>
              <a:gd name="connsiteY0" fmla="*/ 0 h 2965717"/>
              <a:gd name="connsiteX1" fmla="*/ 510377 w 510377"/>
              <a:gd name="connsiteY1" fmla="*/ 357431 h 2965717"/>
              <a:gd name="connsiteX2" fmla="*/ 244106 w 510377"/>
              <a:gd name="connsiteY2" fmla="*/ 2965717 h 2965717"/>
              <a:gd name="connsiteX3" fmla="*/ 0 w 510377"/>
              <a:gd name="connsiteY3" fmla="*/ 0 h 2965717"/>
              <a:gd name="connsiteX0" fmla="*/ 0 w 596084"/>
              <a:gd name="connsiteY0" fmla="*/ 0 h 2964577"/>
              <a:gd name="connsiteX1" fmla="*/ 596084 w 596084"/>
              <a:gd name="connsiteY1" fmla="*/ 356291 h 2964577"/>
              <a:gd name="connsiteX2" fmla="*/ 329813 w 596084"/>
              <a:gd name="connsiteY2" fmla="*/ 2964577 h 2964577"/>
              <a:gd name="connsiteX3" fmla="*/ 0 w 596084"/>
              <a:gd name="connsiteY3" fmla="*/ 0 h 2964577"/>
              <a:gd name="connsiteX0" fmla="*/ 0 w 620429"/>
              <a:gd name="connsiteY0" fmla="*/ 0 h 2964577"/>
              <a:gd name="connsiteX1" fmla="*/ 620429 w 620429"/>
              <a:gd name="connsiteY1" fmla="*/ 15257 h 2964577"/>
              <a:gd name="connsiteX2" fmla="*/ 329813 w 620429"/>
              <a:gd name="connsiteY2" fmla="*/ 2964577 h 2964577"/>
              <a:gd name="connsiteX3" fmla="*/ 0 w 620429"/>
              <a:gd name="connsiteY3" fmla="*/ 0 h 2964577"/>
              <a:gd name="connsiteX0" fmla="*/ 0 w 626517"/>
              <a:gd name="connsiteY0" fmla="*/ 0 h 2992406"/>
              <a:gd name="connsiteX1" fmla="*/ 626517 w 626517"/>
              <a:gd name="connsiteY1" fmla="*/ 43086 h 2992406"/>
              <a:gd name="connsiteX2" fmla="*/ 335901 w 626517"/>
              <a:gd name="connsiteY2" fmla="*/ 2992406 h 2992406"/>
              <a:gd name="connsiteX3" fmla="*/ 0 w 626517"/>
              <a:gd name="connsiteY3" fmla="*/ 0 h 2992406"/>
              <a:gd name="connsiteX0" fmla="*/ 0 w 648784"/>
              <a:gd name="connsiteY0" fmla="*/ 0 h 2987067"/>
              <a:gd name="connsiteX1" fmla="*/ 648784 w 648784"/>
              <a:gd name="connsiteY1" fmla="*/ 37747 h 2987067"/>
              <a:gd name="connsiteX2" fmla="*/ 358168 w 648784"/>
              <a:gd name="connsiteY2" fmla="*/ 2987067 h 2987067"/>
              <a:gd name="connsiteX3" fmla="*/ 0 w 648784"/>
              <a:gd name="connsiteY3" fmla="*/ 0 h 2987067"/>
              <a:gd name="connsiteX0" fmla="*/ 0 w 659358"/>
              <a:gd name="connsiteY0" fmla="*/ 0 h 2987785"/>
              <a:gd name="connsiteX1" fmla="*/ 659358 w 659358"/>
              <a:gd name="connsiteY1" fmla="*/ 38465 h 2987785"/>
              <a:gd name="connsiteX2" fmla="*/ 368742 w 659358"/>
              <a:gd name="connsiteY2" fmla="*/ 2987785 h 2987785"/>
              <a:gd name="connsiteX3" fmla="*/ 0 w 659358"/>
              <a:gd name="connsiteY3" fmla="*/ 0 h 2987785"/>
              <a:gd name="connsiteX0" fmla="*/ 0 w 669932"/>
              <a:gd name="connsiteY0" fmla="*/ 0 h 2988504"/>
              <a:gd name="connsiteX1" fmla="*/ 669932 w 669932"/>
              <a:gd name="connsiteY1" fmla="*/ 39184 h 2988504"/>
              <a:gd name="connsiteX2" fmla="*/ 379316 w 669932"/>
              <a:gd name="connsiteY2" fmla="*/ 2988504 h 2988504"/>
              <a:gd name="connsiteX3" fmla="*/ 0 w 669932"/>
              <a:gd name="connsiteY3" fmla="*/ 0 h 2988504"/>
              <a:gd name="connsiteX0" fmla="*/ 0 w 669932"/>
              <a:gd name="connsiteY0" fmla="*/ 0 h 3330566"/>
              <a:gd name="connsiteX1" fmla="*/ 669932 w 669932"/>
              <a:gd name="connsiteY1" fmla="*/ 39184 h 3330566"/>
              <a:gd name="connsiteX2" fmla="*/ 269265 w 669932"/>
              <a:gd name="connsiteY2" fmla="*/ 3330566 h 3330566"/>
              <a:gd name="connsiteX3" fmla="*/ 0 w 669932"/>
              <a:gd name="connsiteY3" fmla="*/ 0 h 3330566"/>
              <a:gd name="connsiteX0" fmla="*/ 0 w 595920"/>
              <a:gd name="connsiteY0" fmla="*/ 0 h 3325535"/>
              <a:gd name="connsiteX1" fmla="*/ 595920 w 595920"/>
              <a:gd name="connsiteY1" fmla="*/ 34153 h 3325535"/>
              <a:gd name="connsiteX2" fmla="*/ 195253 w 595920"/>
              <a:gd name="connsiteY2" fmla="*/ 3325535 h 3325535"/>
              <a:gd name="connsiteX3" fmla="*/ 0 w 595920"/>
              <a:gd name="connsiteY3" fmla="*/ 0 h 3325535"/>
              <a:gd name="connsiteX0" fmla="*/ 0 w 595920"/>
              <a:gd name="connsiteY0" fmla="*/ 0 h 3050121"/>
              <a:gd name="connsiteX1" fmla="*/ 595920 w 595920"/>
              <a:gd name="connsiteY1" fmla="*/ 34153 h 3050121"/>
              <a:gd name="connsiteX2" fmla="*/ 176663 w 595920"/>
              <a:gd name="connsiteY2" fmla="*/ 3050121 h 3050121"/>
              <a:gd name="connsiteX3" fmla="*/ 0 w 595920"/>
              <a:gd name="connsiteY3" fmla="*/ 0 h 3050121"/>
              <a:gd name="connsiteX0" fmla="*/ 0 w 595920"/>
              <a:gd name="connsiteY0" fmla="*/ 0 h 2953079"/>
              <a:gd name="connsiteX1" fmla="*/ 595920 w 595920"/>
              <a:gd name="connsiteY1" fmla="*/ 34153 h 2953079"/>
              <a:gd name="connsiteX2" fmla="*/ 160640 w 595920"/>
              <a:gd name="connsiteY2" fmla="*/ 2953079 h 2953079"/>
              <a:gd name="connsiteX3" fmla="*/ 0 w 595920"/>
              <a:gd name="connsiteY3" fmla="*/ 0 h 2953079"/>
              <a:gd name="connsiteX0" fmla="*/ 0 w 574773"/>
              <a:gd name="connsiteY0" fmla="*/ 0 h 2951641"/>
              <a:gd name="connsiteX1" fmla="*/ 574773 w 574773"/>
              <a:gd name="connsiteY1" fmla="*/ 32715 h 2951641"/>
              <a:gd name="connsiteX2" fmla="*/ 139493 w 574773"/>
              <a:gd name="connsiteY2" fmla="*/ 2951641 h 2951641"/>
              <a:gd name="connsiteX3" fmla="*/ 0 w 574773"/>
              <a:gd name="connsiteY3" fmla="*/ 0 h 2951641"/>
              <a:gd name="connsiteX0" fmla="*/ 0 w 585346"/>
              <a:gd name="connsiteY0" fmla="*/ 0 h 2952360"/>
              <a:gd name="connsiteX1" fmla="*/ 585346 w 585346"/>
              <a:gd name="connsiteY1" fmla="*/ 33434 h 2952360"/>
              <a:gd name="connsiteX2" fmla="*/ 150066 w 585346"/>
              <a:gd name="connsiteY2" fmla="*/ 2952360 h 2952360"/>
              <a:gd name="connsiteX3" fmla="*/ 0 w 585346"/>
              <a:gd name="connsiteY3" fmla="*/ 0 h 2952360"/>
              <a:gd name="connsiteX0" fmla="*/ 0 w 648786"/>
              <a:gd name="connsiteY0" fmla="*/ 0 h 2956673"/>
              <a:gd name="connsiteX1" fmla="*/ 648786 w 648786"/>
              <a:gd name="connsiteY1" fmla="*/ 37747 h 2956673"/>
              <a:gd name="connsiteX2" fmla="*/ 213506 w 648786"/>
              <a:gd name="connsiteY2" fmla="*/ 2956673 h 2956673"/>
              <a:gd name="connsiteX3" fmla="*/ 0 w 648786"/>
              <a:gd name="connsiteY3" fmla="*/ 0 h 2956673"/>
              <a:gd name="connsiteX0" fmla="*/ 0 w 647665"/>
              <a:gd name="connsiteY0" fmla="*/ 0 h 2956673"/>
              <a:gd name="connsiteX1" fmla="*/ 647665 w 647665"/>
              <a:gd name="connsiteY1" fmla="*/ 44525 h 2956673"/>
              <a:gd name="connsiteX2" fmla="*/ 213506 w 647665"/>
              <a:gd name="connsiteY2" fmla="*/ 2956673 h 2956673"/>
              <a:gd name="connsiteX3" fmla="*/ 0 w 647665"/>
              <a:gd name="connsiteY3" fmla="*/ 0 h 2956673"/>
              <a:gd name="connsiteX0" fmla="*/ 0 w 648787"/>
              <a:gd name="connsiteY0" fmla="*/ 0 h 2949896"/>
              <a:gd name="connsiteX1" fmla="*/ 648787 w 648787"/>
              <a:gd name="connsiteY1" fmla="*/ 37748 h 2949896"/>
              <a:gd name="connsiteX2" fmla="*/ 214628 w 648787"/>
              <a:gd name="connsiteY2" fmla="*/ 2949896 h 2949896"/>
              <a:gd name="connsiteX3" fmla="*/ 0 w 648787"/>
              <a:gd name="connsiteY3" fmla="*/ 0 h 2949896"/>
              <a:gd name="connsiteX0" fmla="*/ 0 w 615947"/>
              <a:gd name="connsiteY0" fmla="*/ 0 h 2949896"/>
              <a:gd name="connsiteX1" fmla="*/ 615947 w 615947"/>
              <a:gd name="connsiteY1" fmla="*/ 42369 h 2949896"/>
              <a:gd name="connsiteX2" fmla="*/ 214628 w 615947"/>
              <a:gd name="connsiteY2" fmla="*/ 2949896 h 2949896"/>
              <a:gd name="connsiteX3" fmla="*/ 0 w 615947"/>
              <a:gd name="connsiteY3" fmla="*/ 0 h 2949896"/>
              <a:gd name="connsiteX0" fmla="*/ 0 w 477373"/>
              <a:gd name="connsiteY0" fmla="*/ 0 h 2949896"/>
              <a:gd name="connsiteX1" fmla="*/ 477373 w 477373"/>
              <a:gd name="connsiteY1" fmla="*/ 39803 h 2949896"/>
              <a:gd name="connsiteX2" fmla="*/ 214628 w 477373"/>
              <a:gd name="connsiteY2" fmla="*/ 2949896 h 2949896"/>
              <a:gd name="connsiteX3" fmla="*/ 0 w 477373"/>
              <a:gd name="connsiteY3" fmla="*/ 0 h 2949896"/>
              <a:gd name="connsiteX0" fmla="*/ 0 w 741708"/>
              <a:gd name="connsiteY0" fmla="*/ 0 h 2949896"/>
              <a:gd name="connsiteX1" fmla="*/ 741708 w 741708"/>
              <a:gd name="connsiteY1" fmla="*/ 57771 h 2949896"/>
              <a:gd name="connsiteX2" fmla="*/ 214628 w 741708"/>
              <a:gd name="connsiteY2" fmla="*/ 2949896 h 2949896"/>
              <a:gd name="connsiteX3" fmla="*/ 0 w 741708"/>
              <a:gd name="connsiteY3" fmla="*/ 0 h 2949896"/>
              <a:gd name="connsiteX0" fmla="*/ 0 w 1050575"/>
              <a:gd name="connsiteY0" fmla="*/ 0 h 2949896"/>
              <a:gd name="connsiteX1" fmla="*/ 1050575 w 1050575"/>
              <a:gd name="connsiteY1" fmla="*/ 65059 h 2949896"/>
              <a:gd name="connsiteX2" fmla="*/ 214628 w 1050575"/>
              <a:gd name="connsiteY2" fmla="*/ 2949896 h 2949896"/>
              <a:gd name="connsiteX3" fmla="*/ 0 w 1050575"/>
              <a:gd name="connsiteY3" fmla="*/ 0 h 2949896"/>
              <a:gd name="connsiteX0" fmla="*/ 0 w 1102320"/>
              <a:gd name="connsiteY0" fmla="*/ 0 h 2949896"/>
              <a:gd name="connsiteX1" fmla="*/ 1102320 w 1102320"/>
              <a:gd name="connsiteY1" fmla="*/ 75430 h 2949896"/>
              <a:gd name="connsiteX2" fmla="*/ 214628 w 1102320"/>
              <a:gd name="connsiteY2" fmla="*/ 2949896 h 2949896"/>
              <a:gd name="connsiteX3" fmla="*/ 0 w 1102320"/>
              <a:gd name="connsiteY3" fmla="*/ 0 h 2949896"/>
              <a:gd name="connsiteX0" fmla="*/ 0 w 545820"/>
              <a:gd name="connsiteY0" fmla="*/ 0 h 2949896"/>
              <a:gd name="connsiteX1" fmla="*/ 545820 w 545820"/>
              <a:gd name="connsiteY1" fmla="*/ 1888122 h 2949896"/>
              <a:gd name="connsiteX2" fmla="*/ 214628 w 545820"/>
              <a:gd name="connsiteY2" fmla="*/ 2949896 h 2949896"/>
              <a:gd name="connsiteX3" fmla="*/ 0 w 545820"/>
              <a:gd name="connsiteY3" fmla="*/ 0 h 2949896"/>
              <a:gd name="connsiteX0" fmla="*/ 0 w 471130"/>
              <a:gd name="connsiteY0" fmla="*/ 0 h 2949896"/>
              <a:gd name="connsiteX1" fmla="*/ 471130 w 471130"/>
              <a:gd name="connsiteY1" fmla="*/ 142185 h 2949896"/>
              <a:gd name="connsiteX2" fmla="*/ 214628 w 471130"/>
              <a:gd name="connsiteY2" fmla="*/ 2949896 h 2949896"/>
              <a:gd name="connsiteX3" fmla="*/ 0 w 471130"/>
              <a:gd name="connsiteY3" fmla="*/ 0 h 2949896"/>
              <a:gd name="connsiteX0" fmla="*/ 0 w 503813"/>
              <a:gd name="connsiteY0" fmla="*/ 0 h 2949896"/>
              <a:gd name="connsiteX1" fmla="*/ 503813 w 503813"/>
              <a:gd name="connsiteY1" fmla="*/ 267775 h 2949896"/>
              <a:gd name="connsiteX2" fmla="*/ 214628 w 503813"/>
              <a:gd name="connsiteY2" fmla="*/ 2949896 h 2949896"/>
              <a:gd name="connsiteX3" fmla="*/ 0 w 503813"/>
              <a:gd name="connsiteY3" fmla="*/ 0 h 2949896"/>
              <a:gd name="connsiteX0" fmla="*/ 0 w 503813"/>
              <a:gd name="connsiteY0" fmla="*/ 0 h 2938403"/>
              <a:gd name="connsiteX1" fmla="*/ 503813 w 503813"/>
              <a:gd name="connsiteY1" fmla="*/ 267775 h 2938403"/>
              <a:gd name="connsiteX2" fmla="*/ 191088 w 503813"/>
              <a:gd name="connsiteY2" fmla="*/ 2938403 h 2938403"/>
              <a:gd name="connsiteX3" fmla="*/ 0 w 503813"/>
              <a:gd name="connsiteY3" fmla="*/ 0 h 2938403"/>
              <a:gd name="connsiteX0" fmla="*/ 0 w 351115"/>
              <a:gd name="connsiteY0" fmla="*/ 0 h 2938403"/>
              <a:gd name="connsiteX1" fmla="*/ 351115 w 351115"/>
              <a:gd name="connsiteY1" fmla="*/ 176404 h 2938403"/>
              <a:gd name="connsiteX2" fmla="*/ 191088 w 351115"/>
              <a:gd name="connsiteY2" fmla="*/ 2938403 h 2938403"/>
              <a:gd name="connsiteX3" fmla="*/ 0 w 351115"/>
              <a:gd name="connsiteY3" fmla="*/ 0 h 2938403"/>
              <a:gd name="connsiteX0" fmla="*/ 0 w 433934"/>
              <a:gd name="connsiteY0" fmla="*/ 0 h 2938403"/>
              <a:gd name="connsiteX1" fmla="*/ 433934 w 433934"/>
              <a:gd name="connsiteY1" fmla="*/ 1466493 h 2938403"/>
              <a:gd name="connsiteX2" fmla="*/ 191088 w 433934"/>
              <a:gd name="connsiteY2" fmla="*/ 2938403 h 2938403"/>
              <a:gd name="connsiteX3" fmla="*/ 0 w 433934"/>
              <a:gd name="connsiteY3" fmla="*/ 0 h 2938403"/>
              <a:gd name="connsiteX0" fmla="*/ 0 w 501505"/>
              <a:gd name="connsiteY0" fmla="*/ 0 h 2938403"/>
              <a:gd name="connsiteX1" fmla="*/ 501505 w 501505"/>
              <a:gd name="connsiteY1" fmla="*/ 2300830 h 2938403"/>
              <a:gd name="connsiteX2" fmla="*/ 191088 w 501505"/>
              <a:gd name="connsiteY2" fmla="*/ 2938403 h 2938403"/>
              <a:gd name="connsiteX3" fmla="*/ 0 w 501505"/>
              <a:gd name="connsiteY3" fmla="*/ 0 h 2938403"/>
              <a:gd name="connsiteX0" fmla="*/ 0 w 335924"/>
              <a:gd name="connsiteY0" fmla="*/ 0 h 2938403"/>
              <a:gd name="connsiteX1" fmla="*/ 335924 w 335924"/>
              <a:gd name="connsiteY1" fmla="*/ 353912 h 2938403"/>
              <a:gd name="connsiteX2" fmla="*/ 191088 w 335924"/>
              <a:gd name="connsiteY2" fmla="*/ 2938403 h 2938403"/>
              <a:gd name="connsiteX3" fmla="*/ 0 w 335924"/>
              <a:gd name="connsiteY3" fmla="*/ 0 h 2938403"/>
            </a:gdLst>
            <a:ahLst/>
            <a:cxnLst>
              <a:cxn ang="0">
                <a:pos x="connsiteX0" y="connsiteY0"/>
              </a:cxn>
              <a:cxn ang="0">
                <a:pos x="connsiteX1" y="connsiteY1"/>
              </a:cxn>
              <a:cxn ang="0">
                <a:pos x="connsiteX2" y="connsiteY2"/>
              </a:cxn>
              <a:cxn ang="0">
                <a:pos x="connsiteX3" y="connsiteY3"/>
              </a:cxn>
            </a:cxnLst>
            <a:rect l="l" t="t" r="r" b="b"/>
            <a:pathLst>
              <a:path w="335924" h="2938403">
                <a:moveTo>
                  <a:pt x="0" y="0"/>
                </a:moveTo>
                <a:lnTo>
                  <a:pt x="335924" y="353912"/>
                </a:lnTo>
                <a:lnTo>
                  <a:pt x="191088" y="2938403"/>
                </a:lnTo>
                <a:lnTo>
                  <a:pt x="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Isosceles Triangle 5"/>
          <p:cNvSpPr/>
          <p:nvPr userDrawn="1"/>
        </p:nvSpPr>
        <p:spPr>
          <a:xfrm rot="3232384">
            <a:off x="-340353" y="272606"/>
            <a:ext cx="1838524" cy="970585"/>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2097271"/>
              <a:gd name="connsiteY0" fmla="*/ 861237 h 1158949"/>
              <a:gd name="connsiteX1" fmla="*/ 2097271 w 2097271"/>
              <a:gd name="connsiteY1" fmla="*/ 0 h 1158949"/>
              <a:gd name="connsiteX2" fmla="*/ 1674626 w 2097271"/>
              <a:gd name="connsiteY2" fmla="*/ 1158949 h 1158949"/>
              <a:gd name="connsiteX3" fmla="*/ 0 w 2097271"/>
              <a:gd name="connsiteY3" fmla="*/ 861237 h 1158949"/>
              <a:gd name="connsiteX0" fmla="*/ 0 w 2490676"/>
              <a:gd name="connsiteY0" fmla="*/ 191386 h 489098"/>
              <a:gd name="connsiteX1" fmla="*/ 2490676 w 2490676"/>
              <a:gd name="connsiteY1" fmla="*/ 0 h 489098"/>
              <a:gd name="connsiteX2" fmla="*/ 1674626 w 2490676"/>
              <a:gd name="connsiteY2" fmla="*/ 489098 h 489098"/>
              <a:gd name="connsiteX3" fmla="*/ 0 w 2490676"/>
              <a:gd name="connsiteY3" fmla="*/ 191386 h 489098"/>
              <a:gd name="connsiteX0" fmla="*/ 0 w 2490676"/>
              <a:gd name="connsiteY0" fmla="*/ 191386 h 1084522"/>
              <a:gd name="connsiteX1" fmla="*/ 2490676 w 2490676"/>
              <a:gd name="connsiteY1" fmla="*/ 0 h 1084522"/>
              <a:gd name="connsiteX2" fmla="*/ 2099929 w 2490676"/>
              <a:gd name="connsiteY2" fmla="*/ 1084522 h 1084522"/>
              <a:gd name="connsiteX3" fmla="*/ 0 w 2490676"/>
              <a:gd name="connsiteY3" fmla="*/ 191386 h 1084522"/>
              <a:gd name="connsiteX0" fmla="*/ 0 w 2533206"/>
              <a:gd name="connsiteY0" fmla="*/ 212651 h 1105787"/>
              <a:gd name="connsiteX1" fmla="*/ 2533206 w 2533206"/>
              <a:gd name="connsiteY1" fmla="*/ 0 h 1105787"/>
              <a:gd name="connsiteX2" fmla="*/ 2099929 w 2533206"/>
              <a:gd name="connsiteY2" fmla="*/ 1105787 h 1105787"/>
              <a:gd name="connsiteX3" fmla="*/ 0 w 2533206"/>
              <a:gd name="connsiteY3" fmla="*/ 212651 h 1105787"/>
              <a:gd name="connsiteX0" fmla="*/ 0 w 2458778"/>
              <a:gd name="connsiteY0" fmla="*/ 223284 h 1105787"/>
              <a:gd name="connsiteX1" fmla="*/ 2458778 w 2458778"/>
              <a:gd name="connsiteY1" fmla="*/ 0 h 1105787"/>
              <a:gd name="connsiteX2" fmla="*/ 2025501 w 2458778"/>
              <a:gd name="connsiteY2" fmla="*/ 1105787 h 1105787"/>
              <a:gd name="connsiteX3" fmla="*/ 0 w 2458778"/>
              <a:gd name="connsiteY3" fmla="*/ 223284 h 1105787"/>
              <a:gd name="connsiteX0" fmla="*/ 0 w 2458778"/>
              <a:gd name="connsiteY0" fmla="*/ 223284 h 935024"/>
              <a:gd name="connsiteX1" fmla="*/ 2458778 w 2458778"/>
              <a:gd name="connsiteY1" fmla="*/ 0 h 935024"/>
              <a:gd name="connsiteX2" fmla="*/ 925914 w 2458778"/>
              <a:gd name="connsiteY2" fmla="*/ 935024 h 935024"/>
              <a:gd name="connsiteX3" fmla="*/ 0 w 2458778"/>
              <a:gd name="connsiteY3" fmla="*/ 223284 h 935024"/>
              <a:gd name="connsiteX0" fmla="*/ 0 w 1804392"/>
              <a:gd name="connsiteY0" fmla="*/ 174391 h 886131"/>
              <a:gd name="connsiteX1" fmla="*/ 1804392 w 1804392"/>
              <a:gd name="connsiteY1" fmla="*/ 0 h 886131"/>
              <a:gd name="connsiteX2" fmla="*/ 925914 w 1804392"/>
              <a:gd name="connsiteY2" fmla="*/ 886131 h 886131"/>
              <a:gd name="connsiteX3" fmla="*/ 0 w 1804392"/>
              <a:gd name="connsiteY3" fmla="*/ 174391 h 886131"/>
              <a:gd name="connsiteX0" fmla="*/ 0 w 1855231"/>
              <a:gd name="connsiteY0" fmla="*/ 189938 h 886131"/>
              <a:gd name="connsiteX1" fmla="*/ 1855231 w 1855231"/>
              <a:gd name="connsiteY1" fmla="*/ 0 h 886131"/>
              <a:gd name="connsiteX2" fmla="*/ 976753 w 1855231"/>
              <a:gd name="connsiteY2" fmla="*/ 886131 h 886131"/>
              <a:gd name="connsiteX3" fmla="*/ 0 w 1855231"/>
              <a:gd name="connsiteY3" fmla="*/ 189938 h 886131"/>
              <a:gd name="connsiteX0" fmla="*/ 0 w 1889583"/>
              <a:gd name="connsiteY0" fmla="*/ 164863 h 886131"/>
              <a:gd name="connsiteX1" fmla="*/ 1889583 w 1889583"/>
              <a:gd name="connsiteY1" fmla="*/ 0 h 886131"/>
              <a:gd name="connsiteX2" fmla="*/ 1011105 w 1889583"/>
              <a:gd name="connsiteY2" fmla="*/ 886131 h 886131"/>
              <a:gd name="connsiteX3" fmla="*/ 0 w 1889583"/>
              <a:gd name="connsiteY3" fmla="*/ 164863 h 886131"/>
              <a:gd name="connsiteX0" fmla="*/ 0 w 1874727"/>
              <a:gd name="connsiteY0" fmla="*/ 162544 h 886131"/>
              <a:gd name="connsiteX1" fmla="*/ 1874727 w 1874727"/>
              <a:gd name="connsiteY1" fmla="*/ 0 h 886131"/>
              <a:gd name="connsiteX2" fmla="*/ 996249 w 1874727"/>
              <a:gd name="connsiteY2" fmla="*/ 886131 h 886131"/>
              <a:gd name="connsiteX3" fmla="*/ 0 w 1874727"/>
              <a:gd name="connsiteY3" fmla="*/ 162544 h 886131"/>
              <a:gd name="connsiteX0" fmla="*/ 0 w 1893532"/>
              <a:gd name="connsiteY0" fmla="*/ 188308 h 911895"/>
              <a:gd name="connsiteX1" fmla="*/ 1893532 w 1893532"/>
              <a:gd name="connsiteY1" fmla="*/ 0 h 911895"/>
              <a:gd name="connsiteX2" fmla="*/ 996249 w 1893532"/>
              <a:gd name="connsiteY2" fmla="*/ 911895 h 911895"/>
              <a:gd name="connsiteX3" fmla="*/ 0 w 1893532"/>
              <a:gd name="connsiteY3" fmla="*/ 188308 h 911895"/>
              <a:gd name="connsiteX0" fmla="*/ 0 w 1893532"/>
              <a:gd name="connsiteY0" fmla="*/ 188308 h 705028"/>
              <a:gd name="connsiteX1" fmla="*/ 1893532 w 1893532"/>
              <a:gd name="connsiteY1" fmla="*/ 0 h 705028"/>
              <a:gd name="connsiteX2" fmla="*/ 712843 w 1893532"/>
              <a:gd name="connsiteY2" fmla="*/ 705028 h 705028"/>
              <a:gd name="connsiteX3" fmla="*/ 0 w 1893532"/>
              <a:gd name="connsiteY3" fmla="*/ 188308 h 705028"/>
              <a:gd name="connsiteX0" fmla="*/ 0 w 1887263"/>
              <a:gd name="connsiteY0" fmla="*/ 179720 h 705028"/>
              <a:gd name="connsiteX1" fmla="*/ 1887263 w 1887263"/>
              <a:gd name="connsiteY1" fmla="*/ 0 h 705028"/>
              <a:gd name="connsiteX2" fmla="*/ 706574 w 1887263"/>
              <a:gd name="connsiteY2" fmla="*/ 705028 h 705028"/>
              <a:gd name="connsiteX3" fmla="*/ 0 w 1887263"/>
              <a:gd name="connsiteY3" fmla="*/ 179720 h 705028"/>
              <a:gd name="connsiteX0" fmla="*/ 0 w 1443190"/>
              <a:gd name="connsiteY0" fmla="*/ 148441 h 673749"/>
              <a:gd name="connsiteX1" fmla="*/ 1443190 w 1443190"/>
              <a:gd name="connsiteY1" fmla="*/ 0 h 673749"/>
              <a:gd name="connsiteX2" fmla="*/ 706574 w 1443190"/>
              <a:gd name="connsiteY2" fmla="*/ 673749 h 673749"/>
              <a:gd name="connsiteX3" fmla="*/ 0 w 1443190"/>
              <a:gd name="connsiteY3" fmla="*/ 148441 h 673749"/>
              <a:gd name="connsiteX0" fmla="*/ 0 w 1419746"/>
              <a:gd name="connsiteY0" fmla="*/ 152391 h 677699"/>
              <a:gd name="connsiteX1" fmla="*/ 1419746 w 1419746"/>
              <a:gd name="connsiteY1" fmla="*/ 0 h 677699"/>
              <a:gd name="connsiteX2" fmla="*/ 706574 w 1419746"/>
              <a:gd name="connsiteY2" fmla="*/ 677699 h 677699"/>
              <a:gd name="connsiteX3" fmla="*/ 0 w 1419746"/>
              <a:gd name="connsiteY3" fmla="*/ 152391 h 677699"/>
              <a:gd name="connsiteX0" fmla="*/ 0 w 1434602"/>
              <a:gd name="connsiteY0" fmla="*/ 154710 h 677699"/>
              <a:gd name="connsiteX1" fmla="*/ 1434602 w 1434602"/>
              <a:gd name="connsiteY1" fmla="*/ 0 h 677699"/>
              <a:gd name="connsiteX2" fmla="*/ 721430 w 1434602"/>
              <a:gd name="connsiteY2" fmla="*/ 677699 h 677699"/>
              <a:gd name="connsiteX3" fmla="*/ 0 w 1434602"/>
              <a:gd name="connsiteY3" fmla="*/ 154710 h 677699"/>
              <a:gd name="connsiteX0" fmla="*/ 0 w 1434602"/>
              <a:gd name="connsiteY0" fmla="*/ 154710 h 1091434"/>
              <a:gd name="connsiteX1" fmla="*/ 1434602 w 1434602"/>
              <a:gd name="connsiteY1" fmla="*/ 0 h 1091434"/>
              <a:gd name="connsiteX2" fmla="*/ 1288241 w 1434602"/>
              <a:gd name="connsiteY2" fmla="*/ 1091434 h 1091434"/>
              <a:gd name="connsiteX3" fmla="*/ 0 w 1434602"/>
              <a:gd name="connsiteY3" fmla="*/ 154710 h 1091434"/>
              <a:gd name="connsiteX0" fmla="*/ 0 w 1449459"/>
              <a:gd name="connsiteY0" fmla="*/ 157030 h 1093754"/>
              <a:gd name="connsiteX1" fmla="*/ 1449459 w 1449459"/>
              <a:gd name="connsiteY1" fmla="*/ 0 h 1093754"/>
              <a:gd name="connsiteX2" fmla="*/ 1288241 w 1449459"/>
              <a:gd name="connsiteY2" fmla="*/ 1093754 h 1093754"/>
              <a:gd name="connsiteX3" fmla="*/ 0 w 1449459"/>
              <a:gd name="connsiteY3" fmla="*/ 157030 h 1093754"/>
              <a:gd name="connsiteX0" fmla="*/ 0 w 1434740"/>
              <a:gd name="connsiteY0" fmla="*/ 154711 h 1093754"/>
              <a:gd name="connsiteX1" fmla="*/ 1434740 w 1434740"/>
              <a:gd name="connsiteY1" fmla="*/ 0 h 1093754"/>
              <a:gd name="connsiteX2" fmla="*/ 1273522 w 1434740"/>
              <a:gd name="connsiteY2" fmla="*/ 1093754 h 1093754"/>
              <a:gd name="connsiteX3" fmla="*/ 0 w 1434740"/>
              <a:gd name="connsiteY3" fmla="*/ 154711 h 1093754"/>
              <a:gd name="connsiteX0" fmla="*/ 0 w 1434740"/>
              <a:gd name="connsiteY0" fmla="*/ 154711 h 1125097"/>
              <a:gd name="connsiteX1" fmla="*/ 1434740 w 1434740"/>
              <a:gd name="connsiteY1" fmla="*/ 0 h 1125097"/>
              <a:gd name="connsiteX2" fmla="*/ 1316063 w 1434740"/>
              <a:gd name="connsiteY2" fmla="*/ 1125097 h 1125097"/>
              <a:gd name="connsiteX3" fmla="*/ 0 w 1434740"/>
              <a:gd name="connsiteY3" fmla="*/ 154711 h 1125097"/>
              <a:gd name="connsiteX0" fmla="*/ 0 w 1474984"/>
              <a:gd name="connsiteY0" fmla="*/ 138225 h 1125097"/>
              <a:gd name="connsiteX1" fmla="*/ 1474984 w 1474984"/>
              <a:gd name="connsiteY1" fmla="*/ 0 h 1125097"/>
              <a:gd name="connsiteX2" fmla="*/ 1356307 w 1474984"/>
              <a:gd name="connsiteY2" fmla="*/ 1125097 h 1125097"/>
              <a:gd name="connsiteX3" fmla="*/ 0 w 1474984"/>
              <a:gd name="connsiteY3" fmla="*/ 138225 h 1125097"/>
              <a:gd name="connsiteX0" fmla="*/ 0 w 1366093"/>
              <a:gd name="connsiteY0" fmla="*/ 404318 h 1391190"/>
              <a:gd name="connsiteX1" fmla="*/ 1366093 w 1366093"/>
              <a:gd name="connsiteY1" fmla="*/ 0 h 1391190"/>
              <a:gd name="connsiteX2" fmla="*/ 1356307 w 1366093"/>
              <a:gd name="connsiteY2" fmla="*/ 1391190 h 1391190"/>
              <a:gd name="connsiteX3" fmla="*/ 0 w 1366093"/>
              <a:gd name="connsiteY3" fmla="*/ 404318 h 1391190"/>
              <a:gd name="connsiteX0" fmla="*/ 0 w 1366093"/>
              <a:gd name="connsiteY0" fmla="*/ 404318 h 1190031"/>
              <a:gd name="connsiteX1" fmla="*/ 1366093 w 1366093"/>
              <a:gd name="connsiteY1" fmla="*/ 0 h 1190031"/>
              <a:gd name="connsiteX2" fmla="*/ 1083278 w 1366093"/>
              <a:gd name="connsiteY2" fmla="*/ 1190031 h 1190031"/>
              <a:gd name="connsiteX3" fmla="*/ 0 w 1366093"/>
              <a:gd name="connsiteY3" fmla="*/ 404318 h 1190031"/>
              <a:gd name="connsiteX0" fmla="*/ 0 w 1366093"/>
              <a:gd name="connsiteY0" fmla="*/ 404318 h 727939"/>
              <a:gd name="connsiteX1" fmla="*/ 1366093 w 1366093"/>
              <a:gd name="connsiteY1" fmla="*/ 0 h 727939"/>
              <a:gd name="connsiteX2" fmla="*/ 456093 w 1366093"/>
              <a:gd name="connsiteY2" fmla="*/ 727939 h 727939"/>
              <a:gd name="connsiteX3" fmla="*/ 0 w 1366093"/>
              <a:gd name="connsiteY3" fmla="*/ 404318 h 727939"/>
            </a:gdLst>
            <a:ahLst/>
            <a:cxnLst>
              <a:cxn ang="0">
                <a:pos x="connsiteX0" y="connsiteY0"/>
              </a:cxn>
              <a:cxn ang="0">
                <a:pos x="connsiteX1" y="connsiteY1"/>
              </a:cxn>
              <a:cxn ang="0">
                <a:pos x="connsiteX2" y="connsiteY2"/>
              </a:cxn>
              <a:cxn ang="0">
                <a:pos x="connsiteX3" y="connsiteY3"/>
              </a:cxn>
            </a:cxnLst>
            <a:rect l="l" t="t" r="r" b="b"/>
            <a:pathLst>
              <a:path w="1366093" h="727939">
                <a:moveTo>
                  <a:pt x="0" y="404318"/>
                </a:moveTo>
                <a:lnTo>
                  <a:pt x="1366093" y="0"/>
                </a:lnTo>
                <a:lnTo>
                  <a:pt x="456093" y="727939"/>
                </a:lnTo>
                <a:lnTo>
                  <a:pt x="0" y="404318"/>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 Placeholder 27"/>
          <p:cNvSpPr>
            <a:spLocks noGrp="1"/>
          </p:cNvSpPr>
          <p:nvPr>
            <p:ph type="body" sz="quarter" idx="19" hasCustomPrompt="1"/>
          </p:nvPr>
        </p:nvSpPr>
        <p:spPr>
          <a:xfrm>
            <a:off x="5999989" y="1193800"/>
            <a:ext cx="5638251" cy="609600"/>
          </a:xfrm>
          <a:prstGeom prst="rect">
            <a:avLst/>
          </a:prstGeom>
        </p:spPr>
        <p:txBody>
          <a:bodyPr/>
          <a:lstStyle>
            <a:lvl1pPr marL="0" indent="0" algn="r">
              <a:buNone/>
              <a:defRPr sz="3733" b="0" spc="-200" baseline="0">
                <a:solidFill>
                  <a:srgbClr val="EB2429"/>
                </a:solidFill>
              </a:defRPr>
            </a:lvl1pPr>
          </a:lstStyle>
          <a:p>
            <a:pPr lvl="0"/>
            <a:r>
              <a:rPr lang="en-US" dirty="0"/>
              <a:t>CONTENT 02</a:t>
            </a:r>
          </a:p>
        </p:txBody>
      </p:sp>
      <p:sp>
        <p:nvSpPr>
          <p:cNvPr id="9" name="Slide Number Placeholder 5"/>
          <p:cNvSpPr>
            <a:spLocks noGrp="1"/>
          </p:cNvSpPr>
          <p:nvPr>
            <p:ph type="sldNum" sz="quarter" idx="4"/>
          </p:nvPr>
        </p:nvSpPr>
        <p:spPr>
          <a:xfrm>
            <a:off x="10875264" y="6195060"/>
            <a:ext cx="316992" cy="262467"/>
          </a:xfrm>
          <a:prstGeom prst="rect">
            <a:avLst/>
          </a:prstGeom>
        </p:spPr>
        <p:txBody>
          <a:bodyPr lIns="0" tIns="18288" rIns="0" bIns="18288"/>
          <a:lstStyle>
            <a:lvl1pPr algn="ctr">
              <a:defRPr sz="1067"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802522375"/>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750"/>
                                        <p:tgtEl>
                                          <p:spTgt spid="5"/>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750"/>
                                        <p:tgtEl>
                                          <p:spTgt spid="7"/>
                                        </p:tgtEl>
                                      </p:cBhvr>
                                    </p:animEffect>
                                  </p:childTnLst>
                                </p:cTn>
                              </p:par>
                            </p:childTnLst>
                          </p:cTn>
                        </p:par>
                        <p:par>
                          <p:cTn id="11" fill="hold">
                            <p:stCondLst>
                              <p:cond delay="1250"/>
                            </p:stCondLst>
                            <p:childTnLst>
                              <p:par>
                                <p:cTn id="12" presetID="22" presetClass="entr" presetSubtype="2"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right)">
                                      <p:cBhvr>
                                        <p:cTn id="14" dur="750"/>
                                        <p:tgtEl>
                                          <p:spTgt spid="6"/>
                                        </p:tgtEl>
                                      </p:cBhvr>
                                    </p:animEffect>
                                  </p:childTnLst>
                                </p:cTn>
                              </p:par>
                            </p:childTnLst>
                          </p:cTn>
                        </p:par>
                        <p:par>
                          <p:cTn id="15" fill="hold">
                            <p:stCondLst>
                              <p:cond delay="2000"/>
                            </p:stCondLst>
                            <p:childTnLst>
                              <p:par>
                                <p:cTn id="16" presetID="22" presetClass="entr" presetSubtype="4" fill="hold" grpId="0" nodeType="afterEffect">
                                  <p:stCondLst>
                                    <p:cond delay="25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wipe(down)">
                                      <p:cBhvr>
                                        <p:cTn id="18" dur="75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6" grpId="0" build="p">
        <p:tmplLst>
          <p:tmpl lvl="1">
            <p:tnLst>
              <p:par>
                <p:cTn presetID="22" presetClass="entr" presetSubtype="4"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down)">
                      <p:cBhvr>
                        <p:cTn dur="750"/>
                        <p:tgtEl>
                          <p:spTgt spid="16"/>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ntent 02">
    <p:spTree>
      <p:nvGrpSpPr>
        <p:cNvPr id="1" name=""/>
        <p:cNvGrpSpPr/>
        <p:nvPr/>
      </p:nvGrpSpPr>
      <p:grpSpPr>
        <a:xfrm>
          <a:off x="0" y="0"/>
          <a:ext cx="0" cy="0"/>
          <a:chOff x="0" y="0"/>
          <a:chExt cx="0" cy="0"/>
        </a:xfrm>
      </p:grpSpPr>
      <p:sp>
        <p:nvSpPr>
          <p:cNvPr id="5" name="Rectangle 4"/>
          <p:cNvSpPr/>
          <p:nvPr userDrawn="1"/>
        </p:nvSpPr>
        <p:spPr>
          <a:xfrm rot="4500000">
            <a:off x="4448841" y="-5824510"/>
            <a:ext cx="3508363" cy="11898955"/>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 fmla="*/ 308344 w 3127744"/>
              <a:gd name="connsiteY0" fmla="*/ 0 h 3962400"/>
              <a:gd name="connsiteX1" fmla="*/ 3127744 w 3127744"/>
              <a:gd name="connsiteY1" fmla="*/ 0 h 3962400"/>
              <a:gd name="connsiteX2" fmla="*/ 3127744 w 3127744"/>
              <a:gd name="connsiteY2" fmla="*/ 3962400 h 3962400"/>
              <a:gd name="connsiteX3" fmla="*/ 0 w 3127744"/>
              <a:gd name="connsiteY3" fmla="*/ 3813544 h 3962400"/>
              <a:gd name="connsiteX4" fmla="*/ 308344 w 3127744"/>
              <a:gd name="connsiteY4" fmla="*/ 0 h 3962400"/>
              <a:gd name="connsiteX0" fmla="*/ 308344 w 3149009"/>
              <a:gd name="connsiteY0" fmla="*/ 0 h 3813544"/>
              <a:gd name="connsiteX1" fmla="*/ 3127744 w 3149009"/>
              <a:gd name="connsiteY1" fmla="*/ 0 h 3813544"/>
              <a:gd name="connsiteX2" fmla="*/ 3149009 w 3149009"/>
              <a:gd name="connsiteY2" fmla="*/ 3547730 h 3813544"/>
              <a:gd name="connsiteX3" fmla="*/ 0 w 3149009"/>
              <a:gd name="connsiteY3" fmla="*/ 3813544 h 3813544"/>
              <a:gd name="connsiteX4" fmla="*/ 308344 w 3149009"/>
              <a:gd name="connsiteY4" fmla="*/ 0 h 3813544"/>
              <a:gd name="connsiteX0" fmla="*/ 308344 w 3138376"/>
              <a:gd name="connsiteY0" fmla="*/ 0 h 3813544"/>
              <a:gd name="connsiteX1" fmla="*/ 3127744 w 3138376"/>
              <a:gd name="connsiteY1" fmla="*/ 0 h 3813544"/>
              <a:gd name="connsiteX2" fmla="*/ 3138376 w 3138376"/>
              <a:gd name="connsiteY2" fmla="*/ 3590261 h 3813544"/>
              <a:gd name="connsiteX3" fmla="*/ 0 w 3138376"/>
              <a:gd name="connsiteY3" fmla="*/ 3813544 h 3813544"/>
              <a:gd name="connsiteX4" fmla="*/ 308344 w 3138376"/>
              <a:gd name="connsiteY4" fmla="*/ 0 h 3813544"/>
              <a:gd name="connsiteX0" fmla="*/ 308344 w 3138376"/>
              <a:gd name="connsiteY0" fmla="*/ 0 h 3834809"/>
              <a:gd name="connsiteX1" fmla="*/ 3127744 w 3138376"/>
              <a:gd name="connsiteY1" fmla="*/ 0 h 3834809"/>
              <a:gd name="connsiteX2" fmla="*/ 3138376 w 3138376"/>
              <a:gd name="connsiteY2" fmla="*/ 3590261 h 3834809"/>
              <a:gd name="connsiteX3" fmla="*/ 0 w 3138376"/>
              <a:gd name="connsiteY3" fmla="*/ 3834809 h 3834809"/>
              <a:gd name="connsiteX4" fmla="*/ 308344 w 3138376"/>
              <a:gd name="connsiteY4" fmla="*/ 0 h 3834809"/>
              <a:gd name="connsiteX0" fmla="*/ 1382232 w 3138376"/>
              <a:gd name="connsiteY0" fmla="*/ 170120 h 3834809"/>
              <a:gd name="connsiteX1" fmla="*/ 3127744 w 3138376"/>
              <a:gd name="connsiteY1" fmla="*/ 0 h 3834809"/>
              <a:gd name="connsiteX2" fmla="*/ 3138376 w 3138376"/>
              <a:gd name="connsiteY2" fmla="*/ 3590261 h 3834809"/>
              <a:gd name="connsiteX3" fmla="*/ 0 w 3138376"/>
              <a:gd name="connsiteY3" fmla="*/ 3834809 h 3834809"/>
              <a:gd name="connsiteX4" fmla="*/ 1382232 w 3138376"/>
              <a:gd name="connsiteY4" fmla="*/ 170120 h 3834809"/>
              <a:gd name="connsiteX0" fmla="*/ 712381 w 3138376"/>
              <a:gd name="connsiteY0" fmla="*/ 0 h 3898605"/>
              <a:gd name="connsiteX1" fmla="*/ 3127744 w 3138376"/>
              <a:gd name="connsiteY1" fmla="*/ 63796 h 3898605"/>
              <a:gd name="connsiteX2" fmla="*/ 3138376 w 3138376"/>
              <a:gd name="connsiteY2" fmla="*/ 3654057 h 3898605"/>
              <a:gd name="connsiteX3" fmla="*/ 0 w 3138376"/>
              <a:gd name="connsiteY3" fmla="*/ 3898605 h 3898605"/>
              <a:gd name="connsiteX4" fmla="*/ 712381 w 3138376"/>
              <a:gd name="connsiteY4" fmla="*/ 0 h 3898605"/>
              <a:gd name="connsiteX0" fmla="*/ 712381 w 3138376"/>
              <a:gd name="connsiteY0" fmla="*/ 95693 h 3994298"/>
              <a:gd name="connsiteX1" fmla="*/ 2840665 w 3138376"/>
              <a:gd name="connsiteY1" fmla="*/ 0 h 3994298"/>
              <a:gd name="connsiteX2" fmla="*/ 3138376 w 3138376"/>
              <a:gd name="connsiteY2" fmla="*/ 3749750 h 3994298"/>
              <a:gd name="connsiteX3" fmla="*/ 0 w 3138376"/>
              <a:gd name="connsiteY3" fmla="*/ 3994298 h 3994298"/>
              <a:gd name="connsiteX4" fmla="*/ 712381 w 3138376"/>
              <a:gd name="connsiteY4" fmla="*/ 95693 h 3994298"/>
              <a:gd name="connsiteX0" fmla="*/ 712381 w 3180906"/>
              <a:gd name="connsiteY0" fmla="*/ 95693 h 3994298"/>
              <a:gd name="connsiteX1" fmla="*/ 2840665 w 3180906"/>
              <a:gd name="connsiteY1" fmla="*/ 0 h 3994298"/>
              <a:gd name="connsiteX2" fmla="*/ 3180906 w 3180906"/>
              <a:gd name="connsiteY2" fmla="*/ 3707220 h 3994298"/>
              <a:gd name="connsiteX3" fmla="*/ 0 w 3180906"/>
              <a:gd name="connsiteY3" fmla="*/ 3994298 h 3994298"/>
              <a:gd name="connsiteX4" fmla="*/ 712381 w 3180906"/>
              <a:gd name="connsiteY4" fmla="*/ 95693 h 3994298"/>
              <a:gd name="connsiteX0" fmla="*/ 1421279 w 3889804"/>
              <a:gd name="connsiteY0" fmla="*/ 95693 h 4275523"/>
              <a:gd name="connsiteX1" fmla="*/ 3549563 w 3889804"/>
              <a:gd name="connsiteY1" fmla="*/ 0 h 4275523"/>
              <a:gd name="connsiteX2" fmla="*/ 3889804 w 3889804"/>
              <a:gd name="connsiteY2" fmla="*/ 3707220 h 4275523"/>
              <a:gd name="connsiteX3" fmla="*/ 0 w 3889804"/>
              <a:gd name="connsiteY3" fmla="*/ 4275523 h 4275523"/>
              <a:gd name="connsiteX4" fmla="*/ 1421279 w 3889804"/>
              <a:gd name="connsiteY4" fmla="*/ 95693 h 4275523"/>
              <a:gd name="connsiteX0" fmla="*/ 1421279 w 3549563"/>
              <a:gd name="connsiteY0" fmla="*/ 95693 h 4275523"/>
              <a:gd name="connsiteX1" fmla="*/ 3549563 w 3549563"/>
              <a:gd name="connsiteY1" fmla="*/ 0 h 4275523"/>
              <a:gd name="connsiteX2" fmla="*/ 2680019 w 3549563"/>
              <a:gd name="connsiteY2" fmla="*/ 4076393 h 4275523"/>
              <a:gd name="connsiteX3" fmla="*/ 0 w 3549563"/>
              <a:gd name="connsiteY3" fmla="*/ 4275523 h 4275523"/>
              <a:gd name="connsiteX4" fmla="*/ 1421279 w 3549563"/>
              <a:gd name="connsiteY4" fmla="*/ 95693 h 4275523"/>
              <a:gd name="connsiteX0" fmla="*/ 2520934 w 3549563"/>
              <a:gd name="connsiteY0" fmla="*/ 214831 h 4275523"/>
              <a:gd name="connsiteX1" fmla="*/ 3549563 w 3549563"/>
              <a:gd name="connsiteY1" fmla="*/ 0 h 4275523"/>
              <a:gd name="connsiteX2" fmla="*/ 2680019 w 3549563"/>
              <a:gd name="connsiteY2" fmla="*/ 4076393 h 4275523"/>
              <a:gd name="connsiteX3" fmla="*/ 0 w 3549563"/>
              <a:gd name="connsiteY3" fmla="*/ 4275523 h 4275523"/>
              <a:gd name="connsiteX4" fmla="*/ 2520934 w 3549563"/>
              <a:gd name="connsiteY4" fmla="*/ 214831 h 4275523"/>
              <a:gd name="connsiteX0" fmla="*/ 2048594 w 3549563"/>
              <a:gd name="connsiteY0" fmla="*/ 662237 h 4275523"/>
              <a:gd name="connsiteX1" fmla="*/ 3549563 w 3549563"/>
              <a:gd name="connsiteY1" fmla="*/ 0 h 4275523"/>
              <a:gd name="connsiteX2" fmla="*/ 2680019 w 3549563"/>
              <a:gd name="connsiteY2" fmla="*/ 4076393 h 4275523"/>
              <a:gd name="connsiteX3" fmla="*/ 0 w 3549563"/>
              <a:gd name="connsiteY3" fmla="*/ 4275523 h 4275523"/>
              <a:gd name="connsiteX4" fmla="*/ 2048594 w 3549563"/>
              <a:gd name="connsiteY4" fmla="*/ 662237 h 4275523"/>
              <a:gd name="connsiteX0" fmla="*/ 2008790 w 3549563"/>
              <a:gd name="connsiteY0" fmla="*/ 693795 h 4275523"/>
              <a:gd name="connsiteX1" fmla="*/ 3549563 w 3549563"/>
              <a:gd name="connsiteY1" fmla="*/ 0 h 4275523"/>
              <a:gd name="connsiteX2" fmla="*/ 2680019 w 3549563"/>
              <a:gd name="connsiteY2" fmla="*/ 4076393 h 4275523"/>
              <a:gd name="connsiteX3" fmla="*/ 0 w 3549563"/>
              <a:gd name="connsiteY3" fmla="*/ 4275523 h 4275523"/>
              <a:gd name="connsiteX4" fmla="*/ 2008790 w 3549563"/>
              <a:gd name="connsiteY4" fmla="*/ 693795 h 4275523"/>
              <a:gd name="connsiteX0" fmla="*/ 2019060 w 3559833"/>
              <a:gd name="connsiteY0" fmla="*/ 693795 h 4274215"/>
              <a:gd name="connsiteX1" fmla="*/ 3559833 w 3559833"/>
              <a:gd name="connsiteY1" fmla="*/ 0 h 4274215"/>
              <a:gd name="connsiteX2" fmla="*/ 2690289 w 3559833"/>
              <a:gd name="connsiteY2" fmla="*/ 4076393 h 4274215"/>
              <a:gd name="connsiteX3" fmla="*/ 0 w 3559833"/>
              <a:gd name="connsiteY3" fmla="*/ 4274215 h 4274215"/>
              <a:gd name="connsiteX4" fmla="*/ 2019060 w 3559833"/>
              <a:gd name="connsiteY4" fmla="*/ 693795 h 4274215"/>
              <a:gd name="connsiteX0" fmla="*/ 2019060 w 2796331"/>
              <a:gd name="connsiteY0" fmla="*/ 0 h 3580420"/>
              <a:gd name="connsiteX1" fmla="*/ 2796331 w 2796331"/>
              <a:gd name="connsiteY1" fmla="*/ 328748 h 3580420"/>
              <a:gd name="connsiteX2" fmla="*/ 2690289 w 2796331"/>
              <a:gd name="connsiteY2" fmla="*/ 3382598 h 3580420"/>
              <a:gd name="connsiteX3" fmla="*/ 0 w 2796331"/>
              <a:gd name="connsiteY3" fmla="*/ 3580420 h 3580420"/>
              <a:gd name="connsiteX4" fmla="*/ 2019060 w 2796331"/>
              <a:gd name="connsiteY4" fmla="*/ 0 h 3580420"/>
              <a:gd name="connsiteX0" fmla="*/ 2019060 w 2796331"/>
              <a:gd name="connsiteY0" fmla="*/ 0 h 3580420"/>
              <a:gd name="connsiteX1" fmla="*/ 2796331 w 2796331"/>
              <a:gd name="connsiteY1" fmla="*/ 328748 h 3580420"/>
              <a:gd name="connsiteX2" fmla="*/ 2053731 w 2796331"/>
              <a:gd name="connsiteY2" fmla="*/ 3223027 h 3580420"/>
              <a:gd name="connsiteX3" fmla="*/ 0 w 2796331"/>
              <a:gd name="connsiteY3" fmla="*/ 3580420 h 3580420"/>
              <a:gd name="connsiteX4" fmla="*/ 2019060 w 2796331"/>
              <a:gd name="connsiteY4" fmla="*/ 0 h 3580420"/>
              <a:gd name="connsiteX0" fmla="*/ 2019060 w 2542523"/>
              <a:gd name="connsiteY0" fmla="*/ 0 h 3580420"/>
              <a:gd name="connsiteX1" fmla="*/ 2542523 w 2542523"/>
              <a:gd name="connsiteY1" fmla="*/ 212696 h 3580420"/>
              <a:gd name="connsiteX2" fmla="*/ 2053731 w 2542523"/>
              <a:gd name="connsiteY2" fmla="*/ 3223027 h 3580420"/>
              <a:gd name="connsiteX3" fmla="*/ 0 w 2542523"/>
              <a:gd name="connsiteY3" fmla="*/ 3580420 h 3580420"/>
              <a:gd name="connsiteX4" fmla="*/ 2019060 w 2542523"/>
              <a:gd name="connsiteY4" fmla="*/ 0 h 3580420"/>
              <a:gd name="connsiteX0" fmla="*/ 2019060 w 2542523"/>
              <a:gd name="connsiteY0" fmla="*/ 0 h 3580420"/>
              <a:gd name="connsiteX1" fmla="*/ 2542523 w 2542523"/>
              <a:gd name="connsiteY1" fmla="*/ 212696 h 3580420"/>
              <a:gd name="connsiteX2" fmla="*/ 1772406 w 2542523"/>
              <a:gd name="connsiteY2" fmla="*/ 3155797 h 3580420"/>
              <a:gd name="connsiteX3" fmla="*/ 0 w 2542523"/>
              <a:gd name="connsiteY3" fmla="*/ 3580420 h 3580420"/>
              <a:gd name="connsiteX4" fmla="*/ 2019060 w 2542523"/>
              <a:gd name="connsiteY4" fmla="*/ 0 h 3580420"/>
              <a:gd name="connsiteX0" fmla="*/ 2019060 w 2741108"/>
              <a:gd name="connsiteY0" fmla="*/ 588773 h 4169193"/>
              <a:gd name="connsiteX1" fmla="*/ 2741108 w 2741108"/>
              <a:gd name="connsiteY1" fmla="*/ 0 h 4169193"/>
              <a:gd name="connsiteX2" fmla="*/ 1772406 w 2741108"/>
              <a:gd name="connsiteY2" fmla="*/ 3744570 h 4169193"/>
              <a:gd name="connsiteX3" fmla="*/ 0 w 2741108"/>
              <a:gd name="connsiteY3" fmla="*/ 4169193 h 4169193"/>
              <a:gd name="connsiteX4" fmla="*/ 2019060 w 2741108"/>
              <a:gd name="connsiteY4" fmla="*/ 588773 h 4169193"/>
              <a:gd name="connsiteX0" fmla="*/ 2358281 w 2741108"/>
              <a:gd name="connsiteY0" fmla="*/ 0 h 4201763"/>
              <a:gd name="connsiteX1" fmla="*/ 2741108 w 2741108"/>
              <a:gd name="connsiteY1" fmla="*/ 32570 h 4201763"/>
              <a:gd name="connsiteX2" fmla="*/ 1772406 w 2741108"/>
              <a:gd name="connsiteY2" fmla="*/ 3777140 h 4201763"/>
              <a:gd name="connsiteX3" fmla="*/ 0 w 2741108"/>
              <a:gd name="connsiteY3" fmla="*/ 4201763 h 4201763"/>
              <a:gd name="connsiteX4" fmla="*/ 2358281 w 2741108"/>
              <a:gd name="connsiteY4" fmla="*/ 0 h 4201763"/>
              <a:gd name="connsiteX0" fmla="*/ 2358281 w 2738356"/>
              <a:gd name="connsiteY0" fmla="*/ 0 h 4201763"/>
              <a:gd name="connsiteX1" fmla="*/ 2738356 w 2738356"/>
              <a:gd name="connsiteY1" fmla="*/ 37452 h 4201763"/>
              <a:gd name="connsiteX2" fmla="*/ 1772406 w 2738356"/>
              <a:gd name="connsiteY2" fmla="*/ 3777140 h 4201763"/>
              <a:gd name="connsiteX3" fmla="*/ 0 w 2738356"/>
              <a:gd name="connsiteY3" fmla="*/ 4201763 h 4201763"/>
              <a:gd name="connsiteX4" fmla="*/ 2358281 w 2738356"/>
              <a:gd name="connsiteY4" fmla="*/ 0 h 4201763"/>
              <a:gd name="connsiteX0" fmla="*/ 2358281 w 2740371"/>
              <a:gd name="connsiteY0" fmla="*/ 0 h 4201763"/>
              <a:gd name="connsiteX1" fmla="*/ 2740371 w 2740371"/>
              <a:gd name="connsiteY1" fmla="*/ 53407 h 4201763"/>
              <a:gd name="connsiteX2" fmla="*/ 1772406 w 2740371"/>
              <a:gd name="connsiteY2" fmla="*/ 3777140 h 4201763"/>
              <a:gd name="connsiteX3" fmla="*/ 0 w 2740371"/>
              <a:gd name="connsiteY3" fmla="*/ 4201763 h 4201763"/>
              <a:gd name="connsiteX4" fmla="*/ 2358281 w 2740371"/>
              <a:gd name="connsiteY4" fmla="*/ 0 h 4201763"/>
              <a:gd name="connsiteX0" fmla="*/ 2358281 w 2751378"/>
              <a:gd name="connsiteY0" fmla="*/ 0 h 4201763"/>
              <a:gd name="connsiteX1" fmla="*/ 2751378 w 2751378"/>
              <a:gd name="connsiteY1" fmla="*/ 33878 h 4201763"/>
              <a:gd name="connsiteX2" fmla="*/ 1772406 w 2751378"/>
              <a:gd name="connsiteY2" fmla="*/ 3777140 h 4201763"/>
              <a:gd name="connsiteX3" fmla="*/ 0 w 2751378"/>
              <a:gd name="connsiteY3" fmla="*/ 4201763 h 4201763"/>
              <a:gd name="connsiteX4" fmla="*/ 2358281 w 2751378"/>
              <a:gd name="connsiteY4" fmla="*/ 0 h 4201763"/>
              <a:gd name="connsiteX0" fmla="*/ 2358281 w 2743122"/>
              <a:gd name="connsiteY0" fmla="*/ 0 h 4201763"/>
              <a:gd name="connsiteX1" fmla="*/ 2743122 w 2743122"/>
              <a:gd name="connsiteY1" fmla="*/ 48525 h 4201763"/>
              <a:gd name="connsiteX2" fmla="*/ 1772406 w 2743122"/>
              <a:gd name="connsiteY2" fmla="*/ 3777140 h 4201763"/>
              <a:gd name="connsiteX3" fmla="*/ 0 w 2743122"/>
              <a:gd name="connsiteY3" fmla="*/ 4201763 h 4201763"/>
              <a:gd name="connsiteX4" fmla="*/ 2358281 w 2743122"/>
              <a:gd name="connsiteY4" fmla="*/ 0 h 4201763"/>
              <a:gd name="connsiteX0" fmla="*/ 2358281 w 2658208"/>
              <a:gd name="connsiteY0" fmla="*/ 0 h 4201763"/>
              <a:gd name="connsiteX1" fmla="*/ 2658208 w 2658208"/>
              <a:gd name="connsiteY1" fmla="*/ 42942 h 4201763"/>
              <a:gd name="connsiteX2" fmla="*/ 1772406 w 2658208"/>
              <a:gd name="connsiteY2" fmla="*/ 3777140 h 4201763"/>
              <a:gd name="connsiteX3" fmla="*/ 0 w 2658208"/>
              <a:gd name="connsiteY3" fmla="*/ 4201763 h 4201763"/>
              <a:gd name="connsiteX4" fmla="*/ 2358281 w 2658208"/>
              <a:gd name="connsiteY4" fmla="*/ 0 h 4201763"/>
              <a:gd name="connsiteX0" fmla="*/ 2358281 w 2666464"/>
              <a:gd name="connsiteY0" fmla="*/ 0 h 4201763"/>
              <a:gd name="connsiteX1" fmla="*/ 2666464 w 2666464"/>
              <a:gd name="connsiteY1" fmla="*/ 28296 h 4201763"/>
              <a:gd name="connsiteX2" fmla="*/ 1772406 w 2666464"/>
              <a:gd name="connsiteY2" fmla="*/ 3777140 h 4201763"/>
              <a:gd name="connsiteX3" fmla="*/ 0 w 2666464"/>
              <a:gd name="connsiteY3" fmla="*/ 4201763 h 4201763"/>
              <a:gd name="connsiteX4" fmla="*/ 2358281 w 2666464"/>
              <a:gd name="connsiteY4" fmla="*/ 0 h 4201763"/>
              <a:gd name="connsiteX0" fmla="*/ 2358281 w 2658208"/>
              <a:gd name="connsiteY0" fmla="*/ 0 h 4201763"/>
              <a:gd name="connsiteX1" fmla="*/ 2658208 w 2658208"/>
              <a:gd name="connsiteY1" fmla="*/ 42942 h 4201763"/>
              <a:gd name="connsiteX2" fmla="*/ 1772406 w 2658208"/>
              <a:gd name="connsiteY2" fmla="*/ 3777140 h 4201763"/>
              <a:gd name="connsiteX3" fmla="*/ 0 w 2658208"/>
              <a:gd name="connsiteY3" fmla="*/ 4201763 h 4201763"/>
              <a:gd name="connsiteX4" fmla="*/ 2358281 w 2658208"/>
              <a:gd name="connsiteY4" fmla="*/ 0 h 4201763"/>
              <a:gd name="connsiteX0" fmla="*/ 2358281 w 2666464"/>
              <a:gd name="connsiteY0" fmla="*/ 0 h 4201763"/>
              <a:gd name="connsiteX1" fmla="*/ 2666464 w 2666464"/>
              <a:gd name="connsiteY1" fmla="*/ 28296 h 4201763"/>
              <a:gd name="connsiteX2" fmla="*/ 1772406 w 2666464"/>
              <a:gd name="connsiteY2" fmla="*/ 3777140 h 4201763"/>
              <a:gd name="connsiteX3" fmla="*/ 0 w 2666464"/>
              <a:gd name="connsiteY3" fmla="*/ 4201763 h 4201763"/>
              <a:gd name="connsiteX4" fmla="*/ 2358281 w 2666464"/>
              <a:gd name="connsiteY4" fmla="*/ 0 h 4201763"/>
              <a:gd name="connsiteX0" fmla="*/ 2358281 w 2647939"/>
              <a:gd name="connsiteY0" fmla="*/ 0 h 4201763"/>
              <a:gd name="connsiteX1" fmla="*/ 2647939 w 2647939"/>
              <a:gd name="connsiteY1" fmla="*/ 41634 h 4201763"/>
              <a:gd name="connsiteX2" fmla="*/ 1772406 w 2647939"/>
              <a:gd name="connsiteY2" fmla="*/ 3777140 h 4201763"/>
              <a:gd name="connsiteX3" fmla="*/ 0 w 2647939"/>
              <a:gd name="connsiteY3" fmla="*/ 4201763 h 4201763"/>
              <a:gd name="connsiteX4" fmla="*/ 2358281 w 2647939"/>
              <a:gd name="connsiteY4" fmla="*/ 0 h 4201763"/>
              <a:gd name="connsiteX0" fmla="*/ 2358281 w 2666465"/>
              <a:gd name="connsiteY0" fmla="*/ 0 h 4201763"/>
              <a:gd name="connsiteX1" fmla="*/ 2666465 w 2666465"/>
              <a:gd name="connsiteY1" fmla="*/ 28296 h 4201763"/>
              <a:gd name="connsiteX2" fmla="*/ 1772406 w 2666465"/>
              <a:gd name="connsiteY2" fmla="*/ 3777140 h 4201763"/>
              <a:gd name="connsiteX3" fmla="*/ 0 w 2666465"/>
              <a:gd name="connsiteY3" fmla="*/ 4201763 h 4201763"/>
              <a:gd name="connsiteX4" fmla="*/ 2358281 w 2666465"/>
              <a:gd name="connsiteY4" fmla="*/ 0 h 4201763"/>
              <a:gd name="connsiteX0" fmla="*/ 2358281 w 2658210"/>
              <a:gd name="connsiteY0" fmla="*/ 0 h 4201763"/>
              <a:gd name="connsiteX1" fmla="*/ 2658210 w 2658210"/>
              <a:gd name="connsiteY1" fmla="*/ 42942 h 4201763"/>
              <a:gd name="connsiteX2" fmla="*/ 1772406 w 2658210"/>
              <a:gd name="connsiteY2" fmla="*/ 3777140 h 4201763"/>
              <a:gd name="connsiteX3" fmla="*/ 0 w 2658210"/>
              <a:gd name="connsiteY3" fmla="*/ 4201763 h 4201763"/>
              <a:gd name="connsiteX4" fmla="*/ 2358281 w 2658210"/>
              <a:gd name="connsiteY4" fmla="*/ 0 h 4201763"/>
              <a:gd name="connsiteX0" fmla="*/ 2358281 w 2632903"/>
              <a:gd name="connsiteY0" fmla="*/ 0 h 4201763"/>
              <a:gd name="connsiteX1" fmla="*/ 2632903 w 2632903"/>
              <a:gd name="connsiteY1" fmla="*/ 29253 h 4201763"/>
              <a:gd name="connsiteX2" fmla="*/ 1772406 w 2632903"/>
              <a:gd name="connsiteY2" fmla="*/ 3777140 h 4201763"/>
              <a:gd name="connsiteX3" fmla="*/ 0 w 2632903"/>
              <a:gd name="connsiteY3" fmla="*/ 4201763 h 4201763"/>
              <a:gd name="connsiteX4" fmla="*/ 2358281 w 2632903"/>
              <a:gd name="connsiteY4" fmla="*/ 0 h 4201763"/>
              <a:gd name="connsiteX0" fmla="*/ 2358281 w 2630151"/>
              <a:gd name="connsiteY0" fmla="*/ 0 h 4201763"/>
              <a:gd name="connsiteX1" fmla="*/ 2630151 w 2630151"/>
              <a:gd name="connsiteY1" fmla="*/ 34135 h 4201763"/>
              <a:gd name="connsiteX2" fmla="*/ 1772406 w 2630151"/>
              <a:gd name="connsiteY2" fmla="*/ 3777140 h 4201763"/>
              <a:gd name="connsiteX3" fmla="*/ 0 w 2630151"/>
              <a:gd name="connsiteY3" fmla="*/ 4201763 h 4201763"/>
              <a:gd name="connsiteX4" fmla="*/ 2358281 w 2630151"/>
              <a:gd name="connsiteY4" fmla="*/ 0 h 4201763"/>
              <a:gd name="connsiteX0" fmla="*/ 2358281 w 3967703"/>
              <a:gd name="connsiteY0" fmla="*/ 0 h 4201763"/>
              <a:gd name="connsiteX1" fmla="*/ 3967704 w 3967703"/>
              <a:gd name="connsiteY1" fmla="*/ 39655 h 4201763"/>
              <a:gd name="connsiteX2" fmla="*/ 1772406 w 3967703"/>
              <a:gd name="connsiteY2" fmla="*/ 3777140 h 4201763"/>
              <a:gd name="connsiteX3" fmla="*/ 0 w 3967703"/>
              <a:gd name="connsiteY3" fmla="*/ 4201763 h 4201763"/>
              <a:gd name="connsiteX4" fmla="*/ 2358281 w 3967703"/>
              <a:gd name="connsiteY4" fmla="*/ 0 h 4201763"/>
              <a:gd name="connsiteX0" fmla="*/ 3610995 w 3967705"/>
              <a:gd name="connsiteY0" fmla="*/ 0 h 4196694"/>
              <a:gd name="connsiteX1" fmla="*/ 3967704 w 3967705"/>
              <a:gd name="connsiteY1" fmla="*/ 34586 h 4196694"/>
              <a:gd name="connsiteX2" fmla="*/ 1772406 w 3967705"/>
              <a:gd name="connsiteY2" fmla="*/ 3772071 h 4196694"/>
              <a:gd name="connsiteX3" fmla="*/ 0 w 3967705"/>
              <a:gd name="connsiteY3" fmla="*/ 4196694 h 4196694"/>
              <a:gd name="connsiteX4" fmla="*/ 3610995 w 3967705"/>
              <a:gd name="connsiteY4" fmla="*/ 0 h 4196694"/>
              <a:gd name="connsiteX0" fmla="*/ 3566761 w 3967703"/>
              <a:gd name="connsiteY0" fmla="*/ 0 h 4242292"/>
              <a:gd name="connsiteX1" fmla="*/ 3967704 w 3967703"/>
              <a:gd name="connsiteY1" fmla="*/ 80184 h 4242292"/>
              <a:gd name="connsiteX2" fmla="*/ 1772406 w 3967703"/>
              <a:gd name="connsiteY2" fmla="*/ 3817669 h 4242292"/>
              <a:gd name="connsiteX3" fmla="*/ 0 w 3967703"/>
              <a:gd name="connsiteY3" fmla="*/ 4242292 h 4242292"/>
              <a:gd name="connsiteX4" fmla="*/ 3566761 w 3967703"/>
              <a:gd name="connsiteY4" fmla="*/ 0 h 424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7703" h="4242292">
                <a:moveTo>
                  <a:pt x="3566761" y="0"/>
                </a:moveTo>
                <a:lnTo>
                  <a:pt x="3967704" y="80184"/>
                </a:lnTo>
                <a:lnTo>
                  <a:pt x="1772406" y="3817669"/>
                </a:lnTo>
                <a:lnTo>
                  <a:pt x="0" y="4242292"/>
                </a:lnTo>
                <a:lnTo>
                  <a:pt x="356676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Isosceles Triangle 5"/>
          <p:cNvSpPr/>
          <p:nvPr userDrawn="1"/>
        </p:nvSpPr>
        <p:spPr>
          <a:xfrm rot="5340000">
            <a:off x="9708021" y="-1420596"/>
            <a:ext cx="447899" cy="4188472"/>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510377"/>
              <a:gd name="connsiteY0" fmla="*/ 0 h 1392866"/>
              <a:gd name="connsiteX1" fmla="*/ 510377 w 510377"/>
              <a:gd name="connsiteY1" fmla="*/ 357431 h 1392866"/>
              <a:gd name="connsiteX2" fmla="*/ 132906 w 510377"/>
              <a:gd name="connsiteY2" fmla="*/ 1392866 h 1392866"/>
              <a:gd name="connsiteX3" fmla="*/ 0 w 510377"/>
              <a:gd name="connsiteY3" fmla="*/ 0 h 1392866"/>
              <a:gd name="connsiteX0" fmla="*/ 0 w 510377"/>
              <a:gd name="connsiteY0" fmla="*/ 0 h 2965717"/>
              <a:gd name="connsiteX1" fmla="*/ 510377 w 510377"/>
              <a:gd name="connsiteY1" fmla="*/ 357431 h 2965717"/>
              <a:gd name="connsiteX2" fmla="*/ 244106 w 510377"/>
              <a:gd name="connsiteY2" fmla="*/ 2965717 h 2965717"/>
              <a:gd name="connsiteX3" fmla="*/ 0 w 510377"/>
              <a:gd name="connsiteY3" fmla="*/ 0 h 2965717"/>
              <a:gd name="connsiteX0" fmla="*/ 0 w 596084"/>
              <a:gd name="connsiteY0" fmla="*/ 0 h 2964577"/>
              <a:gd name="connsiteX1" fmla="*/ 596084 w 596084"/>
              <a:gd name="connsiteY1" fmla="*/ 356291 h 2964577"/>
              <a:gd name="connsiteX2" fmla="*/ 329813 w 596084"/>
              <a:gd name="connsiteY2" fmla="*/ 2964577 h 2964577"/>
              <a:gd name="connsiteX3" fmla="*/ 0 w 596084"/>
              <a:gd name="connsiteY3" fmla="*/ 0 h 2964577"/>
              <a:gd name="connsiteX0" fmla="*/ 0 w 620429"/>
              <a:gd name="connsiteY0" fmla="*/ 0 h 2964577"/>
              <a:gd name="connsiteX1" fmla="*/ 620429 w 620429"/>
              <a:gd name="connsiteY1" fmla="*/ 15257 h 2964577"/>
              <a:gd name="connsiteX2" fmla="*/ 329813 w 620429"/>
              <a:gd name="connsiteY2" fmla="*/ 2964577 h 2964577"/>
              <a:gd name="connsiteX3" fmla="*/ 0 w 620429"/>
              <a:gd name="connsiteY3" fmla="*/ 0 h 2964577"/>
              <a:gd name="connsiteX0" fmla="*/ 0 w 626517"/>
              <a:gd name="connsiteY0" fmla="*/ 0 h 2992406"/>
              <a:gd name="connsiteX1" fmla="*/ 626517 w 626517"/>
              <a:gd name="connsiteY1" fmla="*/ 43086 h 2992406"/>
              <a:gd name="connsiteX2" fmla="*/ 335901 w 626517"/>
              <a:gd name="connsiteY2" fmla="*/ 2992406 h 2992406"/>
              <a:gd name="connsiteX3" fmla="*/ 0 w 626517"/>
              <a:gd name="connsiteY3" fmla="*/ 0 h 2992406"/>
              <a:gd name="connsiteX0" fmla="*/ 0 w 648784"/>
              <a:gd name="connsiteY0" fmla="*/ 0 h 2987067"/>
              <a:gd name="connsiteX1" fmla="*/ 648784 w 648784"/>
              <a:gd name="connsiteY1" fmla="*/ 37747 h 2987067"/>
              <a:gd name="connsiteX2" fmla="*/ 358168 w 648784"/>
              <a:gd name="connsiteY2" fmla="*/ 2987067 h 2987067"/>
              <a:gd name="connsiteX3" fmla="*/ 0 w 648784"/>
              <a:gd name="connsiteY3" fmla="*/ 0 h 2987067"/>
              <a:gd name="connsiteX0" fmla="*/ 0 w 659358"/>
              <a:gd name="connsiteY0" fmla="*/ 0 h 2987785"/>
              <a:gd name="connsiteX1" fmla="*/ 659358 w 659358"/>
              <a:gd name="connsiteY1" fmla="*/ 38465 h 2987785"/>
              <a:gd name="connsiteX2" fmla="*/ 368742 w 659358"/>
              <a:gd name="connsiteY2" fmla="*/ 2987785 h 2987785"/>
              <a:gd name="connsiteX3" fmla="*/ 0 w 659358"/>
              <a:gd name="connsiteY3" fmla="*/ 0 h 2987785"/>
              <a:gd name="connsiteX0" fmla="*/ 0 w 669932"/>
              <a:gd name="connsiteY0" fmla="*/ 0 h 2988504"/>
              <a:gd name="connsiteX1" fmla="*/ 669932 w 669932"/>
              <a:gd name="connsiteY1" fmla="*/ 39184 h 2988504"/>
              <a:gd name="connsiteX2" fmla="*/ 379316 w 669932"/>
              <a:gd name="connsiteY2" fmla="*/ 2988504 h 2988504"/>
              <a:gd name="connsiteX3" fmla="*/ 0 w 669932"/>
              <a:gd name="connsiteY3" fmla="*/ 0 h 2988504"/>
              <a:gd name="connsiteX0" fmla="*/ 0 w 669932"/>
              <a:gd name="connsiteY0" fmla="*/ 0 h 3330566"/>
              <a:gd name="connsiteX1" fmla="*/ 669932 w 669932"/>
              <a:gd name="connsiteY1" fmla="*/ 39184 h 3330566"/>
              <a:gd name="connsiteX2" fmla="*/ 269265 w 669932"/>
              <a:gd name="connsiteY2" fmla="*/ 3330566 h 3330566"/>
              <a:gd name="connsiteX3" fmla="*/ 0 w 669932"/>
              <a:gd name="connsiteY3" fmla="*/ 0 h 3330566"/>
              <a:gd name="connsiteX0" fmla="*/ 0 w 595920"/>
              <a:gd name="connsiteY0" fmla="*/ 0 h 3325535"/>
              <a:gd name="connsiteX1" fmla="*/ 595920 w 595920"/>
              <a:gd name="connsiteY1" fmla="*/ 34153 h 3325535"/>
              <a:gd name="connsiteX2" fmla="*/ 195253 w 595920"/>
              <a:gd name="connsiteY2" fmla="*/ 3325535 h 3325535"/>
              <a:gd name="connsiteX3" fmla="*/ 0 w 595920"/>
              <a:gd name="connsiteY3" fmla="*/ 0 h 3325535"/>
              <a:gd name="connsiteX0" fmla="*/ 0 w 595920"/>
              <a:gd name="connsiteY0" fmla="*/ 0 h 3050121"/>
              <a:gd name="connsiteX1" fmla="*/ 595920 w 595920"/>
              <a:gd name="connsiteY1" fmla="*/ 34153 h 3050121"/>
              <a:gd name="connsiteX2" fmla="*/ 176663 w 595920"/>
              <a:gd name="connsiteY2" fmla="*/ 3050121 h 3050121"/>
              <a:gd name="connsiteX3" fmla="*/ 0 w 595920"/>
              <a:gd name="connsiteY3" fmla="*/ 0 h 3050121"/>
              <a:gd name="connsiteX0" fmla="*/ 0 w 595920"/>
              <a:gd name="connsiteY0" fmla="*/ 0 h 2953079"/>
              <a:gd name="connsiteX1" fmla="*/ 595920 w 595920"/>
              <a:gd name="connsiteY1" fmla="*/ 34153 h 2953079"/>
              <a:gd name="connsiteX2" fmla="*/ 160640 w 595920"/>
              <a:gd name="connsiteY2" fmla="*/ 2953079 h 2953079"/>
              <a:gd name="connsiteX3" fmla="*/ 0 w 595920"/>
              <a:gd name="connsiteY3" fmla="*/ 0 h 2953079"/>
              <a:gd name="connsiteX0" fmla="*/ 0 w 574773"/>
              <a:gd name="connsiteY0" fmla="*/ 0 h 2951641"/>
              <a:gd name="connsiteX1" fmla="*/ 574773 w 574773"/>
              <a:gd name="connsiteY1" fmla="*/ 32715 h 2951641"/>
              <a:gd name="connsiteX2" fmla="*/ 139493 w 574773"/>
              <a:gd name="connsiteY2" fmla="*/ 2951641 h 2951641"/>
              <a:gd name="connsiteX3" fmla="*/ 0 w 574773"/>
              <a:gd name="connsiteY3" fmla="*/ 0 h 2951641"/>
              <a:gd name="connsiteX0" fmla="*/ 0 w 585346"/>
              <a:gd name="connsiteY0" fmla="*/ 0 h 2952360"/>
              <a:gd name="connsiteX1" fmla="*/ 585346 w 585346"/>
              <a:gd name="connsiteY1" fmla="*/ 33434 h 2952360"/>
              <a:gd name="connsiteX2" fmla="*/ 150066 w 585346"/>
              <a:gd name="connsiteY2" fmla="*/ 2952360 h 2952360"/>
              <a:gd name="connsiteX3" fmla="*/ 0 w 585346"/>
              <a:gd name="connsiteY3" fmla="*/ 0 h 2952360"/>
              <a:gd name="connsiteX0" fmla="*/ 0 w 648786"/>
              <a:gd name="connsiteY0" fmla="*/ 0 h 2956673"/>
              <a:gd name="connsiteX1" fmla="*/ 648786 w 648786"/>
              <a:gd name="connsiteY1" fmla="*/ 37747 h 2956673"/>
              <a:gd name="connsiteX2" fmla="*/ 213506 w 648786"/>
              <a:gd name="connsiteY2" fmla="*/ 2956673 h 2956673"/>
              <a:gd name="connsiteX3" fmla="*/ 0 w 648786"/>
              <a:gd name="connsiteY3" fmla="*/ 0 h 2956673"/>
              <a:gd name="connsiteX0" fmla="*/ 0 w 647665"/>
              <a:gd name="connsiteY0" fmla="*/ 0 h 2956673"/>
              <a:gd name="connsiteX1" fmla="*/ 647665 w 647665"/>
              <a:gd name="connsiteY1" fmla="*/ 44525 h 2956673"/>
              <a:gd name="connsiteX2" fmla="*/ 213506 w 647665"/>
              <a:gd name="connsiteY2" fmla="*/ 2956673 h 2956673"/>
              <a:gd name="connsiteX3" fmla="*/ 0 w 647665"/>
              <a:gd name="connsiteY3" fmla="*/ 0 h 2956673"/>
              <a:gd name="connsiteX0" fmla="*/ 0 w 648787"/>
              <a:gd name="connsiteY0" fmla="*/ 0 h 2949896"/>
              <a:gd name="connsiteX1" fmla="*/ 648787 w 648787"/>
              <a:gd name="connsiteY1" fmla="*/ 37748 h 2949896"/>
              <a:gd name="connsiteX2" fmla="*/ 214628 w 648787"/>
              <a:gd name="connsiteY2" fmla="*/ 2949896 h 2949896"/>
              <a:gd name="connsiteX3" fmla="*/ 0 w 648787"/>
              <a:gd name="connsiteY3" fmla="*/ 0 h 2949896"/>
              <a:gd name="connsiteX0" fmla="*/ 0 w 615947"/>
              <a:gd name="connsiteY0" fmla="*/ 0 h 2949896"/>
              <a:gd name="connsiteX1" fmla="*/ 615947 w 615947"/>
              <a:gd name="connsiteY1" fmla="*/ 42369 h 2949896"/>
              <a:gd name="connsiteX2" fmla="*/ 214628 w 615947"/>
              <a:gd name="connsiteY2" fmla="*/ 2949896 h 2949896"/>
              <a:gd name="connsiteX3" fmla="*/ 0 w 615947"/>
              <a:gd name="connsiteY3" fmla="*/ 0 h 2949896"/>
              <a:gd name="connsiteX0" fmla="*/ 0 w 477373"/>
              <a:gd name="connsiteY0" fmla="*/ 0 h 2949896"/>
              <a:gd name="connsiteX1" fmla="*/ 477373 w 477373"/>
              <a:gd name="connsiteY1" fmla="*/ 39803 h 2949896"/>
              <a:gd name="connsiteX2" fmla="*/ 214628 w 477373"/>
              <a:gd name="connsiteY2" fmla="*/ 2949896 h 2949896"/>
              <a:gd name="connsiteX3" fmla="*/ 0 w 477373"/>
              <a:gd name="connsiteY3" fmla="*/ 0 h 2949896"/>
              <a:gd name="connsiteX0" fmla="*/ 0 w 741708"/>
              <a:gd name="connsiteY0" fmla="*/ 0 h 2949896"/>
              <a:gd name="connsiteX1" fmla="*/ 741708 w 741708"/>
              <a:gd name="connsiteY1" fmla="*/ 57771 h 2949896"/>
              <a:gd name="connsiteX2" fmla="*/ 214628 w 741708"/>
              <a:gd name="connsiteY2" fmla="*/ 2949896 h 2949896"/>
              <a:gd name="connsiteX3" fmla="*/ 0 w 741708"/>
              <a:gd name="connsiteY3" fmla="*/ 0 h 2949896"/>
              <a:gd name="connsiteX0" fmla="*/ 0 w 1050575"/>
              <a:gd name="connsiteY0" fmla="*/ 0 h 2949896"/>
              <a:gd name="connsiteX1" fmla="*/ 1050575 w 1050575"/>
              <a:gd name="connsiteY1" fmla="*/ 65059 h 2949896"/>
              <a:gd name="connsiteX2" fmla="*/ 214628 w 1050575"/>
              <a:gd name="connsiteY2" fmla="*/ 2949896 h 2949896"/>
              <a:gd name="connsiteX3" fmla="*/ 0 w 1050575"/>
              <a:gd name="connsiteY3" fmla="*/ 0 h 2949896"/>
              <a:gd name="connsiteX0" fmla="*/ 0 w 1102320"/>
              <a:gd name="connsiteY0" fmla="*/ 0 h 2949896"/>
              <a:gd name="connsiteX1" fmla="*/ 1102320 w 1102320"/>
              <a:gd name="connsiteY1" fmla="*/ 75430 h 2949896"/>
              <a:gd name="connsiteX2" fmla="*/ 214628 w 1102320"/>
              <a:gd name="connsiteY2" fmla="*/ 2949896 h 2949896"/>
              <a:gd name="connsiteX3" fmla="*/ 0 w 1102320"/>
              <a:gd name="connsiteY3" fmla="*/ 0 h 2949896"/>
              <a:gd name="connsiteX0" fmla="*/ 0 w 545820"/>
              <a:gd name="connsiteY0" fmla="*/ 0 h 2949896"/>
              <a:gd name="connsiteX1" fmla="*/ 545820 w 545820"/>
              <a:gd name="connsiteY1" fmla="*/ 1888122 h 2949896"/>
              <a:gd name="connsiteX2" fmla="*/ 214628 w 545820"/>
              <a:gd name="connsiteY2" fmla="*/ 2949896 h 2949896"/>
              <a:gd name="connsiteX3" fmla="*/ 0 w 545820"/>
              <a:gd name="connsiteY3" fmla="*/ 0 h 2949896"/>
              <a:gd name="connsiteX0" fmla="*/ 0 w 471130"/>
              <a:gd name="connsiteY0" fmla="*/ 0 h 2949896"/>
              <a:gd name="connsiteX1" fmla="*/ 471130 w 471130"/>
              <a:gd name="connsiteY1" fmla="*/ 142185 h 2949896"/>
              <a:gd name="connsiteX2" fmla="*/ 214628 w 471130"/>
              <a:gd name="connsiteY2" fmla="*/ 2949896 h 2949896"/>
              <a:gd name="connsiteX3" fmla="*/ 0 w 471130"/>
              <a:gd name="connsiteY3" fmla="*/ 0 h 2949896"/>
              <a:gd name="connsiteX0" fmla="*/ 0 w 503813"/>
              <a:gd name="connsiteY0" fmla="*/ 0 h 2949896"/>
              <a:gd name="connsiteX1" fmla="*/ 503813 w 503813"/>
              <a:gd name="connsiteY1" fmla="*/ 267775 h 2949896"/>
              <a:gd name="connsiteX2" fmla="*/ 214628 w 503813"/>
              <a:gd name="connsiteY2" fmla="*/ 2949896 h 2949896"/>
              <a:gd name="connsiteX3" fmla="*/ 0 w 503813"/>
              <a:gd name="connsiteY3" fmla="*/ 0 h 2949896"/>
              <a:gd name="connsiteX0" fmla="*/ 0 w 503813"/>
              <a:gd name="connsiteY0" fmla="*/ 0 h 2938403"/>
              <a:gd name="connsiteX1" fmla="*/ 503813 w 503813"/>
              <a:gd name="connsiteY1" fmla="*/ 267775 h 2938403"/>
              <a:gd name="connsiteX2" fmla="*/ 191088 w 503813"/>
              <a:gd name="connsiteY2" fmla="*/ 2938403 h 2938403"/>
              <a:gd name="connsiteX3" fmla="*/ 0 w 503813"/>
              <a:gd name="connsiteY3" fmla="*/ 0 h 2938403"/>
              <a:gd name="connsiteX0" fmla="*/ 0 w 351115"/>
              <a:gd name="connsiteY0" fmla="*/ 0 h 2938403"/>
              <a:gd name="connsiteX1" fmla="*/ 351115 w 351115"/>
              <a:gd name="connsiteY1" fmla="*/ 176404 h 2938403"/>
              <a:gd name="connsiteX2" fmla="*/ 191088 w 351115"/>
              <a:gd name="connsiteY2" fmla="*/ 2938403 h 2938403"/>
              <a:gd name="connsiteX3" fmla="*/ 0 w 351115"/>
              <a:gd name="connsiteY3" fmla="*/ 0 h 2938403"/>
              <a:gd name="connsiteX0" fmla="*/ 0 w 433934"/>
              <a:gd name="connsiteY0" fmla="*/ 0 h 2938403"/>
              <a:gd name="connsiteX1" fmla="*/ 433934 w 433934"/>
              <a:gd name="connsiteY1" fmla="*/ 1466493 h 2938403"/>
              <a:gd name="connsiteX2" fmla="*/ 191088 w 433934"/>
              <a:gd name="connsiteY2" fmla="*/ 2938403 h 2938403"/>
              <a:gd name="connsiteX3" fmla="*/ 0 w 433934"/>
              <a:gd name="connsiteY3" fmla="*/ 0 h 2938403"/>
              <a:gd name="connsiteX0" fmla="*/ 0 w 501505"/>
              <a:gd name="connsiteY0" fmla="*/ 0 h 2938403"/>
              <a:gd name="connsiteX1" fmla="*/ 501505 w 501505"/>
              <a:gd name="connsiteY1" fmla="*/ 2300830 h 2938403"/>
              <a:gd name="connsiteX2" fmla="*/ 191088 w 501505"/>
              <a:gd name="connsiteY2" fmla="*/ 2938403 h 2938403"/>
              <a:gd name="connsiteX3" fmla="*/ 0 w 501505"/>
              <a:gd name="connsiteY3" fmla="*/ 0 h 2938403"/>
              <a:gd name="connsiteX0" fmla="*/ 0 w 335924"/>
              <a:gd name="connsiteY0" fmla="*/ 0 h 2938403"/>
              <a:gd name="connsiteX1" fmla="*/ 335924 w 335924"/>
              <a:gd name="connsiteY1" fmla="*/ 353912 h 2938403"/>
              <a:gd name="connsiteX2" fmla="*/ 191088 w 335924"/>
              <a:gd name="connsiteY2" fmla="*/ 2938403 h 2938403"/>
              <a:gd name="connsiteX3" fmla="*/ 0 w 335924"/>
              <a:gd name="connsiteY3" fmla="*/ 0 h 2938403"/>
            </a:gdLst>
            <a:ahLst/>
            <a:cxnLst>
              <a:cxn ang="0">
                <a:pos x="connsiteX0" y="connsiteY0"/>
              </a:cxn>
              <a:cxn ang="0">
                <a:pos x="connsiteX1" y="connsiteY1"/>
              </a:cxn>
              <a:cxn ang="0">
                <a:pos x="connsiteX2" y="connsiteY2"/>
              </a:cxn>
              <a:cxn ang="0">
                <a:pos x="connsiteX3" y="connsiteY3"/>
              </a:cxn>
            </a:cxnLst>
            <a:rect l="l" t="t" r="r" b="b"/>
            <a:pathLst>
              <a:path w="335924" h="2938403">
                <a:moveTo>
                  <a:pt x="0" y="0"/>
                </a:moveTo>
                <a:lnTo>
                  <a:pt x="335924" y="353912"/>
                </a:lnTo>
                <a:lnTo>
                  <a:pt x="191088" y="2938403"/>
                </a:lnTo>
                <a:lnTo>
                  <a:pt x="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Isosceles Triangle 5"/>
          <p:cNvSpPr/>
          <p:nvPr userDrawn="1"/>
        </p:nvSpPr>
        <p:spPr>
          <a:xfrm rot="3232384">
            <a:off x="-340353" y="272606"/>
            <a:ext cx="1838524" cy="970585"/>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2097271"/>
              <a:gd name="connsiteY0" fmla="*/ 861237 h 1158949"/>
              <a:gd name="connsiteX1" fmla="*/ 2097271 w 2097271"/>
              <a:gd name="connsiteY1" fmla="*/ 0 h 1158949"/>
              <a:gd name="connsiteX2" fmla="*/ 1674626 w 2097271"/>
              <a:gd name="connsiteY2" fmla="*/ 1158949 h 1158949"/>
              <a:gd name="connsiteX3" fmla="*/ 0 w 2097271"/>
              <a:gd name="connsiteY3" fmla="*/ 861237 h 1158949"/>
              <a:gd name="connsiteX0" fmla="*/ 0 w 2490676"/>
              <a:gd name="connsiteY0" fmla="*/ 191386 h 489098"/>
              <a:gd name="connsiteX1" fmla="*/ 2490676 w 2490676"/>
              <a:gd name="connsiteY1" fmla="*/ 0 h 489098"/>
              <a:gd name="connsiteX2" fmla="*/ 1674626 w 2490676"/>
              <a:gd name="connsiteY2" fmla="*/ 489098 h 489098"/>
              <a:gd name="connsiteX3" fmla="*/ 0 w 2490676"/>
              <a:gd name="connsiteY3" fmla="*/ 191386 h 489098"/>
              <a:gd name="connsiteX0" fmla="*/ 0 w 2490676"/>
              <a:gd name="connsiteY0" fmla="*/ 191386 h 1084522"/>
              <a:gd name="connsiteX1" fmla="*/ 2490676 w 2490676"/>
              <a:gd name="connsiteY1" fmla="*/ 0 h 1084522"/>
              <a:gd name="connsiteX2" fmla="*/ 2099929 w 2490676"/>
              <a:gd name="connsiteY2" fmla="*/ 1084522 h 1084522"/>
              <a:gd name="connsiteX3" fmla="*/ 0 w 2490676"/>
              <a:gd name="connsiteY3" fmla="*/ 191386 h 1084522"/>
              <a:gd name="connsiteX0" fmla="*/ 0 w 2533206"/>
              <a:gd name="connsiteY0" fmla="*/ 212651 h 1105787"/>
              <a:gd name="connsiteX1" fmla="*/ 2533206 w 2533206"/>
              <a:gd name="connsiteY1" fmla="*/ 0 h 1105787"/>
              <a:gd name="connsiteX2" fmla="*/ 2099929 w 2533206"/>
              <a:gd name="connsiteY2" fmla="*/ 1105787 h 1105787"/>
              <a:gd name="connsiteX3" fmla="*/ 0 w 2533206"/>
              <a:gd name="connsiteY3" fmla="*/ 212651 h 1105787"/>
              <a:gd name="connsiteX0" fmla="*/ 0 w 2458778"/>
              <a:gd name="connsiteY0" fmla="*/ 223284 h 1105787"/>
              <a:gd name="connsiteX1" fmla="*/ 2458778 w 2458778"/>
              <a:gd name="connsiteY1" fmla="*/ 0 h 1105787"/>
              <a:gd name="connsiteX2" fmla="*/ 2025501 w 2458778"/>
              <a:gd name="connsiteY2" fmla="*/ 1105787 h 1105787"/>
              <a:gd name="connsiteX3" fmla="*/ 0 w 2458778"/>
              <a:gd name="connsiteY3" fmla="*/ 223284 h 1105787"/>
              <a:gd name="connsiteX0" fmla="*/ 0 w 2458778"/>
              <a:gd name="connsiteY0" fmla="*/ 223284 h 935024"/>
              <a:gd name="connsiteX1" fmla="*/ 2458778 w 2458778"/>
              <a:gd name="connsiteY1" fmla="*/ 0 h 935024"/>
              <a:gd name="connsiteX2" fmla="*/ 925914 w 2458778"/>
              <a:gd name="connsiteY2" fmla="*/ 935024 h 935024"/>
              <a:gd name="connsiteX3" fmla="*/ 0 w 2458778"/>
              <a:gd name="connsiteY3" fmla="*/ 223284 h 935024"/>
              <a:gd name="connsiteX0" fmla="*/ 0 w 1804392"/>
              <a:gd name="connsiteY0" fmla="*/ 174391 h 886131"/>
              <a:gd name="connsiteX1" fmla="*/ 1804392 w 1804392"/>
              <a:gd name="connsiteY1" fmla="*/ 0 h 886131"/>
              <a:gd name="connsiteX2" fmla="*/ 925914 w 1804392"/>
              <a:gd name="connsiteY2" fmla="*/ 886131 h 886131"/>
              <a:gd name="connsiteX3" fmla="*/ 0 w 1804392"/>
              <a:gd name="connsiteY3" fmla="*/ 174391 h 886131"/>
              <a:gd name="connsiteX0" fmla="*/ 0 w 1855231"/>
              <a:gd name="connsiteY0" fmla="*/ 189938 h 886131"/>
              <a:gd name="connsiteX1" fmla="*/ 1855231 w 1855231"/>
              <a:gd name="connsiteY1" fmla="*/ 0 h 886131"/>
              <a:gd name="connsiteX2" fmla="*/ 976753 w 1855231"/>
              <a:gd name="connsiteY2" fmla="*/ 886131 h 886131"/>
              <a:gd name="connsiteX3" fmla="*/ 0 w 1855231"/>
              <a:gd name="connsiteY3" fmla="*/ 189938 h 886131"/>
              <a:gd name="connsiteX0" fmla="*/ 0 w 1889583"/>
              <a:gd name="connsiteY0" fmla="*/ 164863 h 886131"/>
              <a:gd name="connsiteX1" fmla="*/ 1889583 w 1889583"/>
              <a:gd name="connsiteY1" fmla="*/ 0 h 886131"/>
              <a:gd name="connsiteX2" fmla="*/ 1011105 w 1889583"/>
              <a:gd name="connsiteY2" fmla="*/ 886131 h 886131"/>
              <a:gd name="connsiteX3" fmla="*/ 0 w 1889583"/>
              <a:gd name="connsiteY3" fmla="*/ 164863 h 886131"/>
              <a:gd name="connsiteX0" fmla="*/ 0 w 1874727"/>
              <a:gd name="connsiteY0" fmla="*/ 162544 h 886131"/>
              <a:gd name="connsiteX1" fmla="*/ 1874727 w 1874727"/>
              <a:gd name="connsiteY1" fmla="*/ 0 h 886131"/>
              <a:gd name="connsiteX2" fmla="*/ 996249 w 1874727"/>
              <a:gd name="connsiteY2" fmla="*/ 886131 h 886131"/>
              <a:gd name="connsiteX3" fmla="*/ 0 w 1874727"/>
              <a:gd name="connsiteY3" fmla="*/ 162544 h 886131"/>
              <a:gd name="connsiteX0" fmla="*/ 0 w 1893532"/>
              <a:gd name="connsiteY0" fmla="*/ 188308 h 911895"/>
              <a:gd name="connsiteX1" fmla="*/ 1893532 w 1893532"/>
              <a:gd name="connsiteY1" fmla="*/ 0 h 911895"/>
              <a:gd name="connsiteX2" fmla="*/ 996249 w 1893532"/>
              <a:gd name="connsiteY2" fmla="*/ 911895 h 911895"/>
              <a:gd name="connsiteX3" fmla="*/ 0 w 1893532"/>
              <a:gd name="connsiteY3" fmla="*/ 188308 h 911895"/>
              <a:gd name="connsiteX0" fmla="*/ 0 w 1893532"/>
              <a:gd name="connsiteY0" fmla="*/ 188308 h 705028"/>
              <a:gd name="connsiteX1" fmla="*/ 1893532 w 1893532"/>
              <a:gd name="connsiteY1" fmla="*/ 0 h 705028"/>
              <a:gd name="connsiteX2" fmla="*/ 712843 w 1893532"/>
              <a:gd name="connsiteY2" fmla="*/ 705028 h 705028"/>
              <a:gd name="connsiteX3" fmla="*/ 0 w 1893532"/>
              <a:gd name="connsiteY3" fmla="*/ 188308 h 705028"/>
              <a:gd name="connsiteX0" fmla="*/ 0 w 1887263"/>
              <a:gd name="connsiteY0" fmla="*/ 179720 h 705028"/>
              <a:gd name="connsiteX1" fmla="*/ 1887263 w 1887263"/>
              <a:gd name="connsiteY1" fmla="*/ 0 h 705028"/>
              <a:gd name="connsiteX2" fmla="*/ 706574 w 1887263"/>
              <a:gd name="connsiteY2" fmla="*/ 705028 h 705028"/>
              <a:gd name="connsiteX3" fmla="*/ 0 w 1887263"/>
              <a:gd name="connsiteY3" fmla="*/ 179720 h 705028"/>
              <a:gd name="connsiteX0" fmla="*/ 0 w 1443190"/>
              <a:gd name="connsiteY0" fmla="*/ 148441 h 673749"/>
              <a:gd name="connsiteX1" fmla="*/ 1443190 w 1443190"/>
              <a:gd name="connsiteY1" fmla="*/ 0 h 673749"/>
              <a:gd name="connsiteX2" fmla="*/ 706574 w 1443190"/>
              <a:gd name="connsiteY2" fmla="*/ 673749 h 673749"/>
              <a:gd name="connsiteX3" fmla="*/ 0 w 1443190"/>
              <a:gd name="connsiteY3" fmla="*/ 148441 h 673749"/>
              <a:gd name="connsiteX0" fmla="*/ 0 w 1419746"/>
              <a:gd name="connsiteY0" fmla="*/ 152391 h 677699"/>
              <a:gd name="connsiteX1" fmla="*/ 1419746 w 1419746"/>
              <a:gd name="connsiteY1" fmla="*/ 0 h 677699"/>
              <a:gd name="connsiteX2" fmla="*/ 706574 w 1419746"/>
              <a:gd name="connsiteY2" fmla="*/ 677699 h 677699"/>
              <a:gd name="connsiteX3" fmla="*/ 0 w 1419746"/>
              <a:gd name="connsiteY3" fmla="*/ 152391 h 677699"/>
              <a:gd name="connsiteX0" fmla="*/ 0 w 1434602"/>
              <a:gd name="connsiteY0" fmla="*/ 154710 h 677699"/>
              <a:gd name="connsiteX1" fmla="*/ 1434602 w 1434602"/>
              <a:gd name="connsiteY1" fmla="*/ 0 h 677699"/>
              <a:gd name="connsiteX2" fmla="*/ 721430 w 1434602"/>
              <a:gd name="connsiteY2" fmla="*/ 677699 h 677699"/>
              <a:gd name="connsiteX3" fmla="*/ 0 w 1434602"/>
              <a:gd name="connsiteY3" fmla="*/ 154710 h 677699"/>
              <a:gd name="connsiteX0" fmla="*/ 0 w 1434602"/>
              <a:gd name="connsiteY0" fmla="*/ 154710 h 1091434"/>
              <a:gd name="connsiteX1" fmla="*/ 1434602 w 1434602"/>
              <a:gd name="connsiteY1" fmla="*/ 0 h 1091434"/>
              <a:gd name="connsiteX2" fmla="*/ 1288241 w 1434602"/>
              <a:gd name="connsiteY2" fmla="*/ 1091434 h 1091434"/>
              <a:gd name="connsiteX3" fmla="*/ 0 w 1434602"/>
              <a:gd name="connsiteY3" fmla="*/ 154710 h 1091434"/>
              <a:gd name="connsiteX0" fmla="*/ 0 w 1449459"/>
              <a:gd name="connsiteY0" fmla="*/ 157030 h 1093754"/>
              <a:gd name="connsiteX1" fmla="*/ 1449459 w 1449459"/>
              <a:gd name="connsiteY1" fmla="*/ 0 h 1093754"/>
              <a:gd name="connsiteX2" fmla="*/ 1288241 w 1449459"/>
              <a:gd name="connsiteY2" fmla="*/ 1093754 h 1093754"/>
              <a:gd name="connsiteX3" fmla="*/ 0 w 1449459"/>
              <a:gd name="connsiteY3" fmla="*/ 157030 h 1093754"/>
              <a:gd name="connsiteX0" fmla="*/ 0 w 1434740"/>
              <a:gd name="connsiteY0" fmla="*/ 154711 h 1093754"/>
              <a:gd name="connsiteX1" fmla="*/ 1434740 w 1434740"/>
              <a:gd name="connsiteY1" fmla="*/ 0 h 1093754"/>
              <a:gd name="connsiteX2" fmla="*/ 1273522 w 1434740"/>
              <a:gd name="connsiteY2" fmla="*/ 1093754 h 1093754"/>
              <a:gd name="connsiteX3" fmla="*/ 0 w 1434740"/>
              <a:gd name="connsiteY3" fmla="*/ 154711 h 1093754"/>
              <a:gd name="connsiteX0" fmla="*/ 0 w 1434740"/>
              <a:gd name="connsiteY0" fmla="*/ 154711 h 1125097"/>
              <a:gd name="connsiteX1" fmla="*/ 1434740 w 1434740"/>
              <a:gd name="connsiteY1" fmla="*/ 0 h 1125097"/>
              <a:gd name="connsiteX2" fmla="*/ 1316063 w 1434740"/>
              <a:gd name="connsiteY2" fmla="*/ 1125097 h 1125097"/>
              <a:gd name="connsiteX3" fmla="*/ 0 w 1434740"/>
              <a:gd name="connsiteY3" fmla="*/ 154711 h 1125097"/>
              <a:gd name="connsiteX0" fmla="*/ 0 w 1474984"/>
              <a:gd name="connsiteY0" fmla="*/ 138225 h 1125097"/>
              <a:gd name="connsiteX1" fmla="*/ 1474984 w 1474984"/>
              <a:gd name="connsiteY1" fmla="*/ 0 h 1125097"/>
              <a:gd name="connsiteX2" fmla="*/ 1356307 w 1474984"/>
              <a:gd name="connsiteY2" fmla="*/ 1125097 h 1125097"/>
              <a:gd name="connsiteX3" fmla="*/ 0 w 1474984"/>
              <a:gd name="connsiteY3" fmla="*/ 138225 h 1125097"/>
              <a:gd name="connsiteX0" fmla="*/ 0 w 1366093"/>
              <a:gd name="connsiteY0" fmla="*/ 404318 h 1391190"/>
              <a:gd name="connsiteX1" fmla="*/ 1366093 w 1366093"/>
              <a:gd name="connsiteY1" fmla="*/ 0 h 1391190"/>
              <a:gd name="connsiteX2" fmla="*/ 1356307 w 1366093"/>
              <a:gd name="connsiteY2" fmla="*/ 1391190 h 1391190"/>
              <a:gd name="connsiteX3" fmla="*/ 0 w 1366093"/>
              <a:gd name="connsiteY3" fmla="*/ 404318 h 1391190"/>
              <a:gd name="connsiteX0" fmla="*/ 0 w 1366093"/>
              <a:gd name="connsiteY0" fmla="*/ 404318 h 1190031"/>
              <a:gd name="connsiteX1" fmla="*/ 1366093 w 1366093"/>
              <a:gd name="connsiteY1" fmla="*/ 0 h 1190031"/>
              <a:gd name="connsiteX2" fmla="*/ 1083278 w 1366093"/>
              <a:gd name="connsiteY2" fmla="*/ 1190031 h 1190031"/>
              <a:gd name="connsiteX3" fmla="*/ 0 w 1366093"/>
              <a:gd name="connsiteY3" fmla="*/ 404318 h 1190031"/>
              <a:gd name="connsiteX0" fmla="*/ 0 w 1366093"/>
              <a:gd name="connsiteY0" fmla="*/ 404318 h 727939"/>
              <a:gd name="connsiteX1" fmla="*/ 1366093 w 1366093"/>
              <a:gd name="connsiteY1" fmla="*/ 0 h 727939"/>
              <a:gd name="connsiteX2" fmla="*/ 456093 w 1366093"/>
              <a:gd name="connsiteY2" fmla="*/ 727939 h 727939"/>
              <a:gd name="connsiteX3" fmla="*/ 0 w 1366093"/>
              <a:gd name="connsiteY3" fmla="*/ 404318 h 727939"/>
            </a:gdLst>
            <a:ahLst/>
            <a:cxnLst>
              <a:cxn ang="0">
                <a:pos x="connsiteX0" y="connsiteY0"/>
              </a:cxn>
              <a:cxn ang="0">
                <a:pos x="connsiteX1" y="connsiteY1"/>
              </a:cxn>
              <a:cxn ang="0">
                <a:pos x="connsiteX2" y="connsiteY2"/>
              </a:cxn>
              <a:cxn ang="0">
                <a:pos x="connsiteX3" y="connsiteY3"/>
              </a:cxn>
            </a:cxnLst>
            <a:rect l="l" t="t" r="r" b="b"/>
            <a:pathLst>
              <a:path w="1366093" h="727939">
                <a:moveTo>
                  <a:pt x="0" y="404318"/>
                </a:moveTo>
                <a:lnTo>
                  <a:pt x="1366093" y="0"/>
                </a:lnTo>
                <a:lnTo>
                  <a:pt x="456093" y="727939"/>
                </a:lnTo>
                <a:lnTo>
                  <a:pt x="0" y="404318"/>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 Placeholder 27"/>
          <p:cNvSpPr>
            <a:spLocks noGrp="1"/>
          </p:cNvSpPr>
          <p:nvPr>
            <p:ph type="body" sz="quarter" idx="19" hasCustomPrompt="1"/>
          </p:nvPr>
        </p:nvSpPr>
        <p:spPr>
          <a:xfrm>
            <a:off x="5999989" y="1193800"/>
            <a:ext cx="5638251" cy="609600"/>
          </a:xfrm>
          <a:prstGeom prst="rect">
            <a:avLst/>
          </a:prstGeom>
        </p:spPr>
        <p:txBody>
          <a:bodyPr/>
          <a:lstStyle>
            <a:lvl1pPr marL="0" indent="0" algn="r">
              <a:buNone/>
              <a:defRPr sz="3733" b="0" spc="-200" baseline="0">
                <a:solidFill>
                  <a:srgbClr val="EB2429"/>
                </a:solidFill>
              </a:defRPr>
            </a:lvl1pPr>
          </a:lstStyle>
          <a:p>
            <a:pPr lvl="0"/>
            <a:r>
              <a:rPr lang="en-US" dirty="0"/>
              <a:t>CONTENT 02</a:t>
            </a:r>
          </a:p>
        </p:txBody>
      </p:sp>
      <p:sp>
        <p:nvSpPr>
          <p:cNvPr id="9" name="Slide Number Placeholder 5"/>
          <p:cNvSpPr>
            <a:spLocks noGrp="1"/>
          </p:cNvSpPr>
          <p:nvPr>
            <p:ph type="sldNum" sz="quarter" idx="4"/>
          </p:nvPr>
        </p:nvSpPr>
        <p:spPr>
          <a:xfrm>
            <a:off x="10875264" y="6195060"/>
            <a:ext cx="316992" cy="262467"/>
          </a:xfrm>
          <a:prstGeom prst="rect">
            <a:avLst/>
          </a:prstGeom>
        </p:spPr>
        <p:txBody>
          <a:bodyPr lIns="0" tIns="18288" rIns="0" bIns="18288"/>
          <a:lstStyle>
            <a:lvl1pPr algn="ctr">
              <a:defRPr sz="1067"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422709714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750"/>
                                        <p:tgtEl>
                                          <p:spTgt spid="5"/>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750"/>
                                        <p:tgtEl>
                                          <p:spTgt spid="7"/>
                                        </p:tgtEl>
                                      </p:cBhvr>
                                    </p:animEffect>
                                  </p:childTnLst>
                                </p:cTn>
                              </p:par>
                            </p:childTnLst>
                          </p:cTn>
                        </p:par>
                        <p:par>
                          <p:cTn id="11" fill="hold">
                            <p:stCondLst>
                              <p:cond delay="1250"/>
                            </p:stCondLst>
                            <p:childTnLst>
                              <p:par>
                                <p:cTn id="12" presetID="22" presetClass="entr" presetSubtype="2"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right)">
                                      <p:cBhvr>
                                        <p:cTn id="14" dur="750"/>
                                        <p:tgtEl>
                                          <p:spTgt spid="6"/>
                                        </p:tgtEl>
                                      </p:cBhvr>
                                    </p:animEffect>
                                  </p:childTnLst>
                                </p:cTn>
                              </p:par>
                            </p:childTnLst>
                          </p:cTn>
                        </p:par>
                        <p:par>
                          <p:cTn id="15" fill="hold">
                            <p:stCondLst>
                              <p:cond delay="2000"/>
                            </p:stCondLst>
                            <p:childTnLst>
                              <p:par>
                                <p:cTn id="16" presetID="22" presetClass="entr" presetSubtype="4" fill="hold" grpId="0" nodeType="afterEffect">
                                  <p:stCondLst>
                                    <p:cond delay="25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wipe(down)">
                                      <p:cBhvr>
                                        <p:cTn id="18" dur="75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6" grpId="0" build="p">
        <p:tmplLst>
          <p:tmpl lvl="1">
            <p:tnLst>
              <p:par>
                <p:cTn presetID="22" presetClass="entr" presetSubtype="4"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down)">
                      <p:cBhvr>
                        <p:cTn dur="750"/>
                        <p:tgtEl>
                          <p:spTgt spid="16"/>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1506264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3009597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2052631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3425165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1671425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203872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1166071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3F741630-F174-4A70-B7B6-A346F22784E5}" type="datetimeFigureOut">
              <a:rPr lang="pl-PL" smtClean="0"/>
              <a:pPr/>
              <a:t>17.01.2025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98DBAE56-C7A4-4BE3-BCDE-68F44A842082}" type="slidenum">
              <a:rPr lang="pl-PL" smtClean="0"/>
              <a:pPr/>
              <a:t>‹#›</a:t>
            </a:fld>
            <a:endParaRPr lang="pl-PL"/>
          </a:p>
        </p:txBody>
      </p:sp>
    </p:spTree>
    <p:extLst>
      <p:ext uri="{BB962C8B-B14F-4D97-AF65-F5344CB8AC3E}">
        <p14:creationId xmlns:p14="http://schemas.microsoft.com/office/powerpoint/2010/main" val="3332518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41630-F174-4A70-B7B6-A346F22784E5}" type="datetimeFigureOut">
              <a:rPr lang="pl-PL" smtClean="0"/>
              <a:pPr/>
              <a:t>17.01.2025</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DBAE56-C7A4-4BE3-BCDE-68F44A842082}" type="slidenum">
              <a:rPr lang="pl-PL" smtClean="0"/>
              <a:pPr/>
              <a:t>‹#›</a:t>
            </a:fld>
            <a:endParaRPr lang="pl-PL"/>
          </a:p>
        </p:txBody>
      </p:sp>
    </p:spTree>
    <p:extLst>
      <p:ext uri="{BB962C8B-B14F-4D97-AF65-F5344CB8AC3E}">
        <p14:creationId xmlns:p14="http://schemas.microsoft.com/office/powerpoint/2010/main" val="26543351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70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6.wmf"/></Relationships>
</file>

<file path=ppt/slides/_rels/slide1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2.bin"/><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12.xml"/><Relationship Id="rId4" Type="http://schemas.openxmlformats.org/officeDocument/2006/relationships/image" Target="../media/image11.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3.bin"/><Relationship Id="rId1" Type="http://schemas.openxmlformats.org/officeDocument/2006/relationships/slideLayout" Target="../slideLayouts/slideLayout12.xml"/><Relationship Id="rId5" Type="http://schemas.openxmlformats.org/officeDocument/2006/relationships/image" Target="../media/image14.emf"/><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5.wmf"/></Relationships>
</file>

<file path=ppt/slides/_rels/slide37.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5.wmf"/></Relationships>
</file>

<file path=ppt/slides/_rels/slide3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5.bin"/><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oleObject" Target="../embeddings/oleObject6.bin"/><Relationship Id="rId1" Type="http://schemas.openxmlformats.org/officeDocument/2006/relationships/slideLayout" Target="../slideLayouts/slideLayout12.xml"/><Relationship Id="rId5" Type="http://schemas.openxmlformats.org/officeDocument/2006/relationships/image" Target="../media/image19.wmf"/><Relationship Id="rId4"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image" Target="../media/image20.wmf"/><Relationship Id="rId7" Type="http://schemas.openxmlformats.org/officeDocument/2006/relationships/image" Target="../media/image22.wmf"/><Relationship Id="rId2" Type="http://schemas.openxmlformats.org/officeDocument/2006/relationships/oleObject" Target="../embeddings/oleObject8.bin"/><Relationship Id="rId1" Type="http://schemas.openxmlformats.org/officeDocument/2006/relationships/slideLayout" Target="../slideLayouts/slideLayout12.xml"/><Relationship Id="rId6" Type="http://schemas.openxmlformats.org/officeDocument/2006/relationships/oleObject" Target="../embeddings/oleObject10.bin"/><Relationship Id="rId5" Type="http://schemas.openxmlformats.org/officeDocument/2006/relationships/image" Target="../media/image21.wmf"/><Relationship Id="rId4" Type="http://schemas.openxmlformats.org/officeDocument/2006/relationships/oleObject" Target="../embeddings/oleObject9.bin"/><Relationship Id="rId9" Type="http://schemas.openxmlformats.org/officeDocument/2006/relationships/image" Target="../media/image23.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p:cNvSpPr>
            <a:spLocks noGrp="1"/>
          </p:cNvSpPr>
          <p:nvPr>
            <p:ph type="ctrTitle"/>
          </p:nvPr>
        </p:nvSpPr>
        <p:spPr>
          <a:xfrm>
            <a:off x="1189611" y="883138"/>
            <a:ext cx="9812775" cy="4290647"/>
          </a:xfrm>
        </p:spPr>
        <p:txBody>
          <a:bodyPr>
            <a:normAutofit/>
          </a:bodyPr>
          <a:lstStyle/>
          <a:p>
            <a:r>
              <a:rPr lang="pl-PL" sz="5400" b="1" dirty="0">
                <a:latin typeface="+mn-lt"/>
              </a:rPr>
              <a:t>Szkolenie specjalistyczne w zakresie młodszego nurka</a:t>
            </a:r>
            <a:br>
              <a:rPr lang="pl-PL" sz="4800" b="1" dirty="0"/>
            </a:br>
            <a:br>
              <a:rPr lang="pl-PL" sz="4800" b="1" dirty="0"/>
            </a:br>
            <a:r>
              <a:rPr lang="pl-PL" sz="2800" dirty="0">
                <a:latin typeface="+mn-lt"/>
              </a:rPr>
              <a:t>Temat: Podstawy fizyki i hydrologii</a:t>
            </a:r>
          </a:p>
        </p:txBody>
      </p:sp>
    </p:spTree>
    <p:extLst>
      <p:ext uri="{BB962C8B-B14F-4D97-AF65-F5344CB8AC3E}">
        <p14:creationId xmlns:p14="http://schemas.microsoft.com/office/powerpoint/2010/main" val="2607397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txBox="1">
            <a:spLocks noChangeArrowheads="1"/>
          </p:cNvSpPr>
          <p:nvPr/>
        </p:nvSpPr>
        <p:spPr>
          <a:xfrm>
            <a:off x="953032" y="127722"/>
            <a:ext cx="10647565" cy="6327670"/>
          </a:xfrm>
          <a:prstGeom prst="rect">
            <a:avLst/>
          </a:prstGeom>
        </p:spPr>
        <p:txBody>
          <a:bodyPr/>
          <a:lstStyle/>
          <a:p>
            <a:pPr marL="365751" indent="-365751" algn="ctr" defTabSz="1219170">
              <a:lnSpc>
                <a:spcPct val="90000"/>
              </a:lnSpc>
              <a:spcBef>
                <a:spcPct val="20000"/>
              </a:spcBef>
              <a:buClr>
                <a:schemeClr val="accent3"/>
              </a:buClr>
              <a:buSzPct val="95000"/>
              <a:tabLst>
                <a:tab pos="512221" algn="l"/>
                <a:tab pos="4055432" algn="l"/>
                <a:tab pos="6862062" algn="l"/>
              </a:tabLst>
              <a:defRPr/>
            </a:pPr>
            <a:r>
              <a:rPr lang="pl-PL" sz="3000" b="1" dirty="0">
                <a:latin typeface="Calibri" panose="020F0502020204030204" pitchFamily="34" charset="0"/>
                <a:ea typeface="Calibri" panose="020F0502020204030204" pitchFamily="34" charset="0"/>
                <a:cs typeface="Calibri" panose="020F0502020204030204" pitchFamily="34" charset="0"/>
              </a:rPr>
              <a:t>Jednostki fizyczne</a:t>
            </a:r>
          </a:p>
          <a:p>
            <a:pPr marL="365751" indent="-365751" algn="ctr" defTabSz="1219170">
              <a:lnSpc>
                <a:spcPct val="90000"/>
              </a:lnSpc>
              <a:spcBef>
                <a:spcPct val="20000"/>
              </a:spcBef>
              <a:buClr>
                <a:schemeClr val="accent3"/>
              </a:buClr>
              <a:buSzPct val="95000"/>
              <a:tabLst>
                <a:tab pos="512221" algn="l"/>
                <a:tab pos="4055432" algn="l"/>
                <a:tab pos="6862062" algn="l"/>
              </a:tabLst>
              <a:defRPr/>
            </a:pPr>
            <a:endParaRPr lang="pl-PL" sz="3000" b="1" dirty="0">
              <a:latin typeface="Calibri" panose="020F0502020204030204" pitchFamily="34" charset="0"/>
              <a:ea typeface="Calibri" panose="020F0502020204030204" pitchFamily="34" charset="0"/>
              <a:cs typeface="Calibri" panose="020F0502020204030204" pitchFamily="34" charset="0"/>
            </a:endParaRPr>
          </a:p>
          <a:p>
            <a:pPr marL="365751" indent="-365751" algn="ctr" defTabSz="1219170">
              <a:lnSpc>
                <a:spcPct val="90000"/>
              </a:lnSpc>
              <a:spcBef>
                <a:spcPct val="20000"/>
              </a:spcBef>
              <a:buClr>
                <a:schemeClr val="accent3"/>
              </a:buClr>
              <a:buSzPct val="95000"/>
              <a:tabLst>
                <a:tab pos="512221" algn="l"/>
                <a:tab pos="4055432" algn="l"/>
                <a:tab pos="6862062" algn="l"/>
              </a:tabLst>
              <a:defRPr/>
            </a:pPr>
            <a:endParaRPr lang="pl-PL" sz="3000" b="1" dirty="0">
              <a:latin typeface="Calibri" panose="020F0502020204030204" pitchFamily="34" charset="0"/>
              <a:ea typeface="Calibri" panose="020F0502020204030204" pitchFamily="34" charset="0"/>
              <a:cs typeface="Calibri" panose="020F0502020204030204" pitchFamily="34" charset="0"/>
            </a:endParaRP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nazwa  	oznaczenie	jednostki</a:t>
            </a: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masa	m	g, kg</a:t>
            </a: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siła, ciężar	F, Q	G, </a:t>
            </a:r>
            <a:r>
              <a:rPr lang="pl-PL" sz="2400" dirty="0" err="1"/>
              <a:t>kG</a:t>
            </a:r>
            <a:r>
              <a:rPr lang="pl-PL" sz="2400" dirty="0"/>
              <a:t>, N</a:t>
            </a: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długość	l, </a:t>
            </a:r>
            <a:r>
              <a:rPr lang="pl-PL" sz="2400" dirty="0" err="1"/>
              <a:t>L</a:t>
            </a:r>
            <a:r>
              <a:rPr lang="pl-PL" sz="2400" dirty="0"/>
              <a:t>	cm, m, km</a:t>
            </a: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powierzchnia	S	cm</a:t>
            </a:r>
            <a:r>
              <a:rPr lang="pl-PL" sz="2400" baseline="30000" dirty="0"/>
              <a:t>2</a:t>
            </a:r>
            <a:r>
              <a:rPr lang="pl-PL" sz="2400" dirty="0"/>
              <a:t>, m</a:t>
            </a:r>
            <a:r>
              <a:rPr lang="pl-PL" sz="2400" baseline="30000" dirty="0"/>
              <a:t>2</a:t>
            </a:r>
            <a:endParaRPr lang="pl-PL" sz="2400" dirty="0"/>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objętość	V	l, m</a:t>
            </a:r>
            <a:r>
              <a:rPr lang="pl-PL" sz="2400" baseline="30000" dirty="0"/>
              <a:t>3</a:t>
            </a: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ciśnienie	p, P	Pa, </a:t>
            </a:r>
            <a:r>
              <a:rPr lang="pl-PL" sz="2400" dirty="0" err="1"/>
              <a:t>hPa</a:t>
            </a:r>
            <a:r>
              <a:rPr lang="pl-PL" sz="2400" dirty="0"/>
              <a:t>, MPa, bar, at, 			                                         atm, (ata), psi</a:t>
            </a: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temperatura	t, </a:t>
            </a:r>
            <a:r>
              <a:rPr lang="pl-PL" sz="2400" dirty="0" err="1"/>
              <a:t>T</a:t>
            </a:r>
            <a:r>
              <a:rPr lang="pl-PL" sz="2400" dirty="0"/>
              <a:t>	</a:t>
            </a:r>
            <a:r>
              <a:rPr lang="pl-PL" sz="2400" dirty="0" err="1"/>
              <a:t>˚C</a:t>
            </a:r>
            <a:r>
              <a:rPr lang="pl-PL" sz="2400" dirty="0"/>
              <a:t>, </a:t>
            </a:r>
            <a:r>
              <a:rPr lang="pl-PL" sz="2400" dirty="0" err="1"/>
              <a:t>˚K</a:t>
            </a:r>
            <a:r>
              <a:rPr lang="pl-PL" sz="2400" dirty="0"/>
              <a:t>, (</a:t>
            </a:r>
            <a:r>
              <a:rPr lang="pl-PL" sz="2400" dirty="0" err="1"/>
              <a:t>˚F</a:t>
            </a:r>
            <a:r>
              <a:rPr lang="pl-PL" sz="2400" dirty="0"/>
              <a:t>, </a:t>
            </a:r>
            <a:r>
              <a:rPr lang="pl-PL" sz="2400" dirty="0" err="1"/>
              <a:t>˚R</a:t>
            </a:r>
            <a:r>
              <a:rPr lang="pl-PL" sz="2400" dirty="0"/>
              <a:t>)</a:t>
            </a: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prędkość	v	m/s</a:t>
            </a: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dirty="0"/>
              <a:t>		przyspieszenie	a, g (ziemskie)	m/s</a:t>
            </a:r>
            <a:r>
              <a:rPr lang="pl-PL" sz="2400" baseline="30000" dirty="0"/>
              <a:t>2</a:t>
            </a:r>
          </a:p>
          <a:p>
            <a:pPr marL="365751" indent="-365751" defTabSz="1219170">
              <a:lnSpc>
                <a:spcPct val="90000"/>
              </a:lnSpc>
              <a:spcBef>
                <a:spcPct val="20000"/>
              </a:spcBef>
              <a:buClr>
                <a:schemeClr val="accent3"/>
              </a:buClr>
              <a:buSzPct val="95000"/>
              <a:tabLst>
                <a:tab pos="512221" algn="l"/>
                <a:tab pos="4055432" algn="l"/>
                <a:tab pos="6862062" algn="l"/>
              </a:tabLst>
              <a:defRPr/>
            </a:pPr>
            <a:r>
              <a:rPr lang="pl-PL" sz="2400" baseline="30000" dirty="0"/>
              <a:t>		</a:t>
            </a:r>
            <a:r>
              <a:rPr lang="pl-PL" sz="2400" dirty="0"/>
              <a:t>czas	t	s, min, h (=godz.)</a:t>
            </a:r>
          </a:p>
        </p:txBody>
      </p:sp>
    </p:spTree>
    <p:extLst>
      <p:ext uri="{BB962C8B-B14F-4D97-AF65-F5344CB8AC3E}">
        <p14:creationId xmlns:p14="http://schemas.microsoft.com/office/powerpoint/2010/main" val="3053702014"/>
      </p:ext>
    </p:extLst>
  </p:cSld>
  <p:clrMapOvr>
    <a:masterClrMapping/>
  </p:clrMapOvr>
  <p:transition spd="slow">
    <p:cover dir="d"/>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ymbol zastępczy zawartości 2"/>
          <p:cNvSpPr txBox="1">
            <a:spLocks/>
          </p:cNvSpPr>
          <p:nvPr/>
        </p:nvSpPr>
        <p:spPr>
          <a:xfrm>
            <a:off x="259307" y="380978"/>
            <a:ext cx="11728507" cy="6096043"/>
          </a:xfrm>
          <a:prstGeom prst="rect">
            <a:avLst/>
          </a:prstGeom>
        </p:spPr>
        <p:txBody>
          <a:bodyPr>
            <a:normAutofit/>
          </a:bodyPr>
          <a:lstStyle/>
          <a:p>
            <a:pPr marL="457189" indent="-457189" defTabSz="1219170">
              <a:buClr>
                <a:schemeClr val="tx2">
                  <a:lumMod val="75000"/>
                </a:schemeClr>
              </a:buClr>
              <a:defRPr/>
            </a:pPr>
            <a:r>
              <a:rPr lang="pl-PL" sz="2400" b="1" u="sng" dirty="0">
                <a:latin typeface="Calibri" panose="020F0502020204030204" pitchFamily="34" charset="0"/>
                <a:ea typeface="Calibri" panose="020F0502020204030204" pitchFamily="34" charset="0"/>
                <a:cs typeface="Calibri" panose="020F0502020204030204" pitchFamily="34" charset="0"/>
              </a:rPr>
              <a:t>Ciśnienie:</a:t>
            </a:r>
          </a:p>
          <a:p>
            <a:pPr marL="457189" indent="-457189" defTabSz="1219170">
              <a:buClr>
                <a:schemeClr val="tx2">
                  <a:lumMod val="75000"/>
                </a:schemeClr>
              </a:buClr>
              <a:defRPr/>
            </a:pPr>
            <a:endParaRPr lang="pl-PL" sz="2400" b="1" dirty="0">
              <a:solidFill>
                <a:schemeClr val="accent2">
                  <a:lumMod val="75000"/>
                </a:schemeClr>
              </a:solidFill>
            </a:endParaRPr>
          </a:p>
          <a:p>
            <a:pPr defTabSz="1219170">
              <a:buClr>
                <a:schemeClr val="tx2">
                  <a:lumMod val="75000"/>
                </a:schemeClr>
              </a:buClr>
              <a:defRPr/>
            </a:pPr>
            <a:r>
              <a:rPr lang="pl-PL" sz="2400" dirty="0"/>
              <a:t>Ciśnienie P wywołuje siła F działająca na daną powierzchnię S</a:t>
            </a:r>
          </a:p>
          <a:p>
            <a:pPr marL="990575" lvl="1" indent="-380990" algn="ctr" defTabSz="1219170">
              <a:buClr>
                <a:schemeClr val="tx2">
                  <a:lumMod val="75000"/>
                </a:schemeClr>
              </a:buClr>
              <a:defRPr/>
            </a:pPr>
            <a:endParaRPr lang="pl-PL" sz="2400" b="1" dirty="0">
              <a:solidFill>
                <a:schemeClr val="accent2">
                  <a:lumMod val="75000"/>
                </a:schemeClr>
              </a:solidFill>
            </a:endParaRPr>
          </a:p>
          <a:p>
            <a:pPr marL="990575" lvl="1" indent="-380990" algn="ctr" defTabSz="1219170">
              <a:buClr>
                <a:schemeClr val="tx2">
                  <a:lumMod val="75000"/>
                </a:schemeClr>
              </a:buClr>
              <a:defRPr/>
            </a:pPr>
            <a:r>
              <a:rPr lang="pl-PL" sz="2400" b="1" dirty="0">
                <a:latin typeface="Calibri" panose="020F0502020204030204" pitchFamily="34" charset="0"/>
                <a:ea typeface="Calibri" panose="020F0502020204030204" pitchFamily="34" charset="0"/>
                <a:cs typeface="Calibri" panose="020F0502020204030204" pitchFamily="34" charset="0"/>
              </a:rPr>
              <a:t>P = F/S</a:t>
            </a:r>
          </a:p>
          <a:p>
            <a:pPr marL="990575" lvl="1" indent="-380990" algn="ctr" defTabSz="1219170">
              <a:buClr>
                <a:schemeClr val="tx2">
                  <a:lumMod val="75000"/>
                </a:schemeClr>
              </a:buClr>
              <a:defRPr/>
            </a:pPr>
            <a:endParaRPr lang="pl-PL" sz="2400" dirty="0"/>
          </a:p>
          <a:p>
            <a:pPr marL="990575" lvl="1" indent="-380990" defTabSz="1219170">
              <a:buClr>
                <a:schemeClr val="tx2">
                  <a:lumMod val="75000"/>
                </a:schemeClr>
              </a:buClr>
              <a:buFont typeface="Arial" panose="020B0604020202020204" pitchFamily="34" charset="0"/>
              <a:buChar char="–"/>
              <a:defRPr/>
            </a:pPr>
            <a:r>
              <a:rPr lang="pl-PL" sz="2400" dirty="0"/>
              <a:t>1 at = 0,1 mpa = 1 bar =10mH20</a:t>
            </a:r>
          </a:p>
          <a:p>
            <a:pPr marL="990575" lvl="1" indent="-380990" defTabSz="1219170">
              <a:buClr>
                <a:schemeClr val="tx2">
                  <a:lumMod val="75000"/>
                </a:schemeClr>
              </a:buClr>
              <a:buFont typeface="Arial" panose="020B0604020202020204" pitchFamily="34" charset="0"/>
              <a:buChar char="–"/>
              <a:defRPr/>
            </a:pPr>
            <a:r>
              <a:rPr lang="pl-PL" sz="2400" dirty="0"/>
              <a:t>P atmosferyczne = 1 </a:t>
            </a:r>
            <a:r>
              <a:rPr lang="pl-PL" sz="2400" dirty="0" err="1"/>
              <a:t>at</a:t>
            </a:r>
            <a:r>
              <a:rPr lang="pl-PL" sz="2400" dirty="0"/>
              <a:t> P hydrostatyczne = D / 10 </a:t>
            </a:r>
            <a:r>
              <a:rPr lang="pl-PL" sz="2400" dirty="0" err="1"/>
              <a:t>at</a:t>
            </a:r>
            <a:endParaRPr lang="pl-PL" sz="2400" dirty="0"/>
          </a:p>
          <a:p>
            <a:pPr marL="990575" lvl="1" indent="-380990" defTabSz="1219170">
              <a:buClr>
                <a:schemeClr val="tx2">
                  <a:lumMod val="75000"/>
                </a:schemeClr>
              </a:buClr>
              <a:buFont typeface="Arial" panose="020B0604020202020204" pitchFamily="34" charset="0"/>
              <a:buChar char="–"/>
              <a:defRPr/>
            </a:pPr>
            <a:r>
              <a:rPr lang="pl-PL" sz="2400" dirty="0"/>
              <a:t>D – głębokość</a:t>
            </a:r>
          </a:p>
          <a:p>
            <a:pPr marL="457189" indent="-457189" defTabSz="1219170">
              <a:buClr>
                <a:schemeClr val="tx2">
                  <a:lumMod val="75000"/>
                </a:schemeClr>
              </a:buClr>
              <a:buFont typeface="Arial" panose="020B0604020202020204" pitchFamily="34" charset="0"/>
              <a:buChar char="•"/>
              <a:defRPr/>
            </a:pPr>
            <a:endParaRPr lang="pl-PL" sz="2400" dirty="0"/>
          </a:p>
          <a:p>
            <a:pPr marL="457189" indent="-457189" defTabSz="1219170">
              <a:buClr>
                <a:schemeClr val="tx2">
                  <a:lumMod val="75000"/>
                </a:schemeClr>
              </a:buClr>
              <a:defRPr/>
            </a:pPr>
            <a:endParaRPr lang="pl-PL" sz="2400" b="1" u="sng" dirty="0">
              <a:latin typeface="Calibri" panose="020F0502020204030204" pitchFamily="34" charset="0"/>
              <a:ea typeface="Calibri" panose="020F0502020204030204" pitchFamily="34" charset="0"/>
              <a:cs typeface="Calibri" panose="020F0502020204030204" pitchFamily="34" charset="0"/>
            </a:endParaRPr>
          </a:p>
          <a:p>
            <a:pPr marL="457189" indent="-457189" defTabSz="1219170">
              <a:buClr>
                <a:schemeClr val="tx2">
                  <a:lumMod val="75000"/>
                </a:schemeClr>
              </a:buClr>
              <a:defRPr/>
            </a:pPr>
            <a:r>
              <a:rPr lang="pl-PL" sz="2400" b="1" u="sng" dirty="0">
                <a:latin typeface="Calibri" panose="020F0502020204030204" pitchFamily="34" charset="0"/>
                <a:ea typeface="Calibri" panose="020F0502020204030204" pitchFamily="34" charset="0"/>
                <a:cs typeface="Calibri" panose="020F0502020204030204" pitchFamily="34" charset="0"/>
              </a:rPr>
              <a:t>Ciśnienie w nurkowaniu:</a:t>
            </a:r>
          </a:p>
          <a:p>
            <a:pPr marL="457189" indent="-457189" defTabSz="1219170">
              <a:buClr>
                <a:schemeClr val="tx2">
                  <a:lumMod val="75000"/>
                </a:schemeClr>
              </a:buClr>
              <a:defRPr/>
            </a:pPr>
            <a:endParaRPr lang="pl-PL" sz="2400" b="1" u="sng" dirty="0">
              <a:latin typeface="Calibri" panose="020F0502020204030204" pitchFamily="34" charset="0"/>
              <a:ea typeface="Calibri" panose="020F0502020204030204" pitchFamily="34" charset="0"/>
              <a:cs typeface="Calibri" panose="020F0502020204030204" pitchFamily="34" charset="0"/>
            </a:endParaRPr>
          </a:p>
          <a:p>
            <a:pPr defTabSz="1219170">
              <a:buClr>
                <a:schemeClr val="tx2">
                  <a:lumMod val="75000"/>
                </a:schemeClr>
              </a:buClr>
              <a:defRPr/>
            </a:pPr>
            <a:r>
              <a:rPr lang="pl-PL" sz="2400" dirty="0"/>
              <a:t>Ciśnienie działające na płetwonurka to suma ciśnienia atmosferycznego i hydrostatycznego.</a:t>
            </a:r>
          </a:p>
          <a:p>
            <a:pPr marL="990575" lvl="1" indent="-380990" defTabSz="1219170">
              <a:buClr>
                <a:schemeClr val="tx2">
                  <a:lumMod val="75000"/>
                </a:schemeClr>
              </a:buClr>
              <a:buFont typeface="Arial" panose="020B0604020202020204" pitchFamily="34" charset="0"/>
              <a:buChar char="–"/>
              <a:defRPr/>
            </a:pPr>
            <a:r>
              <a:rPr lang="pl-PL" sz="2400" dirty="0"/>
              <a:t>P absolutne = P atmosferyczne + P hydrostatyczne</a:t>
            </a:r>
          </a:p>
          <a:p>
            <a:pPr marL="990575" lvl="1" indent="-380990" defTabSz="1219170">
              <a:buClr>
                <a:schemeClr val="tx2">
                  <a:lumMod val="75000"/>
                </a:schemeClr>
              </a:buClr>
              <a:buFont typeface="Arial" panose="020B0604020202020204" pitchFamily="34" charset="0"/>
              <a:buChar char="–"/>
              <a:defRPr/>
            </a:pPr>
            <a:r>
              <a:rPr lang="pl-PL" sz="2400" dirty="0"/>
              <a:t>P całkowite = D/ 10 + 1 </a:t>
            </a:r>
            <a:r>
              <a:rPr lang="pl-PL" sz="2400" dirty="0" err="1"/>
              <a:t>[a</a:t>
            </a:r>
            <a:r>
              <a:rPr lang="pl-PL" sz="2400" dirty="0"/>
              <a:t>t]</a:t>
            </a:r>
          </a:p>
        </p:txBody>
      </p:sp>
    </p:spTree>
    <p:extLst>
      <p:ext uri="{BB962C8B-B14F-4D97-AF65-F5344CB8AC3E}">
        <p14:creationId xmlns:p14="http://schemas.microsoft.com/office/powerpoint/2010/main" val="3829453960"/>
      </p:ext>
    </p:extLst>
  </p:cSld>
  <p:clrMapOvr>
    <a:masterClrMapping/>
  </p:clrMapOvr>
  <p:transition spd="slow">
    <p:cover dir="d"/>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6123497" y="5389607"/>
            <a:ext cx="791209" cy="357167"/>
          </a:xfrm>
          <a:prstGeom prst="rect">
            <a:avLst/>
          </a:prstGeom>
          <a:noFill/>
          <a:ln w="12700">
            <a:noFill/>
            <a:miter lim="800000"/>
            <a:headEnd/>
            <a:tailEnd/>
          </a:ln>
          <a:effectLst/>
        </p:spPr>
        <p:txBody>
          <a:bodyPr wrap="none" anchor="ctr"/>
          <a:lstStyle/>
          <a:p>
            <a:endParaRPr lang="pl-PL" sz="2400"/>
          </a:p>
        </p:txBody>
      </p:sp>
      <p:sp>
        <p:nvSpPr>
          <p:cNvPr id="5" name="Rectangle 3"/>
          <p:cNvSpPr>
            <a:spLocks noChangeArrowheads="1"/>
          </p:cNvSpPr>
          <p:nvPr/>
        </p:nvSpPr>
        <p:spPr bwMode="auto">
          <a:xfrm>
            <a:off x="3333731" y="431815"/>
            <a:ext cx="9906069" cy="1338487"/>
          </a:xfrm>
          <a:prstGeom prst="rect">
            <a:avLst/>
          </a:prstGeom>
          <a:noFill/>
          <a:ln w="12700">
            <a:noFill/>
            <a:miter lim="800000"/>
            <a:headEnd/>
            <a:tailEnd/>
          </a:ln>
          <a:effectLst/>
        </p:spPr>
        <p:txBody>
          <a:bodyPr wrap="square" lIns="120649" tIns="59267" rIns="120649" bIns="59267">
            <a:spAutoFit/>
          </a:bodyPr>
          <a:lstStyle/>
          <a:p>
            <a:pPr>
              <a:lnSpc>
                <a:spcPct val="90000"/>
              </a:lnSpc>
            </a:pPr>
            <a:r>
              <a:rPr lang="pl-PL" sz="8800" dirty="0">
                <a:solidFill>
                  <a:srgbClr val="FFFF00"/>
                </a:solidFill>
              </a:rPr>
              <a:t>         </a:t>
            </a:r>
            <a:endParaRPr lang="pl-PL" sz="4267" dirty="0">
              <a:solidFill>
                <a:srgbClr val="FFFF00"/>
              </a:solidFill>
            </a:endParaRPr>
          </a:p>
        </p:txBody>
      </p:sp>
      <p:sp>
        <p:nvSpPr>
          <p:cNvPr id="6" name="Rectangle 4"/>
          <p:cNvSpPr>
            <a:spLocks noChangeArrowheads="1"/>
          </p:cNvSpPr>
          <p:nvPr/>
        </p:nvSpPr>
        <p:spPr bwMode="auto">
          <a:xfrm>
            <a:off x="903797" y="5244326"/>
            <a:ext cx="2216892" cy="1170713"/>
          </a:xfrm>
          <a:prstGeom prst="rect">
            <a:avLst/>
          </a:prstGeom>
          <a:gradFill rotWithShape="0">
            <a:gsLst>
              <a:gs pos="0">
                <a:srgbClr val="00279F"/>
              </a:gs>
              <a:gs pos="100000">
                <a:srgbClr val="00279F">
                  <a:gamma/>
                  <a:shade val="49804"/>
                  <a:invGamma/>
                </a:srgbClr>
              </a:gs>
            </a:gsLst>
            <a:lin ang="5400000" scaled="1"/>
          </a:gradFill>
          <a:ln w="12700">
            <a:solidFill>
              <a:schemeClr val="tx1"/>
            </a:solidFill>
            <a:miter lim="800000"/>
            <a:headEnd/>
            <a:tailEnd/>
          </a:ln>
          <a:effectLst/>
        </p:spPr>
        <p:txBody>
          <a:bodyPr wrap="none" anchor="ctr"/>
          <a:lstStyle/>
          <a:p>
            <a:endParaRPr lang="pl-PL" sz="2400"/>
          </a:p>
        </p:txBody>
      </p:sp>
      <p:sp>
        <p:nvSpPr>
          <p:cNvPr id="7" name="Freeform 5"/>
          <p:cNvSpPr>
            <a:spLocks/>
          </p:cNvSpPr>
          <p:nvPr/>
        </p:nvSpPr>
        <p:spPr bwMode="auto">
          <a:xfrm>
            <a:off x="895330" y="1278998"/>
            <a:ext cx="2230521" cy="3453853"/>
          </a:xfrm>
          <a:custGeom>
            <a:avLst/>
            <a:gdLst/>
            <a:ahLst/>
            <a:cxnLst>
              <a:cxn ang="0">
                <a:pos x="592" y="0"/>
              </a:cxn>
              <a:cxn ang="0">
                <a:pos x="0" y="2304"/>
              </a:cxn>
              <a:cxn ang="0">
                <a:pos x="1472" y="2304"/>
              </a:cxn>
              <a:cxn ang="0">
                <a:pos x="896" y="0"/>
              </a:cxn>
              <a:cxn ang="0">
                <a:pos x="592" y="0"/>
              </a:cxn>
            </a:cxnLst>
            <a:rect l="0" t="0" r="r" b="b"/>
            <a:pathLst>
              <a:path w="1473" h="2305">
                <a:moveTo>
                  <a:pt x="592" y="0"/>
                </a:moveTo>
                <a:lnTo>
                  <a:pt x="0" y="2304"/>
                </a:lnTo>
                <a:lnTo>
                  <a:pt x="1472" y="2304"/>
                </a:lnTo>
                <a:lnTo>
                  <a:pt x="896" y="0"/>
                </a:lnTo>
                <a:lnTo>
                  <a:pt x="592" y="0"/>
                </a:lnTo>
              </a:path>
            </a:pathLst>
          </a:custGeom>
          <a:gradFill rotWithShape="0">
            <a:gsLst>
              <a:gs pos="0">
                <a:srgbClr val="A2C1FE">
                  <a:gamma/>
                  <a:shade val="89804"/>
                  <a:invGamma/>
                </a:srgbClr>
              </a:gs>
              <a:gs pos="100000">
                <a:srgbClr val="A2C1FE"/>
              </a:gs>
            </a:gsLst>
            <a:lin ang="5400000" scaled="1"/>
          </a:gradFill>
          <a:ln w="12700" cap="rnd" cmpd="sng">
            <a:solidFill>
              <a:schemeClr val="tx1"/>
            </a:solidFill>
            <a:prstDash val="solid"/>
            <a:round/>
            <a:headEnd type="none" w="med" len="med"/>
            <a:tailEnd type="none" w="med" len="med"/>
          </a:ln>
          <a:effectLst/>
        </p:spPr>
        <p:txBody>
          <a:bodyPr/>
          <a:lstStyle/>
          <a:p>
            <a:endParaRPr lang="pl-PL" sz="2400"/>
          </a:p>
        </p:txBody>
      </p:sp>
      <p:sp>
        <p:nvSpPr>
          <p:cNvPr id="8" name="AutoShape 6"/>
          <p:cNvSpPr>
            <a:spLocks noChangeArrowheads="1"/>
          </p:cNvSpPr>
          <p:nvPr/>
        </p:nvSpPr>
        <p:spPr bwMode="auto">
          <a:xfrm rot="16200000" flipH="1">
            <a:off x="320404" y="2509975"/>
            <a:ext cx="3427809" cy="884333"/>
          </a:xfrm>
          <a:prstGeom prst="rightArrow">
            <a:avLst>
              <a:gd name="adj1" fmla="val 50000"/>
              <a:gd name="adj2" fmla="val 102633"/>
            </a:avLst>
          </a:prstGeom>
          <a:solidFill>
            <a:srgbClr val="3365FB"/>
          </a:solidFill>
          <a:ln w="12700">
            <a:solidFill>
              <a:schemeClr val="tx1"/>
            </a:solidFill>
            <a:miter lim="800000"/>
            <a:headEnd/>
            <a:tailEnd/>
          </a:ln>
          <a:effectLst/>
        </p:spPr>
        <p:txBody>
          <a:bodyPr wrap="none" anchor="ctr"/>
          <a:lstStyle/>
          <a:p>
            <a:endParaRPr lang="pl-PL" sz="2400"/>
          </a:p>
        </p:txBody>
      </p:sp>
      <p:sp>
        <p:nvSpPr>
          <p:cNvPr id="9" name="AutoShape 7"/>
          <p:cNvSpPr>
            <a:spLocks noChangeArrowheads="1"/>
          </p:cNvSpPr>
          <p:nvPr/>
        </p:nvSpPr>
        <p:spPr bwMode="auto">
          <a:xfrm rot="16200000" flipH="1">
            <a:off x="1476030" y="5387516"/>
            <a:ext cx="1170713" cy="884333"/>
          </a:xfrm>
          <a:prstGeom prst="rightArrow">
            <a:avLst>
              <a:gd name="adj1" fmla="val 50000"/>
              <a:gd name="adj2" fmla="val 74798"/>
            </a:avLst>
          </a:prstGeom>
          <a:solidFill>
            <a:srgbClr val="00279F"/>
          </a:solidFill>
          <a:ln w="12700">
            <a:solidFill>
              <a:schemeClr val="tx1"/>
            </a:solidFill>
            <a:miter lim="800000"/>
            <a:headEnd/>
            <a:tailEnd/>
          </a:ln>
          <a:effectLst/>
        </p:spPr>
        <p:txBody>
          <a:bodyPr wrap="none" anchor="ctr"/>
          <a:lstStyle/>
          <a:p>
            <a:endParaRPr lang="pl-PL" sz="2400"/>
          </a:p>
        </p:txBody>
      </p:sp>
      <p:sp>
        <p:nvSpPr>
          <p:cNvPr id="10" name="Rectangle 8"/>
          <p:cNvSpPr>
            <a:spLocks noChangeArrowheads="1"/>
          </p:cNvSpPr>
          <p:nvPr/>
        </p:nvSpPr>
        <p:spPr bwMode="auto">
          <a:xfrm>
            <a:off x="821248" y="3784737"/>
            <a:ext cx="3083987" cy="1433000"/>
          </a:xfrm>
          <a:prstGeom prst="rect">
            <a:avLst/>
          </a:prstGeom>
          <a:noFill/>
          <a:ln w="12700">
            <a:noFill/>
            <a:miter lim="800000"/>
            <a:headEnd/>
            <a:tailEnd/>
          </a:ln>
          <a:effectLst/>
        </p:spPr>
        <p:txBody>
          <a:bodyPr wrap="square" lIns="120649" tIns="59267" rIns="120649" bIns="59267">
            <a:spAutoFit/>
          </a:bodyPr>
          <a:lstStyle/>
          <a:p>
            <a:r>
              <a:rPr lang="pl-PL" sz="5867" dirty="0">
                <a:solidFill>
                  <a:srgbClr val="C00000"/>
                </a:solidFill>
              </a:rPr>
              <a:t>        </a:t>
            </a:r>
            <a:r>
              <a:rPr lang="pl-PL" sz="5333" dirty="0">
                <a:solidFill>
                  <a:srgbClr val="00B050"/>
                </a:solidFill>
              </a:rPr>
              <a:t>P</a:t>
            </a:r>
            <a:endParaRPr lang="pl-PL" sz="4800" dirty="0">
              <a:solidFill>
                <a:srgbClr val="00B050"/>
              </a:solidFill>
            </a:endParaRPr>
          </a:p>
          <a:p>
            <a:r>
              <a:rPr lang="pl-PL" sz="2667" dirty="0">
                <a:solidFill>
                  <a:srgbClr val="C00000"/>
                </a:solidFill>
              </a:rPr>
              <a:t>atmosferyczne</a:t>
            </a:r>
            <a:endParaRPr lang="pl-PL" sz="3733" dirty="0">
              <a:solidFill>
                <a:srgbClr val="C00000"/>
              </a:solidFill>
            </a:endParaRPr>
          </a:p>
        </p:txBody>
      </p:sp>
      <p:sp>
        <p:nvSpPr>
          <p:cNvPr id="11" name="Rectangle 9"/>
          <p:cNvSpPr>
            <a:spLocks noChangeArrowheads="1"/>
          </p:cNvSpPr>
          <p:nvPr/>
        </p:nvSpPr>
        <p:spPr bwMode="auto">
          <a:xfrm>
            <a:off x="793731" y="5520404"/>
            <a:ext cx="2921003" cy="1391899"/>
          </a:xfrm>
          <a:prstGeom prst="rect">
            <a:avLst/>
          </a:prstGeom>
          <a:noFill/>
          <a:ln w="12700">
            <a:noFill/>
            <a:miter lim="800000"/>
            <a:headEnd/>
            <a:tailEnd/>
          </a:ln>
          <a:effectLst/>
        </p:spPr>
        <p:txBody>
          <a:bodyPr wrap="square" lIns="120649" tIns="59267" rIns="120649" bIns="59267">
            <a:spAutoFit/>
          </a:bodyPr>
          <a:lstStyle/>
          <a:p>
            <a:r>
              <a:rPr lang="pl-PL" sz="5867" dirty="0">
                <a:solidFill>
                  <a:srgbClr val="FFFF00"/>
                </a:solidFill>
              </a:rPr>
              <a:t>         </a:t>
            </a:r>
            <a:r>
              <a:rPr lang="pl-PL" sz="4800" dirty="0">
                <a:solidFill>
                  <a:srgbClr val="FFFF00"/>
                </a:solidFill>
              </a:rPr>
              <a:t>P</a:t>
            </a:r>
            <a:endParaRPr lang="pl-PL" sz="5333" dirty="0">
              <a:solidFill>
                <a:srgbClr val="FFFF00"/>
              </a:solidFill>
            </a:endParaRPr>
          </a:p>
          <a:p>
            <a:r>
              <a:rPr lang="pl-PL" sz="2400" dirty="0">
                <a:solidFill>
                  <a:srgbClr val="A50021"/>
                </a:solidFill>
              </a:rPr>
              <a:t> hydrostatyczne</a:t>
            </a:r>
            <a:endParaRPr lang="pl-PL" sz="3200" dirty="0">
              <a:solidFill>
                <a:srgbClr val="A50021"/>
              </a:solidFill>
            </a:endParaRPr>
          </a:p>
        </p:txBody>
      </p:sp>
      <p:sp>
        <p:nvSpPr>
          <p:cNvPr id="12" name="Rectangle 10"/>
          <p:cNvSpPr txBox="1">
            <a:spLocks noChangeArrowheads="1"/>
          </p:cNvSpPr>
          <p:nvPr/>
        </p:nvSpPr>
        <p:spPr>
          <a:xfrm>
            <a:off x="4476739" y="4619711"/>
            <a:ext cx="6198796" cy="1476308"/>
          </a:xfrm>
          <a:prstGeom prst="rect">
            <a:avLst/>
          </a:prstGeom>
          <a:noFill/>
          <a:ln/>
        </p:spPr>
        <p:txBody>
          <a:bodyPr lIns="120649" tIns="59267" rIns="120649" bIns="59267">
            <a:normAutofit fontScale="25000" lnSpcReduction="20000"/>
          </a:bodyPr>
          <a:lstStyle/>
          <a:p>
            <a:pPr marL="457189" indent="-457189" defTabSz="1219170">
              <a:lnSpc>
                <a:spcPct val="35000"/>
              </a:lnSpc>
              <a:spcBef>
                <a:spcPct val="20000"/>
              </a:spcBef>
              <a:defRPr/>
            </a:pPr>
            <a:r>
              <a:rPr lang="pl-PL" sz="8533" dirty="0">
                <a:solidFill>
                  <a:srgbClr val="C00000"/>
                </a:solidFill>
              </a:rPr>
              <a:t>1 </a:t>
            </a:r>
            <a:r>
              <a:rPr lang="pl-PL" sz="8533" dirty="0" err="1">
                <a:solidFill>
                  <a:srgbClr val="C00000"/>
                </a:solidFill>
              </a:rPr>
              <a:t>Atm</a:t>
            </a:r>
            <a:r>
              <a:rPr lang="pl-PL" sz="8533" dirty="0">
                <a:solidFill>
                  <a:srgbClr val="C00000"/>
                </a:solidFill>
              </a:rPr>
              <a:t> = 760 mm/</a:t>
            </a:r>
            <a:r>
              <a:rPr lang="pl-PL" sz="8533" dirty="0" err="1">
                <a:solidFill>
                  <a:srgbClr val="C00000"/>
                </a:solidFill>
              </a:rPr>
              <a:t>Hg</a:t>
            </a:r>
            <a:endParaRPr lang="pl-PL" sz="8533" dirty="0">
              <a:solidFill>
                <a:srgbClr val="C00000"/>
              </a:solidFill>
            </a:endParaRPr>
          </a:p>
          <a:p>
            <a:pPr marL="457189" indent="-457189" defTabSz="1219170">
              <a:lnSpc>
                <a:spcPct val="35000"/>
              </a:lnSpc>
              <a:spcBef>
                <a:spcPct val="20000"/>
              </a:spcBef>
              <a:buFont typeface="Arial" panose="020B0604020202020204" pitchFamily="34" charset="0"/>
              <a:buChar char="•"/>
              <a:defRPr/>
            </a:pPr>
            <a:endParaRPr lang="pl-PL" sz="8533" dirty="0">
              <a:solidFill>
                <a:srgbClr val="C00000"/>
              </a:solidFill>
            </a:endParaRPr>
          </a:p>
          <a:p>
            <a:pPr marL="457189" indent="-457189" defTabSz="1219170">
              <a:lnSpc>
                <a:spcPct val="35000"/>
              </a:lnSpc>
              <a:spcBef>
                <a:spcPct val="20000"/>
              </a:spcBef>
              <a:defRPr/>
            </a:pPr>
            <a:endParaRPr lang="pl-PL" sz="8533" dirty="0">
              <a:solidFill>
                <a:srgbClr val="C00000"/>
              </a:solidFill>
            </a:endParaRPr>
          </a:p>
          <a:p>
            <a:pPr marL="457189" indent="-457189" defTabSz="1219170">
              <a:lnSpc>
                <a:spcPct val="35000"/>
              </a:lnSpc>
              <a:spcBef>
                <a:spcPct val="20000"/>
              </a:spcBef>
              <a:defRPr/>
            </a:pPr>
            <a:r>
              <a:rPr lang="pl-PL" sz="8533" dirty="0">
                <a:solidFill>
                  <a:srgbClr val="C00000"/>
                </a:solidFill>
              </a:rPr>
              <a:t> </a:t>
            </a:r>
          </a:p>
          <a:p>
            <a:pPr marL="457189" indent="-457189" defTabSz="1219170">
              <a:lnSpc>
                <a:spcPct val="35000"/>
              </a:lnSpc>
              <a:spcBef>
                <a:spcPct val="20000"/>
              </a:spcBef>
              <a:defRPr/>
            </a:pPr>
            <a:r>
              <a:rPr lang="pl-PL" sz="8533" dirty="0">
                <a:solidFill>
                  <a:srgbClr val="C00000"/>
                </a:solidFill>
              </a:rPr>
              <a:t>= 1.033 </a:t>
            </a:r>
            <a:r>
              <a:rPr lang="pl-PL" sz="8533" dirty="0" err="1">
                <a:solidFill>
                  <a:srgbClr val="C00000"/>
                </a:solidFill>
              </a:rPr>
              <a:t>mbar</a:t>
            </a:r>
            <a:r>
              <a:rPr lang="pl-PL" sz="8533" dirty="0">
                <a:solidFill>
                  <a:srgbClr val="C00000"/>
                </a:solidFill>
              </a:rPr>
              <a:t> </a:t>
            </a:r>
          </a:p>
          <a:p>
            <a:pPr marL="457189" indent="-457189" defTabSz="1219170">
              <a:lnSpc>
                <a:spcPct val="35000"/>
              </a:lnSpc>
              <a:spcBef>
                <a:spcPct val="20000"/>
              </a:spcBef>
              <a:defRPr/>
            </a:pPr>
            <a:endParaRPr lang="pl-PL" sz="8533" dirty="0">
              <a:solidFill>
                <a:srgbClr val="C00000"/>
              </a:solidFill>
            </a:endParaRPr>
          </a:p>
          <a:p>
            <a:pPr marL="457189" indent="-457189" defTabSz="1219170">
              <a:lnSpc>
                <a:spcPct val="35000"/>
              </a:lnSpc>
              <a:spcBef>
                <a:spcPct val="20000"/>
              </a:spcBef>
              <a:defRPr/>
            </a:pPr>
            <a:endParaRPr lang="pl-PL" sz="8533" dirty="0">
              <a:solidFill>
                <a:srgbClr val="C00000"/>
              </a:solidFill>
            </a:endParaRPr>
          </a:p>
          <a:p>
            <a:pPr marL="457189" indent="-457189" defTabSz="1219170">
              <a:lnSpc>
                <a:spcPct val="35000"/>
              </a:lnSpc>
              <a:spcBef>
                <a:spcPct val="20000"/>
              </a:spcBef>
              <a:defRPr/>
            </a:pPr>
            <a:r>
              <a:rPr lang="pl-PL" sz="8533" dirty="0">
                <a:solidFill>
                  <a:srgbClr val="C00000"/>
                </a:solidFill>
              </a:rPr>
              <a:t>= 1.033  </a:t>
            </a:r>
            <a:r>
              <a:rPr lang="pl-PL" sz="8533" dirty="0" err="1">
                <a:solidFill>
                  <a:srgbClr val="C00000"/>
                </a:solidFill>
              </a:rPr>
              <a:t>kG</a:t>
            </a:r>
            <a:r>
              <a:rPr lang="pl-PL" sz="8533" dirty="0">
                <a:solidFill>
                  <a:srgbClr val="C00000"/>
                </a:solidFill>
              </a:rPr>
              <a:t>/cm</a:t>
            </a:r>
            <a:r>
              <a:rPr lang="pl-PL" sz="8533" baseline="76000" dirty="0">
                <a:solidFill>
                  <a:srgbClr val="C00000"/>
                </a:solidFill>
              </a:rPr>
              <a:t>2</a:t>
            </a:r>
          </a:p>
          <a:p>
            <a:pPr marL="457189" indent="-457189" defTabSz="1219170">
              <a:lnSpc>
                <a:spcPct val="35000"/>
              </a:lnSpc>
              <a:spcBef>
                <a:spcPct val="20000"/>
              </a:spcBef>
              <a:defRPr/>
            </a:pPr>
            <a:endParaRPr lang="pl-PL" sz="8533" baseline="76000" dirty="0">
              <a:solidFill>
                <a:srgbClr val="C00000"/>
              </a:solidFill>
            </a:endParaRPr>
          </a:p>
          <a:p>
            <a:pPr marL="457189" indent="-457189" defTabSz="1219170">
              <a:lnSpc>
                <a:spcPct val="35000"/>
              </a:lnSpc>
              <a:spcBef>
                <a:spcPct val="20000"/>
              </a:spcBef>
              <a:defRPr/>
            </a:pPr>
            <a:r>
              <a:rPr lang="pl-PL" sz="8533" dirty="0">
                <a:solidFill>
                  <a:srgbClr val="C00000"/>
                </a:solidFill>
              </a:rPr>
              <a:t> </a:t>
            </a:r>
          </a:p>
          <a:p>
            <a:pPr marL="457189" indent="-457189" defTabSz="1219170">
              <a:lnSpc>
                <a:spcPct val="35000"/>
              </a:lnSpc>
              <a:spcBef>
                <a:spcPct val="20000"/>
              </a:spcBef>
              <a:defRPr/>
            </a:pPr>
            <a:r>
              <a:rPr lang="pl-PL" sz="8533" dirty="0">
                <a:solidFill>
                  <a:srgbClr val="C00000"/>
                </a:solidFill>
              </a:rPr>
              <a:t>= 1.033 </a:t>
            </a:r>
            <a:r>
              <a:rPr lang="pl-PL" sz="8533" dirty="0" err="1">
                <a:solidFill>
                  <a:srgbClr val="C00000"/>
                </a:solidFill>
              </a:rPr>
              <a:t>at</a:t>
            </a:r>
            <a:r>
              <a:rPr lang="pl-PL" sz="8533" baseline="76000" dirty="0">
                <a:solidFill>
                  <a:srgbClr val="C00000"/>
                </a:solidFill>
              </a:rPr>
              <a:t> </a:t>
            </a:r>
            <a:r>
              <a:rPr lang="pl-PL" sz="8533" dirty="0">
                <a:solidFill>
                  <a:srgbClr val="C00000"/>
                </a:solidFill>
              </a:rPr>
              <a:t>  </a:t>
            </a:r>
          </a:p>
          <a:p>
            <a:pPr marL="457189" indent="-457189" defTabSz="1219170">
              <a:lnSpc>
                <a:spcPct val="35000"/>
              </a:lnSpc>
              <a:spcBef>
                <a:spcPct val="20000"/>
              </a:spcBef>
              <a:buFont typeface="Arial" panose="020B0604020202020204" pitchFamily="34" charset="0"/>
              <a:buChar char="•"/>
              <a:defRPr/>
            </a:pPr>
            <a:endParaRPr lang="pl-PL" sz="3200" dirty="0">
              <a:solidFill>
                <a:srgbClr val="FFFF00"/>
              </a:solidFill>
            </a:endParaRPr>
          </a:p>
        </p:txBody>
      </p:sp>
      <p:sp>
        <p:nvSpPr>
          <p:cNvPr id="13" name="Rectangle 11"/>
          <p:cNvSpPr>
            <a:spLocks noChangeArrowheads="1"/>
          </p:cNvSpPr>
          <p:nvPr/>
        </p:nvSpPr>
        <p:spPr bwMode="auto">
          <a:xfrm>
            <a:off x="3809984" y="1238235"/>
            <a:ext cx="6927901" cy="2877370"/>
          </a:xfrm>
          <a:prstGeom prst="rect">
            <a:avLst/>
          </a:prstGeom>
          <a:noFill/>
          <a:ln w="12700">
            <a:noFill/>
            <a:miter lim="800000"/>
            <a:headEnd/>
            <a:tailEnd/>
          </a:ln>
          <a:effectLst/>
        </p:spPr>
        <p:txBody>
          <a:bodyPr wrap="square" lIns="120649" tIns="59267" rIns="120649" bIns="59267">
            <a:spAutoFit/>
          </a:bodyPr>
          <a:lstStyle/>
          <a:p>
            <a:pPr>
              <a:lnSpc>
                <a:spcPct val="80000"/>
              </a:lnSpc>
            </a:pPr>
            <a:r>
              <a:rPr lang="pl-PL" sz="3200" dirty="0">
                <a:solidFill>
                  <a:srgbClr val="CF0E30"/>
                </a:solidFill>
              </a:rPr>
              <a:t>  </a:t>
            </a:r>
          </a:p>
          <a:p>
            <a:pPr>
              <a:lnSpc>
                <a:spcPct val="80000"/>
              </a:lnSpc>
            </a:pPr>
            <a:r>
              <a:rPr lang="pl-PL" sz="4267" b="1" dirty="0">
                <a:solidFill>
                  <a:srgbClr val="C00000"/>
                </a:solidFill>
              </a:rPr>
              <a:t>Prawo </a:t>
            </a:r>
            <a:r>
              <a:rPr lang="pl-PL" sz="4267" b="1" dirty="0" err="1">
                <a:solidFill>
                  <a:srgbClr val="C00000"/>
                </a:solidFill>
              </a:rPr>
              <a:t>Torricelli’ego</a:t>
            </a:r>
            <a:endParaRPr lang="pl-PL" sz="4267" b="1" dirty="0">
              <a:solidFill>
                <a:srgbClr val="C00000"/>
              </a:solidFill>
            </a:endParaRPr>
          </a:p>
          <a:p>
            <a:pPr>
              <a:lnSpc>
                <a:spcPct val="80000"/>
              </a:lnSpc>
            </a:pPr>
            <a:endParaRPr lang="pl-PL" sz="3200" dirty="0">
              <a:solidFill>
                <a:srgbClr val="00B050"/>
              </a:solidFill>
            </a:endParaRPr>
          </a:p>
          <a:p>
            <a:pPr>
              <a:lnSpc>
                <a:spcPct val="80000"/>
              </a:lnSpc>
            </a:pPr>
            <a:r>
              <a:rPr lang="pl-PL" sz="3200" b="1" dirty="0">
                <a:solidFill>
                  <a:srgbClr val="00B050"/>
                </a:solidFill>
              </a:rPr>
              <a:t>P</a:t>
            </a:r>
            <a:r>
              <a:rPr lang="pl-PL" sz="3200" dirty="0">
                <a:solidFill>
                  <a:srgbClr val="00B050"/>
                </a:solidFill>
              </a:rPr>
              <a:t> </a:t>
            </a:r>
            <a:r>
              <a:rPr lang="pl-PL" sz="3200" dirty="0">
                <a:solidFill>
                  <a:srgbClr val="CF0E30"/>
                </a:solidFill>
              </a:rPr>
              <a:t>atmosferyczne + </a:t>
            </a:r>
            <a:r>
              <a:rPr lang="pl-PL" sz="3200" b="1" dirty="0">
                <a:solidFill>
                  <a:srgbClr val="FFFF00"/>
                </a:solidFill>
              </a:rPr>
              <a:t>P</a:t>
            </a:r>
            <a:r>
              <a:rPr lang="pl-PL" sz="3200" dirty="0">
                <a:solidFill>
                  <a:srgbClr val="CF0E30"/>
                </a:solidFill>
              </a:rPr>
              <a:t> Hydrostatyczne</a:t>
            </a:r>
          </a:p>
          <a:p>
            <a:pPr>
              <a:lnSpc>
                <a:spcPct val="80000"/>
              </a:lnSpc>
            </a:pPr>
            <a:endParaRPr lang="pl-PL" sz="3733" dirty="0">
              <a:solidFill>
                <a:srgbClr val="CF0E30"/>
              </a:solidFill>
            </a:endParaRPr>
          </a:p>
          <a:p>
            <a:pPr>
              <a:lnSpc>
                <a:spcPct val="80000"/>
              </a:lnSpc>
            </a:pPr>
            <a:r>
              <a:rPr lang="pl-PL" sz="4800" dirty="0">
                <a:solidFill>
                  <a:srgbClr val="CF0E30"/>
                </a:solidFill>
              </a:rPr>
              <a:t>= P Całkowite</a:t>
            </a:r>
          </a:p>
        </p:txBody>
      </p:sp>
      <p:sp>
        <p:nvSpPr>
          <p:cNvPr id="14" name="Line 12"/>
          <p:cNvSpPr>
            <a:spLocks noChangeShapeType="1"/>
          </p:cNvSpPr>
          <p:nvPr/>
        </p:nvSpPr>
        <p:spPr bwMode="auto">
          <a:xfrm>
            <a:off x="3809984" y="3204206"/>
            <a:ext cx="6667547" cy="60959"/>
          </a:xfrm>
          <a:prstGeom prst="line">
            <a:avLst/>
          </a:prstGeom>
          <a:ln>
            <a:headEnd/>
            <a:tailEnd/>
          </a:ln>
        </p:spPr>
        <p:style>
          <a:lnRef idx="2">
            <a:schemeClr val="accent2"/>
          </a:lnRef>
          <a:fillRef idx="0">
            <a:schemeClr val="accent2"/>
          </a:fillRef>
          <a:effectRef idx="1">
            <a:schemeClr val="accent2"/>
          </a:effectRef>
          <a:fontRef idx="minor">
            <a:schemeClr val="tx1"/>
          </a:fontRef>
        </p:style>
        <p:txBody>
          <a:bodyPr wrap="none" anchor="ctr"/>
          <a:lstStyle/>
          <a:p>
            <a:endParaRPr lang="pl-PL" sz="2400"/>
          </a:p>
        </p:txBody>
      </p:sp>
    </p:spTree>
    <p:extLst>
      <p:ext uri="{BB962C8B-B14F-4D97-AF65-F5344CB8AC3E}">
        <p14:creationId xmlns:p14="http://schemas.microsoft.com/office/powerpoint/2010/main" val="3491571907"/>
      </p:ext>
    </p:extLst>
  </p:cSld>
  <p:clrMapOvr>
    <a:masterClrMapping/>
  </p:clrMapOvr>
  <p:transition spd="slow">
    <p:cover dir="d"/>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txBox="1">
            <a:spLocks noChangeArrowheads="1"/>
          </p:cNvSpPr>
          <p:nvPr/>
        </p:nvSpPr>
        <p:spPr>
          <a:xfrm>
            <a:off x="5093177" y="890059"/>
            <a:ext cx="1662466" cy="1151467"/>
          </a:xfrm>
          <a:prstGeom prst="rect">
            <a:avLst/>
          </a:prstGeom>
        </p:spPr>
        <p:txBody>
          <a:bodyPr/>
          <a:lstStyle/>
          <a:p>
            <a:pPr marL="365751" indent="-365751" algn="ctr" defTabSz="1219170">
              <a:lnSpc>
                <a:spcPct val="90000"/>
              </a:lnSpc>
              <a:spcBef>
                <a:spcPct val="20000"/>
              </a:spcBef>
              <a:buClr>
                <a:schemeClr val="accent3"/>
              </a:buClr>
              <a:buSzPct val="95000"/>
              <a:tabLst>
                <a:tab pos="512221" algn="l"/>
                <a:tab pos="4055432" algn="l"/>
                <a:tab pos="6862062" algn="l"/>
              </a:tabLst>
              <a:defRPr/>
            </a:pPr>
            <a:endParaRPr lang="pl-PL" sz="2400" b="1" dirty="0">
              <a:solidFill>
                <a:srgbClr val="A50021"/>
              </a:solidFill>
            </a:endParaRPr>
          </a:p>
          <a:p>
            <a:pPr marL="365751" indent="-365751" algn="ctr" defTabSz="1219170">
              <a:lnSpc>
                <a:spcPct val="90000"/>
              </a:lnSpc>
              <a:spcBef>
                <a:spcPct val="20000"/>
              </a:spcBef>
              <a:buClr>
                <a:schemeClr val="accent3"/>
              </a:buClr>
              <a:buSzPct val="95000"/>
              <a:tabLst>
                <a:tab pos="512221" algn="l"/>
                <a:tab pos="4055432" algn="l"/>
                <a:tab pos="6862062" algn="l"/>
              </a:tabLst>
              <a:defRPr/>
            </a:pPr>
            <a:r>
              <a:rPr lang="pl-PL" sz="2400" b="1" i="1" dirty="0">
                <a:latin typeface="Calibri" panose="020F0502020204030204" pitchFamily="34" charset="0"/>
                <a:ea typeface="Calibri" panose="020F0502020204030204" pitchFamily="34" charset="0"/>
                <a:cs typeface="Calibri" panose="020F0502020204030204" pitchFamily="34" charset="0"/>
              </a:rPr>
              <a:t>PRZYKŁAD</a:t>
            </a:r>
          </a:p>
        </p:txBody>
      </p:sp>
      <p:sp>
        <p:nvSpPr>
          <p:cNvPr id="5" name="Rectangle 3"/>
          <p:cNvSpPr>
            <a:spLocks noGrp="1" noChangeArrowheads="1"/>
          </p:cNvSpPr>
          <p:nvPr>
            <p:ph type="body" sz="quarter" idx="19"/>
          </p:nvPr>
        </p:nvSpPr>
        <p:spPr>
          <a:xfrm>
            <a:off x="3223146" y="2145463"/>
            <a:ext cx="5745707" cy="498743"/>
          </a:xfrm>
          <a:prstGeom prst="rect">
            <a:avLst/>
          </a:prstGeom>
          <a:noFill/>
          <a:ln/>
        </p:spPr>
        <p:txBody>
          <a:bodyPr>
            <a:normAutofit/>
          </a:bodyPr>
          <a:lstStyle/>
          <a:p>
            <a:pPr algn="ctr">
              <a:lnSpc>
                <a:spcPct val="90000"/>
              </a:lnSpc>
              <a:buNone/>
            </a:pPr>
            <a:r>
              <a:rPr lang="pl-PL" sz="2400" dirty="0">
                <a:solidFill>
                  <a:srgbClr val="000000"/>
                </a:solidFill>
                <a:latin typeface="Calibri" panose="020F0502020204030204" pitchFamily="34" charset="0"/>
                <a:ea typeface="Calibri" panose="020F0502020204030204" pitchFamily="34" charset="0"/>
                <a:cs typeface="Calibri" panose="020F0502020204030204" pitchFamily="34" charset="0"/>
              </a:rPr>
              <a:t>Jakie ciśnienie bezwzględne panuje na głębokości 17 m? </a:t>
            </a:r>
          </a:p>
        </p:txBody>
      </p:sp>
      <p:sp>
        <p:nvSpPr>
          <p:cNvPr id="6" name="Rectangle 7"/>
          <p:cNvSpPr>
            <a:spLocks noChangeArrowheads="1"/>
          </p:cNvSpPr>
          <p:nvPr/>
        </p:nvSpPr>
        <p:spPr bwMode="auto">
          <a:xfrm>
            <a:off x="1253666" y="4650759"/>
            <a:ext cx="9869259" cy="1340292"/>
          </a:xfrm>
          <a:prstGeom prst="rect">
            <a:avLst/>
          </a:prstGeom>
          <a:noFill/>
          <a:ln w="9525">
            <a:noFill/>
            <a:miter lim="800000"/>
            <a:headEnd/>
            <a:tailEnd/>
          </a:ln>
          <a:effectLst/>
        </p:spPr>
        <p:txBody>
          <a:bodyPr/>
          <a:lstStyle/>
          <a:p>
            <a:pPr marL="239178" indent="-239178" algn="ctr">
              <a:lnSpc>
                <a:spcPct val="120000"/>
              </a:lnSpc>
            </a:pPr>
            <a:r>
              <a:rPr lang="pl-PL" sz="2400" dirty="0"/>
              <a:t>Na jakiej głębokości panuje ciśnienie bezwzględne 2,5 bar?</a:t>
            </a:r>
          </a:p>
          <a:p>
            <a:pPr marL="239178" indent="-239178">
              <a:lnSpc>
                <a:spcPct val="120000"/>
              </a:lnSpc>
              <a:spcBef>
                <a:spcPct val="30000"/>
              </a:spcBef>
            </a:pPr>
            <a:r>
              <a:rPr lang="pl-PL" sz="2400" b="1" dirty="0"/>
              <a:t>	                                       d = 10 (p - 1) = 10 (2,5 - 1) = 15 m</a:t>
            </a:r>
          </a:p>
        </p:txBody>
      </p:sp>
      <p:graphicFrame>
        <p:nvGraphicFramePr>
          <p:cNvPr id="7" name="Object 10"/>
          <p:cNvGraphicFramePr>
            <a:graphicFrameLocks noChangeAspect="1"/>
          </p:cNvGraphicFramePr>
          <p:nvPr>
            <p:extLst>
              <p:ext uri="{D42A27DB-BD31-4B8C-83A1-F6EECF244321}">
                <p14:modId xmlns:p14="http://schemas.microsoft.com/office/powerpoint/2010/main" val="736338259"/>
              </p:ext>
            </p:extLst>
          </p:nvPr>
        </p:nvGraphicFramePr>
        <p:xfrm>
          <a:off x="3966632" y="2866431"/>
          <a:ext cx="4258733" cy="781051"/>
        </p:xfrm>
        <a:graphic>
          <a:graphicData uri="http://schemas.openxmlformats.org/presentationml/2006/ole">
            <mc:AlternateContent xmlns:mc="http://schemas.openxmlformats.org/markup-compatibility/2006">
              <mc:Choice xmlns:v="urn:schemas-microsoft-com:vml" Requires="v">
                <p:oleObj name="Equation" r:id="rId3" imgW="2145960" imgH="393480" progId="">
                  <p:embed/>
                </p:oleObj>
              </mc:Choice>
              <mc:Fallback>
                <p:oleObj name="Equation" r:id="rId3" imgW="2145960" imgH="39348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6632" y="2866431"/>
                        <a:ext cx="4258733" cy="7810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98338088"/>
      </p:ext>
    </p:extLst>
  </p:cSld>
  <p:clrMapOvr>
    <a:masterClrMapping/>
  </p:clrMapOvr>
  <p:transition spd="slow">
    <p:cover dir="d"/>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Prostokąt 4"/>
          <p:cNvSpPr/>
          <p:nvPr/>
        </p:nvSpPr>
        <p:spPr>
          <a:xfrm>
            <a:off x="883658" y="490818"/>
            <a:ext cx="1809763" cy="461665"/>
          </a:xfrm>
          <a:prstGeom prst="rect">
            <a:avLst/>
          </a:prstGeom>
        </p:spPr>
        <p:txBody>
          <a:bodyPr wrap="square">
            <a:spAutoFit/>
          </a:bodyPr>
          <a:lstStyle/>
          <a:p>
            <a:r>
              <a:rPr lang="pl-PL" sz="2400" b="1" u="sng" dirty="0">
                <a:latin typeface="Calibri" panose="020F0502020204030204" pitchFamily="34" charset="0"/>
                <a:ea typeface="Calibri" panose="020F0502020204030204" pitchFamily="34" charset="0"/>
                <a:cs typeface="Calibri" panose="020F0502020204030204" pitchFamily="34" charset="0"/>
              </a:rPr>
              <a:t>Gęstość</a:t>
            </a:r>
          </a:p>
        </p:txBody>
      </p:sp>
      <p:sp>
        <p:nvSpPr>
          <p:cNvPr id="7" name="Rectangle 2"/>
          <p:cNvSpPr>
            <a:spLocks noGrp="1" noChangeArrowheads="1"/>
          </p:cNvSpPr>
          <p:nvPr>
            <p:ph type="body" sz="quarter" idx="19"/>
          </p:nvPr>
        </p:nvSpPr>
        <p:spPr>
          <a:xfrm>
            <a:off x="380961" y="2571744"/>
            <a:ext cx="6337300" cy="3333773"/>
          </a:xfrm>
          <a:prstGeom prst="rect">
            <a:avLst/>
          </a:prstGeom>
        </p:spPr>
        <p:txBody>
          <a:bodyPr>
            <a:normAutofit/>
          </a:bodyPr>
          <a:lstStyle/>
          <a:p>
            <a:pPr marL="243411" indent="-243411" algn="ctr">
              <a:lnSpc>
                <a:spcPct val="120000"/>
              </a:lnSpc>
            </a:pPr>
            <a:r>
              <a:rPr lang="pl-PL" sz="2400" dirty="0">
                <a:solidFill>
                  <a:srgbClr val="000000"/>
                </a:solidFill>
                <a:latin typeface="Calibri" panose="020F0502020204030204" pitchFamily="34" charset="0"/>
                <a:ea typeface="Calibri" panose="020F0502020204030204" pitchFamily="34" charset="0"/>
                <a:cs typeface="Calibri" panose="020F0502020204030204" pitchFamily="34" charset="0"/>
              </a:rPr>
              <a:t>gęstość </a:t>
            </a: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ρ</a:t>
            </a:r>
            <a:r>
              <a:rPr lang="pl-PL" sz="2400" dirty="0">
                <a:solidFill>
                  <a:srgbClr val="000000"/>
                </a:solidFill>
                <a:latin typeface="Calibri" panose="020F0502020204030204" pitchFamily="34" charset="0"/>
                <a:ea typeface="Calibri" panose="020F0502020204030204" pitchFamily="34" charset="0"/>
                <a:cs typeface="Calibri" panose="020F0502020204030204" pitchFamily="34" charset="0"/>
              </a:rPr>
              <a:t> (greckie </a:t>
            </a:r>
            <a:r>
              <a:rPr lang="pl-PL" sz="2400" dirty="0" err="1">
                <a:solidFill>
                  <a:srgbClr val="000000"/>
                </a:solidFill>
                <a:latin typeface="Calibri" panose="020F0502020204030204" pitchFamily="34" charset="0"/>
                <a:ea typeface="Calibri" panose="020F0502020204030204" pitchFamily="34" charset="0"/>
                <a:cs typeface="Calibri" panose="020F0502020204030204" pitchFamily="34" charset="0"/>
              </a:rPr>
              <a:t>ro</a:t>
            </a:r>
            <a:r>
              <a:rPr lang="pl-PL" sz="2400" dirty="0">
                <a:solidFill>
                  <a:srgbClr val="000000"/>
                </a:solidFill>
                <a:latin typeface="Calibri" panose="020F0502020204030204" pitchFamily="34" charset="0"/>
                <a:ea typeface="Calibri" panose="020F0502020204030204" pitchFamily="34" charset="0"/>
                <a:cs typeface="Calibri" panose="020F0502020204030204" pitchFamily="34" charset="0"/>
              </a:rPr>
              <a:t>) to stosunek masy </a:t>
            </a: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m</a:t>
            </a:r>
            <a:r>
              <a:rPr lang="pl-PL" sz="2400" dirty="0">
                <a:solidFill>
                  <a:srgbClr val="000000"/>
                </a:solidFill>
                <a:latin typeface="Calibri" panose="020F0502020204030204" pitchFamily="34" charset="0"/>
                <a:ea typeface="Calibri" panose="020F0502020204030204" pitchFamily="34" charset="0"/>
                <a:cs typeface="Calibri" panose="020F0502020204030204" pitchFamily="34" charset="0"/>
              </a:rPr>
              <a:t> pewnej ilości danej substancji do jej objętości </a:t>
            </a: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V</a:t>
            </a:r>
            <a:r>
              <a:rPr lang="pl-PL" sz="24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Object 6"/>
          <p:cNvGraphicFramePr>
            <a:graphicFrameLocks noChangeAspect="1"/>
          </p:cNvGraphicFramePr>
          <p:nvPr>
            <p:extLst>
              <p:ext uri="{D42A27DB-BD31-4B8C-83A1-F6EECF244321}">
                <p14:modId xmlns:p14="http://schemas.microsoft.com/office/powerpoint/2010/main" val="330975286"/>
              </p:ext>
            </p:extLst>
          </p:nvPr>
        </p:nvGraphicFramePr>
        <p:xfrm>
          <a:off x="2693421" y="3686160"/>
          <a:ext cx="1905013" cy="1517939"/>
        </p:xfrm>
        <a:graphic>
          <a:graphicData uri="http://schemas.openxmlformats.org/presentationml/2006/ole">
            <mc:AlternateContent xmlns:mc="http://schemas.openxmlformats.org/markup-compatibility/2006">
              <mc:Choice xmlns:v="urn:schemas-microsoft-com:vml" Requires="v">
                <p:oleObj name="Equation" r:id="rId2" imgW="482400" imgH="393480" progId="">
                  <p:embed/>
                </p:oleObj>
              </mc:Choice>
              <mc:Fallback>
                <p:oleObj name="Equation" r:id="rId2" imgW="482400" imgH="393480" progId="">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3421" y="3686160"/>
                        <a:ext cx="1905013" cy="15179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7" descr="Gęstość do prezentacji"/>
          <p:cNvPicPr>
            <a:picLocks noChangeAspect="1" noChangeArrowheads="1"/>
          </p:cNvPicPr>
          <p:nvPr/>
        </p:nvPicPr>
        <p:blipFill>
          <a:blip r:embed="rId4"/>
          <a:srcRect/>
          <a:stretch>
            <a:fillRect/>
          </a:stretch>
        </p:blipFill>
        <p:spPr bwMode="auto">
          <a:xfrm>
            <a:off x="6858006" y="1238235"/>
            <a:ext cx="4872567" cy="4895851"/>
          </a:xfrm>
          <a:prstGeom prst="rect">
            <a:avLst/>
          </a:prstGeom>
          <a:noFill/>
        </p:spPr>
      </p:pic>
    </p:spTree>
    <p:extLst>
      <p:ext uri="{BB962C8B-B14F-4D97-AF65-F5344CB8AC3E}">
        <p14:creationId xmlns:p14="http://schemas.microsoft.com/office/powerpoint/2010/main" val="2229283383"/>
      </p:ext>
    </p:extLst>
  </p:cSld>
  <p:clrMapOvr>
    <a:masterClrMapping/>
  </p:clrMapOvr>
  <p:transition spd="slow">
    <p:cover dir="d"/>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568951" y="4131731"/>
            <a:ext cx="1126067" cy="609600"/>
          </a:xfrm>
          <a:prstGeom prst="rect">
            <a:avLst/>
          </a:prstGeom>
          <a:noFill/>
          <a:ln w="12700">
            <a:noFill/>
            <a:miter lim="800000"/>
            <a:headEnd/>
            <a:tailEnd/>
          </a:ln>
          <a:effectLst/>
        </p:spPr>
        <p:txBody>
          <a:bodyPr wrap="none" anchor="ctr"/>
          <a:lstStyle/>
          <a:p>
            <a:endParaRPr lang="pl-PL" sz="2400"/>
          </a:p>
        </p:txBody>
      </p:sp>
      <p:sp>
        <p:nvSpPr>
          <p:cNvPr id="4" name="Rectangle 3"/>
          <p:cNvSpPr>
            <a:spLocks noChangeArrowheads="1"/>
          </p:cNvSpPr>
          <p:nvPr/>
        </p:nvSpPr>
        <p:spPr bwMode="auto">
          <a:xfrm>
            <a:off x="153821" y="395313"/>
            <a:ext cx="3143272" cy="452090"/>
          </a:xfrm>
          <a:prstGeom prst="rect">
            <a:avLst/>
          </a:prstGeom>
          <a:noFill/>
          <a:ln w="12700">
            <a:noFill/>
            <a:miter lim="800000"/>
            <a:headEnd/>
            <a:tailEnd/>
          </a:ln>
          <a:effectLst/>
        </p:spPr>
        <p:txBody>
          <a:bodyPr wrap="square" lIns="120649" tIns="59267" rIns="120649" bIns="59267">
            <a:spAutoFit/>
          </a:bodyPr>
          <a:lstStyle/>
          <a:p>
            <a:pPr>
              <a:lnSpc>
                <a:spcPct val="90000"/>
              </a:lnSpc>
            </a:pPr>
            <a:r>
              <a:rPr lang="pl-PL" sz="2400" b="1" dirty="0">
                <a:latin typeface="Calibri" panose="020F0502020204030204" pitchFamily="34" charset="0"/>
                <a:ea typeface="Calibri" panose="020F0502020204030204" pitchFamily="34" charset="0"/>
                <a:cs typeface="Calibri" panose="020F0502020204030204" pitchFamily="34" charset="0"/>
              </a:rPr>
              <a:t>Prawo Pascala</a:t>
            </a:r>
          </a:p>
        </p:txBody>
      </p:sp>
      <p:sp>
        <p:nvSpPr>
          <p:cNvPr id="5" name="Rectangle 4"/>
          <p:cNvSpPr>
            <a:spLocks noChangeArrowheads="1"/>
          </p:cNvSpPr>
          <p:nvPr/>
        </p:nvSpPr>
        <p:spPr bwMode="auto">
          <a:xfrm>
            <a:off x="285667" y="1402969"/>
            <a:ext cx="11906333" cy="858355"/>
          </a:xfrm>
          <a:prstGeom prst="rect">
            <a:avLst/>
          </a:prstGeom>
          <a:noFill/>
          <a:ln w="12700">
            <a:noFill/>
            <a:miter lim="800000"/>
            <a:headEnd/>
            <a:tailEnd/>
          </a:ln>
          <a:effectLst/>
        </p:spPr>
        <p:txBody>
          <a:bodyPr wrap="square" lIns="120649" tIns="59267" rIns="120649" bIns="59267">
            <a:spAutoFit/>
          </a:bodyPr>
          <a:lstStyle/>
          <a:p>
            <a:pPr algn="just"/>
            <a:r>
              <a:rPr lang="pl-PL" sz="2400" dirty="0">
                <a:latin typeface="Calibri" panose="020F0502020204030204" pitchFamily="34" charset="0"/>
                <a:ea typeface="Calibri" panose="020F0502020204030204" pitchFamily="34" charset="0"/>
                <a:cs typeface="Calibri" panose="020F0502020204030204" pitchFamily="34" charset="0"/>
              </a:rPr>
              <a:t>Jeżeli na płyn (gaz lub ciecz) w zamkniętym zbiorniku zostanie wywarte ciśnienie, wówczas ciśnienie to rozchodzi się w zbiorniku równomiernie we wszystkich kierunkach.</a:t>
            </a:r>
          </a:p>
        </p:txBody>
      </p:sp>
      <p:sp>
        <p:nvSpPr>
          <p:cNvPr id="6" name="Oval 5"/>
          <p:cNvSpPr>
            <a:spLocks noChangeArrowheads="1"/>
          </p:cNvSpPr>
          <p:nvPr/>
        </p:nvSpPr>
        <p:spPr bwMode="auto">
          <a:xfrm>
            <a:off x="4616451" y="3293531"/>
            <a:ext cx="3335867" cy="3335867"/>
          </a:xfrm>
          <a:prstGeom prst="ellipse">
            <a:avLst/>
          </a:prstGeom>
          <a:gradFill rotWithShape="0">
            <a:gsLst>
              <a:gs pos="0">
                <a:srgbClr val="618FFD">
                  <a:gamma/>
                  <a:shade val="60000"/>
                  <a:invGamma/>
                </a:srgbClr>
              </a:gs>
              <a:gs pos="100000">
                <a:srgbClr val="618FFD"/>
              </a:gs>
            </a:gsLst>
            <a:path path="shape">
              <a:fillToRect l="50000" t="50000" r="50000" b="50000"/>
            </a:path>
          </a:gradFill>
          <a:ln w="12700">
            <a:solidFill>
              <a:schemeClr val="tx1"/>
            </a:solidFill>
            <a:round/>
            <a:headEnd/>
            <a:tailEnd/>
          </a:ln>
          <a:effectLst/>
        </p:spPr>
        <p:txBody>
          <a:bodyPr wrap="none" anchor="ctr"/>
          <a:lstStyle/>
          <a:p>
            <a:endParaRPr lang="pl-PL" sz="2400"/>
          </a:p>
        </p:txBody>
      </p:sp>
      <p:sp>
        <p:nvSpPr>
          <p:cNvPr id="7" name="Oval 6"/>
          <p:cNvSpPr>
            <a:spLocks noChangeArrowheads="1"/>
          </p:cNvSpPr>
          <p:nvPr/>
        </p:nvSpPr>
        <p:spPr bwMode="auto">
          <a:xfrm>
            <a:off x="8544984" y="3293531"/>
            <a:ext cx="3335867" cy="3335867"/>
          </a:xfrm>
          <a:prstGeom prst="ellipse">
            <a:avLst/>
          </a:prstGeom>
          <a:gradFill rotWithShape="0">
            <a:gsLst>
              <a:gs pos="0">
                <a:srgbClr val="618FFD">
                  <a:gamma/>
                  <a:shade val="60000"/>
                  <a:invGamma/>
                </a:srgbClr>
              </a:gs>
              <a:gs pos="100000">
                <a:srgbClr val="618FFD"/>
              </a:gs>
            </a:gsLst>
            <a:path path="shape">
              <a:fillToRect l="50000" t="50000" r="50000" b="50000"/>
            </a:path>
          </a:gradFill>
          <a:ln w="12700">
            <a:solidFill>
              <a:schemeClr val="tx1"/>
            </a:solidFill>
            <a:round/>
            <a:headEnd/>
            <a:tailEnd/>
          </a:ln>
          <a:effectLst/>
        </p:spPr>
        <p:txBody>
          <a:bodyPr wrap="none" anchor="ctr"/>
          <a:lstStyle/>
          <a:p>
            <a:endParaRPr lang="pl-PL" sz="2400"/>
          </a:p>
        </p:txBody>
      </p:sp>
      <p:sp>
        <p:nvSpPr>
          <p:cNvPr id="8" name="Rectangle 7"/>
          <p:cNvSpPr>
            <a:spLocks noChangeArrowheads="1"/>
          </p:cNvSpPr>
          <p:nvPr/>
        </p:nvSpPr>
        <p:spPr bwMode="auto">
          <a:xfrm>
            <a:off x="8953521" y="6252634"/>
            <a:ext cx="2319544" cy="612134"/>
          </a:xfrm>
          <a:prstGeom prst="rect">
            <a:avLst/>
          </a:prstGeom>
          <a:noFill/>
          <a:ln w="12700">
            <a:noFill/>
            <a:miter lim="800000"/>
            <a:headEnd/>
            <a:tailEnd/>
          </a:ln>
          <a:effectLst/>
        </p:spPr>
        <p:txBody>
          <a:bodyPr wrap="none" lIns="120649" tIns="59267" rIns="120649" bIns="59267">
            <a:spAutoFit/>
          </a:bodyPr>
          <a:lstStyle/>
          <a:p>
            <a:pPr algn="l"/>
            <a:r>
              <a:rPr lang="pl-PL" sz="3200" dirty="0">
                <a:solidFill>
                  <a:srgbClr val="CF0E30"/>
                </a:solidFill>
              </a:rPr>
              <a:t>R1 = R2 = R3</a:t>
            </a:r>
          </a:p>
        </p:txBody>
      </p:sp>
      <p:pic>
        <p:nvPicPr>
          <p:cNvPr id="9" name="Picture 8" descr="Sub Pascal.eps                                                 0000014Cvventur                        00000000:"/>
          <p:cNvPicPr>
            <a:picLocks noChangeAspect="1" noChangeArrowheads="1"/>
          </p:cNvPicPr>
          <p:nvPr/>
        </p:nvPicPr>
        <p:blipFill>
          <a:blip r:embed="rId2" cstate="print"/>
          <a:srcRect/>
          <a:stretch>
            <a:fillRect/>
          </a:stretch>
        </p:blipFill>
        <p:spPr bwMode="auto">
          <a:xfrm>
            <a:off x="4373034" y="3555997"/>
            <a:ext cx="3786717" cy="2819400"/>
          </a:xfrm>
          <a:prstGeom prst="rect">
            <a:avLst/>
          </a:prstGeom>
          <a:noFill/>
        </p:spPr>
      </p:pic>
      <p:pic>
        <p:nvPicPr>
          <p:cNvPr id="10" name="Picture 9" descr="Espascal.eps                                                   0000014Cvventur                        00000000:"/>
          <p:cNvPicPr>
            <a:picLocks noChangeAspect="1" noChangeArrowheads="1"/>
          </p:cNvPicPr>
          <p:nvPr/>
        </p:nvPicPr>
        <p:blipFill>
          <a:blip r:embed="rId3" cstate="print"/>
          <a:srcRect/>
          <a:stretch>
            <a:fillRect/>
          </a:stretch>
        </p:blipFill>
        <p:spPr bwMode="auto">
          <a:xfrm>
            <a:off x="8705851" y="3350682"/>
            <a:ext cx="3048000" cy="2798233"/>
          </a:xfrm>
          <a:prstGeom prst="rect">
            <a:avLst/>
          </a:prstGeom>
          <a:noFill/>
        </p:spPr>
      </p:pic>
      <p:sp>
        <p:nvSpPr>
          <p:cNvPr id="11" name="Oval 10"/>
          <p:cNvSpPr>
            <a:spLocks noChangeArrowheads="1"/>
          </p:cNvSpPr>
          <p:nvPr/>
        </p:nvSpPr>
        <p:spPr bwMode="auto">
          <a:xfrm>
            <a:off x="687917" y="3293531"/>
            <a:ext cx="3335867" cy="3335867"/>
          </a:xfrm>
          <a:prstGeom prst="ellipse">
            <a:avLst/>
          </a:prstGeom>
          <a:gradFill rotWithShape="0">
            <a:gsLst>
              <a:gs pos="0">
                <a:srgbClr val="618FFD">
                  <a:gamma/>
                  <a:shade val="60000"/>
                  <a:invGamma/>
                </a:srgbClr>
              </a:gs>
              <a:gs pos="100000">
                <a:srgbClr val="618FFD"/>
              </a:gs>
            </a:gsLst>
            <a:path path="shape">
              <a:fillToRect l="50000" t="50000" r="50000" b="50000"/>
            </a:path>
          </a:gradFill>
          <a:ln w="12700">
            <a:solidFill>
              <a:schemeClr val="tx1"/>
            </a:solidFill>
            <a:round/>
            <a:headEnd/>
            <a:tailEnd/>
          </a:ln>
          <a:effectLst/>
        </p:spPr>
        <p:txBody>
          <a:bodyPr wrap="none" anchor="ctr"/>
          <a:lstStyle/>
          <a:p>
            <a:endParaRPr lang="pl-PL" sz="2400"/>
          </a:p>
        </p:txBody>
      </p:sp>
      <p:pic>
        <p:nvPicPr>
          <p:cNvPr id="12" name="Picture 11" descr="Cavità1.eps                                                    0000014Cvventur                        00000000:"/>
          <p:cNvPicPr>
            <a:picLocks noChangeAspect="1" noChangeArrowheads="1"/>
          </p:cNvPicPr>
          <p:nvPr/>
        </p:nvPicPr>
        <p:blipFill>
          <a:blip r:embed="rId4" cstate="print"/>
          <a:srcRect/>
          <a:stretch>
            <a:fillRect/>
          </a:stretch>
        </p:blipFill>
        <p:spPr bwMode="auto">
          <a:xfrm>
            <a:off x="1162051" y="3047997"/>
            <a:ext cx="2563283" cy="3454400"/>
          </a:xfrm>
          <a:prstGeom prst="rect">
            <a:avLst/>
          </a:prstGeom>
          <a:noFill/>
        </p:spPr>
      </p:pic>
      <p:sp>
        <p:nvSpPr>
          <p:cNvPr id="13" name="Rectangle 12"/>
          <p:cNvSpPr>
            <a:spLocks noChangeArrowheads="1"/>
          </p:cNvSpPr>
          <p:nvPr/>
        </p:nvSpPr>
        <p:spPr bwMode="auto">
          <a:xfrm>
            <a:off x="374651" y="6043081"/>
            <a:ext cx="724555" cy="345459"/>
          </a:xfrm>
          <a:prstGeom prst="rect">
            <a:avLst/>
          </a:prstGeom>
          <a:noFill/>
          <a:ln w="12700">
            <a:noFill/>
            <a:miter lim="800000"/>
            <a:headEnd/>
            <a:tailEnd/>
          </a:ln>
          <a:effectLst/>
        </p:spPr>
        <p:txBody>
          <a:bodyPr wrap="none" lIns="120649" tIns="59267" rIns="120649" bIns="59267">
            <a:spAutoFit/>
          </a:bodyPr>
          <a:lstStyle/>
          <a:p>
            <a:pPr algn="l"/>
            <a:r>
              <a:rPr lang="pl-PL" sz="1467" b="1">
                <a:solidFill>
                  <a:srgbClr val="FC0128"/>
                </a:solidFill>
                <a:latin typeface="Arial" charset="0"/>
              </a:rPr>
              <a:t>Jelita</a:t>
            </a:r>
          </a:p>
        </p:txBody>
      </p:sp>
      <p:sp>
        <p:nvSpPr>
          <p:cNvPr id="14" name="Rectangle 13"/>
          <p:cNvSpPr>
            <a:spLocks noChangeArrowheads="1"/>
          </p:cNvSpPr>
          <p:nvPr/>
        </p:nvSpPr>
        <p:spPr bwMode="auto">
          <a:xfrm>
            <a:off x="374651" y="4859864"/>
            <a:ext cx="745395" cy="345459"/>
          </a:xfrm>
          <a:prstGeom prst="rect">
            <a:avLst/>
          </a:prstGeom>
          <a:noFill/>
          <a:ln w="12700">
            <a:noFill/>
            <a:miter lim="800000"/>
            <a:headEnd/>
            <a:tailEnd/>
          </a:ln>
          <a:effectLst/>
        </p:spPr>
        <p:txBody>
          <a:bodyPr wrap="none" lIns="120649" tIns="59267" rIns="120649" bIns="59267">
            <a:spAutoFit/>
          </a:bodyPr>
          <a:lstStyle/>
          <a:p>
            <a:pPr algn="l"/>
            <a:r>
              <a:rPr lang="pl-PL" sz="1467" b="1">
                <a:solidFill>
                  <a:srgbClr val="FC0128"/>
                </a:solidFill>
                <a:latin typeface="Arial" charset="0"/>
              </a:rPr>
              <a:t>Płuca</a:t>
            </a:r>
          </a:p>
        </p:txBody>
      </p:sp>
      <p:sp>
        <p:nvSpPr>
          <p:cNvPr id="15" name="Rectangle 14"/>
          <p:cNvSpPr>
            <a:spLocks noChangeArrowheads="1"/>
          </p:cNvSpPr>
          <p:nvPr/>
        </p:nvSpPr>
        <p:spPr bwMode="auto">
          <a:xfrm>
            <a:off x="374652" y="5516031"/>
            <a:ext cx="955388" cy="345459"/>
          </a:xfrm>
          <a:prstGeom prst="rect">
            <a:avLst/>
          </a:prstGeom>
          <a:noFill/>
          <a:ln w="12700">
            <a:noFill/>
            <a:miter lim="800000"/>
            <a:headEnd/>
            <a:tailEnd/>
          </a:ln>
          <a:effectLst/>
        </p:spPr>
        <p:txBody>
          <a:bodyPr wrap="none" lIns="120649" tIns="59267" rIns="120649" bIns="59267">
            <a:spAutoFit/>
          </a:bodyPr>
          <a:lstStyle/>
          <a:p>
            <a:pPr algn="l"/>
            <a:r>
              <a:rPr lang="pl-PL" sz="1467" b="1">
                <a:solidFill>
                  <a:srgbClr val="FC0128"/>
                </a:solidFill>
                <a:latin typeface="Arial" charset="0"/>
              </a:rPr>
              <a:t>Żołądek</a:t>
            </a:r>
          </a:p>
        </p:txBody>
      </p:sp>
      <p:sp>
        <p:nvSpPr>
          <p:cNvPr id="16" name="Rectangle 15"/>
          <p:cNvSpPr>
            <a:spLocks noChangeArrowheads="1"/>
          </p:cNvSpPr>
          <p:nvPr/>
        </p:nvSpPr>
        <p:spPr bwMode="auto">
          <a:xfrm>
            <a:off x="374651" y="4025897"/>
            <a:ext cx="1076062" cy="345459"/>
          </a:xfrm>
          <a:prstGeom prst="rect">
            <a:avLst/>
          </a:prstGeom>
          <a:noFill/>
          <a:ln w="12700">
            <a:noFill/>
            <a:miter lim="800000"/>
            <a:headEnd/>
            <a:tailEnd/>
          </a:ln>
          <a:effectLst/>
        </p:spPr>
        <p:txBody>
          <a:bodyPr wrap="none" lIns="120649" tIns="59267" rIns="120649" bIns="59267">
            <a:spAutoFit/>
          </a:bodyPr>
          <a:lstStyle/>
          <a:p>
            <a:pPr algn="l"/>
            <a:r>
              <a:rPr lang="pl-PL" sz="1467" b="1" dirty="0">
                <a:solidFill>
                  <a:srgbClr val="FC0128"/>
                </a:solidFill>
                <a:latin typeface="Arial" charset="0"/>
              </a:rPr>
              <a:t>Tchawica</a:t>
            </a:r>
          </a:p>
        </p:txBody>
      </p:sp>
      <p:sp>
        <p:nvSpPr>
          <p:cNvPr id="17" name="Rectangle 16"/>
          <p:cNvSpPr>
            <a:spLocks noChangeArrowheads="1"/>
          </p:cNvSpPr>
          <p:nvPr/>
        </p:nvSpPr>
        <p:spPr bwMode="auto">
          <a:xfrm>
            <a:off x="374651" y="4455581"/>
            <a:ext cx="1027523" cy="345459"/>
          </a:xfrm>
          <a:prstGeom prst="rect">
            <a:avLst/>
          </a:prstGeom>
          <a:noFill/>
          <a:ln w="12700">
            <a:noFill/>
            <a:miter lim="800000"/>
            <a:headEnd/>
            <a:tailEnd/>
          </a:ln>
          <a:effectLst/>
        </p:spPr>
        <p:txBody>
          <a:bodyPr wrap="none" lIns="120649" tIns="59267" rIns="120649" bIns="59267">
            <a:spAutoFit/>
          </a:bodyPr>
          <a:lstStyle/>
          <a:p>
            <a:pPr algn="l"/>
            <a:r>
              <a:rPr lang="pl-PL" sz="1467" b="1">
                <a:solidFill>
                  <a:srgbClr val="FC0128"/>
                </a:solidFill>
                <a:latin typeface="Arial" charset="0"/>
              </a:rPr>
              <a:t>Oskrzela</a:t>
            </a:r>
          </a:p>
        </p:txBody>
      </p:sp>
      <p:sp>
        <p:nvSpPr>
          <p:cNvPr id="18" name="Rectangle 17"/>
          <p:cNvSpPr>
            <a:spLocks noChangeArrowheads="1"/>
          </p:cNvSpPr>
          <p:nvPr/>
        </p:nvSpPr>
        <p:spPr bwMode="auto">
          <a:xfrm>
            <a:off x="374651" y="3047997"/>
            <a:ext cx="798293" cy="345459"/>
          </a:xfrm>
          <a:prstGeom prst="rect">
            <a:avLst/>
          </a:prstGeom>
          <a:noFill/>
          <a:ln w="12700">
            <a:noFill/>
            <a:miter lim="800000"/>
            <a:headEnd/>
            <a:tailEnd/>
          </a:ln>
          <a:effectLst/>
        </p:spPr>
        <p:txBody>
          <a:bodyPr wrap="none" lIns="120649" tIns="59267" rIns="120649" bIns="59267">
            <a:spAutoFit/>
          </a:bodyPr>
          <a:lstStyle/>
          <a:p>
            <a:pPr algn="l"/>
            <a:r>
              <a:rPr lang="pl-PL" sz="1467" b="1">
                <a:solidFill>
                  <a:srgbClr val="FC0128"/>
                </a:solidFill>
                <a:latin typeface="Arial" charset="0"/>
              </a:rPr>
              <a:t>Zatoki</a:t>
            </a:r>
          </a:p>
        </p:txBody>
      </p:sp>
      <p:sp>
        <p:nvSpPr>
          <p:cNvPr id="19" name="Rectangle 18"/>
          <p:cNvSpPr>
            <a:spLocks noChangeArrowheads="1"/>
          </p:cNvSpPr>
          <p:nvPr/>
        </p:nvSpPr>
        <p:spPr bwMode="auto">
          <a:xfrm>
            <a:off x="374651" y="3454397"/>
            <a:ext cx="1625600" cy="571225"/>
          </a:xfrm>
          <a:prstGeom prst="rect">
            <a:avLst/>
          </a:prstGeom>
          <a:noFill/>
          <a:ln w="12700">
            <a:noFill/>
            <a:miter lim="800000"/>
            <a:headEnd/>
            <a:tailEnd/>
          </a:ln>
          <a:effectLst/>
        </p:spPr>
        <p:txBody>
          <a:bodyPr lIns="120649" tIns="59267" rIns="120649" bIns="59267">
            <a:spAutoFit/>
          </a:bodyPr>
          <a:lstStyle/>
          <a:p>
            <a:pPr algn="l"/>
            <a:r>
              <a:rPr lang="pl-PL" sz="1467" b="1">
                <a:solidFill>
                  <a:srgbClr val="FC0128"/>
                </a:solidFill>
                <a:latin typeface="Arial" charset="0"/>
              </a:rPr>
              <a:t>Drogi oddechowe</a:t>
            </a:r>
          </a:p>
        </p:txBody>
      </p:sp>
    </p:spTree>
    <p:extLst>
      <p:ext uri="{BB962C8B-B14F-4D97-AF65-F5344CB8AC3E}">
        <p14:creationId xmlns:p14="http://schemas.microsoft.com/office/powerpoint/2010/main" val="426673118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32"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ox(ou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 presetClass="entr" presetSubtype="32"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ox(ou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7" presetClass="entr" presetSubtype="2"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ppt_x</p:attrName>
                                        </p:attrNameLst>
                                      </p:cBhvr>
                                      <p:tavLst>
                                        <p:tav tm="0">
                                          <p:val>
                                            <p:strVal val="#ppt_x+#ppt_w/2"/>
                                          </p:val>
                                        </p:tav>
                                        <p:tav tm="100000">
                                          <p:val>
                                            <p:strVal val="#ppt_x"/>
                                          </p:val>
                                        </p:tav>
                                      </p:tavLst>
                                    </p:anim>
                                    <p:anim calcmode="lin" valueType="num">
                                      <p:cBhvr>
                                        <p:cTn id="41" dur="500" fill="hold"/>
                                        <p:tgtEl>
                                          <p:spTgt spid="8"/>
                                        </p:tgtEl>
                                        <p:attrNameLst>
                                          <p:attrName>ppt_y</p:attrName>
                                        </p:attrNameLst>
                                      </p:cBhvr>
                                      <p:tavLst>
                                        <p:tav tm="0">
                                          <p:val>
                                            <p:strVal val="#ppt_y"/>
                                          </p:val>
                                        </p:tav>
                                        <p:tav tm="100000">
                                          <p:val>
                                            <p:strVal val="#ppt_y"/>
                                          </p:val>
                                        </p:tav>
                                      </p:tavLst>
                                    </p:anim>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nimBg="1"/>
      <p:bldP spid="7" grpId="0" animBg="1"/>
      <p:bldP spid="8" grpId="0" autoUpdateAnimBg="0"/>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val 4"/>
          <p:cNvSpPr>
            <a:spLocks noChangeArrowheads="1"/>
          </p:cNvSpPr>
          <p:nvPr/>
        </p:nvSpPr>
        <p:spPr bwMode="auto">
          <a:xfrm>
            <a:off x="302683" y="2870195"/>
            <a:ext cx="4174056" cy="3892579"/>
          </a:xfrm>
          <a:prstGeom prst="ellipse">
            <a:avLst/>
          </a:prstGeom>
          <a:gradFill rotWithShape="0">
            <a:gsLst>
              <a:gs pos="0">
                <a:srgbClr val="618FFD">
                  <a:gamma/>
                  <a:shade val="60000"/>
                  <a:invGamma/>
                </a:srgbClr>
              </a:gs>
              <a:gs pos="100000">
                <a:srgbClr val="618FFD"/>
              </a:gs>
            </a:gsLst>
            <a:path path="shape">
              <a:fillToRect l="50000" t="50000" r="50000" b="50000"/>
            </a:path>
          </a:gradFill>
          <a:ln w="12700">
            <a:solidFill>
              <a:schemeClr val="tx1"/>
            </a:solidFill>
            <a:round/>
            <a:headEnd/>
            <a:tailEnd/>
          </a:ln>
          <a:effectLst/>
        </p:spPr>
        <p:txBody>
          <a:bodyPr wrap="none" anchor="ctr"/>
          <a:lstStyle/>
          <a:p>
            <a:endParaRPr lang="pl-PL" sz="2400"/>
          </a:p>
        </p:txBody>
      </p:sp>
      <p:sp>
        <p:nvSpPr>
          <p:cNvPr id="5" name="AutoShape 5"/>
          <p:cNvSpPr>
            <a:spLocks noChangeArrowheads="1"/>
          </p:cNvSpPr>
          <p:nvPr/>
        </p:nvSpPr>
        <p:spPr bwMode="auto">
          <a:xfrm>
            <a:off x="3200401" y="2666995"/>
            <a:ext cx="2588684" cy="2387600"/>
          </a:xfrm>
          <a:prstGeom prst="star16">
            <a:avLst>
              <a:gd name="adj" fmla="val 37500"/>
            </a:avLst>
          </a:prstGeom>
          <a:gradFill rotWithShape="0">
            <a:gsLst>
              <a:gs pos="0">
                <a:srgbClr val="CF0E30">
                  <a:gamma/>
                  <a:shade val="29804"/>
                  <a:invGamma/>
                </a:srgbClr>
              </a:gs>
              <a:gs pos="50000">
                <a:srgbClr val="CF0E30"/>
              </a:gs>
              <a:gs pos="100000">
                <a:srgbClr val="CF0E30">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pl-PL" sz="4800"/>
              <a:t>10 kG</a:t>
            </a:r>
          </a:p>
        </p:txBody>
      </p:sp>
      <p:sp>
        <p:nvSpPr>
          <p:cNvPr id="6" name="AutoShape 6"/>
          <p:cNvSpPr>
            <a:spLocks noChangeArrowheads="1"/>
          </p:cNvSpPr>
          <p:nvPr/>
        </p:nvSpPr>
        <p:spPr bwMode="auto">
          <a:xfrm>
            <a:off x="1329267" y="4309528"/>
            <a:ext cx="1473200" cy="1473200"/>
          </a:xfrm>
          <a:prstGeom prst="cube">
            <a:avLst>
              <a:gd name="adj" fmla="val 24995"/>
            </a:avLst>
          </a:prstGeom>
          <a:solidFill>
            <a:srgbClr val="BC3700"/>
          </a:solidFill>
          <a:ln w="12700">
            <a:solidFill>
              <a:schemeClr val="tx1"/>
            </a:solidFill>
            <a:miter lim="800000"/>
            <a:headEnd/>
            <a:tailEnd/>
          </a:ln>
          <a:effectLst/>
        </p:spPr>
        <p:txBody>
          <a:bodyPr wrap="none" anchor="ctr"/>
          <a:lstStyle/>
          <a:p>
            <a:endParaRPr lang="pl-PL" sz="2400"/>
          </a:p>
        </p:txBody>
      </p:sp>
      <p:sp>
        <p:nvSpPr>
          <p:cNvPr id="7" name="Rectangle 7"/>
          <p:cNvSpPr>
            <a:spLocks noChangeArrowheads="1"/>
          </p:cNvSpPr>
          <p:nvPr/>
        </p:nvSpPr>
        <p:spPr bwMode="auto">
          <a:xfrm>
            <a:off x="1625600" y="2099728"/>
            <a:ext cx="897467" cy="1794933"/>
          </a:xfrm>
          <a:prstGeom prst="rect">
            <a:avLst/>
          </a:prstGeom>
          <a:solidFill>
            <a:srgbClr val="000000"/>
          </a:solidFill>
          <a:ln w="50800">
            <a:solidFill>
              <a:srgbClr val="000000"/>
            </a:solidFill>
            <a:miter lim="800000"/>
            <a:headEnd/>
            <a:tailEnd/>
          </a:ln>
          <a:effectLst/>
        </p:spPr>
        <p:txBody>
          <a:bodyPr wrap="none" anchor="ctr"/>
          <a:lstStyle/>
          <a:p>
            <a:endParaRPr lang="pl-PL" sz="2400"/>
          </a:p>
        </p:txBody>
      </p:sp>
      <p:sp>
        <p:nvSpPr>
          <p:cNvPr id="8" name="AutoShape 8"/>
          <p:cNvSpPr>
            <a:spLocks noChangeArrowheads="1"/>
          </p:cNvSpPr>
          <p:nvPr/>
        </p:nvSpPr>
        <p:spPr bwMode="auto">
          <a:xfrm>
            <a:off x="2142067" y="2158995"/>
            <a:ext cx="338667" cy="1676400"/>
          </a:xfrm>
          <a:prstGeom prst="roundRect">
            <a:avLst>
              <a:gd name="adj" fmla="val 49995"/>
            </a:avLst>
          </a:prstGeom>
          <a:solidFill>
            <a:schemeClr val="bg1"/>
          </a:solidFill>
          <a:ln w="12700">
            <a:solidFill>
              <a:schemeClr val="tx1"/>
            </a:solidFill>
            <a:round/>
            <a:headEnd/>
            <a:tailEnd/>
          </a:ln>
          <a:effectLst/>
        </p:spPr>
        <p:txBody>
          <a:bodyPr wrap="none" anchor="ctr"/>
          <a:lstStyle/>
          <a:p>
            <a:endParaRPr lang="pl-PL" sz="2400"/>
          </a:p>
        </p:txBody>
      </p:sp>
      <p:sp>
        <p:nvSpPr>
          <p:cNvPr id="9" name="Rectangle 9"/>
          <p:cNvSpPr>
            <a:spLocks noChangeArrowheads="1"/>
          </p:cNvSpPr>
          <p:nvPr/>
        </p:nvSpPr>
        <p:spPr bwMode="auto">
          <a:xfrm>
            <a:off x="2129344" y="2112428"/>
            <a:ext cx="537633" cy="1761808"/>
          </a:xfrm>
          <a:prstGeom prst="rect">
            <a:avLst/>
          </a:prstGeom>
          <a:noFill/>
          <a:ln w="50800">
            <a:noFill/>
            <a:miter lim="800000"/>
            <a:headEnd/>
            <a:tailEnd/>
          </a:ln>
          <a:effectLst/>
        </p:spPr>
        <p:txBody>
          <a:bodyPr lIns="120649" tIns="59267" rIns="120649" bIns="59267">
            <a:spAutoFit/>
          </a:bodyPr>
          <a:lstStyle/>
          <a:p>
            <a:r>
              <a:rPr lang="pl-PL" sz="1067" dirty="0"/>
              <a:t>1</a:t>
            </a:r>
          </a:p>
          <a:p>
            <a:r>
              <a:rPr lang="pl-PL" sz="1067" dirty="0"/>
              <a:t>2</a:t>
            </a:r>
          </a:p>
          <a:p>
            <a:r>
              <a:rPr lang="pl-PL" sz="1067" dirty="0"/>
              <a:t>3</a:t>
            </a:r>
          </a:p>
          <a:p>
            <a:r>
              <a:rPr lang="pl-PL" sz="1067" dirty="0"/>
              <a:t>4</a:t>
            </a:r>
          </a:p>
          <a:p>
            <a:r>
              <a:rPr lang="pl-PL" sz="1067" dirty="0"/>
              <a:t>5</a:t>
            </a:r>
          </a:p>
          <a:p>
            <a:r>
              <a:rPr lang="pl-PL" sz="1067" dirty="0"/>
              <a:t>6</a:t>
            </a:r>
          </a:p>
          <a:p>
            <a:r>
              <a:rPr lang="pl-PL" sz="1067" dirty="0"/>
              <a:t>7</a:t>
            </a:r>
          </a:p>
          <a:p>
            <a:r>
              <a:rPr lang="pl-PL" sz="1067" dirty="0"/>
              <a:t>8</a:t>
            </a:r>
          </a:p>
          <a:p>
            <a:r>
              <a:rPr lang="pl-PL" sz="1067" dirty="0"/>
              <a:t>9</a:t>
            </a:r>
          </a:p>
          <a:p>
            <a:r>
              <a:rPr lang="pl-PL" sz="1067" dirty="0"/>
              <a:t>10</a:t>
            </a:r>
          </a:p>
        </p:txBody>
      </p:sp>
      <p:sp>
        <p:nvSpPr>
          <p:cNvPr id="10" name="Line 10"/>
          <p:cNvSpPr>
            <a:spLocks noChangeShapeType="1"/>
          </p:cNvSpPr>
          <p:nvPr/>
        </p:nvSpPr>
        <p:spPr bwMode="auto">
          <a:xfrm>
            <a:off x="2065867" y="3962395"/>
            <a:ext cx="0" cy="491067"/>
          </a:xfrm>
          <a:prstGeom prst="line">
            <a:avLst/>
          </a:prstGeom>
          <a:noFill/>
          <a:ln w="101600">
            <a:solidFill>
              <a:srgbClr val="000000"/>
            </a:solidFill>
            <a:round/>
            <a:headEnd/>
            <a:tailEnd/>
          </a:ln>
          <a:effectLst/>
        </p:spPr>
        <p:txBody>
          <a:bodyPr wrap="none" anchor="ctr"/>
          <a:lstStyle/>
          <a:p>
            <a:endParaRPr lang="pl-PL" sz="2400"/>
          </a:p>
        </p:txBody>
      </p:sp>
      <p:sp>
        <p:nvSpPr>
          <p:cNvPr id="11" name="AutoShape 11"/>
          <p:cNvSpPr>
            <a:spLocks noChangeArrowheads="1"/>
          </p:cNvSpPr>
          <p:nvPr/>
        </p:nvSpPr>
        <p:spPr bwMode="auto">
          <a:xfrm rot="5400000">
            <a:off x="1862667" y="3488261"/>
            <a:ext cx="338667" cy="440267"/>
          </a:xfrm>
          <a:prstGeom prst="triangle">
            <a:avLst>
              <a:gd name="adj" fmla="val 49995"/>
            </a:avLst>
          </a:prstGeom>
          <a:solidFill>
            <a:srgbClr val="CF0E30"/>
          </a:solidFill>
          <a:ln w="12700">
            <a:noFill/>
            <a:miter lim="800000"/>
            <a:headEnd/>
            <a:tailEnd/>
          </a:ln>
          <a:effectLst/>
        </p:spPr>
        <p:txBody>
          <a:bodyPr wrap="none" anchor="ctr"/>
          <a:lstStyle/>
          <a:p>
            <a:endParaRPr lang="pl-PL" sz="2400"/>
          </a:p>
        </p:txBody>
      </p:sp>
      <p:sp>
        <p:nvSpPr>
          <p:cNvPr id="12" name="Oval 13"/>
          <p:cNvSpPr>
            <a:spLocks noChangeArrowheads="1"/>
          </p:cNvSpPr>
          <p:nvPr/>
        </p:nvSpPr>
        <p:spPr bwMode="auto">
          <a:xfrm>
            <a:off x="8206318" y="2912528"/>
            <a:ext cx="3699973" cy="3659744"/>
          </a:xfrm>
          <a:prstGeom prst="ellipse">
            <a:avLst/>
          </a:prstGeom>
          <a:gradFill rotWithShape="0">
            <a:gsLst>
              <a:gs pos="0">
                <a:srgbClr val="618FFD">
                  <a:gamma/>
                  <a:shade val="60000"/>
                  <a:invGamma/>
                </a:srgbClr>
              </a:gs>
              <a:gs pos="100000">
                <a:srgbClr val="618FFD"/>
              </a:gs>
            </a:gsLst>
            <a:path path="shape">
              <a:fillToRect l="50000" t="50000" r="50000" b="50000"/>
            </a:path>
          </a:gradFill>
          <a:ln w="12700">
            <a:solidFill>
              <a:schemeClr val="tx1"/>
            </a:solidFill>
            <a:round/>
            <a:headEnd/>
            <a:tailEnd/>
          </a:ln>
          <a:effectLst/>
        </p:spPr>
        <p:txBody>
          <a:bodyPr wrap="none" anchor="ctr"/>
          <a:lstStyle/>
          <a:p>
            <a:endParaRPr lang="pl-PL" sz="2400"/>
          </a:p>
        </p:txBody>
      </p:sp>
      <p:sp>
        <p:nvSpPr>
          <p:cNvPr id="13" name="AutoShape 14"/>
          <p:cNvSpPr>
            <a:spLocks noChangeArrowheads="1"/>
          </p:cNvSpPr>
          <p:nvPr/>
        </p:nvSpPr>
        <p:spPr bwMode="auto">
          <a:xfrm>
            <a:off x="6299201" y="2709328"/>
            <a:ext cx="2588684" cy="2387600"/>
          </a:xfrm>
          <a:prstGeom prst="star16">
            <a:avLst>
              <a:gd name="adj" fmla="val 37500"/>
            </a:avLst>
          </a:prstGeom>
          <a:gradFill rotWithShape="0">
            <a:gsLst>
              <a:gs pos="0">
                <a:srgbClr val="CF0E30">
                  <a:gamma/>
                  <a:shade val="29804"/>
                  <a:invGamma/>
                </a:srgbClr>
              </a:gs>
              <a:gs pos="50000">
                <a:srgbClr val="CF0E30"/>
              </a:gs>
              <a:gs pos="100000">
                <a:srgbClr val="CF0E30">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pl-PL" sz="4800"/>
              <a:t>9 kG</a:t>
            </a:r>
          </a:p>
        </p:txBody>
      </p:sp>
      <p:sp>
        <p:nvSpPr>
          <p:cNvPr id="14" name="Rectangle 15"/>
          <p:cNvSpPr>
            <a:spLocks noChangeArrowheads="1"/>
          </p:cNvSpPr>
          <p:nvPr/>
        </p:nvSpPr>
        <p:spPr bwMode="auto">
          <a:xfrm>
            <a:off x="9694333" y="2142062"/>
            <a:ext cx="897467" cy="1794933"/>
          </a:xfrm>
          <a:prstGeom prst="rect">
            <a:avLst/>
          </a:prstGeom>
          <a:solidFill>
            <a:srgbClr val="000000"/>
          </a:solidFill>
          <a:ln w="50800">
            <a:solidFill>
              <a:srgbClr val="000000"/>
            </a:solidFill>
            <a:miter lim="800000"/>
            <a:headEnd/>
            <a:tailEnd/>
          </a:ln>
          <a:effectLst/>
        </p:spPr>
        <p:txBody>
          <a:bodyPr wrap="none" anchor="ctr"/>
          <a:lstStyle/>
          <a:p>
            <a:endParaRPr lang="pl-PL" sz="2400"/>
          </a:p>
        </p:txBody>
      </p:sp>
      <p:sp>
        <p:nvSpPr>
          <p:cNvPr id="15" name="Freeform 16" descr="10%"/>
          <p:cNvSpPr>
            <a:spLocks/>
          </p:cNvSpPr>
          <p:nvPr/>
        </p:nvSpPr>
        <p:spPr bwMode="auto">
          <a:xfrm>
            <a:off x="8949267" y="4275661"/>
            <a:ext cx="2338917" cy="1873251"/>
          </a:xfrm>
          <a:custGeom>
            <a:avLst/>
            <a:gdLst/>
            <a:ahLst/>
            <a:cxnLst>
              <a:cxn ang="0">
                <a:pos x="8" y="68"/>
              </a:cxn>
              <a:cxn ang="0">
                <a:pos x="48" y="36"/>
              </a:cxn>
              <a:cxn ang="0">
                <a:pos x="260" y="4"/>
              </a:cxn>
              <a:cxn ang="0">
                <a:pos x="520" y="0"/>
              </a:cxn>
              <a:cxn ang="0">
                <a:pos x="776" y="0"/>
              </a:cxn>
              <a:cxn ang="0">
                <a:pos x="972" y="16"/>
              </a:cxn>
              <a:cxn ang="0">
                <a:pos x="1088" y="48"/>
              </a:cxn>
              <a:cxn ang="0">
                <a:pos x="1104" y="76"/>
              </a:cxn>
              <a:cxn ang="0">
                <a:pos x="1104" y="796"/>
              </a:cxn>
              <a:cxn ang="0">
                <a:pos x="1100" y="812"/>
              </a:cxn>
              <a:cxn ang="0">
                <a:pos x="1040" y="844"/>
              </a:cxn>
              <a:cxn ang="0">
                <a:pos x="928" y="864"/>
              </a:cxn>
              <a:cxn ang="0">
                <a:pos x="812" y="876"/>
              </a:cxn>
              <a:cxn ang="0">
                <a:pos x="688" y="880"/>
              </a:cxn>
              <a:cxn ang="0">
                <a:pos x="472" y="884"/>
              </a:cxn>
              <a:cxn ang="0">
                <a:pos x="400" y="876"/>
              </a:cxn>
              <a:cxn ang="0">
                <a:pos x="312" y="876"/>
              </a:cxn>
              <a:cxn ang="0">
                <a:pos x="212" y="868"/>
              </a:cxn>
              <a:cxn ang="0">
                <a:pos x="44" y="844"/>
              </a:cxn>
              <a:cxn ang="0">
                <a:pos x="0" y="816"/>
              </a:cxn>
              <a:cxn ang="0">
                <a:pos x="8" y="68"/>
              </a:cxn>
            </a:cxnLst>
            <a:rect l="0" t="0" r="r" b="b"/>
            <a:pathLst>
              <a:path w="1105" h="885">
                <a:moveTo>
                  <a:pt x="8" y="68"/>
                </a:moveTo>
                <a:lnTo>
                  <a:pt x="48" y="36"/>
                </a:lnTo>
                <a:lnTo>
                  <a:pt x="260" y="4"/>
                </a:lnTo>
                <a:lnTo>
                  <a:pt x="520" y="0"/>
                </a:lnTo>
                <a:lnTo>
                  <a:pt x="776" y="0"/>
                </a:lnTo>
                <a:lnTo>
                  <a:pt x="972" y="16"/>
                </a:lnTo>
                <a:lnTo>
                  <a:pt x="1088" y="48"/>
                </a:lnTo>
                <a:lnTo>
                  <a:pt x="1104" y="76"/>
                </a:lnTo>
                <a:lnTo>
                  <a:pt x="1104" y="796"/>
                </a:lnTo>
                <a:lnTo>
                  <a:pt x="1100" y="812"/>
                </a:lnTo>
                <a:lnTo>
                  <a:pt x="1040" y="844"/>
                </a:lnTo>
                <a:lnTo>
                  <a:pt x="928" y="864"/>
                </a:lnTo>
                <a:lnTo>
                  <a:pt x="812" y="876"/>
                </a:lnTo>
                <a:lnTo>
                  <a:pt x="688" y="880"/>
                </a:lnTo>
                <a:lnTo>
                  <a:pt x="472" y="884"/>
                </a:lnTo>
                <a:lnTo>
                  <a:pt x="400" y="876"/>
                </a:lnTo>
                <a:lnTo>
                  <a:pt x="312" y="876"/>
                </a:lnTo>
                <a:lnTo>
                  <a:pt x="212" y="868"/>
                </a:lnTo>
                <a:lnTo>
                  <a:pt x="44" y="844"/>
                </a:lnTo>
                <a:lnTo>
                  <a:pt x="0" y="816"/>
                </a:lnTo>
                <a:lnTo>
                  <a:pt x="8" y="68"/>
                </a:lnTo>
              </a:path>
            </a:pathLst>
          </a:custGeom>
          <a:pattFill prst="pct10">
            <a:fgClr>
              <a:srgbClr val="618FFD"/>
            </a:fgClr>
            <a:bgClr>
              <a:schemeClr val="bg1"/>
            </a:bgClr>
          </a:pattFill>
          <a:ln w="12700" cap="rnd" cmpd="sng">
            <a:solidFill>
              <a:schemeClr val="tx1"/>
            </a:solidFill>
            <a:prstDash val="solid"/>
            <a:round/>
            <a:headEnd type="none" w="med" len="med"/>
            <a:tailEnd type="none" w="med" len="med"/>
          </a:ln>
          <a:effectLst/>
        </p:spPr>
        <p:txBody>
          <a:bodyPr/>
          <a:lstStyle/>
          <a:p>
            <a:endParaRPr lang="pl-PL" sz="2400"/>
          </a:p>
        </p:txBody>
      </p:sp>
      <p:sp>
        <p:nvSpPr>
          <p:cNvPr id="16" name="Freeform 17"/>
          <p:cNvSpPr>
            <a:spLocks/>
          </p:cNvSpPr>
          <p:nvPr/>
        </p:nvSpPr>
        <p:spPr bwMode="auto">
          <a:xfrm>
            <a:off x="8949267" y="4309528"/>
            <a:ext cx="2338917" cy="1873251"/>
          </a:xfrm>
          <a:custGeom>
            <a:avLst/>
            <a:gdLst/>
            <a:ahLst/>
            <a:cxnLst>
              <a:cxn ang="0">
                <a:pos x="8" y="68"/>
              </a:cxn>
              <a:cxn ang="0">
                <a:pos x="48" y="36"/>
              </a:cxn>
              <a:cxn ang="0">
                <a:pos x="260" y="4"/>
              </a:cxn>
              <a:cxn ang="0">
                <a:pos x="520" y="0"/>
              </a:cxn>
              <a:cxn ang="0">
                <a:pos x="776" y="0"/>
              </a:cxn>
              <a:cxn ang="0">
                <a:pos x="972" y="16"/>
              </a:cxn>
              <a:cxn ang="0">
                <a:pos x="1088" y="48"/>
              </a:cxn>
              <a:cxn ang="0">
                <a:pos x="1104" y="76"/>
              </a:cxn>
              <a:cxn ang="0">
                <a:pos x="1104" y="796"/>
              </a:cxn>
              <a:cxn ang="0">
                <a:pos x="1100" y="812"/>
              </a:cxn>
              <a:cxn ang="0">
                <a:pos x="1040" y="844"/>
              </a:cxn>
              <a:cxn ang="0">
                <a:pos x="928" y="864"/>
              </a:cxn>
              <a:cxn ang="0">
                <a:pos x="812" y="876"/>
              </a:cxn>
              <a:cxn ang="0">
                <a:pos x="688" y="880"/>
              </a:cxn>
              <a:cxn ang="0">
                <a:pos x="472" y="884"/>
              </a:cxn>
              <a:cxn ang="0">
                <a:pos x="400" y="876"/>
              </a:cxn>
              <a:cxn ang="0">
                <a:pos x="312" y="876"/>
              </a:cxn>
              <a:cxn ang="0">
                <a:pos x="212" y="868"/>
              </a:cxn>
              <a:cxn ang="0">
                <a:pos x="44" y="844"/>
              </a:cxn>
              <a:cxn ang="0">
                <a:pos x="0" y="816"/>
              </a:cxn>
              <a:cxn ang="0">
                <a:pos x="8" y="68"/>
              </a:cxn>
            </a:cxnLst>
            <a:rect l="0" t="0" r="r" b="b"/>
            <a:pathLst>
              <a:path w="1105" h="885">
                <a:moveTo>
                  <a:pt x="8" y="68"/>
                </a:moveTo>
                <a:lnTo>
                  <a:pt x="48" y="36"/>
                </a:lnTo>
                <a:lnTo>
                  <a:pt x="260" y="4"/>
                </a:lnTo>
                <a:lnTo>
                  <a:pt x="520" y="0"/>
                </a:lnTo>
                <a:lnTo>
                  <a:pt x="776" y="0"/>
                </a:lnTo>
                <a:lnTo>
                  <a:pt x="972" y="16"/>
                </a:lnTo>
                <a:lnTo>
                  <a:pt x="1088" y="48"/>
                </a:lnTo>
                <a:lnTo>
                  <a:pt x="1104" y="76"/>
                </a:lnTo>
                <a:lnTo>
                  <a:pt x="1104" y="796"/>
                </a:lnTo>
                <a:lnTo>
                  <a:pt x="1100" y="812"/>
                </a:lnTo>
                <a:lnTo>
                  <a:pt x="1040" y="844"/>
                </a:lnTo>
                <a:lnTo>
                  <a:pt x="928" y="864"/>
                </a:lnTo>
                <a:lnTo>
                  <a:pt x="812" y="876"/>
                </a:lnTo>
                <a:lnTo>
                  <a:pt x="688" y="880"/>
                </a:lnTo>
                <a:lnTo>
                  <a:pt x="472" y="884"/>
                </a:lnTo>
                <a:lnTo>
                  <a:pt x="400" y="876"/>
                </a:lnTo>
                <a:lnTo>
                  <a:pt x="312" y="876"/>
                </a:lnTo>
                <a:lnTo>
                  <a:pt x="212" y="868"/>
                </a:lnTo>
                <a:lnTo>
                  <a:pt x="44" y="844"/>
                </a:lnTo>
                <a:lnTo>
                  <a:pt x="0" y="816"/>
                </a:lnTo>
                <a:lnTo>
                  <a:pt x="8" y="68"/>
                </a:lnTo>
              </a:path>
            </a:pathLst>
          </a:custGeom>
          <a:solidFill>
            <a:schemeClr val="tx1"/>
          </a:solidFill>
          <a:ln w="12700" cap="rnd" cmpd="sng">
            <a:noFill/>
            <a:prstDash val="solid"/>
            <a:round/>
            <a:headEnd type="none" w="med" len="med"/>
            <a:tailEnd type="none" w="med" len="med"/>
          </a:ln>
          <a:effectLst/>
        </p:spPr>
        <p:txBody>
          <a:bodyPr/>
          <a:lstStyle/>
          <a:p>
            <a:endParaRPr lang="pl-PL" sz="2400"/>
          </a:p>
        </p:txBody>
      </p:sp>
      <p:sp>
        <p:nvSpPr>
          <p:cNvPr id="17" name="Oval 18"/>
          <p:cNvSpPr>
            <a:spLocks noChangeArrowheads="1"/>
          </p:cNvSpPr>
          <p:nvPr/>
        </p:nvSpPr>
        <p:spPr bwMode="auto">
          <a:xfrm>
            <a:off x="8949267" y="5816595"/>
            <a:ext cx="2336800" cy="321733"/>
          </a:xfrm>
          <a:prstGeom prst="ellipse">
            <a:avLst/>
          </a:prstGeom>
          <a:noFill/>
          <a:ln w="25400">
            <a:solidFill>
              <a:srgbClr val="000000"/>
            </a:solidFill>
            <a:round/>
            <a:headEnd/>
            <a:tailEnd/>
          </a:ln>
          <a:effectLst/>
        </p:spPr>
        <p:txBody>
          <a:bodyPr wrap="none" anchor="ctr"/>
          <a:lstStyle/>
          <a:p>
            <a:endParaRPr lang="pl-PL" sz="2400"/>
          </a:p>
        </p:txBody>
      </p:sp>
      <p:sp>
        <p:nvSpPr>
          <p:cNvPr id="18" name="AutoShape 19"/>
          <p:cNvSpPr>
            <a:spLocks noChangeArrowheads="1"/>
          </p:cNvSpPr>
          <p:nvPr/>
        </p:nvSpPr>
        <p:spPr bwMode="auto">
          <a:xfrm>
            <a:off x="9398000" y="4351861"/>
            <a:ext cx="1473200" cy="1473200"/>
          </a:xfrm>
          <a:prstGeom prst="cube">
            <a:avLst>
              <a:gd name="adj" fmla="val 24995"/>
            </a:avLst>
          </a:prstGeom>
          <a:solidFill>
            <a:srgbClr val="F35B1B"/>
          </a:solidFill>
          <a:ln w="12700">
            <a:solidFill>
              <a:schemeClr val="tx1"/>
            </a:solidFill>
            <a:miter lim="800000"/>
            <a:headEnd/>
            <a:tailEnd/>
          </a:ln>
          <a:effectLst/>
        </p:spPr>
        <p:txBody>
          <a:bodyPr wrap="none" anchor="ctr"/>
          <a:lstStyle/>
          <a:p>
            <a:endParaRPr lang="pl-PL" sz="2400"/>
          </a:p>
        </p:txBody>
      </p:sp>
      <p:sp>
        <p:nvSpPr>
          <p:cNvPr id="19" name="Oval 20"/>
          <p:cNvSpPr>
            <a:spLocks noChangeArrowheads="1"/>
          </p:cNvSpPr>
          <p:nvPr/>
        </p:nvSpPr>
        <p:spPr bwMode="auto">
          <a:xfrm>
            <a:off x="8966200" y="4275661"/>
            <a:ext cx="2302933" cy="287867"/>
          </a:xfrm>
          <a:prstGeom prst="ellipse">
            <a:avLst/>
          </a:prstGeom>
          <a:noFill/>
          <a:ln w="50800">
            <a:solidFill>
              <a:srgbClr val="081D58"/>
            </a:solidFill>
            <a:round/>
            <a:headEnd/>
            <a:tailEnd/>
          </a:ln>
          <a:effectLst/>
        </p:spPr>
        <p:txBody>
          <a:bodyPr wrap="none" anchor="ctr"/>
          <a:lstStyle/>
          <a:p>
            <a:endParaRPr lang="pl-PL" sz="2400"/>
          </a:p>
        </p:txBody>
      </p:sp>
      <p:sp>
        <p:nvSpPr>
          <p:cNvPr id="20" name="Line 21"/>
          <p:cNvSpPr>
            <a:spLocks noChangeShapeType="1"/>
          </p:cNvSpPr>
          <p:nvPr/>
        </p:nvSpPr>
        <p:spPr bwMode="auto">
          <a:xfrm>
            <a:off x="10134600" y="4004728"/>
            <a:ext cx="0" cy="491067"/>
          </a:xfrm>
          <a:prstGeom prst="line">
            <a:avLst/>
          </a:prstGeom>
          <a:noFill/>
          <a:ln w="101600">
            <a:solidFill>
              <a:srgbClr val="000000"/>
            </a:solidFill>
            <a:round/>
            <a:headEnd/>
            <a:tailEnd/>
          </a:ln>
          <a:effectLst/>
        </p:spPr>
        <p:txBody>
          <a:bodyPr wrap="none" anchor="ctr"/>
          <a:lstStyle/>
          <a:p>
            <a:endParaRPr lang="pl-PL" sz="2400"/>
          </a:p>
        </p:txBody>
      </p:sp>
      <p:sp>
        <p:nvSpPr>
          <p:cNvPr id="21" name="Oval 22"/>
          <p:cNvSpPr>
            <a:spLocks noChangeArrowheads="1"/>
          </p:cNvSpPr>
          <p:nvPr/>
        </p:nvSpPr>
        <p:spPr bwMode="auto">
          <a:xfrm>
            <a:off x="8949267" y="3682995"/>
            <a:ext cx="2336800" cy="321733"/>
          </a:xfrm>
          <a:prstGeom prst="ellipse">
            <a:avLst/>
          </a:prstGeom>
          <a:noFill/>
          <a:ln w="25400">
            <a:solidFill>
              <a:srgbClr val="000000"/>
            </a:solidFill>
            <a:round/>
            <a:headEnd/>
            <a:tailEnd/>
          </a:ln>
          <a:effectLst/>
        </p:spPr>
        <p:txBody>
          <a:bodyPr wrap="none" anchor="ctr"/>
          <a:lstStyle/>
          <a:p>
            <a:endParaRPr lang="pl-PL" sz="2400"/>
          </a:p>
        </p:txBody>
      </p:sp>
      <p:sp>
        <p:nvSpPr>
          <p:cNvPr id="22" name="Line 23"/>
          <p:cNvSpPr>
            <a:spLocks noChangeShapeType="1"/>
          </p:cNvSpPr>
          <p:nvPr/>
        </p:nvSpPr>
        <p:spPr bwMode="auto">
          <a:xfrm>
            <a:off x="8953500" y="3860795"/>
            <a:ext cx="0" cy="2133600"/>
          </a:xfrm>
          <a:prstGeom prst="line">
            <a:avLst/>
          </a:prstGeom>
          <a:noFill/>
          <a:ln w="25400">
            <a:solidFill>
              <a:srgbClr val="000000"/>
            </a:solidFill>
            <a:round/>
            <a:headEnd/>
            <a:tailEnd/>
          </a:ln>
          <a:effectLst/>
        </p:spPr>
        <p:txBody>
          <a:bodyPr wrap="none" anchor="ctr"/>
          <a:lstStyle/>
          <a:p>
            <a:endParaRPr lang="pl-PL" sz="2400"/>
          </a:p>
        </p:txBody>
      </p:sp>
      <p:sp>
        <p:nvSpPr>
          <p:cNvPr id="23" name="AutoShape 24"/>
          <p:cNvSpPr>
            <a:spLocks noChangeArrowheads="1"/>
          </p:cNvSpPr>
          <p:nvPr/>
        </p:nvSpPr>
        <p:spPr bwMode="auto">
          <a:xfrm>
            <a:off x="10191779" y="2243661"/>
            <a:ext cx="338667" cy="1676400"/>
          </a:xfrm>
          <a:prstGeom prst="roundRect">
            <a:avLst>
              <a:gd name="adj" fmla="val 49995"/>
            </a:avLst>
          </a:prstGeom>
          <a:solidFill>
            <a:schemeClr val="bg1"/>
          </a:solidFill>
          <a:ln w="12700">
            <a:solidFill>
              <a:schemeClr val="tx1"/>
            </a:solidFill>
            <a:round/>
            <a:headEnd/>
            <a:tailEnd/>
          </a:ln>
          <a:effectLst/>
        </p:spPr>
        <p:txBody>
          <a:bodyPr wrap="none" anchor="ctr"/>
          <a:lstStyle/>
          <a:p>
            <a:endParaRPr lang="pl-PL" sz="2400"/>
          </a:p>
        </p:txBody>
      </p:sp>
      <p:sp>
        <p:nvSpPr>
          <p:cNvPr id="24" name="AutoShape 25"/>
          <p:cNvSpPr>
            <a:spLocks noChangeArrowheads="1"/>
          </p:cNvSpPr>
          <p:nvPr/>
        </p:nvSpPr>
        <p:spPr bwMode="auto">
          <a:xfrm rot="5400000">
            <a:off x="9906000" y="3412061"/>
            <a:ext cx="338667" cy="440267"/>
          </a:xfrm>
          <a:prstGeom prst="triangle">
            <a:avLst>
              <a:gd name="adj" fmla="val 49995"/>
            </a:avLst>
          </a:prstGeom>
          <a:solidFill>
            <a:srgbClr val="CF0E30"/>
          </a:solidFill>
          <a:ln w="12700">
            <a:noFill/>
            <a:miter lim="800000"/>
            <a:headEnd/>
            <a:tailEnd/>
          </a:ln>
          <a:effectLst/>
        </p:spPr>
        <p:txBody>
          <a:bodyPr wrap="none" anchor="ctr"/>
          <a:lstStyle/>
          <a:p>
            <a:endParaRPr lang="pl-PL" sz="2400"/>
          </a:p>
        </p:txBody>
      </p:sp>
      <p:sp>
        <p:nvSpPr>
          <p:cNvPr id="25" name="Line 26"/>
          <p:cNvSpPr>
            <a:spLocks noChangeShapeType="1"/>
          </p:cNvSpPr>
          <p:nvPr/>
        </p:nvSpPr>
        <p:spPr bwMode="auto">
          <a:xfrm>
            <a:off x="11290300" y="3860795"/>
            <a:ext cx="0" cy="2108200"/>
          </a:xfrm>
          <a:prstGeom prst="line">
            <a:avLst/>
          </a:prstGeom>
          <a:noFill/>
          <a:ln w="25400">
            <a:solidFill>
              <a:srgbClr val="000000"/>
            </a:solidFill>
            <a:round/>
            <a:headEnd/>
            <a:tailEnd/>
          </a:ln>
          <a:effectLst/>
        </p:spPr>
        <p:txBody>
          <a:bodyPr wrap="none" anchor="ctr"/>
          <a:lstStyle/>
          <a:p>
            <a:endParaRPr lang="pl-PL" sz="2400"/>
          </a:p>
        </p:txBody>
      </p:sp>
      <p:sp>
        <p:nvSpPr>
          <p:cNvPr id="26" name="Rectangle 27"/>
          <p:cNvSpPr>
            <a:spLocks noChangeArrowheads="1"/>
          </p:cNvSpPr>
          <p:nvPr/>
        </p:nvSpPr>
        <p:spPr bwMode="auto">
          <a:xfrm>
            <a:off x="10160000" y="2243661"/>
            <a:ext cx="508000" cy="1761808"/>
          </a:xfrm>
          <a:prstGeom prst="rect">
            <a:avLst/>
          </a:prstGeom>
          <a:noFill/>
          <a:ln w="50800">
            <a:noFill/>
            <a:miter lim="800000"/>
            <a:headEnd/>
            <a:tailEnd/>
          </a:ln>
          <a:effectLst/>
        </p:spPr>
        <p:txBody>
          <a:bodyPr lIns="120649" tIns="59267" rIns="120649" bIns="59267">
            <a:spAutoFit/>
          </a:bodyPr>
          <a:lstStyle/>
          <a:p>
            <a:r>
              <a:rPr lang="pl-PL" sz="1067" dirty="0"/>
              <a:t>1</a:t>
            </a:r>
          </a:p>
          <a:p>
            <a:r>
              <a:rPr lang="pl-PL" sz="1067" dirty="0"/>
              <a:t>2</a:t>
            </a:r>
          </a:p>
          <a:p>
            <a:r>
              <a:rPr lang="pl-PL" sz="1067" dirty="0"/>
              <a:t>3</a:t>
            </a:r>
          </a:p>
          <a:p>
            <a:r>
              <a:rPr lang="pl-PL" sz="1067" dirty="0"/>
              <a:t>4</a:t>
            </a:r>
          </a:p>
          <a:p>
            <a:r>
              <a:rPr lang="pl-PL" sz="1067" dirty="0"/>
              <a:t>5</a:t>
            </a:r>
          </a:p>
          <a:p>
            <a:r>
              <a:rPr lang="pl-PL" sz="1067" dirty="0"/>
              <a:t>6</a:t>
            </a:r>
          </a:p>
          <a:p>
            <a:r>
              <a:rPr lang="pl-PL" sz="1067" dirty="0"/>
              <a:t>7</a:t>
            </a:r>
          </a:p>
          <a:p>
            <a:r>
              <a:rPr lang="pl-PL" sz="1067" dirty="0"/>
              <a:t>8</a:t>
            </a:r>
          </a:p>
          <a:p>
            <a:r>
              <a:rPr lang="pl-PL" sz="1067" dirty="0"/>
              <a:t>9</a:t>
            </a:r>
          </a:p>
          <a:p>
            <a:r>
              <a:rPr lang="pl-PL" sz="1067" dirty="0"/>
              <a:t>10</a:t>
            </a:r>
          </a:p>
        </p:txBody>
      </p:sp>
      <p:sp>
        <p:nvSpPr>
          <p:cNvPr id="27" name="Rectangle 28"/>
          <p:cNvSpPr>
            <a:spLocks noChangeArrowheads="1"/>
          </p:cNvSpPr>
          <p:nvPr/>
        </p:nvSpPr>
        <p:spPr bwMode="auto">
          <a:xfrm>
            <a:off x="4571990" y="5810268"/>
            <a:ext cx="12306300" cy="612134"/>
          </a:xfrm>
          <a:prstGeom prst="rect">
            <a:avLst/>
          </a:prstGeom>
          <a:noFill/>
          <a:ln w="12700">
            <a:noFill/>
            <a:miter lim="800000"/>
            <a:headEnd/>
            <a:tailEnd/>
          </a:ln>
          <a:effectLst/>
        </p:spPr>
        <p:txBody>
          <a:bodyPr lIns="120649" tIns="59267" rIns="120649" bIns="59267">
            <a:spAutoFit/>
          </a:bodyPr>
          <a:lstStyle/>
          <a:p>
            <a:r>
              <a:rPr lang="pl-PL" sz="3200" b="1" dirty="0">
                <a:solidFill>
                  <a:srgbClr val="000099"/>
                </a:solidFill>
                <a:latin typeface="Arial" charset="0"/>
              </a:rPr>
              <a:t>Objętość [V] = 1 litr</a:t>
            </a:r>
          </a:p>
        </p:txBody>
      </p:sp>
      <p:sp>
        <p:nvSpPr>
          <p:cNvPr id="28" name="Prostokąt 27"/>
          <p:cNvSpPr/>
          <p:nvPr/>
        </p:nvSpPr>
        <p:spPr>
          <a:xfrm>
            <a:off x="436728" y="1182994"/>
            <a:ext cx="11469563" cy="830997"/>
          </a:xfrm>
          <a:prstGeom prst="rect">
            <a:avLst/>
          </a:prstGeom>
        </p:spPr>
        <p:txBody>
          <a:bodyPr wrap="square">
            <a:spAutoFit/>
          </a:bodyPr>
          <a:lstStyle/>
          <a:p>
            <a:pPr marL="10584" indent="-10584" algn="just">
              <a:defRPr/>
            </a:pPr>
            <a:r>
              <a:rPr lang="pl-PL" sz="2400" b="1" dirty="0">
                <a:latin typeface="Calibri" panose="020F0502020204030204" pitchFamily="34" charset="0"/>
                <a:ea typeface="Calibri" panose="020F0502020204030204" pitchFamily="34" charset="0"/>
                <a:cs typeface="Calibri" panose="020F0502020204030204" pitchFamily="34" charset="0"/>
              </a:rPr>
              <a:t>Na ciało zanurzone w cieczy działa siła wyporu równa co do wartości ciężarowi  wypartej przez to ciało cieczy.</a:t>
            </a:r>
          </a:p>
        </p:txBody>
      </p:sp>
      <p:sp>
        <p:nvSpPr>
          <p:cNvPr id="29" name="Prostokąt 28"/>
          <p:cNvSpPr/>
          <p:nvPr/>
        </p:nvSpPr>
        <p:spPr>
          <a:xfrm>
            <a:off x="302683" y="336095"/>
            <a:ext cx="2722155" cy="461665"/>
          </a:xfrm>
          <a:prstGeom prst="rect">
            <a:avLst/>
          </a:prstGeom>
        </p:spPr>
        <p:txBody>
          <a:bodyPr wrap="none">
            <a:spAutoFit/>
          </a:bodyPr>
          <a:lstStyle/>
          <a:p>
            <a:pPr marL="457189" indent="-457189">
              <a:buClr>
                <a:schemeClr val="tx2">
                  <a:lumMod val="75000"/>
                </a:schemeClr>
              </a:buClr>
              <a:defRPr/>
            </a:pPr>
            <a:r>
              <a:rPr lang="pl-PL" sz="2400" b="1" dirty="0">
                <a:latin typeface="Calibri" panose="020F0502020204030204" pitchFamily="34" charset="0"/>
                <a:ea typeface="Calibri" panose="020F0502020204030204" pitchFamily="34" charset="0"/>
                <a:cs typeface="Calibri" panose="020F0502020204030204" pitchFamily="34" charset="0"/>
              </a:rPr>
              <a:t>Prawo Archimedesa</a:t>
            </a:r>
          </a:p>
        </p:txBody>
      </p:sp>
    </p:spTree>
    <p:extLst>
      <p:ext uri="{BB962C8B-B14F-4D97-AF65-F5344CB8AC3E}">
        <p14:creationId xmlns:p14="http://schemas.microsoft.com/office/powerpoint/2010/main" val="51458154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Prostokąt 3"/>
          <p:cNvSpPr/>
          <p:nvPr/>
        </p:nvSpPr>
        <p:spPr>
          <a:xfrm>
            <a:off x="5019379" y="3626726"/>
            <a:ext cx="8763040" cy="1200329"/>
          </a:xfrm>
          <a:prstGeom prst="rect">
            <a:avLst/>
          </a:prstGeom>
        </p:spPr>
        <p:txBody>
          <a:bodyPr wrap="square">
            <a:spAutoFit/>
          </a:bodyPr>
          <a:lstStyle/>
          <a:p>
            <a:pPr lvl="2">
              <a:defRPr/>
            </a:pPr>
            <a:r>
              <a:rPr lang="pl-PL" sz="2400" b="1" dirty="0"/>
              <a:t>pływalność dodatnia   </a:t>
            </a:r>
            <a:r>
              <a:rPr lang="pl-PL" sz="2400" b="1" dirty="0" err="1"/>
              <a:t>Fw&gt;Fc</a:t>
            </a:r>
            <a:endParaRPr lang="pl-PL" sz="2400" b="1" dirty="0"/>
          </a:p>
          <a:p>
            <a:pPr lvl="2">
              <a:defRPr/>
            </a:pPr>
            <a:r>
              <a:rPr lang="pl-PL" sz="2400" b="1" dirty="0"/>
              <a:t>pływalność ujemna      </a:t>
            </a:r>
            <a:r>
              <a:rPr lang="pl-PL" sz="2400" b="1" dirty="0" err="1"/>
              <a:t>Fw&lt;Fc</a:t>
            </a:r>
            <a:endParaRPr lang="pl-PL" sz="2400" b="1" dirty="0"/>
          </a:p>
          <a:p>
            <a:pPr lvl="2">
              <a:defRPr/>
            </a:pPr>
            <a:r>
              <a:rPr lang="pl-PL" sz="2400" b="1" dirty="0"/>
              <a:t>pływalność zerowa      </a:t>
            </a:r>
            <a:r>
              <a:rPr lang="pl-PL" sz="2400" b="1" dirty="0" err="1"/>
              <a:t>Fw=Fc</a:t>
            </a:r>
            <a:endParaRPr lang="pl-PL" sz="2400" b="1" dirty="0"/>
          </a:p>
        </p:txBody>
      </p:sp>
      <p:sp>
        <p:nvSpPr>
          <p:cNvPr id="5" name="Prostokąt 4"/>
          <p:cNvSpPr/>
          <p:nvPr/>
        </p:nvSpPr>
        <p:spPr>
          <a:xfrm>
            <a:off x="451413" y="354514"/>
            <a:ext cx="2732095" cy="461665"/>
          </a:xfrm>
          <a:prstGeom prst="rect">
            <a:avLst/>
          </a:prstGeom>
        </p:spPr>
        <p:txBody>
          <a:bodyPr wrap="none">
            <a:spAutoFit/>
          </a:bodyPr>
          <a:lstStyle/>
          <a:p>
            <a:pPr marL="457189" indent="-457189">
              <a:buClr>
                <a:schemeClr val="tx2">
                  <a:lumMod val="75000"/>
                </a:schemeClr>
              </a:buClr>
              <a:defRPr/>
            </a:pPr>
            <a:r>
              <a:rPr lang="pl-PL" sz="2400" b="1" dirty="0">
                <a:latin typeface="Calibri" panose="020F0502020204030204" pitchFamily="34" charset="0"/>
                <a:ea typeface="Calibri" panose="020F0502020204030204" pitchFamily="34" charset="0"/>
                <a:cs typeface="Calibri" panose="020F0502020204030204" pitchFamily="34" charset="0"/>
              </a:rPr>
              <a:t>Prawo Archimedesa</a:t>
            </a:r>
          </a:p>
        </p:txBody>
      </p:sp>
      <p:sp>
        <p:nvSpPr>
          <p:cNvPr id="6" name="Prostokąt 5"/>
          <p:cNvSpPr/>
          <p:nvPr/>
        </p:nvSpPr>
        <p:spPr>
          <a:xfrm>
            <a:off x="7303657" y="4919008"/>
            <a:ext cx="3407343" cy="1938992"/>
          </a:xfrm>
          <a:prstGeom prst="rect">
            <a:avLst/>
          </a:prstGeom>
        </p:spPr>
        <p:txBody>
          <a:bodyPr wrap="square">
            <a:spAutoFit/>
          </a:bodyPr>
          <a:lstStyle/>
          <a:p>
            <a:pPr>
              <a:defRPr/>
            </a:pPr>
            <a:endParaRPr lang="pl-PL" sz="2400" b="1" dirty="0">
              <a:solidFill>
                <a:srgbClr val="FFFF00"/>
              </a:solidFill>
            </a:endParaRPr>
          </a:p>
          <a:p>
            <a:pPr lvl="1">
              <a:defRPr/>
            </a:pPr>
            <a:r>
              <a:rPr lang="pl-PL" sz="2400" b="1" dirty="0"/>
              <a:t>Siła wyporu  </a:t>
            </a:r>
            <a:r>
              <a:rPr lang="pl-PL" sz="2400" b="1" dirty="0" err="1"/>
              <a:t>Fw</a:t>
            </a:r>
            <a:endParaRPr lang="pl-PL" sz="2400" b="1" dirty="0"/>
          </a:p>
          <a:p>
            <a:pPr lvl="1">
              <a:defRPr/>
            </a:pPr>
            <a:endParaRPr lang="pl-PL" sz="2400" b="1" dirty="0"/>
          </a:p>
          <a:p>
            <a:pPr lvl="1">
              <a:defRPr/>
            </a:pPr>
            <a:r>
              <a:rPr lang="pl-PL" sz="2400" b="1" dirty="0"/>
              <a:t>Siła ciężkości </a:t>
            </a:r>
            <a:r>
              <a:rPr lang="pl-PL" sz="2400" b="1" dirty="0" err="1"/>
              <a:t>Fc</a:t>
            </a:r>
            <a:endParaRPr lang="pl-PL" sz="2400" b="1" dirty="0"/>
          </a:p>
          <a:p>
            <a:pPr lvl="1">
              <a:defRPr/>
            </a:pPr>
            <a:endParaRPr lang="pl-PL" sz="2400" b="1" dirty="0"/>
          </a:p>
        </p:txBody>
      </p:sp>
      <p:sp>
        <p:nvSpPr>
          <p:cNvPr id="10" name="Rectangle 2"/>
          <p:cNvSpPr>
            <a:spLocks noGrp="1" noChangeArrowheads="1"/>
          </p:cNvSpPr>
          <p:nvPr>
            <p:ph type="body" sz="quarter" idx="19"/>
          </p:nvPr>
        </p:nvSpPr>
        <p:spPr>
          <a:xfrm>
            <a:off x="255100" y="1037163"/>
            <a:ext cx="9011730" cy="2194111"/>
          </a:xfrm>
          <a:prstGeom prst="rect">
            <a:avLst/>
          </a:prstGeom>
        </p:spPr>
        <p:txBody>
          <a:bodyPr>
            <a:normAutofit/>
          </a:bodyPr>
          <a:lstStyle/>
          <a:p>
            <a:pPr marL="0" indent="0" algn="l">
              <a:lnSpc>
                <a:spcPct val="150000"/>
              </a:lnSpc>
              <a:buNone/>
            </a:pPr>
            <a:r>
              <a:rPr lang="pl-PL" sz="2400" dirty="0">
                <a:solidFill>
                  <a:schemeClr val="tx1"/>
                </a:solidFill>
                <a:latin typeface="Calibri" panose="020F0502020204030204" pitchFamily="34" charset="0"/>
                <a:ea typeface="Calibri" panose="020F0502020204030204" pitchFamily="34" charset="0"/>
                <a:cs typeface="Calibri" panose="020F0502020204030204" pitchFamily="34" charset="0"/>
              </a:rPr>
              <a:t>Na każde ciało całkowicie lub częściowo zanurzone w płynie działa siła wyporu </a:t>
            </a:r>
            <a:r>
              <a:rPr lang="pl-PL" sz="2400" dirty="0" err="1">
                <a:solidFill>
                  <a:schemeClr val="tx1"/>
                </a:solidFill>
                <a:latin typeface="Calibri" panose="020F0502020204030204" pitchFamily="34" charset="0"/>
                <a:ea typeface="Calibri" panose="020F0502020204030204" pitchFamily="34" charset="0"/>
                <a:cs typeface="Calibri" panose="020F0502020204030204" pitchFamily="34" charset="0"/>
              </a:rPr>
              <a:t>F</a:t>
            </a:r>
            <a:r>
              <a:rPr lang="pl-PL" sz="2400" baseline="-25000" dirty="0" err="1">
                <a:solidFill>
                  <a:schemeClr val="tx1"/>
                </a:solidFill>
                <a:latin typeface="Calibri" panose="020F0502020204030204" pitchFamily="34" charset="0"/>
                <a:ea typeface="Calibri" panose="020F0502020204030204" pitchFamily="34" charset="0"/>
                <a:cs typeface="Calibri" panose="020F0502020204030204" pitchFamily="34" charset="0"/>
              </a:rPr>
              <a:t>w</a:t>
            </a:r>
            <a:r>
              <a:rPr lang="pl-PL" sz="2400" dirty="0">
                <a:solidFill>
                  <a:schemeClr val="tx1"/>
                </a:solidFill>
                <a:latin typeface="Calibri" panose="020F0502020204030204" pitchFamily="34" charset="0"/>
                <a:ea typeface="Calibri" panose="020F0502020204030204" pitchFamily="34" charset="0"/>
                <a:cs typeface="Calibri" panose="020F0502020204030204" pitchFamily="34" charset="0"/>
              </a:rPr>
              <a:t> skierowana pionowo ku górze, równa co do wartości sile ciężkości </a:t>
            </a:r>
            <a:r>
              <a:rPr lang="pl-PL" sz="2400" dirty="0" err="1">
                <a:solidFill>
                  <a:schemeClr val="tx1"/>
                </a:solidFill>
                <a:latin typeface="Calibri" panose="020F0502020204030204" pitchFamily="34" charset="0"/>
                <a:ea typeface="Calibri" panose="020F0502020204030204" pitchFamily="34" charset="0"/>
                <a:cs typeface="Calibri" panose="020F0502020204030204" pitchFamily="34" charset="0"/>
              </a:rPr>
              <a:t>F</a:t>
            </a:r>
            <a:r>
              <a:rPr lang="pl-PL" sz="2400" baseline="-25000" dirty="0" err="1">
                <a:solidFill>
                  <a:schemeClr val="tx1"/>
                </a:solidFill>
                <a:latin typeface="Calibri" panose="020F0502020204030204" pitchFamily="34" charset="0"/>
                <a:ea typeface="Calibri" panose="020F0502020204030204" pitchFamily="34" charset="0"/>
                <a:cs typeface="Calibri" panose="020F0502020204030204" pitchFamily="34" charset="0"/>
              </a:rPr>
              <a:t>c</a:t>
            </a:r>
            <a:r>
              <a:rPr lang="pl-PL" sz="2400" dirty="0">
                <a:solidFill>
                  <a:schemeClr val="tx1"/>
                </a:solidFill>
                <a:latin typeface="Calibri" panose="020F0502020204030204" pitchFamily="34" charset="0"/>
                <a:ea typeface="Calibri" panose="020F0502020204030204" pitchFamily="34" charset="0"/>
                <a:cs typeface="Calibri" panose="020F0502020204030204" pitchFamily="34" charset="0"/>
              </a:rPr>
              <a:t> płynu wypartego przez to ciało.</a:t>
            </a:r>
          </a:p>
        </p:txBody>
      </p:sp>
      <p:sp>
        <p:nvSpPr>
          <p:cNvPr id="13" name="Line 6"/>
          <p:cNvSpPr>
            <a:spLocks noChangeShapeType="1"/>
          </p:cNvSpPr>
          <p:nvPr/>
        </p:nvSpPr>
        <p:spPr bwMode="auto">
          <a:xfrm flipV="1">
            <a:off x="11044807" y="3050114"/>
            <a:ext cx="2116" cy="1441449"/>
          </a:xfrm>
          <a:prstGeom prst="line">
            <a:avLst/>
          </a:prstGeom>
          <a:noFill/>
          <a:ln w="44450">
            <a:solidFill>
              <a:srgbClr val="FFFF00"/>
            </a:solidFill>
            <a:round/>
            <a:headEnd/>
            <a:tailEnd type="triangle" w="med" len="med"/>
          </a:ln>
          <a:effectLst/>
        </p:spPr>
        <p:txBody>
          <a:bodyPr/>
          <a:lstStyle/>
          <a:p>
            <a:endParaRPr lang="pl-PL" sz="2400"/>
          </a:p>
        </p:txBody>
      </p:sp>
      <p:sp>
        <p:nvSpPr>
          <p:cNvPr id="14" name="Line 7"/>
          <p:cNvSpPr>
            <a:spLocks noChangeShapeType="1"/>
          </p:cNvSpPr>
          <p:nvPr/>
        </p:nvSpPr>
        <p:spPr bwMode="auto">
          <a:xfrm flipV="1">
            <a:off x="11044807" y="4491563"/>
            <a:ext cx="2116" cy="1341967"/>
          </a:xfrm>
          <a:prstGeom prst="line">
            <a:avLst/>
          </a:prstGeom>
          <a:noFill/>
          <a:ln w="44450">
            <a:solidFill>
              <a:srgbClr val="FF0000"/>
            </a:solidFill>
            <a:round/>
            <a:headEnd type="triangle" w="med" len="med"/>
            <a:tailEnd/>
          </a:ln>
          <a:effectLst/>
        </p:spPr>
        <p:txBody>
          <a:bodyPr/>
          <a:lstStyle/>
          <a:p>
            <a:endParaRPr lang="pl-PL" sz="2400"/>
          </a:p>
        </p:txBody>
      </p:sp>
      <p:sp>
        <p:nvSpPr>
          <p:cNvPr id="15" name="Rectangle 8"/>
          <p:cNvSpPr>
            <a:spLocks noChangeArrowheads="1"/>
          </p:cNvSpPr>
          <p:nvPr/>
        </p:nvSpPr>
        <p:spPr bwMode="auto">
          <a:xfrm>
            <a:off x="10181207" y="5162548"/>
            <a:ext cx="1246110" cy="461665"/>
          </a:xfrm>
          <a:prstGeom prst="rect">
            <a:avLst/>
          </a:prstGeom>
          <a:noFill/>
          <a:ln w="76200" algn="ctr">
            <a:noFill/>
            <a:miter lim="800000"/>
            <a:headEnd/>
            <a:tailEnd/>
          </a:ln>
          <a:effectLst/>
        </p:spPr>
        <p:txBody>
          <a:bodyPr wrap="none">
            <a:spAutoFit/>
            <a:flatTx/>
          </a:bodyPr>
          <a:lstStyle/>
          <a:p>
            <a:pPr marL="829713"/>
            <a:r>
              <a:rPr lang="pl-PL" sz="2400"/>
              <a:t>F</a:t>
            </a:r>
            <a:r>
              <a:rPr lang="pl-PL" sz="2400" baseline="-25000"/>
              <a:t>c</a:t>
            </a:r>
          </a:p>
        </p:txBody>
      </p:sp>
      <p:sp>
        <p:nvSpPr>
          <p:cNvPr id="16" name="Rectangle 9"/>
          <p:cNvSpPr>
            <a:spLocks noChangeArrowheads="1"/>
          </p:cNvSpPr>
          <p:nvPr/>
        </p:nvSpPr>
        <p:spPr bwMode="auto">
          <a:xfrm>
            <a:off x="10181207" y="2952748"/>
            <a:ext cx="1311256" cy="461665"/>
          </a:xfrm>
          <a:prstGeom prst="rect">
            <a:avLst/>
          </a:prstGeom>
          <a:noFill/>
          <a:ln w="76200" algn="ctr">
            <a:noFill/>
            <a:miter lim="800000"/>
            <a:headEnd/>
            <a:tailEnd/>
          </a:ln>
          <a:effectLst/>
        </p:spPr>
        <p:txBody>
          <a:bodyPr wrap="none">
            <a:spAutoFit/>
            <a:flatTx/>
          </a:bodyPr>
          <a:lstStyle/>
          <a:p>
            <a:pPr marL="829713"/>
            <a:r>
              <a:rPr lang="pl-PL" sz="2400"/>
              <a:t>F</a:t>
            </a:r>
            <a:r>
              <a:rPr lang="pl-PL" sz="2400" baseline="-25000"/>
              <a:t>w</a:t>
            </a:r>
          </a:p>
        </p:txBody>
      </p:sp>
    </p:spTree>
    <p:extLst>
      <p:ext uri="{BB962C8B-B14F-4D97-AF65-F5344CB8AC3E}">
        <p14:creationId xmlns:p14="http://schemas.microsoft.com/office/powerpoint/2010/main" val="985360848"/>
      </p:ext>
    </p:extLst>
  </p:cSld>
  <p:clrMapOvr>
    <a:masterClrMapping/>
  </p:clrMapOvr>
  <p:transition spd="slow">
    <p:cover dir="d"/>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Prostokąt 8"/>
          <p:cNvSpPr/>
          <p:nvPr/>
        </p:nvSpPr>
        <p:spPr>
          <a:xfrm>
            <a:off x="571461" y="3904733"/>
            <a:ext cx="11049077" cy="1200329"/>
          </a:xfrm>
          <a:prstGeom prst="rect">
            <a:avLst/>
          </a:prstGeom>
        </p:spPr>
        <p:txBody>
          <a:bodyPr wrap="square">
            <a:spAutoFit/>
          </a:bodyPr>
          <a:lstStyle/>
          <a:p>
            <a:r>
              <a:rPr lang="pl-PL" sz="2400" dirty="0">
                <a:latin typeface="Calibri" panose="020F0502020204030204" pitchFamily="34" charset="0"/>
                <a:ea typeface="Calibri" panose="020F0502020204030204" pitchFamily="34" charset="0"/>
                <a:cs typeface="Calibri" panose="020F0502020204030204" pitchFamily="34" charset="0"/>
              </a:rPr>
              <a:t>gdzie:  </a:t>
            </a:r>
          </a:p>
          <a:p>
            <a:r>
              <a:rPr lang="pl-PL" sz="2400" dirty="0" err="1">
                <a:latin typeface="Calibri" panose="020F0502020204030204" pitchFamily="34" charset="0"/>
                <a:ea typeface="Calibri" panose="020F0502020204030204" pitchFamily="34" charset="0"/>
                <a:cs typeface="Calibri" panose="020F0502020204030204" pitchFamily="34" charset="0"/>
              </a:rPr>
              <a:t>F</a:t>
            </a:r>
            <a:r>
              <a:rPr lang="pl-PL" sz="2400" baseline="-25000" dirty="0" err="1">
                <a:latin typeface="Calibri" panose="020F0502020204030204" pitchFamily="34" charset="0"/>
                <a:ea typeface="Calibri" panose="020F0502020204030204" pitchFamily="34" charset="0"/>
                <a:cs typeface="Calibri" panose="020F0502020204030204" pitchFamily="34" charset="0"/>
              </a:rPr>
              <a:t>w</a:t>
            </a:r>
            <a:r>
              <a:rPr lang="pl-PL" sz="2400" dirty="0">
                <a:latin typeface="Calibri" panose="020F0502020204030204" pitchFamily="34" charset="0"/>
                <a:ea typeface="Calibri" panose="020F0502020204030204" pitchFamily="34" charset="0"/>
                <a:cs typeface="Calibri" panose="020F0502020204030204" pitchFamily="34" charset="0"/>
              </a:rPr>
              <a:t> - siła wyporu, q - gęstość cieczy (gazu), </a:t>
            </a:r>
          </a:p>
          <a:p>
            <a:r>
              <a:rPr lang="pl-PL" sz="2400" dirty="0">
                <a:latin typeface="Calibri" panose="020F0502020204030204" pitchFamily="34" charset="0"/>
                <a:ea typeface="Calibri" panose="020F0502020204030204" pitchFamily="34" charset="0"/>
                <a:cs typeface="Calibri" panose="020F0502020204030204" pitchFamily="34" charset="0"/>
              </a:rPr>
              <a:t>g - przyspieszenie ziemskie, V - objętość  /ciała zanurzonego/ wypartej cieczy (gazu).</a:t>
            </a:r>
          </a:p>
        </p:txBody>
      </p:sp>
      <p:sp>
        <p:nvSpPr>
          <p:cNvPr id="10" name="Prostokąt 9"/>
          <p:cNvSpPr/>
          <p:nvPr/>
        </p:nvSpPr>
        <p:spPr>
          <a:xfrm>
            <a:off x="4253057" y="1263802"/>
            <a:ext cx="3949247" cy="913007"/>
          </a:xfrm>
          <a:prstGeom prst="rect">
            <a:avLst/>
          </a:prstGeom>
        </p:spPr>
        <p:txBody>
          <a:bodyPr wrap="square">
            <a:spAutoFit/>
          </a:bodyPr>
          <a:lstStyle/>
          <a:p>
            <a:r>
              <a:rPr lang="pl-PL" sz="5333" b="1" dirty="0" err="1"/>
              <a:t>F</a:t>
            </a:r>
            <a:r>
              <a:rPr lang="pl-PL" sz="5333" b="1" baseline="-25000" dirty="0" err="1"/>
              <a:t>w</a:t>
            </a:r>
            <a:r>
              <a:rPr lang="pl-PL" sz="5333" b="1" dirty="0"/>
              <a:t> = q ∙ V ∙ g</a:t>
            </a:r>
          </a:p>
        </p:txBody>
      </p:sp>
      <p:sp>
        <p:nvSpPr>
          <p:cNvPr id="12" name="Prostokąt 11"/>
          <p:cNvSpPr/>
          <p:nvPr/>
        </p:nvSpPr>
        <p:spPr>
          <a:xfrm>
            <a:off x="4730727" y="2339267"/>
            <a:ext cx="3144031" cy="913007"/>
          </a:xfrm>
          <a:prstGeom prst="rect">
            <a:avLst/>
          </a:prstGeom>
        </p:spPr>
        <p:txBody>
          <a:bodyPr wrap="square">
            <a:spAutoFit/>
          </a:bodyPr>
          <a:lstStyle/>
          <a:p>
            <a:r>
              <a:rPr lang="pl-PL" sz="5333" b="1" dirty="0" err="1"/>
              <a:t>F</a:t>
            </a:r>
            <a:r>
              <a:rPr lang="pl-PL" sz="5333" b="1" baseline="-25000" dirty="0" err="1"/>
              <a:t>c</a:t>
            </a:r>
            <a:r>
              <a:rPr lang="pl-PL" sz="5333" b="1" dirty="0"/>
              <a:t> = m ∙ g</a:t>
            </a:r>
          </a:p>
        </p:txBody>
      </p:sp>
    </p:spTree>
    <p:extLst>
      <p:ext uri="{BB962C8B-B14F-4D97-AF65-F5344CB8AC3E}">
        <p14:creationId xmlns:p14="http://schemas.microsoft.com/office/powerpoint/2010/main" val="3933336567"/>
      </p:ext>
    </p:extLst>
  </p:cSld>
  <p:clrMapOvr>
    <a:masterClrMapping/>
  </p:clrMapOvr>
  <p:transition spd="slow">
    <p:cover dir="d"/>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Prostokąt 7"/>
          <p:cNvSpPr/>
          <p:nvPr/>
        </p:nvSpPr>
        <p:spPr>
          <a:xfrm>
            <a:off x="857213" y="1809739"/>
            <a:ext cx="10858576" cy="3785652"/>
          </a:xfrm>
          <a:prstGeom prst="rect">
            <a:avLst/>
          </a:prstGeom>
        </p:spPr>
        <p:txBody>
          <a:bodyPr wrap="square">
            <a:spAutoFit/>
          </a:bodyPr>
          <a:lstStyle/>
          <a:p>
            <a:pPr algn="just"/>
            <a:r>
              <a:rPr lang="pl-PL" sz="2400" dirty="0">
                <a:latin typeface="Calibri" panose="020F0502020204030204" pitchFamily="34" charset="0"/>
                <a:ea typeface="Calibri" panose="020F0502020204030204" pitchFamily="34" charset="0"/>
                <a:cs typeface="Calibri" panose="020F0502020204030204" pitchFamily="34" charset="0"/>
              </a:rPr>
              <a:t>Ciało tonie, gdyż jego ciężar (Q) jest większy od siły wyporu. Sytuacja taka może mieć miejsce tylko wtedy, gdy gęstość ciała jest większa od gęstości cieczy .</a:t>
            </a:r>
          </a:p>
          <a:p>
            <a:pPr algn="just"/>
            <a:endParaRPr lang="pl-PL" sz="2400" dirty="0">
              <a:latin typeface="Calibri" panose="020F0502020204030204" pitchFamily="34" charset="0"/>
              <a:ea typeface="Calibri" panose="020F0502020204030204" pitchFamily="34" charset="0"/>
              <a:cs typeface="Calibri" panose="020F0502020204030204" pitchFamily="34" charset="0"/>
            </a:endParaRPr>
          </a:p>
          <a:p>
            <a:pPr algn="just"/>
            <a:r>
              <a:rPr lang="pl-PL" sz="2400" dirty="0">
                <a:latin typeface="Calibri" panose="020F0502020204030204" pitchFamily="34" charset="0"/>
                <a:ea typeface="Calibri" panose="020F0502020204030204" pitchFamily="34" charset="0"/>
                <a:cs typeface="Calibri" panose="020F0502020204030204" pitchFamily="34" charset="0"/>
              </a:rPr>
              <a:t>Ciało pływa na dowolnej głębokości, gdy siła ciężkości i siła wyporu się równoważą. Zatem gęstości ciała i cieczy muszą być sobie równe.</a:t>
            </a:r>
          </a:p>
          <a:p>
            <a:pPr algn="just"/>
            <a:endParaRPr lang="pl-PL" sz="2400" dirty="0">
              <a:latin typeface="Calibri" panose="020F0502020204030204" pitchFamily="34" charset="0"/>
              <a:ea typeface="Calibri" panose="020F0502020204030204" pitchFamily="34" charset="0"/>
              <a:cs typeface="Calibri" panose="020F0502020204030204" pitchFamily="34" charset="0"/>
            </a:endParaRPr>
          </a:p>
          <a:p>
            <a:pPr algn="just"/>
            <a:r>
              <a:rPr lang="pl-PL" sz="2400" dirty="0">
                <a:latin typeface="Calibri" panose="020F0502020204030204" pitchFamily="34" charset="0"/>
                <a:ea typeface="Calibri" panose="020F0502020204030204" pitchFamily="34" charset="0"/>
                <a:cs typeface="Calibri" panose="020F0502020204030204" pitchFamily="34" charset="0"/>
              </a:rPr>
              <a:t>Ciało pływa częściowo zanurzone w cieczy. W tej sytuacji działające siły ciężkości (</a:t>
            </a:r>
            <a:r>
              <a:rPr lang="pl-PL" sz="2400" dirty="0" err="1">
                <a:latin typeface="Calibri" panose="020F0502020204030204" pitchFamily="34" charset="0"/>
                <a:ea typeface="Calibri" panose="020F0502020204030204" pitchFamily="34" charset="0"/>
                <a:cs typeface="Calibri" panose="020F0502020204030204" pitchFamily="34" charset="0"/>
              </a:rPr>
              <a:t>Fc</a:t>
            </a:r>
            <a:r>
              <a:rPr lang="pl-PL" sz="2400" dirty="0">
                <a:latin typeface="Calibri" panose="020F0502020204030204" pitchFamily="34" charset="0"/>
                <a:ea typeface="Calibri" panose="020F0502020204030204" pitchFamily="34" charset="0"/>
                <a:cs typeface="Calibri" panose="020F0502020204030204" pitchFamily="34" charset="0"/>
              </a:rPr>
              <a:t>) i wyporu (</a:t>
            </a:r>
            <a:r>
              <a:rPr lang="pl-PL" sz="2400" dirty="0" err="1">
                <a:latin typeface="Calibri" panose="020F0502020204030204" pitchFamily="34" charset="0"/>
                <a:ea typeface="Calibri" panose="020F0502020204030204" pitchFamily="34" charset="0"/>
                <a:cs typeface="Calibri" panose="020F0502020204030204" pitchFamily="34" charset="0"/>
              </a:rPr>
              <a:t>Fw</a:t>
            </a:r>
            <a:r>
              <a:rPr lang="pl-PL" sz="2400" dirty="0">
                <a:latin typeface="Calibri" panose="020F0502020204030204" pitchFamily="34" charset="0"/>
                <a:ea typeface="Calibri" panose="020F0502020204030204" pitchFamily="34" charset="0"/>
                <a:cs typeface="Calibri" panose="020F0502020204030204" pitchFamily="34" charset="0"/>
              </a:rPr>
              <a:t>) także się równoważą, jednak siła wyporu pochodzi jedynie od tej części ciała, która jest zanurzona w płynie. Oznacza to, że w tym przypadku gęstość ciała musi być mniejsza od gęstości cieczy.</a:t>
            </a:r>
          </a:p>
        </p:txBody>
      </p:sp>
    </p:spTree>
    <p:extLst>
      <p:ext uri="{BB962C8B-B14F-4D97-AF65-F5344CB8AC3E}">
        <p14:creationId xmlns:p14="http://schemas.microsoft.com/office/powerpoint/2010/main" val="1960675071"/>
      </p:ext>
    </p:extLst>
  </p:cSld>
  <p:clrMapOvr>
    <a:masterClrMapping/>
  </p:clrMapOvr>
  <p:transition spd="slow">
    <p:cover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531447" y="1384002"/>
            <a:ext cx="10863384" cy="3970318"/>
          </a:xfrm>
          <a:prstGeom prst="rect">
            <a:avLst/>
          </a:prstGeom>
        </p:spPr>
        <p:txBody>
          <a:bodyPr wrap="square">
            <a:spAutoFit/>
          </a:bodyPr>
          <a:lstStyle/>
          <a:p>
            <a:pPr algn="r"/>
            <a:r>
              <a:rPr lang="pl-PL" sz="3000" b="1" u="sng" dirty="0">
                <a:latin typeface="Calibri" panose="020F0502020204030204" pitchFamily="34" charset="0"/>
                <a:ea typeface="Calibri" panose="020F0502020204030204" pitchFamily="34" charset="0"/>
                <a:cs typeface="Calibri" panose="020F0502020204030204" pitchFamily="34" charset="0"/>
              </a:rPr>
              <a:t>Materiał nauczania:</a:t>
            </a:r>
          </a:p>
          <a:p>
            <a:pPr algn="r"/>
            <a:endParaRPr lang="pl-PL" sz="3000" b="1" u="sng"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
            </a:pPr>
            <a:r>
              <a:rPr lang="pl-PL" sz="2400" b="1" dirty="0">
                <a:latin typeface="Calibri" panose="020F0502020204030204" pitchFamily="34" charset="0"/>
                <a:ea typeface="Calibri" panose="020F0502020204030204" pitchFamily="34" charset="0"/>
                <a:cs typeface="Calibri" panose="020F0502020204030204" pitchFamily="34" charset="0"/>
              </a:rPr>
              <a:t>właściwości fizyczne wody </a:t>
            </a:r>
            <a:r>
              <a:rPr lang="pl-PL" sz="2400" dirty="0">
                <a:latin typeface="Calibri" panose="020F0502020204030204" pitchFamily="34" charset="0"/>
                <a:ea typeface="Calibri" panose="020F0502020204030204" pitchFamily="34" charset="0"/>
                <a:cs typeface="Calibri" panose="020F0502020204030204" pitchFamily="34" charset="0"/>
              </a:rPr>
              <a:t>i warunki hydrometeorologiczne nurkowania (prąd, falowanie, wiatr, przejrzystość, temperatura),</a:t>
            </a:r>
          </a:p>
          <a:p>
            <a:pPr marL="342900" indent="-342900">
              <a:buFont typeface="Wingdings" panose="05000000000000000000" pitchFamily="2" charset="2"/>
              <a:buChar char="§"/>
            </a:pPr>
            <a:r>
              <a:rPr lang="pl-PL" sz="2400" b="1" dirty="0">
                <a:latin typeface="Calibri" panose="020F0502020204030204" pitchFamily="34" charset="0"/>
                <a:ea typeface="Calibri" panose="020F0502020204030204" pitchFamily="34" charset="0"/>
                <a:cs typeface="Calibri" panose="020F0502020204030204" pitchFamily="34" charset="0"/>
              </a:rPr>
              <a:t>termika wód</a:t>
            </a:r>
            <a:r>
              <a:rPr lang="pl-PL" sz="2400" dirty="0">
                <a:latin typeface="Calibri" panose="020F0502020204030204" pitchFamily="34" charset="0"/>
                <a:ea typeface="Calibri" panose="020F0502020204030204" pitchFamily="34" charset="0"/>
                <a:cs typeface="Calibri" panose="020F0502020204030204" pitchFamily="34" charset="0"/>
              </a:rPr>
              <a:t>,</a:t>
            </a:r>
          </a:p>
          <a:p>
            <a:pPr marL="342900" indent="-342900">
              <a:buFont typeface="Wingdings" panose="05000000000000000000" pitchFamily="2" charset="2"/>
              <a:buChar char="§"/>
            </a:pPr>
            <a:r>
              <a:rPr lang="pl-PL" sz="2400" b="1" dirty="0">
                <a:latin typeface="Calibri" panose="020F0502020204030204" pitchFamily="34" charset="0"/>
                <a:ea typeface="Calibri" panose="020F0502020204030204" pitchFamily="34" charset="0"/>
                <a:cs typeface="Calibri" panose="020F0502020204030204" pitchFamily="34" charset="0"/>
              </a:rPr>
              <a:t>prądy i ruchy wody</a:t>
            </a:r>
            <a:r>
              <a:rPr lang="pl-PL" sz="2400" dirty="0">
                <a:latin typeface="Calibri" panose="020F0502020204030204" pitchFamily="34" charset="0"/>
                <a:ea typeface="Calibri" panose="020F0502020204030204" pitchFamily="34" charset="0"/>
                <a:cs typeface="Calibri" panose="020F0502020204030204" pitchFamily="34" charset="0"/>
              </a:rPr>
              <a:t>,</a:t>
            </a:r>
          </a:p>
          <a:p>
            <a:pPr marL="342900" indent="-342900">
              <a:buFont typeface="Wingdings" panose="05000000000000000000" pitchFamily="2" charset="2"/>
              <a:buChar char="§"/>
            </a:pPr>
            <a:r>
              <a:rPr lang="pl-PL" sz="2400" b="1" dirty="0">
                <a:latin typeface="Calibri" panose="020F0502020204030204" pitchFamily="34" charset="0"/>
                <a:ea typeface="Calibri" panose="020F0502020204030204" pitchFamily="34" charset="0"/>
                <a:cs typeface="Calibri" panose="020F0502020204030204" pitchFamily="34" charset="0"/>
              </a:rPr>
              <a:t>budowa niecki jeziora i koryta rzeki</a:t>
            </a:r>
            <a:r>
              <a:rPr lang="pl-PL" sz="2400" dirty="0">
                <a:latin typeface="Calibri" panose="020F0502020204030204" pitchFamily="34" charset="0"/>
                <a:ea typeface="Calibri" panose="020F0502020204030204" pitchFamily="34" charset="0"/>
                <a:cs typeface="Calibri" panose="020F0502020204030204" pitchFamily="34" charset="0"/>
              </a:rPr>
              <a:t>,</a:t>
            </a:r>
          </a:p>
          <a:p>
            <a:pPr marL="342900" indent="-342900">
              <a:buFont typeface="Wingdings" panose="05000000000000000000" pitchFamily="2" charset="2"/>
              <a:buChar char="§"/>
            </a:pPr>
            <a:r>
              <a:rPr lang="pl-PL" sz="2400" b="1" dirty="0">
                <a:latin typeface="Calibri" panose="020F0502020204030204" pitchFamily="34" charset="0"/>
                <a:ea typeface="Calibri" panose="020F0502020204030204" pitchFamily="34" charset="0"/>
                <a:cs typeface="Calibri" panose="020F0502020204030204" pitchFamily="34" charset="0"/>
              </a:rPr>
              <a:t>mapy batymetryczne</a:t>
            </a:r>
            <a:r>
              <a:rPr lang="pl-PL" sz="2400" dirty="0">
                <a:latin typeface="Calibri" panose="020F0502020204030204" pitchFamily="34" charset="0"/>
                <a:ea typeface="Calibri" panose="020F0502020204030204" pitchFamily="34" charset="0"/>
                <a:cs typeface="Calibri" panose="020F0502020204030204" pitchFamily="34" charset="0"/>
              </a:rPr>
              <a:t>,</a:t>
            </a:r>
          </a:p>
          <a:p>
            <a:pPr marL="342900" indent="-342900">
              <a:buFont typeface="Wingdings" panose="05000000000000000000" pitchFamily="2" charset="2"/>
              <a:buChar char="§"/>
            </a:pPr>
            <a:r>
              <a:rPr lang="pl-PL" sz="2400" b="1" dirty="0">
                <a:latin typeface="Calibri" panose="020F0502020204030204" pitchFamily="34" charset="0"/>
                <a:ea typeface="Calibri" panose="020F0502020204030204" pitchFamily="34" charset="0"/>
                <a:cs typeface="Calibri" panose="020F0502020204030204" pitchFamily="34" charset="0"/>
              </a:rPr>
              <a:t>budowle i obiekty hydrotechniczne </a:t>
            </a:r>
            <a:r>
              <a:rPr lang="pl-PL" sz="2400" dirty="0">
                <a:latin typeface="Calibri" panose="020F0502020204030204" pitchFamily="34" charset="0"/>
                <a:ea typeface="Calibri" panose="020F0502020204030204" pitchFamily="34" charset="0"/>
                <a:cs typeface="Calibri" panose="020F0502020204030204" pitchFamily="34" charset="0"/>
              </a:rPr>
              <a:t>(śluzy, jazy, przepusty, mosty i elektrownie itd.),</a:t>
            </a:r>
          </a:p>
          <a:p>
            <a:pPr marL="342900" indent="-342900">
              <a:buFont typeface="Wingdings" panose="05000000000000000000" pitchFamily="2" charset="2"/>
              <a:buChar char="§"/>
            </a:pPr>
            <a:r>
              <a:rPr lang="pl-PL" sz="2400" b="1" dirty="0">
                <a:latin typeface="Calibri" panose="020F0502020204030204" pitchFamily="34" charset="0"/>
                <a:ea typeface="Calibri" panose="020F0502020204030204" pitchFamily="34" charset="0"/>
                <a:cs typeface="Calibri" panose="020F0502020204030204" pitchFamily="34" charset="0"/>
              </a:rPr>
              <a:t>wiadomości podstawowe</a:t>
            </a:r>
            <a:r>
              <a:rPr lang="pl-PL" sz="24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116608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5" descr="fi005"/>
          <p:cNvPicPr>
            <a:picLocks noChangeAspect="1" noChangeArrowheads="1"/>
          </p:cNvPicPr>
          <p:nvPr/>
        </p:nvPicPr>
        <p:blipFill>
          <a:blip r:embed="rId2"/>
          <a:srcRect/>
          <a:stretch>
            <a:fillRect/>
          </a:stretch>
        </p:blipFill>
        <p:spPr bwMode="auto">
          <a:xfrm>
            <a:off x="190460" y="952501"/>
            <a:ext cx="11239577" cy="5623803"/>
          </a:xfrm>
          <a:prstGeom prst="rect">
            <a:avLst/>
          </a:prstGeom>
          <a:noFill/>
          <a:ln w="9525">
            <a:noFill/>
            <a:miter lim="800000"/>
            <a:headEnd/>
            <a:tailEnd/>
          </a:ln>
        </p:spPr>
      </p:pic>
      <p:sp>
        <p:nvSpPr>
          <p:cNvPr id="5" name="Elipsa 4"/>
          <p:cNvSpPr/>
          <p:nvPr/>
        </p:nvSpPr>
        <p:spPr>
          <a:xfrm>
            <a:off x="4571990" y="2952747"/>
            <a:ext cx="181415" cy="356423"/>
          </a:xfrm>
          <a:prstGeom prst="ellipse">
            <a:avLst/>
          </a:pr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2400" dirty="0"/>
          </a:p>
        </p:txBody>
      </p:sp>
    </p:spTree>
    <p:extLst>
      <p:ext uri="{BB962C8B-B14F-4D97-AF65-F5344CB8AC3E}">
        <p14:creationId xmlns:p14="http://schemas.microsoft.com/office/powerpoint/2010/main" val="2552469830"/>
      </p:ext>
    </p:extLst>
  </p:cSld>
  <p:clrMapOvr>
    <a:masterClrMapping/>
  </p:clrMapOvr>
  <p:transition spd="slow">
    <p:cover dir="d"/>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nvGraphicFramePr>
        <p:xfrm>
          <a:off x="529167" y="3143252"/>
          <a:ext cx="5418667" cy="2112433"/>
        </p:xfrm>
        <a:graphic>
          <a:graphicData uri="http://schemas.openxmlformats.org/presentationml/2006/ole">
            <mc:AlternateContent xmlns:mc="http://schemas.openxmlformats.org/markup-compatibility/2006">
              <mc:Choice xmlns:v="urn:schemas-microsoft-com:vml" Requires="v">
                <p:oleObj name="Worksheet" r:id="rId2" imgW="4175582" imgH="1638353" progId="Excel.Sheet.8">
                  <p:embed/>
                </p:oleObj>
              </mc:Choice>
              <mc:Fallback>
                <p:oleObj name="Worksheet" r:id="rId2" imgW="4175582" imgH="1638353" progId="Excel.Sheet.8">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67" y="3143252"/>
                        <a:ext cx="5418667" cy="2112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Object 3"/>
          <p:cNvGraphicFramePr>
            <a:graphicFrameLocks noChangeAspect="1"/>
          </p:cNvGraphicFramePr>
          <p:nvPr/>
        </p:nvGraphicFramePr>
        <p:xfrm>
          <a:off x="6400845" y="1904990"/>
          <a:ext cx="5981700" cy="4330700"/>
        </p:xfrm>
        <a:graphic>
          <a:graphicData uri="http://schemas.openxmlformats.org/presentationml/2006/ole">
            <mc:AlternateContent xmlns:mc="http://schemas.openxmlformats.org/markup-compatibility/2006">
              <mc:Choice xmlns:v="urn:schemas-microsoft-com:vml" Requires="v">
                <p:oleObj name="Wykres" r:id="rId4" imgW="4709880" imgH="3409920" progId="Excel.Sheet.8">
                  <p:embed/>
                </p:oleObj>
              </mc:Choice>
              <mc:Fallback>
                <p:oleObj name="Wykres" r:id="rId4" imgW="4709880" imgH="3409920"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45" y="1904990"/>
                        <a:ext cx="5981700" cy="433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Prostokąt 4"/>
          <p:cNvSpPr/>
          <p:nvPr/>
        </p:nvSpPr>
        <p:spPr>
          <a:xfrm>
            <a:off x="2899834" y="1266908"/>
            <a:ext cx="6096000" cy="461665"/>
          </a:xfrm>
          <a:prstGeom prst="rect">
            <a:avLst/>
          </a:prstGeom>
        </p:spPr>
        <p:txBody>
          <a:bodyPr>
            <a:spAutoFit/>
          </a:bodyPr>
          <a:lstStyle/>
          <a:p>
            <a:r>
              <a:rPr lang="pl-PL" sz="2400" b="1" dirty="0">
                <a:latin typeface="Calibri" panose="020F0502020204030204" pitchFamily="34" charset="0"/>
                <a:ea typeface="Calibri" panose="020F0502020204030204" pitchFamily="34" charset="0"/>
                <a:cs typeface="Calibri" panose="020F0502020204030204" pitchFamily="34" charset="0"/>
              </a:rPr>
              <a:t>Cechy fizyczne powietrza (powietrze – skład)</a:t>
            </a:r>
          </a:p>
        </p:txBody>
      </p:sp>
      <p:sp>
        <p:nvSpPr>
          <p:cNvPr id="6" name="Text Box 8"/>
          <p:cNvSpPr txBox="1">
            <a:spLocks noChangeArrowheads="1"/>
          </p:cNvSpPr>
          <p:nvPr/>
        </p:nvSpPr>
        <p:spPr bwMode="auto">
          <a:xfrm>
            <a:off x="1003301" y="5407387"/>
            <a:ext cx="5283200" cy="584775"/>
          </a:xfrm>
          <a:prstGeom prst="rect">
            <a:avLst/>
          </a:prstGeom>
          <a:noFill/>
          <a:ln w="9525">
            <a:noFill/>
            <a:miter lim="800000"/>
            <a:headEnd/>
            <a:tailEnd/>
          </a:ln>
          <a:effectLst/>
        </p:spPr>
        <p:txBody>
          <a:bodyPr>
            <a:spAutoFit/>
          </a:bodyPr>
          <a:lstStyle/>
          <a:p>
            <a:pPr defTabSz="1238220">
              <a:spcBef>
                <a:spcPct val="50000"/>
              </a:spcBef>
            </a:pPr>
            <a:r>
              <a:rPr lang="pl-PL" sz="3200" dirty="0">
                <a:latin typeface="Arial" charset="0"/>
              </a:rPr>
              <a:t>w tym argon</a:t>
            </a:r>
            <a:r>
              <a:rPr lang="pl-PL" sz="2400" dirty="0">
                <a:latin typeface="Arial" charset="0"/>
              </a:rPr>
              <a:t>	             </a:t>
            </a:r>
            <a:r>
              <a:rPr lang="pl-PL" sz="3067" dirty="0">
                <a:latin typeface="Arial" charset="0"/>
              </a:rPr>
              <a:t>0,93%</a:t>
            </a:r>
          </a:p>
        </p:txBody>
      </p:sp>
    </p:spTree>
    <p:extLst>
      <p:ext uri="{BB962C8B-B14F-4D97-AF65-F5344CB8AC3E}">
        <p14:creationId xmlns:p14="http://schemas.microsoft.com/office/powerpoint/2010/main" val="1532099959"/>
      </p:ext>
    </p:extLst>
  </p:cSld>
  <p:clrMapOvr>
    <a:masterClrMapping/>
  </p:clrMapOvr>
  <p:transition spd="slow">
    <p:cover dir="d"/>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ytuł 1"/>
          <p:cNvSpPr txBox="1">
            <a:spLocks/>
          </p:cNvSpPr>
          <p:nvPr/>
        </p:nvSpPr>
        <p:spPr>
          <a:xfrm>
            <a:off x="464024" y="460315"/>
            <a:ext cx="6086901" cy="522326"/>
          </a:xfrm>
          <a:prstGeom prst="rect">
            <a:avLst/>
          </a:prstGeom>
        </p:spPr>
        <p:txBody>
          <a:bodyPr/>
          <a:lstStyle/>
          <a:p>
            <a:pPr defTabSz="1219170">
              <a:spcBef>
                <a:spcPct val="0"/>
              </a:spcBef>
              <a:defRPr/>
            </a:pPr>
            <a:r>
              <a:rPr lang="pl-PL" sz="2400" b="1" dirty="0">
                <a:latin typeface="Calibri" panose="020F0502020204030204" pitchFamily="34" charset="0"/>
                <a:ea typeface="Calibri" panose="020F0502020204030204" pitchFamily="34" charset="0"/>
                <a:cs typeface="Calibri" panose="020F0502020204030204" pitchFamily="34" charset="0"/>
              </a:rPr>
              <a:t>Prawo Daltona </a:t>
            </a:r>
            <a:r>
              <a:rPr lang="pl-PL" sz="2400" dirty="0">
                <a:latin typeface="Calibri" panose="020F0502020204030204" pitchFamily="34" charset="0"/>
                <a:ea typeface="Calibri" panose="020F0502020204030204" pitchFamily="34" charset="0"/>
                <a:cs typeface="Calibri" panose="020F0502020204030204" pitchFamily="34" charset="0"/>
              </a:rPr>
              <a:t>(prawo ciśnień parcjalnych)</a:t>
            </a:r>
          </a:p>
        </p:txBody>
      </p:sp>
      <p:sp>
        <p:nvSpPr>
          <p:cNvPr id="5" name="Symbol zastępczy zawartości 2"/>
          <p:cNvSpPr txBox="1">
            <a:spLocks/>
          </p:cNvSpPr>
          <p:nvPr/>
        </p:nvSpPr>
        <p:spPr>
          <a:xfrm>
            <a:off x="285710" y="1523987"/>
            <a:ext cx="11525249" cy="6762749"/>
          </a:xfrm>
          <a:prstGeom prst="rect">
            <a:avLst/>
          </a:prstGeom>
        </p:spPr>
        <p:txBody>
          <a:bodyPr/>
          <a:lstStyle/>
          <a:p>
            <a:pPr marL="457189" indent="-457189" defTabSz="1219170">
              <a:buFont typeface="Arial" panose="020B0604020202020204" pitchFamily="34" charset="0"/>
              <a:buChar char="•"/>
              <a:defRPr/>
            </a:pPr>
            <a:endParaRPr lang="pl-PL" sz="2133" dirty="0"/>
          </a:p>
          <a:p>
            <a:pPr algn="just" defTabSz="1219170">
              <a:defRPr/>
            </a:pPr>
            <a:r>
              <a:rPr lang="pl-PL" sz="2400" dirty="0">
                <a:latin typeface="Calibri" panose="020F0502020204030204" pitchFamily="34" charset="0"/>
                <a:ea typeface="Calibri" panose="020F0502020204030204" pitchFamily="34" charset="0"/>
                <a:cs typeface="Calibri" panose="020F0502020204030204" pitchFamily="34" charset="0"/>
              </a:rPr>
              <a:t>Ciśnienie mieszaniny gazów równa się sumie ciśnień, jakie wywierałyby poszczególne składniki gazu gdyby były same w danej objętości (ciśnienie, jakie wywierałby gaz gdyby znajdował się sam w zbiorniku). </a:t>
            </a:r>
          </a:p>
          <a:p>
            <a:pPr algn="just" defTabSz="1219170">
              <a:defRPr/>
            </a:pPr>
            <a:r>
              <a:rPr lang="pl-PL" sz="2400" dirty="0">
                <a:latin typeface="Calibri" panose="020F0502020204030204" pitchFamily="34" charset="0"/>
                <a:ea typeface="Calibri" panose="020F0502020204030204" pitchFamily="34" charset="0"/>
                <a:cs typeface="Calibri" panose="020F0502020204030204" pitchFamily="34" charset="0"/>
              </a:rPr>
              <a:t>Ciśnienie całkowite mieszaniny gazowej jest równe sumie ciśnień parcjalnych wszystkich składników. </a:t>
            </a:r>
          </a:p>
          <a:p>
            <a:pPr marL="457189" indent="-457189" algn="ctr" defTabSz="1219170">
              <a:defRPr/>
            </a:pPr>
            <a:r>
              <a:rPr lang="en-US" sz="2400" b="1" dirty="0" err="1"/>
              <a:t>Ptot</a:t>
            </a:r>
            <a:r>
              <a:rPr lang="en-US" sz="2400" b="1" dirty="0"/>
              <a:t> = PP1 + PP2 + ... + </a:t>
            </a:r>
            <a:r>
              <a:rPr lang="en-US" sz="2400" b="1" dirty="0" err="1"/>
              <a:t>PPn</a:t>
            </a:r>
            <a:r>
              <a:rPr lang="en-US" sz="2400" b="1" dirty="0"/>
              <a:t>  [at] </a:t>
            </a:r>
            <a:endParaRPr lang="pl-PL" sz="2400" b="1" dirty="0"/>
          </a:p>
          <a:p>
            <a:pPr marL="457189" indent="-457189" algn="ctr" defTabSz="1219170">
              <a:defRPr/>
            </a:pPr>
            <a:endParaRPr lang="pl-PL" sz="2400" b="1" dirty="0"/>
          </a:p>
          <a:p>
            <a:pPr marL="457189" indent="-457189" algn="ctr" defTabSz="1219170">
              <a:defRPr/>
            </a:pPr>
            <a:endParaRPr lang="pl-PL" sz="2400" b="1" dirty="0"/>
          </a:p>
          <a:p>
            <a:pPr marL="457189" indent="-457189" defTabSz="1219170">
              <a:defRPr/>
            </a:pPr>
            <a:endParaRPr lang="pl-PL" sz="2400" dirty="0"/>
          </a:p>
        </p:txBody>
      </p:sp>
      <p:graphicFrame>
        <p:nvGraphicFramePr>
          <p:cNvPr id="6" name="Tabela 5"/>
          <p:cNvGraphicFramePr>
            <a:graphicFrameLocks noGrp="1"/>
          </p:cNvGraphicFramePr>
          <p:nvPr/>
        </p:nvGraphicFramePr>
        <p:xfrm>
          <a:off x="666789" y="4191006"/>
          <a:ext cx="10953751" cy="2476495"/>
        </p:xfrm>
        <a:graphic>
          <a:graphicData uri="http://schemas.openxmlformats.org/drawingml/2006/table">
            <a:tbl>
              <a:tblPr/>
              <a:tblGrid>
                <a:gridCol w="3651251">
                  <a:extLst>
                    <a:ext uri="{9D8B030D-6E8A-4147-A177-3AD203B41FA5}">
                      <a16:colId xmlns:a16="http://schemas.microsoft.com/office/drawing/2014/main" val="20000"/>
                    </a:ext>
                  </a:extLst>
                </a:gridCol>
                <a:gridCol w="3651249">
                  <a:extLst>
                    <a:ext uri="{9D8B030D-6E8A-4147-A177-3AD203B41FA5}">
                      <a16:colId xmlns:a16="http://schemas.microsoft.com/office/drawing/2014/main" val="20001"/>
                    </a:ext>
                  </a:extLst>
                </a:gridCol>
                <a:gridCol w="3651251">
                  <a:extLst>
                    <a:ext uri="{9D8B030D-6E8A-4147-A177-3AD203B41FA5}">
                      <a16:colId xmlns:a16="http://schemas.microsoft.com/office/drawing/2014/main" val="20002"/>
                    </a:ext>
                  </a:extLst>
                </a:gridCol>
              </a:tblGrid>
              <a:tr h="495299">
                <a:tc>
                  <a:txBody>
                    <a:bodyPr/>
                    <a:lstStyle/>
                    <a:p>
                      <a:pPr marL="0" marR="0" lvl="0" indent="0" algn="ctr" defTabSz="914400" rtl="0" eaLnBrk="1" fontAlgn="base" latinLnBrk="0" hangingPunct="1">
                        <a:lnSpc>
                          <a:spcPts val="1800"/>
                        </a:lnSpc>
                        <a:spcBef>
                          <a:spcPts val="1438"/>
                        </a:spcBef>
                        <a:spcAft>
                          <a:spcPts val="1438"/>
                        </a:spcAft>
                        <a:buClrTx/>
                        <a:buSzTx/>
                        <a:buFontTx/>
                        <a:buNone/>
                        <a:tabLst/>
                      </a:pPr>
                      <a:r>
                        <a:rPr kumimoji="0" lang="pl-PL" sz="2100" b="1" i="0" u="none" strike="noStrike" cap="none" normalizeH="0" baseline="0" dirty="0">
                          <a:ln>
                            <a:noFill/>
                          </a:ln>
                          <a:solidFill>
                            <a:schemeClr val="bg1"/>
                          </a:solidFill>
                          <a:effectLst/>
                          <a:latin typeface="Tahoma" pitchFamily="34" charset="0"/>
                          <a:cs typeface="Times New Roman" pitchFamily="18" charset="0"/>
                        </a:rPr>
                        <a:t>Gaz</a:t>
                      </a:r>
                      <a:endParaRPr kumimoji="0" lang="pl-PL" sz="3200" b="1" i="0" u="none" strike="noStrike" cap="none" normalizeH="0" baseline="0" dirty="0">
                        <a:ln>
                          <a:noFill/>
                        </a:ln>
                        <a:solidFill>
                          <a:schemeClr val="bg1"/>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800"/>
                        </a:lnSpc>
                        <a:spcBef>
                          <a:spcPts val="1438"/>
                        </a:spcBef>
                        <a:spcAft>
                          <a:spcPts val="1438"/>
                        </a:spcAft>
                        <a:buClrTx/>
                        <a:buSzTx/>
                        <a:buFontTx/>
                        <a:buNone/>
                        <a:tabLst/>
                      </a:pPr>
                      <a:r>
                        <a:rPr kumimoji="0" lang="pl-PL" sz="2100" b="1" i="0" u="none" strike="noStrike" cap="none" normalizeH="0" baseline="0">
                          <a:ln>
                            <a:noFill/>
                          </a:ln>
                          <a:solidFill>
                            <a:schemeClr val="bg1"/>
                          </a:solidFill>
                          <a:effectLst/>
                          <a:latin typeface="Tahoma" pitchFamily="34" charset="0"/>
                          <a:cs typeface="Times New Roman" pitchFamily="18" charset="0"/>
                        </a:rPr>
                        <a:t>ilość w % </a:t>
                      </a:r>
                      <a:endParaRPr kumimoji="0" lang="pl-PL" sz="3200" b="1" i="0" u="none" strike="noStrike" cap="none" normalizeH="0" baseline="0">
                        <a:ln>
                          <a:noFill/>
                        </a:ln>
                        <a:solidFill>
                          <a:schemeClr val="bg1"/>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ts val="1800"/>
                        </a:lnSpc>
                        <a:spcBef>
                          <a:spcPts val="1438"/>
                        </a:spcBef>
                        <a:spcAft>
                          <a:spcPts val="1438"/>
                        </a:spcAft>
                        <a:buClrTx/>
                        <a:buSzTx/>
                        <a:buFontTx/>
                        <a:buNone/>
                        <a:tabLst/>
                      </a:pPr>
                      <a:r>
                        <a:rPr kumimoji="0" lang="pl-PL" sz="2100" b="1" i="0" u="none" strike="noStrike" cap="none" normalizeH="0" baseline="0">
                          <a:ln>
                            <a:noFill/>
                          </a:ln>
                          <a:solidFill>
                            <a:schemeClr val="bg1"/>
                          </a:solidFill>
                          <a:effectLst/>
                          <a:latin typeface="Tahoma" pitchFamily="34" charset="0"/>
                          <a:cs typeface="Times New Roman" pitchFamily="18" charset="0"/>
                        </a:rPr>
                        <a:t>ciśnienie parcjalne [at]</a:t>
                      </a:r>
                      <a:endParaRPr kumimoji="0" lang="pl-PL" sz="3200" b="1" i="0" u="none" strike="noStrike" cap="none" normalizeH="0" baseline="0">
                        <a:ln>
                          <a:noFill/>
                        </a:ln>
                        <a:solidFill>
                          <a:schemeClr val="bg1"/>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95299">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Azot</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78,09 </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0,7809 </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1"/>
                  </a:ext>
                </a:extLst>
              </a:tr>
              <a:tr h="495299">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Tlen</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20,95 </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0,2095 </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2"/>
                  </a:ext>
                </a:extLst>
              </a:tr>
              <a:tr h="495299">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Dwutlenek węgla</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dirty="0">
                          <a:ln>
                            <a:noFill/>
                          </a:ln>
                          <a:solidFill>
                            <a:srgbClr val="666666"/>
                          </a:solidFill>
                          <a:effectLst/>
                          <a:latin typeface="Tahoma" pitchFamily="34" charset="0"/>
                          <a:cs typeface="Times New Roman" pitchFamily="18" charset="0"/>
                        </a:rPr>
                        <a:t>0,03 </a:t>
                      </a:r>
                      <a:endParaRPr kumimoji="0" lang="pl-PL" sz="43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0,0003 </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3"/>
                  </a:ext>
                </a:extLst>
              </a:tr>
              <a:tr h="495299">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Inne gazy</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a:ln>
                            <a:noFill/>
                          </a:ln>
                          <a:solidFill>
                            <a:srgbClr val="666666"/>
                          </a:solidFill>
                          <a:effectLst/>
                          <a:latin typeface="Tahoma" pitchFamily="34" charset="0"/>
                          <a:cs typeface="Times New Roman" pitchFamily="18" charset="0"/>
                        </a:rPr>
                        <a:t>0,93 </a:t>
                      </a:r>
                      <a:endParaRPr kumimoji="0" lang="pl-PL" sz="4300" b="0" i="0" u="none" strike="noStrike" cap="none" normalizeH="0" baseline="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ctr" defTabSz="914400" rtl="0" eaLnBrk="1" fontAlgn="base" latinLnBrk="0" hangingPunct="1">
                        <a:lnSpc>
                          <a:spcPts val="1800"/>
                        </a:lnSpc>
                        <a:spcBef>
                          <a:spcPct val="0"/>
                        </a:spcBef>
                        <a:spcAft>
                          <a:spcPct val="0"/>
                        </a:spcAft>
                        <a:buClrTx/>
                        <a:buSzTx/>
                        <a:buFontTx/>
                        <a:buNone/>
                        <a:tabLst/>
                      </a:pPr>
                      <a:r>
                        <a:rPr kumimoji="0" lang="pl-PL" sz="2700" b="0" i="0" u="none" strike="noStrike" cap="none" normalizeH="0" baseline="0" dirty="0">
                          <a:ln>
                            <a:noFill/>
                          </a:ln>
                          <a:solidFill>
                            <a:srgbClr val="666666"/>
                          </a:solidFill>
                          <a:effectLst/>
                          <a:latin typeface="Tahoma" pitchFamily="34" charset="0"/>
                          <a:cs typeface="Times New Roman" pitchFamily="18" charset="0"/>
                        </a:rPr>
                        <a:t>0,0093 </a:t>
                      </a:r>
                      <a:endParaRPr kumimoji="0" lang="pl-PL" sz="4300" b="0" i="0" u="none" strike="noStrike" cap="none" normalizeH="0" baseline="0" dirty="0">
                        <a:ln>
                          <a:noFill/>
                        </a:ln>
                        <a:solidFill>
                          <a:srgbClr val="000000"/>
                        </a:solidFill>
                        <a:effectLst/>
                        <a:latin typeface="Calibri" pitchFamily="34" charset="0"/>
                        <a:ea typeface="Calibri" pitchFamily="34" charset="0"/>
                        <a:cs typeface="Times New Roman" pitchFamily="18" charset="0"/>
                      </a:endParaRPr>
                    </a:p>
                  </a:txBody>
                  <a:tcPr marL="63500" marR="63500" marT="63500" marB="635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37908368"/>
      </p:ext>
    </p:extLst>
  </p:cSld>
  <p:clrMapOvr>
    <a:masterClrMapping/>
  </p:clrMapOvr>
  <p:transition spd="slow">
    <p:cover dir="d"/>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Rectangle 19"/>
          <p:cNvSpPr>
            <a:spLocks noChangeArrowheads="1"/>
          </p:cNvSpPr>
          <p:nvPr/>
        </p:nvSpPr>
        <p:spPr bwMode="auto">
          <a:xfrm>
            <a:off x="367031" y="2973899"/>
            <a:ext cx="4095777" cy="1597019"/>
          </a:xfrm>
          <a:prstGeom prst="rect">
            <a:avLst/>
          </a:prstGeom>
          <a:noFill/>
          <a:ln w="12700">
            <a:noFill/>
            <a:miter lim="800000"/>
            <a:headEnd/>
            <a:tailEnd/>
          </a:ln>
          <a:effectLst/>
        </p:spPr>
        <p:txBody>
          <a:bodyPr wrap="square" lIns="120649" tIns="59267" rIns="120649" bIns="59267">
            <a:spAutoFit/>
          </a:bodyPr>
          <a:lstStyle/>
          <a:p>
            <a:pPr algn="ctr"/>
            <a:r>
              <a:rPr lang="pl-PL" sz="2400" dirty="0">
                <a:latin typeface="Calibri" panose="020F0502020204030204" pitchFamily="34" charset="0"/>
                <a:ea typeface="Calibri" panose="020F0502020204030204" pitchFamily="34" charset="0"/>
                <a:cs typeface="Calibri" panose="020F0502020204030204" pitchFamily="34" charset="0"/>
              </a:rPr>
              <a:t>Całkowite ciśnienie wywierane przez mieszaninę gazów równa się sumie ciśnień cząstkowych gazów tworzących mieszaninę</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3" name="AutoShape 3"/>
          <p:cNvSpPr>
            <a:spLocks noChangeArrowheads="1"/>
          </p:cNvSpPr>
          <p:nvPr/>
        </p:nvSpPr>
        <p:spPr bwMode="auto">
          <a:xfrm rot="10800000">
            <a:off x="4571991" y="1523987"/>
            <a:ext cx="2540000" cy="4699000"/>
          </a:xfrm>
          <a:prstGeom prst="triangle">
            <a:avLst>
              <a:gd name="adj" fmla="val 49995"/>
            </a:avLst>
          </a:prstGeom>
          <a:gradFill rotWithShape="0">
            <a:gsLst>
              <a:gs pos="0">
                <a:srgbClr val="00279F"/>
              </a:gs>
              <a:gs pos="100000">
                <a:srgbClr val="00279F">
                  <a:gamma/>
                  <a:shade val="40000"/>
                  <a:invGamma/>
                </a:srgbClr>
              </a:gs>
            </a:gsLst>
            <a:lin ang="5400000" scaled="1"/>
          </a:gradFill>
          <a:ln w="12700">
            <a:noFill/>
            <a:miter lim="800000"/>
            <a:headEnd/>
            <a:tailEnd/>
          </a:ln>
          <a:effectLst/>
        </p:spPr>
        <p:txBody>
          <a:bodyPr wrap="none" anchor="ctr"/>
          <a:lstStyle/>
          <a:p>
            <a:endParaRPr lang="pl-PL" sz="2400"/>
          </a:p>
        </p:txBody>
      </p:sp>
      <p:sp>
        <p:nvSpPr>
          <p:cNvPr id="24" name="Line 4"/>
          <p:cNvSpPr>
            <a:spLocks noChangeShapeType="1"/>
          </p:cNvSpPr>
          <p:nvPr/>
        </p:nvSpPr>
        <p:spPr bwMode="auto">
          <a:xfrm>
            <a:off x="5054600" y="15832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5" name="Line 5"/>
          <p:cNvSpPr>
            <a:spLocks noChangeShapeType="1"/>
          </p:cNvSpPr>
          <p:nvPr/>
        </p:nvSpPr>
        <p:spPr bwMode="auto">
          <a:xfrm>
            <a:off x="5054600" y="27008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6" name="Line 6"/>
          <p:cNvSpPr>
            <a:spLocks noChangeShapeType="1"/>
          </p:cNvSpPr>
          <p:nvPr/>
        </p:nvSpPr>
        <p:spPr bwMode="auto">
          <a:xfrm>
            <a:off x="5054600" y="38184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7" name="Line 7"/>
          <p:cNvSpPr>
            <a:spLocks noChangeShapeType="1"/>
          </p:cNvSpPr>
          <p:nvPr/>
        </p:nvSpPr>
        <p:spPr bwMode="auto">
          <a:xfrm>
            <a:off x="5054600" y="49360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8" name="Line 8"/>
          <p:cNvSpPr>
            <a:spLocks noChangeShapeType="1"/>
          </p:cNvSpPr>
          <p:nvPr/>
        </p:nvSpPr>
        <p:spPr bwMode="auto">
          <a:xfrm>
            <a:off x="5054600" y="60536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9" name="Rectangle 9"/>
          <p:cNvSpPr>
            <a:spLocks noChangeArrowheads="1"/>
          </p:cNvSpPr>
          <p:nvPr/>
        </p:nvSpPr>
        <p:spPr bwMode="auto">
          <a:xfrm>
            <a:off x="7433733" y="12636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0,8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0,2</a:t>
            </a:r>
            <a:r>
              <a:rPr lang="it-IT" sz="3200"/>
              <a:t> </a:t>
            </a:r>
          </a:p>
        </p:txBody>
      </p:sp>
      <p:sp>
        <p:nvSpPr>
          <p:cNvPr id="30" name="Rectangle 10"/>
          <p:cNvSpPr>
            <a:spLocks noChangeArrowheads="1"/>
          </p:cNvSpPr>
          <p:nvPr/>
        </p:nvSpPr>
        <p:spPr bwMode="auto">
          <a:xfrm>
            <a:off x="7433733" y="23812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p>
        </p:txBody>
      </p:sp>
      <p:sp>
        <p:nvSpPr>
          <p:cNvPr id="31" name="Rectangle 11"/>
          <p:cNvSpPr>
            <a:spLocks noChangeArrowheads="1"/>
          </p:cNvSpPr>
          <p:nvPr/>
        </p:nvSpPr>
        <p:spPr bwMode="auto">
          <a:xfrm>
            <a:off x="7433733" y="34988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solidFill>
                <a:schemeClr val="bg1"/>
              </a:solidFill>
            </a:endParaRPr>
          </a:p>
        </p:txBody>
      </p:sp>
      <p:sp>
        <p:nvSpPr>
          <p:cNvPr id="32" name="Rectangle 12"/>
          <p:cNvSpPr>
            <a:spLocks noChangeArrowheads="1"/>
          </p:cNvSpPr>
          <p:nvPr/>
        </p:nvSpPr>
        <p:spPr bwMode="auto">
          <a:xfrm>
            <a:off x="7433733" y="46164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p>
        </p:txBody>
      </p:sp>
      <p:sp>
        <p:nvSpPr>
          <p:cNvPr id="33" name="Rectangle 13"/>
          <p:cNvSpPr>
            <a:spLocks noChangeArrowheads="1"/>
          </p:cNvSpPr>
          <p:nvPr/>
        </p:nvSpPr>
        <p:spPr bwMode="auto">
          <a:xfrm>
            <a:off x="7433733" y="57340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p>
        </p:txBody>
      </p:sp>
      <p:sp>
        <p:nvSpPr>
          <p:cNvPr id="34" name="Freeform 22" descr="20%"/>
          <p:cNvSpPr>
            <a:spLocks/>
          </p:cNvSpPr>
          <p:nvPr/>
        </p:nvSpPr>
        <p:spPr bwMode="auto">
          <a:xfrm>
            <a:off x="10541001" y="55900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5" name="Freeform 23" descr="20%"/>
          <p:cNvSpPr>
            <a:spLocks/>
          </p:cNvSpPr>
          <p:nvPr/>
        </p:nvSpPr>
        <p:spPr bwMode="auto">
          <a:xfrm>
            <a:off x="11099801" y="55900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6" name="Rectangle 26"/>
          <p:cNvSpPr>
            <a:spLocks noChangeArrowheads="1"/>
          </p:cNvSpPr>
          <p:nvPr/>
        </p:nvSpPr>
        <p:spPr bwMode="auto">
          <a:xfrm>
            <a:off x="7425267" y="848766"/>
            <a:ext cx="2901433" cy="447923"/>
          </a:xfrm>
          <a:prstGeom prst="rect">
            <a:avLst/>
          </a:prstGeom>
          <a:noFill/>
          <a:ln w="12700">
            <a:noFill/>
            <a:miter lim="800000"/>
            <a:headEnd/>
            <a:tailEnd/>
          </a:ln>
          <a:effectLst/>
        </p:spPr>
        <p:txBody>
          <a:bodyPr wrap="none" lIns="120649" tIns="59267" rIns="120649" bIns="59267">
            <a:spAutoFit/>
          </a:bodyPr>
          <a:lstStyle/>
          <a:p>
            <a:pPr algn="l"/>
            <a:r>
              <a:rPr lang="pl-PL" sz="2133" b="1">
                <a:solidFill>
                  <a:schemeClr val="bg1"/>
                </a:solidFill>
                <a:latin typeface="Arial" charset="0"/>
              </a:rPr>
              <a:t>Ciśnienia cząstkowe</a:t>
            </a:r>
            <a:endParaRPr lang="en-US" sz="2133" b="1">
              <a:solidFill>
                <a:schemeClr val="bg1"/>
              </a:solidFill>
              <a:latin typeface="Arial" charset="0"/>
            </a:endParaRPr>
          </a:p>
        </p:txBody>
      </p:sp>
      <p:sp>
        <p:nvSpPr>
          <p:cNvPr id="37" name="Rectangle 27"/>
          <p:cNvSpPr>
            <a:spLocks noChangeArrowheads="1"/>
          </p:cNvSpPr>
          <p:nvPr/>
        </p:nvSpPr>
        <p:spPr bwMode="auto">
          <a:xfrm>
            <a:off x="5024967" y="952483"/>
            <a:ext cx="3109384" cy="5172037"/>
          </a:xfrm>
          <a:prstGeom prst="rect">
            <a:avLst/>
          </a:prstGeom>
          <a:noFill/>
          <a:ln w="12700">
            <a:noFill/>
            <a:miter lim="800000"/>
            <a:headEnd/>
            <a:tailEnd/>
          </a:ln>
          <a:effectLst/>
        </p:spPr>
        <p:txBody>
          <a:bodyPr lIns="120649" tIns="59267" rIns="120649" bIns="59267">
            <a:spAutoFit/>
          </a:bodyPr>
          <a:lstStyle/>
          <a:p>
            <a:pPr algn="l">
              <a:lnSpc>
                <a:spcPct val="152000"/>
              </a:lnSpc>
            </a:pPr>
            <a:r>
              <a:rPr lang="en-US" sz="2400" b="1" dirty="0">
                <a:solidFill>
                  <a:schemeClr val="bg1"/>
                </a:solidFill>
                <a:latin typeface="Arial" charset="0"/>
              </a:rPr>
              <a:t>1 </a:t>
            </a:r>
            <a:r>
              <a:rPr lang="pl-PL" sz="2400" b="1" dirty="0">
                <a:solidFill>
                  <a:schemeClr val="bg1"/>
                </a:solidFill>
                <a:latin typeface="Arial" charset="0"/>
              </a:rPr>
              <a:t>a</a:t>
            </a:r>
            <a:r>
              <a:rPr lang="en-US" sz="2400" b="1" dirty="0">
                <a:solidFill>
                  <a:schemeClr val="bg1"/>
                </a:solidFill>
                <a:latin typeface="Arial" charset="0"/>
              </a:rPr>
              <a:t>t  - 0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2 </a:t>
            </a:r>
            <a:r>
              <a:rPr lang="pl-PL" sz="2400" b="1" dirty="0">
                <a:solidFill>
                  <a:schemeClr val="bg1"/>
                </a:solidFill>
                <a:latin typeface="Arial" charset="0"/>
              </a:rPr>
              <a:t>a</a:t>
            </a:r>
            <a:r>
              <a:rPr lang="en-US" sz="2400" b="1" dirty="0">
                <a:solidFill>
                  <a:schemeClr val="bg1"/>
                </a:solidFill>
                <a:latin typeface="Arial" charset="0"/>
              </a:rPr>
              <a:t>t  - 10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3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20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4 </a:t>
            </a:r>
            <a:r>
              <a:rPr lang="pl-PL" sz="2400" b="1" dirty="0">
                <a:solidFill>
                  <a:schemeClr val="bg1"/>
                </a:solidFill>
                <a:latin typeface="Arial" charset="0"/>
              </a:rPr>
              <a:t>a</a:t>
            </a:r>
            <a:r>
              <a:rPr lang="en-US" sz="2400" b="1" dirty="0">
                <a:solidFill>
                  <a:schemeClr val="bg1"/>
                </a:solidFill>
                <a:latin typeface="Arial" charset="0"/>
              </a:rPr>
              <a:t>t</a:t>
            </a:r>
            <a:r>
              <a:rPr lang="pl-PL" sz="2400" b="1" dirty="0">
                <a:solidFill>
                  <a:schemeClr val="bg1"/>
                </a:solidFill>
                <a:latin typeface="Arial" charset="0"/>
              </a:rPr>
              <a:t>  -</a:t>
            </a:r>
            <a:r>
              <a:rPr lang="en-US" sz="2400" b="1" dirty="0">
                <a:solidFill>
                  <a:schemeClr val="bg1"/>
                </a:solidFill>
                <a:latin typeface="Arial" charset="0"/>
              </a:rPr>
              <a:t> 30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5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40 </a:t>
            </a:r>
            <a:r>
              <a:rPr lang="pl-PL" sz="2400" b="1" dirty="0">
                <a:solidFill>
                  <a:schemeClr val="bg1"/>
                </a:solidFill>
                <a:latin typeface="Arial" charset="0"/>
              </a:rPr>
              <a:t>m</a:t>
            </a:r>
            <a:r>
              <a:rPr lang="en-US" sz="2400" dirty="0">
                <a:solidFill>
                  <a:schemeClr val="bg1"/>
                </a:solidFill>
              </a:rPr>
              <a:t> 	</a:t>
            </a:r>
          </a:p>
        </p:txBody>
      </p:sp>
      <p:sp>
        <p:nvSpPr>
          <p:cNvPr id="38" name="Freeform 29" descr="5%"/>
          <p:cNvSpPr>
            <a:spLocks/>
          </p:cNvSpPr>
          <p:nvPr/>
        </p:nvSpPr>
        <p:spPr bwMode="auto">
          <a:xfrm>
            <a:off x="10541001" y="11196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9" name="Freeform 30" descr="5%"/>
          <p:cNvSpPr>
            <a:spLocks/>
          </p:cNvSpPr>
          <p:nvPr/>
        </p:nvSpPr>
        <p:spPr bwMode="auto">
          <a:xfrm>
            <a:off x="11099801" y="11196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0" name="Freeform 31" descr="20%"/>
          <p:cNvSpPr>
            <a:spLocks/>
          </p:cNvSpPr>
          <p:nvPr/>
        </p:nvSpPr>
        <p:spPr bwMode="auto">
          <a:xfrm>
            <a:off x="10541001" y="22372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1" name="Freeform 32" descr="20%"/>
          <p:cNvSpPr>
            <a:spLocks/>
          </p:cNvSpPr>
          <p:nvPr/>
        </p:nvSpPr>
        <p:spPr bwMode="auto">
          <a:xfrm>
            <a:off x="11099801" y="22372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2" name="Freeform 33" descr="50%"/>
          <p:cNvSpPr>
            <a:spLocks/>
          </p:cNvSpPr>
          <p:nvPr/>
        </p:nvSpPr>
        <p:spPr bwMode="auto">
          <a:xfrm>
            <a:off x="10541001" y="33548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3" name="Freeform 34" descr="50%"/>
          <p:cNvSpPr>
            <a:spLocks/>
          </p:cNvSpPr>
          <p:nvPr/>
        </p:nvSpPr>
        <p:spPr bwMode="auto">
          <a:xfrm>
            <a:off x="11099801" y="33548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4" name="Freeform 35" descr="25%"/>
          <p:cNvSpPr>
            <a:spLocks/>
          </p:cNvSpPr>
          <p:nvPr/>
        </p:nvSpPr>
        <p:spPr bwMode="auto">
          <a:xfrm>
            <a:off x="10541001" y="44724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5">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5" name="Freeform 36" descr="25%"/>
          <p:cNvSpPr>
            <a:spLocks/>
          </p:cNvSpPr>
          <p:nvPr/>
        </p:nvSpPr>
        <p:spPr bwMode="auto">
          <a:xfrm>
            <a:off x="11099801" y="44724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5">
            <a:fgClr>
              <a:srgbClr val="FFCC99"/>
            </a:fgClr>
            <a:bgClr>
              <a:schemeClr val="tx1"/>
            </a:bgClr>
          </a:pattFill>
          <a:ln w="12700" cap="rnd" cmpd="sng">
            <a:solidFill>
              <a:srgbClr val="000000"/>
            </a:solidFill>
            <a:prstDash val="solid"/>
            <a:round/>
            <a:headEnd type="none" w="med" len="med"/>
            <a:tailEnd type="none" w="med" len="med"/>
          </a:ln>
          <a:effectLst/>
        </p:spPr>
        <p:txBody>
          <a:bodyPr/>
          <a:lstStyle/>
          <a:p>
            <a:endParaRPr lang="pl-PL" sz="2400"/>
          </a:p>
        </p:txBody>
      </p:sp>
    </p:spTree>
    <p:extLst>
      <p:ext uri="{BB962C8B-B14F-4D97-AF65-F5344CB8AC3E}">
        <p14:creationId xmlns:p14="http://schemas.microsoft.com/office/powerpoint/2010/main" val="11018411"/>
      </p:ext>
    </p:extLst>
  </p:cSld>
  <p:clrMapOvr>
    <a:masterClrMapping/>
  </p:clrMapOvr>
  <p:transition spd="slow">
    <p:cover dir="d"/>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Rectangle 19"/>
          <p:cNvSpPr>
            <a:spLocks noChangeArrowheads="1"/>
          </p:cNvSpPr>
          <p:nvPr/>
        </p:nvSpPr>
        <p:spPr bwMode="auto">
          <a:xfrm>
            <a:off x="396852" y="3287928"/>
            <a:ext cx="4095777" cy="1597019"/>
          </a:xfrm>
          <a:prstGeom prst="rect">
            <a:avLst/>
          </a:prstGeom>
          <a:noFill/>
          <a:ln w="12700">
            <a:noFill/>
            <a:miter lim="800000"/>
            <a:headEnd/>
            <a:tailEnd/>
          </a:ln>
          <a:effectLst/>
        </p:spPr>
        <p:txBody>
          <a:bodyPr wrap="square" lIns="120649" tIns="59267" rIns="120649" bIns="59267">
            <a:spAutoFit/>
          </a:bodyPr>
          <a:lstStyle/>
          <a:p>
            <a:pPr algn="ctr"/>
            <a:r>
              <a:rPr lang="pl-PL" sz="2400" dirty="0">
                <a:latin typeface="Calibri" panose="020F0502020204030204" pitchFamily="34" charset="0"/>
                <a:ea typeface="Calibri" panose="020F0502020204030204" pitchFamily="34" charset="0"/>
                <a:cs typeface="Calibri" panose="020F0502020204030204" pitchFamily="34" charset="0"/>
              </a:rPr>
              <a:t>Całkowite ciśnienie wywierane przez mieszaninę gazów równa się sumie ciśnień cząstkowych gazów tworzących mieszaninę</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3" name="AutoShape 3"/>
          <p:cNvSpPr>
            <a:spLocks noChangeArrowheads="1"/>
          </p:cNvSpPr>
          <p:nvPr/>
        </p:nvSpPr>
        <p:spPr bwMode="auto">
          <a:xfrm rot="10800000">
            <a:off x="4571991" y="1523987"/>
            <a:ext cx="2540000" cy="4699000"/>
          </a:xfrm>
          <a:prstGeom prst="triangle">
            <a:avLst>
              <a:gd name="adj" fmla="val 49995"/>
            </a:avLst>
          </a:prstGeom>
          <a:gradFill rotWithShape="0">
            <a:gsLst>
              <a:gs pos="0">
                <a:srgbClr val="00279F"/>
              </a:gs>
              <a:gs pos="100000">
                <a:srgbClr val="00279F">
                  <a:gamma/>
                  <a:shade val="40000"/>
                  <a:invGamma/>
                </a:srgbClr>
              </a:gs>
            </a:gsLst>
            <a:lin ang="5400000" scaled="1"/>
          </a:gradFill>
          <a:ln w="12700">
            <a:noFill/>
            <a:miter lim="800000"/>
            <a:headEnd/>
            <a:tailEnd/>
          </a:ln>
          <a:effectLst/>
        </p:spPr>
        <p:txBody>
          <a:bodyPr wrap="none" anchor="ctr"/>
          <a:lstStyle/>
          <a:p>
            <a:endParaRPr lang="pl-PL" sz="2400"/>
          </a:p>
        </p:txBody>
      </p:sp>
      <p:sp>
        <p:nvSpPr>
          <p:cNvPr id="24" name="Line 4"/>
          <p:cNvSpPr>
            <a:spLocks noChangeShapeType="1"/>
          </p:cNvSpPr>
          <p:nvPr/>
        </p:nvSpPr>
        <p:spPr bwMode="auto">
          <a:xfrm>
            <a:off x="5054600" y="15832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5" name="Line 5"/>
          <p:cNvSpPr>
            <a:spLocks noChangeShapeType="1"/>
          </p:cNvSpPr>
          <p:nvPr/>
        </p:nvSpPr>
        <p:spPr bwMode="auto">
          <a:xfrm>
            <a:off x="5054600" y="27008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6" name="Line 6"/>
          <p:cNvSpPr>
            <a:spLocks noChangeShapeType="1"/>
          </p:cNvSpPr>
          <p:nvPr/>
        </p:nvSpPr>
        <p:spPr bwMode="auto">
          <a:xfrm>
            <a:off x="5054600" y="38184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7" name="Line 7"/>
          <p:cNvSpPr>
            <a:spLocks noChangeShapeType="1"/>
          </p:cNvSpPr>
          <p:nvPr/>
        </p:nvSpPr>
        <p:spPr bwMode="auto">
          <a:xfrm>
            <a:off x="5054600" y="49360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8" name="Line 8"/>
          <p:cNvSpPr>
            <a:spLocks noChangeShapeType="1"/>
          </p:cNvSpPr>
          <p:nvPr/>
        </p:nvSpPr>
        <p:spPr bwMode="auto">
          <a:xfrm>
            <a:off x="5054600" y="60536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9" name="Rectangle 9"/>
          <p:cNvSpPr>
            <a:spLocks noChangeArrowheads="1"/>
          </p:cNvSpPr>
          <p:nvPr/>
        </p:nvSpPr>
        <p:spPr bwMode="auto">
          <a:xfrm>
            <a:off x="7433733" y="12636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0,8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0,2</a:t>
            </a:r>
            <a:r>
              <a:rPr lang="it-IT" sz="3200"/>
              <a:t> </a:t>
            </a:r>
          </a:p>
        </p:txBody>
      </p:sp>
      <p:sp>
        <p:nvSpPr>
          <p:cNvPr id="30" name="Rectangle 10"/>
          <p:cNvSpPr>
            <a:spLocks noChangeArrowheads="1"/>
          </p:cNvSpPr>
          <p:nvPr/>
        </p:nvSpPr>
        <p:spPr bwMode="auto">
          <a:xfrm>
            <a:off x="7433733" y="23812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1,6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0,4</a:t>
            </a:r>
            <a:r>
              <a:rPr lang="it-IT" sz="3200"/>
              <a:t> </a:t>
            </a:r>
          </a:p>
        </p:txBody>
      </p:sp>
      <p:sp>
        <p:nvSpPr>
          <p:cNvPr id="31" name="Rectangle 11"/>
          <p:cNvSpPr>
            <a:spLocks noChangeArrowheads="1"/>
          </p:cNvSpPr>
          <p:nvPr/>
        </p:nvSpPr>
        <p:spPr bwMode="auto">
          <a:xfrm>
            <a:off x="7433733" y="34988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solidFill>
                <a:schemeClr val="bg1"/>
              </a:solidFill>
            </a:endParaRPr>
          </a:p>
        </p:txBody>
      </p:sp>
      <p:sp>
        <p:nvSpPr>
          <p:cNvPr id="32" name="Rectangle 12"/>
          <p:cNvSpPr>
            <a:spLocks noChangeArrowheads="1"/>
          </p:cNvSpPr>
          <p:nvPr/>
        </p:nvSpPr>
        <p:spPr bwMode="auto">
          <a:xfrm>
            <a:off x="7433733" y="46164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p>
        </p:txBody>
      </p:sp>
      <p:sp>
        <p:nvSpPr>
          <p:cNvPr id="33" name="Rectangle 13"/>
          <p:cNvSpPr>
            <a:spLocks noChangeArrowheads="1"/>
          </p:cNvSpPr>
          <p:nvPr/>
        </p:nvSpPr>
        <p:spPr bwMode="auto">
          <a:xfrm>
            <a:off x="7433733" y="57340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p>
        </p:txBody>
      </p:sp>
      <p:sp>
        <p:nvSpPr>
          <p:cNvPr id="34" name="Freeform 22" descr="20%"/>
          <p:cNvSpPr>
            <a:spLocks/>
          </p:cNvSpPr>
          <p:nvPr/>
        </p:nvSpPr>
        <p:spPr bwMode="auto">
          <a:xfrm>
            <a:off x="10541001" y="55900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5" name="Freeform 23" descr="20%"/>
          <p:cNvSpPr>
            <a:spLocks/>
          </p:cNvSpPr>
          <p:nvPr/>
        </p:nvSpPr>
        <p:spPr bwMode="auto">
          <a:xfrm>
            <a:off x="11099801" y="55900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6" name="Rectangle 26"/>
          <p:cNvSpPr>
            <a:spLocks noChangeArrowheads="1"/>
          </p:cNvSpPr>
          <p:nvPr/>
        </p:nvSpPr>
        <p:spPr bwMode="auto">
          <a:xfrm>
            <a:off x="7425267" y="848766"/>
            <a:ext cx="2901433" cy="447923"/>
          </a:xfrm>
          <a:prstGeom prst="rect">
            <a:avLst/>
          </a:prstGeom>
          <a:noFill/>
          <a:ln w="12700">
            <a:noFill/>
            <a:miter lim="800000"/>
            <a:headEnd/>
            <a:tailEnd/>
          </a:ln>
          <a:effectLst/>
        </p:spPr>
        <p:txBody>
          <a:bodyPr wrap="none" lIns="120649" tIns="59267" rIns="120649" bIns="59267">
            <a:spAutoFit/>
          </a:bodyPr>
          <a:lstStyle/>
          <a:p>
            <a:pPr algn="l"/>
            <a:r>
              <a:rPr lang="pl-PL" sz="2133" b="1">
                <a:solidFill>
                  <a:schemeClr val="bg1"/>
                </a:solidFill>
                <a:latin typeface="Arial" charset="0"/>
              </a:rPr>
              <a:t>Ciśnienia cząstkowe</a:t>
            </a:r>
            <a:endParaRPr lang="en-US" sz="2133" b="1">
              <a:solidFill>
                <a:schemeClr val="bg1"/>
              </a:solidFill>
              <a:latin typeface="Arial" charset="0"/>
            </a:endParaRPr>
          </a:p>
        </p:txBody>
      </p:sp>
      <p:sp>
        <p:nvSpPr>
          <p:cNvPr id="37" name="Rectangle 27"/>
          <p:cNvSpPr>
            <a:spLocks noChangeArrowheads="1"/>
          </p:cNvSpPr>
          <p:nvPr/>
        </p:nvSpPr>
        <p:spPr bwMode="auto">
          <a:xfrm>
            <a:off x="5024967" y="952483"/>
            <a:ext cx="3109384" cy="5172037"/>
          </a:xfrm>
          <a:prstGeom prst="rect">
            <a:avLst/>
          </a:prstGeom>
          <a:noFill/>
          <a:ln w="12700">
            <a:noFill/>
            <a:miter lim="800000"/>
            <a:headEnd/>
            <a:tailEnd/>
          </a:ln>
          <a:effectLst/>
        </p:spPr>
        <p:txBody>
          <a:bodyPr lIns="120649" tIns="59267" rIns="120649" bIns="59267">
            <a:spAutoFit/>
          </a:bodyPr>
          <a:lstStyle/>
          <a:p>
            <a:pPr algn="l">
              <a:lnSpc>
                <a:spcPct val="152000"/>
              </a:lnSpc>
            </a:pPr>
            <a:r>
              <a:rPr lang="en-US" sz="2400" b="1" dirty="0">
                <a:solidFill>
                  <a:schemeClr val="bg1"/>
                </a:solidFill>
                <a:latin typeface="Arial" charset="0"/>
              </a:rPr>
              <a:t>1 </a:t>
            </a:r>
            <a:r>
              <a:rPr lang="pl-PL" sz="2400" b="1" dirty="0">
                <a:solidFill>
                  <a:schemeClr val="bg1"/>
                </a:solidFill>
                <a:latin typeface="Arial" charset="0"/>
              </a:rPr>
              <a:t>a</a:t>
            </a:r>
            <a:r>
              <a:rPr lang="en-US" sz="2400" b="1" dirty="0">
                <a:solidFill>
                  <a:schemeClr val="bg1"/>
                </a:solidFill>
                <a:latin typeface="Arial" charset="0"/>
              </a:rPr>
              <a:t>t  - 0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2 </a:t>
            </a:r>
            <a:r>
              <a:rPr lang="pl-PL" sz="2400" b="1" dirty="0">
                <a:solidFill>
                  <a:schemeClr val="bg1"/>
                </a:solidFill>
                <a:latin typeface="Arial" charset="0"/>
              </a:rPr>
              <a:t>a</a:t>
            </a:r>
            <a:r>
              <a:rPr lang="en-US" sz="2400" b="1" dirty="0">
                <a:solidFill>
                  <a:schemeClr val="bg1"/>
                </a:solidFill>
                <a:latin typeface="Arial" charset="0"/>
              </a:rPr>
              <a:t>t  - 10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3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20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4 </a:t>
            </a:r>
            <a:r>
              <a:rPr lang="pl-PL" sz="2400" b="1" dirty="0">
                <a:solidFill>
                  <a:schemeClr val="bg1"/>
                </a:solidFill>
                <a:latin typeface="Arial" charset="0"/>
              </a:rPr>
              <a:t>a</a:t>
            </a:r>
            <a:r>
              <a:rPr lang="en-US" sz="2400" b="1" dirty="0">
                <a:solidFill>
                  <a:schemeClr val="bg1"/>
                </a:solidFill>
                <a:latin typeface="Arial" charset="0"/>
              </a:rPr>
              <a:t>t</a:t>
            </a:r>
            <a:r>
              <a:rPr lang="pl-PL" sz="2400" b="1" dirty="0">
                <a:solidFill>
                  <a:schemeClr val="bg1"/>
                </a:solidFill>
                <a:latin typeface="Arial" charset="0"/>
              </a:rPr>
              <a:t>  -</a:t>
            </a:r>
            <a:r>
              <a:rPr lang="en-US" sz="2400" b="1" dirty="0">
                <a:solidFill>
                  <a:schemeClr val="bg1"/>
                </a:solidFill>
                <a:latin typeface="Arial" charset="0"/>
              </a:rPr>
              <a:t> 30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5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40 </a:t>
            </a:r>
            <a:r>
              <a:rPr lang="pl-PL" sz="2400" b="1" dirty="0">
                <a:solidFill>
                  <a:schemeClr val="bg1"/>
                </a:solidFill>
                <a:latin typeface="Arial" charset="0"/>
              </a:rPr>
              <a:t>m</a:t>
            </a:r>
            <a:r>
              <a:rPr lang="en-US" sz="2400" dirty="0">
                <a:solidFill>
                  <a:schemeClr val="bg1"/>
                </a:solidFill>
              </a:rPr>
              <a:t> 	</a:t>
            </a:r>
          </a:p>
        </p:txBody>
      </p:sp>
      <p:sp>
        <p:nvSpPr>
          <p:cNvPr id="38" name="Freeform 29" descr="5%"/>
          <p:cNvSpPr>
            <a:spLocks/>
          </p:cNvSpPr>
          <p:nvPr/>
        </p:nvSpPr>
        <p:spPr bwMode="auto">
          <a:xfrm>
            <a:off x="10541001" y="11196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9" name="Freeform 30" descr="5%"/>
          <p:cNvSpPr>
            <a:spLocks/>
          </p:cNvSpPr>
          <p:nvPr/>
        </p:nvSpPr>
        <p:spPr bwMode="auto">
          <a:xfrm>
            <a:off x="11099801" y="11196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0" name="Freeform 31" descr="20%"/>
          <p:cNvSpPr>
            <a:spLocks/>
          </p:cNvSpPr>
          <p:nvPr/>
        </p:nvSpPr>
        <p:spPr bwMode="auto">
          <a:xfrm>
            <a:off x="10541001" y="22372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1" name="Freeform 32" descr="20%"/>
          <p:cNvSpPr>
            <a:spLocks/>
          </p:cNvSpPr>
          <p:nvPr/>
        </p:nvSpPr>
        <p:spPr bwMode="auto">
          <a:xfrm>
            <a:off x="11099801" y="22372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2" name="Freeform 33" descr="50%"/>
          <p:cNvSpPr>
            <a:spLocks/>
          </p:cNvSpPr>
          <p:nvPr/>
        </p:nvSpPr>
        <p:spPr bwMode="auto">
          <a:xfrm>
            <a:off x="10541001" y="33548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3" name="Freeform 34" descr="50%"/>
          <p:cNvSpPr>
            <a:spLocks/>
          </p:cNvSpPr>
          <p:nvPr/>
        </p:nvSpPr>
        <p:spPr bwMode="auto">
          <a:xfrm>
            <a:off x="11099801" y="33548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4" name="Freeform 35" descr="25%"/>
          <p:cNvSpPr>
            <a:spLocks/>
          </p:cNvSpPr>
          <p:nvPr/>
        </p:nvSpPr>
        <p:spPr bwMode="auto">
          <a:xfrm>
            <a:off x="10541001" y="44724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5">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5" name="Freeform 36" descr="25%"/>
          <p:cNvSpPr>
            <a:spLocks/>
          </p:cNvSpPr>
          <p:nvPr/>
        </p:nvSpPr>
        <p:spPr bwMode="auto">
          <a:xfrm>
            <a:off x="11099801" y="44724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5">
            <a:fgClr>
              <a:srgbClr val="FFCC99"/>
            </a:fgClr>
            <a:bgClr>
              <a:schemeClr val="tx1"/>
            </a:bgClr>
          </a:pattFill>
          <a:ln w="12700" cap="rnd" cmpd="sng">
            <a:solidFill>
              <a:srgbClr val="000000"/>
            </a:solidFill>
            <a:prstDash val="solid"/>
            <a:round/>
            <a:headEnd type="none" w="med" len="med"/>
            <a:tailEnd type="none" w="med" len="med"/>
          </a:ln>
          <a:effectLst/>
        </p:spPr>
        <p:txBody>
          <a:bodyPr/>
          <a:lstStyle/>
          <a:p>
            <a:endParaRPr lang="pl-PL" sz="2400"/>
          </a:p>
        </p:txBody>
      </p:sp>
    </p:spTree>
    <p:extLst>
      <p:ext uri="{BB962C8B-B14F-4D97-AF65-F5344CB8AC3E}">
        <p14:creationId xmlns:p14="http://schemas.microsoft.com/office/powerpoint/2010/main" val="1368765842"/>
      </p:ext>
    </p:extLst>
  </p:cSld>
  <p:clrMapOvr>
    <a:masterClrMapping/>
  </p:clrMapOvr>
  <p:transition spd="slow">
    <p:cover dir="d"/>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Rectangle 19"/>
          <p:cNvSpPr>
            <a:spLocks noChangeArrowheads="1"/>
          </p:cNvSpPr>
          <p:nvPr/>
        </p:nvSpPr>
        <p:spPr bwMode="auto">
          <a:xfrm>
            <a:off x="396852" y="3429000"/>
            <a:ext cx="4095777" cy="1597019"/>
          </a:xfrm>
          <a:prstGeom prst="rect">
            <a:avLst/>
          </a:prstGeom>
          <a:noFill/>
          <a:ln w="12700">
            <a:noFill/>
            <a:miter lim="800000"/>
            <a:headEnd/>
            <a:tailEnd/>
          </a:ln>
          <a:effectLst/>
        </p:spPr>
        <p:txBody>
          <a:bodyPr wrap="square" lIns="120649" tIns="59267" rIns="120649" bIns="59267">
            <a:spAutoFit/>
          </a:bodyPr>
          <a:lstStyle/>
          <a:p>
            <a:pPr algn="ctr"/>
            <a:r>
              <a:rPr lang="pl-PL" sz="2400" dirty="0">
                <a:latin typeface="Calibri" panose="020F0502020204030204" pitchFamily="34" charset="0"/>
                <a:ea typeface="Calibri" panose="020F0502020204030204" pitchFamily="34" charset="0"/>
                <a:cs typeface="Calibri" panose="020F0502020204030204" pitchFamily="34" charset="0"/>
              </a:rPr>
              <a:t>Całkowite ciśnienie wywierane przez mieszaninę gazów równa się sumie ciśnień cząstkowych gazów tworzących mieszaninę</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3" name="AutoShape 3"/>
          <p:cNvSpPr>
            <a:spLocks noChangeArrowheads="1"/>
          </p:cNvSpPr>
          <p:nvPr/>
        </p:nvSpPr>
        <p:spPr bwMode="auto">
          <a:xfrm rot="10800000">
            <a:off x="4571991" y="1523987"/>
            <a:ext cx="2540000" cy="4699000"/>
          </a:xfrm>
          <a:prstGeom prst="triangle">
            <a:avLst>
              <a:gd name="adj" fmla="val 49995"/>
            </a:avLst>
          </a:prstGeom>
          <a:gradFill rotWithShape="0">
            <a:gsLst>
              <a:gs pos="0">
                <a:srgbClr val="00279F"/>
              </a:gs>
              <a:gs pos="100000">
                <a:srgbClr val="00279F">
                  <a:gamma/>
                  <a:shade val="40000"/>
                  <a:invGamma/>
                </a:srgbClr>
              </a:gs>
            </a:gsLst>
            <a:lin ang="5400000" scaled="1"/>
          </a:gradFill>
          <a:ln w="12700">
            <a:noFill/>
            <a:miter lim="800000"/>
            <a:headEnd/>
            <a:tailEnd/>
          </a:ln>
          <a:effectLst/>
        </p:spPr>
        <p:txBody>
          <a:bodyPr wrap="none" anchor="ctr"/>
          <a:lstStyle/>
          <a:p>
            <a:endParaRPr lang="pl-PL" sz="2400"/>
          </a:p>
        </p:txBody>
      </p:sp>
      <p:sp>
        <p:nvSpPr>
          <p:cNvPr id="24" name="Line 4"/>
          <p:cNvSpPr>
            <a:spLocks noChangeShapeType="1"/>
          </p:cNvSpPr>
          <p:nvPr/>
        </p:nvSpPr>
        <p:spPr bwMode="auto">
          <a:xfrm>
            <a:off x="5054600" y="15832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5" name="Line 5"/>
          <p:cNvSpPr>
            <a:spLocks noChangeShapeType="1"/>
          </p:cNvSpPr>
          <p:nvPr/>
        </p:nvSpPr>
        <p:spPr bwMode="auto">
          <a:xfrm>
            <a:off x="5054600" y="27008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6" name="Line 6"/>
          <p:cNvSpPr>
            <a:spLocks noChangeShapeType="1"/>
          </p:cNvSpPr>
          <p:nvPr/>
        </p:nvSpPr>
        <p:spPr bwMode="auto">
          <a:xfrm>
            <a:off x="5054600" y="38184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7" name="Line 7"/>
          <p:cNvSpPr>
            <a:spLocks noChangeShapeType="1"/>
          </p:cNvSpPr>
          <p:nvPr/>
        </p:nvSpPr>
        <p:spPr bwMode="auto">
          <a:xfrm>
            <a:off x="5054600" y="49360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8" name="Line 8"/>
          <p:cNvSpPr>
            <a:spLocks noChangeShapeType="1"/>
          </p:cNvSpPr>
          <p:nvPr/>
        </p:nvSpPr>
        <p:spPr bwMode="auto">
          <a:xfrm>
            <a:off x="5054600" y="60536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9" name="Rectangle 9"/>
          <p:cNvSpPr>
            <a:spLocks noChangeArrowheads="1"/>
          </p:cNvSpPr>
          <p:nvPr/>
        </p:nvSpPr>
        <p:spPr bwMode="auto">
          <a:xfrm>
            <a:off x="7433733" y="12636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0,8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0,2</a:t>
            </a:r>
            <a:r>
              <a:rPr lang="it-IT" sz="3200"/>
              <a:t> </a:t>
            </a:r>
          </a:p>
        </p:txBody>
      </p:sp>
      <p:sp>
        <p:nvSpPr>
          <p:cNvPr id="30" name="Rectangle 10"/>
          <p:cNvSpPr>
            <a:spLocks noChangeArrowheads="1"/>
          </p:cNvSpPr>
          <p:nvPr/>
        </p:nvSpPr>
        <p:spPr bwMode="auto">
          <a:xfrm>
            <a:off x="7433733" y="23812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1,6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0,4</a:t>
            </a:r>
            <a:r>
              <a:rPr lang="it-IT" sz="3200"/>
              <a:t> </a:t>
            </a:r>
          </a:p>
        </p:txBody>
      </p:sp>
      <p:sp>
        <p:nvSpPr>
          <p:cNvPr id="31" name="Rectangle 11"/>
          <p:cNvSpPr>
            <a:spLocks noChangeArrowheads="1"/>
          </p:cNvSpPr>
          <p:nvPr/>
        </p:nvSpPr>
        <p:spPr bwMode="auto">
          <a:xfrm>
            <a:off x="7433733" y="34988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2,4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0,6</a:t>
            </a:r>
          </a:p>
        </p:txBody>
      </p:sp>
      <p:sp>
        <p:nvSpPr>
          <p:cNvPr id="32" name="Rectangle 12"/>
          <p:cNvSpPr>
            <a:spLocks noChangeArrowheads="1"/>
          </p:cNvSpPr>
          <p:nvPr/>
        </p:nvSpPr>
        <p:spPr bwMode="auto">
          <a:xfrm>
            <a:off x="7433733" y="46164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p>
        </p:txBody>
      </p:sp>
      <p:sp>
        <p:nvSpPr>
          <p:cNvPr id="33" name="Rectangle 13"/>
          <p:cNvSpPr>
            <a:spLocks noChangeArrowheads="1"/>
          </p:cNvSpPr>
          <p:nvPr/>
        </p:nvSpPr>
        <p:spPr bwMode="auto">
          <a:xfrm>
            <a:off x="7433733" y="57340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p>
        </p:txBody>
      </p:sp>
      <p:sp>
        <p:nvSpPr>
          <p:cNvPr id="34" name="Freeform 22" descr="20%"/>
          <p:cNvSpPr>
            <a:spLocks/>
          </p:cNvSpPr>
          <p:nvPr/>
        </p:nvSpPr>
        <p:spPr bwMode="auto">
          <a:xfrm>
            <a:off x="10541001" y="55900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5" name="Freeform 23" descr="20%"/>
          <p:cNvSpPr>
            <a:spLocks/>
          </p:cNvSpPr>
          <p:nvPr/>
        </p:nvSpPr>
        <p:spPr bwMode="auto">
          <a:xfrm>
            <a:off x="11099801" y="55900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6" name="Rectangle 26"/>
          <p:cNvSpPr>
            <a:spLocks noChangeArrowheads="1"/>
          </p:cNvSpPr>
          <p:nvPr/>
        </p:nvSpPr>
        <p:spPr bwMode="auto">
          <a:xfrm>
            <a:off x="7425267" y="848766"/>
            <a:ext cx="2901433" cy="447923"/>
          </a:xfrm>
          <a:prstGeom prst="rect">
            <a:avLst/>
          </a:prstGeom>
          <a:noFill/>
          <a:ln w="12700">
            <a:noFill/>
            <a:miter lim="800000"/>
            <a:headEnd/>
            <a:tailEnd/>
          </a:ln>
          <a:effectLst/>
        </p:spPr>
        <p:txBody>
          <a:bodyPr wrap="none" lIns="120649" tIns="59267" rIns="120649" bIns="59267">
            <a:spAutoFit/>
          </a:bodyPr>
          <a:lstStyle/>
          <a:p>
            <a:pPr algn="l"/>
            <a:r>
              <a:rPr lang="pl-PL" sz="2133" b="1">
                <a:solidFill>
                  <a:schemeClr val="bg1"/>
                </a:solidFill>
                <a:latin typeface="Arial" charset="0"/>
              </a:rPr>
              <a:t>Ciśnienia cząstkowe</a:t>
            </a:r>
            <a:endParaRPr lang="en-US" sz="2133" b="1">
              <a:solidFill>
                <a:schemeClr val="bg1"/>
              </a:solidFill>
              <a:latin typeface="Arial" charset="0"/>
            </a:endParaRPr>
          </a:p>
        </p:txBody>
      </p:sp>
      <p:sp>
        <p:nvSpPr>
          <p:cNvPr id="37" name="Rectangle 27"/>
          <p:cNvSpPr>
            <a:spLocks noChangeArrowheads="1"/>
          </p:cNvSpPr>
          <p:nvPr/>
        </p:nvSpPr>
        <p:spPr bwMode="auto">
          <a:xfrm>
            <a:off x="5024967" y="952483"/>
            <a:ext cx="3109384" cy="5172037"/>
          </a:xfrm>
          <a:prstGeom prst="rect">
            <a:avLst/>
          </a:prstGeom>
          <a:noFill/>
          <a:ln w="12700">
            <a:noFill/>
            <a:miter lim="800000"/>
            <a:headEnd/>
            <a:tailEnd/>
          </a:ln>
          <a:effectLst/>
        </p:spPr>
        <p:txBody>
          <a:bodyPr lIns="120649" tIns="59267" rIns="120649" bIns="59267">
            <a:spAutoFit/>
          </a:bodyPr>
          <a:lstStyle/>
          <a:p>
            <a:pPr algn="l">
              <a:lnSpc>
                <a:spcPct val="152000"/>
              </a:lnSpc>
            </a:pPr>
            <a:r>
              <a:rPr lang="en-US" sz="2400" b="1" dirty="0">
                <a:solidFill>
                  <a:schemeClr val="bg1"/>
                </a:solidFill>
                <a:latin typeface="Arial" charset="0"/>
              </a:rPr>
              <a:t>1 </a:t>
            </a:r>
            <a:r>
              <a:rPr lang="pl-PL" sz="2400" b="1" dirty="0">
                <a:solidFill>
                  <a:schemeClr val="bg1"/>
                </a:solidFill>
                <a:latin typeface="Arial" charset="0"/>
              </a:rPr>
              <a:t>a</a:t>
            </a:r>
            <a:r>
              <a:rPr lang="en-US" sz="2400" b="1" dirty="0">
                <a:solidFill>
                  <a:schemeClr val="bg1"/>
                </a:solidFill>
                <a:latin typeface="Arial" charset="0"/>
              </a:rPr>
              <a:t>t  - 0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2 </a:t>
            </a:r>
            <a:r>
              <a:rPr lang="pl-PL" sz="2400" b="1" dirty="0">
                <a:solidFill>
                  <a:schemeClr val="bg1"/>
                </a:solidFill>
                <a:latin typeface="Arial" charset="0"/>
              </a:rPr>
              <a:t>a</a:t>
            </a:r>
            <a:r>
              <a:rPr lang="en-US" sz="2400" b="1" dirty="0">
                <a:solidFill>
                  <a:schemeClr val="bg1"/>
                </a:solidFill>
                <a:latin typeface="Arial" charset="0"/>
              </a:rPr>
              <a:t>t  - 10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3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20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4 </a:t>
            </a:r>
            <a:r>
              <a:rPr lang="pl-PL" sz="2400" b="1" dirty="0">
                <a:solidFill>
                  <a:schemeClr val="bg1"/>
                </a:solidFill>
                <a:latin typeface="Arial" charset="0"/>
              </a:rPr>
              <a:t>a</a:t>
            </a:r>
            <a:r>
              <a:rPr lang="en-US" sz="2400" b="1" dirty="0">
                <a:solidFill>
                  <a:schemeClr val="bg1"/>
                </a:solidFill>
                <a:latin typeface="Arial" charset="0"/>
              </a:rPr>
              <a:t>t</a:t>
            </a:r>
            <a:r>
              <a:rPr lang="pl-PL" sz="2400" b="1" dirty="0">
                <a:solidFill>
                  <a:schemeClr val="bg1"/>
                </a:solidFill>
                <a:latin typeface="Arial" charset="0"/>
              </a:rPr>
              <a:t>  -</a:t>
            </a:r>
            <a:r>
              <a:rPr lang="en-US" sz="2400" b="1" dirty="0">
                <a:solidFill>
                  <a:schemeClr val="bg1"/>
                </a:solidFill>
                <a:latin typeface="Arial" charset="0"/>
              </a:rPr>
              <a:t> 30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5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40 </a:t>
            </a:r>
            <a:r>
              <a:rPr lang="pl-PL" sz="2400" b="1" dirty="0">
                <a:solidFill>
                  <a:schemeClr val="bg1"/>
                </a:solidFill>
                <a:latin typeface="Arial" charset="0"/>
              </a:rPr>
              <a:t>m</a:t>
            </a:r>
            <a:r>
              <a:rPr lang="en-US" sz="2400" dirty="0">
                <a:solidFill>
                  <a:schemeClr val="bg1"/>
                </a:solidFill>
              </a:rPr>
              <a:t> 	</a:t>
            </a:r>
          </a:p>
        </p:txBody>
      </p:sp>
      <p:sp>
        <p:nvSpPr>
          <p:cNvPr id="38" name="Freeform 29" descr="5%"/>
          <p:cNvSpPr>
            <a:spLocks/>
          </p:cNvSpPr>
          <p:nvPr/>
        </p:nvSpPr>
        <p:spPr bwMode="auto">
          <a:xfrm>
            <a:off x="10541001" y="11196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9" name="Freeform 30" descr="5%"/>
          <p:cNvSpPr>
            <a:spLocks/>
          </p:cNvSpPr>
          <p:nvPr/>
        </p:nvSpPr>
        <p:spPr bwMode="auto">
          <a:xfrm>
            <a:off x="11099801" y="11196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0" name="Freeform 31" descr="20%"/>
          <p:cNvSpPr>
            <a:spLocks/>
          </p:cNvSpPr>
          <p:nvPr/>
        </p:nvSpPr>
        <p:spPr bwMode="auto">
          <a:xfrm>
            <a:off x="10541001" y="22372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1" name="Freeform 32" descr="20%"/>
          <p:cNvSpPr>
            <a:spLocks/>
          </p:cNvSpPr>
          <p:nvPr/>
        </p:nvSpPr>
        <p:spPr bwMode="auto">
          <a:xfrm>
            <a:off x="11099801" y="22372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2" name="Freeform 33" descr="50%"/>
          <p:cNvSpPr>
            <a:spLocks/>
          </p:cNvSpPr>
          <p:nvPr/>
        </p:nvSpPr>
        <p:spPr bwMode="auto">
          <a:xfrm>
            <a:off x="10541001" y="33548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3" name="Freeform 34" descr="50%"/>
          <p:cNvSpPr>
            <a:spLocks/>
          </p:cNvSpPr>
          <p:nvPr/>
        </p:nvSpPr>
        <p:spPr bwMode="auto">
          <a:xfrm>
            <a:off x="11099801" y="33548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4" name="Freeform 35" descr="25%"/>
          <p:cNvSpPr>
            <a:spLocks/>
          </p:cNvSpPr>
          <p:nvPr/>
        </p:nvSpPr>
        <p:spPr bwMode="auto">
          <a:xfrm>
            <a:off x="10541001" y="44724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5">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5" name="Freeform 36" descr="25%"/>
          <p:cNvSpPr>
            <a:spLocks/>
          </p:cNvSpPr>
          <p:nvPr/>
        </p:nvSpPr>
        <p:spPr bwMode="auto">
          <a:xfrm>
            <a:off x="11099801" y="44724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5">
            <a:fgClr>
              <a:srgbClr val="FFCC99"/>
            </a:fgClr>
            <a:bgClr>
              <a:schemeClr val="tx1"/>
            </a:bgClr>
          </a:pattFill>
          <a:ln w="12700" cap="rnd" cmpd="sng">
            <a:solidFill>
              <a:srgbClr val="000000"/>
            </a:solidFill>
            <a:prstDash val="solid"/>
            <a:round/>
            <a:headEnd type="none" w="med" len="med"/>
            <a:tailEnd type="none" w="med" len="med"/>
          </a:ln>
          <a:effectLst/>
        </p:spPr>
        <p:txBody>
          <a:bodyPr/>
          <a:lstStyle/>
          <a:p>
            <a:endParaRPr lang="pl-PL" sz="2400"/>
          </a:p>
        </p:txBody>
      </p:sp>
    </p:spTree>
    <p:extLst>
      <p:ext uri="{BB962C8B-B14F-4D97-AF65-F5344CB8AC3E}">
        <p14:creationId xmlns:p14="http://schemas.microsoft.com/office/powerpoint/2010/main" val="2677289244"/>
      </p:ext>
    </p:extLst>
  </p:cSld>
  <p:clrMapOvr>
    <a:masterClrMapping/>
  </p:clrMapOvr>
  <p:transition spd="slow">
    <p:cover dir="d"/>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Rectangle 19"/>
          <p:cNvSpPr>
            <a:spLocks noChangeArrowheads="1"/>
          </p:cNvSpPr>
          <p:nvPr/>
        </p:nvSpPr>
        <p:spPr bwMode="auto">
          <a:xfrm>
            <a:off x="476213" y="3612080"/>
            <a:ext cx="4095777" cy="1597019"/>
          </a:xfrm>
          <a:prstGeom prst="rect">
            <a:avLst/>
          </a:prstGeom>
          <a:noFill/>
          <a:ln w="12700">
            <a:noFill/>
            <a:miter lim="800000"/>
            <a:headEnd/>
            <a:tailEnd/>
          </a:ln>
          <a:effectLst/>
        </p:spPr>
        <p:txBody>
          <a:bodyPr wrap="square" lIns="120649" tIns="59267" rIns="120649" bIns="59267">
            <a:spAutoFit/>
          </a:bodyPr>
          <a:lstStyle/>
          <a:p>
            <a:pPr algn="ctr"/>
            <a:r>
              <a:rPr lang="pl-PL" sz="2400" dirty="0">
                <a:latin typeface="Calibri" panose="020F0502020204030204" pitchFamily="34" charset="0"/>
                <a:ea typeface="Calibri" panose="020F0502020204030204" pitchFamily="34" charset="0"/>
                <a:cs typeface="Calibri" panose="020F0502020204030204" pitchFamily="34" charset="0"/>
              </a:rPr>
              <a:t>Całkowite ciśnienie wywierane przez mieszaninę gazów równa się sumie ciśnień cząstkowych gazów tworzących mieszaninę</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3" name="AutoShape 3"/>
          <p:cNvSpPr>
            <a:spLocks noChangeArrowheads="1"/>
          </p:cNvSpPr>
          <p:nvPr/>
        </p:nvSpPr>
        <p:spPr bwMode="auto">
          <a:xfrm rot="10800000">
            <a:off x="4571991" y="1523987"/>
            <a:ext cx="2540000" cy="4699000"/>
          </a:xfrm>
          <a:prstGeom prst="triangle">
            <a:avLst>
              <a:gd name="adj" fmla="val 49995"/>
            </a:avLst>
          </a:prstGeom>
          <a:gradFill rotWithShape="0">
            <a:gsLst>
              <a:gs pos="0">
                <a:srgbClr val="00279F"/>
              </a:gs>
              <a:gs pos="100000">
                <a:srgbClr val="00279F">
                  <a:gamma/>
                  <a:shade val="40000"/>
                  <a:invGamma/>
                </a:srgbClr>
              </a:gs>
            </a:gsLst>
            <a:lin ang="5400000" scaled="1"/>
          </a:gradFill>
          <a:ln w="12700">
            <a:noFill/>
            <a:miter lim="800000"/>
            <a:headEnd/>
            <a:tailEnd/>
          </a:ln>
          <a:effectLst/>
        </p:spPr>
        <p:txBody>
          <a:bodyPr wrap="none" anchor="ctr"/>
          <a:lstStyle/>
          <a:p>
            <a:endParaRPr lang="pl-PL" sz="2400"/>
          </a:p>
        </p:txBody>
      </p:sp>
      <p:sp>
        <p:nvSpPr>
          <p:cNvPr id="24" name="Line 4"/>
          <p:cNvSpPr>
            <a:spLocks noChangeShapeType="1"/>
          </p:cNvSpPr>
          <p:nvPr/>
        </p:nvSpPr>
        <p:spPr bwMode="auto">
          <a:xfrm>
            <a:off x="5054600" y="15832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5" name="Line 5"/>
          <p:cNvSpPr>
            <a:spLocks noChangeShapeType="1"/>
          </p:cNvSpPr>
          <p:nvPr/>
        </p:nvSpPr>
        <p:spPr bwMode="auto">
          <a:xfrm>
            <a:off x="5054600" y="27008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6" name="Line 6"/>
          <p:cNvSpPr>
            <a:spLocks noChangeShapeType="1"/>
          </p:cNvSpPr>
          <p:nvPr/>
        </p:nvSpPr>
        <p:spPr bwMode="auto">
          <a:xfrm>
            <a:off x="5054600" y="38184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7" name="Line 7"/>
          <p:cNvSpPr>
            <a:spLocks noChangeShapeType="1"/>
          </p:cNvSpPr>
          <p:nvPr/>
        </p:nvSpPr>
        <p:spPr bwMode="auto">
          <a:xfrm>
            <a:off x="5054600" y="49360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8" name="Line 8"/>
          <p:cNvSpPr>
            <a:spLocks noChangeShapeType="1"/>
          </p:cNvSpPr>
          <p:nvPr/>
        </p:nvSpPr>
        <p:spPr bwMode="auto">
          <a:xfrm>
            <a:off x="5054600" y="60536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9" name="Rectangle 9"/>
          <p:cNvSpPr>
            <a:spLocks noChangeArrowheads="1"/>
          </p:cNvSpPr>
          <p:nvPr/>
        </p:nvSpPr>
        <p:spPr bwMode="auto">
          <a:xfrm>
            <a:off x="7433733" y="12636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0,8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0,2</a:t>
            </a:r>
            <a:r>
              <a:rPr lang="it-IT" sz="3200"/>
              <a:t> </a:t>
            </a:r>
          </a:p>
        </p:txBody>
      </p:sp>
      <p:sp>
        <p:nvSpPr>
          <p:cNvPr id="30" name="Rectangle 10"/>
          <p:cNvSpPr>
            <a:spLocks noChangeArrowheads="1"/>
          </p:cNvSpPr>
          <p:nvPr/>
        </p:nvSpPr>
        <p:spPr bwMode="auto">
          <a:xfrm>
            <a:off x="7433733" y="23812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1,6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0,4</a:t>
            </a:r>
            <a:r>
              <a:rPr lang="it-IT" sz="3200"/>
              <a:t> </a:t>
            </a:r>
          </a:p>
        </p:txBody>
      </p:sp>
      <p:sp>
        <p:nvSpPr>
          <p:cNvPr id="31" name="Rectangle 11"/>
          <p:cNvSpPr>
            <a:spLocks noChangeArrowheads="1"/>
          </p:cNvSpPr>
          <p:nvPr/>
        </p:nvSpPr>
        <p:spPr bwMode="auto">
          <a:xfrm>
            <a:off x="7433733" y="34988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2,4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0,6</a:t>
            </a:r>
          </a:p>
        </p:txBody>
      </p:sp>
      <p:sp>
        <p:nvSpPr>
          <p:cNvPr id="32" name="Rectangle 12"/>
          <p:cNvSpPr>
            <a:spLocks noChangeArrowheads="1"/>
          </p:cNvSpPr>
          <p:nvPr/>
        </p:nvSpPr>
        <p:spPr bwMode="auto">
          <a:xfrm>
            <a:off x="7433733" y="46164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3,2</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0,8</a:t>
            </a:r>
            <a:r>
              <a:rPr lang="it-IT" sz="3200"/>
              <a:t> </a:t>
            </a:r>
          </a:p>
        </p:txBody>
      </p:sp>
      <p:sp>
        <p:nvSpPr>
          <p:cNvPr id="33" name="Rectangle 13"/>
          <p:cNvSpPr>
            <a:spLocks noChangeArrowheads="1"/>
          </p:cNvSpPr>
          <p:nvPr/>
        </p:nvSpPr>
        <p:spPr bwMode="auto">
          <a:xfrm>
            <a:off x="7433733" y="57340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endParaRPr lang="it-IT" sz="3200" dirty="0"/>
          </a:p>
        </p:txBody>
      </p:sp>
      <p:sp>
        <p:nvSpPr>
          <p:cNvPr id="34" name="Freeform 22" descr="20%"/>
          <p:cNvSpPr>
            <a:spLocks/>
          </p:cNvSpPr>
          <p:nvPr/>
        </p:nvSpPr>
        <p:spPr bwMode="auto">
          <a:xfrm>
            <a:off x="10541001" y="55900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5" name="Freeform 23" descr="20%"/>
          <p:cNvSpPr>
            <a:spLocks/>
          </p:cNvSpPr>
          <p:nvPr/>
        </p:nvSpPr>
        <p:spPr bwMode="auto">
          <a:xfrm>
            <a:off x="11099801" y="55900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6" name="Rectangle 26"/>
          <p:cNvSpPr>
            <a:spLocks noChangeArrowheads="1"/>
          </p:cNvSpPr>
          <p:nvPr/>
        </p:nvSpPr>
        <p:spPr bwMode="auto">
          <a:xfrm>
            <a:off x="7425267" y="848766"/>
            <a:ext cx="2901433" cy="447923"/>
          </a:xfrm>
          <a:prstGeom prst="rect">
            <a:avLst/>
          </a:prstGeom>
          <a:noFill/>
          <a:ln w="12700">
            <a:noFill/>
            <a:miter lim="800000"/>
            <a:headEnd/>
            <a:tailEnd/>
          </a:ln>
          <a:effectLst/>
        </p:spPr>
        <p:txBody>
          <a:bodyPr wrap="none" lIns="120649" tIns="59267" rIns="120649" bIns="59267">
            <a:spAutoFit/>
          </a:bodyPr>
          <a:lstStyle/>
          <a:p>
            <a:pPr algn="l"/>
            <a:r>
              <a:rPr lang="pl-PL" sz="2133" b="1">
                <a:solidFill>
                  <a:schemeClr val="bg1"/>
                </a:solidFill>
                <a:latin typeface="Arial" charset="0"/>
              </a:rPr>
              <a:t>Ciśnienia cząstkowe</a:t>
            </a:r>
            <a:endParaRPr lang="en-US" sz="2133" b="1">
              <a:solidFill>
                <a:schemeClr val="bg1"/>
              </a:solidFill>
              <a:latin typeface="Arial" charset="0"/>
            </a:endParaRPr>
          </a:p>
        </p:txBody>
      </p:sp>
      <p:sp>
        <p:nvSpPr>
          <p:cNvPr id="37" name="Rectangle 27"/>
          <p:cNvSpPr>
            <a:spLocks noChangeArrowheads="1"/>
          </p:cNvSpPr>
          <p:nvPr/>
        </p:nvSpPr>
        <p:spPr bwMode="auto">
          <a:xfrm>
            <a:off x="5024967" y="952483"/>
            <a:ext cx="3109384" cy="5172037"/>
          </a:xfrm>
          <a:prstGeom prst="rect">
            <a:avLst/>
          </a:prstGeom>
          <a:noFill/>
          <a:ln w="12700">
            <a:noFill/>
            <a:miter lim="800000"/>
            <a:headEnd/>
            <a:tailEnd/>
          </a:ln>
          <a:effectLst/>
        </p:spPr>
        <p:txBody>
          <a:bodyPr lIns="120649" tIns="59267" rIns="120649" bIns="59267">
            <a:spAutoFit/>
          </a:bodyPr>
          <a:lstStyle/>
          <a:p>
            <a:pPr algn="l">
              <a:lnSpc>
                <a:spcPct val="152000"/>
              </a:lnSpc>
            </a:pPr>
            <a:r>
              <a:rPr lang="en-US" sz="2400" b="1" dirty="0">
                <a:solidFill>
                  <a:schemeClr val="bg1"/>
                </a:solidFill>
                <a:latin typeface="Arial" charset="0"/>
              </a:rPr>
              <a:t>1 </a:t>
            </a:r>
            <a:r>
              <a:rPr lang="pl-PL" sz="2400" b="1" dirty="0">
                <a:solidFill>
                  <a:schemeClr val="bg1"/>
                </a:solidFill>
                <a:latin typeface="Arial" charset="0"/>
              </a:rPr>
              <a:t>a</a:t>
            </a:r>
            <a:r>
              <a:rPr lang="en-US" sz="2400" b="1" dirty="0">
                <a:solidFill>
                  <a:schemeClr val="bg1"/>
                </a:solidFill>
                <a:latin typeface="Arial" charset="0"/>
              </a:rPr>
              <a:t>t  - 0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2 </a:t>
            </a:r>
            <a:r>
              <a:rPr lang="pl-PL" sz="2400" b="1" dirty="0">
                <a:solidFill>
                  <a:schemeClr val="bg1"/>
                </a:solidFill>
                <a:latin typeface="Arial" charset="0"/>
              </a:rPr>
              <a:t>a</a:t>
            </a:r>
            <a:r>
              <a:rPr lang="en-US" sz="2400" b="1" dirty="0">
                <a:solidFill>
                  <a:schemeClr val="bg1"/>
                </a:solidFill>
                <a:latin typeface="Arial" charset="0"/>
              </a:rPr>
              <a:t>t  - 10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3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20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4 </a:t>
            </a:r>
            <a:r>
              <a:rPr lang="pl-PL" sz="2400" b="1" dirty="0">
                <a:solidFill>
                  <a:schemeClr val="bg1"/>
                </a:solidFill>
                <a:latin typeface="Arial" charset="0"/>
              </a:rPr>
              <a:t>a</a:t>
            </a:r>
            <a:r>
              <a:rPr lang="en-US" sz="2400" b="1" dirty="0">
                <a:solidFill>
                  <a:schemeClr val="bg1"/>
                </a:solidFill>
                <a:latin typeface="Arial" charset="0"/>
              </a:rPr>
              <a:t>t</a:t>
            </a:r>
            <a:r>
              <a:rPr lang="pl-PL" sz="2400" b="1" dirty="0">
                <a:solidFill>
                  <a:schemeClr val="bg1"/>
                </a:solidFill>
                <a:latin typeface="Arial" charset="0"/>
              </a:rPr>
              <a:t>  -</a:t>
            </a:r>
            <a:r>
              <a:rPr lang="en-US" sz="2400" b="1" dirty="0">
                <a:solidFill>
                  <a:schemeClr val="bg1"/>
                </a:solidFill>
                <a:latin typeface="Arial" charset="0"/>
              </a:rPr>
              <a:t> 30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5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40 </a:t>
            </a:r>
            <a:r>
              <a:rPr lang="pl-PL" sz="2400" b="1" dirty="0">
                <a:solidFill>
                  <a:schemeClr val="bg1"/>
                </a:solidFill>
                <a:latin typeface="Arial" charset="0"/>
              </a:rPr>
              <a:t>m</a:t>
            </a:r>
            <a:r>
              <a:rPr lang="en-US" sz="2400" dirty="0">
                <a:solidFill>
                  <a:schemeClr val="bg1"/>
                </a:solidFill>
              </a:rPr>
              <a:t> 	</a:t>
            </a:r>
          </a:p>
        </p:txBody>
      </p:sp>
      <p:sp>
        <p:nvSpPr>
          <p:cNvPr id="38" name="Freeform 29" descr="5%"/>
          <p:cNvSpPr>
            <a:spLocks/>
          </p:cNvSpPr>
          <p:nvPr/>
        </p:nvSpPr>
        <p:spPr bwMode="auto">
          <a:xfrm>
            <a:off x="10541001" y="11196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9" name="Freeform 30" descr="5%"/>
          <p:cNvSpPr>
            <a:spLocks/>
          </p:cNvSpPr>
          <p:nvPr/>
        </p:nvSpPr>
        <p:spPr bwMode="auto">
          <a:xfrm>
            <a:off x="11099801" y="11196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0" name="Freeform 31" descr="20%"/>
          <p:cNvSpPr>
            <a:spLocks/>
          </p:cNvSpPr>
          <p:nvPr/>
        </p:nvSpPr>
        <p:spPr bwMode="auto">
          <a:xfrm>
            <a:off x="10541001" y="22372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1" name="Freeform 32" descr="20%"/>
          <p:cNvSpPr>
            <a:spLocks/>
          </p:cNvSpPr>
          <p:nvPr/>
        </p:nvSpPr>
        <p:spPr bwMode="auto">
          <a:xfrm>
            <a:off x="11099801" y="22372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2" name="Freeform 33" descr="50%"/>
          <p:cNvSpPr>
            <a:spLocks/>
          </p:cNvSpPr>
          <p:nvPr/>
        </p:nvSpPr>
        <p:spPr bwMode="auto">
          <a:xfrm>
            <a:off x="10541001" y="33548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3" name="Freeform 34" descr="50%"/>
          <p:cNvSpPr>
            <a:spLocks/>
          </p:cNvSpPr>
          <p:nvPr/>
        </p:nvSpPr>
        <p:spPr bwMode="auto">
          <a:xfrm>
            <a:off x="11099801" y="33548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4" name="Freeform 35" descr="25%"/>
          <p:cNvSpPr>
            <a:spLocks/>
          </p:cNvSpPr>
          <p:nvPr/>
        </p:nvSpPr>
        <p:spPr bwMode="auto">
          <a:xfrm>
            <a:off x="10541001" y="44724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5">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5" name="Freeform 36" descr="25%"/>
          <p:cNvSpPr>
            <a:spLocks/>
          </p:cNvSpPr>
          <p:nvPr/>
        </p:nvSpPr>
        <p:spPr bwMode="auto">
          <a:xfrm>
            <a:off x="11099801" y="44724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5">
            <a:fgClr>
              <a:srgbClr val="FFCC99"/>
            </a:fgClr>
            <a:bgClr>
              <a:schemeClr val="tx1"/>
            </a:bgClr>
          </a:pattFill>
          <a:ln w="12700" cap="rnd" cmpd="sng">
            <a:solidFill>
              <a:srgbClr val="000000"/>
            </a:solidFill>
            <a:prstDash val="solid"/>
            <a:round/>
            <a:headEnd type="none" w="med" len="med"/>
            <a:tailEnd type="none" w="med" len="med"/>
          </a:ln>
          <a:effectLst/>
        </p:spPr>
        <p:txBody>
          <a:bodyPr/>
          <a:lstStyle/>
          <a:p>
            <a:endParaRPr lang="pl-PL" sz="2400"/>
          </a:p>
        </p:txBody>
      </p:sp>
    </p:spTree>
    <p:extLst>
      <p:ext uri="{BB962C8B-B14F-4D97-AF65-F5344CB8AC3E}">
        <p14:creationId xmlns:p14="http://schemas.microsoft.com/office/powerpoint/2010/main" val="3349032944"/>
      </p:ext>
    </p:extLst>
  </p:cSld>
  <p:clrMapOvr>
    <a:masterClrMapping/>
  </p:clrMapOvr>
  <p:transition spd="slow">
    <p:cover dir="d"/>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Rectangle 19"/>
          <p:cNvSpPr>
            <a:spLocks noChangeArrowheads="1"/>
          </p:cNvSpPr>
          <p:nvPr/>
        </p:nvSpPr>
        <p:spPr bwMode="auto">
          <a:xfrm>
            <a:off x="476213" y="3315746"/>
            <a:ext cx="4095777" cy="1597019"/>
          </a:xfrm>
          <a:prstGeom prst="rect">
            <a:avLst/>
          </a:prstGeom>
          <a:noFill/>
          <a:ln w="12700">
            <a:noFill/>
            <a:miter lim="800000"/>
            <a:headEnd/>
            <a:tailEnd/>
          </a:ln>
          <a:effectLst/>
        </p:spPr>
        <p:txBody>
          <a:bodyPr wrap="square" lIns="120649" tIns="59267" rIns="120649" bIns="59267">
            <a:spAutoFit/>
          </a:bodyPr>
          <a:lstStyle/>
          <a:p>
            <a:pPr algn="ctr"/>
            <a:r>
              <a:rPr lang="pl-PL" sz="2400" dirty="0">
                <a:latin typeface="Calibri" panose="020F0502020204030204" pitchFamily="34" charset="0"/>
                <a:ea typeface="Calibri" panose="020F0502020204030204" pitchFamily="34" charset="0"/>
                <a:cs typeface="Calibri" panose="020F0502020204030204" pitchFamily="34" charset="0"/>
              </a:rPr>
              <a:t>Całkowite ciśnienie wywierane przez mieszaninę gazów równa się sumie ciśnień cząstkowych gazów tworzących mieszaninę</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23" name="AutoShape 3"/>
          <p:cNvSpPr>
            <a:spLocks noChangeArrowheads="1"/>
          </p:cNvSpPr>
          <p:nvPr/>
        </p:nvSpPr>
        <p:spPr bwMode="auto">
          <a:xfrm rot="10800000">
            <a:off x="4571991" y="1523987"/>
            <a:ext cx="2540000" cy="4699000"/>
          </a:xfrm>
          <a:prstGeom prst="triangle">
            <a:avLst>
              <a:gd name="adj" fmla="val 49995"/>
            </a:avLst>
          </a:prstGeom>
          <a:gradFill rotWithShape="0">
            <a:gsLst>
              <a:gs pos="0">
                <a:srgbClr val="00279F"/>
              </a:gs>
              <a:gs pos="100000">
                <a:srgbClr val="00279F">
                  <a:gamma/>
                  <a:shade val="40000"/>
                  <a:invGamma/>
                </a:srgbClr>
              </a:gs>
            </a:gsLst>
            <a:lin ang="5400000" scaled="1"/>
          </a:gradFill>
          <a:ln w="12700">
            <a:noFill/>
            <a:miter lim="800000"/>
            <a:headEnd/>
            <a:tailEnd/>
          </a:ln>
          <a:effectLst/>
        </p:spPr>
        <p:txBody>
          <a:bodyPr wrap="none" anchor="ctr"/>
          <a:lstStyle/>
          <a:p>
            <a:endParaRPr lang="pl-PL" sz="2400"/>
          </a:p>
        </p:txBody>
      </p:sp>
      <p:sp>
        <p:nvSpPr>
          <p:cNvPr id="24" name="Line 4"/>
          <p:cNvSpPr>
            <a:spLocks noChangeShapeType="1"/>
          </p:cNvSpPr>
          <p:nvPr/>
        </p:nvSpPr>
        <p:spPr bwMode="auto">
          <a:xfrm>
            <a:off x="5054600" y="15832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5" name="Line 5"/>
          <p:cNvSpPr>
            <a:spLocks noChangeShapeType="1"/>
          </p:cNvSpPr>
          <p:nvPr/>
        </p:nvSpPr>
        <p:spPr bwMode="auto">
          <a:xfrm>
            <a:off x="5054600" y="27008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6" name="Line 6"/>
          <p:cNvSpPr>
            <a:spLocks noChangeShapeType="1"/>
          </p:cNvSpPr>
          <p:nvPr/>
        </p:nvSpPr>
        <p:spPr bwMode="auto">
          <a:xfrm>
            <a:off x="5054600" y="38184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7" name="Line 7"/>
          <p:cNvSpPr>
            <a:spLocks noChangeShapeType="1"/>
          </p:cNvSpPr>
          <p:nvPr/>
        </p:nvSpPr>
        <p:spPr bwMode="auto">
          <a:xfrm>
            <a:off x="5054600" y="49360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8" name="Line 8"/>
          <p:cNvSpPr>
            <a:spLocks noChangeShapeType="1"/>
          </p:cNvSpPr>
          <p:nvPr/>
        </p:nvSpPr>
        <p:spPr bwMode="auto">
          <a:xfrm>
            <a:off x="5054600" y="6053649"/>
            <a:ext cx="6019800" cy="0"/>
          </a:xfrm>
          <a:prstGeom prst="line">
            <a:avLst/>
          </a:prstGeom>
          <a:noFill/>
          <a:ln w="12700">
            <a:solidFill>
              <a:schemeClr val="tx1"/>
            </a:solidFill>
            <a:round/>
            <a:headEnd/>
            <a:tailEnd/>
          </a:ln>
          <a:effectLst/>
        </p:spPr>
        <p:txBody>
          <a:bodyPr wrap="none" anchor="ctr"/>
          <a:lstStyle/>
          <a:p>
            <a:endParaRPr lang="pl-PL" sz="2400"/>
          </a:p>
        </p:txBody>
      </p:sp>
      <p:sp>
        <p:nvSpPr>
          <p:cNvPr id="29" name="Rectangle 9"/>
          <p:cNvSpPr>
            <a:spLocks noChangeArrowheads="1"/>
          </p:cNvSpPr>
          <p:nvPr/>
        </p:nvSpPr>
        <p:spPr bwMode="auto">
          <a:xfrm>
            <a:off x="7433733" y="12636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0,8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0,2</a:t>
            </a:r>
            <a:r>
              <a:rPr lang="it-IT" sz="3200"/>
              <a:t> </a:t>
            </a:r>
          </a:p>
        </p:txBody>
      </p:sp>
      <p:sp>
        <p:nvSpPr>
          <p:cNvPr id="30" name="Rectangle 10"/>
          <p:cNvSpPr>
            <a:spLocks noChangeArrowheads="1"/>
          </p:cNvSpPr>
          <p:nvPr/>
        </p:nvSpPr>
        <p:spPr bwMode="auto">
          <a:xfrm>
            <a:off x="7433733" y="23812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1,6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0,4</a:t>
            </a:r>
            <a:r>
              <a:rPr lang="it-IT" sz="3200"/>
              <a:t> </a:t>
            </a:r>
          </a:p>
        </p:txBody>
      </p:sp>
      <p:sp>
        <p:nvSpPr>
          <p:cNvPr id="31" name="Rectangle 11"/>
          <p:cNvSpPr>
            <a:spLocks noChangeArrowheads="1"/>
          </p:cNvSpPr>
          <p:nvPr/>
        </p:nvSpPr>
        <p:spPr bwMode="auto">
          <a:xfrm>
            <a:off x="7433733" y="34988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2,4 </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0,6</a:t>
            </a:r>
          </a:p>
        </p:txBody>
      </p:sp>
      <p:sp>
        <p:nvSpPr>
          <p:cNvPr id="32" name="Rectangle 12"/>
          <p:cNvSpPr>
            <a:spLocks noChangeArrowheads="1"/>
          </p:cNvSpPr>
          <p:nvPr/>
        </p:nvSpPr>
        <p:spPr bwMode="auto">
          <a:xfrm>
            <a:off x="7433733" y="46164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3,2</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0,8</a:t>
            </a:r>
            <a:r>
              <a:rPr lang="it-IT" sz="3200"/>
              <a:t> </a:t>
            </a:r>
          </a:p>
        </p:txBody>
      </p:sp>
      <p:sp>
        <p:nvSpPr>
          <p:cNvPr id="33" name="Rectangle 13"/>
          <p:cNvSpPr>
            <a:spLocks noChangeArrowheads="1"/>
          </p:cNvSpPr>
          <p:nvPr/>
        </p:nvSpPr>
        <p:spPr bwMode="auto">
          <a:xfrm>
            <a:off x="7433733" y="5734032"/>
            <a:ext cx="2827867" cy="592667"/>
          </a:xfrm>
          <a:prstGeom prst="rect">
            <a:avLst/>
          </a:prstGeom>
          <a:gradFill rotWithShape="0">
            <a:gsLst>
              <a:gs pos="0">
                <a:srgbClr val="00DFCA">
                  <a:gamma/>
                  <a:shade val="29804"/>
                  <a:invGamma/>
                </a:srgbClr>
              </a:gs>
              <a:gs pos="50000">
                <a:srgbClr val="00DFCA"/>
              </a:gs>
              <a:gs pos="100000">
                <a:srgbClr val="00DFCA">
                  <a:gamma/>
                  <a:shade val="29804"/>
                  <a:invGamma/>
                </a:srgbClr>
              </a:gs>
            </a:gsLst>
            <a:lin ang="5400000" scaled="1"/>
          </a:gradFill>
          <a:ln w="12700">
            <a:solidFill>
              <a:schemeClr val="tx1"/>
            </a:solidFill>
            <a:miter lim="800000"/>
            <a:headEnd/>
            <a:tailEnd/>
          </a:ln>
          <a:effectLst/>
        </p:spPr>
        <p:txBody>
          <a:bodyPr wrap="none" lIns="120649" tIns="59267" rIns="120649" bIns="59267" anchor="ctr"/>
          <a:lstStyle/>
          <a:p>
            <a:r>
              <a:rPr lang="it-IT" sz="2400">
                <a:solidFill>
                  <a:srgbClr val="CF0E30"/>
                </a:solidFill>
              </a:rPr>
              <a:t>N</a:t>
            </a:r>
            <a:r>
              <a:rPr lang="it-IT" sz="2400" baseline="-25000">
                <a:solidFill>
                  <a:srgbClr val="CF0E30"/>
                </a:solidFill>
              </a:rPr>
              <a:t>2</a:t>
            </a:r>
            <a:r>
              <a:rPr lang="it-IT" sz="2400"/>
              <a:t> </a:t>
            </a:r>
            <a:r>
              <a:rPr lang="it-IT" sz="3200">
                <a:solidFill>
                  <a:schemeClr val="bg1"/>
                </a:solidFill>
              </a:rPr>
              <a:t>4,0</a:t>
            </a:r>
            <a:r>
              <a:rPr lang="it-IT" sz="2400">
                <a:solidFill>
                  <a:schemeClr val="bg1"/>
                </a:solidFill>
              </a:rPr>
              <a:t>-</a:t>
            </a:r>
            <a:r>
              <a:rPr lang="it-IT" sz="2400"/>
              <a:t> </a:t>
            </a:r>
            <a:r>
              <a:rPr lang="it-IT" sz="2400">
                <a:solidFill>
                  <a:srgbClr val="CF0E30"/>
                </a:solidFill>
              </a:rPr>
              <a:t>O</a:t>
            </a:r>
            <a:r>
              <a:rPr lang="it-IT" sz="2400" baseline="-25000">
                <a:solidFill>
                  <a:srgbClr val="CF0E30"/>
                </a:solidFill>
              </a:rPr>
              <a:t>2</a:t>
            </a:r>
            <a:r>
              <a:rPr lang="it-IT" sz="2400" baseline="-25000"/>
              <a:t> </a:t>
            </a:r>
            <a:r>
              <a:rPr lang="it-IT" sz="3200">
                <a:solidFill>
                  <a:schemeClr val="bg1"/>
                </a:solidFill>
              </a:rPr>
              <a:t>1,0</a:t>
            </a:r>
            <a:r>
              <a:rPr lang="it-IT" sz="3200"/>
              <a:t> </a:t>
            </a:r>
          </a:p>
        </p:txBody>
      </p:sp>
      <p:sp>
        <p:nvSpPr>
          <p:cNvPr id="34" name="Freeform 22" descr="20%"/>
          <p:cNvSpPr>
            <a:spLocks/>
          </p:cNvSpPr>
          <p:nvPr/>
        </p:nvSpPr>
        <p:spPr bwMode="auto">
          <a:xfrm>
            <a:off x="10541001" y="55900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5" name="Freeform 23" descr="20%"/>
          <p:cNvSpPr>
            <a:spLocks/>
          </p:cNvSpPr>
          <p:nvPr/>
        </p:nvSpPr>
        <p:spPr bwMode="auto">
          <a:xfrm>
            <a:off x="11099801" y="55900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6" name="Rectangle 26"/>
          <p:cNvSpPr>
            <a:spLocks noChangeArrowheads="1"/>
          </p:cNvSpPr>
          <p:nvPr/>
        </p:nvSpPr>
        <p:spPr bwMode="auto">
          <a:xfrm>
            <a:off x="7425267" y="848766"/>
            <a:ext cx="2901433" cy="447923"/>
          </a:xfrm>
          <a:prstGeom prst="rect">
            <a:avLst/>
          </a:prstGeom>
          <a:noFill/>
          <a:ln w="12700">
            <a:noFill/>
            <a:miter lim="800000"/>
            <a:headEnd/>
            <a:tailEnd/>
          </a:ln>
          <a:effectLst/>
        </p:spPr>
        <p:txBody>
          <a:bodyPr wrap="none" lIns="120649" tIns="59267" rIns="120649" bIns="59267">
            <a:spAutoFit/>
          </a:bodyPr>
          <a:lstStyle/>
          <a:p>
            <a:pPr algn="l"/>
            <a:r>
              <a:rPr lang="pl-PL" sz="2133" b="1">
                <a:solidFill>
                  <a:schemeClr val="bg1"/>
                </a:solidFill>
                <a:latin typeface="Arial" charset="0"/>
              </a:rPr>
              <a:t>Ciśnienia cząstkowe</a:t>
            </a:r>
            <a:endParaRPr lang="en-US" sz="2133" b="1">
              <a:solidFill>
                <a:schemeClr val="bg1"/>
              </a:solidFill>
              <a:latin typeface="Arial" charset="0"/>
            </a:endParaRPr>
          </a:p>
        </p:txBody>
      </p:sp>
      <p:sp>
        <p:nvSpPr>
          <p:cNvPr id="37" name="Rectangle 27"/>
          <p:cNvSpPr>
            <a:spLocks noChangeArrowheads="1"/>
          </p:cNvSpPr>
          <p:nvPr/>
        </p:nvSpPr>
        <p:spPr bwMode="auto">
          <a:xfrm>
            <a:off x="5024967" y="952483"/>
            <a:ext cx="3109384" cy="5172037"/>
          </a:xfrm>
          <a:prstGeom prst="rect">
            <a:avLst/>
          </a:prstGeom>
          <a:noFill/>
          <a:ln w="12700">
            <a:noFill/>
            <a:miter lim="800000"/>
            <a:headEnd/>
            <a:tailEnd/>
          </a:ln>
          <a:effectLst/>
        </p:spPr>
        <p:txBody>
          <a:bodyPr lIns="120649" tIns="59267" rIns="120649" bIns="59267">
            <a:spAutoFit/>
          </a:bodyPr>
          <a:lstStyle/>
          <a:p>
            <a:pPr algn="l">
              <a:lnSpc>
                <a:spcPct val="152000"/>
              </a:lnSpc>
            </a:pPr>
            <a:r>
              <a:rPr lang="en-US" sz="2400" b="1" dirty="0">
                <a:solidFill>
                  <a:schemeClr val="bg1"/>
                </a:solidFill>
                <a:latin typeface="Arial" charset="0"/>
              </a:rPr>
              <a:t>1 </a:t>
            </a:r>
            <a:r>
              <a:rPr lang="pl-PL" sz="2400" b="1" dirty="0">
                <a:solidFill>
                  <a:schemeClr val="bg1"/>
                </a:solidFill>
                <a:latin typeface="Arial" charset="0"/>
              </a:rPr>
              <a:t>a</a:t>
            </a:r>
            <a:r>
              <a:rPr lang="en-US" sz="2400" b="1" dirty="0">
                <a:solidFill>
                  <a:schemeClr val="bg1"/>
                </a:solidFill>
                <a:latin typeface="Arial" charset="0"/>
              </a:rPr>
              <a:t>t  - 0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2 </a:t>
            </a:r>
            <a:r>
              <a:rPr lang="pl-PL" sz="2400" b="1" dirty="0">
                <a:solidFill>
                  <a:schemeClr val="bg1"/>
                </a:solidFill>
                <a:latin typeface="Arial" charset="0"/>
              </a:rPr>
              <a:t>a</a:t>
            </a:r>
            <a:r>
              <a:rPr lang="en-US" sz="2400" b="1" dirty="0">
                <a:solidFill>
                  <a:schemeClr val="bg1"/>
                </a:solidFill>
                <a:latin typeface="Arial" charset="0"/>
              </a:rPr>
              <a:t>t  - 10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3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20 </a:t>
            </a:r>
            <a:r>
              <a:rPr lang="pl-PL" sz="2400" b="1" dirty="0">
                <a:solidFill>
                  <a:schemeClr val="bg1"/>
                </a:solidFill>
                <a:latin typeface="Arial" charset="0"/>
              </a:rPr>
              <a:t>m</a:t>
            </a:r>
            <a:endParaRPr lang="en-US" sz="2400" b="1" dirty="0">
              <a:solidFill>
                <a:schemeClr val="bg1"/>
              </a:solidFill>
              <a:latin typeface="Arial" charset="0"/>
            </a:endParaRP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4 </a:t>
            </a:r>
            <a:r>
              <a:rPr lang="pl-PL" sz="2400" b="1" dirty="0">
                <a:solidFill>
                  <a:schemeClr val="bg1"/>
                </a:solidFill>
                <a:latin typeface="Arial" charset="0"/>
              </a:rPr>
              <a:t>a</a:t>
            </a:r>
            <a:r>
              <a:rPr lang="en-US" sz="2400" b="1" dirty="0">
                <a:solidFill>
                  <a:schemeClr val="bg1"/>
                </a:solidFill>
                <a:latin typeface="Arial" charset="0"/>
              </a:rPr>
              <a:t>t</a:t>
            </a:r>
            <a:r>
              <a:rPr lang="pl-PL" sz="2400" b="1" dirty="0">
                <a:solidFill>
                  <a:schemeClr val="bg1"/>
                </a:solidFill>
                <a:latin typeface="Arial" charset="0"/>
              </a:rPr>
              <a:t>  -</a:t>
            </a:r>
            <a:r>
              <a:rPr lang="en-US" sz="2400" b="1" dirty="0">
                <a:solidFill>
                  <a:schemeClr val="bg1"/>
                </a:solidFill>
                <a:latin typeface="Arial" charset="0"/>
              </a:rPr>
              <a:t> 30 </a:t>
            </a:r>
            <a:r>
              <a:rPr lang="pl-PL" sz="2400" b="1" dirty="0">
                <a:solidFill>
                  <a:schemeClr val="bg1"/>
                </a:solidFill>
                <a:latin typeface="Arial" charset="0"/>
              </a:rPr>
              <a:t>m</a:t>
            </a: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	</a:t>
            </a:r>
          </a:p>
          <a:p>
            <a:pPr algn="l">
              <a:lnSpc>
                <a:spcPct val="152000"/>
              </a:lnSpc>
            </a:pPr>
            <a:r>
              <a:rPr lang="en-US" sz="2400" b="1" dirty="0">
                <a:solidFill>
                  <a:schemeClr val="bg1"/>
                </a:solidFill>
                <a:latin typeface="Arial" charset="0"/>
              </a:rPr>
              <a:t>5 </a:t>
            </a:r>
            <a:r>
              <a:rPr lang="pl-PL" sz="2400" b="1" dirty="0">
                <a:solidFill>
                  <a:schemeClr val="bg1"/>
                </a:solidFill>
                <a:latin typeface="Arial" charset="0"/>
              </a:rPr>
              <a:t>a</a:t>
            </a:r>
            <a:r>
              <a:rPr lang="en-US" sz="2400" b="1" dirty="0">
                <a:solidFill>
                  <a:schemeClr val="bg1"/>
                </a:solidFill>
                <a:latin typeface="Arial" charset="0"/>
              </a:rPr>
              <a:t>t </a:t>
            </a:r>
            <a:r>
              <a:rPr lang="pl-PL" sz="2400" b="1" dirty="0">
                <a:solidFill>
                  <a:schemeClr val="bg1"/>
                </a:solidFill>
                <a:latin typeface="Arial" charset="0"/>
              </a:rPr>
              <a:t> - </a:t>
            </a:r>
            <a:r>
              <a:rPr lang="en-US" sz="2400" b="1" dirty="0">
                <a:solidFill>
                  <a:schemeClr val="bg1"/>
                </a:solidFill>
                <a:latin typeface="Arial" charset="0"/>
              </a:rPr>
              <a:t>40 </a:t>
            </a:r>
            <a:r>
              <a:rPr lang="pl-PL" sz="2400" b="1" dirty="0">
                <a:solidFill>
                  <a:schemeClr val="bg1"/>
                </a:solidFill>
                <a:latin typeface="Arial" charset="0"/>
              </a:rPr>
              <a:t>m</a:t>
            </a:r>
            <a:r>
              <a:rPr lang="en-US" sz="2400" dirty="0">
                <a:solidFill>
                  <a:schemeClr val="bg1"/>
                </a:solidFill>
              </a:rPr>
              <a:t> 	</a:t>
            </a:r>
          </a:p>
        </p:txBody>
      </p:sp>
      <p:sp>
        <p:nvSpPr>
          <p:cNvPr id="38" name="Freeform 29" descr="5%"/>
          <p:cNvSpPr>
            <a:spLocks/>
          </p:cNvSpPr>
          <p:nvPr/>
        </p:nvSpPr>
        <p:spPr bwMode="auto">
          <a:xfrm>
            <a:off x="10541001" y="11196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39" name="Freeform 30" descr="5%"/>
          <p:cNvSpPr>
            <a:spLocks/>
          </p:cNvSpPr>
          <p:nvPr/>
        </p:nvSpPr>
        <p:spPr bwMode="auto">
          <a:xfrm>
            <a:off x="11099801" y="11196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0" name="Freeform 31" descr="20%"/>
          <p:cNvSpPr>
            <a:spLocks/>
          </p:cNvSpPr>
          <p:nvPr/>
        </p:nvSpPr>
        <p:spPr bwMode="auto">
          <a:xfrm>
            <a:off x="10541001" y="22372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1" name="Freeform 32" descr="20%"/>
          <p:cNvSpPr>
            <a:spLocks/>
          </p:cNvSpPr>
          <p:nvPr/>
        </p:nvSpPr>
        <p:spPr bwMode="auto">
          <a:xfrm>
            <a:off x="11099801" y="22372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2" name="Freeform 33" descr="50%"/>
          <p:cNvSpPr>
            <a:spLocks/>
          </p:cNvSpPr>
          <p:nvPr/>
        </p:nvSpPr>
        <p:spPr bwMode="auto">
          <a:xfrm>
            <a:off x="10541001" y="33548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3" name="Freeform 34" descr="50%"/>
          <p:cNvSpPr>
            <a:spLocks/>
          </p:cNvSpPr>
          <p:nvPr/>
        </p:nvSpPr>
        <p:spPr bwMode="auto">
          <a:xfrm>
            <a:off x="11099801" y="33548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50">
            <a:fgClr>
              <a:schemeClr val="tx1"/>
            </a:fgClr>
            <a:bgClr>
              <a:srgbClr val="FFCC99"/>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4" name="Freeform 35" descr="25%"/>
          <p:cNvSpPr>
            <a:spLocks/>
          </p:cNvSpPr>
          <p:nvPr/>
        </p:nvSpPr>
        <p:spPr bwMode="auto">
          <a:xfrm>
            <a:off x="10541001" y="4472499"/>
            <a:ext cx="497417" cy="950384"/>
          </a:xfrm>
          <a:custGeom>
            <a:avLst/>
            <a:gdLst/>
            <a:ahLst/>
            <a:cxnLst>
              <a:cxn ang="0">
                <a:pos x="228" y="175"/>
              </a:cxn>
              <a:cxn ang="0">
                <a:pos x="234" y="247"/>
              </a:cxn>
              <a:cxn ang="0">
                <a:pos x="228" y="325"/>
              </a:cxn>
              <a:cxn ang="0">
                <a:pos x="215" y="416"/>
              </a:cxn>
              <a:cxn ang="0">
                <a:pos x="215" y="435"/>
              </a:cxn>
              <a:cxn ang="0">
                <a:pos x="195" y="442"/>
              </a:cxn>
              <a:cxn ang="0">
                <a:pos x="137" y="448"/>
              </a:cxn>
              <a:cxn ang="0">
                <a:pos x="65" y="429"/>
              </a:cxn>
              <a:cxn ang="0">
                <a:pos x="20" y="409"/>
              </a:cxn>
              <a:cxn ang="0">
                <a:pos x="0" y="357"/>
              </a:cxn>
              <a:cxn ang="0">
                <a:pos x="0" y="286"/>
              </a:cxn>
              <a:cxn ang="0">
                <a:pos x="13" y="201"/>
              </a:cxn>
              <a:cxn ang="0">
                <a:pos x="26" y="169"/>
              </a:cxn>
              <a:cxn ang="0">
                <a:pos x="39" y="149"/>
              </a:cxn>
              <a:cxn ang="0">
                <a:pos x="124" y="45"/>
              </a:cxn>
              <a:cxn ang="0">
                <a:pos x="169" y="6"/>
              </a:cxn>
              <a:cxn ang="0">
                <a:pos x="189" y="0"/>
              </a:cxn>
              <a:cxn ang="0">
                <a:pos x="208" y="6"/>
              </a:cxn>
              <a:cxn ang="0">
                <a:pos x="221" y="32"/>
              </a:cxn>
              <a:cxn ang="0">
                <a:pos x="221" y="71"/>
              </a:cxn>
              <a:cxn ang="0">
                <a:pos x="221" y="117"/>
              </a:cxn>
              <a:cxn ang="0">
                <a:pos x="228" y="175"/>
              </a:cxn>
            </a:cxnLst>
            <a:rect l="0" t="0" r="r" b="b"/>
            <a:pathLst>
              <a:path w="235" h="449">
                <a:moveTo>
                  <a:pt x="228" y="175"/>
                </a:moveTo>
                <a:lnTo>
                  <a:pt x="234" y="247"/>
                </a:lnTo>
                <a:lnTo>
                  <a:pt x="228" y="325"/>
                </a:lnTo>
                <a:lnTo>
                  <a:pt x="215" y="416"/>
                </a:lnTo>
                <a:lnTo>
                  <a:pt x="215" y="435"/>
                </a:lnTo>
                <a:lnTo>
                  <a:pt x="195" y="442"/>
                </a:lnTo>
                <a:lnTo>
                  <a:pt x="137" y="448"/>
                </a:lnTo>
                <a:lnTo>
                  <a:pt x="65" y="429"/>
                </a:lnTo>
                <a:lnTo>
                  <a:pt x="20" y="409"/>
                </a:lnTo>
                <a:lnTo>
                  <a:pt x="0" y="357"/>
                </a:lnTo>
                <a:lnTo>
                  <a:pt x="0" y="286"/>
                </a:lnTo>
                <a:lnTo>
                  <a:pt x="13" y="201"/>
                </a:lnTo>
                <a:lnTo>
                  <a:pt x="26" y="169"/>
                </a:lnTo>
                <a:lnTo>
                  <a:pt x="39" y="149"/>
                </a:lnTo>
                <a:lnTo>
                  <a:pt x="124" y="45"/>
                </a:lnTo>
                <a:lnTo>
                  <a:pt x="169" y="6"/>
                </a:lnTo>
                <a:lnTo>
                  <a:pt x="189" y="0"/>
                </a:lnTo>
                <a:lnTo>
                  <a:pt x="208" y="6"/>
                </a:lnTo>
                <a:lnTo>
                  <a:pt x="221" y="32"/>
                </a:lnTo>
                <a:lnTo>
                  <a:pt x="221" y="71"/>
                </a:lnTo>
                <a:lnTo>
                  <a:pt x="221" y="117"/>
                </a:lnTo>
                <a:lnTo>
                  <a:pt x="228" y="175"/>
                </a:lnTo>
              </a:path>
            </a:pathLst>
          </a:custGeom>
          <a:pattFill prst="pct25">
            <a:fgClr>
              <a:srgbClr val="FFCC99"/>
            </a:fgClr>
            <a:bgClr>
              <a:srgbClr val="000000"/>
            </a:bgClr>
          </a:pattFill>
          <a:ln w="12700" cap="rnd" cmpd="sng">
            <a:solidFill>
              <a:srgbClr val="000000"/>
            </a:solidFill>
            <a:prstDash val="solid"/>
            <a:round/>
            <a:headEnd type="none" w="med" len="med"/>
            <a:tailEnd type="none" w="med" len="med"/>
          </a:ln>
          <a:effectLst/>
        </p:spPr>
        <p:txBody>
          <a:bodyPr/>
          <a:lstStyle/>
          <a:p>
            <a:endParaRPr lang="pl-PL" sz="2400"/>
          </a:p>
        </p:txBody>
      </p:sp>
      <p:sp>
        <p:nvSpPr>
          <p:cNvPr id="45" name="Freeform 36" descr="25%"/>
          <p:cNvSpPr>
            <a:spLocks/>
          </p:cNvSpPr>
          <p:nvPr/>
        </p:nvSpPr>
        <p:spPr bwMode="auto">
          <a:xfrm>
            <a:off x="11099801" y="4472499"/>
            <a:ext cx="497417" cy="950384"/>
          </a:xfrm>
          <a:custGeom>
            <a:avLst/>
            <a:gdLst/>
            <a:ahLst/>
            <a:cxnLst>
              <a:cxn ang="0">
                <a:pos x="7" y="175"/>
              </a:cxn>
              <a:cxn ang="0">
                <a:pos x="0" y="247"/>
              </a:cxn>
              <a:cxn ang="0">
                <a:pos x="7" y="325"/>
              </a:cxn>
              <a:cxn ang="0">
                <a:pos x="20" y="416"/>
              </a:cxn>
              <a:cxn ang="0">
                <a:pos x="20" y="435"/>
              </a:cxn>
              <a:cxn ang="0">
                <a:pos x="39" y="442"/>
              </a:cxn>
              <a:cxn ang="0">
                <a:pos x="98" y="448"/>
              </a:cxn>
              <a:cxn ang="0">
                <a:pos x="169" y="429"/>
              </a:cxn>
              <a:cxn ang="0">
                <a:pos x="215" y="409"/>
              </a:cxn>
              <a:cxn ang="0">
                <a:pos x="234" y="357"/>
              </a:cxn>
              <a:cxn ang="0">
                <a:pos x="234" y="286"/>
              </a:cxn>
              <a:cxn ang="0">
                <a:pos x="221" y="201"/>
              </a:cxn>
              <a:cxn ang="0">
                <a:pos x="208" y="169"/>
              </a:cxn>
              <a:cxn ang="0">
                <a:pos x="195" y="149"/>
              </a:cxn>
              <a:cxn ang="0">
                <a:pos x="111" y="45"/>
              </a:cxn>
              <a:cxn ang="0">
                <a:pos x="65" y="6"/>
              </a:cxn>
              <a:cxn ang="0">
                <a:pos x="46" y="0"/>
              </a:cxn>
              <a:cxn ang="0">
                <a:pos x="26" y="6"/>
              </a:cxn>
              <a:cxn ang="0">
                <a:pos x="13" y="32"/>
              </a:cxn>
              <a:cxn ang="0">
                <a:pos x="13" y="71"/>
              </a:cxn>
              <a:cxn ang="0">
                <a:pos x="13" y="117"/>
              </a:cxn>
              <a:cxn ang="0">
                <a:pos x="7" y="175"/>
              </a:cxn>
            </a:cxnLst>
            <a:rect l="0" t="0" r="r" b="b"/>
            <a:pathLst>
              <a:path w="235" h="449">
                <a:moveTo>
                  <a:pt x="7" y="175"/>
                </a:moveTo>
                <a:lnTo>
                  <a:pt x="0" y="247"/>
                </a:lnTo>
                <a:lnTo>
                  <a:pt x="7" y="325"/>
                </a:lnTo>
                <a:lnTo>
                  <a:pt x="20" y="416"/>
                </a:lnTo>
                <a:lnTo>
                  <a:pt x="20" y="435"/>
                </a:lnTo>
                <a:lnTo>
                  <a:pt x="39" y="442"/>
                </a:lnTo>
                <a:lnTo>
                  <a:pt x="98" y="448"/>
                </a:lnTo>
                <a:lnTo>
                  <a:pt x="169" y="429"/>
                </a:lnTo>
                <a:lnTo>
                  <a:pt x="215" y="409"/>
                </a:lnTo>
                <a:lnTo>
                  <a:pt x="234" y="357"/>
                </a:lnTo>
                <a:lnTo>
                  <a:pt x="234" y="286"/>
                </a:lnTo>
                <a:lnTo>
                  <a:pt x="221" y="201"/>
                </a:lnTo>
                <a:lnTo>
                  <a:pt x="208" y="169"/>
                </a:lnTo>
                <a:lnTo>
                  <a:pt x="195" y="149"/>
                </a:lnTo>
                <a:lnTo>
                  <a:pt x="111" y="45"/>
                </a:lnTo>
                <a:lnTo>
                  <a:pt x="65" y="6"/>
                </a:lnTo>
                <a:lnTo>
                  <a:pt x="46" y="0"/>
                </a:lnTo>
                <a:lnTo>
                  <a:pt x="26" y="6"/>
                </a:lnTo>
                <a:lnTo>
                  <a:pt x="13" y="32"/>
                </a:lnTo>
                <a:lnTo>
                  <a:pt x="13" y="71"/>
                </a:lnTo>
                <a:lnTo>
                  <a:pt x="13" y="117"/>
                </a:lnTo>
                <a:lnTo>
                  <a:pt x="7" y="175"/>
                </a:lnTo>
              </a:path>
            </a:pathLst>
          </a:custGeom>
          <a:pattFill prst="pct25">
            <a:fgClr>
              <a:srgbClr val="FFCC99"/>
            </a:fgClr>
            <a:bgClr>
              <a:schemeClr val="tx1"/>
            </a:bgClr>
          </a:pattFill>
          <a:ln w="12700" cap="rnd" cmpd="sng">
            <a:solidFill>
              <a:srgbClr val="000000"/>
            </a:solidFill>
            <a:prstDash val="solid"/>
            <a:round/>
            <a:headEnd type="none" w="med" len="med"/>
            <a:tailEnd type="none" w="med" len="med"/>
          </a:ln>
          <a:effectLst/>
        </p:spPr>
        <p:txBody>
          <a:bodyPr/>
          <a:lstStyle/>
          <a:p>
            <a:endParaRPr lang="pl-PL" sz="2400"/>
          </a:p>
        </p:txBody>
      </p:sp>
    </p:spTree>
    <p:extLst>
      <p:ext uri="{BB962C8B-B14F-4D97-AF65-F5344CB8AC3E}">
        <p14:creationId xmlns:p14="http://schemas.microsoft.com/office/powerpoint/2010/main" val="3020696448"/>
      </p:ext>
    </p:extLst>
  </p:cSld>
  <p:clrMapOvr>
    <a:masterClrMapping/>
  </p:clrMapOvr>
  <p:transition spd="slow">
    <p:cover dir="d"/>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ymbol zastępczy zawartości 2"/>
          <p:cNvSpPr txBox="1">
            <a:spLocks/>
          </p:cNvSpPr>
          <p:nvPr/>
        </p:nvSpPr>
        <p:spPr>
          <a:xfrm>
            <a:off x="333375" y="405722"/>
            <a:ext cx="11525249" cy="5258099"/>
          </a:xfrm>
          <a:prstGeom prst="rect">
            <a:avLst/>
          </a:prstGeom>
        </p:spPr>
        <p:txBody>
          <a:bodyPr/>
          <a:lstStyle/>
          <a:p>
            <a:pPr marL="457189" indent="-457189" defTabSz="1219170">
              <a:defRPr/>
            </a:pPr>
            <a:r>
              <a:rPr lang="pl-PL" sz="2400" b="1" dirty="0">
                <a:latin typeface="Calibri" panose="020F0502020204030204" pitchFamily="34" charset="0"/>
                <a:ea typeface="Calibri" panose="020F0502020204030204" pitchFamily="34" charset="0"/>
                <a:cs typeface="Calibri" panose="020F0502020204030204" pitchFamily="34" charset="0"/>
              </a:rPr>
              <a:t>Prawo </a:t>
            </a:r>
            <a:r>
              <a:rPr lang="pl-PL" sz="2400" b="1" dirty="0" err="1">
                <a:latin typeface="Calibri" panose="020F0502020204030204" pitchFamily="34" charset="0"/>
                <a:ea typeface="Calibri" panose="020F0502020204030204" pitchFamily="34" charset="0"/>
                <a:cs typeface="Calibri" panose="020F0502020204030204" pitchFamily="34" charset="0"/>
              </a:rPr>
              <a:t>Henry’ego</a:t>
            </a:r>
            <a:r>
              <a:rPr lang="pl-PL" sz="2400" b="1" dirty="0">
                <a:latin typeface="Calibri" panose="020F0502020204030204" pitchFamily="34" charset="0"/>
                <a:ea typeface="Calibri" panose="020F0502020204030204" pitchFamily="34" charset="0"/>
                <a:cs typeface="Calibri" panose="020F0502020204030204" pitchFamily="34" charset="0"/>
              </a:rPr>
              <a:t>:</a:t>
            </a:r>
          </a:p>
          <a:p>
            <a:pPr marL="457189" indent="-457189" defTabSz="1219170">
              <a:defRPr/>
            </a:pPr>
            <a:endParaRPr lang="pl-PL" sz="2667" b="1" dirty="0">
              <a:solidFill>
                <a:schemeClr val="accent2">
                  <a:lumMod val="75000"/>
                </a:schemeClr>
              </a:solidFill>
            </a:endParaRPr>
          </a:p>
          <a:p>
            <a:pPr algn="just" defTabSz="1219170">
              <a:defRPr/>
            </a:pPr>
            <a:r>
              <a:rPr lang="pl-PL" sz="2400" dirty="0"/>
              <a:t>Stężenie w cieczy rozpuszczonego gazu, znajdującego się w równowadze z fazą gazową jest proporcjonalne do jego ciśnienia.</a:t>
            </a:r>
          </a:p>
          <a:p>
            <a:pPr marL="457189" indent="-457189" defTabSz="1219170">
              <a:buFont typeface="Arial" panose="020B0604020202020204" pitchFamily="34" charset="0"/>
              <a:buChar char="•"/>
              <a:defRPr/>
            </a:pPr>
            <a:endParaRPr lang="pl-PL" sz="3200" dirty="0"/>
          </a:p>
          <a:p>
            <a:pPr marL="457189" indent="-457189" algn="ctr" defTabSz="1219170">
              <a:defRPr/>
            </a:pPr>
            <a:r>
              <a:rPr lang="pl-PL" sz="3200" b="1" dirty="0">
                <a:solidFill>
                  <a:schemeClr val="accent2">
                    <a:lumMod val="75000"/>
                  </a:schemeClr>
                </a:solidFill>
              </a:rPr>
              <a:t>C = </a:t>
            </a:r>
            <a:r>
              <a:rPr lang="pl-PL" sz="3200" b="1" dirty="0" err="1">
                <a:solidFill>
                  <a:schemeClr val="accent2">
                    <a:lumMod val="75000"/>
                  </a:schemeClr>
                </a:solidFill>
              </a:rPr>
              <a:t>k*P</a:t>
            </a:r>
            <a:endParaRPr lang="pl-PL" sz="3200" b="1" dirty="0">
              <a:solidFill>
                <a:schemeClr val="accent2">
                  <a:lumMod val="75000"/>
                </a:schemeClr>
              </a:solidFill>
            </a:endParaRPr>
          </a:p>
          <a:p>
            <a:pPr marL="457189" indent="-457189" algn="ctr" defTabSz="1219170">
              <a:defRPr/>
            </a:pPr>
            <a:endParaRPr lang="pl-PL" sz="2400" dirty="0"/>
          </a:p>
          <a:p>
            <a:pPr marL="457189" indent="-457189" algn="ctr" defTabSz="1219170">
              <a:defRPr/>
            </a:pPr>
            <a:r>
              <a:rPr lang="pl-PL" sz="2400" dirty="0"/>
              <a:t>C – stężenie gazu </a:t>
            </a:r>
          </a:p>
          <a:p>
            <a:pPr marL="457189" indent="-457189" algn="ctr" defTabSz="1219170">
              <a:defRPr/>
            </a:pPr>
            <a:r>
              <a:rPr lang="pl-PL" sz="2400" dirty="0"/>
              <a:t>k – </a:t>
            </a:r>
            <a:r>
              <a:rPr lang="pl-PL" sz="2400" dirty="0" err="1"/>
              <a:t>wsp</a:t>
            </a:r>
            <a:r>
              <a:rPr lang="pl-PL" sz="2400" dirty="0"/>
              <a:t>. rozpuszczalności gazu </a:t>
            </a:r>
          </a:p>
          <a:p>
            <a:pPr marL="457189" indent="-457189" algn="ctr" defTabSz="1219170">
              <a:defRPr/>
            </a:pPr>
            <a:r>
              <a:rPr lang="pl-PL" sz="2400" dirty="0"/>
              <a:t>P – ciśnienie</a:t>
            </a:r>
          </a:p>
          <a:p>
            <a:pPr marL="457189" indent="-457189" algn="ctr" defTabSz="1219170">
              <a:defRPr/>
            </a:pPr>
            <a:endParaRPr lang="pl-PL" sz="2400" dirty="0"/>
          </a:p>
          <a:p>
            <a:pPr algn="just" defTabSz="1219170">
              <a:defRPr/>
            </a:pPr>
            <a:r>
              <a:rPr lang="pl-PL" sz="2400" dirty="0"/>
              <a:t>Rozpuszczalność gazu C w cieczy rośnie proporcjonalnie do ciśnienia gazu.</a:t>
            </a:r>
          </a:p>
          <a:p>
            <a:pPr marL="457189" indent="-457189" defTabSz="1219170">
              <a:buFont typeface="Arial" panose="020B0604020202020204" pitchFamily="34" charset="0"/>
              <a:buChar char="•"/>
              <a:defRPr/>
            </a:pPr>
            <a:endParaRPr lang="pl-PL" sz="2400" dirty="0"/>
          </a:p>
        </p:txBody>
      </p:sp>
    </p:spTree>
    <p:extLst>
      <p:ext uri="{BB962C8B-B14F-4D97-AF65-F5344CB8AC3E}">
        <p14:creationId xmlns:p14="http://schemas.microsoft.com/office/powerpoint/2010/main" val="3549991611"/>
      </p:ext>
    </p:extLst>
  </p:cSld>
  <p:clrMapOvr>
    <a:masterClrMapping/>
  </p:clrMapOvr>
  <p:transition spd="slow">
    <p:cover dir="d"/>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a:spLocks noGrp="1" noChangeArrowheads="1"/>
          </p:cNvSpPr>
          <p:nvPr>
            <p:ph type="body" sz="quarter" idx="19"/>
          </p:nvPr>
        </p:nvSpPr>
        <p:spPr>
          <a:xfrm>
            <a:off x="958626" y="397618"/>
            <a:ext cx="1943547" cy="434979"/>
          </a:xfrm>
          <a:prstGeom prst="rect">
            <a:avLst/>
          </a:prstGeom>
        </p:spPr>
        <p:txBody>
          <a:bodyPr/>
          <a:lstStyle/>
          <a:p>
            <a:pPr algn="ctr" defTabSz="512221">
              <a:buNone/>
            </a:pPr>
            <a:r>
              <a:rPr lang="pl-PL" sz="2400" b="1" dirty="0">
                <a:solidFill>
                  <a:schemeClr val="tx1"/>
                </a:solidFill>
                <a:latin typeface="Calibri" panose="020F0502020204030204" pitchFamily="34" charset="0"/>
                <a:ea typeface="Calibri" panose="020F0502020204030204" pitchFamily="34" charset="0"/>
                <a:cs typeface="Calibri" panose="020F0502020204030204" pitchFamily="34" charset="0"/>
              </a:rPr>
              <a:t>Prawa gazowe</a:t>
            </a:r>
          </a:p>
        </p:txBody>
      </p:sp>
      <p:sp>
        <p:nvSpPr>
          <p:cNvPr id="20" name="Rectangle 3"/>
          <p:cNvSpPr>
            <a:spLocks noGrp="1" noChangeArrowheads="1"/>
          </p:cNvSpPr>
          <p:nvPr>
            <p:ph type="body" idx="4294967295"/>
          </p:nvPr>
        </p:nvSpPr>
        <p:spPr>
          <a:xfrm>
            <a:off x="0" y="3048000"/>
            <a:ext cx="3810000" cy="1047750"/>
          </a:xfrm>
          <a:prstGeom prst="rect">
            <a:avLst/>
          </a:prstGeom>
        </p:spPr>
        <p:txBody>
          <a:bodyPr/>
          <a:lstStyle/>
          <a:p>
            <a:pPr defTabSz="512221">
              <a:buNone/>
            </a:pPr>
            <a:r>
              <a:rPr lang="pl-PL" sz="2400" dirty="0"/>
              <a:t>		GAZ DOSKONAŁY 	</a:t>
            </a:r>
            <a:endParaRPr lang="pl-PL" sz="2400" dirty="0">
              <a:solidFill>
                <a:srgbClr val="FF0000"/>
              </a:solidFill>
            </a:endParaRPr>
          </a:p>
        </p:txBody>
      </p:sp>
      <p:sp>
        <p:nvSpPr>
          <p:cNvPr id="5" name="Text Box 5"/>
          <p:cNvSpPr txBox="1">
            <a:spLocks noChangeArrowheads="1"/>
          </p:cNvSpPr>
          <p:nvPr/>
        </p:nvSpPr>
        <p:spPr bwMode="auto">
          <a:xfrm>
            <a:off x="609600" y="3829040"/>
            <a:ext cx="1625600" cy="666786"/>
          </a:xfrm>
          <a:prstGeom prst="rect">
            <a:avLst/>
          </a:prstGeom>
          <a:noFill/>
          <a:ln w="9525">
            <a:noFill/>
            <a:miter lim="800000"/>
            <a:headEnd/>
            <a:tailEnd/>
          </a:ln>
          <a:effectLst/>
        </p:spPr>
        <p:txBody>
          <a:bodyPr>
            <a:spAutoFit/>
          </a:bodyPr>
          <a:lstStyle/>
          <a:p>
            <a:pPr algn="ctr">
              <a:spcBef>
                <a:spcPct val="50000"/>
              </a:spcBef>
            </a:pPr>
            <a:r>
              <a:rPr lang="pl-PL" sz="3733" dirty="0" err="1">
                <a:latin typeface="Verdana" pitchFamily="34" charset="0"/>
              </a:rPr>
              <a:t>p*V</a:t>
            </a:r>
            <a:endParaRPr lang="pl-PL" sz="3733" dirty="0">
              <a:latin typeface="Verdana" pitchFamily="34" charset="0"/>
            </a:endParaRPr>
          </a:p>
        </p:txBody>
      </p:sp>
      <p:sp>
        <p:nvSpPr>
          <p:cNvPr id="6" name="Line 6"/>
          <p:cNvSpPr>
            <a:spLocks noChangeShapeType="1"/>
          </p:cNvSpPr>
          <p:nvPr/>
        </p:nvSpPr>
        <p:spPr bwMode="auto">
          <a:xfrm>
            <a:off x="812800" y="4540240"/>
            <a:ext cx="1117600" cy="0"/>
          </a:xfrm>
          <a:prstGeom prst="line">
            <a:avLst/>
          </a:prstGeom>
          <a:noFill/>
          <a:ln w="9525">
            <a:solidFill>
              <a:schemeClr val="tx1"/>
            </a:solidFill>
            <a:round/>
            <a:headEnd/>
            <a:tailEnd/>
          </a:ln>
          <a:effectLst/>
        </p:spPr>
        <p:txBody>
          <a:bodyPr/>
          <a:lstStyle/>
          <a:p>
            <a:endParaRPr lang="pl-PL" sz="2400"/>
          </a:p>
        </p:txBody>
      </p:sp>
      <p:sp>
        <p:nvSpPr>
          <p:cNvPr id="7" name="Text Box 7"/>
          <p:cNvSpPr txBox="1">
            <a:spLocks noChangeArrowheads="1"/>
          </p:cNvSpPr>
          <p:nvPr/>
        </p:nvSpPr>
        <p:spPr bwMode="auto">
          <a:xfrm>
            <a:off x="2032000" y="4133841"/>
            <a:ext cx="1930400" cy="666786"/>
          </a:xfrm>
          <a:prstGeom prst="rect">
            <a:avLst/>
          </a:prstGeom>
          <a:noFill/>
          <a:ln w="9525">
            <a:noFill/>
            <a:miter lim="800000"/>
            <a:headEnd/>
            <a:tailEnd/>
          </a:ln>
          <a:effectLst/>
        </p:spPr>
        <p:txBody>
          <a:bodyPr>
            <a:spAutoFit/>
          </a:bodyPr>
          <a:lstStyle/>
          <a:p>
            <a:pPr algn="l">
              <a:spcBef>
                <a:spcPct val="50000"/>
              </a:spcBef>
            </a:pPr>
            <a:r>
              <a:rPr lang="pl-PL" sz="3733" dirty="0">
                <a:latin typeface="Verdana" pitchFamily="34" charset="0"/>
              </a:rPr>
              <a:t>=</a:t>
            </a:r>
            <a:r>
              <a:rPr lang="pl-PL" sz="3733" dirty="0" err="1">
                <a:latin typeface="Verdana" pitchFamily="34" charset="0"/>
              </a:rPr>
              <a:t>const</a:t>
            </a:r>
            <a:endParaRPr lang="pl-PL" sz="3733" dirty="0">
              <a:latin typeface="Verdana" pitchFamily="34" charset="0"/>
            </a:endParaRPr>
          </a:p>
        </p:txBody>
      </p:sp>
      <p:sp>
        <p:nvSpPr>
          <p:cNvPr id="8" name="Text Box 8"/>
          <p:cNvSpPr txBox="1">
            <a:spLocks noChangeArrowheads="1"/>
          </p:cNvSpPr>
          <p:nvPr/>
        </p:nvSpPr>
        <p:spPr bwMode="auto">
          <a:xfrm>
            <a:off x="914400" y="4540240"/>
            <a:ext cx="914400" cy="666786"/>
          </a:xfrm>
          <a:prstGeom prst="rect">
            <a:avLst/>
          </a:prstGeom>
          <a:noFill/>
          <a:ln w="9525">
            <a:noFill/>
            <a:miter lim="800000"/>
            <a:headEnd/>
            <a:tailEnd/>
          </a:ln>
          <a:effectLst/>
        </p:spPr>
        <p:txBody>
          <a:bodyPr>
            <a:spAutoFit/>
          </a:bodyPr>
          <a:lstStyle/>
          <a:p>
            <a:pPr algn="ctr">
              <a:spcBef>
                <a:spcPct val="50000"/>
              </a:spcBef>
            </a:pPr>
            <a:r>
              <a:rPr lang="pl-PL" sz="3733">
                <a:latin typeface="Verdana" pitchFamily="34" charset="0"/>
              </a:rPr>
              <a:t>T</a:t>
            </a:r>
          </a:p>
        </p:txBody>
      </p:sp>
      <p:sp>
        <p:nvSpPr>
          <p:cNvPr id="9" name="Text Box 10"/>
          <p:cNvSpPr txBox="1">
            <a:spLocks noChangeArrowheads="1"/>
          </p:cNvSpPr>
          <p:nvPr/>
        </p:nvSpPr>
        <p:spPr bwMode="auto">
          <a:xfrm>
            <a:off x="571461" y="5524515"/>
            <a:ext cx="6261104" cy="387735"/>
          </a:xfrm>
          <a:prstGeom prst="rect">
            <a:avLst/>
          </a:prstGeom>
          <a:noFill/>
          <a:ln w="9525">
            <a:noFill/>
            <a:miter lim="800000"/>
            <a:headEnd/>
            <a:tailEnd/>
          </a:ln>
          <a:effectLst/>
        </p:spPr>
        <p:txBody>
          <a:bodyPr wrap="square">
            <a:spAutoFit/>
          </a:bodyPr>
          <a:lstStyle/>
          <a:p>
            <a:pPr algn="l">
              <a:lnSpc>
                <a:spcPct val="90000"/>
              </a:lnSpc>
              <a:spcBef>
                <a:spcPct val="20000"/>
              </a:spcBef>
            </a:pPr>
            <a:r>
              <a:rPr lang="pl-PL" sz="2133" b="1" dirty="0">
                <a:solidFill>
                  <a:srgbClr val="0000FF"/>
                </a:solidFill>
                <a:latin typeface="Verdana" pitchFamily="34" charset="0"/>
              </a:rPr>
              <a:t>Równanie  Clapeyrona</a:t>
            </a:r>
          </a:p>
        </p:txBody>
      </p:sp>
      <p:sp>
        <p:nvSpPr>
          <p:cNvPr id="10" name="Text Box 11"/>
          <p:cNvSpPr txBox="1">
            <a:spLocks noChangeArrowheads="1"/>
          </p:cNvSpPr>
          <p:nvPr/>
        </p:nvSpPr>
        <p:spPr bwMode="auto">
          <a:xfrm>
            <a:off x="-571547" y="5143512"/>
            <a:ext cx="6102371" cy="313932"/>
          </a:xfrm>
          <a:prstGeom prst="rect">
            <a:avLst/>
          </a:prstGeom>
          <a:noFill/>
          <a:ln w="9525">
            <a:noFill/>
            <a:miter lim="800000"/>
            <a:headEnd/>
            <a:tailEnd/>
          </a:ln>
          <a:effectLst/>
        </p:spPr>
        <p:txBody>
          <a:bodyPr wrap="square">
            <a:spAutoFit/>
          </a:bodyPr>
          <a:lstStyle/>
          <a:p>
            <a:pPr algn="ctr">
              <a:lnSpc>
                <a:spcPct val="90000"/>
              </a:lnSpc>
              <a:spcBef>
                <a:spcPct val="20000"/>
              </a:spcBef>
            </a:pPr>
            <a:r>
              <a:rPr lang="pl-PL" sz="1600" dirty="0">
                <a:latin typeface="Verdana" pitchFamily="34" charset="0"/>
              </a:rPr>
              <a:t>(równanie stanu gazu doskonałego)</a:t>
            </a:r>
            <a:endParaRPr lang="pl-PL" sz="1600" dirty="0"/>
          </a:p>
        </p:txBody>
      </p:sp>
      <p:sp>
        <p:nvSpPr>
          <p:cNvPr id="11" name="Text Box 12"/>
          <p:cNvSpPr txBox="1">
            <a:spLocks noChangeArrowheads="1"/>
          </p:cNvSpPr>
          <p:nvPr/>
        </p:nvSpPr>
        <p:spPr bwMode="auto">
          <a:xfrm>
            <a:off x="5283200" y="2000241"/>
            <a:ext cx="7112000" cy="502766"/>
          </a:xfrm>
          <a:prstGeom prst="rect">
            <a:avLst/>
          </a:prstGeom>
          <a:noFill/>
          <a:ln w="9525">
            <a:noFill/>
            <a:miter lim="800000"/>
            <a:headEnd/>
            <a:tailEnd/>
          </a:ln>
          <a:effectLst/>
        </p:spPr>
        <p:txBody>
          <a:bodyPr>
            <a:spAutoFit/>
          </a:bodyPr>
          <a:lstStyle/>
          <a:p>
            <a:pPr defTabSz="1075240">
              <a:spcBef>
                <a:spcPct val="50000"/>
              </a:spcBef>
            </a:pPr>
            <a:r>
              <a:rPr lang="pl-PL" sz="2667" dirty="0" err="1">
                <a:latin typeface="Verdana" pitchFamily="34" charset="0"/>
              </a:rPr>
              <a:t>T=const</a:t>
            </a:r>
            <a:r>
              <a:rPr lang="pl-PL" sz="2667" dirty="0">
                <a:latin typeface="Verdana" pitchFamily="34" charset="0"/>
              </a:rPr>
              <a:t>	</a:t>
            </a:r>
            <a:r>
              <a:rPr lang="pl-PL" sz="2667" b="1" dirty="0">
                <a:solidFill>
                  <a:srgbClr val="C00000"/>
                </a:solidFill>
                <a:latin typeface="Verdana" pitchFamily="34" charset="0"/>
              </a:rPr>
              <a:t>p. </a:t>
            </a:r>
            <a:r>
              <a:rPr lang="pl-PL" sz="2667" b="1" dirty="0" err="1">
                <a:solidFill>
                  <a:srgbClr val="C00000"/>
                </a:solidFill>
                <a:latin typeface="Verdana" pitchFamily="34" charset="0"/>
              </a:rPr>
              <a:t>Boyle’a</a:t>
            </a:r>
            <a:r>
              <a:rPr lang="pl-PL" sz="2667" b="1" dirty="0">
                <a:solidFill>
                  <a:srgbClr val="C00000"/>
                </a:solidFill>
                <a:latin typeface="Verdana" pitchFamily="34" charset="0"/>
              </a:rPr>
              <a:t> – </a:t>
            </a:r>
            <a:r>
              <a:rPr lang="pl-PL" sz="2667" b="1" dirty="0" err="1">
                <a:solidFill>
                  <a:srgbClr val="C00000"/>
                </a:solidFill>
                <a:latin typeface="Verdana" pitchFamily="34" charset="0"/>
              </a:rPr>
              <a:t>Mariotte’a</a:t>
            </a:r>
            <a:endParaRPr lang="pl-PL" sz="2667" b="1" dirty="0">
              <a:solidFill>
                <a:srgbClr val="C00000"/>
              </a:solidFill>
              <a:latin typeface="Verdana" pitchFamily="34" charset="0"/>
            </a:endParaRPr>
          </a:p>
        </p:txBody>
      </p:sp>
      <p:sp>
        <p:nvSpPr>
          <p:cNvPr id="12" name="Text Box 13"/>
          <p:cNvSpPr txBox="1">
            <a:spLocks noChangeArrowheads="1"/>
          </p:cNvSpPr>
          <p:nvPr/>
        </p:nvSpPr>
        <p:spPr bwMode="auto">
          <a:xfrm>
            <a:off x="5283200" y="2406641"/>
            <a:ext cx="7112000" cy="502766"/>
          </a:xfrm>
          <a:prstGeom prst="rect">
            <a:avLst/>
          </a:prstGeom>
          <a:noFill/>
          <a:ln w="9525">
            <a:noFill/>
            <a:miter lim="800000"/>
            <a:headEnd/>
            <a:tailEnd/>
          </a:ln>
          <a:effectLst/>
        </p:spPr>
        <p:txBody>
          <a:bodyPr>
            <a:spAutoFit/>
          </a:bodyPr>
          <a:lstStyle/>
          <a:p>
            <a:pPr>
              <a:spcBef>
                <a:spcPct val="50000"/>
              </a:spcBef>
              <a:tabLst>
                <a:tab pos="2161063" algn="l"/>
              </a:tabLst>
            </a:pPr>
            <a:r>
              <a:rPr lang="pl-PL" sz="1867" dirty="0">
                <a:latin typeface="Verdana" pitchFamily="34" charset="0"/>
              </a:rPr>
              <a:t>(przemiana izotermiczna)    </a:t>
            </a:r>
            <a:r>
              <a:rPr lang="pl-PL" sz="2667" dirty="0">
                <a:latin typeface="Verdana" pitchFamily="34" charset="0"/>
              </a:rPr>
              <a:t>zmiana P, V</a:t>
            </a:r>
            <a:r>
              <a:rPr lang="pl-PL" sz="2400" dirty="0">
                <a:latin typeface="Verdana" pitchFamily="34" charset="0"/>
              </a:rPr>
              <a:t>	</a:t>
            </a:r>
          </a:p>
        </p:txBody>
      </p:sp>
      <p:sp>
        <p:nvSpPr>
          <p:cNvPr id="13" name="Text Box 14"/>
          <p:cNvSpPr txBox="1">
            <a:spLocks noChangeArrowheads="1"/>
          </p:cNvSpPr>
          <p:nvPr/>
        </p:nvSpPr>
        <p:spPr bwMode="auto">
          <a:xfrm>
            <a:off x="5283200" y="3321040"/>
            <a:ext cx="7112000" cy="502766"/>
          </a:xfrm>
          <a:prstGeom prst="rect">
            <a:avLst/>
          </a:prstGeom>
          <a:noFill/>
          <a:ln w="9525">
            <a:noFill/>
            <a:miter lim="800000"/>
            <a:headEnd/>
            <a:tailEnd/>
          </a:ln>
          <a:effectLst/>
        </p:spPr>
        <p:txBody>
          <a:bodyPr>
            <a:spAutoFit/>
          </a:bodyPr>
          <a:lstStyle/>
          <a:p>
            <a:pPr>
              <a:spcBef>
                <a:spcPct val="50000"/>
              </a:spcBef>
              <a:tabLst>
                <a:tab pos="2161063" algn="l"/>
              </a:tabLst>
            </a:pPr>
            <a:r>
              <a:rPr lang="pl-PL" sz="2667" dirty="0" err="1">
                <a:latin typeface="Verdana" pitchFamily="34" charset="0"/>
              </a:rPr>
              <a:t>P=const</a:t>
            </a:r>
            <a:r>
              <a:rPr lang="pl-PL" sz="2667" dirty="0">
                <a:latin typeface="Verdana" pitchFamily="34" charset="0"/>
              </a:rPr>
              <a:t>	p. Charlesa</a:t>
            </a:r>
          </a:p>
        </p:txBody>
      </p:sp>
      <p:sp>
        <p:nvSpPr>
          <p:cNvPr id="14" name="Text Box 15"/>
          <p:cNvSpPr txBox="1">
            <a:spLocks noChangeArrowheads="1"/>
          </p:cNvSpPr>
          <p:nvPr/>
        </p:nvSpPr>
        <p:spPr bwMode="auto">
          <a:xfrm>
            <a:off x="5283200" y="3727441"/>
            <a:ext cx="7112000" cy="502766"/>
          </a:xfrm>
          <a:prstGeom prst="rect">
            <a:avLst/>
          </a:prstGeom>
          <a:noFill/>
          <a:ln w="9525">
            <a:noFill/>
            <a:miter lim="800000"/>
            <a:headEnd/>
            <a:tailEnd/>
          </a:ln>
          <a:effectLst/>
        </p:spPr>
        <p:txBody>
          <a:bodyPr>
            <a:spAutoFit/>
          </a:bodyPr>
          <a:lstStyle/>
          <a:p>
            <a:pPr>
              <a:spcBef>
                <a:spcPct val="50000"/>
              </a:spcBef>
              <a:tabLst>
                <a:tab pos="2161063" algn="l"/>
              </a:tabLst>
            </a:pPr>
            <a:r>
              <a:rPr lang="pl-PL" sz="1867" dirty="0">
                <a:latin typeface="Verdana" pitchFamily="34" charset="0"/>
              </a:rPr>
              <a:t>(przemiana izobaryczna.) </a:t>
            </a:r>
            <a:r>
              <a:rPr lang="pl-PL" sz="2667" dirty="0">
                <a:latin typeface="Verdana" pitchFamily="34" charset="0"/>
              </a:rPr>
              <a:t>  zmiana V, T</a:t>
            </a:r>
            <a:r>
              <a:rPr lang="pl-PL" sz="2400" dirty="0">
                <a:latin typeface="Verdana" pitchFamily="34" charset="0"/>
              </a:rPr>
              <a:t>	</a:t>
            </a:r>
          </a:p>
        </p:txBody>
      </p:sp>
      <p:sp>
        <p:nvSpPr>
          <p:cNvPr id="15" name="Text Box 16"/>
          <p:cNvSpPr txBox="1">
            <a:spLocks noChangeArrowheads="1"/>
          </p:cNvSpPr>
          <p:nvPr/>
        </p:nvSpPr>
        <p:spPr bwMode="auto">
          <a:xfrm>
            <a:off x="5283200" y="4946641"/>
            <a:ext cx="7112000" cy="502766"/>
          </a:xfrm>
          <a:prstGeom prst="rect">
            <a:avLst/>
          </a:prstGeom>
          <a:noFill/>
          <a:ln w="9525">
            <a:noFill/>
            <a:miter lim="800000"/>
            <a:headEnd/>
            <a:tailEnd/>
          </a:ln>
          <a:effectLst/>
        </p:spPr>
        <p:txBody>
          <a:bodyPr>
            <a:spAutoFit/>
          </a:bodyPr>
          <a:lstStyle/>
          <a:p>
            <a:pPr>
              <a:spcBef>
                <a:spcPct val="50000"/>
              </a:spcBef>
              <a:tabLst>
                <a:tab pos="2161063" algn="l"/>
              </a:tabLst>
            </a:pPr>
            <a:r>
              <a:rPr lang="pl-PL" sz="1867" dirty="0">
                <a:latin typeface="Verdana" pitchFamily="34" charset="0"/>
              </a:rPr>
              <a:t>(przemiana izochoryczna.) </a:t>
            </a:r>
            <a:r>
              <a:rPr lang="pl-PL" sz="2667" dirty="0">
                <a:latin typeface="Verdana" pitchFamily="34" charset="0"/>
              </a:rPr>
              <a:t> zmiana P, T</a:t>
            </a:r>
          </a:p>
        </p:txBody>
      </p:sp>
      <p:sp>
        <p:nvSpPr>
          <p:cNvPr id="16" name="Text Box 18"/>
          <p:cNvSpPr txBox="1">
            <a:spLocks noChangeArrowheads="1"/>
          </p:cNvSpPr>
          <p:nvPr/>
        </p:nvSpPr>
        <p:spPr bwMode="auto">
          <a:xfrm>
            <a:off x="5283200" y="4540240"/>
            <a:ext cx="7112000" cy="502766"/>
          </a:xfrm>
          <a:prstGeom prst="rect">
            <a:avLst/>
          </a:prstGeom>
          <a:noFill/>
          <a:ln w="9525">
            <a:noFill/>
            <a:miter lim="800000"/>
            <a:headEnd/>
            <a:tailEnd/>
          </a:ln>
          <a:effectLst/>
        </p:spPr>
        <p:txBody>
          <a:bodyPr>
            <a:spAutoFit/>
          </a:bodyPr>
          <a:lstStyle/>
          <a:p>
            <a:pPr>
              <a:spcBef>
                <a:spcPct val="50000"/>
              </a:spcBef>
              <a:tabLst>
                <a:tab pos="2161063" algn="l"/>
              </a:tabLst>
            </a:pPr>
            <a:r>
              <a:rPr lang="pl-PL" sz="2667" dirty="0" err="1">
                <a:latin typeface="Verdana" pitchFamily="34" charset="0"/>
              </a:rPr>
              <a:t>V=const</a:t>
            </a:r>
            <a:r>
              <a:rPr lang="pl-PL" sz="2667" dirty="0">
                <a:latin typeface="Verdana" pitchFamily="34" charset="0"/>
              </a:rPr>
              <a:t>	p. </a:t>
            </a:r>
            <a:r>
              <a:rPr lang="pl-PL" sz="2667" dirty="0" err="1">
                <a:latin typeface="Verdana" pitchFamily="34" charset="0"/>
              </a:rPr>
              <a:t>Gay-Lusaca</a:t>
            </a:r>
            <a:endParaRPr lang="pl-PL" sz="2667" dirty="0">
              <a:latin typeface="Verdana" pitchFamily="34" charset="0"/>
            </a:endParaRPr>
          </a:p>
        </p:txBody>
      </p:sp>
      <p:sp>
        <p:nvSpPr>
          <p:cNvPr id="17" name="Line 20"/>
          <p:cNvSpPr>
            <a:spLocks noChangeShapeType="1"/>
          </p:cNvSpPr>
          <p:nvPr/>
        </p:nvSpPr>
        <p:spPr bwMode="auto">
          <a:xfrm flipV="1">
            <a:off x="3962400" y="2508240"/>
            <a:ext cx="1320800" cy="2032000"/>
          </a:xfrm>
          <a:prstGeom prst="line">
            <a:avLst/>
          </a:prstGeom>
          <a:noFill/>
          <a:ln w="28575">
            <a:solidFill>
              <a:schemeClr val="tx1"/>
            </a:solidFill>
            <a:round/>
            <a:headEnd/>
            <a:tailEnd type="triangle" w="med" len="lg"/>
          </a:ln>
          <a:effectLst/>
        </p:spPr>
        <p:txBody>
          <a:bodyPr/>
          <a:lstStyle/>
          <a:p>
            <a:endParaRPr lang="pl-PL" sz="2400"/>
          </a:p>
        </p:txBody>
      </p:sp>
      <p:sp>
        <p:nvSpPr>
          <p:cNvPr id="18" name="Line 21"/>
          <p:cNvSpPr>
            <a:spLocks noChangeShapeType="1"/>
          </p:cNvSpPr>
          <p:nvPr/>
        </p:nvSpPr>
        <p:spPr bwMode="auto">
          <a:xfrm flipV="1">
            <a:off x="3962400" y="3829040"/>
            <a:ext cx="1320800" cy="711200"/>
          </a:xfrm>
          <a:prstGeom prst="line">
            <a:avLst/>
          </a:prstGeom>
          <a:noFill/>
          <a:ln w="28575">
            <a:solidFill>
              <a:schemeClr val="tx1"/>
            </a:solidFill>
            <a:round/>
            <a:headEnd/>
            <a:tailEnd type="triangle" w="med" len="lg"/>
          </a:ln>
          <a:effectLst/>
        </p:spPr>
        <p:txBody>
          <a:bodyPr/>
          <a:lstStyle/>
          <a:p>
            <a:endParaRPr lang="pl-PL" sz="2400"/>
          </a:p>
        </p:txBody>
      </p:sp>
      <p:sp>
        <p:nvSpPr>
          <p:cNvPr id="19" name="Line 22"/>
          <p:cNvSpPr>
            <a:spLocks noChangeShapeType="1"/>
          </p:cNvSpPr>
          <p:nvPr/>
        </p:nvSpPr>
        <p:spPr bwMode="auto">
          <a:xfrm>
            <a:off x="3962400" y="4540240"/>
            <a:ext cx="1320800" cy="508000"/>
          </a:xfrm>
          <a:prstGeom prst="line">
            <a:avLst/>
          </a:prstGeom>
          <a:noFill/>
          <a:ln w="28575">
            <a:solidFill>
              <a:schemeClr val="tx1"/>
            </a:solidFill>
            <a:round/>
            <a:headEnd/>
            <a:tailEnd type="triangle" w="med" len="lg"/>
          </a:ln>
          <a:effectLst/>
        </p:spPr>
        <p:txBody>
          <a:bodyPr/>
          <a:lstStyle/>
          <a:p>
            <a:endParaRPr lang="pl-PL" sz="2400"/>
          </a:p>
        </p:txBody>
      </p:sp>
    </p:spTree>
    <p:extLst>
      <p:ext uri="{BB962C8B-B14F-4D97-AF65-F5344CB8AC3E}">
        <p14:creationId xmlns:p14="http://schemas.microsoft.com/office/powerpoint/2010/main" val="1886143987"/>
      </p:ext>
    </p:extLst>
  </p:cSld>
  <p:clrMapOvr>
    <a:masterClrMapping/>
  </p:clrMapOvr>
  <p:transition spd="slow">
    <p:cover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838200" y="545910"/>
            <a:ext cx="10515600" cy="5631053"/>
          </a:xfrm>
        </p:spPr>
        <p:txBody>
          <a:bodyPr>
            <a:normAutofit lnSpcReduction="10000"/>
          </a:bodyPr>
          <a:lstStyle/>
          <a:p>
            <a:pPr marL="0" indent="0" algn="r">
              <a:buNone/>
            </a:pPr>
            <a:r>
              <a:rPr lang="pl-PL" sz="3200" b="1" u="sng" dirty="0">
                <a:latin typeface="Calibri" panose="020F0502020204030204" pitchFamily="34" charset="0"/>
                <a:ea typeface="Calibri" panose="020F0502020204030204" pitchFamily="34" charset="0"/>
                <a:cs typeface="Calibri" panose="020F0502020204030204" pitchFamily="34" charset="0"/>
              </a:rPr>
              <a:t>Cele szczegółowe:</a:t>
            </a:r>
          </a:p>
          <a:p>
            <a:pPr marL="0" indent="0">
              <a:buNone/>
            </a:pPr>
            <a:endParaRPr lang="pl-PL" dirty="0"/>
          </a:p>
          <a:p>
            <a:pPr marL="0" indent="0">
              <a:buNone/>
            </a:pPr>
            <a:r>
              <a:rPr lang="pl-PL" sz="2400" dirty="0">
                <a:latin typeface="Calibri" panose="020F0502020204030204" pitchFamily="34" charset="0"/>
                <a:ea typeface="Calibri" panose="020F0502020204030204" pitchFamily="34" charset="0"/>
                <a:cs typeface="Calibri" panose="020F0502020204030204" pitchFamily="34" charset="0"/>
              </a:rPr>
              <a:t>W wyniku realizacji tematu słuchacz powinien umieć:</a:t>
            </a:r>
          </a:p>
          <a:p>
            <a:pPr>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omówić </a:t>
            </a:r>
            <a:r>
              <a:rPr lang="pl-PL" sz="2400" b="1" dirty="0">
                <a:latin typeface="Calibri" panose="020F0502020204030204" pitchFamily="34" charset="0"/>
                <a:ea typeface="Calibri" panose="020F0502020204030204" pitchFamily="34" charset="0"/>
                <a:cs typeface="Calibri" panose="020F0502020204030204" pitchFamily="34" charset="0"/>
              </a:rPr>
              <a:t>wpływ właściwości fizycznych </a:t>
            </a:r>
            <a:r>
              <a:rPr lang="pl-PL" sz="2400" dirty="0">
                <a:latin typeface="Calibri" panose="020F0502020204030204" pitchFamily="34" charset="0"/>
                <a:ea typeface="Calibri" panose="020F0502020204030204" pitchFamily="34" charset="0"/>
                <a:cs typeface="Calibri" panose="020F0502020204030204" pitchFamily="34" charset="0"/>
              </a:rPr>
              <a:t>wody na nurkowanie,</a:t>
            </a:r>
          </a:p>
          <a:p>
            <a:pPr>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wyjaśnić </a:t>
            </a:r>
            <a:r>
              <a:rPr lang="pl-PL" sz="2400" b="1" dirty="0">
                <a:latin typeface="Calibri" panose="020F0502020204030204" pitchFamily="34" charset="0"/>
                <a:ea typeface="Calibri" panose="020F0502020204030204" pitchFamily="34" charset="0"/>
                <a:cs typeface="Calibri" panose="020F0502020204030204" pitchFamily="34" charset="0"/>
              </a:rPr>
              <a:t>wpływ warunków hydrometeorologicznych </a:t>
            </a:r>
            <a:r>
              <a:rPr lang="pl-PL" sz="2400" dirty="0">
                <a:latin typeface="Calibri" panose="020F0502020204030204" pitchFamily="34" charset="0"/>
                <a:ea typeface="Calibri" panose="020F0502020204030204" pitchFamily="34" charset="0"/>
                <a:cs typeface="Calibri" panose="020F0502020204030204" pitchFamily="34" charset="0"/>
              </a:rPr>
              <a:t>na nurkowanie,</a:t>
            </a:r>
          </a:p>
          <a:p>
            <a:pPr>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omówić </a:t>
            </a:r>
            <a:r>
              <a:rPr lang="pl-PL" sz="2400" b="1" dirty="0">
                <a:latin typeface="Calibri" panose="020F0502020204030204" pitchFamily="34" charset="0"/>
                <a:ea typeface="Calibri" panose="020F0502020204030204" pitchFamily="34" charset="0"/>
                <a:cs typeface="Calibri" panose="020F0502020204030204" pitchFamily="34" charset="0"/>
              </a:rPr>
              <a:t>budowę koryta rzeki i niecki jeziora</a:t>
            </a:r>
            <a:r>
              <a:rPr lang="pl-PL" sz="24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omówić </a:t>
            </a:r>
            <a:r>
              <a:rPr lang="pl-PL" sz="2400" b="1" dirty="0">
                <a:latin typeface="Calibri" panose="020F0502020204030204" pitchFamily="34" charset="0"/>
                <a:ea typeface="Calibri" panose="020F0502020204030204" pitchFamily="34" charset="0"/>
                <a:cs typeface="Calibri" panose="020F0502020204030204" pitchFamily="34" charset="0"/>
              </a:rPr>
              <a:t>uwarstwienie termiczne</a:t>
            </a:r>
            <a:r>
              <a:rPr lang="pl-PL" sz="2400" dirty="0">
                <a:latin typeface="Calibri" panose="020F0502020204030204" pitchFamily="34" charset="0"/>
                <a:ea typeface="Calibri" panose="020F0502020204030204" pitchFamily="34" charset="0"/>
                <a:cs typeface="Calibri" panose="020F0502020204030204" pitchFamily="34" charset="0"/>
              </a:rPr>
              <a:t> wód,</a:t>
            </a:r>
          </a:p>
          <a:p>
            <a:pPr>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scharakteryzować </a:t>
            </a:r>
            <a:r>
              <a:rPr lang="pl-PL" sz="2400" b="1" dirty="0">
                <a:latin typeface="Calibri" panose="020F0502020204030204" pitchFamily="34" charset="0"/>
                <a:ea typeface="Calibri" panose="020F0502020204030204" pitchFamily="34" charset="0"/>
                <a:cs typeface="Calibri" panose="020F0502020204030204" pitchFamily="34" charset="0"/>
              </a:rPr>
              <a:t>zagrożenia związane z budową koryta i prądem wody </a:t>
            </a:r>
            <a:r>
              <a:rPr lang="pl-PL" sz="2400" dirty="0">
                <a:latin typeface="Calibri" panose="020F0502020204030204" pitchFamily="34" charset="0"/>
                <a:ea typeface="Calibri" panose="020F0502020204030204" pitchFamily="34" charset="0"/>
                <a:cs typeface="Calibri" panose="020F0502020204030204" pitchFamily="34" charset="0"/>
              </a:rPr>
              <a:t>(bystrze, odwój, wir, cofka, przykosa),</a:t>
            </a:r>
          </a:p>
          <a:p>
            <a:pPr>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omówić poszczególne </a:t>
            </a:r>
            <a:r>
              <a:rPr lang="pl-PL" sz="2400" b="1" dirty="0">
                <a:latin typeface="Calibri" panose="020F0502020204030204" pitchFamily="34" charset="0"/>
                <a:ea typeface="Calibri" panose="020F0502020204030204" pitchFamily="34" charset="0"/>
                <a:cs typeface="Calibri" panose="020F0502020204030204" pitchFamily="34" charset="0"/>
              </a:rPr>
              <a:t>warstwy mapy batymetrycznej</a:t>
            </a:r>
            <a:r>
              <a:rPr lang="pl-PL" sz="24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odczytać </a:t>
            </a:r>
            <a:r>
              <a:rPr lang="pl-PL" sz="2400" b="1" dirty="0">
                <a:latin typeface="Calibri" panose="020F0502020204030204" pitchFamily="34" charset="0"/>
                <a:ea typeface="Calibri" panose="020F0502020204030204" pitchFamily="34" charset="0"/>
                <a:cs typeface="Calibri" panose="020F0502020204030204" pitchFamily="34" charset="0"/>
              </a:rPr>
              <a:t>informacje z mapy batymetrycznej</a:t>
            </a:r>
            <a:r>
              <a:rPr lang="pl-PL" sz="2400" dirty="0">
                <a:latin typeface="Calibri" panose="020F0502020204030204" pitchFamily="34" charset="0"/>
                <a:ea typeface="Calibri" panose="020F0502020204030204" pitchFamily="34" charset="0"/>
                <a:cs typeface="Calibri" panose="020F0502020204030204" pitchFamily="34" charset="0"/>
              </a:rPr>
              <a:t>,</a:t>
            </a:r>
          </a:p>
          <a:p>
            <a:pPr>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rozróżnić </a:t>
            </a:r>
            <a:r>
              <a:rPr lang="pl-PL" sz="2400" b="1" dirty="0">
                <a:latin typeface="Calibri" panose="020F0502020204030204" pitchFamily="34" charset="0"/>
                <a:ea typeface="Calibri" panose="020F0502020204030204" pitchFamily="34" charset="0"/>
                <a:cs typeface="Calibri" panose="020F0502020204030204" pitchFamily="34" charset="0"/>
              </a:rPr>
              <a:t>budowle hydrotechniczne </a:t>
            </a:r>
            <a:r>
              <a:rPr lang="pl-PL" sz="2400" dirty="0">
                <a:latin typeface="Calibri" panose="020F0502020204030204" pitchFamily="34" charset="0"/>
                <a:ea typeface="Calibri" panose="020F0502020204030204" pitchFamily="34" charset="0"/>
                <a:cs typeface="Calibri" panose="020F0502020204030204" pitchFamily="34" charset="0"/>
              </a:rPr>
              <a:t>(śluzy, jazy, przepusty, mosty i elektrownie itd.).</a:t>
            </a:r>
          </a:p>
          <a:p>
            <a:pPr marL="0" indent="0">
              <a:buNone/>
            </a:pPr>
            <a:endParaRPr lang="pl-PL" dirty="0"/>
          </a:p>
        </p:txBody>
      </p:sp>
    </p:spTree>
    <p:extLst>
      <p:ext uri="{BB962C8B-B14F-4D97-AF65-F5344CB8AC3E}">
        <p14:creationId xmlns:p14="http://schemas.microsoft.com/office/powerpoint/2010/main" val="5091671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ymbol zastępczy zawartości 2"/>
          <p:cNvSpPr txBox="1">
            <a:spLocks/>
          </p:cNvSpPr>
          <p:nvPr/>
        </p:nvSpPr>
        <p:spPr>
          <a:xfrm>
            <a:off x="761963" y="354843"/>
            <a:ext cx="10763285" cy="6122144"/>
          </a:xfrm>
          <a:prstGeom prst="rect">
            <a:avLst/>
          </a:prstGeom>
        </p:spPr>
        <p:txBody>
          <a:bodyPr>
            <a:noAutofit/>
          </a:bodyPr>
          <a:lstStyle/>
          <a:p>
            <a:pPr marL="457189" indent="-457189" defTabSz="1219170">
              <a:buClr>
                <a:schemeClr val="accent1">
                  <a:lumMod val="75000"/>
                </a:schemeClr>
              </a:buClr>
              <a:defRPr/>
            </a:pPr>
            <a:endParaRPr lang="pl-PL" sz="2400" b="1" dirty="0">
              <a:latin typeface="Calibri" panose="020F0502020204030204" pitchFamily="34" charset="0"/>
              <a:ea typeface="Calibri" panose="020F0502020204030204" pitchFamily="34" charset="0"/>
              <a:cs typeface="Calibri" panose="020F0502020204030204" pitchFamily="34" charset="0"/>
            </a:endParaRPr>
          </a:p>
          <a:p>
            <a:pPr marL="457189" indent="-457189" defTabSz="1219170">
              <a:buClr>
                <a:schemeClr val="accent1">
                  <a:lumMod val="75000"/>
                </a:schemeClr>
              </a:buClr>
              <a:defRPr/>
            </a:pPr>
            <a:r>
              <a:rPr lang="pl-PL" sz="2400" b="1" dirty="0">
                <a:latin typeface="Calibri" panose="020F0502020204030204" pitchFamily="34" charset="0"/>
                <a:ea typeface="Calibri" panose="020F0502020204030204" pitchFamily="34" charset="0"/>
                <a:cs typeface="Calibri" panose="020F0502020204030204" pitchFamily="34" charset="0"/>
              </a:rPr>
              <a:t>Prawo Boyle’a Mariotte’a:</a:t>
            </a:r>
          </a:p>
          <a:p>
            <a:pPr algn="just" defTabSz="1219170">
              <a:buClr>
                <a:schemeClr val="accent1">
                  <a:lumMod val="75000"/>
                </a:schemeClr>
              </a:buClr>
              <a:defRPr/>
            </a:pPr>
            <a:r>
              <a:rPr lang="pl-PL" sz="2400" dirty="0">
                <a:latin typeface="Calibri" panose="020F0502020204030204" pitchFamily="34" charset="0"/>
                <a:ea typeface="Calibri" panose="020F0502020204030204" pitchFamily="34" charset="0"/>
                <a:cs typeface="Calibri" panose="020F0502020204030204" pitchFamily="34" charset="0"/>
              </a:rPr>
              <a:t>Dla dowolnego gazu w stałej temperaturze T objętość tego gazu V będzie się zmieniać odwrotnie proporcjonalnie do jego ciśnienia P.</a:t>
            </a:r>
          </a:p>
          <a:p>
            <a:pPr marL="457189" indent="-457189" algn="ctr" defTabSz="1219170">
              <a:buClr>
                <a:schemeClr val="accent1">
                  <a:lumMod val="75000"/>
                </a:schemeClr>
              </a:buClr>
              <a:defRPr/>
            </a:pPr>
            <a:endParaRPr lang="pl-PL" sz="2400" b="1" dirty="0">
              <a:latin typeface="Calibri" panose="020F0502020204030204" pitchFamily="34" charset="0"/>
              <a:ea typeface="Calibri" panose="020F0502020204030204" pitchFamily="34" charset="0"/>
              <a:cs typeface="Calibri" panose="020F0502020204030204" pitchFamily="34" charset="0"/>
            </a:endParaRPr>
          </a:p>
          <a:p>
            <a:pPr marL="457189" indent="-457189" algn="ctr" defTabSz="1219170">
              <a:buClr>
                <a:schemeClr val="accent1">
                  <a:lumMod val="75000"/>
                </a:schemeClr>
              </a:buClr>
              <a:defRPr/>
            </a:pPr>
            <a:r>
              <a:rPr lang="pl-PL" sz="2400" b="1" dirty="0">
                <a:latin typeface="Calibri" panose="020F0502020204030204" pitchFamily="34" charset="0"/>
                <a:ea typeface="Calibri" panose="020F0502020204030204" pitchFamily="34" charset="0"/>
                <a:cs typeface="Calibri" panose="020F0502020204030204" pitchFamily="34" charset="0"/>
              </a:rPr>
              <a:t>P1*V1 = P2*V2</a:t>
            </a:r>
            <a:endParaRPr lang="pl-PL" sz="24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457189" indent="-457189" defTabSz="1219170">
              <a:buClr>
                <a:schemeClr val="accent1">
                  <a:lumMod val="75000"/>
                </a:schemeClr>
              </a:buClr>
              <a:defRPr/>
            </a:pPr>
            <a:endParaRPr lang="pl-PL" sz="2400" b="1" dirty="0">
              <a:latin typeface="Calibri" panose="020F0502020204030204" pitchFamily="34" charset="0"/>
              <a:ea typeface="Calibri" panose="020F0502020204030204" pitchFamily="34" charset="0"/>
              <a:cs typeface="Calibri" panose="020F0502020204030204" pitchFamily="34" charset="0"/>
            </a:endParaRPr>
          </a:p>
          <a:p>
            <a:pPr marL="457189" indent="-457189" defTabSz="1219170">
              <a:buClr>
                <a:schemeClr val="accent1">
                  <a:lumMod val="75000"/>
                </a:schemeClr>
              </a:buClr>
              <a:defRPr/>
            </a:pPr>
            <a:endParaRPr lang="pl-PL" sz="2400" b="1" dirty="0">
              <a:latin typeface="Calibri" panose="020F0502020204030204" pitchFamily="34" charset="0"/>
              <a:ea typeface="Calibri" panose="020F0502020204030204" pitchFamily="34" charset="0"/>
              <a:cs typeface="Calibri" panose="020F0502020204030204" pitchFamily="34" charset="0"/>
            </a:endParaRPr>
          </a:p>
          <a:p>
            <a:pPr marL="457189" indent="-457189" defTabSz="1219170">
              <a:buClr>
                <a:schemeClr val="accent1">
                  <a:lumMod val="75000"/>
                </a:schemeClr>
              </a:buClr>
              <a:defRPr/>
            </a:pPr>
            <a:r>
              <a:rPr lang="pl-PL" sz="2400" b="1" dirty="0">
                <a:latin typeface="Calibri" panose="020F0502020204030204" pitchFamily="34" charset="0"/>
                <a:ea typeface="Calibri" panose="020F0502020204030204" pitchFamily="34" charset="0"/>
                <a:cs typeface="Calibri" panose="020F0502020204030204" pitchFamily="34" charset="0"/>
              </a:rPr>
              <a:t>Prawo Gay Lussaca:</a:t>
            </a:r>
          </a:p>
          <a:p>
            <a:pPr algn="just" defTabSz="1219170">
              <a:buClr>
                <a:schemeClr val="accent1">
                  <a:lumMod val="75000"/>
                </a:schemeClr>
              </a:buClr>
              <a:defRPr/>
            </a:pPr>
            <a:r>
              <a:rPr lang="pl-PL" sz="2400" dirty="0">
                <a:latin typeface="Calibri" panose="020F0502020204030204" pitchFamily="34" charset="0"/>
                <a:ea typeface="Calibri" panose="020F0502020204030204" pitchFamily="34" charset="0"/>
                <a:cs typeface="Calibri" panose="020F0502020204030204" pitchFamily="34" charset="0"/>
              </a:rPr>
              <a:t>Objętość gazu V, pod stałym ciśnieniem P zmienia się wprost proporcjonalnie do temperatury T wyrażonej w skali bezwzględnej (Kelvina 1 C = 1 / 273 K).</a:t>
            </a:r>
          </a:p>
          <a:p>
            <a:pPr marL="457189" indent="-457189" algn="ctr" defTabSz="1219170">
              <a:buClr>
                <a:schemeClr val="accent1">
                  <a:lumMod val="75000"/>
                </a:schemeClr>
              </a:buClr>
              <a:defRPr/>
            </a:pPr>
            <a:endParaRPr lang="pl-PL" sz="2400" b="1" dirty="0">
              <a:latin typeface="Calibri" panose="020F0502020204030204" pitchFamily="34" charset="0"/>
              <a:ea typeface="Calibri" panose="020F0502020204030204" pitchFamily="34" charset="0"/>
              <a:cs typeface="Calibri" panose="020F0502020204030204" pitchFamily="34" charset="0"/>
            </a:endParaRPr>
          </a:p>
          <a:p>
            <a:pPr marL="457189" indent="-457189" algn="ctr" defTabSz="1219170">
              <a:buClr>
                <a:schemeClr val="accent1">
                  <a:lumMod val="75000"/>
                </a:schemeClr>
              </a:buClr>
              <a:defRPr/>
            </a:pPr>
            <a:r>
              <a:rPr lang="pl-PL" sz="2400" b="1" dirty="0">
                <a:latin typeface="Calibri" panose="020F0502020204030204" pitchFamily="34" charset="0"/>
                <a:ea typeface="Calibri" panose="020F0502020204030204" pitchFamily="34" charset="0"/>
                <a:cs typeface="Calibri" panose="020F0502020204030204" pitchFamily="34" charset="0"/>
              </a:rPr>
              <a:t>V1/T1 = V2/T2</a:t>
            </a:r>
          </a:p>
          <a:p>
            <a:pPr marL="457189" indent="-457189" defTabSz="1219170">
              <a:buClr>
                <a:schemeClr val="accent1">
                  <a:lumMod val="75000"/>
                </a:schemeClr>
              </a:buClr>
              <a:defRPr/>
            </a:pPr>
            <a:endParaRPr lang="pl-PL" sz="24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457189" indent="-457189" defTabSz="1219170">
              <a:buClr>
                <a:schemeClr val="accent1">
                  <a:lumMod val="75000"/>
                </a:schemeClr>
              </a:buClr>
              <a:defRPr/>
            </a:pPr>
            <a:endParaRPr lang="pl-PL" sz="2400" dirty="0"/>
          </a:p>
        </p:txBody>
      </p:sp>
    </p:spTree>
    <p:extLst>
      <p:ext uri="{BB962C8B-B14F-4D97-AF65-F5344CB8AC3E}">
        <p14:creationId xmlns:p14="http://schemas.microsoft.com/office/powerpoint/2010/main" val="1611294888"/>
      </p:ext>
    </p:extLst>
  </p:cSld>
  <p:clrMapOvr>
    <a:masterClrMapping/>
  </p:clrMapOvr>
  <p:transition spd="slow">
    <p:cover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76E7993D-33AD-5D75-E14A-AB8804E773B3}"/>
              </a:ext>
            </a:extLst>
          </p:cNvPr>
          <p:cNvSpPr>
            <a:spLocks noGrp="1"/>
          </p:cNvSpPr>
          <p:nvPr>
            <p:ph type="body" sz="quarter" idx="19"/>
          </p:nvPr>
        </p:nvSpPr>
        <p:spPr>
          <a:xfrm>
            <a:off x="457749" y="1320042"/>
            <a:ext cx="10869893" cy="4876042"/>
          </a:xfrm>
        </p:spPr>
        <p:txBody>
          <a:bodyPr>
            <a:normAutofit/>
          </a:bodyPr>
          <a:lstStyle/>
          <a:p>
            <a:pPr marL="457189" marR="0" lvl="0" indent="-457189" algn="l" defTabSz="1219170" rtl="0" eaLnBrk="1" fontAlgn="auto" latinLnBrk="0" hangingPunct="1">
              <a:lnSpc>
                <a:spcPct val="100000"/>
              </a:lnSpc>
              <a:spcBef>
                <a:spcPts val="0"/>
              </a:spcBef>
              <a:spcAft>
                <a:spcPts val="0"/>
              </a:spcAft>
              <a:buClr>
                <a:srgbClr val="5B9BD5">
                  <a:lumMod val="75000"/>
                </a:srgbClr>
              </a:buClr>
              <a:buSzTx/>
              <a:buFontTx/>
              <a:buNone/>
              <a:tabLst/>
              <a:defRPr/>
            </a:pPr>
            <a:r>
              <a:rPr kumimoji="0" lang="pl-PL"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Prawo Charlesa:</a:t>
            </a:r>
          </a:p>
          <a:p>
            <a:pPr marL="0" marR="0" lvl="0" indent="0" algn="just" defTabSz="1219170" rtl="0" eaLnBrk="1" fontAlgn="auto" latinLnBrk="0" hangingPunct="1">
              <a:lnSpc>
                <a:spcPct val="100000"/>
              </a:lnSpc>
              <a:spcBef>
                <a:spcPts val="0"/>
              </a:spcBef>
              <a:spcAft>
                <a:spcPts val="0"/>
              </a:spcAft>
              <a:buClr>
                <a:srgbClr val="5B9BD5">
                  <a:lumMod val="75000"/>
                </a:srgbClr>
              </a:buClr>
              <a:buSzTx/>
              <a:buFontTx/>
              <a:buNone/>
              <a:tabLst/>
              <a:defRPr/>
            </a:pPr>
            <a:r>
              <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 stałej objętości P, ciśnienie V rośnie wprost proporcjonalnie do temperatury T.</a:t>
            </a:r>
          </a:p>
          <a:p>
            <a:pPr marL="457189" marR="0" lvl="0" indent="-457189" algn="ctr" defTabSz="1219170" rtl="0" eaLnBrk="1" fontAlgn="auto" latinLnBrk="0" hangingPunct="1">
              <a:lnSpc>
                <a:spcPct val="100000"/>
              </a:lnSpc>
              <a:spcBef>
                <a:spcPts val="0"/>
              </a:spcBef>
              <a:spcAft>
                <a:spcPts val="0"/>
              </a:spcAft>
              <a:buClr>
                <a:srgbClr val="5B9BD5">
                  <a:lumMod val="75000"/>
                </a:srgbClr>
              </a:buClr>
              <a:buSzTx/>
              <a:buFontTx/>
              <a:buNone/>
              <a:tabLst/>
              <a:defRPr/>
            </a:pPr>
            <a:endParaRPr kumimoji="0" lang="pl-PL"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189" marR="0" lvl="0" indent="-457189" algn="ctr" defTabSz="1219170" rtl="0" eaLnBrk="1" fontAlgn="auto" latinLnBrk="0" hangingPunct="1">
              <a:lnSpc>
                <a:spcPct val="100000"/>
              </a:lnSpc>
              <a:spcBef>
                <a:spcPts val="0"/>
              </a:spcBef>
              <a:spcAft>
                <a:spcPts val="0"/>
              </a:spcAft>
              <a:buClr>
                <a:srgbClr val="5B9BD5">
                  <a:lumMod val="75000"/>
                </a:srgbClr>
              </a:buClr>
              <a:buSzTx/>
              <a:buFontTx/>
              <a:buNone/>
              <a:tabLst/>
              <a:defRPr/>
            </a:pPr>
            <a:r>
              <a:rPr kumimoji="0" lang="pl-PL"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P1/V 1 = P2/V2</a:t>
            </a:r>
          </a:p>
          <a:p>
            <a:pPr marL="990575" marR="0" lvl="1" indent="-380990" algn="l" defTabSz="1219170" rtl="0" eaLnBrk="1" fontAlgn="auto" latinLnBrk="0" hangingPunct="1">
              <a:lnSpc>
                <a:spcPct val="100000"/>
              </a:lnSpc>
              <a:spcBef>
                <a:spcPts val="0"/>
              </a:spcBef>
              <a:spcAft>
                <a:spcPts val="0"/>
              </a:spcAft>
              <a:buClr>
                <a:srgbClr val="5B9BD5">
                  <a:lumMod val="75000"/>
                </a:srgbClr>
              </a:buClr>
              <a:buSzTx/>
              <a:buFont typeface="Arial" panose="020B0604020202020204" pitchFamily="34" charset="0"/>
              <a:buChar char="–"/>
              <a:tabLst/>
              <a:defRPr/>
            </a:pPr>
            <a:endPar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990575" marR="0" lvl="1" indent="-380990" algn="l" defTabSz="1219170" rtl="0" eaLnBrk="1" fontAlgn="auto" latinLnBrk="0" hangingPunct="1">
              <a:lnSpc>
                <a:spcPct val="100000"/>
              </a:lnSpc>
              <a:spcBef>
                <a:spcPts val="0"/>
              </a:spcBef>
              <a:spcAft>
                <a:spcPts val="0"/>
              </a:spcAft>
              <a:buClr>
                <a:srgbClr val="5B9BD5">
                  <a:lumMod val="75000"/>
                </a:srgbClr>
              </a:buClr>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Przemiana izotermiczna: T = const. P1*V1 = P2*V2</a:t>
            </a:r>
          </a:p>
          <a:p>
            <a:pPr marL="990575" marR="0" lvl="1" indent="-380990" algn="l" defTabSz="1219170" rtl="0" eaLnBrk="1" fontAlgn="auto" latinLnBrk="0" hangingPunct="1">
              <a:lnSpc>
                <a:spcPct val="100000"/>
              </a:lnSpc>
              <a:spcBef>
                <a:spcPts val="0"/>
              </a:spcBef>
              <a:spcAft>
                <a:spcPts val="0"/>
              </a:spcAft>
              <a:buClr>
                <a:srgbClr val="5B9BD5">
                  <a:lumMod val="75000"/>
                </a:srgbClr>
              </a:buClr>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Przemiana izobaryczna: P = const. V1/T1 = V2/T2</a:t>
            </a:r>
          </a:p>
          <a:p>
            <a:pPr marL="990575" marR="0" lvl="1" indent="-380990" algn="l" defTabSz="1219170" rtl="0" eaLnBrk="1" fontAlgn="auto" latinLnBrk="0" hangingPunct="1">
              <a:lnSpc>
                <a:spcPct val="100000"/>
              </a:lnSpc>
              <a:spcBef>
                <a:spcPts val="0"/>
              </a:spcBef>
              <a:spcAft>
                <a:spcPts val="0"/>
              </a:spcAft>
              <a:buClr>
                <a:srgbClr val="5B9BD5">
                  <a:lumMod val="75000"/>
                </a:srgbClr>
              </a:buClr>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Przemiana izochoryczna: V = const. P1/V1 = P2/V2</a:t>
            </a:r>
          </a:p>
          <a:p>
            <a:endParaRPr lang="pl-PL" dirty="0"/>
          </a:p>
        </p:txBody>
      </p:sp>
    </p:spTree>
    <p:extLst>
      <p:ext uri="{BB962C8B-B14F-4D97-AF65-F5344CB8AC3E}">
        <p14:creationId xmlns:p14="http://schemas.microsoft.com/office/powerpoint/2010/main" val="2420917958"/>
      </p:ext>
    </p:extLst>
  </p:cSld>
  <p:clrMapOvr>
    <a:masterClrMapping/>
  </p:clrMapOvr>
  <p:transition spd="slow">
    <p:cover dir="d"/>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ytuł 1"/>
          <p:cNvSpPr txBox="1">
            <a:spLocks/>
          </p:cNvSpPr>
          <p:nvPr/>
        </p:nvSpPr>
        <p:spPr>
          <a:xfrm>
            <a:off x="2606722" y="215509"/>
            <a:ext cx="5964072" cy="761981"/>
          </a:xfrm>
          <a:prstGeom prst="rect">
            <a:avLst/>
          </a:prstGeom>
        </p:spPr>
        <p:txBody>
          <a:bodyPr/>
          <a:lstStyle/>
          <a:p>
            <a:pPr algn="ctr" defTabSz="1219170">
              <a:spcBef>
                <a:spcPct val="0"/>
              </a:spcBef>
              <a:defRPr/>
            </a:pPr>
            <a:r>
              <a:rPr lang="pl-PL" sz="2400" b="1" dirty="0">
                <a:solidFill>
                  <a:srgbClr val="A50021"/>
                </a:solidFill>
                <a:latin typeface="Calibri" panose="020F0502020204030204" pitchFamily="34" charset="0"/>
                <a:ea typeface="Calibri" panose="020F0502020204030204" pitchFamily="34" charset="0"/>
                <a:cs typeface="Calibri" panose="020F0502020204030204" pitchFamily="34" charset="0"/>
              </a:rPr>
              <a:t>Wpływ ciśnienia na organizm</a:t>
            </a:r>
          </a:p>
        </p:txBody>
      </p:sp>
      <p:graphicFrame>
        <p:nvGraphicFramePr>
          <p:cNvPr id="6" name="Symbol zastępczy zawartości 4"/>
          <p:cNvGraphicFramePr>
            <a:graphicFrameLocks/>
          </p:cNvGraphicFramePr>
          <p:nvPr>
            <p:extLst>
              <p:ext uri="{D42A27DB-BD31-4B8C-83A1-F6EECF244321}">
                <p14:modId xmlns:p14="http://schemas.microsoft.com/office/powerpoint/2010/main" val="97023637"/>
              </p:ext>
            </p:extLst>
          </p:nvPr>
        </p:nvGraphicFramePr>
        <p:xfrm>
          <a:off x="285706" y="1577510"/>
          <a:ext cx="11620588" cy="4070771"/>
        </p:xfrm>
        <a:graphic>
          <a:graphicData uri="http://schemas.openxmlformats.org/drawingml/2006/table">
            <a:tbl>
              <a:tblPr firstRow="1" bandRow="1">
                <a:tableStyleId>{5C22544A-7EE6-4342-B048-85BDC9FD1C3A}</a:tableStyleId>
              </a:tblPr>
              <a:tblGrid>
                <a:gridCol w="1660084">
                  <a:extLst>
                    <a:ext uri="{9D8B030D-6E8A-4147-A177-3AD203B41FA5}">
                      <a16:colId xmlns:a16="http://schemas.microsoft.com/office/drawing/2014/main" val="20000"/>
                    </a:ext>
                  </a:extLst>
                </a:gridCol>
                <a:gridCol w="1660084">
                  <a:extLst>
                    <a:ext uri="{9D8B030D-6E8A-4147-A177-3AD203B41FA5}">
                      <a16:colId xmlns:a16="http://schemas.microsoft.com/office/drawing/2014/main" val="20001"/>
                    </a:ext>
                  </a:extLst>
                </a:gridCol>
                <a:gridCol w="1660084">
                  <a:extLst>
                    <a:ext uri="{9D8B030D-6E8A-4147-A177-3AD203B41FA5}">
                      <a16:colId xmlns:a16="http://schemas.microsoft.com/office/drawing/2014/main" val="20002"/>
                    </a:ext>
                  </a:extLst>
                </a:gridCol>
                <a:gridCol w="1660084">
                  <a:extLst>
                    <a:ext uri="{9D8B030D-6E8A-4147-A177-3AD203B41FA5}">
                      <a16:colId xmlns:a16="http://schemas.microsoft.com/office/drawing/2014/main" val="20003"/>
                    </a:ext>
                  </a:extLst>
                </a:gridCol>
                <a:gridCol w="1660084">
                  <a:extLst>
                    <a:ext uri="{9D8B030D-6E8A-4147-A177-3AD203B41FA5}">
                      <a16:colId xmlns:a16="http://schemas.microsoft.com/office/drawing/2014/main" val="20004"/>
                    </a:ext>
                  </a:extLst>
                </a:gridCol>
                <a:gridCol w="1660084">
                  <a:extLst>
                    <a:ext uri="{9D8B030D-6E8A-4147-A177-3AD203B41FA5}">
                      <a16:colId xmlns:a16="http://schemas.microsoft.com/office/drawing/2014/main" val="20005"/>
                    </a:ext>
                  </a:extLst>
                </a:gridCol>
                <a:gridCol w="1660084">
                  <a:extLst>
                    <a:ext uri="{9D8B030D-6E8A-4147-A177-3AD203B41FA5}">
                      <a16:colId xmlns:a16="http://schemas.microsoft.com/office/drawing/2014/main" val="20006"/>
                    </a:ext>
                  </a:extLst>
                </a:gridCol>
              </a:tblGrid>
              <a:tr h="494453">
                <a:tc gridSpan="3">
                  <a:txBody>
                    <a:bodyPr/>
                    <a:lstStyle/>
                    <a:p>
                      <a:pPr algn="ctr"/>
                      <a:r>
                        <a:rPr lang="pl-PL" sz="1600" dirty="0">
                          <a:latin typeface="Segoe UI" pitchFamily="34" charset="0"/>
                          <a:cs typeface="Traditional Arabic" pitchFamily="2" charset="-78"/>
                        </a:rPr>
                        <a:t>Relacja ciśnienia i głębokości</a:t>
                      </a:r>
                    </a:p>
                  </a:txBody>
                  <a:tcPr marL="121920" marR="121920" marT="60960" marB="60960" anchor="ctr"/>
                </a:tc>
                <a:tc hMerge="1">
                  <a:txBody>
                    <a:bodyPr/>
                    <a:lstStyle/>
                    <a:p>
                      <a:endParaRPr lang="pl-PL" dirty="0"/>
                    </a:p>
                  </a:txBody>
                  <a:tcPr/>
                </a:tc>
                <a:tc hMerge="1">
                  <a:txBody>
                    <a:bodyPr/>
                    <a:lstStyle/>
                    <a:p>
                      <a:endParaRPr lang="pl-PL" dirty="0"/>
                    </a:p>
                  </a:txBody>
                  <a:tcPr/>
                </a:tc>
                <a:tc gridSpan="4">
                  <a:txBody>
                    <a:bodyPr/>
                    <a:lstStyle/>
                    <a:p>
                      <a:pPr algn="ctr"/>
                      <a:r>
                        <a:rPr lang="pl-PL" sz="1600" dirty="0">
                          <a:latin typeface="Segoe UI" pitchFamily="34" charset="0"/>
                          <a:cs typeface="Traditional Arabic" pitchFamily="2" charset="-78"/>
                        </a:rPr>
                        <a:t>Relacja ciśnienia i objętości</a:t>
                      </a:r>
                    </a:p>
                  </a:txBody>
                  <a:tcPr marL="121920" marR="121920" marT="60960" marB="60960" anchor="ctr"/>
                </a:tc>
                <a:tc hMerge="1">
                  <a:txBody>
                    <a:bodyPr/>
                    <a:lstStyle/>
                    <a:p>
                      <a:endParaRPr lang="pl-PL" dirty="0"/>
                    </a:p>
                  </a:txBody>
                  <a:tcPr/>
                </a:tc>
                <a:tc hMerge="1">
                  <a:txBody>
                    <a:bodyPr/>
                    <a:lstStyle/>
                    <a:p>
                      <a:endParaRPr lang="pl-PL" dirty="0"/>
                    </a:p>
                  </a:txBody>
                  <a:tcPr/>
                </a:tc>
                <a:tc hMerge="1">
                  <a:txBody>
                    <a:bodyPr/>
                    <a:lstStyle/>
                    <a:p>
                      <a:endParaRPr lang="pl-PL" dirty="0"/>
                    </a:p>
                  </a:txBody>
                  <a:tcPr/>
                </a:tc>
                <a:extLst>
                  <a:ext uri="{0D108BD9-81ED-4DB2-BD59-A6C34878D82A}">
                    <a16:rowId xmlns:a16="http://schemas.microsoft.com/office/drawing/2014/main" val="10000"/>
                  </a:ext>
                </a:extLst>
              </a:tr>
              <a:tr h="609600">
                <a:tc>
                  <a:txBody>
                    <a:bodyPr/>
                    <a:lstStyle/>
                    <a:p>
                      <a:pPr algn="ctr"/>
                      <a:r>
                        <a:rPr lang="pl-PL" sz="1600" dirty="0">
                          <a:latin typeface="Segoe UI" pitchFamily="34" charset="0"/>
                          <a:cs typeface="Traditional Arabic" pitchFamily="2" charset="-78"/>
                        </a:rPr>
                        <a:t>GŁĘBOKOŚĆ WZGLĘDNE</a:t>
                      </a:r>
                    </a:p>
                  </a:txBody>
                  <a:tcPr marL="121920" marR="121920" marT="60960" marB="60960" anchor="ctr"/>
                </a:tc>
                <a:tc>
                  <a:txBody>
                    <a:bodyPr/>
                    <a:lstStyle/>
                    <a:p>
                      <a:pPr algn="ctr"/>
                      <a:r>
                        <a:rPr lang="pl-PL" sz="1600" dirty="0">
                          <a:latin typeface="Segoe UI" pitchFamily="34" charset="0"/>
                          <a:cs typeface="Traditional Arabic" pitchFamily="2" charset="-78"/>
                        </a:rPr>
                        <a:t>CIŚNIENIE WZGLĘDNE</a:t>
                      </a:r>
                    </a:p>
                  </a:txBody>
                  <a:tcPr marL="121920" marR="121920" marT="60960" marB="60960" anchor="ctr"/>
                </a:tc>
                <a:tc>
                  <a:txBody>
                    <a:bodyPr/>
                    <a:lstStyle/>
                    <a:p>
                      <a:pPr algn="ctr"/>
                      <a:r>
                        <a:rPr lang="pl-PL" sz="1600" dirty="0">
                          <a:latin typeface="Segoe UI" pitchFamily="34" charset="0"/>
                          <a:cs typeface="Traditional Arabic" pitchFamily="2" charset="-78"/>
                        </a:rPr>
                        <a:t>CIŚNIENIE BEZWZGLĘDNE</a:t>
                      </a:r>
                    </a:p>
                  </a:txBody>
                  <a:tcPr marL="121920" marR="121920" marT="60960" marB="60960" anchor="ctr"/>
                </a:tc>
                <a:tc>
                  <a:txBody>
                    <a:bodyPr/>
                    <a:lstStyle/>
                    <a:p>
                      <a:pPr algn="ctr"/>
                      <a:r>
                        <a:rPr lang="pl-PL" sz="1600" dirty="0">
                          <a:latin typeface="Segoe UI" pitchFamily="34" charset="0"/>
                          <a:cs typeface="Traditional Arabic" pitchFamily="2" charset="-78"/>
                        </a:rPr>
                        <a:t>GŁĘBOKOŚĆŚ </a:t>
                      </a:r>
                    </a:p>
                  </a:txBody>
                  <a:tcPr marL="121920" marR="121920" marT="60960" marB="60960" anchor="ctr"/>
                </a:tc>
                <a:tc>
                  <a:txBody>
                    <a:bodyPr/>
                    <a:lstStyle/>
                    <a:p>
                      <a:pPr algn="ctr"/>
                      <a:r>
                        <a:rPr lang="pl-PL" sz="1600" dirty="0">
                          <a:latin typeface="Segoe UI" pitchFamily="34" charset="0"/>
                          <a:cs typeface="Traditional Arabic" pitchFamily="2" charset="-78"/>
                        </a:rPr>
                        <a:t>CIŚNIENIE</a:t>
                      </a:r>
                    </a:p>
                  </a:txBody>
                  <a:tcPr marL="121920" marR="121920" marT="60960" marB="60960" anchor="ctr"/>
                </a:tc>
                <a:tc>
                  <a:txBody>
                    <a:bodyPr/>
                    <a:lstStyle/>
                    <a:p>
                      <a:pPr algn="ctr"/>
                      <a:r>
                        <a:rPr lang="pl-PL" sz="1600" dirty="0">
                          <a:latin typeface="Segoe UI" pitchFamily="34" charset="0"/>
                          <a:cs typeface="Traditional Arabic" pitchFamily="2" charset="-78"/>
                        </a:rPr>
                        <a:t>OBJĘTOŚĆ </a:t>
                      </a:r>
                    </a:p>
                  </a:txBody>
                  <a:tcPr marL="121920" marR="121920" marT="60960" marB="60960" anchor="ctr"/>
                </a:tc>
                <a:tc>
                  <a:txBody>
                    <a:bodyPr/>
                    <a:lstStyle/>
                    <a:p>
                      <a:pPr algn="ctr"/>
                      <a:r>
                        <a:rPr lang="pl-PL" sz="1600" dirty="0">
                          <a:latin typeface="Segoe UI" pitchFamily="34" charset="0"/>
                          <a:cs typeface="Traditional Arabic" pitchFamily="2" charset="-78"/>
                        </a:rPr>
                        <a:t>UŁAMEK</a:t>
                      </a:r>
                    </a:p>
                  </a:txBody>
                  <a:tcPr marL="121920" marR="121920" marT="60960" marB="60960" anchor="ctr"/>
                </a:tc>
                <a:extLst>
                  <a:ext uri="{0D108BD9-81ED-4DB2-BD59-A6C34878D82A}">
                    <a16:rowId xmlns:a16="http://schemas.microsoft.com/office/drawing/2014/main" val="10001"/>
                  </a:ext>
                </a:extLst>
              </a:tr>
              <a:tr h="494453">
                <a:tc>
                  <a:txBody>
                    <a:bodyPr/>
                    <a:lstStyle/>
                    <a:p>
                      <a:pPr algn="ctr"/>
                      <a:r>
                        <a:rPr lang="pl-PL" sz="2100" dirty="0">
                          <a:latin typeface="Segoe UI" pitchFamily="34" charset="0"/>
                          <a:cs typeface="Traditional Arabic" pitchFamily="2" charset="-78"/>
                        </a:rPr>
                        <a:t>0M</a:t>
                      </a:r>
                    </a:p>
                  </a:txBody>
                  <a:tcPr marL="121920" marR="121920" marT="60960" marB="60960" anchor="ctr"/>
                </a:tc>
                <a:tc>
                  <a:txBody>
                    <a:bodyPr/>
                    <a:lstStyle/>
                    <a:p>
                      <a:pPr algn="ctr"/>
                      <a:r>
                        <a:rPr lang="pl-PL" sz="2100" dirty="0">
                          <a:latin typeface="Segoe UI" pitchFamily="34" charset="0"/>
                          <a:cs typeface="Traditional Arabic" pitchFamily="2" charset="-78"/>
                        </a:rPr>
                        <a:t>0 AT</a:t>
                      </a:r>
                    </a:p>
                  </a:txBody>
                  <a:tcPr marL="121920" marR="121920" marT="60960" marB="60960" anchor="ctr"/>
                </a:tc>
                <a:tc>
                  <a:txBody>
                    <a:bodyPr/>
                    <a:lstStyle/>
                    <a:p>
                      <a:pPr algn="ctr"/>
                      <a:r>
                        <a:rPr lang="pl-PL" sz="2100" dirty="0">
                          <a:latin typeface="Segoe UI" pitchFamily="34" charset="0"/>
                          <a:cs typeface="Traditional Arabic" pitchFamily="2" charset="-78"/>
                        </a:rPr>
                        <a:t>1 AT</a:t>
                      </a:r>
                    </a:p>
                  </a:txBody>
                  <a:tcPr marL="121920" marR="121920" marT="60960" marB="60960" anchor="ctr"/>
                </a:tc>
                <a:tc>
                  <a:txBody>
                    <a:bodyPr/>
                    <a:lstStyle/>
                    <a:p>
                      <a:pPr algn="ctr"/>
                      <a:r>
                        <a:rPr lang="pl-PL" sz="2100" dirty="0">
                          <a:latin typeface="Segoe UI" pitchFamily="34" charset="0"/>
                          <a:cs typeface="Traditional Arabic" pitchFamily="2" charset="-78"/>
                        </a:rPr>
                        <a:t>0M</a:t>
                      </a:r>
                    </a:p>
                  </a:txBody>
                  <a:tcPr marL="121920" marR="121920" marT="60960" marB="60960" anchor="ctr"/>
                </a:tc>
                <a:tc>
                  <a:txBody>
                    <a:bodyPr/>
                    <a:lstStyle/>
                    <a:p>
                      <a:pPr algn="ctr"/>
                      <a:r>
                        <a:rPr lang="pl-PL" sz="2100" dirty="0">
                          <a:latin typeface="Segoe UI" pitchFamily="34" charset="0"/>
                          <a:cs typeface="Traditional Arabic" pitchFamily="2" charset="-78"/>
                        </a:rPr>
                        <a:t>1 AT</a:t>
                      </a:r>
                    </a:p>
                  </a:txBody>
                  <a:tcPr marL="121920" marR="121920" marT="60960" marB="60960" anchor="ctr"/>
                </a:tc>
                <a:tc>
                  <a:txBody>
                    <a:bodyPr/>
                    <a:lstStyle/>
                    <a:p>
                      <a:pPr algn="ctr"/>
                      <a:r>
                        <a:rPr lang="pl-PL" sz="2100" dirty="0">
                          <a:latin typeface="Segoe UI" pitchFamily="34" charset="0"/>
                          <a:cs typeface="Segoe UI" pitchFamily="34" charset="0"/>
                        </a:rPr>
                        <a:t>5 dm3</a:t>
                      </a:r>
                    </a:p>
                  </a:txBody>
                  <a:tcPr marL="121920" marR="121920" marT="60960" marB="60960" anchor="ctr"/>
                </a:tc>
                <a:tc>
                  <a:txBody>
                    <a:bodyPr/>
                    <a:lstStyle/>
                    <a:p>
                      <a:pPr algn="ctr"/>
                      <a:r>
                        <a:rPr lang="pl-PL" sz="2100" dirty="0">
                          <a:latin typeface="Segoe UI" pitchFamily="34" charset="0"/>
                          <a:cs typeface="Traditional Arabic" pitchFamily="2" charset="-78"/>
                        </a:rPr>
                        <a:t>1</a:t>
                      </a:r>
                    </a:p>
                  </a:txBody>
                  <a:tcPr marL="121920" marR="121920" marT="60960" marB="60960" anchor="ctr"/>
                </a:tc>
                <a:extLst>
                  <a:ext uri="{0D108BD9-81ED-4DB2-BD59-A6C34878D82A}">
                    <a16:rowId xmlns:a16="http://schemas.microsoft.com/office/drawing/2014/main" val="10002"/>
                  </a:ext>
                </a:extLst>
              </a:tr>
              <a:tr h="494453">
                <a:tc>
                  <a:txBody>
                    <a:bodyPr/>
                    <a:lstStyle/>
                    <a:p>
                      <a:pPr algn="ctr"/>
                      <a:r>
                        <a:rPr lang="pl-PL" sz="2100" dirty="0">
                          <a:latin typeface="Segoe UI" pitchFamily="34" charset="0"/>
                          <a:cs typeface="Traditional Arabic" pitchFamily="2" charset="-78"/>
                        </a:rPr>
                        <a:t>10M</a:t>
                      </a:r>
                    </a:p>
                  </a:txBody>
                  <a:tcPr marL="121920" marR="121920" marT="60960" marB="60960" anchor="ctr"/>
                </a:tc>
                <a:tc>
                  <a:txBody>
                    <a:bodyPr/>
                    <a:lstStyle/>
                    <a:p>
                      <a:pPr algn="ctr"/>
                      <a:r>
                        <a:rPr lang="pl-PL" sz="2100" dirty="0">
                          <a:latin typeface="Segoe UI" pitchFamily="34" charset="0"/>
                          <a:cs typeface="Traditional Arabic" pitchFamily="2" charset="-78"/>
                        </a:rPr>
                        <a:t>1 AT</a:t>
                      </a:r>
                    </a:p>
                  </a:txBody>
                  <a:tcPr marL="121920" marR="121920" marT="60960" marB="60960" anchor="ctr"/>
                </a:tc>
                <a:tc>
                  <a:txBody>
                    <a:bodyPr/>
                    <a:lstStyle/>
                    <a:p>
                      <a:pPr algn="ctr"/>
                      <a:r>
                        <a:rPr lang="pl-PL" sz="2100" dirty="0">
                          <a:latin typeface="Segoe UI" pitchFamily="34" charset="0"/>
                          <a:cs typeface="Traditional Arabic" pitchFamily="2" charset="-78"/>
                        </a:rPr>
                        <a:t>2 AT</a:t>
                      </a:r>
                    </a:p>
                  </a:txBody>
                  <a:tcPr marL="121920" marR="121920" marT="60960" marB="60960" anchor="ctr"/>
                </a:tc>
                <a:tc>
                  <a:txBody>
                    <a:bodyPr/>
                    <a:lstStyle/>
                    <a:p>
                      <a:pPr algn="ctr"/>
                      <a:r>
                        <a:rPr lang="pl-PL" sz="2100" dirty="0">
                          <a:latin typeface="Segoe UI" pitchFamily="34" charset="0"/>
                          <a:cs typeface="Traditional Arabic" pitchFamily="2" charset="-78"/>
                        </a:rPr>
                        <a:t>10M</a:t>
                      </a:r>
                    </a:p>
                  </a:txBody>
                  <a:tcPr marL="121920" marR="121920" marT="60960" marB="60960" anchor="ctr"/>
                </a:tc>
                <a:tc>
                  <a:txBody>
                    <a:bodyPr/>
                    <a:lstStyle/>
                    <a:p>
                      <a:pPr algn="ctr"/>
                      <a:r>
                        <a:rPr lang="pl-PL" sz="2100" dirty="0">
                          <a:latin typeface="Segoe UI" pitchFamily="34" charset="0"/>
                          <a:cs typeface="Traditional Arabic" pitchFamily="2" charset="-78"/>
                        </a:rPr>
                        <a:t>2 AT</a:t>
                      </a:r>
                    </a:p>
                  </a:txBody>
                  <a:tcPr marL="121920" marR="121920" marT="60960" marB="60960" anchor="ctr"/>
                </a:tc>
                <a:tc>
                  <a:txBody>
                    <a:bodyPr/>
                    <a:lstStyle/>
                    <a:p>
                      <a:pPr algn="ctr"/>
                      <a:r>
                        <a:rPr lang="pl-PL" sz="2100" dirty="0">
                          <a:latin typeface="Segoe UI" pitchFamily="34" charset="0"/>
                          <a:cs typeface="Traditional Arabic" pitchFamily="2" charset="-78"/>
                        </a:rPr>
                        <a:t>,2,50</a:t>
                      </a:r>
                      <a:r>
                        <a:rPr lang="pl-PL" sz="2100" baseline="0" dirty="0">
                          <a:latin typeface="Segoe UI" pitchFamily="34" charset="0"/>
                          <a:cs typeface="Traditional Arabic" pitchFamily="2" charset="-78"/>
                        </a:rPr>
                        <a:t>  dm</a:t>
                      </a:r>
                      <a:r>
                        <a:rPr lang="pl-PL" sz="2100" dirty="0">
                          <a:latin typeface="Segoe UI" pitchFamily="34" charset="0"/>
                          <a:cs typeface="Traditional Arabic" pitchFamily="2" charset="-78"/>
                        </a:rPr>
                        <a:t>3</a:t>
                      </a:r>
                    </a:p>
                  </a:txBody>
                  <a:tcPr marL="121920" marR="121920" marT="60960" marB="60960" anchor="ctr"/>
                </a:tc>
                <a:tc>
                  <a:txBody>
                    <a:bodyPr/>
                    <a:lstStyle/>
                    <a:p>
                      <a:pPr algn="ctr"/>
                      <a:r>
                        <a:rPr lang="pl-PL" sz="2100" dirty="0">
                          <a:latin typeface="Segoe UI" pitchFamily="34" charset="0"/>
                          <a:cs typeface="Traditional Arabic" pitchFamily="2" charset="-78"/>
                        </a:rPr>
                        <a:t>½</a:t>
                      </a:r>
                    </a:p>
                  </a:txBody>
                  <a:tcPr marL="121920" marR="121920" marT="60960" marB="60960" anchor="ctr"/>
                </a:tc>
                <a:extLst>
                  <a:ext uri="{0D108BD9-81ED-4DB2-BD59-A6C34878D82A}">
                    <a16:rowId xmlns:a16="http://schemas.microsoft.com/office/drawing/2014/main" val="10003"/>
                  </a:ext>
                </a:extLst>
              </a:tr>
              <a:tr h="494453">
                <a:tc>
                  <a:txBody>
                    <a:bodyPr/>
                    <a:lstStyle/>
                    <a:p>
                      <a:pPr algn="ctr"/>
                      <a:r>
                        <a:rPr lang="pl-PL" sz="2100" dirty="0">
                          <a:latin typeface="Segoe UI" pitchFamily="34" charset="0"/>
                          <a:cs typeface="Traditional Arabic" pitchFamily="2" charset="-78"/>
                        </a:rPr>
                        <a:t>20M</a:t>
                      </a:r>
                    </a:p>
                  </a:txBody>
                  <a:tcPr marL="121920" marR="121920" marT="60960" marB="60960" anchor="ctr"/>
                </a:tc>
                <a:tc>
                  <a:txBody>
                    <a:bodyPr/>
                    <a:lstStyle/>
                    <a:p>
                      <a:pPr algn="ctr"/>
                      <a:r>
                        <a:rPr lang="pl-PL" sz="2100" dirty="0">
                          <a:latin typeface="Segoe UI" pitchFamily="34" charset="0"/>
                          <a:cs typeface="Traditional Arabic" pitchFamily="2" charset="-78"/>
                        </a:rPr>
                        <a:t>2 AT</a:t>
                      </a:r>
                    </a:p>
                  </a:txBody>
                  <a:tcPr marL="121920" marR="121920" marT="60960" marB="60960" anchor="ctr"/>
                </a:tc>
                <a:tc>
                  <a:txBody>
                    <a:bodyPr/>
                    <a:lstStyle/>
                    <a:p>
                      <a:pPr algn="ctr"/>
                      <a:r>
                        <a:rPr lang="pl-PL" sz="2100" dirty="0">
                          <a:latin typeface="Segoe UI" pitchFamily="34" charset="0"/>
                          <a:cs typeface="Traditional Arabic" pitchFamily="2" charset="-78"/>
                        </a:rPr>
                        <a:t>3 AT</a:t>
                      </a:r>
                    </a:p>
                  </a:txBody>
                  <a:tcPr marL="121920" marR="121920" marT="60960" marB="60960" anchor="ctr"/>
                </a:tc>
                <a:tc>
                  <a:txBody>
                    <a:bodyPr/>
                    <a:lstStyle/>
                    <a:p>
                      <a:pPr algn="ctr"/>
                      <a:r>
                        <a:rPr lang="pl-PL" sz="2100" dirty="0">
                          <a:latin typeface="Segoe UI" pitchFamily="34" charset="0"/>
                          <a:cs typeface="Traditional Arabic" pitchFamily="2" charset="-78"/>
                        </a:rPr>
                        <a:t>20M</a:t>
                      </a:r>
                    </a:p>
                  </a:txBody>
                  <a:tcPr marL="121920" marR="121920" marT="60960" marB="60960" anchor="ctr"/>
                </a:tc>
                <a:tc>
                  <a:txBody>
                    <a:bodyPr/>
                    <a:lstStyle/>
                    <a:p>
                      <a:pPr algn="ctr"/>
                      <a:r>
                        <a:rPr lang="pl-PL" sz="2100" dirty="0">
                          <a:latin typeface="Segoe UI" pitchFamily="34" charset="0"/>
                          <a:cs typeface="Traditional Arabic" pitchFamily="2" charset="-78"/>
                        </a:rPr>
                        <a:t>3 AT</a:t>
                      </a:r>
                    </a:p>
                  </a:txBody>
                  <a:tcPr marL="121920" marR="121920" marT="60960" marB="60960" anchor="ctr"/>
                </a:tc>
                <a:tc>
                  <a:txBody>
                    <a:bodyPr/>
                    <a:lstStyle/>
                    <a:p>
                      <a:pPr algn="ctr"/>
                      <a:r>
                        <a:rPr lang="pl-PL" sz="2100" dirty="0">
                          <a:latin typeface="Segoe UI" pitchFamily="34" charset="0"/>
                          <a:cs typeface="Traditional Arabic" pitchFamily="2" charset="-78"/>
                        </a:rPr>
                        <a:t>1,66 dm3</a:t>
                      </a:r>
                    </a:p>
                  </a:txBody>
                  <a:tcPr marL="121920" marR="121920" marT="60960" marB="60960" anchor="ctr"/>
                </a:tc>
                <a:tc>
                  <a:txBody>
                    <a:bodyPr/>
                    <a:lstStyle/>
                    <a:p>
                      <a:pPr algn="ctr"/>
                      <a:r>
                        <a:rPr lang="pl-PL" sz="2100" dirty="0">
                          <a:latin typeface="Segoe UI" pitchFamily="34" charset="0"/>
                          <a:cs typeface="Traditional Arabic" pitchFamily="2" charset="-78"/>
                        </a:rPr>
                        <a:t>1/3</a:t>
                      </a:r>
                    </a:p>
                  </a:txBody>
                  <a:tcPr marL="121920" marR="121920" marT="60960" marB="60960" anchor="ctr"/>
                </a:tc>
                <a:extLst>
                  <a:ext uri="{0D108BD9-81ED-4DB2-BD59-A6C34878D82A}">
                    <a16:rowId xmlns:a16="http://schemas.microsoft.com/office/drawing/2014/main" val="10004"/>
                  </a:ext>
                </a:extLst>
              </a:tr>
              <a:tr h="494453">
                <a:tc>
                  <a:txBody>
                    <a:bodyPr/>
                    <a:lstStyle/>
                    <a:p>
                      <a:pPr algn="ctr"/>
                      <a:r>
                        <a:rPr lang="pl-PL" sz="2100" dirty="0">
                          <a:latin typeface="Segoe UI" pitchFamily="34" charset="0"/>
                          <a:cs typeface="Traditional Arabic" pitchFamily="2" charset="-78"/>
                        </a:rPr>
                        <a:t>30M</a:t>
                      </a:r>
                    </a:p>
                  </a:txBody>
                  <a:tcPr marL="121920" marR="121920" marT="60960" marB="60960" anchor="ctr"/>
                </a:tc>
                <a:tc>
                  <a:txBody>
                    <a:bodyPr/>
                    <a:lstStyle/>
                    <a:p>
                      <a:pPr algn="ctr"/>
                      <a:r>
                        <a:rPr lang="pl-PL" sz="2100" dirty="0">
                          <a:latin typeface="Segoe UI" pitchFamily="34" charset="0"/>
                          <a:cs typeface="Traditional Arabic" pitchFamily="2" charset="-78"/>
                        </a:rPr>
                        <a:t>3 AT</a:t>
                      </a:r>
                    </a:p>
                  </a:txBody>
                  <a:tcPr marL="121920" marR="121920" marT="60960" marB="60960" anchor="ctr"/>
                </a:tc>
                <a:tc>
                  <a:txBody>
                    <a:bodyPr/>
                    <a:lstStyle/>
                    <a:p>
                      <a:pPr algn="ctr"/>
                      <a:r>
                        <a:rPr lang="pl-PL" sz="2100" dirty="0">
                          <a:latin typeface="Segoe UI" pitchFamily="34" charset="0"/>
                          <a:cs typeface="Traditional Arabic" pitchFamily="2" charset="-78"/>
                        </a:rPr>
                        <a:t>4 AT</a:t>
                      </a:r>
                    </a:p>
                  </a:txBody>
                  <a:tcPr marL="121920" marR="121920" marT="60960" marB="60960" anchor="ctr"/>
                </a:tc>
                <a:tc>
                  <a:txBody>
                    <a:bodyPr/>
                    <a:lstStyle/>
                    <a:p>
                      <a:pPr algn="ctr"/>
                      <a:r>
                        <a:rPr lang="pl-PL" sz="2100" dirty="0">
                          <a:latin typeface="Segoe UI" pitchFamily="34" charset="0"/>
                          <a:cs typeface="Traditional Arabic" pitchFamily="2" charset="-78"/>
                        </a:rPr>
                        <a:t>30M</a:t>
                      </a:r>
                    </a:p>
                  </a:txBody>
                  <a:tcPr marL="121920" marR="121920" marT="60960" marB="60960" anchor="ctr"/>
                </a:tc>
                <a:tc>
                  <a:txBody>
                    <a:bodyPr/>
                    <a:lstStyle/>
                    <a:p>
                      <a:pPr algn="ctr"/>
                      <a:r>
                        <a:rPr lang="pl-PL" sz="2100" dirty="0">
                          <a:latin typeface="Segoe UI" pitchFamily="34" charset="0"/>
                          <a:cs typeface="Traditional Arabic" pitchFamily="2" charset="-78"/>
                        </a:rPr>
                        <a:t>4 AT</a:t>
                      </a:r>
                    </a:p>
                  </a:txBody>
                  <a:tcPr marL="121920" marR="121920" marT="60960" marB="60960" anchor="ctr"/>
                </a:tc>
                <a:tc>
                  <a:txBody>
                    <a:bodyPr/>
                    <a:lstStyle/>
                    <a:p>
                      <a:pPr algn="ctr"/>
                      <a:r>
                        <a:rPr lang="pl-PL" sz="2100" dirty="0">
                          <a:latin typeface="Segoe UI" pitchFamily="34" charset="0"/>
                          <a:cs typeface="Traditional Arabic" pitchFamily="2" charset="-78"/>
                        </a:rPr>
                        <a:t>1,25 dm3</a:t>
                      </a:r>
                    </a:p>
                  </a:txBody>
                  <a:tcPr marL="121920" marR="121920" marT="60960" marB="60960" anchor="ctr"/>
                </a:tc>
                <a:tc>
                  <a:txBody>
                    <a:bodyPr/>
                    <a:lstStyle/>
                    <a:p>
                      <a:pPr algn="ctr"/>
                      <a:r>
                        <a:rPr lang="pl-PL" sz="2100" dirty="0">
                          <a:latin typeface="Segoe UI" pitchFamily="34" charset="0"/>
                          <a:cs typeface="Traditional Arabic" pitchFamily="2" charset="-78"/>
                        </a:rPr>
                        <a:t>¼</a:t>
                      </a:r>
                    </a:p>
                  </a:txBody>
                  <a:tcPr marL="121920" marR="121920" marT="60960" marB="60960" anchor="ctr"/>
                </a:tc>
                <a:extLst>
                  <a:ext uri="{0D108BD9-81ED-4DB2-BD59-A6C34878D82A}">
                    <a16:rowId xmlns:a16="http://schemas.microsoft.com/office/drawing/2014/main" val="10005"/>
                  </a:ext>
                </a:extLst>
              </a:tr>
              <a:tr h="494453">
                <a:tc>
                  <a:txBody>
                    <a:bodyPr/>
                    <a:lstStyle/>
                    <a:p>
                      <a:pPr algn="ctr"/>
                      <a:r>
                        <a:rPr lang="pl-PL" sz="2100" dirty="0">
                          <a:latin typeface="Segoe UI" pitchFamily="34" charset="0"/>
                          <a:cs typeface="Traditional Arabic" pitchFamily="2" charset="-78"/>
                        </a:rPr>
                        <a:t>40M</a:t>
                      </a:r>
                    </a:p>
                  </a:txBody>
                  <a:tcPr marL="121920" marR="121920" marT="60960" marB="60960" anchor="ctr"/>
                </a:tc>
                <a:tc>
                  <a:txBody>
                    <a:bodyPr/>
                    <a:lstStyle/>
                    <a:p>
                      <a:pPr algn="ctr"/>
                      <a:r>
                        <a:rPr lang="pl-PL" sz="2100" dirty="0">
                          <a:latin typeface="Segoe UI" pitchFamily="34" charset="0"/>
                          <a:cs typeface="Traditional Arabic" pitchFamily="2" charset="-78"/>
                        </a:rPr>
                        <a:t>4 AT</a:t>
                      </a:r>
                    </a:p>
                  </a:txBody>
                  <a:tcPr marL="121920" marR="121920" marT="60960" marB="60960" anchor="ctr"/>
                </a:tc>
                <a:tc>
                  <a:txBody>
                    <a:bodyPr/>
                    <a:lstStyle/>
                    <a:p>
                      <a:pPr algn="ctr"/>
                      <a:r>
                        <a:rPr lang="pl-PL" sz="2100" dirty="0">
                          <a:latin typeface="Segoe UI" pitchFamily="34" charset="0"/>
                          <a:cs typeface="Traditional Arabic" pitchFamily="2" charset="-78"/>
                        </a:rPr>
                        <a:t>5 AT</a:t>
                      </a:r>
                    </a:p>
                  </a:txBody>
                  <a:tcPr marL="121920" marR="121920" marT="60960" marB="60960" anchor="ctr"/>
                </a:tc>
                <a:tc>
                  <a:txBody>
                    <a:bodyPr/>
                    <a:lstStyle/>
                    <a:p>
                      <a:pPr algn="ctr"/>
                      <a:r>
                        <a:rPr lang="pl-PL" sz="2100" dirty="0">
                          <a:latin typeface="Segoe UI" pitchFamily="34" charset="0"/>
                          <a:cs typeface="Traditional Arabic" pitchFamily="2" charset="-78"/>
                        </a:rPr>
                        <a:t>40M</a:t>
                      </a:r>
                    </a:p>
                  </a:txBody>
                  <a:tcPr marL="121920" marR="121920" marT="60960" marB="60960" anchor="ctr"/>
                </a:tc>
                <a:tc>
                  <a:txBody>
                    <a:bodyPr/>
                    <a:lstStyle/>
                    <a:p>
                      <a:pPr algn="ctr"/>
                      <a:r>
                        <a:rPr lang="pl-PL" sz="2100" dirty="0">
                          <a:latin typeface="Segoe UI" pitchFamily="34" charset="0"/>
                          <a:cs typeface="Traditional Arabic" pitchFamily="2" charset="-78"/>
                        </a:rPr>
                        <a:t>5 AT</a:t>
                      </a:r>
                    </a:p>
                  </a:txBody>
                  <a:tcPr marL="121920" marR="121920" marT="60960" marB="60960" anchor="ctr"/>
                </a:tc>
                <a:tc>
                  <a:txBody>
                    <a:bodyPr/>
                    <a:lstStyle/>
                    <a:p>
                      <a:pPr algn="ctr"/>
                      <a:r>
                        <a:rPr lang="pl-PL" sz="2100" dirty="0">
                          <a:latin typeface="Segoe UI" pitchFamily="34" charset="0"/>
                          <a:cs typeface="Traditional Arabic" pitchFamily="2" charset="-78"/>
                        </a:rPr>
                        <a:t>1,00 dm3</a:t>
                      </a:r>
                    </a:p>
                  </a:txBody>
                  <a:tcPr marL="121920" marR="121920" marT="60960" marB="60960" anchor="ctr"/>
                </a:tc>
                <a:tc>
                  <a:txBody>
                    <a:bodyPr/>
                    <a:lstStyle/>
                    <a:p>
                      <a:pPr algn="ctr"/>
                      <a:r>
                        <a:rPr lang="pl-PL" sz="2100" dirty="0">
                          <a:latin typeface="Segoe UI" pitchFamily="34" charset="0"/>
                          <a:cs typeface="Traditional Arabic" pitchFamily="2" charset="-78"/>
                        </a:rPr>
                        <a:t>1/5</a:t>
                      </a:r>
                    </a:p>
                  </a:txBody>
                  <a:tcPr marL="121920" marR="121920" marT="60960" marB="60960" anchor="ctr"/>
                </a:tc>
                <a:extLst>
                  <a:ext uri="{0D108BD9-81ED-4DB2-BD59-A6C34878D82A}">
                    <a16:rowId xmlns:a16="http://schemas.microsoft.com/office/drawing/2014/main" val="10006"/>
                  </a:ext>
                </a:extLst>
              </a:tr>
              <a:tr h="494453">
                <a:tc>
                  <a:txBody>
                    <a:bodyPr/>
                    <a:lstStyle/>
                    <a:p>
                      <a:pPr algn="ctr"/>
                      <a:r>
                        <a:rPr lang="pl-PL" sz="2100" dirty="0">
                          <a:latin typeface="Segoe UI" pitchFamily="34" charset="0"/>
                          <a:cs typeface="Traditional Arabic" pitchFamily="2" charset="-78"/>
                        </a:rPr>
                        <a:t>50M</a:t>
                      </a:r>
                    </a:p>
                  </a:txBody>
                  <a:tcPr marL="121920" marR="121920" marT="60960" marB="60960" anchor="ctr"/>
                </a:tc>
                <a:tc>
                  <a:txBody>
                    <a:bodyPr/>
                    <a:lstStyle/>
                    <a:p>
                      <a:pPr algn="ctr"/>
                      <a:r>
                        <a:rPr lang="pl-PL" sz="2100" dirty="0">
                          <a:latin typeface="Segoe UI" pitchFamily="34" charset="0"/>
                          <a:cs typeface="Traditional Arabic" pitchFamily="2" charset="-78"/>
                        </a:rPr>
                        <a:t>5 AT</a:t>
                      </a:r>
                    </a:p>
                  </a:txBody>
                  <a:tcPr marL="121920" marR="121920" marT="60960" marB="60960" anchor="ctr"/>
                </a:tc>
                <a:tc>
                  <a:txBody>
                    <a:bodyPr/>
                    <a:lstStyle/>
                    <a:p>
                      <a:pPr algn="ctr"/>
                      <a:r>
                        <a:rPr lang="pl-PL" sz="2100" dirty="0">
                          <a:latin typeface="Segoe UI" pitchFamily="34" charset="0"/>
                          <a:cs typeface="Traditional Arabic" pitchFamily="2" charset="-78"/>
                        </a:rPr>
                        <a:t>6 AT</a:t>
                      </a:r>
                    </a:p>
                  </a:txBody>
                  <a:tcPr marL="121920" marR="121920" marT="60960" marB="60960" anchor="ctr"/>
                </a:tc>
                <a:tc>
                  <a:txBody>
                    <a:bodyPr/>
                    <a:lstStyle/>
                    <a:p>
                      <a:pPr algn="ctr"/>
                      <a:r>
                        <a:rPr lang="pl-PL" sz="2100" dirty="0">
                          <a:latin typeface="Segoe UI" pitchFamily="34" charset="0"/>
                          <a:cs typeface="Traditional Arabic" pitchFamily="2" charset="-78"/>
                        </a:rPr>
                        <a:t>50M</a:t>
                      </a:r>
                    </a:p>
                  </a:txBody>
                  <a:tcPr marL="121920" marR="121920" marT="60960" marB="60960" anchor="ctr"/>
                </a:tc>
                <a:tc>
                  <a:txBody>
                    <a:bodyPr/>
                    <a:lstStyle/>
                    <a:p>
                      <a:pPr algn="ctr"/>
                      <a:r>
                        <a:rPr lang="pl-PL" sz="2100" dirty="0">
                          <a:latin typeface="Segoe UI" pitchFamily="34" charset="0"/>
                          <a:cs typeface="Traditional Arabic" pitchFamily="2" charset="-78"/>
                        </a:rPr>
                        <a:t>6 AT</a:t>
                      </a:r>
                    </a:p>
                  </a:txBody>
                  <a:tcPr marL="121920" marR="121920" marT="60960" marB="60960" anchor="ctr"/>
                </a:tc>
                <a:tc>
                  <a:txBody>
                    <a:bodyPr/>
                    <a:lstStyle/>
                    <a:p>
                      <a:pPr algn="ctr"/>
                      <a:r>
                        <a:rPr lang="pl-PL" sz="2100" dirty="0">
                          <a:latin typeface="Segoe UI" pitchFamily="34" charset="0"/>
                          <a:cs typeface="Traditional Arabic" pitchFamily="2" charset="-78"/>
                        </a:rPr>
                        <a:t>0,83 dm3</a:t>
                      </a:r>
                    </a:p>
                  </a:txBody>
                  <a:tcPr marL="121920" marR="121920" marT="60960" marB="60960" anchor="ctr"/>
                </a:tc>
                <a:tc>
                  <a:txBody>
                    <a:bodyPr/>
                    <a:lstStyle/>
                    <a:p>
                      <a:pPr algn="ctr"/>
                      <a:r>
                        <a:rPr lang="pl-PL" sz="2100" dirty="0">
                          <a:latin typeface="Segoe UI" pitchFamily="34" charset="0"/>
                          <a:cs typeface="Traditional Arabic" pitchFamily="2" charset="-78"/>
                        </a:rPr>
                        <a:t>1/6</a:t>
                      </a:r>
                    </a:p>
                  </a:txBody>
                  <a:tcPr marL="121920" marR="121920" marT="60960" marB="6096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029303069"/>
      </p:ext>
    </p:extLst>
  </p:cSld>
  <p:clrMapOvr>
    <a:masterClrMapping/>
  </p:clrMapOvr>
  <p:transition spd="slow">
    <p:cover dir="d"/>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AutoShape 4"/>
          <p:cNvSpPr>
            <a:spLocks noChangeArrowheads="1"/>
          </p:cNvSpPr>
          <p:nvPr/>
        </p:nvSpPr>
        <p:spPr bwMode="auto">
          <a:xfrm>
            <a:off x="8987387"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solidFill>
                <a:srgbClr val="FF0000"/>
              </a:solidFill>
            </a:endParaRPr>
          </a:p>
        </p:txBody>
      </p:sp>
      <p:sp>
        <p:nvSpPr>
          <p:cNvPr id="6" name="Line 5"/>
          <p:cNvSpPr>
            <a:spLocks noChangeShapeType="1"/>
          </p:cNvSpPr>
          <p:nvPr/>
        </p:nvSpPr>
        <p:spPr bwMode="auto">
          <a:xfrm>
            <a:off x="8953520" y="196640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7" name="Line 6"/>
          <p:cNvSpPr>
            <a:spLocks noChangeShapeType="1"/>
          </p:cNvSpPr>
          <p:nvPr/>
        </p:nvSpPr>
        <p:spPr bwMode="auto">
          <a:xfrm>
            <a:off x="8477267" y="304799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8" name="Line 7"/>
          <p:cNvSpPr>
            <a:spLocks noChangeShapeType="1"/>
          </p:cNvSpPr>
          <p:nvPr/>
        </p:nvSpPr>
        <p:spPr bwMode="auto">
          <a:xfrm>
            <a:off x="8953520" y="4180440"/>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9" name="Line 8"/>
          <p:cNvSpPr>
            <a:spLocks noChangeShapeType="1"/>
          </p:cNvSpPr>
          <p:nvPr/>
        </p:nvSpPr>
        <p:spPr bwMode="auto">
          <a:xfrm>
            <a:off x="8953520" y="5287456"/>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0" name="Line 9"/>
          <p:cNvSpPr>
            <a:spLocks noChangeShapeType="1"/>
          </p:cNvSpPr>
          <p:nvPr/>
        </p:nvSpPr>
        <p:spPr bwMode="auto">
          <a:xfrm>
            <a:off x="8953520" y="6394473"/>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3" name="AutoShape 12"/>
          <p:cNvSpPr>
            <a:spLocks noChangeArrowheads="1"/>
          </p:cNvSpPr>
          <p:nvPr/>
        </p:nvSpPr>
        <p:spPr bwMode="auto">
          <a:xfrm rot="10800000">
            <a:off x="273032"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p>
        </p:txBody>
      </p:sp>
      <p:sp>
        <p:nvSpPr>
          <p:cNvPr id="14" name="Line 13"/>
          <p:cNvSpPr>
            <a:spLocks noChangeShapeType="1"/>
          </p:cNvSpPr>
          <p:nvPr/>
        </p:nvSpPr>
        <p:spPr bwMode="auto">
          <a:xfrm>
            <a:off x="239165" y="307342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5" name="Line 14"/>
          <p:cNvSpPr>
            <a:spLocks noChangeShapeType="1"/>
          </p:cNvSpPr>
          <p:nvPr/>
        </p:nvSpPr>
        <p:spPr bwMode="auto">
          <a:xfrm>
            <a:off x="239165" y="4180440"/>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6" name="Line 15"/>
          <p:cNvSpPr>
            <a:spLocks noChangeShapeType="1"/>
          </p:cNvSpPr>
          <p:nvPr/>
        </p:nvSpPr>
        <p:spPr bwMode="auto">
          <a:xfrm>
            <a:off x="239165" y="5287456"/>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7" name="Line 16"/>
          <p:cNvSpPr>
            <a:spLocks noChangeShapeType="1"/>
          </p:cNvSpPr>
          <p:nvPr/>
        </p:nvSpPr>
        <p:spPr bwMode="auto">
          <a:xfrm>
            <a:off x="239165" y="639447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8" name="Rectangle 17"/>
          <p:cNvSpPr>
            <a:spLocks noChangeArrowheads="1"/>
          </p:cNvSpPr>
          <p:nvPr/>
        </p:nvSpPr>
        <p:spPr bwMode="auto">
          <a:xfrm>
            <a:off x="201065" y="1443589"/>
            <a:ext cx="3007784" cy="5105672"/>
          </a:xfrm>
          <a:prstGeom prst="rect">
            <a:avLst/>
          </a:prstGeom>
          <a:noFill/>
          <a:ln w="12700">
            <a:noFill/>
            <a:miter lim="800000"/>
            <a:headEnd/>
            <a:tailEnd/>
          </a:ln>
          <a:effectLst/>
        </p:spPr>
        <p:txBody>
          <a:bodyPr lIns="120649" tIns="59267" rIns="120649" bIns="59267">
            <a:spAutoFit/>
          </a:bodyPr>
          <a:lstStyle/>
          <a:p>
            <a:pPr algn="l">
              <a:lnSpc>
                <a:spcPct val="150000"/>
              </a:lnSpc>
            </a:pPr>
            <a:r>
              <a:rPr lang="pl-PL" sz="2400" dirty="0">
                <a:solidFill>
                  <a:srgbClr val="FF0000"/>
                </a:solidFill>
              </a:rPr>
              <a:t>1 </a:t>
            </a:r>
            <a:r>
              <a:rPr lang="pl-PL" sz="2400" dirty="0" err="1">
                <a:solidFill>
                  <a:srgbClr val="FF0000"/>
                </a:solidFill>
              </a:rPr>
              <a:t>at</a:t>
            </a:r>
            <a:r>
              <a:rPr lang="pl-PL" sz="2400" dirty="0">
                <a:solidFill>
                  <a:srgbClr val="FF0000"/>
                </a:solidFill>
              </a:rPr>
              <a:t> 	   0 m</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2 </a:t>
            </a:r>
            <a:r>
              <a:rPr lang="pl-PL" sz="2400" dirty="0" err="1">
                <a:solidFill>
                  <a:srgbClr val="FF0000"/>
                </a:solidFill>
              </a:rPr>
              <a:t>at</a:t>
            </a:r>
            <a:r>
              <a:rPr lang="pl-PL" sz="2400" dirty="0">
                <a:solidFill>
                  <a:srgbClr val="FF0000"/>
                </a:solidFill>
              </a:rPr>
              <a:t>  	 10 m	</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3 </a:t>
            </a:r>
            <a:r>
              <a:rPr lang="pl-PL" sz="2400" dirty="0" err="1">
                <a:solidFill>
                  <a:srgbClr val="FF0000"/>
                </a:solidFill>
              </a:rPr>
              <a:t>at</a:t>
            </a:r>
            <a:r>
              <a:rPr lang="pl-PL" sz="2400" dirty="0">
                <a:solidFill>
                  <a:srgbClr val="FF0000"/>
                </a:solidFill>
              </a:rPr>
              <a:t> 	 20 m</a:t>
            </a:r>
          </a:p>
          <a:p>
            <a:pPr algn="l">
              <a:lnSpc>
                <a:spcPct val="150000"/>
              </a:lnSpc>
            </a:pPr>
            <a:r>
              <a:rPr lang="pl-PL" sz="2400" dirty="0">
                <a:solidFill>
                  <a:srgbClr val="FF0000"/>
                </a:solidFill>
              </a:rPr>
              <a:t>	</a:t>
            </a:r>
          </a:p>
          <a:p>
            <a:pPr algn="l">
              <a:lnSpc>
                <a:spcPct val="150000"/>
              </a:lnSpc>
            </a:pPr>
            <a:r>
              <a:rPr lang="pl-PL" sz="2400" dirty="0">
                <a:solidFill>
                  <a:srgbClr val="FF0000"/>
                </a:solidFill>
              </a:rPr>
              <a:t>4 </a:t>
            </a:r>
            <a:r>
              <a:rPr lang="pl-PL" sz="2400" dirty="0" err="1">
                <a:solidFill>
                  <a:srgbClr val="FF0000"/>
                </a:solidFill>
              </a:rPr>
              <a:t>at</a:t>
            </a:r>
            <a:r>
              <a:rPr lang="pl-PL" sz="2400" dirty="0">
                <a:solidFill>
                  <a:srgbClr val="FF0000"/>
                </a:solidFill>
              </a:rPr>
              <a:t> 	 30 m </a:t>
            </a:r>
          </a:p>
          <a:p>
            <a:pPr algn="l">
              <a:lnSpc>
                <a:spcPct val="150000"/>
              </a:lnSpc>
            </a:pPr>
            <a:r>
              <a:rPr lang="pl-PL" sz="2400" dirty="0">
                <a:solidFill>
                  <a:srgbClr val="FF0000"/>
                </a:solidFill>
              </a:rPr>
              <a:t>	</a:t>
            </a:r>
          </a:p>
          <a:p>
            <a:pPr algn="l">
              <a:lnSpc>
                <a:spcPct val="150000"/>
              </a:lnSpc>
            </a:pPr>
            <a:r>
              <a:rPr lang="pl-PL" sz="2400" dirty="0">
                <a:solidFill>
                  <a:srgbClr val="FF0000"/>
                </a:solidFill>
              </a:rPr>
              <a:t>5 </a:t>
            </a:r>
            <a:r>
              <a:rPr lang="pl-PL" sz="2400" dirty="0" err="1">
                <a:solidFill>
                  <a:srgbClr val="FF0000"/>
                </a:solidFill>
              </a:rPr>
              <a:t>at</a:t>
            </a:r>
            <a:r>
              <a:rPr lang="pl-PL" sz="2400" dirty="0">
                <a:solidFill>
                  <a:srgbClr val="FF0000"/>
                </a:solidFill>
              </a:rPr>
              <a:t> 	40 m 	</a:t>
            </a:r>
          </a:p>
        </p:txBody>
      </p:sp>
      <p:sp>
        <p:nvSpPr>
          <p:cNvPr id="19" name="Line 18"/>
          <p:cNvSpPr>
            <a:spLocks noChangeShapeType="1"/>
          </p:cNvSpPr>
          <p:nvPr/>
        </p:nvSpPr>
        <p:spPr bwMode="auto">
          <a:xfrm>
            <a:off x="239165" y="1966407"/>
            <a:ext cx="2652184" cy="0"/>
          </a:xfrm>
          <a:prstGeom prst="line">
            <a:avLst/>
          </a:prstGeom>
          <a:noFill/>
          <a:ln w="12700">
            <a:solidFill>
              <a:schemeClr val="tx1"/>
            </a:solidFill>
            <a:round/>
            <a:headEnd/>
            <a:tailEnd/>
          </a:ln>
          <a:effectLst/>
        </p:spPr>
        <p:txBody>
          <a:bodyPr wrap="none" anchor="ctr"/>
          <a:lstStyle/>
          <a:p>
            <a:endParaRPr lang="pl-PL" sz="2400"/>
          </a:p>
        </p:txBody>
      </p:sp>
      <p:sp>
        <p:nvSpPr>
          <p:cNvPr id="22" name="Rectangle 21"/>
          <p:cNvSpPr>
            <a:spLocks noChangeArrowheads="1"/>
          </p:cNvSpPr>
          <p:nvPr/>
        </p:nvSpPr>
        <p:spPr bwMode="auto">
          <a:xfrm>
            <a:off x="9525024" y="850923"/>
            <a:ext cx="2440517" cy="5721225"/>
          </a:xfrm>
          <a:prstGeom prst="rect">
            <a:avLst/>
          </a:prstGeom>
          <a:noFill/>
          <a:ln w="12700">
            <a:noFill/>
            <a:miter lim="800000"/>
            <a:headEnd/>
            <a:tailEnd/>
          </a:ln>
          <a:effectLst/>
        </p:spPr>
        <p:txBody>
          <a:bodyPr lIns="120649" tIns="59267" rIns="120649" bIns="59267">
            <a:spAutoFit/>
          </a:bodyPr>
          <a:lstStyle/>
          <a:p>
            <a:pPr>
              <a:lnSpc>
                <a:spcPct val="130000"/>
              </a:lnSpc>
            </a:pPr>
            <a:endParaRPr lang="pl-PL" sz="3200" dirty="0">
              <a:solidFill>
                <a:srgbClr val="FF0000"/>
              </a:solidFill>
            </a:endParaRPr>
          </a:p>
          <a:p>
            <a:pPr algn="l">
              <a:lnSpc>
                <a:spcPct val="130000"/>
              </a:lnSpc>
            </a:pPr>
            <a:r>
              <a:rPr lang="pl-PL" sz="2400" dirty="0">
                <a:solidFill>
                  <a:srgbClr val="FF0000"/>
                </a:solidFill>
              </a:rPr>
              <a:t> 0 m	1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1/2</a:t>
            </a:r>
          </a:p>
          <a:p>
            <a:pPr algn="l">
              <a:lnSpc>
                <a:spcPct val="130000"/>
              </a:lnSpc>
            </a:pPr>
            <a:r>
              <a:rPr lang="pl-PL" sz="2400" dirty="0">
                <a:solidFill>
                  <a:srgbClr val="FF0000"/>
                </a:solidFill>
              </a:rPr>
              <a:t>10 m	2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1/3</a:t>
            </a:r>
            <a:endParaRPr lang="pl-PL" sz="2400" b="1" dirty="0">
              <a:solidFill>
                <a:srgbClr val="FFFF00"/>
              </a:solidFill>
            </a:endParaRPr>
          </a:p>
          <a:p>
            <a:pPr algn="l">
              <a:lnSpc>
                <a:spcPct val="130000"/>
              </a:lnSpc>
            </a:pPr>
            <a:r>
              <a:rPr lang="pl-PL" sz="2400" dirty="0">
                <a:solidFill>
                  <a:srgbClr val="FF0000"/>
                </a:solidFill>
              </a:rPr>
              <a:t>20 m	 3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1/4</a:t>
            </a:r>
          </a:p>
          <a:p>
            <a:pPr algn="l">
              <a:lnSpc>
                <a:spcPct val="130000"/>
              </a:lnSpc>
            </a:pPr>
            <a:r>
              <a:rPr lang="pl-PL" sz="2400" dirty="0">
                <a:solidFill>
                  <a:srgbClr val="FF0000"/>
                </a:solidFill>
              </a:rPr>
              <a:t>30 m 	 4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1/5</a:t>
            </a:r>
          </a:p>
          <a:p>
            <a:pPr algn="l">
              <a:lnSpc>
                <a:spcPct val="130000"/>
              </a:lnSpc>
            </a:pPr>
            <a:r>
              <a:rPr lang="pl-PL" sz="2400" dirty="0">
                <a:solidFill>
                  <a:srgbClr val="FF0000"/>
                </a:solidFill>
              </a:rPr>
              <a:t>40 m 	 5 </a:t>
            </a:r>
            <a:r>
              <a:rPr lang="pl-PL" sz="2400" dirty="0" err="1">
                <a:solidFill>
                  <a:srgbClr val="FF0000"/>
                </a:solidFill>
              </a:rPr>
              <a:t>at</a:t>
            </a:r>
            <a:endParaRPr lang="pl-PL" sz="2400" dirty="0">
              <a:solidFill>
                <a:srgbClr val="FF0000"/>
              </a:solidFill>
            </a:endParaRPr>
          </a:p>
        </p:txBody>
      </p:sp>
      <p:sp>
        <p:nvSpPr>
          <p:cNvPr id="23" name="Rectangle 22"/>
          <p:cNvSpPr>
            <a:spLocks noChangeArrowheads="1"/>
          </p:cNvSpPr>
          <p:nvPr/>
        </p:nvSpPr>
        <p:spPr bwMode="auto">
          <a:xfrm>
            <a:off x="4242481" y="3238581"/>
            <a:ext cx="3751500" cy="2335683"/>
          </a:xfrm>
          <a:prstGeom prst="rect">
            <a:avLst/>
          </a:prstGeom>
          <a:noFill/>
          <a:ln w="12700">
            <a:noFill/>
            <a:miter lim="800000"/>
            <a:headEnd/>
            <a:tailEnd/>
          </a:ln>
          <a:effectLst/>
        </p:spPr>
        <p:txBody>
          <a:bodyPr wrap="square" lIns="120649" tIns="59267" rIns="120649" bIns="59267">
            <a:spAutoFit/>
          </a:bodyPr>
          <a:lstStyle/>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Dla ustalonej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masy gazu, przy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stałej temp.,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ciśnienie jest odwrotnie proporcjonalne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do objętości</a:t>
            </a:r>
          </a:p>
        </p:txBody>
      </p:sp>
      <p:sp>
        <p:nvSpPr>
          <p:cNvPr id="24" name="Prostokąt 23"/>
          <p:cNvSpPr/>
          <p:nvPr/>
        </p:nvSpPr>
        <p:spPr>
          <a:xfrm>
            <a:off x="4351484" y="245818"/>
            <a:ext cx="3489032" cy="461665"/>
          </a:xfrm>
          <a:prstGeom prst="rect">
            <a:avLst/>
          </a:prstGeom>
        </p:spPr>
        <p:txBody>
          <a:bodyPr wrap="none">
            <a:spAutoFit/>
          </a:bodyPr>
          <a:lstStyle/>
          <a:p>
            <a:pPr marL="457189" indent="-457189">
              <a:buClr>
                <a:schemeClr val="accent1">
                  <a:lumMod val="75000"/>
                </a:schemeClr>
              </a:buClr>
              <a:defRPr/>
            </a:pPr>
            <a:r>
              <a:rPr lang="pl-PL" sz="2400" b="1" dirty="0">
                <a:solidFill>
                  <a:schemeClr val="accent2">
                    <a:lumMod val="75000"/>
                  </a:schemeClr>
                </a:solidFill>
              </a:rPr>
              <a:t>Prawo Boyle’a Mariotte’a</a:t>
            </a:r>
          </a:p>
        </p:txBody>
      </p:sp>
      <p:pic>
        <p:nvPicPr>
          <p:cNvPr id="82" name="Picture 13"/>
          <p:cNvPicPr>
            <a:picLocks noChangeArrowheads="1"/>
          </p:cNvPicPr>
          <p:nvPr/>
        </p:nvPicPr>
        <p:blipFill>
          <a:blip r:embed="rId2" cstate="print"/>
          <a:srcRect l="44322" t="85910" r="12703"/>
          <a:stretch>
            <a:fillRect/>
          </a:stretch>
        </p:blipFill>
        <p:spPr bwMode="auto">
          <a:xfrm>
            <a:off x="8360843" y="6096019"/>
            <a:ext cx="336551" cy="370416"/>
          </a:xfrm>
          <a:prstGeom prst="rect">
            <a:avLst/>
          </a:prstGeom>
          <a:noFill/>
          <a:ln w="12700">
            <a:noFill/>
            <a:miter lim="800000"/>
            <a:headEnd/>
            <a:tailEnd/>
          </a:ln>
          <a:effectLst/>
        </p:spPr>
      </p:pic>
      <p:pic>
        <p:nvPicPr>
          <p:cNvPr id="83" name="Picture 19" descr="Bottiglie boyle.eps                                            0000014Cvventur                        00000000:"/>
          <p:cNvPicPr>
            <a:picLocks noChangeAspect="1" noChangeArrowheads="1"/>
          </p:cNvPicPr>
          <p:nvPr/>
        </p:nvPicPr>
        <p:blipFill>
          <a:blip r:embed="rId3" cstate="print"/>
          <a:srcRect b="81131"/>
          <a:stretch>
            <a:fillRect/>
          </a:stretch>
        </p:blipFill>
        <p:spPr bwMode="auto">
          <a:xfrm>
            <a:off x="3238480" y="1619237"/>
            <a:ext cx="1524000" cy="1016000"/>
          </a:xfrm>
          <a:prstGeom prst="rect">
            <a:avLst/>
          </a:prstGeom>
          <a:noFill/>
        </p:spPr>
      </p:pic>
      <p:sp>
        <p:nvSpPr>
          <p:cNvPr id="84" name="Text Box 20"/>
          <p:cNvSpPr txBox="1">
            <a:spLocks noChangeArrowheads="1"/>
          </p:cNvSpPr>
          <p:nvPr/>
        </p:nvSpPr>
        <p:spPr bwMode="auto">
          <a:xfrm>
            <a:off x="3428992" y="1720838"/>
            <a:ext cx="1524000" cy="502573"/>
          </a:xfrm>
          <a:prstGeom prst="rect">
            <a:avLst/>
          </a:prstGeom>
          <a:noFill/>
          <a:ln w="12700">
            <a:noFill/>
            <a:miter lim="800000"/>
            <a:headEnd/>
            <a:tailEnd/>
          </a:ln>
          <a:effectLst/>
        </p:spPr>
        <p:txBody>
          <a:bodyPr>
            <a:spAutoFit/>
          </a:bodyPr>
          <a:lstStyle/>
          <a:p>
            <a:r>
              <a:rPr lang="pl-PL" sz="1333" dirty="0">
                <a:solidFill>
                  <a:srgbClr val="FC0128"/>
                </a:solidFill>
              </a:rPr>
              <a:t>POWIETRZE</a:t>
            </a:r>
          </a:p>
          <a:p>
            <a:r>
              <a:rPr lang="pl-PL" sz="1333" dirty="0">
                <a:solidFill>
                  <a:srgbClr val="FC0128"/>
                </a:solidFill>
              </a:rPr>
              <a:t>1</a:t>
            </a:r>
          </a:p>
        </p:txBody>
      </p:sp>
    </p:spTree>
    <p:extLst>
      <p:ext uri="{BB962C8B-B14F-4D97-AF65-F5344CB8AC3E}">
        <p14:creationId xmlns:p14="http://schemas.microsoft.com/office/powerpoint/2010/main" val="2170339635"/>
      </p:ext>
    </p:extLst>
  </p:cSld>
  <p:clrMapOvr>
    <a:masterClrMapping/>
  </p:clrMapOvr>
  <p:transition spd="slow">
    <p:cover dir="d"/>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AutoShape 4"/>
          <p:cNvSpPr>
            <a:spLocks noChangeArrowheads="1"/>
          </p:cNvSpPr>
          <p:nvPr/>
        </p:nvSpPr>
        <p:spPr bwMode="auto">
          <a:xfrm>
            <a:off x="8987387"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solidFill>
                <a:srgbClr val="FF0000"/>
              </a:solidFill>
            </a:endParaRPr>
          </a:p>
        </p:txBody>
      </p:sp>
      <p:sp>
        <p:nvSpPr>
          <p:cNvPr id="6" name="Line 5"/>
          <p:cNvSpPr>
            <a:spLocks noChangeShapeType="1"/>
          </p:cNvSpPr>
          <p:nvPr/>
        </p:nvSpPr>
        <p:spPr bwMode="auto">
          <a:xfrm>
            <a:off x="8953520" y="196640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7" name="Line 6"/>
          <p:cNvSpPr>
            <a:spLocks noChangeShapeType="1"/>
          </p:cNvSpPr>
          <p:nvPr/>
        </p:nvSpPr>
        <p:spPr bwMode="auto">
          <a:xfrm>
            <a:off x="8477267" y="304799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8" name="Line 7"/>
          <p:cNvSpPr>
            <a:spLocks noChangeShapeType="1"/>
          </p:cNvSpPr>
          <p:nvPr/>
        </p:nvSpPr>
        <p:spPr bwMode="auto">
          <a:xfrm>
            <a:off x="8953520" y="4180440"/>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9" name="Line 8"/>
          <p:cNvSpPr>
            <a:spLocks noChangeShapeType="1"/>
          </p:cNvSpPr>
          <p:nvPr/>
        </p:nvSpPr>
        <p:spPr bwMode="auto">
          <a:xfrm>
            <a:off x="8953520" y="5287456"/>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0" name="Line 9"/>
          <p:cNvSpPr>
            <a:spLocks noChangeShapeType="1"/>
          </p:cNvSpPr>
          <p:nvPr/>
        </p:nvSpPr>
        <p:spPr bwMode="auto">
          <a:xfrm>
            <a:off x="8953520" y="6394473"/>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3" name="AutoShape 12"/>
          <p:cNvSpPr>
            <a:spLocks noChangeArrowheads="1"/>
          </p:cNvSpPr>
          <p:nvPr/>
        </p:nvSpPr>
        <p:spPr bwMode="auto">
          <a:xfrm rot="10800000">
            <a:off x="273032"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p>
        </p:txBody>
      </p:sp>
      <p:sp>
        <p:nvSpPr>
          <p:cNvPr id="14" name="Line 13"/>
          <p:cNvSpPr>
            <a:spLocks noChangeShapeType="1"/>
          </p:cNvSpPr>
          <p:nvPr/>
        </p:nvSpPr>
        <p:spPr bwMode="auto">
          <a:xfrm>
            <a:off x="239165" y="307342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5" name="Line 14"/>
          <p:cNvSpPr>
            <a:spLocks noChangeShapeType="1"/>
          </p:cNvSpPr>
          <p:nvPr/>
        </p:nvSpPr>
        <p:spPr bwMode="auto">
          <a:xfrm>
            <a:off x="239165" y="4180440"/>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6" name="Line 15"/>
          <p:cNvSpPr>
            <a:spLocks noChangeShapeType="1"/>
          </p:cNvSpPr>
          <p:nvPr/>
        </p:nvSpPr>
        <p:spPr bwMode="auto">
          <a:xfrm>
            <a:off x="239165" y="5287456"/>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7" name="Line 16"/>
          <p:cNvSpPr>
            <a:spLocks noChangeShapeType="1"/>
          </p:cNvSpPr>
          <p:nvPr/>
        </p:nvSpPr>
        <p:spPr bwMode="auto">
          <a:xfrm>
            <a:off x="239165" y="639447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8" name="Rectangle 17"/>
          <p:cNvSpPr>
            <a:spLocks noChangeArrowheads="1"/>
          </p:cNvSpPr>
          <p:nvPr/>
        </p:nvSpPr>
        <p:spPr bwMode="auto">
          <a:xfrm>
            <a:off x="201065" y="1443589"/>
            <a:ext cx="3007784" cy="5105672"/>
          </a:xfrm>
          <a:prstGeom prst="rect">
            <a:avLst/>
          </a:prstGeom>
          <a:noFill/>
          <a:ln w="12700">
            <a:noFill/>
            <a:miter lim="800000"/>
            <a:headEnd/>
            <a:tailEnd/>
          </a:ln>
          <a:effectLst/>
        </p:spPr>
        <p:txBody>
          <a:bodyPr lIns="120649" tIns="59267" rIns="120649" bIns="59267">
            <a:spAutoFit/>
          </a:bodyPr>
          <a:lstStyle/>
          <a:p>
            <a:pPr algn="l">
              <a:lnSpc>
                <a:spcPct val="150000"/>
              </a:lnSpc>
            </a:pPr>
            <a:r>
              <a:rPr lang="pl-PL" sz="2400" dirty="0">
                <a:solidFill>
                  <a:srgbClr val="FF0000"/>
                </a:solidFill>
              </a:rPr>
              <a:t>1 </a:t>
            </a:r>
            <a:r>
              <a:rPr lang="pl-PL" sz="2400" dirty="0" err="1">
                <a:solidFill>
                  <a:srgbClr val="FF0000"/>
                </a:solidFill>
              </a:rPr>
              <a:t>at</a:t>
            </a:r>
            <a:r>
              <a:rPr lang="pl-PL" sz="2400" dirty="0">
                <a:solidFill>
                  <a:srgbClr val="FF0000"/>
                </a:solidFill>
              </a:rPr>
              <a:t> 	   0 m</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2 </a:t>
            </a:r>
            <a:r>
              <a:rPr lang="pl-PL" sz="2400" dirty="0" err="1">
                <a:solidFill>
                  <a:srgbClr val="FF0000"/>
                </a:solidFill>
              </a:rPr>
              <a:t>at</a:t>
            </a:r>
            <a:r>
              <a:rPr lang="pl-PL" sz="2400" dirty="0">
                <a:solidFill>
                  <a:srgbClr val="FF0000"/>
                </a:solidFill>
              </a:rPr>
              <a:t>  	 10 m	</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3 </a:t>
            </a:r>
            <a:r>
              <a:rPr lang="pl-PL" sz="2400" dirty="0" err="1">
                <a:solidFill>
                  <a:srgbClr val="FF0000"/>
                </a:solidFill>
              </a:rPr>
              <a:t>at</a:t>
            </a:r>
            <a:r>
              <a:rPr lang="pl-PL" sz="2400" dirty="0">
                <a:solidFill>
                  <a:srgbClr val="FF0000"/>
                </a:solidFill>
              </a:rPr>
              <a:t> 	 20 m</a:t>
            </a:r>
          </a:p>
          <a:p>
            <a:pPr algn="l">
              <a:lnSpc>
                <a:spcPct val="150000"/>
              </a:lnSpc>
            </a:pPr>
            <a:r>
              <a:rPr lang="pl-PL" sz="2400" dirty="0">
                <a:solidFill>
                  <a:srgbClr val="FF0000"/>
                </a:solidFill>
              </a:rPr>
              <a:t>	</a:t>
            </a:r>
          </a:p>
          <a:p>
            <a:pPr algn="l">
              <a:lnSpc>
                <a:spcPct val="150000"/>
              </a:lnSpc>
            </a:pPr>
            <a:r>
              <a:rPr lang="pl-PL" sz="2400" dirty="0">
                <a:solidFill>
                  <a:srgbClr val="FF0000"/>
                </a:solidFill>
              </a:rPr>
              <a:t>4 </a:t>
            </a:r>
            <a:r>
              <a:rPr lang="pl-PL" sz="2400" dirty="0" err="1">
                <a:solidFill>
                  <a:srgbClr val="FF0000"/>
                </a:solidFill>
              </a:rPr>
              <a:t>at</a:t>
            </a:r>
            <a:r>
              <a:rPr lang="pl-PL" sz="2400" dirty="0">
                <a:solidFill>
                  <a:srgbClr val="FF0000"/>
                </a:solidFill>
              </a:rPr>
              <a:t> 	 30 m </a:t>
            </a:r>
          </a:p>
          <a:p>
            <a:pPr algn="l">
              <a:lnSpc>
                <a:spcPct val="150000"/>
              </a:lnSpc>
            </a:pPr>
            <a:r>
              <a:rPr lang="pl-PL" sz="2400" dirty="0">
                <a:solidFill>
                  <a:srgbClr val="FF0000"/>
                </a:solidFill>
              </a:rPr>
              <a:t>	</a:t>
            </a:r>
          </a:p>
          <a:p>
            <a:pPr algn="l">
              <a:lnSpc>
                <a:spcPct val="150000"/>
              </a:lnSpc>
            </a:pPr>
            <a:r>
              <a:rPr lang="pl-PL" sz="2400" dirty="0">
                <a:solidFill>
                  <a:srgbClr val="FF0000"/>
                </a:solidFill>
              </a:rPr>
              <a:t>5 </a:t>
            </a:r>
            <a:r>
              <a:rPr lang="pl-PL" sz="2400" dirty="0" err="1">
                <a:solidFill>
                  <a:srgbClr val="FF0000"/>
                </a:solidFill>
              </a:rPr>
              <a:t>at</a:t>
            </a:r>
            <a:r>
              <a:rPr lang="pl-PL" sz="2400" dirty="0">
                <a:solidFill>
                  <a:srgbClr val="FF0000"/>
                </a:solidFill>
              </a:rPr>
              <a:t> 	40 m 	</a:t>
            </a:r>
          </a:p>
        </p:txBody>
      </p:sp>
      <p:sp>
        <p:nvSpPr>
          <p:cNvPr id="19" name="Line 18"/>
          <p:cNvSpPr>
            <a:spLocks noChangeShapeType="1"/>
          </p:cNvSpPr>
          <p:nvPr/>
        </p:nvSpPr>
        <p:spPr bwMode="auto">
          <a:xfrm>
            <a:off x="239165" y="1966407"/>
            <a:ext cx="2652184" cy="0"/>
          </a:xfrm>
          <a:prstGeom prst="line">
            <a:avLst/>
          </a:prstGeom>
          <a:noFill/>
          <a:ln w="12700">
            <a:solidFill>
              <a:schemeClr val="tx1"/>
            </a:solidFill>
            <a:round/>
            <a:headEnd/>
            <a:tailEnd/>
          </a:ln>
          <a:effectLst/>
        </p:spPr>
        <p:txBody>
          <a:bodyPr wrap="none" anchor="ctr"/>
          <a:lstStyle/>
          <a:p>
            <a:endParaRPr lang="pl-PL" sz="2400"/>
          </a:p>
        </p:txBody>
      </p:sp>
      <p:sp>
        <p:nvSpPr>
          <p:cNvPr id="22" name="Rectangle 21"/>
          <p:cNvSpPr>
            <a:spLocks noChangeArrowheads="1"/>
          </p:cNvSpPr>
          <p:nvPr/>
        </p:nvSpPr>
        <p:spPr bwMode="auto">
          <a:xfrm>
            <a:off x="9525024" y="850923"/>
            <a:ext cx="2440517" cy="5721225"/>
          </a:xfrm>
          <a:prstGeom prst="rect">
            <a:avLst/>
          </a:prstGeom>
          <a:noFill/>
          <a:ln w="12700">
            <a:noFill/>
            <a:miter lim="800000"/>
            <a:headEnd/>
            <a:tailEnd/>
          </a:ln>
          <a:effectLst/>
        </p:spPr>
        <p:txBody>
          <a:bodyPr lIns="120649" tIns="59267" rIns="120649" bIns="59267">
            <a:spAutoFit/>
          </a:bodyPr>
          <a:lstStyle/>
          <a:p>
            <a:pPr>
              <a:lnSpc>
                <a:spcPct val="130000"/>
              </a:lnSpc>
            </a:pPr>
            <a:endParaRPr lang="pl-PL" sz="3200" dirty="0">
              <a:solidFill>
                <a:srgbClr val="FF0000"/>
              </a:solidFill>
            </a:endParaRPr>
          </a:p>
          <a:p>
            <a:pPr algn="l">
              <a:lnSpc>
                <a:spcPct val="130000"/>
              </a:lnSpc>
            </a:pPr>
            <a:r>
              <a:rPr lang="pl-PL" sz="2400" dirty="0">
                <a:solidFill>
                  <a:srgbClr val="FF0000"/>
                </a:solidFill>
              </a:rPr>
              <a:t> 0 m	1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1/2</a:t>
            </a:r>
          </a:p>
          <a:p>
            <a:pPr algn="l">
              <a:lnSpc>
                <a:spcPct val="130000"/>
              </a:lnSpc>
            </a:pPr>
            <a:r>
              <a:rPr lang="pl-PL" sz="2400" dirty="0">
                <a:solidFill>
                  <a:srgbClr val="FF0000"/>
                </a:solidFill>
              </a:rPr>
              <a:t>10 m	2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1/3</a:t>
            </a:r>
            <a:endParaRPr lang="pl-PL" sz="2400" b="1" dirty="0">
              <a:solidFill>
                <a:srgbClr val="FFFF00"/>
              </a:solidFill>
            </a:endParaRPr>
          </a:p>
          <a:p>
            <a:pPr algn="l">
              <a:lnSpc>
                <a:spcPct val="130000"/>
              </a:lnSpc>
            </a:pPr>
            <a:r>
              <a:rPr lang="pl-PL" sz="2400" dirty="0">
                <a:solidFill>
                  <a:srgbClr val="FF0000"/>
                </a:solidFill>
              </a:rPr>
              <a:t>20 m	 3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1/4</a:t>
            </a:r>
          </a:p>
          <a:p>
            <a:pPr algn="l">
              <a:lnSpc>
                <a:spcPct val="130000"/>
              </a:lnSpc>
            </a:pPr>
            <a:r>
              <a:rPr lang="pl-PL" sz="2400" dirty="0">
                <a:solidFill>
                  <a:srgbClr val="FF0000"/>
                </a:solidFill>
              </a:rPr>
              <a:t>30 m 	 4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1/5</a:t>
            </a:r>
          </a:p>
          <a:p>
            <a:pPr algn="l">
              <a:lnSpc>
                <a:spcPct val="130000"/>
              </a:lnSpc>
            </a:pPr>
            <a:r>
              <a:rPr lang="pl-PL" sz="2400" dirty="0">
                <a:solidFill>
                  <a:srgbClr val="FF0000"/>
                </a:solidFill>
              </a:rPr>
              <a:t>40 m 	 5 </a:t>
            </a:r>
            <a:r>
              <a:rPr lang="pl-PL" sz="2400" dirty="0" err="1">
                <a:solidFill>
                  <a:srgbClr val="FF0000"/>
                </a:solidFill>
              </a:rPr>
              <a:t>at</a:t>
            </a:r>
            <a:endParaRPr lang="pl-PL" sz="2400" dirty="0">
              <a:solidFill>
                <a:srgbClr val="FF0000"/>
              </a:solidFill>
            </a:endParaRPr>
          </a:p>
        </p:txBody>
      </p:sp>
      <p:sp>
        <p:nvSpPr>
          <p:cNvPr id="23" name="Rectangle 22"/>
          <p:cNvSpPr>
            <a:spLocks noChangeArrowheads="1"/>
          </p:cNvSpPr>
          <p:nvPr/>
        </p:nvSpPr>
        <p:spPr bwMode="auto">
          <a:xfrm>
            <a:off x="4454970" y="3416301"/>
            <a:ext cx="3525772" cy="2335683"/>
          </a:xfrm>
          <a:prstGeom prst="rect">
            <a:avLst/>
          </a:prstGeom>
          <a:noFill/>
          <a:ln w="12700">
            <a:noFill/>
            <a:miter lim="800000"/>
            <a:headEnd/>
            <a:tailEnd/>
          </a:ln>
          <a:effectLst/>
        </p:spPr>
        <p:txBody>
          <a:bodyPr wrap="square" lIns="120649" tIns="59267" rIns="120649" bIns="59267">
            <a:spAutoFit/>
          </a:bodyPr>
          <a:lstStyle/>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Dla ustalonej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masy gazu, przy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stałej temp.,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ciśnienie jest odwrotnie proporcjonalne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do objętości</a:t>
            </a:r>
          </a:p>
        </p:txBody>
      </p:sp>
      <p:sp>
        <p:nvSpPr>
          <p:cNvPr id="24" name="Prostokąt 23"/>
          <p:cNvSpPr/>
          <p:nvPr/>
        </p:nvSpPr>
        <p:spPr>
          <a:xfrm>
            <a:off x="4454970" y="389258"/>
            <a:ext cx="3489032" cy="461665"/>
          </a:xfrm>
          <a:prstGeom prst="rect">
            <a:avLst/>
          </a:prstGeom>
        </p:spPr>
        <p:txBody>
          <a:bodyPr wrap="none">
            <a:spAutoFit/>
          </a:bodyPr>
          <a:lstStyle/>
          <a:p>
            <a:pPr marL="457189" indent="-457189" algn="ctr">
              <a:buClr>
                <a:schemeClr val="accent1">
                  <a:lumMod val="75000"/>
                </a:schemeClr>
              </a:buClr>
              <a:defRPr/>
            </a:pPr>
            <a:r>
              <a:rPr lang="pl-PL" sz="24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Prawo Boyle’a Mariotte’a</a:t>
            </a:r>
          </a:p>
        </p:txBody>
      </p:sp>
      <p:pic>
        <p:nvPicPr>
          <p:cNvPr id="81" name="Picture 12"/>
          <p:cNvPicPr>
            <a:picLocks noChangeArrowheads="1"/>
          </p:cNvPicPr>
          <p:nvPr/>
        </p:nvPicPr>
        <p:blipFill>
          <a:blip r:embed="rId2" cstate="print"/>
          <a:srcRect l="44141" t="85785" r="12553"/>
          <a:stretch>
            <a:fillRect/>
          </a:stretch>
        </p:blipFill>
        <p:spPr bwMode="auto">
          <a:xfrm>
            <a:off x="8284643" y="5143513"/>
            <a:ext cx="438151" cy="478367"/>
          </a:xfrm>
          <a:prstGeom prst="rect">
            <a:avLst/>
          </a:prstGeom>
          <a:noFill/>
          <a:ln w="12700">
            <a:noFill/>
            <a:miter lim="800000"/>
            <a:headEnd/>
            <a:tailEnd/>
          </a:ln>
          <a:effectLst/>
        </p:spPr>
      </p:pic>
      <p:pic>
        <p:nvPicPr>
          <p:cNvPr id="82" name="Picture 13"/>
          <p:cNvPicPr>
            <a:picLocks noChangeArrowheads="1"/>
          </p:cNvPicPr>
          <p:nvPr/>
        </p:nvPicPr>
        <p:blipFill>
          <a:blip r:embed="rId2" cstate="print"/>
          <a:srcRect l="44322" t="85910" r="12703"/>
          <a:stretch>
            <a:fillRect/>
          </a:stretch>
        </p:blipFill>
        <p:spPr bwMode="auto">
          <a:xfrm>
            <a:off x="8360843" y="6096019"/>
            <a:ext cx="336551" cy="370416"/>
          </a:xfrm>
          <a:prstGeom prst="rect">
            <a:avLst/>
          </a:prstGeom>
          <a:noFill/>
          <a:ln w="12700">
            <a:noFill/>
            <a:miter lim="800000"/>
            <a:headEnd/>
            <a:tailEnd/>
          </a:ln>
          <a:effectLst/>
        </p:spPr>
      </p:pic>
      <p:pic>
        <p:nvPicPr>
          <p:cNvPr id="73" name="Picture 18" descr="Bottiglie boyle.eps                                            0000014Cvventur                        00000000:"/>
          <p:cNvPicPr>
            <a:picLocks noChangeAspect="1" noChangeArrowheads="1"/>
          </p:cNvPicPr>
          <p:nvPr/>
        </p:nvPicPr>
        <p:blipFill>
          <a:blip r:embed="rId3" cstate="print"/>
          <a:srcRect b="60376"/>
          <a:stretch>
            <a:fillRect/>
          </a:stretch>
        </p:blipFill>
        <p:spPr bwMode="auto">
          <a:xfrm>
            <a:off x="3238480" y="1619237"/>
            <a:ext cx="1524000" cy="2133600"/>
          </a:xfrm>
          <a:prstGeom prst="rect">
            <a:avLst/>
          </a:prstGeom>
          <a:noFill/>
        </p:spPr>
      </p:pic>
      <p:sp>
        <p:nvSpPr>
          <p:cNvPr id="74" name="Text Box 19"/>
          <p:cNvSpPr txBox="1">
            <a:spLocks noChangeArrowheads="1"/>
          </p:cNvSpPr>
          <p:nvPr/>
        </p:nvSpPr>
        <p:spPr bwMode="auto">
          <a:xfrm>
            <a:off x="3337974" y="2802455"/>
            <a:ext cx="1042017" cy="707694"/>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endParaRPr lang="pl-PL" sz="1333" dirty="0">
              <a:solidFill>
                <a:srgbClr val="FC0128"/>
              </a:solidFill>
            </a:endParaRPr>
          </a:p>
          <a:p>
            <a:r>
              <a:rPr lang="pl-PL" sz="1333" dirty="0">
                <a:solidFill>
                  <a:srgbClr val="FC0128"/>
                </a:solidFill>
              </a:rPr>
              <a:t>1/2</a:t>
            </a:r>
          </a:p>
        </p:txBody>
      </p:sp>
      <p:sp>
        <p:nvSpPr>
          <p:cNvPr id="75" name="Text Box 20"/>
          <p:cNvSpPr txBox="1">
            <a:spLocks noChangeArrowheads="1"/>
          </p:cNvSpPr>
          <p:nvPr/>
        </p:nvSpPr>
        <p:spPr bwMode="auto">
          <a:xfrm>
            <a:off x="3280825" y="1739889"/>
            <a:ext cx="1080489" cy="502573"/>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r>
              <a:rPr lang="pl-PL" sz="1333" dirty="0">
                <a:solidFill>
                  <a:srgbClr val="FC0128"/>
                </a:solidFill>
              </a:rPr>
              <a:t>1</a:t>
            </a:r>
          </a:p>
        </p:txBody>
      </p:sp>
    </p:spTree>
    <p:extLst>
      <p:ext uri="{BB962C8B-B14F-4D97-AF65-F5344CB8AC3E}">
        <p14:creationId xmlns:p14="http://schemas.microsoft.com/office/powerpoint/2010/main" val="3878383813"/>
      </p:ext>
    </p:extLst>
  </p:cSld>
  <p:clrMapOvr>
    <a:masterClrMapping/>
  </p:clrMapOvr>
  <p:transition spd="slow">
    <p:cover dir="d"/>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AFF48064-2500-E204-4A3C-49B282825547}"/>
              </a:ext>
            </a:extLst>
          </p:cNvPr>
          <p:cNvSpPr txBox="1"/>
          <p:nvPr/>
        </p:nvSpPr>
        <p:spPr>
          <a:xfrm>
            <a:off x="1047715" y="190478"/>
            <a:ext cx="6286544" cy="461665"/>
          </a:xfrm>
          <a:prstGeom prst="rect">
            <a:avLst/>
          </a:prstGeom>
          <a:noFill/>
        </p:spPr>
        <p:txBody>
          <a:bodyPr wrap="square" rtlCol="0">
            <a:spAutoFit/>
          </a:bodyPr>
          <a:lstStyle/>
          <a:p>
            <a:r>
              <a:rPr lang="pl-PL" sz="2400" b="1" dirty="0">
                <a:solidFill>
                  <a:schemeClr val="bg1"/>
                </a:solidFill>
              </a:rPr>
              <a:t>Kurs młodszego nurka /nurka MSWiA </a:t>
            </a:r>
          </a:p>
        </p:txBody>
      </p:sp>
      <p:sp>
        <p:nvSpPr>
          <p:cNvPr id="5" name="AutoShape 4"/>
          <p:cNvSpPr>
            <a:spLocks noChangeArrowheads="1"/>
          </p:cNvSpPr>
          <p:nvPr/>
        </p:nvSpPr>
        <p:spPr bwMode="auto">
          <a:xfrm>
            <a:off x="8987387"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solidFill>
                <a:srgbClr val="FF0000"/>
              </a:solidFill>
            </a:endParaRPr>
          </a:p>
        </p:txBody>
      </p:sp>
      <p:sp>
        <p:nvSpPr>
          <p:cNvPr id="6" name="Line 5"/>
          <p:cNvSpPr>
            <a:spLocks noChangeShapeType="1"/>
          </p:cNvSpPr>
          <p:nvPr/>
        </p:nvSpPr>
        <p:spPr bwMode="auto">
          <a:xfrm>
            <a:off x="8953520" y="196640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7" name="Line 6"/>
          <p:cNvSpPr>
            <a:spLocks noChangeShapeType="1"/>
          </p:cNvSpPr>
          <p:nvPr/>
        </p:nvSpPr>
        <p:spPr bwMode="auto">
          <a:xfrm>
            <a:off x="8477267" y="304799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8" name="Line 7"/>
          <p:cNvSpPr>
            <a:spLocks noChangeShapeType="1"/>
          </p:cNvSpPr>
          <p:nvPr/>
        </p:nvSpPr>
        <p:spPr bwMode="auto">
          <a:xfrm>
            <a:off x="8953520" y="4180440"/>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9" name="Line 8"/>
          <p:cNvSpPr>
            <a:spLocks noChangeShapeType="1"/>
          </p:cNvSpPr>
          <p:nvPr/>
        </p:nvSpPr>
        <p:spPr bwMode="auto">
          <a:xfrm>
            <a:off x="8953520" y="5287456"/>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0" name="Line 9"/>
          <p:cNvSpPr>
            <a:spLocks noChangeShapeType="1"/>
          </p:cNvSpPr>
          <p:nvPr/>
        </p:nvSpPr>
        <p:spPr bwMode="auto">
          <a:xfrm>
            <a:off x="8953520" y="6394473"/>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3" name="AutoShape 12"/>
          <p:cNvSpPr>
            <a:spLocks noChangeArrowheads="1"/>
          </p:cNvSpPr>
          <p:nvPr/>
        </p:nvSpPr>
        <p:spPr bwMode="auto">
          <a:xfrm rot="10800000">
            <a:off x="273032"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p>
        </p:txBody>
      </p:sp>
      <p:sp>
        <p:nvSpPr>
          <p:cNvPr id="14" name="Line 13"/>
          <p:cNvSpPr>
            <a:spLocks noChangeShapeType="1"/>
          </p:cNvSpPr>
          <p:nvPr/>
        </p:nvSpPr>
        <p:spPr bwMode="auto">
          <a:xfrm>
            <a:off x="239165" y="307342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5" name="Line 14"/>
          <p:cNvSpPr>
            <a:spLocks noChangeShapeType="1"/>
          </p:cNvSpPr>
          <p:nvPr/>
        </p:nvSpPr>
        <p:spPr bwMode="auto">
          <a:xfrm>
            <a:off x="239165" y="4180440"/>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6" name="Line 15"/>
          <p:cNvSpPr>
            <a:spLocks noChangeShapeType="1"/>
          </p:cNvSpPr>
          <p:nvPr/>
        </p:nvSpPr>
        <p:spPr bwMode="auto">
          <a:xfrm>
            <a:off x="239165" y="5287456"/>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7" name="Line 16"/>
          <p:cNvSpPr>
            <a:spLocks noChangeShapeType="1"/>
          </p:cNvSpPr>
          <p:nvPr/>
        </p:nvSpPr>
        <p:spPr bwMode="auto">
          <a:xfrm>
            <a:off x="239165" y="639447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8" name="Rectangle 17"/>
          <p:cNvSpPr>
            <a:spLocks noChangeArrowheads="1"/>
          </p:cNvSpPr>
          <p:nvPr/>
        </p:nvSpPr>
        <p:spPr bwMode="auto">
          <a:xfrm>
            <a:off x="201065" y="1443589"/>
            <a:ext cx="3007784" cy="5105672"/>
          </a:xfrm>
          <a:prstGeom prst="rect">
            <a:avLst/>
          </a:prstGeom>
          <a:noFill/>
          <a:ln w="12700">
            <a:noFill/>
            <a:miter lim="800000"/>
            <a:headEnd/>
            <a:tailEnd/>
          </a:ln>
          <a:effectLst/>
        </p:spPr>
        <p:txBody>
          <a:bodyPr lIns="120649" tIns="59267" rIns="120649" bIns="59267">
            <a:spAutoFit/>
          </a:bodyPr>
          <a:lstStyle/>
          <a:p>
            <a:pPr algn="l">
              <a:lnSpc>
                <a:spcPct val="150000"/>
              </a:lnSpc>
            </a:pPr>
            <a:r>
              <a:rPr lang="pl-PL" sz="2400" dirty="0">
                <a:solidFill>
                  <a:srgbClr val="FF0000"/>
                </a:solidFill>
              </a:rPr>
              <a:t>1 </a:t>
            </a:r>
            <a:r>
              <a:rPr lang="pl-PL" sz="2400" dirty="0" err="1">
                <a:solidFill>
                  <a:srgbClr val="FF0000"/>
                </a:solidFill>
              </a:rPr>
              <a:t>at</a:t>
            </a:r>
            <a:r>
              <a:rPr lang="pl-PL" sz="2400" dirty="0">
                <a:solidFill>
                  <a:srgbClr val="FF0000"/>
                </a:solidFill>
              </a:rPr>
              <a:t> 	   0 m</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2 </a:t>
            </a:r>
            <a:r>
              <a:rPr lang="pl-PL" sz="2400" dirty="0" err="1">
                <a:solidFill>
                  <a:srgbClr val="FF0000"/>
                </a:solidFill>
              </a:rPr>
              <a:t>at</a:t>
            </a:r>
            <a:r>
              <a:rPr lang="pl-PL" sz="2400" dirty="0">
                <a:solidFill>
                  <a:srgbClr val="FF0000"/>
                </a:solidFill>
              </a:rPr>
              <a:t>  	 10 m	</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3 </a:t>
            </a:r>
            <a:r>
              <a:rPr lang="pl-PL" sz="2400" dirty="0" err="1">
                <a:solidFill>
                  <a:srgbClr val="FF0000"/>
                </a:solidFill>
              </a:rPr>
              <a:t>at</a:t>
            </a:r>
            <a:r>
              <a:rPr lang="pl-PL" sz="2400" dirty="0">
                <a:solidFill>
                  <a:srgbClr val="FF0000"/>
                </a:solidFill>
              </a:rPr>
              <a:t> 	 20 m</a:t>
            </a:r>
          </a:p>
          <a:p>
            <a:pPr algn="l">
              <a:lnSpc>
                <a:spcPct val="150000"/>
              </a:lnSpc>
            </a:pPr>
            <a:r>
              <a:rPr lang="pl-PL" sz="2400" dirty="0">
                <a:solidFill>
                  <a:srgbClr val="FF0000"/>
                </a:solidFill>
              </a:rPr>
              <a:t>	</a:t>
            </a:r>
          </a:p>
          <a:p>
            <a:pPr algn="l">
              <a:lnSpc>
                <a:spcPct val="150000"/>
              </a:lnSpc>
            </a:pPr>
            <a:r>
              <a:rPr lang="pl-PL" sz="2400" dirty="0">
                <a:solidFill>
                  <a:srgbClr val="FF0000"/>
                </a:solidFill>
              </a:rPr>
              <a:t>4 </a:t>
            </a:r>
            <a:r>
              <a:rPr lang="pl-PL" sz="2400" dirty="0" err="1">
                <a:solidFill>
                  <a:srgbClr val="FF0000"/>
                </a:solidFill>
              </a:rPr>
              <a:t>at</a:t>
            </a:r>
            <a:r>
              <a:rPr lang="pl-PL" sz="2400" dirty="0">
                <a:solidFill>
                  <a:srgbClr val="FF0000"/>
                </a:solidFill>
              </a:rPr>
              <a:t> 	 30 m </a:t>
            </a:r>
          </a:p>
          <a:p>
            <a:pPr algn="l">
              <a:lnSpc>
                <a:spcPct val="150000"/>
              </a:lnSpc>
            </a:pPr>
            <a:r>
              <a:rPr lang="pl-PL" sz="2400" dirty="0">
                <a:solidFill>
                  <a:srgbClr val="FF0000"/>
                </a:solidFill>
              </a:rPr>
              <a:t>	</a:t>
            </a:r>
          </a:p>
          <a:p>
            <a:pPr algn="l">
              <a:lnSpc>
                <a:spcPct val="150000"/>
              </a:lnSpc>
            </a:pPr>
            <a:r>
              <a:rPr lang="pl-PL" sz="2400" dirty="0">
                <a:solidFill>
                  <a:srgbClr val="FF0000"/>
                </a:solidFill>
              </a:rPr>
              <a:t>5 </a:t>
            </a:r>
            <a:r>
              <a:rPr lang="pl-PL" sz="2400" dirty="0" err="1">
                <a:solidFill>
                  <a:srgbClr val="FF0000"/>
                </a:solidFill>
              </a:rPr>
              <a:t>at</a:t>
            </a:r>
            <a:r>
              <a:rPr lang="pl-PL" sz="2400" dirty="0">
                <a:solidFill>
                  <a:srgbClr val="FF0000"/>
                </a:solidFill>
              </a:rPr>
              <a:t> 	40 m 	</a:t>
            </a:r>
          </a:p>
        </p:txBody>
      </p:sp>
      <p:sp>
        <p:nvSpPr>
          <p:cNvPr id="19" name="Line 18"/>
          <p:cNvSpPr>
            <a:spLocks noChangeShapeType="1"/>
          </p:cNvSpPr>
          <p:nvPr/>
        </p:nvSpPr>
        <p:spPr bwMode="auto">
          <a:xfrm>
            <a:off x="239165" y="1966407"/>
            <a:ext cx="2652184" cy="0"/>
          </a:xfrm>
          <a:prstGeom prst="line">
            <a:avLst/>
          </a:prstGeom>
          <a:noFill/>
          <a:ln w="12700">
            <a:solidFill>
              <a:schemeClr val="tx1"/>
            </a:solidFill>
            <a:round/>
            <a:headEnd/>
            <a:tailEnd/>
          </a:ln>
          <a:effectLst/>
        </p:spPr>
        <p:txBody>
          <a:bodyPr wrap="none" anchor="ctr"/>
          <a:lstStyle/>
          <a:p>
            <a:endParaRPr lang="pl-PL" sz="2400"/>
          </a:p>
        </p:txBody>
      </p:sp>
      <p:sp>
        <p:nvSpPr>
          <p:cNvPr id="22" name="Rectangle 21"/>
          <p:cNvSpPr>
            <a:spLocks noChangeArrowheads="1"/>
          </p:cNvSpPr>
          <p:nvPr/>
        </p:nvSpPr>
        <p:spPr bwMode="auto">
          <a:xfrm>
            <a:off x="9525024" y="850923"/>
            <a:ext cx="2440517" cy="5721225"/>
          </a:xfrm>
          <a:prstGeom prst="rect">
            <a:avLst/>
          </a:prstGeom>
          <a:noFill/>
          <a:ln w="12700">
            <a:noFill/>
            <a:miter lim="800000"/>
            <a:headEnd/>
            <a:tailEnd/>
          </a:ln>
          <a:effectLst/>
        </p:spPr>
        <p:txBody>
          <a:bodyPr lIns="120649" tIns="59267" rIns="120649" bIns="59267">
            <a:spAutoFit/>
          </a:bodyPr>
          <a:lstStyle/>
          <a:p>
            <a:pPr>
              <a:lnSpc>
                <a:spcPct val="130000"/>
              </a:lnSpc>
            </a:pPr>
            <a:endParaRPr lang="pl-PL" sz="3200" dirty="0">
              <a:solidFill>
                <a:srgbClr val="FF0000"/>
              </a:solidFill>
            </a:endParaRPr>
          </a:p>
          <a:p>
            <a:pPr algn="l">
              <a:lnSpc>
                <a:spcPct val="130000"/>
              </a:lnSpc>
            </a:pPr>
            <a:r>
              <a:rPr lang="pl-PL" sz="2400" dirty="0">
                <a:solidFill>
                  <a:srgbClr val="FF0000"/>
                </a:solidFill>
              </a:rPr>
              <a:t> 0 m	1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1/2</a:t>
            </a:r>
          </a:p>
          <a:p>
            <a:pPr algn="l">
              <a:lnSpc>
                <a:spcPct val="130000"/>
              </a:lnSpc>
            </a:pPr>
            <a:r>
              <a:rPr lang="pl-PL" sz="2400" dirty="0">
                <a:solidFill>
                  <a:srgbClr val="FF0000"/>
                </a:solidFill>
              </a:rPr>
              <a:t>10 m	2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1/3</a:t>
            </a:r>
            <a:endParaRPr lang="pl-PL" sz="2400" b="1" dirty="0">
              <a:solidFill>
                <a:srgbClr val="FFFF00"/>
              </a:solidFill>
            </a:endParaRPr>
          </a:p>
          <a:p>
            <a:pPr algn="l">
              <a:lnSpc>
                <a:spcPct val="130000"/>
              </a:lnSpc>
            </a:pPr>
            <a:r>
              <a:rPr lang="pl-PL" sz="2400" dirty="0">
                <a:solidFill>
                  <a:srgbClr val="FF0000"/>
                </a:solidFill>
              </a:rPr>
              <a:t>20 m	 3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1/4</a:t>
            </a:r>
          </a:p>
          <a:p>
            <a:pPr algn="l">
              <a:lnSpc>
                <a:spcPct val="130000"/>
              </a:lnSpc>
            </a:pPr>
            <a:r>
              <a:rPr lang="pl-PL" sz="2400" dirty="0">
                <a:solidFill>
                  <a:srgbClr val="FF0000"/>
                </a:solidFill>
              </a:rPr>
              <a:t>30 m 	 4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1/5</a:t>
            </a:r>
          </a:p>
          <a:p>
            <a:pPr algn="l">
              <a:lnSpc>
                <a:spcPct val="130000"/>
              </a:lnSpc>
            </a:pPr>
            <a:r>
              <a:rPr lang="pl-PL" sz="2400" dirty="0">
                <a:solidFill>
                  <a:srgbClr val="FF0000"/>
                </a:solidFill>
              </a:rPr>
              <a:t>40 m 	 5 </a:t>
            </a:r>
            <a:r>
              <a:rPr lang="pl-PL" sz="2400" dirty="0" err="1">
                <a:solidFill>
                  <a:srgbClr val="FF0000"/>
                </a:solidFill>
              </a:rPr>
              <a:t>at</a:t>
            </a:r>
            <a:endParaRPr lang="pl-PL" sz="2400" dirty="0">
              <a:solidFill>
                <a:srgbClr val="FF0000"/>
              </a:solidFill>
            </a:endParaRPr>
          </a:p>
        </p:txBody>
      </p:sp>
      <p:sp>
        <p:nvSpPr>
          <p:cNvPr id="23" name="Rectangle 22"/>
          <p:cNvSpPr>
            <a:spLocks noChangeArrowheads="1"/>
          </p:cNvSpPr>
          <p:nvPr/>
        </p:nvSpPr>
        <p:spPr bwMode="auto">
          <a:xfrm>
            <a:off x="4579387" y="3349855"/>
            <a:ext cx="3530627" cy="2335683"/>
          </a:xfrm>
          <a:prstGeom prst="rect">
            <a:avLst/>
          </a:prstGeom>
          <a:noFill/>
          <a:ln w="12700">
            <a:noFill/>
            <a:miter lim="800000"/>
            <a:headEnd/>
            <a:tailEnd/>
          </a:ln>
          <a:effectLst/>
        </p:spPr>
        <p:txBody>
          <a:bodyPr wrap="square" lIns="120649" tIns="59267" rIns="120649" bIns="59267">
            <a:spAutoFit/>
          </a:bodyPr>
          <a:lstStyle/>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Dla ustalonej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masy gazu, przy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stałej temp.,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ciśnienie jest odwrotnie proporcjonalne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do objętości</a:t>
            </a:r>
          </a:p>
        </p:txBody>
      </p:sp>
      <p:sp>
        <p:nvSpPr>
          <p:cNvPr id="24" name="Prostokąt 23"/>
          <p:cNvSpPr/>
          <p:nvPr/>
        </p:nvSpPr>
        <p:spPr>
          <a:xfrm>
            <a:off x="4022658" y="361204"/>
            <a:ext cx="3489032" cy="461665"/>
          </a:xfrm>
          <a:prstGeom prst="rect">
            <a:avLst/>
          </a:prstGeom>
        </p:spPr>
        <p:txBody>
          <a:bodyPr wrap="none">
            <a:spAutoFit/>
          </a:bodyPr>
          <a:lstStyle/>
          <a:p>
            <a:pPr marL="457189" indent="-457189" algn="ctr">
              <a:buClr>
                <a:schemeClr val="accent1">
                  <a:lumMod val="75000"/>
                </a:schemeClr>
              </a:buClr>
              <a:defRPr/>
            </a:pPr>
            <a:r>
              <a:rPr lang="pl-PL" sz="24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Prawo Boyle’a Mariotte’a</a:t>
            </a:r>
          </a:p>
        </p:txBody>
      </p:sp>
      <p:pic>
        <p:nvPicPr>
          <p:cNvPr id="80" name="Picture 11"/>
          <p:cNvPicPr>
            <a:picLocks noChangeArrowheads="1"/>
          </p:cNvPicPr>
          <p:nvPr/>
        </p:nvPicPr>
        <p:blipFill>
          <a:blip r:embed="rId2" cstate="print"/>
          <a:srcRect l="44035" t="85674" r="12538"/>
          <a:stretch>
            <a:fillRect/>
          </a:stretch>
        </p:blipFill>
        <p:spPr bwMode="auto">
          <a:xfrm>
            <a:off x="8202094" y="4104226"/>
            <a:ext cx="601133" cy="658284"/>
          </a:xfrm>
          <a:prstGeom prst="rect">
            <a:avLst/>
          </a:prstGeom>
          <a:noFill/>
          <a:ln w="12700">
            <a:noFill/>
            <a:miter lim="800000"/>
            <a:headEnd/>
            <a:tailEnd/>
          </a:ln>
          <a:effectLst/>
        </p:spPr>
      </p:pic>
      <p:pic>
        <p:nvPicPr>
          <p:cNvPr id="81" name="Picture 12"/>
          <p:cNvPicPr>
            <a:picLocks noChangeArrowheads="1"/>
          </p:cNvPicPr>
          <p:nvPr/>
        </p:nvPicPr>
        <p:blipFill>
          <a:blip r:embed="rId2" cstate="print"/>
          <a:srcRect l="44141" t="85785" r="12553"/>
          <a:stretch>
            <a:fillRect/>
          </a:stretch>
        </p:blipFill>
        <p:spPr bwMode="auto">
          <a:xfrm>
            <a:off x="8284643" y="5143513"/>
            <a:ext cx="438151" cy="478367"/>
          </a:xfrm>
          <a:prstGeom prst="rect">
            <a:avLst/>
          </a:prstGeom>
          <a:noFill/>
          <a:ln w="12700">
            <a:noFill/>
            <a:miter lim="800000"/>
            <a:headEnd/>
            <a:tailEnd/>
          </a:ln>
          <a:effectLst/>
        </p:spPr>
      </p:pic>
      <p:pic>
        <p:nvPicPr>
          <p:cNvPr id="82" name="Picture 13"/>
          <p:cNvPicPr>
            <a:picLocks noChangeArrowheads="1"/>
          </p:cNvPicPr>
          <p:nvPr/>
        </p:nvPicPr>
        <p:blipFill>
          <a:blip r:embed="rId2" cstate="print"/>
          <a:srcRect l="44322" t="85910" r="12703"/>
          <a:stretch>
            <a:fillRect/>
          </a:stretch>
        </p:blipFill>
        <p:spPr bwMode="auto">
          <a:xfrm>
            <a:off x="8360843" y="6096019"/>
            <a:ext cx="336551" cy="370416"/>
          </a:xfrm>
          <a:prstGeom prst="rect">
            <a:avLst/>
          </a:prstGeom>
          <a:noFill/>
          <a:ln w="12700">
            <a:noFill/>
            <a:miter lim="800000"/>
            <a:headEnd/>
            <a:tailEnd/>
          </a:ln>
          <a:effectLst/>
        </p:spPr>
      </p:pic>
      <p:pic>
        <p:nvPicPr>
          <p:cNvPr id="73" name="Picture 19" descr="Bottiglie boyle.eps                                            0000014Cvventur                        00000000:"/>
          <p:cNvPicPr>
            <a:picLocks noChangeAspect="1" noChangeArrowheads="1"/>
          </p:cNvPicPr>
          <p:nvPr/>
        </p:nvPicPr>
        <p:blipFill>
          <a:blip r:embed="rId3" cstate="print"/>
          <a:srcRect b="39622"/>
          <a:stretch>
            <a:fillRect/>
          </a:stretch>
        </p:blipFill>
        <p:spPr bwMode="auto">
          <a:xfrm>
            <a:off x="3238480" y="1511309"/>
            <a:ext cx="1524000" cy="3251200"/>
          </a:xfrm>
          <a:prstGeom prst="rect">
            <a:avLst/>
          </a:prstGeom>
          <a:noFill/>
        </p:spPr>
      </p:pic>
      <p:sp>
        <p:nvSpPr>
          <p:cNvPr id="74" name="Text Box 20"/>
          <p:cNvSpPr txBox="1">
            <a:spLocks noChangeArrowheads="1"/>
          </p:cNvSpPr>
          <p:nvPr/>
        </p:nvSpPr>
        <p:spPr bwMode="auto">
          <a:xfrm>
            <a:off x="3333731" y="3810003"/>
            <a:ext cx="1042017" cy="707694"/>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endParaRPr lang="pl-PL" sz="1333" dirty="0">
              <a:solidFill>
                <a:srgbClr val="FC0128"/>
              </a:solidFill>
            </a:endParaRPr>
          </a:p>
          <a:p>
            <a:r>
              <a:rPr lang="pl-PL" sz="1333" dirty="0">
                <a:solidFill>
                  <a:srgbClr val="FC0128"/>
                </a:solidFill>
              </a:rPr>
              <a:t>1/3</a:t>
            </a:r>
          </a:p>
        </p:txBody>
      </p:sp>
      <p:sp>
        <p:nvSpPr>
          <p:cNvPr id="75" name="Text Box 21"/>
          <p:cNvSpPr txBox="1">
            <a:spLocks noChangeArrowheads="1"/>
          </p:cNvSpPr>
          <p:nvPr/>
        </p:nvSpPr>
        <p:spPr bwMode="auto">
          <a:xfrm>
            <a:off x="3253298" y="2662777"/>
            <a:ext cx="1050031" cy="748795"/>
          </a:xfrm>
          <a:prstGeom prst="rect">
            <a:avLst/>
          </a:prstGeom>
          <a:noFill/>
          <a:ln w="12700">
            <a:noFill/>
            <a:miter lim="800000"/>
            <a:headEnd/>
            <a:tailEnd/>
          </a:ln>
          <a:effectLst/>
        </p:spPr>
        <p:txBody>
          <a:bodyPr wrap="none">
            <a:spAutoFit/>
          </a:bodyPr>
          <a:lstStyle/>
          <a:p>
            <a:r>
              <a:rPr lang="pl-PL" sz="1600" dirty="0">
                <a:solidFill>
                  <a:srgbClr val="FC0128"/>
                </a:solidFill>
              </a:rPr>
              <a:t> </a:t>
            </a:r>
            <a:r>
              <a:rPr lang="pl-PL" sz="1333" dirty="0">
                <a:solidFill>
                  <a:srgbClr val="FC0128"/>
                </a:solidFill>
              </a:rPr>
              <a:t>POWIETRZE</a:t>
            </a:r>
          </a:p>
          <a:p>
            <a:endParaRPr lang="pl-PL" sz="1333" dirty="0">
              <a:solidFill>
                <a:srgbClr val="FC0128"/>
              </a:solidFill>
            </a:endParaRPr>
          </a:p>
          <a:p>
            <a:r>
              <a:rPr lang="pl-PL" sz="1333" dirty="0">
                <a:solidFill>
                  <a:srgbClr val="FC0128"/>
                </a:solidFill>
              </a:rPr>
              <a:t> 1/2</a:t>
            </a:r>
          </a:p>
        </p:txBody>
      </p:sp>
      <p:sp>
        <p:nvSpPr>
          <p:cNvPr id="76" name="Text Box 22"/>
          <p:cNvSpPr txBox="1">
            <a:spLocks noChangeArrowheads="1"/>
          </p:cNvSpPr>
          <p:nvPr/>
        </p:nvSpPr>
        <p:spPr bwMode="auto">
          <a:xfrm>
            <a:off x="3259647" y="1631961"/>
            <a:ext cx="1042017" cy="502573"/>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r>
              <a:rPr lang="pl-PL" sz="1333" dirty="0">
                <a:solidFill>
                  <a:srgbClr val="FC0128"/>
                </a:solidFill>
              </a:rPr>
              <a:t> 1</a:t>
            </a:r>
          </a:p>
        </p:txBody>
      </p:sp>
    </p:spTree>
    <p:extLst>
      <p:ext uri="{BB962C8B-B14F-4D97-AF65-F5344CB8AC3E}">
        <p14:creationId xmlns:p14="http://schemas.microsoft.com/office/powerpoint/2010/main" val="3575969855"/>
      </p:ext>
    </p:extLst>
  </p:cSld>
  <p:clrMapOvr>
    <a:masterClrMapping/>
  </p:clrMapOvr>
  <p:transition spd="slow">
    <p:cover dir="d"/>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AutoShape 4"/>
          <p:cNvSpPr>
            <a:spLocks noChangeArrowheads="1"/>
          </p:cNvSpPr>
          <p:nvPr/>
        </p:nvSpPr>
        <p:spPr bwMode="auto">
          <a:xfrm>
            <a:off x="8987387"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solidFill>
                <a:srgbClr val="FF0000"/>
              </a:solidFill>
            </a:endParaRPr>
          </a:p>
        </p:txBody>
      </p:sp>
      <p:sp>
        <p:nvSpPr>
          <p:cNvPr id="6" name="Line 5"/>
          <p:cNvSpPr>
            <a:spLocks noChangeShapeType="1"/>
          </p:cNvSpPr>
          <p:nvPr/>
        </p:nvSpPr>
        <p:spPr bwMode="auto">
          <a:xfrm>
            <a:off x="8953520" y="196640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7" name="Line 6"/>
          <p:cNvSpPr>
            <a:spLocks noChangeShapeType="1"/>
          </p:cNvSpPr>
          <p:nvPr/>
        </p:nvSpPr>
        <p:spPr bwMode="auto">
          <a:xfrm>
            <a:off x="8477267" y="304799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8" name="Line 7"/>
          <p:cNvSpPr>
            <a:spLocks noChangeShapeType="1"/>
          </p:cNvSpPr>
          <p:nvPr/>
        </p:nvSpPr>
        <p:spPr bwMode="auto">
          <a:xfrm>
            <a:off x="8953520" y="4180440"/>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9" name="Line 8"/>
          <p:cNvSpPr>
            <a:spLocks noChangeShapeType="1"/>
          </p:cNvSpPr>
          <p:nvPr/>
        </p:nvSpPr>
        <p:spPr bwMode="auto">
          <a:xfrm>
            <a:off x="8953520" y="5287456"/>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0" name="Line 9"/>
          <p:cNvSpPr>
            <a:spLocks noChangeShapeType="1"/>
          </p:cNvSpPr>
          <p:nvPr/>
        </p:nvSpPr>
        <p:spPr bwMode="auto">
          <a:xfrm>
            <a:off x="8953520" y="6394473"/>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3" name="AutoShape 12"/>
          <p:cNvSpPr>
            <a:spLocks noChangeArrowheads="1"/>
          </p:cNvSpPr>
          <p:nvPr/>
        </p:nvSpPr>
        <p:spPr bwMode="auto">
          <a:xfrm rot="10800000">
            <a:off x="273032"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p>
        </p:txBody>
      </p:sp>
      <p:sp>
        <p:nvSpPr>
          <p:cNvPr id="14" name="Line 13"/>
          <p:cNvSpPr>
            <a:spLocks noChangeShapeType="1"/>
          </p:cNvSpPr>
          <p:nvPr/>
        </p:nvSpPr>
        <p:spPr bwMode="auto">
          <a:xfrm>
            <a:off x="239165" y="307342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5" name="Line 14"/>
          <p:cNvSpPr>
            <a:spLocks noChangeShapeType="1"/>
          </p:cNvSpPr>
          <p:nvPr/>
        </p:nvSpPr>
        <p:spPr bwMode="auto">
          <a:xfrm>
            <a:off x="239165" y="4180440"/>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6" name="Line 15"/>
          <p:cNvSpPr>
            <a:spLocks noChangeShapeType="1"/>
          </p:cNvSpPr>
          <p:nvPr/>
        </p:nvSpPr>
        <p:spPr bwMode="auto">
          <a:xfrm>
            <a:off x="239165" y="5287456"/>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7" name="Line 16"/>
          <p:cNvSpPr>
            <a:spLocks noChangeShapeType="1"/>
          </p:cNvSpPr>
          <p:nvPr/>
        </p:nvSpPr>
        <p:spPr bwMode="auto">
          <a:xfrm>
            <a:off x="239165" y="639447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8" name="Rectangle 17"/>
          <p:cNvSpPr>
            <a:spLocks noChangeArrowheads="1"/>
          </p:cNvSpPr>
          <p:nvPr/>
        </p:nvSpPr>
        <p:spPr bwMode="auto">
          <a:xfrm>
            <a:off x="201065" y="1443589"/>
            <a:ext cx="3007784" cy="5105672"/>
          </a:xfrm>
          <a:prstGeom prst="rect">
            <a:avLst/>
          </a:prstGeom>
          <a:noFill/>
          <a:ln w="12700">
            <a:noFill/>
            <a:miter lim="800000"/>
            <a:headEnd/>
            <a:tailEnd/>
          </a:ln>
          <a:effectLst/>
        </p:spPr>
        <p:txBody>
          <a:bodyPr lIns="120649" tIns="59267" rIns="120649" bIns="59267">
            <a:spAutoFit/>
          </a:bodyPr>
          <a:lstStyle/>
          <a:p>
            <a:pPr algn="l">
              <a:lnSpc>
                <a:spcPct val="150000"/>
              </a:lnSpc>
            </a:pPr>
            <a:r>
              <a:rPr lang="pl-PL" sz="2400" dirty="0">
                <a:solidFill>
                  <a:srgbClr val="FF0000"/>
                </a:solidFill>
              </a:rPr>
              <a:t>1 </a:t>
            </a:r>
            <a:r>
              <a:rPr lang="pl-PL" sz="2400" dirty="0" err="1">
                <a:solidFill>
                  <a:srgbClr val="FF0000"/>
                </a:solidFill>
              </a:rPr>
              <a:t>at</a:t>
            </a:r>
            <a:r>
              <a:rPr lang="pl-PL" sz="2400" dirty="0">
                <a:solidFill>
                  <a:srgbClr val="FF0000"/>
                </a:solidFill>
              </a:rPr>
              <a:t> 	   0 m</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2 </a:t>
            </a:r>
            <a:r>
              <a:rPr lang="pl-PL" sz="2400" dirty="0" err="1">
                <a:solidFill>
                  <a:srgbClr val="FF0000"/>
                </a:solidFill>
              </a:rPr>
              <a:t>at</a:t>
            </a:r>
            <a:r>
              <a:rPr lang="pl-PL" sz="2400" dirty="0">
                <a:solidFill>
                  <a:srgbClr val="FF0000"/>
                </a:solidFill>
              </a:rPr>
              <a:t>  	 10 m	</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3 </a:t>
            </a:r>
            <a:r>
              <a:rPr lang="pl-PL" sz="2400" dirty="0" err="1">
                <a:solidFill>
                  <a:srgbClr val="FF0000"/>
                </a:solidFill>
              </a:rPr>
              <a:t>at</a:t>
            </a:r>
            <a:r>
              <a:rPr lang="pl-PL" sz="2400" dirty="0">
                <a:solidFill>
                  <a:srgbClr val="FF0000"/>
                </a:solidFill>
              </a:rPr>
              <a:t> 	 20 m</a:t>
            </a:r>
          </a:p>
          <a:p>
            <a:pPr algn="l">
              <a:lnSpc>
                <a:spcPct val="150000"/>
              </a:lnSpc>
            </a:pPr>
            <a:r>
              <a:rPr lang="pl-PL" sz="2400" dirty="0">
                <a:solidFill>
                  <a:srgbClr val="FF0000"/>
                </a:solidFill>
              </a:rPr>
              <a:t>	</a:t>
            </a:r>
          </a:p>
          <a:p>
            <a:pPr algn="l">
              <a:lnSpc>
                <a:spcPct val="150000"/>
              </a:lnSpc>
            </a:pPr>
            <a:r>
              <a:rPr lang="pl-PL" sz="2400" dirty="0">
                <a:solidFill>
                  <a:srgbClr val="FF0000"/>
                </a:solidFill>
              </a:rPr>
              <a:t>4 </a:t>
            </a:r>
            <a:r>
              <a:rPr lang="pl-PL" sz="2400" dirty="0" err="1">
                <a:solidFill>
                  <a:srgbClr val="FF0000"/>
                </a:solidFill>
              </a:rPr>
              <a:t>at</a:t>
            </a:r>
            <a:r>
              <a:rPr lang="pl-PL" sz="2400" dirty="0">
                <a:solidFill>
                  <a:srgbClr val="FF0000"/>
                </a:solidFill>
              </a:rPr>
              <a:t> 	 30 m </a:t>
            </a:r>
          </a:p>
          <a:p>
            <a:pPr algn="l">
              <a:lnSpc>
                <a:spcPct val="150000"/>
              </a:lnSpc>
            </a:pPr>
            <a:r>
              <a:rPr lang="pl-PL" sz="2400" dirty="0">
                <a:solidFill>
                  <a:srgbClr val="FF0000"/>
                </a:solidFill>
              </a:rPr>
              <a:t>	</a:t>
            </a:r>
          </a:p>
          <a:p>
            <a:pPr algn="l">
              <a:lnSpc>
                <a:spcPct val="150000"/>
              </a:lnSpc>
            </a:pPr>
            <a:r>
              <a:rPr lang="pl-PL" sz="2400" dirty="0">
                <a:solidFill>
                  <a:srgbClr val="FF0000"/>
                </a:solidFill>
              </a:rPr>
              <a:t>5 </a:t>
            </a:r>
            <a:r>
              <a:rPr lang="pl-PL" sz="2400" dirty="0" err="1">
                <a:solidFill>
                  <a:srgbClr val="FF0000"/>
                </a:solidFill>
              </a:rPr>
              <a:t>at</a:t>
            </a:r>
            <a:r>
              <a:rPr lang="pl-PL" sz="2400" dirty="0">
                <a:solidFill>
                  <a:srgbClr val="FF0000"/>
                </a:solidFill>
              </a:rPr>
              <a:t> 	40 m 	</a:t>
            </a:r>
          </a:p>
        </p:txBody>
      </p:sp>
      <p:sp>
        <p:nvSpPr>
          <p:cNvPr id="19" name="Line 18"/>
          <p:cNvSpPr>
            <a:spLocks noChangeShapeType="1"/>
          </p:cNvSpPr>
          <p:nvPr/>
        </p:nvSpPr>
        <p:spPr bwMode="auto">
          <a:xfrm>
            <a:off x="239165" y="1966407"/>
            <a:ext cx="2652184" cy="0"/>
          </a:xfrm>
          <a:prstGeom prst="line">
            <a:avLst/>
          </a:prstGeom>
          <a:noFill/>
          <a:ln w="12700">
            <a:solidFill>
              <a:schemeClr val="tx1"/>
            </a:solidFill>
            <a:round/>
            <a:headEnd/>
            <a:tailEnd/>
          </a:ln>
          <a:effectLst/>
        </p:spPr>
        <p:txBody>
          <a:bodyPr wrap="none" anchor="ctr"/>
          <a:lstStyle/>
          <a:p>
            <a:endParaRPr lang="pl-PL" sz="2400"/>
          </a:p>
        </p:txBody>
      </p:sp>
      <p:sp>
        <p:nvSpPr>
          <p:cNvPr id="22" name="Rectangle 21"/>
          <p:cNvSpPr>
            <a:spLocks noChangeArrowheads="1"/>
          </p:cNvSpPr>
          <p:nvPr/>
        </p:nvSpPr>
        <p:spPr bwMode="auto">
          <a:xfrm>
            <a:off x="9525024" y="850923"/>
            <a:ext cx="2440517" cy="5721225"/>
          </a:xfrm>
          <a:prstGeom prst="rect">
            <a:avLst/>
          </a:prstGeom>
          <a:noFill/>
          <a:ln w="12700">
            <a:noFill/>
            <a:miter lim="800000"/>
            <a:headEnd/>
            <a:tailEnd/>
          </a:ln>
          <a:effectLst/>
        </p:spPr>
        <p:txBody>
          <a:bodyPr lIns="120649" tIns="59267" rIns="120649" bIns="59267">
            <a:spAutoFit/>
          </a:bodyPr>
          <a:lstStyle/>
          <a:p>
            <a:pPr>
              <a:lnSpc>
                <a:spcPct val="130000"/>
              </a:lnSpc>
            </a:pPr>
            <a:endParaRPr lang="pl-PL" sz="3200" dirty="0">
              <a:solidFill>
                <a:srgbClr val="FF0000"/>
              </a:solidFill>
            </a:endParaRPr>
          </a:p>
          <a:p>
            <a:pPr algn="l">
              <a:lnSpc>
                <a:spcPct val="130000"/>
              </a:lnSpc>
            </a:pPr>
            <a:r>
              <a:rPr lang="pl-PL" sz="2400" dirty="0">
                <a:solidFill>
                  <a:srgbClr val="FF0000"/>
                </a:solidFill>
              </a:rPr>
              <a:t> 0 m	1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1/2</a:t>
            </a:r>
          </a:p>
          <a:p>
            <a:pPr algn="l">
              <a:lnSpc>
                <a:spcPct val="130000"/>
              </a:lnSpc>
            </a:pPr>
            <a:r>
              <a:rPr lang="pl-PL" sz="2400" dirty="0">
                <a:solidFill>
                  <a:srgbClr val="FF0000"/>
                </a:solidFill>
              </a:rPr>
              <a:t>10 m	2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1/3</a:t>
            </a:r>
            <a:endParaRPr lang="pl-PL" sz="2400" b="1" dirty="0">
              <a:solidFill>
                <a:srgbClr val="FFFF00"/>
              </a:solidFill>
            </a:endParaRPr>
          </a:p>
          <a:p>
            <a:pPr algn="l">
              <a:lnSpc>
                <a:spcPct val="130000"/>
              </a:lnSpc>
            </a:pPr>
            <a:r>
              <a:rPr lang="pl-PL" sz="2400" dirty="0">
                <a:solidFill>
                  <a:srgbClr val="FF0000"/>
                </a:solidFill>
              </a:rPr>
              <a:t>20 m	 3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1/4</a:t>
            </a:r>
          </a:p>
          <a:p>
            <a:pPr algn="l">
              <a:lnSpc>
                <a:spcPct val="130000"/>
              </a:lnSpc>
            </a:pPr>
            <a:r>
              <a:rPr lang="pl-PL" sz="2400" dirty="0">
                <a:solidFill>
                  <a:srgbClr val="FF0000"/>
                </a:solidFill>
              </a:rPr>
              <a:t>30 m 	 4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1/5</a:t>
            </a:r>
          </a:p>
          <a:p>
            <a:pPr algn="l">
              <a:lnSpc>
                <a:spcPct val="130000"/>
              </a:lnSpc>
            </a:pPr>
            <a:r>
              <a:rPr lang="pl-PL" sz="2400" dirty="0">
                <a:solidFill>
                  <a:srgbClr val="FF0000"/>
                </a:solidFill>
              </a:rPr>
              <a:t>40 m 	 5 </a:t>
            </a:r>
            <a:r>
              <a:rPr lang="pl-PL" sz="2400" dirty="0" err="1">
                <a:solidFill>
                  <a:srgbClr val="FF0000"/>
                </a:solidFill>
              </a:rPr>
              <a:t>at</a:t>
            </a:r>
            <a:endParaRPr lang="pl-PL" sz="2400" dirty="0">
              <a:solidFill>
                <a:srgbClr val="FF0000"/>
              </a:solidFill>
            </a:endParaRPr>
          </a:p>
        </p:txBody>
      </p:sp>
      <p:sp>
        <p:nvSpPr>
          <p:cNvPr id="23" name="Rectangle 22"/>
          <p:cNvSpPr>
            <a:spLocks noChangeArrowheads="1"/>
          </p:cNvSpPr>
          <p:nvPr/>
        </p:nvSpPr>
        <p:spPr bwMode="auto">
          <a:xfrm>
            <a:off x="4705329" y="3286197"/>
            <a:ext cx="3657620" cy="2335683"/>
          </a:xfrm>
          <a:prstGeom prst="rect">
            <a:avLst/>
          </a:prstGeom>
          <a:noFill/>
          <a:ln w="12700">
            <a:noFill/>
            <a:miter lim="800000"/>
            <a:headEnd/>
            <a:tailEnd/>
          </a:ln>
          <a:effectLst/>
        </p:spPr>
        <p:txBody>
          <a:bodyPr wrap="square" lIns="120649" tIns="59267" rIns="120649" bIns="59267">
            <a:spAutoFit/>
          </a:bodyPr>
          <a:lstStyle/>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Dla ustalonej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masy gazu, przy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stałej temp.,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ciśnienie jest odwrotnie proporcjonalne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do objętości</a:t>
            </a:r>
          </a:p>
        </p:txBody>
      </p:sp>
      <p:sp>
        <p:nvSpPr>
          <p:cNvPr id="24" name="Prostokąt 23"/>
          <p:cNvSpPr/>
          <p:nvPr/>
        </p:nvSpPr>
        <p:spPr>
          <a:xfrm>
            <a:off x="4439244" y="327753"/>
            <a:ext cx="3489032" cy="461665"/>
          </a:xfrm>
          <a:prstGeom prst="rect">
            <a:avLst/>
          </a:prstGeom>
        </p:spPr>
        <p:txBody>
          <a:bodyPr wrap="none">
            <a:spAutoFit/>
          </a:bodyPr>
          <a:lstStyle/>
          <a:p>
            <a:pPr marL="457189" indent="-457189" algn="ctr">
              <a:buClr>
                <a:schemeClr val="accent1">
                  <a:lumMod val="75000"/>
                </a:schemeClr>
              </a:buClr>
              <a:defRPr/>
            </a:pPr>
            <a:r>
              <a:rPr lang="pl-PL" sz="24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Prawo Boyle’a Mariotte’a</a:t>
            </a:r>
          </a:p>
        </p:txBody>
      </p:sp>
      <p:grpSp>
        <p:nvGrpSpPr>
          <p:cNvPr id="4" name="Group 45"/>
          <p:cNvGrpSpPr>
            <a:grpSpLocks/>
          </p:cNvGrpSpPr>
          <p:nvPr/>
        </p:nvGrpSpPr>
        <p:grpSpPr bwMode="auto">
          <a:xfrm>
            <a:off x="3143229" y="1314467"/>
            <a:ext cx="1524000" cy="4258734"/>
            <a:chOff x="1296" y="1680"/>
            <a:chExt cx="720" cy="2012"/>
          </a:xfrm>
        </p:grpSpPr>
        <p:sp>
          <p:nvSpPr>
            <p:cNvPr id="48" name="Freeform 46"/>
            <p:cNvSpPr>
              <a:spLocks/>
            </p:cNvSpPr>
            <p:nvPr/>
          </p:nvSpPr>
          <p:spPr bwMode="auto">
            <a:xfrm>
              <a:off x="1332" y="3300"/>
              <a:ext cx="648" cy="372"/>
            </a:xfrm>
            <a:custGeom>
              <a:avLst/>
              <a:gdLst/>
              <a:ahLst/>
              <a:cxnLst>
                <a:cxn ang="0">
                  <a:pos x="0" y="372"/>
                </a:cxn>
                <a:cxn ang="0">
                  <a:pos x="0" y="73"/>
                </a:cxn>
                <a:cxn ang="0">
                  <a:pos x="7" y="45"/>
                </a:cxn>
                <a:cxn ang="0">
                  <a:pos x="36" y="24"/>
                </a:cxn>
                <a:cxn ang="0">
                  <a:pos x="79" y="8"/>
                </a:cxn>
                <a:cxn ang="0">
                  <a:pos x="130" y="0"/>
                </a:cxn>
                <a:cxn ang="0">
                  <a:pos x="518" y="0"/>
                </a:cxn>
                <a:cxn ang="0">
                  <a:pos x="569" y="8"/>
                </a:cxn>
                <a:cxn ang="0">
                  <a:pos x="612" y="24"/>
                </a:cxn>
                <a:cxn ang="0">
                  <a:pos x="641" y="45"/>
                </a:cxn>
                <a:cxn ang="0">
                  <a:pos x="648" y="73"/>
                </a:cxn>
                <a:cxn ang="0">
                  <a:pos x="648" y="372"/>
                </a:cxn>
                <a:cxn ang="0">
                  <a:pos x="0" y="372"/>
                </a:cxn>
              </a:cxnLst>
              <a:rect l="0" t="0" r="r" b="b"/>
              <a:pathLst>
                <a:path w="648" h="372">
                  <a:moveTo>
                    <a:pt x="0" y="372"/>
                  </a:moveTo>
                  <a:lnTo>
                    <a:pt x="0" y="73"/>
                  </a:lnTo>
                  <a:lnTo>
                    <a:pt x="7" y="45"/>
                  </a:lnTo>
                  <a:lnTo>
                    <a:pt x="36" y="24"/>
                  </a:lnTo>
                  <a:lnTo>
                    <a:pt x="79" y="8"/>
                  </a:lnTo>
                  <a:lnTo>
                    <a:pt x="130" y="0"/>
                  </a:lnTo>
                  <a:lnTo>
                    <a:pt x="518" y="0"/>
                  </a:lnTo>
                  <a:lnTo>
                    <a:pt x="569" y="8"/>
                  </a:lnTo>
                  <a:lnTo>
                    <a:pt x="612" y="24"/>
                  </a:lnTo>
                  <a:lnTo>
                    <a:pt x="641" y="45"/>
                  </a:lnTo>
                  <a:lnTo>
                    <a:pt x="648" y="73"/>
                  </a:lnTo>
                  <a:lnTo>
                    <a:pt x="648" y="372"/>
                  </a:lnTo>
                  <a:lnTo>
                    <a:pt x="0" y="372"/>
                  </a:lnTo>
                  <a:close/>
                </a:path>
              </a:pathLst>
            </a:custGeom>
            <a:solidFill>
              <a:srgbClr val="DCFFFF"/>
            </a:solidFill>
            <a:ln w="9525">
              <a:noFill/>
              <a:round/>
              <a:headEnd/>
              <a:tailEnd/>
            </a:ln>
          </p:spPr>
          <p:txBody>
            <a:bodyPr/>
            <a:lstStyle/>
            <a:p>
              <a:endParaRPr lang="pl-PL" sz="2400"/>
            </a:p>
          </p:txBody>
        </p:sp>
        <p:sp>
          <p:nvSpPr>
            <p:cNvPr id="49" name="Rectangle 47"/>
            <p:cNvSpPr>
              <a:spLocks noChangeArrowheads="1"/>
            </p:cNvSpPr>
            <p:nvPr/>
          </p:nvSpPr>
          <p:spPr bwMode="auto">
            <a:xfrm>
              <a:off x="1332" y="3390"/>
              <a:ext cx="648" cy="282"/>
            </a:xfrm>
            <a:prstGeom prst="rect">
              <a:avLst/>
            </a:prstGeom>
            <a:solidFill>
              <a:srgbClr val="00AEFF"/>
            </a:solidFill>
            <a:ln w="9525">
              <a:noFill/>
              <a:miter lim="800000"/>
              <a:headEnd/>
              <a:tailEnd/>
            </a:ln>
          </p:spPr>
          <p:txBody>
            <a:bodyPr/>
            <a:lstStyle/>
            <a:p>
              <a:endParaRPr lang="pl-PL" sz="2400"/>
            </a:p>
          </p:txBody>
        </p:sp>
        <p:sp>
          <p:nvSpPr>
            <p:cNvPr id="50" name="Rectangle 48"/>
            <p:cNvSpPr>
              <a:spLocks noChangeArrowheads="1"/>
            </p:cNvSpPr>
            <p:nvPr/>
          </p:nvSpPr>
          <p:spPr bwMode="auto">
            <a:xfrm>
              <a:off x="1339" y="3397"/>
              <a:ext cx="634" cy="268"/>
            </a:xfrm>
            <a:prstGeom prst="rect">
              <a:avLst/>
            </a:prstGeom>
            <a:noFill/>
            <a:ln w="22225">
              <a:solidFill>
                <a:srgbClr val="000000"/>
              </a:solidFill>
              <a:miter lim="800000"/>
              <a:headEnd/>
              <a:tailEnd/>
            </a:ln>
          </p:spPr>
          <p:txBody>
            <a:bodyPr/>
            <a:lstStyle/>
            <a:p>
              <a:endParaRPr lang="pl-PL" sz="2400"/>
            </a:p>
          </p:txBody>
        </p:sp>
        <p:sp>
          <p:nvSpPr>
            <p:cNvPr id="51" name="Rectangle 49"/>
            <p:cNvSpPr>
              <a:spLocks noChangeArrowheads="1"/>
            </p:cNvSpPr>
            <p:nvPr/>
          </p:nvSpPr>
          <p:spPr bwMode="auto">
            <a:xfrm>
              <a:off x="1303" y="3373"/>
              <a:ext cx="65" cy="299"/>
            </a:xfrm>
            <a:prstGeom prst="rect">
              <a:avLst/>
            </a:prstGeom>
            <a:solidFill>
              <a:srgbClr val="000000"/>
            </a:solidFill>
            <a:ln w="9525">
              <a:noFill/>
              <a:miter lim="800000"/>
              <a:headEnd/>
              <a:tailEnd/>
            </a:ln>
          </p:spPr>
          <p:txBody>
            <a:bodyPr/>
            <a:lstStyle/>
            <a:p>
              <a:endParaRPr lang="pl-PL" sz="2400"/>
            </a:p>
          </p:txBody>
        </p:sp>
        <p:sp>
          <p:nvSpPr>
            <p:cNvPr id="52" name="Freeform 50"/>
            <p:cNvSpPr>
              <a:spLocks/>
            </p:cNvSpPr>
            <p:nvPr/>
          </p:nvSpPr>
          <p:spPr bwMode="auto">
            <a:xfrm>
              <a:off x="1296" y="3336"/>
              <a:ext cx="72" cy="41"/>
            </a:xfrm>
            <a:custGeom>
              <a:avLst/>
              <a:gdLst/>
              <a:ahLst/>
              <a:cxnLst>
                <a:cxn ang="0">
                  <a:pos x="0" y="33"/>
                </a:cxn>
                <a:cxn ang="0">
                  <a:pos x="14" y="0"/>
                </a:cxn>
                <a:cxn ang="0">
                  <a:pos x="72" y="17"/>
                </a:cxn>
                <a:cxn ang="0">
                  <a:pos x="65" y="41"/>
                </a:cxn>
                <a:cxn ang="0">
                  <a:pos x="0" y="33"/>
                </a:cxn>
              </a:cxnLst>
              <a:rect l="0" t="0" r="r" b="b"/>
              <a:pathLst>
                <a:path w="72" h="41">
                  <a:moveTo>
                    <a:pt x="0" y="33"/>
                  </a:moveTo>
                  <a:lnTo>
                    <a:pt x="14" y="0"/>
                  </a:lnTo>
                  <a:lnTo>
                    <a:pt x="72" y="17"/>
                  </a:lnTo>
                  <a:lnTo>
                    <a:pt x="65" y="41"/>
                  </a:lnTo>
                  <a:lnTo>
                    <a:pt x="0" y="33"/>
                  </a:lnTo>
                  <a:close/>
                </a:path>
              </a:pathLst>
            </a:custGeom>
            <a:solidFill>
              <a:srgbClr val="000000"/>
            </a:solidFill>
            <a:ln w="9525">
              <a:noFill/>
              <a:round/>
              <a:headEnd/>
              <a:tailEnd/>
            </a:ln>
          </p:spPr>
          <p:txBody>
            <a:bodyPr/>
            <a:lstStyle/>
            <a:p>
              <a:endParaRPr lang="pl-PL" sz="2400"/>
            </a:p>
          </p:txBody>
        </p:sp>
        <p:sp>
          <p:nvSpPr>
            <p:cNvPr id="53" name="Freeform 51"/>
            <p:cNvSpPr>
              <a:spLocks/>
            </p:cNvSpPr>
            <p:nvPr/>
          </p:nvSpPr>
          <p:spPr bwMode="auto">
            <a:xfrm>
              <a:off x="1310" y="3312"/>
              <a:ext cx="80" cy="41"/>
            </a:xfrm>
            <a:custGeom>
              <a:avLst/>
              <a:gdLst/>
              <a:ahLst/>
              <a:cxnLst>
                <a:cxn ang="0">
                  <a:pos x="0" y="24"/>
                </a:cxn>
                <a:cxn ang="0">
                  <a:pos x="36" y="0"/>
                </a:cxn>
                <a:cxn ang="0">
                  <a:pos x="80" y="29"/>
                </a:cxn>
                <a:cxn ang="0">
                  <a:pos x="58" y="41"/>
                </a:cxn>
                <a:cxn ang="0">
                  <a:pos x="0" y="24"/>
                </a:cxn>
              </a:cxnLst>
              <a:rect l="0" t="0" r="r" b="b"/>
              <a:pathLst>
                <a:path w="80" h="41">
                  <a:moveTo>
                    <a:pt x="0" y="24"/>
                  </a:moveTo>
                  <a:lnTo>
                    <a:pt x="36" y="0"/>
                  </a:lnTo>
                  <a:lnTo>
                    <a:pt x="80" y="29"/>
                  </a:lnTo>
                  <a:lnTo>
                    <a:pt x="58" y="41"/>
                  </a:lnTo>
                  <a:lnTo>
                    <a:pt x="0" y="24"/>
                  </a:lnTo>
                  <a:close/>
                </a:path>
              </a:pathLst>
            </a:custGeom>
            <a:solidFill>
              <a:srgbClr val="000000"/>
            </a:solidFill>
            <a:ln w="9525">
              <a:noFill/>
              <a:round/>
              <a:headEnd/>
              <a:tailEnd/>
            </a:ln>
          </p:spPr>
          <p:txBody>
            <a:bodyPr/>
            <a:lstStyle/>
            <a:p>
              <a:endParaRPr lang="pl-PL" sz="2400"/>
            </a:p>
          </p:txBody>
        </p:sp>
        <p:sp>
          <p:nvSpPr>
            <p:cNvPr id="54" name="Freeform 52"/>
            <p:cNvSpPr>
              <a:spLocks/>
            </p:cNvSpPr>
            <p:nvPr/>
          </p:nvSpPr>
          <p:spPr bwMode="auto">
            <a:xfrm>
              <a:off x="1346" y="3291"/>
              <a:ext cx="80" cy="50"/>
            </a:xfrm>
            <a:custGeom>
              <a:avLst/>
              <a:gdLst/>
              <a:ahLst/>
              <a:cxnLst>
                <a:cxn ang="0">
                  <a:pos x="0" y="21"/>
                </a:cxn>
                <a:cxn ang="0">
                  <a:pos x="51" y="0"/>
                </a:cxn>
                <a:cxn ang="0">
                  <a:pos x="80" y="33"/>
                </a:cxn>
                <a:cxn ang="0">
                  <a:pos x="44" y="50"/>
                </a:cxn>
                <a:cxn ang="0">
                  <a:pos x="0" y="21"/>
                </a:cxn>
              </a:cxnLst>
              <a:rect l="0" t="0" r="r" b="b"/>
              <a:pathLst>
                <a:path w="80" h="50">
                  <a:moveTo>
                    <a:pt x="0" y="21"/>
                  </a:moveTo>
                  <a:lnTo>
                    <a:pt x="51" y="0"/>
                  </a:lnTo>
                  <a:lnTo>
                    <a:pt x="80" y="33"/>
                  </a:lnTo>
                  <a:lnTo>
                    <a:pt x="44" y="50"/>
                  </a:lnTo>
                  <a:lnTo>
                    <a:pt x="0" y="21"/>
                  </a:lnTo>
                  <a:close/>
                </a:path>
              </a:pathLst>
            </a:custGeom>
            <a:solidFill>
              <a:srgbClr val="000000"/>
            </a:solidFill>
            <a:ln w="9525">
              <a:noFill/>
              <a:round/>
              <a:headEnd/>
              <a:tailEnd/>
            </a:ln>
          </p:spPr>
          <p:txBody>
            <a:bodyPr/>
            <a:lstStyle/>
            <a:p>
              <a:endParaRPr lang="pl-PL" sz="2400"/>
            </a:p>
          </p:txBody>
        </p:sp>
        <p:sp>
          <p:nvSpPr>
            <p:cNvPr id="55" name="Freeform 53"/>
            <p:cNvSpPr>
              <a:spLocks/>
            </p:cNvSpPr>
            <p:nvPr/>
          </p:nvSpPr>
          <p:spPr bwMode="auto">
            <a:xfrm>
              <a:off x="1397" y="3283"/>
              <a:ext cx="72" cy="41"/>
            </a:xfrm>
            <a:custGeom>
              <a:avLst/>
              <a:gdLst/>
              <a:ahLst/>
              <a:cxnLst>
                <a:cxn ang="0">
                  <a:pos x="0" y="8"/>
                </a:cxn>
                <a:cxn ang="0">
                  <a:pos x="57" y="0"/>
                </a:cxn>
                <a:cxn ang="0">
                  <a:pos x="72" y="37"/>
                </a:cxn>
                <a:cxn ang="0">
                  <a:pos x="29" y="41"/>
                </a:cxn>
                <a:cxn ang="0">
                  <a:pos x="0" y="8"/>
                </a:cxn>
              </a:cxnLst>
              <a:rect l="0" t="0" r="r" b="b"/>
              <a:pathLst>
                <a:path w="72" h="41">
                  <a:moveTo>
                    <a:pt x="0" y="8"/>
                  </a:moveTo>
                  <a:lnTo>
                    <a:pt x="57" y="0"/>
                  </a:lnTo>
                  <a:lnTo>
                    <a:pt x="72" y="37"/>
                  </a:lnTo>
                  <a:lnTo>
                    <a:pt x="29" y="41"/>
                  </a:lnTo>
                  <a:lnTo>
                    <a:pt x="0" y="8"/>
                  </a:lnTo>
                  <a:close/>
                </a:path>
              </a:pathLst>
            </a:custGeom>
            <a:solidFill>
              <a:srgbClr val="000000"/>
            </a:solidFill>
            <a:ln w="9525">
              <a:noFill/>
              <a:round/>
              <a:headEnd/>
              <a:tailEnd/>
            </a:ln>
          </p:spPr>
          <p:txBody>
            <a:bodyPr/>
            <a:lstStyle/>
            <a:p>
              <a:endParaRPr lang="pl-PL" sz="2400"/>
            </a:p>
          </p:txBody>
        </p:sp>
        <p:sp>
          <p:nvSpPr>
            <p:cNvPr id="56" name="Freeform 54"/>
            <p:cNvSpPr>
              <a:spLocks/>
            </p:cNvSpPr>
            <p:nvPr/>
          </p:nvSpPr>
          <p:spPr bwMode="auto">
            <a:xfrm>
              <a:off x="1296" y="3369"/>
              <a:ext cx="72" cy="8"/>
            </a:xfrm>
            <a:custGeom>
              <a:avLst/>
              <a:gdLst/>
              <a:ahLst/>
              <a:cxnLst>
                <a:cxn ang="0">
                  <a:pos x="7" y="4"/>
                </a:cxn>
                <a:cxn ang="0">
                  <a:pos x="0" y="0"/>
                </a:cxn>
                <a:cxn ang="0">
                  <a:pos x="72" y="4"/>
                </a:cxn>
                <a:cxn ang="0">
                  <a:pos x="65" y="8"/>
                </a:cxn>
                <a:cxn ang="0">
                  <a:pos x="7" y="4"/>
                </a:cxn>
              </a:cxnLst>
              <a:rect l="0" t="0" r="r" b="b"/>
              <a:pathLst>
                <a:path w="72" h="8">
                  <a:moveTo>
                    <a:pt x="7" y="4"/>
                  </a:moveTo>
                  <a:lnTo>
                    <a:pt x="0" y="0"/>
                  </a:lnTo>
                  <a:lnTo>
                    <a:pt x="72" y="4"/>
                  </a:lnTo>
                  <a:lnTo>
                    <a:pt x="65" y="8"/>
                  </a:lnTo>
                  <a:lnTo>
                    <a:pt x="7" y="4"/>
                  </a:lnTo>
                  <a:close/>
                </a:path>
              </a:pathLst>
            </a:custGeom>
            <a:solidFill>
              <a:srgbClr val="000000"/>
            </a:solidFill>
            <a:ln w="9525">
              <a:noFill/>
              <a:round/>
              <a:headEnd/>
              <a:tailEnd/>
            </a:ln>
          </p:spPr>
          <p:txBody>
            <a:bodyPr/>
            <a:lstStyle/>
            <a:p>
              <a:endParaRPr lang="pl-PL" sz="2400"/>
            </a:p>
          </p:txBody>
        </p:sp>
        <p:sp>
          <p:nvSpPr>
            <p:cNvPr id="57" name="Rectangle 55"/>
            <p:cNvSpPr>
              <a:spLocks noChangeArrowheads="1"/>
            </p:cNvSpPr>
            <p:nvPr/>
          </p:nvSpPr>
          <p:spPr bwMode="auto">
            <a:xfrm>
              <a:off x="1462" y="3283"/>
              <a:ext cx="388" cy="37"/>
            </a:xfrm>
            <a:prstGeom prst="rect">
              <a:avLst/>
            </a:prstGeom>
            <a:solidFill>
              <a:srgbClr val="000000"/>
            </a:solidFill>
            <a:ln w="9525">
              <a:noFill/>
              <a:miter lim="800000"/>
              <a:headEnd/>
              <a:tailEnd/>
            </a:ln>
          </p:spPr>
          <p:txBody>
            <a:bodyPr/>
            <a:lstStyle/>
            <a:p>
              <a:endParaRPr lang="pl-PL" sz="2400"/>
            </a:p>
          </p:txBody>
        </p:sp>
        <p:sp>
          <p:nvSpPr>
            <p:cNvPr id="58" name="Freeform 56"/>
            <p:cNvSpPr>
              <a:spLocks/>
            </p:cNvSpPr>
            <p:nvPr/>
          </p:nvSpPr>
          <p:spPr bwMode="auto">
            <a:xfrm>
              <a:off x="1454" y="3283"/>
              <a:ext cx="15" cy="37"/>
            </a:xfrm>
            <a:custGeom>
              <a:avLst/>
              <a:gdLst/>
              <a:ahLst/>
              <a:cxnLst>
                <a:cxn ang="0">
                  <a:pos x="0" y="0"/>
                </a:cxn>
                <a:cxn ang="0">
                  <a:pos x="8" y="0"/>
                </a:cxn>
                <a:cxn ang="0">
                  <a:pos x="15" y="37"/>
                </a:cxn>
                <a:cxn ang="0">
                  <a:pos x="8" y="37"/>
                </a:cxn>
                <a:cxn ang="0">
                  <a:pos x="0" y="0"/>
                </a:cxn>
              </a:cxnLst>
              <a:rect l="0" t="0" r="r" b="b"/>
              <a:pathLst>
                <a:path w="15" h="37">
                  <a:moveTo>
                    <a:pt x="0" y="0"/>
                  </a:moveTo>
                  <a:lnTo>
                    <a:pt x="8" y="0"/>
                  </a:lnTo>
                  <a:lnTo>
                    <a:pt x="15" y="37"/>
                  </a:lnTo>
                  <a:lnTo>
                    <a:pt x="8" y="37"/>
                  </a:lnTo>
                  <a:lnTo>
                    <a:pt x="0" y="0"/>
                  </a:lnTo>
                  <a:close/>
                </a:path>
              </a:pathLst>
            </a:custGeom>
            <a:solidFill>
              <a:srgbClr val="000000"/>
            </a:solidFill>
            <a:ln w="9525">
              <a:noFill/>
              <a:round/>
              <a:headEnd/>
              <a:tailEnd/>
            </a:ln>
          </p:spPr>
          <p:txBody>
            <a:bodyPr/>
            <a:lstStyle/>
            <a:p>
              <a:endParaRPr lang="pl-PL" sz="2400"/>
            </a:p>
          </p:txBody>
        </p:sp>
        <p:sp>
          <p:nvSpPr>
            <p:cNvPr id="59" name="Freeform 57"/>
            <p:cNvSpPr>
              <a:spLocks/>
            </p:cNvSpPr>
            <p:nvPr/>
          </p:nvSpPr>
          <p:spPr bwMode="auto">
            <a:xfrm>
              <a:off x="1843" y="3283"/>
              <a:ext cx="72" cy="41"/>
            </a:xfrm>
            <a:custGeom>
              <a:avLst/>
              <a:gdLst/>
              <a:ahLst/>
              <a:cxnLst>
                <a:cxn ang="0">
                  <a:pos x="15" y="0"/>
                </a:cxn>
                <a:cxn ang="0">
                  <a:pos x="72" y="8"/>
                </a:cxn>
                <a:cxn ang="0">
                  <a:pos x="43" y="41"/>
                </a:cxn>
                <a:cxn ang="0">
                  <a:pos x="0" y="37"/>
                </a:cxn>
                <a:cxn ang="0">
                  <a:pos x="15" y="0"/>
                </a:cxn>
              </a:cxnLst>
              <a:rect l="0" t="0" r="r" b="b"/>
              <a:pathLst>
                <a:path w="72" h="41">
                  <a:moveTo>
                    <a:pt x="15" y="0"/>
                  </a:moveTo>
                  <a:lnTo>
                    <a:pt x="72" y="8"/>
                  </a:lnTo>
                  <a:lnTo>
                    <a:pt x="43" y="41"/>
                  </a:lnTo>
                  <a:lnTo>
                    <a:pt x="0" y="37"/>
                  </a:lnTo>
                  <a:lnTo>
                    <a:pt x="15" y="0"/>
                  </a:lnTo>
                  <a:close/>
                </a:path>
              </a:pathLst>
            </a:custGeom>
            <a:solidFill>
              <a:srgbClr val="000000"/>
            </a:solidFill>
            <a:ln w="9525">
              <a:noFill/>
              <a:round/>
              <a:headEnd/>
              <a:tailEnd/>
            </a:ln>
          </p:spPr>
          <p:txBody>
            <a:bodyPr/>
            <a:lstStyle/>
            <a:p>
              <a:endParaRPr lang="pl-PL" sz="2400"/>
            </a:p>
          </p:txBody>
        </p:sp>
        <p:sp>
          <p:nvSpPr>
            <p:cNvPr id="60" name="Freeform 58"/>
            <p:cNvSpPr>
              <a:spLocks/>
            </p:cNvSpPr>
            <p:nvPr/>
          </p:nvSpPr>
          <p:spPr bwMode="auto">
            <a:xfrm>
              <a:off x="1886" y="3291"/>
              <a:ext cx="80" cy="50"/>
            </a:xfrm>
            <a:custGeom>
              <a:avLst/>
              <a:gdLst/>
              <a:ahLst/>
              <a:cxnLst>
                <a:cxn ang="0">
                  <a:pos x="29" y="0"/>
                </a:cxn>
                <a:cxn ang="0">
                  <a:pos x="80" y="21"/>
                </a:cxn>
                <a:cxn ang="0">
                  <a:pos x="36" y="50"/>
                </a:cxn>
                <a:cxn ang="0">
                  <a:pos x="0" y="33"/>
                </a:cxn>
                <a:cxn ang="0">
                  <a:pos x="29" y="0"/>
                </a:cxn>
              </a:cxnLst>
              <a:rect l="0" t="0" r="r" b="b"/>
              <a:pathLst>
                <a:path w="80" h="50">
                  <a:moveTo>
                    <a:pt x="29" y="0"/>
                  </a:moveTo>
                  <a:lnTo>
                    <a:pt x="80" y="21"/>
                  </a:lnTo>
                  <a:lnTo>
                    <a:pt x="36" y="50"/>
                  </a:lnTo>
                  <a:lnTo>
                    <a:pt x="0" y="33"/>
                  </a:lnTo>
                  <a:lnTo>
                    <a:pt x="29" y="0"/>
                  </a:lnTo>
                  <a:close/>
                </a:path>
              </a:pathLst>
            </a:custGeom>
            <a:solidFill>
              <a:srgbClr val="000000"/>
            </a:solidFill>
            <a:ln w="9525">
              <a:noFill/>
              <a:round/>
              <a:headEnd/>
              <a:tailEnd/>
            </a:ln>
          </p:spPr>
          <p:txBody>
            <a:bodyPr/>
            <a:lstStyle/>
            <a:p>
              <a:endParaRPr lang="pl-PL" sz="2400"/>
            </a:p>
          </p:txBody>
        </p:sp>
        <p:sp>
          <p:nvSpPr>
            <p:cNvPr id="61" name="Freeform 59"/>
            <p:cNvSpPr>
              <a:spLocks/>
            </p:cNvSpPr>
            <p:nvPr/>
          </p:nvSpPr>
          <p:spPr bwMode="auto">
            <a:xfrm>
              <a:off x="1922" y="3312"/>
              <a:ext cx="80" cy="41"/>
            </a:xfrm>
            <a:custGeom>
              <a:avLst/>
              <a:gdLst/>
              <a:ahLst/>
              <a:cxnLst>
                <a:cxn ang="0">
                  <a:pos x="44" y="0"/>
                </a:cxn>
                <a:cxn ang="0">
                  <a:pos x="80" y="24"/>
                </a:cxn>
                <a:cxn ang="0">
                  <a:pos x="22" y="41"/>
                </a:cxn>
                <a:cxn ang="0">
                  <a:pos x="0" y="29"/>
                </a:cxn>
                <a:cxn ang="0">
                  <a:pos x="44" y="0"/>
                </a:cxn>
              </a:cxnLst>
              <a:rect l="0" t="0" r="r" b="b"/>
              <a:pathLst>
                <a:path w="80" h="41">
                  <a:moveTo>
                    <a:pt x="44" y="0"/>
                  </a:moveTo>
                  <a:lnTo>
                    <a:pt x="80" y="24"/>
                  </a:lnTo>
                  <a:lnTo>
                    <a:pt x="22" y="41"/>
                  </a:lnTo>
                  <a:lnTo>
                    <a:pt x="0" y="29"/>
                  </a:lnTo>
                  <a:lnTo>
                    <a:pt x="44" y="0"/>
                  </a:lnTo>
                  <a:close/>
                </a:path>
              </a:pathLst>
            </a:custGeom>
            <a:solidFill>
              <a:srgbClr val="000000"/>
            </a:solidFill>
            <a:ln w="9525">
              <a:noFill/>
              <a:round/>
              <a:headEnd/>
              <a:tailEnd/>
            </a:ln>
          </p:spPr>
          <p:txBody>
            <a:bodyPr/>
            <a:lstStyle/>
            <a:p>
              <a:endParaRPr lang="pl-PL" sz="2400"/>
            </a:p>
          </p:txBody>
        </p:sp>
        <p:sp>
          <p:nvSpPr>
            <p:cNvPr id="62" name="Freeform 60"/>
            <p:cNvSpPr>
              <a:spLocks/>
            </p:cNvSpPr>
            <p:nvPr/>
          </p:nvSpPr>
          <p:spPr bwMode="auto">
            <a:xfrm>
              <a:off x="1944" y="3336"/>
              <a:ext cx="65" cy="41"/>
            </a:xfrm>
            <a:custGeom>
              <a:avLst/>
              <a:gdLst/>
              <a:ahLst/>
              <a:cxnLst>
                <a:cxn ang="0">
                  <a:pos x="58" y="0"/>
                </a:cxn>
                <a:cxn ang="0">
                  <a:pos x="65" y="33"/>
                </a:cxn>
                <a:cxn ang="0">
                  <a:pos x="0" y="41"/>
                </a:cxn>
                <a:cxn ang="0">
                  <a:pos x="0" y="17"/>
                </a:cxn>
                <a:cxn ang="0">
                  <a:pos x="58" y="0"/>
                </a:cxn>
              </a:cxnLst>
              <a:rect l="0" t="0" r="r" b="b"/>
              <a:pathLst>
                <a:path w="65" h="41">
                  <a:moveTo>
                    <a:pt x="58" y="0"/>
                  </a:moveTo>
                  <a:lnTo>
                    <a:pt x="65" y="33"/>
                  </a:lnTo>
                  <a:lnTo>
                    <a:pt x="0" y="41"/>
                  </a:lnTo>
                  <a:lnTo>
                    <a:pt x="0" y="17"/>
                  </a:lnTo>
                  <a:lnTo>
                    <a:pt x="58" y="0"/>
                  </a:lnTo>
                  <a:close/>
                </a:path>
              </a:pathLst>
            </a:custGeom>
            <a:solidFill>
              <a:srgbClr val="000000"/>
            </a:solidFill>
            <a:ln w="9525">
              <a:noFill/>
              <a:round/>
              <a:headEnd/>
              <a:tailEnd/>
            </a:ln>
          </p:spPr>
          <p:txBody>
            <a:bodyPr/>
            <a:lstStyle/>
            <a:p>
              <a:endParaRPr lang="pl-PL" sz="2400"/>
            </a:p>
          </p:txBody>
        </p:sp>
        <p:sp>
          <p:nvSpPr>
            <p:cNvPr id="63" name="Freeform 61"/>
            <p:cNvSpPr>
              <a:spLocks/>
            </p:cNvSpPr>
            <p:nvPr/>
          </p:nvSpPr>
          <p:spPr bwMode="auto">
            <a:xfrm>
              <a:off x="1843" y="3283"/>
              <a:ext cx="15" cy="37"/>
            </a:xfrm>
            <a:custGeom>
              <a:avLst/>
              <a:gdLst/>
              <a:ahLst/>
              <a:cxnLst>
                <a:cxn ang="0">
                  <a:pos x="7" y="0"/>
                </a:cxn>
                <a:cxn ang="0">
                  <a:pos x="15" y="0"/>
                </a:cxn>
                <a:cxn ang="0">
                  <a:pos x="7" y="37"/>
                </a:cxn>
                <a:cxn ang="0">
                  <a:pos x="0" y="37"/>
                </a:cxn>
                <a:cxn ang="0">
                  <a:pos x="7" y="0"/>
                </a:cxn>
              </a:cxnLst>
              <a:rect l="0" t="0" r="r" b="b"/>
              <a:pathLst>
                <a:path w="15" h="37">
                  <a:moveTo>
                    <a:pt x="7" y="0"/>
                  </a:moveTo>
                  <a:lnTo>
                    <a:pt x="15" y="0"/>
                  </a:lnTo>
                  <a:lnTo>
                    <a:pt x="7" y="37"/>
                  </a:lnTo>
                  <a:lnTo>
                    <a:pt x="0" y="37"/>
                  </a:lnTo>
                  <a:lnTo>
                    <a:pt x="7" y="0"/>
                  </a:lnTo>
                  <a:close/>
                </a:path>
              </a:pathLst>
            </a:custGeom>
            <a:solidFill>
              <a:srgbClr val="000000"/>
            </a:solidFill>
            <a:ln w="9525">
              <a:noFill/>
              <a:round/>
              <a:headEnd/>
              <a:tailEnd/>
            </a:ln>
          </p:spPr>
          <p:txBody>
            <a:bodyPr/>
            <a:lstStyle/>
            <a:p>
              <a:endParaRPr lang="pl-PL" sz="2400"/>
            </a:p>
          </p:txBody>
        </p:sp>
        <p:sp>
          <p:nvSpPr>
            <p:cNvPr id="64" name="Rectangle 62"/>
            <p:cNvSpPr>
              <a:spLocks noChangeArrowheads="1"/>
            </p:cNvSpPr>
            <p:nvPr/>
          </p:nvSpPr>
          <p:spPr bwMode="auto">
            <a:xfrm>
              <a:off x="1951" y="3373"/>
              <a:ext cx="65" cy="299"/>
            </a:xfrm>
            <a:prstGeom prst="rect">
              <a:avLst/>
            </a:prstGeom>
            <a:solidFill>
              <a:srgbClr val="000000"/>
            </a:solidFill>
            <a:ln w="9525">
              <a:noFill/>
              <a:miter lim="800000"/>
              <a:headEnd/>
              <a:tailEnd/>
            </a:ln>
          </p:spPr>
          <p:txBody>
            <a:bodyPr/>
            <a:lstStyle/>
            <a:p>
              <a:endParaRPr lang="pl-PL" sz="2400"/>
            </a:p>
          </p:txBody>
        </p:sp>
        <p:sp>
          <p:nvSpPr>
            <p:cNvPr id="65" name="Freeform 63"/>
            <p:cNvSpPr>
              <a:spLocks/>
            </p:cNvSpPr>
            <p:nvPr/>
          </p:nvSpPr>
          <p:spPr bwMode="auto">
            <a:xfrm>
              <a:off x="1944" y="3369"/>
              <a:ext cx="72" cy="8"/>
            </a:xfrm>
            <a:custGeom>
              <a:avLst/>
              <a:gdLst/>
              <a:ahLst/>
              <a:cxnLst>
                <a:cxn ang="0">
                  <a:pos x="65" y="0"/>
                </a:cxn>
                <a:cxn ang="0">
                  <a:pos x="72" y="4"/>
                </a:cxn>
                <a:cxn ang="0">
                  <a:pos x="0" y="8"/>
                </a:cxn>
                <a:cxn ang="0">
                  <a:pos x="7" y="4"/>
                </a:cxn>
                <a:cxn ang="0">
                  <a:pos x="65" y="0"/>
                </a:cxn>
              </a:cxnLst>
              <a:rect l="0" t="0" r="r" b="b"/>
              <a:pathLst>
                <a:path w="72" h="8">
                  <a:moveTo>
                    <a:pt x="65" y="0"/>
                  </a:moveTo>
                  <a:lnTo>
                    <a:pt x="72" y="4"/>
                  </a:lnTo>
                  <a:lnTo>
                    <a:pt x="0" y="8"/>
                  </a:lnTo>
                  <a:lnTo>
                    <a:pt x="7" y="4"/>
                  </a:lnTo>
                  <a:lnTo>
                    <a:pt x="65" y="0"/>
                  </a:lnTo>
                  <a:close/>
                </a:path>
              </a:pathLst>
            </a:custGeom>
            <a:solidFill>
              <a:srgbClr val="000000"/>
            </a:solidFill>
            <a:ln w="9525">
              <a:noFill/>
              <a:round/>
              <a:headEnd/>
              <a:tailEnd/>
            </a:ln>
          </p:spPr>
          <p:txBody>
            <a:bodyPr/>
            <a:lstStyle/>
            <a:p>
              <a:endParaRPr lang="pl-PL" sz="2400"/>
            </a:p>
          </p:txBody>
        </p:sp>
        <p:sp>
          <p:nvSpPr>
            <p:cNvPr id="66" name="Oval 64"/>
            <p:cNvSpPr>
              <a:spLocks noChangeArrowheads="1"/>
            </p:cNvSpPr>
            <p:nvPr/>
          </p:nvSpPr>
          <p:spPr bwMode="auto">
            <a:xfrm>
              <a:off x="1951" y="3655"/>
              <a:ext cx="65" cy="37"/>
            </a:xfrm>
            <a:prstGeom prst="ellipse">
              <a:avLst/>
            </a:prstGeom>
            <a:solidFill>
              <a:srgbClr val="000000"/>
            </a:solidFill>
            <a:ln w="9525">
              <a:noFill/>
              <a:round/>
              <a:headEnd/>
              <a:tailEnd/>
            </a:ln>
          </p:spPr>
          <p:txBody>
            <a:bodyPr/>
            <a:lstStyle/>
            <a:p>
              <a:endParaRPr lang="pl-PL" sz="2400"/>
            </a:p>
          </p:txBody>
        </p:sp>
        <p:sp>
          <p:nvSpPr>
            <p:cNvPr id="67" name="Oval 65"/>
            <p:cNvSpPr>
              <a:spLocks noChangeArrowheads="1"/>
            </p:cNvSpPr>
            <p:nvPr/>
          </p:nvSpPr>
          <p:spPr bwMode="auto">
            <a:xfrm>
              <a:off x="1303" y="3655"/>
              <a:ext cx="65" cy="37"/>
            </a:xfrm>
            <a:prstGeom prst="ellipse">
              <a:avLst/>
            </a:prstGeom>
            <a:solidFill>
              <a:srgbClr val="000000"/>
            </a:solidFill>
            <a:ln w="9525">
              <a:noFill/>
              <a:round/>
              <a:headEnd/>
              <a:tailEnd/>
            </a:ln>
          </p:spPr>
          <p:txBody>
            <a:bodyPr/>
            <a:lstStyle/>
            <a:p>
              <a:endParaRPr lang="pl-PL" sz="2400"/>
            </a:p>
          </p:txBody>
        </p:sp>
        <p:sp>
          <p:nvSpPr>
            <p:cNvPr id="68" name="Text Box 66"/>
            <p:cNvSpPr txBox="1">
              <a:spLocks noChangeArrowheads="1"/>
            </p:cNvSpPr>
            <p:nvPr/>
          </p:nvSpPr>
          <p:spPr bwMode="auto">
            <a:xfrm>
              <a:off x="1343" y="3278"/>
              <a:ext cx="492" cy="334"/>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endParaRPr lang="pl-PL" sz="1333" dirty="0">
                <a:solidFill>
                  <a:srgbClr val="FC0128"/>
                </a:solidFill>
              </a:endParaRPr>
            </a:p>
            <a:p>
              <a:r>
                <a:rPr lang="pl-PL" sz="1333" dirty="0">
                  <a:solidFill>
                    <a:srgbClr val="FC0128"/>
                  </a:solidFill>
                </a:rPr>
                <a:t>1/4</a:t>
              </a:r>
            </a:p>
          </p:txBody>
        </p:sp>
        <p:pic>
          <p:nvPicPr>
            <p:cNvPr id="69" name="Picture 67" descr="Bottiglie boyle.eps                                            0000014Cvventur                        00000000:"/>
            <p:cNvPicPr>
              <a:picLocks noChangeAspect="1" noChangeArrowheads="1"/>
            </p:cNvPicPr>
            <p:nvPr/>
          </p:nvPicPr>
          <p:blipFill>
            <a:blip r:embed="rId3" cstate="print"/>
            <a:srcRect b="39622"/>
            <a:stretch>
              <a:fillRect/>
            </a:stretch>
          </p:blipFill>
          <p:spPr bwMode="auto">
            <a:xfrm>
              <a:off x="1296" y="1680"/>
              <a:ext cx="720" cy="1536"/>
            </a:xfrm>
            <a:prstGeom prst="rect">
              <a:avLst/>
            </a:prstGeom>
            <a:noFill/>
          </p:spPr>
        </p:pic>
        <p:sp>
          <p:nvSpPr>
            <p:cNvPr id="70" name="Text Box 68"/>
            <p:cNvSpPr txBox="1">
              <a:spLocks noChangeArrowheads="1"/>
            </p:cNvSpPr>
            <p:nvPr/>
          </p:nvSpPr>
          <p:spPr bwMode="auto">
            <a:xfrm>
              <a:off x="1341" y="2769"/>
              <a:ext cx="492" cy="334"/>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endParaRPr lang="pl-PL" sz="1333" dirty="0">
                <a:solidFill>
                  <a:srgbClr val="FC0128"/>
                </a:solidFill>
              </a:endParaRPr>
            </a:p>
            <a:p>
              <a:r>
                <a:rPr lang="pl-PL" sz="1333" dirty="0">
                  <a:solidFill>
                    <a:srgbClr val="FC0128"/>
                  </a:solidFill>
                </a:rPr>
                <a:t>1/3</a:t>
              </a:r>
            </a:p>
          </p:txBody>
        </p:sp>
        <p:sp>
          <p:nvSpPr>
            <p:cNvPr id="71" name="Text Box 69"/>
            <p:cNvSpPr txBox="1">
              <a:spLocks noChangeArrowheads="1"/>
            </p:cNvSpPr>
            <p:nvPr/>
          </p:nvSpPr>
          <p:spPr bwMode="auto">
            <a:xfrm>
              <a:off x="1303" y="2224"/>
              <a:ext cx="496" cy="354"/>
            </a:xfrm>
            <a:prstGeom prst="rect">
              <a:avLst/>
            </a:prstGeom>
            <a:noFill/>
            <a:ln w="12700">
              <a:noFill/>
              <a:miter lim="800000"/>
              <a:headEnd/>
              <a:tailEnd/>
            </a:ln>
            <a:effectLst/>
          </p:spPr>
          <p:txBody>
            <a:bodyPr wrap="none">
              <a:spAutoFit/>
            </a:bodyPr>
            <a:lstStyle/>
            <a:p>
              <a:r>
                <a:rPr lang="pl-PL" sz="1600">
                  <a:solidFill>
                    <a:srgbClr val="FC0128"/>
                  </a:solidFill>
                </a:rPr>
                <a:t> </a:t>
              </a:r>
              <a:r>
                <a:rPr lang="pl-PL" sz="1333">
                  <a:solidFill>
                    <a:srgbClr val="FC0128"/>
                  </a:solidFill>
                </a:rPr>
                <a:t>POWIETRZE</a:t>
              </a:r>
            </a:p>
            <a:p>
              <a:endParaRPr lang="pl-PL" sz="1333">
                <a:solidFill>
                  <a:srgbClr val="FC0128"/>
                </a:solidFill>
              </a:endParaRPr>
            </a:p>
            <a:p>
              <a:r>
                <a:rPr lang="pl-PL" sz="1333">
                  <a:solidFill>
                    <a:srgbClr val="FC0128"/>
                  </a:solidFill>
                </a:rPr>
                <a:t>1/2</a:t>
              </a:r>
            </a:p>
          </p:txBody>
        </p:sp>
        <p:sp>
          <p:nvSpPr>
            <p:cNvPr id="72" name="Text Box 70"/>
            <p:cNvSpPr txBox="1">
              <a:spLocks noChangeArrowheads="1"/>
            </p:cNvSpPr>
            <p:nvPr/>
          </p:nvSpPr>
          <p:spPr bwMode="auto">
            <a:xfrm>
              <a:off x="1306" y="1737"/>
              <a:ext cx="492" cy="237"/>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r>
                <a:rPr lang="pl-PL" sz="1333" b="1" dirty="0">
                  <a:solidFill>
                    <a:srgbClr val="FC0128"/>
                  </a:solidFill>
                </a:rPr>
                <a:t>1</a:t>
              </a:r>
            </a:p>
          </p:txBody>
        </p:sp>
      </p:grpSp>
      <p:pic>
        <p:nvPicPr>
          <p:cNvPr id="78" name="Picture 9"/>
          <p:cNvPicPr>
            <a:picLocks noChangeArrowheads="1"/>
          </p:cNvPicPr>
          <p:nvPr/>
        </p:nvPicPr>
        <p:blipFill>
          <a:blip r:embed="rId4" cstate="print"/>
          <a:srcRect l="43890" t="85579" r="12433"/>
          <a:stretch>
            <a:fillRect/>
          </a:stretch>
        </p:blipFill>
        <p:spPr bwMode="auto">
          <a:xfrm>
            <a:off x="8075094" y="2967571"/>
            <a:ext cx="855133" cy="937683"/>
          </a:xfrm>
          <a:prstGeom prst="rect">
            <a:avLst/>
          </a:prstGeom>
          <a:noFill/>
          <a:ln w="12700">
            <a:noFill/>
            <a:miter lim="800000"/>
            <a:headEnd/>
            <a:tailEnd/>
          </a:ln>
          <a:effectLst/>
        </p:spPr>
      </p:pic>
      <p:pic>
        <p:nvPicPr>
          <p:cNvPr id="80" name="Picture 11"/>
          <p:cNvPicPr>
            <a:picLocks noChangeArrowheads="1"/>
          </p:cNvPicPr>
          <p:nvPr/>
        </p:nvPicPr>
        <p:blipFill>
          <a:blip r:embed="rId4" cstate="print"/>
          <a:srcRect l="44035" t="85674" r="12538"/>
          <a:stretch>
            <a:fillRect/>
          </a:stretch>
        </p:blipFill>
        <p:spPr bwMode="auto">
          <a:xfrm>
            <a:off x="8202094" y="4104226"/>
            <a:ext cx="601133" cy="658284"/>
          </a:xfrm>
          <a:prstGeom prst="rect">
            <a:avLst/>
          </a:prstGeom>
          <a:noFill/>
          <a:ln w="12700">
            <a:noFill/>
            <a:miter lim="800000"/>
            <a:headEnd/>
            <a:tailEnd/>
          </a:ln>
          <a:effectLst/>
        </p:spPr>
      </p:pic>
      <p:pic>
        <p:nvPicPr>
          <p:cNvPr id="81" name="Picture 12"/>
          <p:cNvPicPr>
            <a:picLocks noChangeArrowheads="1"/>
          </p:cNvPicPr>
          <p:nvPr/>
        </p:nvPicPr>
        <p:blipFill>
          <a:blip r:embed="rId4" cstate="print"/>
          <a:srcRect l="44141" t="85785" r="12553"/>
          <a:stretch>
            <a:fillRect/>
          </a:stretch>
        </p:blipFill>
        <p:spPr bwMode="auto">
          <a:xfrm>
            <a:off x="8284643" y="5143513"/>
            <a:ext cx="438151" cy="478367"/>
          </a:xfrm>
          <a:prstGeom prst="rect">
            <a:avLst/>
          </a:prstGeom>
          <a:noFill/>
          <a:ln w="12700">
            <a:noFill/>
            <a:miter lim="800000"/>
            <a:headEnd/>
            <a:tailEnd/>
          </a:ln>
          <a:effectLst/>
        </p:spPr>
      </p:pic>
      <p:pic>
        <p:nvPicPr>
          <p:cNvPr id="82" name="Picture 13"/>
          <p:cNvPicPr>
            <a:picLocks noChangeArrowheads="1"/>
          </p:cNvPicPr>
          <p:nvPr/>
        </p:nvPicPr>
        <p:blipFill>
          <a:blip r:embed="rId4" cstate="print"/>
          <a:srcRect l="44322" t="85910" r="12703"/>
          <a:stretch>
            <a:fillRect/>
          </a:stretch>
        </p:blipFill>
        <p:spPr bwMode="auto">
          <a:xfrm>
            <a:off x="8360843" y="6096019"/>
            <a:ext cx="336551" cy="370416"/>
          </a:xfrm>
          <a:prstGeom prst="rect">
            <a:avLst/>
          </a:prstGeom>
          <a:noFill/>
          <a:ln w="12700">
            <a:noFill/>
            <a:miter lim="800000"/>
            <a:headEnd/>
            <a:tailEnd/>
          </a:ln>
          <a:effectLst/>
        </p:spPr>
      </p:pic>
    </p:spTree>
    <p:extLst>
      <p:ext uri="{BB962C8B-B14F-4D97-AF65-F5344CB8AC3E}">
        <p14:creationId xmlns:p14="http://schemas.microsoft.com/office/powerpoint/2010/main" val="995433110"/>
      </p:ext>
    </p:extLst>
  </p:cSld>
  <p:clrMapOvr>
    <a:masterClrMapping/>
  </p:clrMapOvr>
  <p:transition spd="slow">
    <p:cover dir="d"/>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AutoShape 4"/>
          <p:cNvSpPr>
            <a:spLocks noChangeArrowheads="1"/>
          </p:cNvSpPr>
          <p:nvPr/>
        </p:nvSpPr>
        <p:spPr bwMode="auto">
          <a:xfrm>
            <a:off x="8987387"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solidFill>
                <a:srgbClr val="FF0000"/>
              </a:solidFill>
            </a:endParaRPr>
          </a:p>
        </p:txBody>
      </p:sp>
      <p:sp>
        <p:nvSpPr>
          <p:cNvPr id="6" name="Line 5"/>
          <p:cNvSpPr>
            <a:spLocks noChangeShapeType="1"/>
          </p:cNvSpPr>
          <p:nvPr/>
        </p:nvSpPr>
        <p:spPr bwMode="auto">
          <a:xfrm>
            <a:off x="8953520" y="196640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7" name="Line 6"/>
          <p:cNvSpPr>
            <a:spLocks noChangeShapeType="1"/>
          </p:cNvSpPr>
          <p:nvPr/>
        </p:nvSpPr>
        <p:spPr bwMode="auto">
          <a:xfrm>
            <a:off x="8477267" y="3047997"/>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8" name="Line 7"/>
          <p:cNvSpPr>
            <a:spLocks noChangeShapeType="1"/>
          </p:cNvSpPr>
          <p:nvPr/>
        </p:nvSpPr>
        <p:spPr bwMode="auto">
          <a:xfrm>
            <a:off x="8953520" y="4180440"/>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9" name="Line 8"/>
          <p:cNvSpPr>
            <a:spLocks noChangeShapeType="1"/>
          </p:cNvSpPr>
          <p:nvPr/>
        </p:nvSpPr>
        <p:spPr bwMode="auto">
          <a:xfrm>
            <a:off x="8953520" y="5287456"/>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0" name="Line 9"/>
          <p:cNvSpPr>
            <a:spLocks noChangeShapeType="1"/>
          </p:cNvSpPr>
          <p:nvPr/>
        </p:nvSpPr>
        <p:spPr bwMode="auto">
          <a:xfrm>
            <a:off x="8953520" y="6394473"/>
            <a:ext cx="2652184" cy="0"/>
          </a:xfrm>
          <a:prstGeom prst="line">
            <a:avLst/>
          </a:prstGeom>
          <a:noFill/>
          <a:ln w="12700">
            <a:solidFill>
              <a:schemeClr val="tx1"/>
            </a:solidFill>
            <a:round/>
            <a:headEnd/>
            <a:tailEnd/>
          </a:ln>
          <a:effectLst/>
        </p:spPr>
        <p:txBody>
          <a:bodyPr wrap="none" anchor="ctr"/>
          <a:lstStyle/>
          <a:p>
            <a:endParaRPr lang="pl-PL" sz="2400">
              <a:solidFill>
                <a:srgbClr val="FF0000"/>
              </a:solidFill>
            </a:endParaRPr>
          </a:p>
        </p:txBody>
      </p:sp>
      <p:sp>
        <p:nvSpPr>
          <p:cNvPr id="13" name="AutoShape 12"/>
          <p:cNvSpPr>
            <a:spLocks noChangeArrowheads="1"/>
          </p:cNvSpPr>
          <p:nvPr/>
        </p:nvSpPr>
        <p:spPr bwMode="auto">
          <a:xfrm rot="10800000">
            <a:off x="273032" y="1968523"/>
            <a:ext cx="2540000" cy="4699000"/>
          </a:xfrm>
          <a:prstGeom prst="triangle">
            <a:avLst>
              <a:gd name="adj" fmla="val 49995"/>
            </a:avLst>
          </a:prstGeom>
          <a:gradFill rotWithShape="0">
            <a:gsLst>
              <a:gs pos="0">
                <a:srgbClr val="063DE8">
                  <a:gamma/>
                  <a:shade val="29804"/>
                  <a:invGamma/>
                </a:srgbClr>
              </a:gs>
              <a:gs pos="100000">
                <a:srgbClr val="063DE8"/>
              </a:gs>
            </a:gsLst>
            <a:lin ang="5400000" scaled="1"/>
          </a:gradFill>
          <a:ln w="12700">
            <a:noFill/>
            <a:miter lim="800000"/>
            <a:headEnd/>
            <a:tailEnd/>
          </a:ln>
          <a:effectLst/>
        </p:spPr>
        <p:txBody>
          <a:bodyPr wrap="none" anchor="ctr"/>
          <a:lstStyle/>
          <a:p>
            <a:endParaRPr lang="pl-PL" sz="2400"/>
          </a:p>
        </p:txBody>
      </p:sp>
      <p:sp>
        <p:nvSpPr>
          <p:cNvPr id="14" name="Line 13"/>
          <p:cNvSpPr>
            <a:spLocks noChangeShapeType="1"/>
          </p:cNvSpPr>
          <p:nvPr/>
        </p:nvSpPr>
        <p:spPr bwMode="auto">
          <a:xfrm>
            <a:off x="239165" y="307342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5" name="Line 14"/>
          <p:cNvSpPr>
            <a:spLocks noChangeShapeType="1"/>
          </p:cNvSpPr>
          <p:nvPr/>
        </p:nvSpPr>
        <p:spPr bwMode="auto">
          <a:xfrm>
            <a:off x="239165" y="4180440"/>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6" name="Line 15"/>
          <p:cNvSpPr>
            <a:spLocks noChangeShapeType="1"/>
          </p:cNvSpPr>
          <p:nvPr/>
        </p:nvSpPr>
        <p:spPr bwMode="auto">
          <a:xfrm>
            <a:off x="239165" y="5287456"/>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7" name="Line 16"/>
          <p:cNvSpPr>
            <a:spLocks noChangeShapeType="1"/>
          </p:cNvSpPr>
          <p:nvPr/>
        </p:nvSpPr>
        <p:spPr bwMode="auto">
          <a:xfrm>
            <a:off x="239165" y="6394473"/>
            <a:ext cx="2652184" cy="0"/>
          </a:xfrm>
          <a:prstGeom prst="line">
            <a:avLst/>
          </a:prstGeom>
          <a:noFill/>
          <a:ln w="12700">
            <a:solidFill>
              <a:schemeClr val="tx1"/>
            </a:solidFill>
            <a:round/>
            <a:headEnd/>
            <a:tailEnd/>
          </a:ln>
          <a:effectLst/>
        </p:spPr>
        <p:txBody>
          <a:bodyPr wrap="none" anchor="ctr"/>
          <a:lstStyle/>
          <a:p>
            <a:endParaRPr lang="pl-PL" sz="2400"/>
          </a:p>
        </p:txBody>
      </p:sp>
      <p:sp>
        <p:nvSpPr>
          <p:cNvPr id="18" name="Rectangle 17"/>
          <p:cNvSpPr>
            <a:spLocks noChangeArrowheads="1"/>
          </p:cNvSpPr>
          <p:nvPr/>
        </p:nvSpPr>
        <p:spPr bwMode="auto">
          <a:xfrm>
            <a:off x="201065" y="1443589"/>
            <a:ext cx="3007784" cy="5105672"/>
          </a:xfrm>
          <a:prstGeom prst="rect">
            <a:avLst/>
          </a:prstGeom>
          <a:noFill/>
          <a:ln w="12700">
            <a:noFill/>
            <a:miter lim="800000"/>
            <a:headEnd/>
            <a:tailEnd/>
          </a:ln>
          <a:effectLst/>
        </p:spPr>
        <p:txBody>
          <a:bodyPr lIns="120649" tIns="59267" rIns="120649" bIns="59267">
            <a:spAutoFit/>
          </a:bodyPr>
          <a:lstStyle/>
          <a:p>
            <a:pPr algn="l">
              <a:lnSpc>
                <a:spcPct val="150000"/>
              </a:lnSpc>
            </a:pPr>
            <a:r>
              <a:rPr lang="pl-PL" sz="2400" dirty="0">
                <a:solidFill>
                  <a:srgbClr val="FF0000"/>
                </a:solidFill>
              </a:rPr>
              <a:t>1 </a:t>
            </a:r>
            <a:r>
              <a:rPr lang="pl-PL" sz="2400" dirty="0" err="1">
                <a:solidFill>
                  <a:srgbClr val="FF0000"/>
                </a:solidFill>
              </a:rPr>
              <a:t>at</a:t>
            </a:r>
            <a:r>
              <a:rPr lang="pl-PL" sz="2400" dirty="0">
                <a:solidFill>
                  <a:srgbClr val="FF0000"/>
                </a:solidFill>
              </a:rPr>
              <a:t> 	   0 m</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2 </a:t>
            </a:r>
            <a:r>
              <a:rPr lang="pl-PL" sz="2400" dirty="0" err="1">
                <a:solidFill>
                  <a:srgbClr val="FF0000"/>
                </a:solidFill>
              </a:rPr>
              <a:t>at</a:t>
            </a:r>
            <a:r>
              <a:rPr lang="pl-PL" sz="2400" dirty="0">
                <a:solidFill>
                  <a:srgbClr val="FF0000"/>
                </a:solidFill>
              </a:rPr>
              <a:t>  	 10 m	</a:t>
            </a:r>
          </a:p>
          <a:p>
            <a:pPr algn="l">
              <a:lnSpc>
                <a:spcPct val="150000"/>
              </a:lnSpc>
            </a:pPr>
            <a:endParaRPr lang="pl-PL" sz="2400" dirty="0">
              <a:solidFill>
                <a:srgbClr val="FF0000"/>
              </a:solidFill>
            </a:endParaRPr>
          </a:p>
          <a:p>
            <a:pPr algn="l">
              <a:lnSpc>
                <a:spcPct val="150000"/>
              </a:lnSpc>
            </a:pPr>
            <a:r>
              <a:rPr lang="pl-PL" sz="2400" dirty="0">
                <a:solidFill>
                  <a:srgbClr val="FF0000"/>
                </a:solidFill>
              </a:rPr>
              <a:t>3 </a:t>
            </a:r>
            <a:r>
              <a:rPr lang="pl-PL" sz="2400" dirty="0" err="1">
                <a:solidFill>
                  <a:srgbClr val="FF0000"/>
                </a:solidFill>
              </a:rPr>
              <a:t>at</a:t>
            </a:r>
            <a:r>
              <a:rPr lang="pl-PL" sz="2400" dirty="0">
                <a:solidFill>
                  <a:srgbClr val="FF0000"/>
                </a:solidFill>
              </a:rPr>
              <a:t> 	 20 m</a:t>
            </a:r>
          </a:p>
          <a:p>
            <a:pPr algn="l">
              <a:lnSpc>
                <a:spcPct val="150000"/>
              </a:lnSpc>
            </a:pPr>
            <a:r>
              <a:rPr lang="pl-PL" sz="2400" dirty="0">
                <a:solidFill>
                  <a:srgbClr val="FF0000"/>
                </a:solidFill>
              </a:rPr>
              <a:t>	</a:t>
            </a:r>
          </a:p>
          <a:p>
            <a:pPr algn="l">
              <a:lnSpc>
                <a:spcPct val="150000"/>
              </a:lnSpc>
            </a:pPr>
            <a:r>
              <a:rPr lang="pl-PL" sz="2400" dirty="0">
                <a:solidFill>
                  <a:srgbClr val="FF0000"/>
                </a:solidFill>
              </a:rPr>
              <a:t>4 </a:t>
            </a:r>
            <a:r>
              <a:rPr lang="pl-PL" sz="2400" dirty="0" err="1">
                <a:solidFill>
                  <a:srgbClr val="FF0000"/>
                </a:solidFill>
              </a:rPr>
              <a:t>at</a:t>
            </a:r>
            <a:r>
              <a:rPr lang="pl-PL" sz="2400" dirty="0">
                <a:solidFill>
                  <a:srgbClr val="FF0000"/>
                </a:solidFill>
              </a:rPr>
              <a:t> 	 30 m </a:t>
            </a:r>
          </a:p>
          <a:p>
            <a:pPr algn="l">
              <a:lnSpc>
                <a:spcPct val="150000"/>
              </a:lnSpc>
            </a:pPr>
            <a:r>
              <a:rPr lang="pl-PL" sz="2400" dirty="0">
                <a:solidFill>
                  <a:srgbClr val="FF0000"/>
                </a:solidFill>
              </a:rPr>
              <a:t>	</a:t>
            </a:r>
          </a:p>
          <a:p>
            <a:pPr algn="l">
              <a:lnSpc>
                <a:spcPct val="150000"/>
              </a:lnSpc>
            </a:pPr>
            <a:r>
              <a:rPr lang="pl-PL" sz="2400" dirty="0">
                <a:solidFill>
                  <a:srgbClr val="FF0000"/>
                </a:solidFill>
              </a:rPr>
              <a:t>5 </a:t>
            </a:r>
            <a:r>
              <a:rPr lang="pl-PL" sz="2400" dirty="0" err="1">
                <a:solidFill>
                  <a:srgbClr val="FF0000"/>
                </a:solidFill>
              </a:rPr>
              <a:t>at</a:t>
            </a:r>
            <a:r>
              <a:rPr lang="pl-PL" sz="2400" dirty="0">
                <a:solidFill>
                  <a:srgbClr val="FF0000"/>
                </a:solidFill>
              </a:rPr>
              <a:t> 	40 m 	</a:t>
            </a:r>
          </a:p>
        </p:txBody>
      </p:sp>
      <p:sp>
        <p:nvSpPr>
          <p:cNvPr id="19" name="Line 18"/>
          <p:cNvSpPr>
            <a:spLocks noChangeShapeType="1"/>
          </p:cNvSpPr>
          <p:nvPr/>
        </p:nvSpPr>
        <p:spPr bwMode="auto">
          <a:xfrm>
            <a:off x="239165" y="1966407"/>
            <a:ext cx="2652184" cy="0"/>
          </a:xfrm>
          <a:prstGeom prst="line">
            <a:avLst/>
          </a:prstGeom>
          <a:noFill/>
          <a:ln w="12700">
            <a:solidFill>
              <a:schemeClr val="tx1"/>
            </a:solidFill>
            <a:round/>
            <a:headEnd/>
            <a:tailEnd/>
          </a:ln>
          <a:effectLst/>
        </p:spPr>
        <p:txBody>
          <a:bodyPr wrap="none" anchor="ctr"/>
          <a:lstStyle/>
          <a:p>
            <a:endParaRPr lang="pl-PL" sz="2400"/>
          </a:p>
        </p:txBody>
      </p:sp>
      <p:sp>
        <p:nvSpPr>
          <p:cNvPr id="22" name="Rectangle 21"/>
          <p:cNvSpPr>
            <a:spLocks noChangeArrowheads="1"/>
          </p:cNvSpPr>
          <p:nvPr/>
        </p:nvSpPr>
        <p:spPr bwMode="auto">
          <a:xfrm>
            <a:off x="9525024" y="850923"/>
            <a:ext cx="2440517" cy="5721225"/>
          </a:xfrm>
          <a:prstGeom prst="rect">
            <a:avLst/>
          </a:prstGeom>
          <a:noFill/>
          <a:ln w="12700">
            <a:noFill/>
            <a:miter lim="800000"/>
            <a:headEnd/>
            <a:tailEnd/>
          </a:ln>
          <a:effectLst/>
        </p:spPr>
        <p:txBody>
          <a:bodyPr lIns="120649" tIns="59267" rIns="120649" bIns="59267">
            <a:spAutoFit/>
          </a:bodyPr>
          <a:lstStyle/>
          <a:p>
            <a:pPr>
              <a:lnSpc>
                <a:spcPct val="130000"/>
              </a:lnSpc>
            </a:pPr>
            <a:endParaRPr lang="pl-PL" sz="3200" dirty="0">
              <a:solidFill>
                <a:srgbClr val="FF0000"/>
              </a:solidFill>
            </a:endParaRPr>
          </a:p>
          <a:p>
            <a:pPr algn="l">
              <a:lnSpc>
                <a:spcPct val="130000"/>
              </a:lnSpc>
            </a:pPr>
            <a:r>
              <a:rPr lang="pl-PL" sz="2400" dirty="0">
                <a:solidFill>
                  <a:srgbClr val="FF0000"/>
                </a:solidFill>
              </a:rPr>
              <a:t> 0 m	1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1/2</a:t>
            </a:r>
          </a:p>
          <a:p>
            <a:pPr algn="l">
              <a:lnSpc>
                <a:spcPct val="130000"/>
              </a:lnSpc>
            </a:pPr>
            <a:r>
              <a:rPr lang="pl-PL" sz="2400" dirty="0">
                <a:solidFill>
                  <a:srgbClr val="FF0000"/>
                </a:solidFill>
              </a:rPr>
              <a:t>10 m	2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1/3</a:t>
            </a:r>
            <a:endParaRPr lang="pl-PL" sz="2400" b="1" dirty="0">
              <a:solidFill>
                <a:srgbClr val="FFFF00"/>
              </a:solidFill>
            </a:endParaRPr>
          </a:p>
          <a:p>
            <a:pPr algn="l">
              <a:lnSpc>
                <a:spcPct val="130000"/>
              </a:lnSpc>
            </a:pPr>
            <a:r>
              <a:rPr lang="pl-PL" sz="2400" dirty="0">
                <a:solidFill>
                  <a:srgbClr val="FF0000"/>
                </a:solidFill>
              </a:rPr>
              <a:t>20 m	 3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1/4</a:t>
            </a:r>
          </a:p>
          <a:p>
            <a:pPr algn="l">
              <a:lnSpc>
                <a:spcPct val="130000"/>
              </a:lnSpc>
            </a:pPr>
            <a:r>
              <a:rPr lang="pl-PL" sz="2400" dirty="0">
                <a:solidFill>
                  <a:srgbClr val="FF0000"/>
                </a:solidFill>
              </a:rPr>
              <a:t>30 m 	 4 </a:t>
            </a:r>
            <a:r>
              <a:rPr lang="pl-PL" sz="2400" dirty="0" err="1">
                <a:solidFill>
                  <a:srgbClr val="FF0000"/>
                </a:solidFill>
              </a:rPr>
              <a:t>at</a:t>
            </a:r>
            <a:endParaRPr lang="pl-PL" sz="2400" dirty="0">
              <a:solidFill>
                <a:srgbClr val="FF0000"/>
              </a:solidFill>
            </a:endParaRPr>
          </a:p>
          <a:p>
            <a:pPr>
              <a:lnSpc>
                <a:spcPct val="130000"/>
              </a:lnSpc>
            </a:pPr>
            <a:r>
              <a:rPr lang="pl-PL" sz="3200" b="1" dirty="0">
                <a:solidFill>
                  <a:srgbClr val="FFFF00"/>
                </a:solidFill>
              </a:rPr>
              <a:t>1/5</a:t>
            </a:r>
          </a:p>
          <a:p>
            <a:pPr algn="l">
              <a:lnSpc>
                <a:spcPct val="130000"/>
              </a:lnSpc>
            </a:pPr>
            <a:r>
              <a:rPr lang="pl-PL" sz="2400" dirty="0">
                <a:solidFill>
                  <a:srgbClr val="FF0000"/>
                </a:solidFill>
              </a:rPr>
              <a:t>40 m 	 5 </a:t>
            </a:r>
            <a:r>
              <a:rPr lang="pl-PL" sz="2400" dirty="0" err="1">
                <a:solidFill>
                  <a:srgbClr val="FF0000"/>
                </a:solidFill>
              </a:rPr>
              <a:t>at</a:t>
            </a:r>
            <a:endParaRPr lang="pl-PL" sz="2400" dirty="0">
              <a:solidFill>
                <a:srgbClr val="FF0000"/>
              </a:solidFill>
            </a:endParaRPr>
          </a:p>
        </p:txBody>
      </p:sp>
      <p:sp>
        <p:nvSpPr>
          <p:cNvPr id="23" name="Rectangle 22"/>
          <p:cNvSpPr>
            <a:spLocks noChangeArrowheads="1"/>
          </p:cNvSpPr>
          <p:nvPr/>
        </p:nvSpPr>
        <p:spPr bwMode="auto">
          <a:xfrm>
            <a:off x="4687356" y="3356042"/>
            <a:ext cx="3748648" cy="2335683"/>
          </a:xfrm>
          <a:prstGeom prst="rect">
            <a:avLst/>
          </a:prstGeom>
          <a:noFill/>
          <a:ln w="12700">
            <a:noFill/>
            <a:miter lim="800000"/>
            <a:headEnd/>
            <a:tailEnd/>
          </a:ln>
          <a:effectLst/>
        </p:spPr>
        <p:txBody>
          <a:bodyPr wrap="square" lIns="120649" tIns="59267" rIns="120649" bIns="59267">
            <a:spAutoFit/>
          </a:bodyPr>
          <a:lstStyle/>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Dla ustalonej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masy gazu, przy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stałej temp.,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ciśnienie jest odwrotnie proporcjonalne </a:t>
            </a:r>
          </a:p>
          <a:p>
            <a:pPr algn="ctr"/>
            <a:r>
              <a:rPr lang="pl-PL" sz="2400" b="1" dirty="0">
                <a:solidFill>
                  <a:srgbClr val="C00000"/>
                </a:solidFill>
                <a:latin typeface="Calibri" panose="020F0502020204030204" pitchFamily="34" charset="0"/>
                <a:ea typeface="Calibri" panose="020F0502020204030204" pitchFamily="34" charset="0"/>
                <a:cs typeface="Calibri" panose="020F0502020204030204" pitchFamily="34" charset="0"/>
              </a:rPr>
              <a:t>do objętości</a:t>
            </a:r>
          </a:p>
        </p:txBody>
      </p:sp>
      <p:sp>
        <p:nvSpPr>
          <p:cNvPr id="24" name="Prostokąt 23"/>
          <p:cNvSpPr/>
          <p:nvPr/>
        </p:nvSpPr>
        <p:spPr>
          <a:xfrm>
            <a:off x="4513855" y="280111"/>
            <a:ext cx="3489032" cy="461665"/>
          </a:xfrm>
          <a:prstGeom prst="rect">
            <a:avLst/>
          </a:prstGeom>
        </p:spPr>
        <p:txBody>
          <a:bodyPr wrap="none">
            <a:spAutoFit/>
          </a:bodyPr>
          <a:lstStyle/>
          <a:p>
            <a:pPr marL="457189" indent="-457189" algn="ctr">
              <a:buClr>
                <a:schemeClr val="accent1">
                  <a:lumMod val="75000"/>
                </a:schemeClr>
              </a:buClr>
              <a:defRPr/>
            </a:pPr>
            <a:r>
              <a:rPr lang="pl-PL" sz="24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Prawo Boyle’a Mariotte’a</a:t>
            </a:r>
          </a:p>
        </p:txBody>
      </p:sp>
      <p:grpSp>
        <p:nvGrpSpPr>
          <p:cNvPr id="3" name="Group 21"/>
          <p:cNvGrpSpPr>
            <a:grpSpLocks/>
          </p:cNvGrpSpPr>
          <p:nvPr/>
        </p:nvGrpSpPr>
        <p:grpSpPr bwMode="auto">
          <a:xfrm>
            <a:off x="3143229" y="5808151"/>
            <a:ext cx="1524000" cy="857251"/>
            <a:chOff x="1344" y="3819"/>
            <a:chExt cx="626" cy="405"/>
          </a:xfrm>
        </p:grpSpPr>
        <p:sp>
          <p:nvSpPr>
            <p:cNvPr id="26" name="Freeform 22"/>
            <p:cNvSpPr>
              <a:spLocks/>
            </p:cNvSpPr>
            <p:nvPr/>
          </p:nvSpPr>
          <p:spPr bwMode="auto">
            <a:xfrm>
              <a:off x="1375" y="3835"/>
              <a:ext cx="564" cy="369"/>
            </a:xfrm>
            <a:custGeom>
              <a:avLst/>
              <a:gdLst/>
              <a:ahLst/>
              <a:cxnLst>
                <a:cxn ang="0">
                  <a:pos x="0" y="369"/>
                </a:cxn>
                <a:cxn ang="0">
                  <a:pos x="0" y="74"/>
                </a:cxn>
                <a:cxn ang="0">
                  <a:pos x="7" y="45"/>
                </a:cxn>
                <a:cxn ang="0">
                  <a:pos x="32" y="21"/>
                </a:cxn>
                <a:cxn ang="0">
                  <a:pos x="69" y="5"/>
                </a:cxn>
                <a:cxn ang="0">
                  <a:pos x="113" y="0"/>
                </a:cxn>
                <a:cxn ang="0">
                  <a:pos x="451" y="0"/>
                </a:cxn>
                <a:cxn ang="0">
                  <a:pos x="495" y="5"/>
                </a:cxn>
                <a:cxn ang="0">
                  <a:pos x="532" y="21"/>
                </a:cxn>
                <a:cxn ang="0">
                  <a:pos x="557" y="45"/>
                </a:cxn>
                <a:cxn ang="0">
                  <a:pos x="564" y="74"/>
                </a:cxn>
                <a:cxn ang="0">
                  <a:pos x="564" y="369"/>
                </a:cxn>
                <a:cxn ang="0">
                  <a:pos x="0" y="369"/>
                </a:cxn>
              </a:cxnLst>
              <a:rect l="0" t="0" r="r" b="b"/>
              <a:pathLst>
                <a:path w="564" h="369">
                  <a:moveTo>
                    <a:pt x="0" y="369"/>
                  </a:moveTo>
                  <a:lnTo>
                    <a:pt x="0" y="74"/>
                  </a:lnTo>
                  <a:lnTo>
                    <a:pt x="7" y="45"/>
                  </a:lnTo>
                  <a:lnTo>
                    <a:pt x="32" y="21"/>
                  </a:lnTo>
                  <a:lnTo>
                    <a:pt x="69" y="5"/>
                  </a:lnTo>
                  <a:lnTo>
                    <a:pt x="113" y="0"/>
                  </a:lnTo>
                  <a:lnTo>
                    <a:pt x="451" y="0"/>
                  </a:lnTo>
                  <a:lnTo>
                    <a:pt x="495" y="5"/>
                  </a:lnTo>
                  <a:lnTo>
                    <a:pt x="532" y="21"/>
                  </a:lnTo>
                  <a:lnTo>
                    <a:pt x="557" y="45"/>
                  </a:lnTo>
                  <a:lnTo>
                    <a:pt x="564" y="74"/>
                  </a:lnTo>
                  <a:lnTo>
                    <a:pt x="564" y="369"/>
                  </a:lnTo>
                  <a:lnTo>
                    <a:pt x="0" y="369"/>
                  </a:lnTo>
                  <a:close/>
                </a:path>
              </a:pathLst>
            </a:custGeom>
            <a:solidFill>
              <a:srgbClr val="DCFFFF"/>
            </a:solidFill>
            <a:ln w="9525">
              <a:noFill/>
              <a:round/>
              <a:headEnd/>
              <a:tailEnd/>
            </a:ln>
          </p:spPr>
          <p:txBody>
            <a:bodyPr/>
            <a:lstStyle/>
            <a:p>
              <a:endParaRPr lang="pl-PL" sz="2400"/>
            </a:p>
          </p:txBody>
        </p:sp>
        <p:sp>
          <p:nvSpPr>
            <p:cNvPr id="27" name="Rectangle 23"/>
            <p:cNvSpPr>
              <a:spLocks noChangeArrowheads="1"/>
            </p:cNvSpPr>
            <p:nvPr/>
          </p:nvSpPr>
          <p:spPr bwMode="auto">
            <a:xfrm>
              <a:off x="1375" y="3905"/>
              <a:ext cx="564" cy="299"/>
            </a:xfrm>
            <a:prstGeom prst="rect">
              <a:avLst/>
            </a:prstGeom>
            <a:solidFill>
              <a:srgbClr val="00AEFF"/>
            </a:solidFill>
            <a:ln w="9525">
              <a:noFill/>
              <a:miter lim="800000"/>
              <a:headEnd/>
              <a:tailEnd/>
            </a:ln>
          </p:spPr>
          <p:txBody>
            <a:bodyPr/>
            <a:lstStyle/>
            <a:p>
              <a:endParaRPr lang="pl-PL" sz="2400"/>
            </a:p>
          </p:txBody>
        </p:sp>
        <p:sp>
          <p:nvSpPr>
            <p:cNvPr id="28" name="Rectangle 24"/>
            <p:cNvSpPr>
              <a:spLocks noChangeArrowheads="1"/>
            </p:cNvSpPr>
            <p:nvPr/>
          </p:nvSpPr>
          <p:spPr bwMode="auto">
            <a:xfrm>
              <a:off x="1381" y="3911"/>
              <a:ext cx="552" cy="287"/>
            </a:xfrm>
            <a:prstGeom prst="rect">
              <a:avLst/>
            </a:prstGeom>
            <a:noFill/>
            <a:ln w="20638">
              <a:solidFill>
                <a:srgbClr val="000000"/>
              </a:solidFill>
              <a:miter lim="800000"/>
              <a:headEnd/>
              <a:tailEnd/>
            </a:ln>
          </p:spPr>
          <p:txBody>
            <a:bodyPr/>
            <a:lstStyle/>
            <a:p>
              <a:endParaRPr lang="pl-PL" sz="2400"/>
            </a:p>
          </p:txBody>
        </p:sp>
        <p:sp>
          <p:nvSpPr>
            <p:cNvPr id="29" name="Rectangle 25"/>
            <p:cNvSpPr>
              <a:spLocks noChangeArrowheads="1"/>
            </p:cNvSpPr>
            <p:nvPr/>
          </p:nvSpPr>
          <p:spPr bwMode="auto">
            <a:xfrm>
              <a:off x="1350" y="3909"/>
              <a:ext cx="57" cy="295"/>
            </a:xfrm>
            <a:prstGeom prst="rect">
              <a:avLst/>
            </a:prstGeom>
            <a:solidFill>
              <a:srgbClr val="000000"/>
            </a:solidFill>
            <a:ln w="9525">
              <a:noFill/>
              <a:miter lim="800000"/>
              <a:headEnd/>
              <a:tailEnd/>
            </a:ln>
          </p:spPr>
          <p:txBody>
            <a:bodyPr/>
            <a:lstStyle/>
            <a:p>
              <a:endParaRPr lang="pl-PL" sz="2400"/>
            </a:p>
          </p:txBody>
        </p:sp>
        <p:sp>
          <p:nvSpPr>
            <p:cNvPr id="30" name="Freeform 26"/>
            <p:cNvSpPr>
              <a:spLocks/>
            </p:cNvSpPr>
            <p:nvPr/>
          </p:nvSpPr>
          <p:spPr bwMode="auto">
            <a:xfrm>
              <a:off x="1344" y="3872"/>
              <a:ext cx="63" cy="41"/>
            </a:xfrm>
            <a:custGeom>
              <a:avLst/>
              <a:gdLst/>
              <a:ahLst/>
              <a:cxnLst>
                <a:cxn ang="0">
                  <a:pos x="0" y="33"/>
                </a:cxn>
                <a:cxn ang="0">
                  <a:pos x="13" y="0"/>
                </a:cxn>
                <a:cxn ang="0">
                  <a:pos x="63" y="17"/>
                </a:cxn>
                <a:cxn ang="0">
                  <a:pos x="56" y="41"/>
                </a:cxn>
                <a:cxn ang="0">
                  <a:pos x="0" y="33"/>
                </a:cxn>
              </a:cxnLst>
              <a:rect l="0" t="0" r="r" b="b"/>
              <a:pathLst>
                <a:path w="63" h="41">
                  <a:moveTo>
                    <a:pt x="0" y="33"/>
                  </a:moveTo>
                  <a:lnTo>
                    <a:pt x="13" y="0"/>
                  </a:lnTo>
                  <a:lnTo>
                    <a:pt x="63" y="17"/>
                  </a:lnTo>
                  <a:lnTo>
                    <a:pt x="56" y="41"/>
                  </a:lnTo>
                  <a:lnTo>
                    <a:pt x="0" y="33"/>
                  </a:lnTo>
                  <a:close/>
                </a:path>
              </a:pathLst>
            </a:custGeom>
            <a:solidFill>
              <a:srgbClr val="000000"/>
            </a:solidFill>
            <a:ln w="9525">
              <a:noFill/>
              <a:round/>
              <a:headEnd/>
              <a:tailEnd/>
            </a:ln>
          </p:spPr>
          <p:txBody>
            <a:bodyPr/>
            <a:lstStyle/>
            <a:p>
              <a:endParaRPr lang="pl-PL" sz="2400"/>
            </a:p>
          </p:txBody>
        </p:sp>
        <p:sp>
          <p:nvSpPr>
            <p:cNvPr id="31" name="Freeform 27"/>
            <p:cNvSpPr>
              <a:spLocks/>
            </p:cNvSpPr>
            <p:nvPr/>
          </p:nvSpPr>
          <p:spPr bwMode="auto">
            <a:xfrm>
              <a:off x="1357" y="3844"/>
              <a:ext cx="68" cy="45"/>
            </a:xfrm>
            <a:custGeom>
              <a:avLst/>
              <a:gdLst/>
              <a:ahLst/>
              <a:cxnLst>
                <a:cxn ang="0">
                  <a:pos x="0" y="28"/>
                </a:cxn>
                <a:cxn ang="0">
                  <a:pos x="31" y="0"/>
                </a:cxn>
                <a:cxn ang="0">
                  <a:pos x="68" y="28"/>
                </a:cxn>
                <a:cxn ang="0">
                  <a:pos x="50" y="45"/>
                </a:cxn>
                <a:cxn ang="0">
                  <a:pos x="0" y="28"/>
                </a:cxn>
              </a:cxnLst>
              <a:rect l="0" t="0" r="r" b="b"/>
              <a:pathLst>
                <a:path w="68" h="45">
                  <a:moveTo>
                    <a:pt x="0" y="28"/>
                  </a:moveTo>
                  <a:lnTo>
                    <a:pt x="31" y="0"/>
                  </a:lnTo>
                  <a:lnTo>
                    <a:pt x="68" y="28"/>
                  </a:lnTo>
                  <a:lnTo>
                    <a:pt x="50" y="45"/>
                  </a:lnTo>
                  <a:lnTo>
                    <a:pt x="0" y="28"/>
                  </a:lnTo>
                  <a:close/>
                </a:path>
              </a:pathLst>
            </a:custGeom>
            <a:solidFill>
              <a:srgbClr val="000000"/>
            </a:solidFill>
            <a:ln w="9525">
              <a:noFill/>
              <a:round/>
              <a:headEnd/>
              <a:tailEnd/>
            </a:ln>
          </p:spPr>
          <p:txBody>
            <a:bodyPr/>
            <a:lstStyle/>
            <a:p>
              <a:endParaRPr lang="pl-PL" sz="2400"/>
            </a:p>
          </p:txBody>
        </p:sp>
        <p:sp>
          <p:nvSpPr>
            <p:cNvPr id="32" name="Freeform 28"/>
            <p:cNvSpPr>
              <a:spLocks/>
            </p:cNvSpPr>
            <p:nvPr/>
          </p:nvSpPr>
          <p:spPr bwMode="auto">
            <a:xfrm>
              <a:off x="1388" y="3823"/>
              <a:ext cx="69" cy="49"/>
            </a:xfrm>
            <a:custGeom>
              <a:avLst/>
              <a:gdLst/>
              <a:ahLst/>
              <a:cxnLst>
                <a:cxn ang="0">
                  <a:pos x="0" y="21"/>
                </a:cxn>
                <a:cxn ang="0">
                  <a:pos x="44" y="0"/>
                </a:cxn>
                <a:cxn ang="0">
                  <a:pos x="69" y="33"/>
                </a:cxn>
                <a:cxn ang="0">
                  <a:pos x="37" y="49"/>
                </a:cxn>
                <a:cxn ang="0">
                  <a:pos x="0" y="21"/>
                </a:cxn>
              </a:cxnLst>
              <a:rect l="0" t="0" r="r" b="b"/>
              <a:pathLst>
                <a:path w="69" h="49">
                  <a:moveTo>
                    <a:pt x="0" y="21"/>
                  </a:moveTo>
                  <a:lnTo>
                    <a:pt x="44" y="0"/>
                  </a:lnTo>
                  <a:lnTo>
                    <a:pt x="69" y="33"/>
                  </a:lnTo>
                  <a:lnTo>
                    <a:pt x="37" y="49"/>
                  </a:lnTo>
                  <a:lnTo>
                    <a:pt x="0" y="21"/>
                  </a:lnTo>
                  <a:close/>
                </a:path>
              </a:pathLst>
            </a:custGeom>
            <a:solidFill>
              <a:srgbClr val="000000"/>
            </a:solidFill>
            <a:ln w="9525">
              <a:noFill/>
              <a:round/>
              <a:headEnd/>
              <a:tailEnd/>
            </a:ln>
          </p:spPr>
          <p:txBody>
            <a:bodyPr/>
            <a:lstStyle/>
            <a:p>
              <a:endParaRPr lang="pl-PL" sz="2400"/>
            </a:p>
          </p:txBody>
        </p:sp>
        <p:sp>
          <p:nvSpPr>
            <p:cNvPr id="33" name="Freeform 29"/>
            <p:cNvSpPr>
              <a:spLocks/>
            </p:cNvSpPr>
            <p:nvPr/>
          </p:nvSpPr>
          <p:spPr bwMode="auto">
            <a:xfrm>
              <a:off x="1432" y="3819"/>
              <a:ext cx="62" cy="37"/>
            </a:xfrm>
            <a:custGeom>
              <a:avLst/>
              <a:gdLst/>
              <a:ahLst/>
              <a:cxnLst>
                <a:cxn ang="0">
                  <a:pos x="0" y="4"/>
                </a:cxn>
                <a:cxn ang="0">
                  <a:pos x="50" y="0"/>
                </a:cxn>
                <a:cxn ang="0">
                  <a:pos x="62" y="37"/>
                </a:cxn>
                <a:cxn ang="0">
                  <a:pos x="25" y="37"/>
                </a:cxn>
                <a:cxn ang="0">
                  <a:pos x="0" y="4"/>
                </a:cxn>
              </a:cxnLst>
              <a:rect l="0" t="0" r="r" b="b"/>
              <a:pathLst>
                <a:path w="62" h="37">
                  <a:moveTo>
                    <a:pt x="0" y="4"/>
                  </a:moveTo>
                  <a:lnTo>
                    <a:pt x="50" y="0"/>
                  </a:lnTo>
                  <a:lnTo>
                    <a:pt x="62" y="37"/>
                  </a:lnTo>
                  <a:lnTo>
                    <a:pt x="25" y="37"/>
                  </a:lnTo>
                  <a:lnTo>
                    <a:pt x="0" y="4"/>
                  </a:lnTo>
                  <a:close/>
                </a:path>
              </a:pathLst>
            </a:custGeom>
            <a:solidFill>
              <a:srgbClr val="000000"/>
            </a:solidFill>
            <a:ln w="9525">
              <a:noFill/>
              <a:round/>
              <a:headEnd/>
              <a:tailEnd/>
            </a:ln>
          </p:spPr>
          <p:txBody>
            <a:bodyPr/>
            <a:lstStyle/>
            <a:p>
              <a:endParaRPr lang="pl-PL" sz="2400"/>
            </a:p>
          </p:txBody>
        </p:sp>
        <p:sp>
          <p:nvSpPr>
            <p:cNvPr id="34" name="Freeform 30"/>
            <p:cNvSpPr>
              <a:spLocks/>
            </p:cNvSpPr>
            <p:nvPr/>
          </p:nvSpPr>
          <p:spPr bwMode="auto">
            <a:xfrm>
              <a:off x="1344" y="3905"/>
              <a:ext cx="63" cy="8"/>
            </a:xfrm>
            <a:custGeom>
              <a:avLst/>
              <a:gdLst/>
              <a:ahLst/>
              <a:cxnLst>
                <a:cxn ang="0">
                  <a:pos x="6" y="4"/>
                </a:cxn>
                <a:cxn ang="0">
                  <a:pos x="0" y="0"/>
                </a:cxn>
                <a:cxn ang="0">
                  <a:pos x="63" y="4"/>
                </a:cxn>
                <a:cxn ang="0">
                  <a:pos x="56" y="8"/>
                </a:cxn>
                <a:cxn ang="0">
                  <a:pos x="6" y="4"/>
                </a:cxn>
              </a:cxnLst>
              <a:rect l="0" t="0" r="r" b="b"/>
              <a:pathLst>
                <a:path w="63" h="8">
                  <a:moveTo>
                    <a:pt x="6" y="4"/>
                  </a:moveTo>
                  <a:lnTo>
                    <a:pt x="0" y="0"/>
                  </a:lnTo>
                  <a:lnTo>
                    <a:pt x="63" y="4"/>
                  </a:lnTo>
                  <a:lnTo>
                    <a:pt x="56" y="8"/>
                  </a:lnTo>
                  <a:lnTo>
                    <a:pt x="6" y="4"/>
                  </a:lnTo>
                  <a:close/>
                </a:path>
              </a:pathLst>
            </a:custGeom>
            <a:solidFill>
              <a:srgbClr val="000000"/>
            </a:solidFill>
            <a:ln w="9525">
              <a:noFill/>
              <a:round/>
              <a:headEnd/>
              <a:tailEnd/>
            </a:ln>
          </p:spPr>
          <p:txBody>
            <a:bodyPr/>
            <a:lstStyle/>
            <a:p>
              <a:endParaRPr lang="pl-PL" sz="2400"/>
            </a:p>
          </p:txBody>
        </p:sp>
        <p:sp>
          <p:nvSpPr>
            <p:cNvPr id="35" name="Rectangle 31"/>
            <p:cNvSpPr>
              <a:spLocks noChangeArrowheads="1"/>
            </p:cNvSpPr>
            <p:nvPr/>
          </p:nvSpPr>
          <p:spPr bwMode="auto">
            <a:xfrm>
              <a:off x="1488" y="3819"/>
              <a:ext cx="338" cy="37"/>
            </a:xfrm>
            <a:prstGeom prst="rect">
              <a:avLst/>
            </a:prstGeom>
            <a:solidFill>
              <a:srgbClr val="000000"/>
            </a:solidFill>
            <a:ln w="9525">
              <a:noFill/>
              <a:miter lim="800000"/>
              <a:headEnd/>
              <a:tailEnd/>
            </a:ln>
          </p:spPr>
          <p:txBody>
            <a:bodyPr/>
            <a:lstStyle/>
            <a:p>
              <a:endParaRPr lang="pl-PL" sz="2400"/>
            </a:p>
          </p:txBody>
        </p:sp>
        <p:sp>
          <p:nvSpPr>
            <p:cNvPr id="36" name="Freeform 32"/>
            <p:cNvSpPr>
              <a:spLocks/>
            </p:cNvSpPr>
            <p:nvPr/>
          </p:nvSpPr>
          <p:spPr bwMode="auto">
            <a:xfrm>
              <a:off x="1482" y="3819"/>
              <a:ext cx="12" cy="37"/>
            </a:xfrm>
            <a:custGeom>
              <a:avLst/>
              <a:gdLst/>
              <a:ahLst/>
              <a:cxnLst>
                <a:cxn ang="0">
                  <a:pos x="0" y="0"/>
                </a:cxn>
                <a:cxn ang="0">
                  <a:pos x="6" y="0"/>
                </a:cxn>
                <a:cxn ang="0">
                  <a:pos x="12" y="37"/>
                </a:cxn>
                <a:cxn ang="0">
                  <a:pos x="6" y="37"/>
                </a:cxn>
                <a:cxn ang="0">
                  <a:pos x="0" y="0"/>
                </a:cxn>
              </a:cxnLst>
              <a:rect l="0" t="0" r="r" b="b"/>
              <a:pathLst>
                <a:path w="12" h="37">
                  <a:moveTo>
                    <a:pt x="0" y="0"/>
                  </a:moveTo>
                  <a:lnTo>
                    <a:pt x="6" y="0"/>
                  </a:lnTo>
                  <a:lnTo>
                    <a:pt x="12" y="37"/>
                  </a:lnTo>
                  <a:lnTo>
                    <a:pt x="6" y="37"/>
                  </a:lnTo>
                  <a:lnTo>
                    <a:pt x="0" y="0"/>
                  </a:lnTo>
                  <a:close/>
                </a:path>
              </a:pathLst>
            </a:custGeom>
            <a:solidFill>
              <a:srgbClr val="000000"/>
            </a:solidFill>
            <a:ln w="9525">
              <a:noFill/>
              <a:round/>
              <a:headEnd/>
              <a:tailEnd/>
            </a:ln>
          </p:spPr>
          <p:txBody>
            <a:bodyPr/>
            <a:lstStyle/>
            <a:p>
              <a:endParaRPr lang="pl-PL" sz="2400"/>
            </a:p>
          </p:txBody>
        </p:sp>
        <p:sp>
          <p:nvSpPr>
            <p:cNvPr id="37" name="Freeform 33"/>
            <p:cNvSpPr>
              <a:spLocks/>
            </p:cNvSpPr>
            <p:nvPr/>
          </p:nvSpPr>
          <p:spPr bwMode="auto">
            <a:xfrm>
              <a:off x="1820" y="3819"/>
              <a:ext cx="62" cy="37"/>
            </a:xfrm>
            <a:custGeom>
              <a:avLst/>
              <a:gdLst/>
              <a:ahLst/>
              <a:cxnLst>
                <a:cxn ang="0">
                  <a:pos x="12" y="0"/>
                </a:cxn>
                <a:cxn ang="0">
                  <a:pos x="62" y="4"/>
                </a:cxn>
                <a:cxn ang="0">
                  <a:pos x="37" y="37"/>
                </a:cxn>
                <a:cxn ang="0">
                  <a:pos x="0" y="37"/>
                </a:cxn>
                <a:cxn ang="0">
                  <a:pos x="12" y="0"/>
                </a:cxn>
              </a:cxnLst>
              <a:rect l="0" t="0" r="r" b="b"/>
              <a:pathLst>
                <a:path w="62" h="37">
                  <a:moveTo>
                    <a:pt x="12" y="0"/>
                  </a:moveTo>
                  <a:lnTo>
                    <a:pt x="62" y="4"/>
                  </a:lnTo>
                  <a:lnTo>
                    <a:pt x="37" y="37"/>
                  </a:lnTo>
                  <a:lnTo>
                    <a:pt x="0" y="37"/>
                  </a:lnTo>
                  <a:lnTo>
                    <a:pt x="12" y="0"/>
                  </a:lnTo>
                  <a:close/>
                </a:path>
              </a:pathLst>
            </a:custGeom>
            <a:solidFill>
              <a:srgbClr val="000000"/>
            </a:solidFill>
            <a:ln w="9525">
              <a:noFill/>
              <a:round/>
              <a:headEnd/>
              <a:tailEnd/>
            </a:ln>
          </p:spPr>
          <p:txBody>
            <a:bodyPr/>
            <a:lstStyle/>
            <a:p>
              <a:endParaRPr lang="pl-PL" sz="2400"/>
            </a:p>
          </p:txBody>
        </p:sp>
        <p:sp>
          <p:nvSpPr>
            <p:cNvPr id="38" name="Freeform 34"/>
            <p:cNvSpPr>
              <a:spLocks/>
            </p:cNvSpPr>
            <p:nvPr/>
          </p:nvSpPr>
          <p:spPr bwMode="auto">
            <a:xfrm>
              <a:off x="1857" y="3823"/>
              <a:ext cx="69" cy="49"/>
            </a:xfrm>
            <a:custGeom>
              <a:avLst/>
              <a:gdLst/>
              <a:ahLst/>
              <a:cxnLst>
                <a:cxn ang="0">
                  <a:pos x="25" y="0"/>
                </a:cxn>
                <a:cxn ang="0">
                  <a:pos x="69" y="21"/>
                </a:cxn>
                <a:cxn ang="0">
                  <a:pos x="32" y="49"/>
                </a:cxn>
                <a:cxn ang="0">
                  <a:pos x="0" y="33"/>
                </a:cxn>
                <a:cxn ang="0">
                  <a:pos x="25" y="0"/>
                </a:cxn>
              </a:cxnLst>
              <a:rect l="0" t="0" r="r" b="b"/>
              <a:pathLst>
                <a:path w="69" h="49">
                  <a:moveTo>
                    <a:pt x="25" y="0"/>
                  </a:moveTo>
                  <a:lnTo>
                    <a:pt x="69" y="21"/>
                  </a:lnTo>
                  <a:lnTo>
                    <a:pt x="32" y="49"/>
                  </a:lnTo>
                  <a:lnTo>
                    <a:pt x="0" y="33"/>
                  </a:lnTo>
                  <a:lnTo>
                    <a:pt x="25" y="0"/>
                  </a:lnTo>
                  <a:close/>
                </a:path>
              </a:pathLst>
            </a:custGeom>
            <a:solidFill>
              <a:srgbClr val="000000"/>
            </a:solidFill>
            <a:ln w="9525">
              <a:noFill/>
              <a:round/>
              <a:headEnd/>
              <a:tailEnd/>
            </a:ln>
          </p:spPr>
          <p:txBody>
            <a:bodyPr/>
            <a:lstStyle/>
            <a:p>
              <a:endParaRPr lang="pl-PL" sz="2400"/>
            </a:p>
          </p:txBody>
        </p:sp>
        <p:sp>
          <p:nvSpPr>
            <p:cNvPr id="39" name="Freeform 35"/>
            <p:cNvSpPr>
              <a:spLocks/>
            </p:cNvSpPr>
            <p:nvPr/>
          </p:nvSpPr>
          <p:spPr bwMode="auto">
            <a:xfrm>
              <a:off x="1889" y="3844"/>
              <a:ext cx="68" cy="45"/>
            </a:xfrm>
            <a:custGeom>
              <a:avLst/>
              <a:gdLst/>
              <a:ahLst/>
              <a:cxnLst>
                <a:cxn ang="0">
                  <a:pos x="37" y="0"/>
                </a:cxn>
                <a:cxn ang="0">
                  <a:pos x="68" y="28"/>
                </a:cxn>
                <a:cxn ang="0">
                  <a:pos x="18" y="45"/>
                </a:cxn>
                <a:cxn ang="0">
                  <a:pos x="0" y="28"/>
                </a:cxn>
                <a:cxn ang="0">
                  <a:pos x="37" y="0"/>
                </a:cxn>
              </a:cxnLst>
              <a:rect l="0" t="0" r="r" b="b"/>
              <a:pathLst>
                <a:path w="68" h="45">
                  <a:moveTo>
                    <a:pt x="37" y="0"/>
                  </a:moveTo>
                  <a:lnTo>
                    <a:pt x="68" y="28"/>
                  </a:lnTo>
                  <a:lnTo>
                    <a:pt x="18" y="45"/>
                  </a:lnTo>
                  <a:lnTo>
                    <a:pt x="0" y="28"/>
                  </a:lnTo>
                  <a:lnTo>
                    <a:pt x="37" y="0"/>
                  </a:lnTo>
                  <a:close/>
                </a:path>
              </a:pathLst>
            </a:custGeom>
            <a:solidFill>
              <a:srgbClr val="000000"/>
            </a:solidFill>
            <a:ln w="9525">
              <a:noFill/>
              <a:round/>
              <a:headEnd/>
              <a:tailEnd/>
            </a:ln>
          </p:spPr>
          <p:txBody>
            <a:bodyPr/>
            <a:lstStyle/>
            <a:p>
              <a:endParaRPr lang="pl-PL" sz="2400"/>
            </a:p>
          </p:txBody>
        </p:sp>
        <p:sp>
          <p:nvSpPr>
            <p:cNvPr id="40" name="Freeform 36"/>
            <p:cNvSpPr>
              <a:spLocks/>
            </p:cNvSpPr>
            <p:nvPr/>
          </p:nvSpPr>
          <p:spPr bwMode="auto">
            <a:xfrm>
              <a:off x="1907" y="3872"/>
              <a:ext cx="57" cy="41"/>
            </a:xfrm>
            <a:custGeom>
              <a:avLst/>
              <a:gdLst/>
              <a:ahLst/>
              <a:cxnLst>
                <a:cxn ang="0">
                  <a:pos x="50" y="0"/>
                </a:cxn>
                <a:cxn ang="0">
                  <a:pos x="57" y="33"/>
                </a:cxn>
                <a:cxn ang="0">
                  <a:pos x="0" y="41"/>
                </a:cxn>
                <a:cxn ang="0">
                  <a:pos x="0" y="17"/>
                </a:cxn>
                <a:cxn ang="0">
                  <a:pos x="50" y="0"/>
                </a:cxn>
              </a:cxnLst>
              <a:rect l="0" t="0" r="r" b="b"/>
              <a:pathLst>
                <a:path w="57" h="41">
                  <a:moveTo>
                    <a:pt x="50" y="0"/>
                  </a:moveTo>
                  <a:lnTo>
                    <a:pt x="57" y="33"/>
                  </a:lnTo>
                  <a:lnTo>
                    <a:pt x="0" y="41"/>
                  </a:lnTo>
                  <a:lnTo>
                    <a:pt x="0" y="17"/>
                  </a:lnTo>
                  <a:lnTo>
                    <a:pt x="50" y="0"/>
                  </a:lnTo>
                  <a:close/>
                </a:path>
              </a:pathLst>
            </a:custGeom>
            <a:solidFill>
              <a:srgbClr val="000000"/>
            </a:solidFill>
            <a:ln w="9525">
              <a:noFill/>
              <a:round/>
              <a:headEnd/>
              <a:tailEnd/>
            </a:ln>
          </p:spPr>
          <p:txBody>
            <a:bodyPr/>
            <a:lstStyle/>
            <a:p>
              <a:endParaRPr lang="pl-PL" sz="2400"/>
            </a:p>
          </p:txBody>
        </p:sp>
        <p:sp>
          <p:nvSpPr>
            <p:cNvPr id="41" name="Freeform 37"/>
            <p:cNvSpPr>
              <a:spLocks/>
            </p:cNvSpPr>
            <p:nvPr/>
          </p:nvSpPr>
          <p:spPr bwMode="auto">
            <a:xfrm>
              <a:off x="1820" y="3819"/>
              <a:ext cx="12" cy="37"/>
            </a:xfrm>
            <a:custGeom>
              <a:avLst/>
              <a:gdLst/>
              <a:ahLst/>
              <a:cxnLst>
                <a:cxn ang="0">
                  <a:pos x="6" y="0"/>
                </a:cxn>
                <a:cxn ang="0">
                  <a:pos x="12" y="0"/>
                </a:cxn>
                <a:cxn ang="0">
                  <a:pos x="6" y="37"/>
                </a:cxn>
                <a:cxn ang="0">
                  <a:pos x="0" y="37"/>
                </a:cxn>
                <a:cxn ang="0">
                  <a:pos x="6" y="0"/>
                </a:cxn>
              </a:cxnLst>
              <a:rect l="0" t="0" r="r" b="b"/>
              <a:pathLst>
                <a:path w="12" h="37">
                  <a:moveTo>
                    <a:pt x="6" y="0"/>
                  </a:moveTo>
                  <a:lnTo>
                    <a:pt x="12" y="0"/>
                  </a:lnTo>
                  <a:lnTo>
                    <a:pt x="6" y="37"/>
                  </a:lnTo>
                  <a:lnTo>
                    <a:pt x="0" y="37"/>
                  </a:lnTo>
                  <a:lnTo>
                    <a:pt x="6" y="0"/>
                  </a:lnTo>
                  <a:close/>
                </a:path>
              </a:pathLst>
            </a:custGeom>
            <a:solidFill>
              <a:srgbClr val="000000"/>
            </a:solidFill>
            <a:ln w="9525">
              <a:noFill/>
              <a:round/>
              <a:headEnd/>
              <a:tailEnd/>
            </a:ln>
          </p:spPr>
          <p:txBody>
            <a:bodyPr/>
            <a:lstStyle/>
            <a:p>
              <a:endParaRPr lang="pl-PL" sz="2400"/>
            </a:p>
          </p:txBody>
        </p:sp>
        <p:sp>
          <p:nvSpPr>
            <p:cNvPr id="42" name="Rectangle 38"/>
            <p:cNvSpPr>
              <a:spLocks noChangeArrowheads="1"/>
            </p:cNvSpPr>
            <p:nvPr/>
          </p:nvSpPr>
          <p:spPr bwMode="auto">
            <a:xfrm>
              <a:off x="1914" y="3909"/>
              <a:ext cx="56" cy="295"/>
            </a:xfrm>
            <a:prstGeom prst="rect">
              <a:avLst/>
            </a:prstGeom>
            <a:solidFill>
              <a:srgbClr val="000000"/>
            </a:solidFill>
            <a:ln w="9525">
              <a:noFill/>
              <a:miter lim="800000"/>
              <a:headEnd/>
              <a:tailEnd/>
            </a:ln>
          </p:spPr>
          <p:txBody>
            <a:bodyPr/>
            <a:lstStyle/>
            <a:p>
              <a:endParaRPr lang="pl-PL" sz="2400"/>
            </a:p>
          </p:txBody>
        </p:sp>
        <p:sp>
          <p:nvSpPr>
            <p:cNvPr id="43" name="Freeform 39"/>
            <p:cNvSpPr>
              <a:spLocks/>
            </p:cNvSpPr>
            <p:nvPr/>
          </p:nvSpPr>
          <p:spPr bwMode="auto">
            <a:xfrm>
              <a:off x="1907" y="3905"/>
              <a:ext cx="63" cy="8"/>
            </a:xfrm>
            <a:custGeom>
              <a:avLst/>
              <a:gdLst/>
              <a:ahLst/>
              <a:cxnLst>
                <a:cxn ang="0">
                  <a:pos x="57" y="0"/>
                </a:cxn>
                <a:cxn ang="0">
                  <a:pos x="63" y="4"/>
                </a:cxn>
                <a:cxn ang="0">
                  <a:pos x="0" y="8"/>
                </a:cxn>
                <a:cxn ang="0">
                  <a:pos x="7" y="4"/>
                </a:cxn>
                <a:cxn ang="0">
                  <a:pos x="57" y="0"/>
                </a:cxn>
              </a:cxnLst>
              <a:rect l="0" t="0" r="r" b="b"/>
              <a:pathLst>
                <a:path w="63" h="8">
                  <a:moveTo>
                    <a:pt x="57" y="0"/>
                  </a:moveTo>
                  <a:lnTo>
                    <a:pt x="63" y="4"/>
                  </a:lnTo>
                  <a:lnTo>
                    <a:pt x="0" y="8"/>
                  </a:lnTo>
                  <a:lnTo>
                    <a:pt x="7" y="4"/>
                  </a:lnTo>
                  <a:lnTo>
                    <a:pt x="57" y="0"/>
                  </a:lnTo>
                  <a:close/>
                </a:path>
              </a:pathLst>
            </a:custGeom>
            <a:solidFill>
              <a:srgbClr val="000000"/>
            </a:solidFill>
            <a:ln w="9525">
              <a:noFill/>
              <a:round/>
              <a:headEnd/>
              <a:tailEnd/>
            </a:ln>
          </p:spPr>
          <p:txBody>
            <a:bodyPr/>
            <a:lstStyle/>
            <a:p>
              <a:endParaRPr lang="pl-PL" sz="2400"/>
            </a:p>
          </p:txBody>
        </p:sp>
        <p:sp>
          <p:nvSpPr>
            <p:cNvPr id="44" name="Oval 40"/>
            <p:cNvSpPr>
              <a:spLocks noChangeArrowheads="1"/>
            </p:cNvSpPr>
            <p:nvPr/>
          </p:nvSpPr>
          <p:spPr bwMode="auto">
            <a:xfrm>
              <a:off x="1914" y="4187"/>
              <a:ext cx="56" cy="37"/>
            </a:xfrm>
            <a:prstGeom prst="ellipse">
              <a:avLst/>
            </a:prstGeom>
            <a:solidFill>
              <a:srgbClr val="000000"/>
            </a:solidFill>
            <a:ln w="9525">
              <a:noFill/>
              <a:round/>
              <a:headEnd/>
              <a:tailEnd/>
            </a:ln>
          </p:spPr>
          <p:txBody>
            <a:bodyPr/>
            <a:lstStyle/>
            <a:p>
              <a:endParaRPr lang="pl-PL" sz="2400"/>
            </a:p>
          </p:txBody>
        </p:sp>
        <p:sp>
          <p:nvSpPr>
            <p:cNvPr id="45" name="Oval 41"/>
            <p:cNvSpPr>
              <a:spLocks noChangeArrowheads="1"/>
            </p:cNvSpPr>
            <p:nvPr/>
          </p:nvSpPr>
          <p:spPr bwMode="auto">
            <a:xfrm>
              <a:off x="1350" y="4187"/>
              <a:ext cx="57" cy="37"/>
            </a:xfrm>
            <a:prstGeom prst="ellipse">
              <a:avLst/>
            </a:prstGeom>
            <a:solidFill>
              <a:srgbClr val="000000"/>
            </a:solidFill>
            <a:ln w="9525">
              <a:noFill/>
              <a:round/>
              <a:headEnd/>
              <a:tailEnd/>
            </a:ln>
          </p:spPr>
          <p:txBody>
            <a:bodyPr/>
            <a:lstStyle/>
            <a:p>
              <a:endParaRPr lang="pl-PL" sz="2400"/>
            </a:p>
          </p:txBody>
        </p:sp>
        <p:sp>
          <p:nvSpPr>
            <p:cNvPr id="46" name="Text Box 42"/>
            <p:cNvSpPr txBox="1">
              <a:spLocks noChangeArrowheads="1"/>
            </p:cNvSpPr>
            <p:nvPr/>
          </p:nvSpPr>
          <p:spPr bwMode="auto">
            <a:xfrm>
              <a:off x="1385" y="3820"/>
              <a:ext cx="428" cy="334"/>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endParaRPr lang="pl-PL" sz="1333" dirty="0">
                <a:solidFill>
                  <a:srgbClr val="FC0128"/>
                </a:solidFill>
              </a:endParaRPr>
            </a:p>
            <a:p>
              <a:r>
                <a:rPr lang="pl-PL" sz="1333" dirty="0">
                  <a:solidFill>
                    <a:srgbClr val="FC0128"/>
                  </a:solidFill>
                </a:rPr>
                <a:t>1/5</a:t>
              </a:r>
            </a:p>
          </p:txBody>
        </p:sp>
      </p:grpSp>
      <p:grpSp>
        <p:nvGrpSpPr>
          <p:cNvPr id="4" name="Group 45"/>
          <p:cNvGrpSpPr>
            <a:grpSpLocks/>
          </p:cNvGrpSpPr>
          <p:nvPr/>
        </p:nvGrpSpPr>
        <p:grpSpPr bwMode="auto">
          <a:xfrm>
            <a:off x="3143229" y="1314467"/>
            <a:ext cx="1524000" cy="4258734"/>
            <a:chOff x="1296" y="1680"/>
            <a:chExt cx="720" cy="2012"/>
          </a:xfrm>
        </p:grpSpPr>
        <p:sp>
          <p:nvSpPr>
            <p:cNvPr id="48" name="Freeform 46"/>
            <p:cNvSpPr>
              <a:spLocks/>
            </p:cNvSpPr>
            <p:nvPr/>
          </p:nvSpPr>
          <p:spPr bwMode="auto">
            <a:xfrm>
              <a:off x="1332" y="3300"/>
              <a:ext cx="648" cy="372"/>
            </a:xfrm>
            <a:custGeom>
              <a:avLst/>
              <a:gdLst/>
              <a:ahLst/>
              <a:cxnLst>
                <a:cxn ang="0">
                  <a:pos x="0" y="372"/>
                </a:cxn>
                <a:cxn ang="0">
                  <a:pos x="0" y="73"/>
                </a:cxn>
                <a:cxn ang="0">
                  <a:pos x="7" y="45"/>
                </a:cxn>
                <a:cxn ang="0">
                  <a:pos x="36" y="24"/>
                </a:cxn>
                <a:cxn ang="0">
                  <a:pos x="79" y="8"/>
                </a:cxn>
                <a:cxn ang="0">
                  <a:pos x="130" y="0"/>
                </a:cxn>
                <a:cxn ang="0">
                  <a:pos x="518" y="0"/>
                </a:cxn>
                <a:cxn ang="0">
                  <a:pos x="569" y="8"/>
                </a:cxn>
                <a:cxn ang="0">
                  <a:pos x="612" y="24"/>
                </a:cxn>
                <a:cxn ang="0">
                  <a:pos x="641" y="45"/>
                </a:cxn>
                <a:cxn ang="0">
                  <a:pos x="648" y="73"/>
                </a:cxn>
                <a:cxn ang="0">
                  <a:pos x="648" y="372"/>
                </a:cxn>
                <a:cxn ang="0">
                  <a:pos x="0" y="372"/>
                </a:cxn>
              </a:cxnLst>
              <a:rect l="0" t="0" r="r" b="b"/>
              <a:pathLst>
                <a:path w="648" h="372">
                  <a:moveTo>
                    <a:pt x="0" y="372"/>
                  </a:moveTo>
                  <a:lnTo>
                    <a:pt x="0" y="73"/>
                  </a:lnTo>
                  <a:lnTo>
                    <a:pt x="7" y="45"/>
                  </a:lnTo>
                  <a:lnTo>
                    <a:pt x="36" y="24"/>
                  </a:lnTo>
                  <a:lnTo>
                    <a:pt x="79" y="8"/>
                  </a:lnTo>
                  <a:lnTo>
                    <a:pt x="130" y="0"/>
                  </a:lnTo>
                  <a:lnTo>
                    <a:pt x="518" y="0"/>
                  </a:lnTo>
                  <a:lnTo>
                    <a:pt x="569" y="8"/>
                  </a:lnTo>
                  <a:lnTo>
                    <a:pt x="612" y="24"/>
                  </a:lnTo>
                  <a:lnTo>
                    <a:pt x="641" y="45"/>
                  </a:lnTo>
                  <a:lnTo>
                    <a:pt x="648" y="73"/>
                  </a:lnTo>
                  <a:lnTo>
                    <a:pt x="648" y="372"/>
                  </a:lnTo>
                  <a:lnTo>
                    <a:pt x="0" y="372"/>
                  </a:lnTo>
                  <a:close/>
                </a:path>
              </a:pathLst>
            </a:custGeom>
            <a:solidFill>
              <a:srgbClr val="DCFFFF"/>
            </a:solidFill>
            <a:ln w="9525">
              <a:noFill/>
              <a:round/>
              <a:headEnd/>
              <a:tailEnd/>
            </a:ln>
          </p:spPr>
          <p:txBody>
            <a:bodyPr/>
            <a:lstStyle/>
            <a:p>
              <a:endParaRPr lang="pl-PL" sz="2400"/>
            </a:p>
          </p:txBody>
        </p:sp>
        <p:sp>
          <p:nvSpPr>
            <p:cNvPr id="49" name="Rectangle 47"/>
            <p:cNvSpPr>
              <a:spLocks noChangeArrowheads="1"/>
            </p:cNvSpPr>
            <p:nvPr/>
          </p:nvSpPr>
          <p:spPr bwMode="auto">
            <a:xfrm>
              <a:off x="1332" y="3390"/>
              <a:ext cx="648" cy="282"/>
            </a:xfrm>
            <a:prstGeom prst="rect">
              <a:avLst/>
            </a:prstGeom>
            <a:solidFill>
              <a:srgbClr val="00AEFF"/>
            </a:solidFill>
            <a:ln w="9525">
              <a:noFill/>
              <a:miter lim="800000"/>
              <a:headEnd/>
              <a:tailEnd/>
            </a:ln>
          </p:spPr>
          <p:txBody>
            <a:bodyPr/>
            <a:lstStyle/>
            <a:p>
              <a:endParaRPr lang="pl-PL" sz="2400"/>
            </a:p>
          </p:txBody>
        </p:sp>
        <p:sp>
          <p:nvSpPr>
            <p:cNvPr id="50" name="Rectangle 48"/>
            <p:cNvSpPr>
              <a:spLocks noChangeArrowheads="1"/>
            </p:cNvSpPr>
            <p:nvPr/>
          </p:nvSpPr>
          <p:spPr bwMode="auto">
            <a:xfrm>
              <a:off x="1339" y="3397"/>
              <a:ext cx="634" cy="268"/>
            </a:xfrm>
            <a:prstGeom prst="rect">
              <a:avLst/>
            </a:prstGeom>
            <a:noFill/>
            <a:ln w="22225">
              <a:solidFill>
                <a:srgbClr val="000000"/>
              </a:solidFill>
              <a:miter lim="800000"/>
              <a:headEnd/>
              <a:tailEnd/>
            </a:ln>
          </p:spPr>
          <p:txBody>
            <a:bodyPr/>
            <a:lstStyle/>
            <a:p>
              <a:endParaRPr lang="pl-PL" sz="2400"/>
            </a:p>
          </p:txBody>
        </p:sp>
        <p:sp>
          <p:nvSpPr>
            <p:cNvPr id="51" name="Rectangle 49"/>
            <p:cNvSpPr>
              <a:spLocks noChangeArrowheads="1"/>
            </p:cNvSpPr>
            <p:nvPr/>
          </p:nvSpPr>
          <p:spPr bwMode="auto">
            <a:xfrm>
              <a:off x="1303" y="3373"/>
              <a:ext cx="65" cy="299"/>
            </a:xfrm>
            <a:prstGeom prst="rect">
              <a:avLst/>
            </a:prstGeom>
            <a:solidFill>
              <a:srgbClr val="000000"/>
            </a:solidFill>
            <a:ln w="9525">
              <a:noFill/>
              <a:miter lim="800000"/>
              <a:headEnd/>
              <a:tailEnd/>
            </a:ln>
          </p:spPr>
          <p:txBody>
            <a:bodyPr/>
            <a:lstStyle/>
            <a:p>
              <a:endParaRPr lang="pl-PL" sz="2400"/>
            </a:p>
          </p:txBody>
        </p:sp>
        <p:sp>
          <p:nvSpPr>
            <p:cNvPr id="52" name="Freeform 50"/>
            <p:cNvSpPr>
              <a:spLocks/>
            </p:cNvSpPr>
            <p:nvPr/>
          </p:nvSpPr>
          <p:spPr bwMode="auto">
            <a:xfrm>
              <a:off x="1296" y="3336"/>
              <a:ext cx="72" cy="41"/>
            </a:xfrm>
            <a:custGeom>
              <a:avLst/>
              <a:gdLst/>
              <a:ahLst/>
              <a:cxnLst>
                <a:cxn ang="0">
                  <a:pos x="0" y="33"/>
                </a:cxn>
                <a:cxn ang="0">
                  <a:pos x="14" y="0"/>
                </a:cxn>
                <a:cxn ang="0">
                  <a:pos x="72" y="17"/>
                </a:cxn>
                <a:cxn ang="0">
                  <a:pos x="65" y="41"/>
                </a:cxn>
                <a:cxn ang="0">
                  <a:pos x="0" y="33"/>
                </a:cxn>
              </a:cxnLst>
              <a:rect l="0" t="0" r="r" b="b"/>
              <a:pathLst>
                <a:path w="72" h="41">
                  <a:moveTo>
                    <a:pt x="0" y="33"/>
                  </a:moveTo>
                  <a:lnTo>
                    <a:pt x="14" y="0"/>
                  </a:lnTo>
                  <a:lnTo>
                    <a:pt x="72" y="17"/>
                  </a:lnTo>
                  <a:lnTo>
                    <a:pt x="65" y="41"/>
                  </a:lnTo>
                  <a:lnTo>
                    <a:pt x="0" y="33"/>
                  </a:lnTo>
                  <a:close/>
                </a:path>
              </a:pathLst>
            </a:custGeom>
            <a:solidFill>
              <a:srgbClr val="000000"/>
            </a:solidFill>
            <a:ln w="9525">
              <a:noFill/>
              <a:round/>
              <a:headEnd/>
              <a:tailEnd/>
            </a:ln>
          </p:spPr>
          <p:txBody>
            <a:bodyPr/>
            <a:lstStyle/>
            <a:p>
              <a:endParaRPr lang="pl-PL" sz="2400"/>
            </a:p>
          </p:txBody>
        </p:sp>
        <p:sp>
          <p:nvSpPr>
            <p:cNvPr id="53" name="Freeform 51"/>
            <p:cNvSpPr>
              <a:spLocks/>
            </p:cNvSpPr>
            <p:nvPr/>
          </p:nvSpPr>
          <p:spPr bwMode="auto">
            <a:xfrm>
              <a:off x="1310" y="3312"/>
              <a:ext cx="80" cy="41"/>
            </a:xfrm>
            <a:custGeom>
              <a:avLst/>
              <a:gdLst/>
              <a:ahLst/>
              <a:cxnLst>
                <a:cxn ang="0">
                  <a:pos x="0" y="24"/>
                </a:cxn>
                <a:cxn ang="0">
                  <a:pos x="36" y="0"/>
                </a:cxn>
                <a:cxn ang="0">
                  <a:pos x="80" y="29"/>
                </a:cxn>
                <a:cxn ang="0">
                  <a:pos x="58" y="41"/>
                </a:cxn>
                <a:cxn ang="0">
                  <a:pos x="0" y="24"/>
                </a:cxn>
              </a:cxnLst>
              <a:rect l="0" t="0" r="r" b="b"/>
              <a:pathLst>
                <a:path w="80" h="41">
                  <a:moveTo>
                    <a:pt x="0" y="24"/>
                  </a:moveTo>
                  <a:lnTo>
                    <a:pt x="36" y="0"/>
                  </a:lnTo>
                  <a:lnTo>
                    <a:pt x="80" y="29"/>
                  </a:lnTo>
                  <a:lnTo>
                    <a:pt x="58" y="41"/>
                  </a:lnTo>
                  <a:lnTo>
                    <a:pt x="0" y="24"/>
                  </a:lnTo>
                  <a:close/>
                </a:path>
              </a:pathLst>
            </a:custGeom>
            <a:solidFill>
              <a:srgbClr val="000000"/>
            </a:solidFill>
            <a:ln w="9525">
              <a:noFill/>
              <a:round/>
              <a:headEnd/>
              <a:tailEnd/>
            </a:ln>
          </p:spPr>
          <p:txBody>
            <a:bodyPr/>
            <a:lstStyle/>
            <a:p>
              <a:endParaRPr lang="pl-PL" sz="2400"/>
            </a:p>
          </p:txBody>
        </p:sp>
        <p:sp>
          <p:nvSpPr>
            <p:cNvPr id="54" name="Freeform 52"/>
            <p:cNvSpPr>
              <a:spLocks/>
            </p:cNvSpPr>
            <p:nvPr/>
          </p:nvSpPr>
          <p:spPr bwMode="auto">
            <a:xfrm>
              <a:off x="1346" y="3291"/>
              <a:ext cx="80" cy="50"/>
            </a:xfrm>
            <a:custGeom>
              <a:avLst/>
              <a:gdLst/>
              <a:ahLst/>
              <a:cxnLst>
                <a:cxn ang="0">
                  <a:pos x="0" y="21"/>
                </a:cxn>
                <a:cxn ang="0">
                  <a:pos x="51" y="0"/>
                </a:cxn>
                <a:cxn ang="0">
                  <a:pos x="80" y="33"/>
                </a:cxn>
                <a:cxn ang="0">
                  <a:pos x="44" y="50"/>
                </a:cxn>
                <a:cxn ang="0">
                  <a:pos x="0" y="21"/>
                </a:cxn>
              </a:cxnLst>
              <a:rect l="0" t="0" r="r" b="b"/>
              <a:pathLst>
                <a:path w="80" h="50">
                  <a:moveTo>
                    <a:pt x="0" y="21"/>
                  </a:moveTo>
                  <a:lnTo>
                    <a:pt x="51" y="0"/>
                  </a:lnTo>
                  <a:lnTo>
                    <a:pt x="80" y="33"/>
                  </a:lnTo>
                  <a:lnTo>
                    <a:pt x="44" y="50"/>
                  </a:lnTo>
                  <a:lnTo>
                    <a:pt x="0" y="21"/>
                  </a:lnTo>
                  <a:close/>
                </a:path>
              </a:pathLst>
            </a:custGeom>
            <a:solidFill>
              <a:srgbClr val="000000"/>
            </a:solidFill>
            <a:ln w="9525">
              <a:noFill/>
              <a:round/>
              <a:headEnd/>
              <a:tailEnd/>
            </a:ln>
          </p:spPr>
          <p:txBody>
            <a:bodyPr/>
            <a:lstStyle/>
            <a:p>
              <a:endParaRPr lang="pl-PL" sz="2400"/>
            </a:p>
          </p:txBody>
        </p:sp>
        <p:sp>
          <p:nvSpPr>
            <p:cNvPr id="55" name="Freeform 53"/>
            <p:cNvSpPr>
              <a:spLocks/>
            </p:cNvSpPr>
            <p:nvPr/>
          </p:nvSpPr>
          <p:spPr bwMode="auto">
            <a:xfrm>
              <a:off x="1397" y="3283"/>
              <a:ext cx="72" cy="41"/>
            </a:xfrm>
            <a:custGeom>
              <a:avLst/>
              <a:gdLst/>
              <a:ahLst/>
              <a:cxnLst>
                <a:cxn ang="0">
                  <a:pos x="0" y="8"/>
                </a:cxn>
                <a:cxn ang="0">
                  <a:pos x="57" y="0"/>
                </a:cxn>
                <a:cxn ang="0">
                  <a:pos x="72" y="37"/>
                </a:cxn>
                <a:cxn ang="0">
                  <a:pos x="29" y="41"/>
                </a:cxn>
                <a:cxn ang="0">
                  <a:pos x="0" y="8"/>
                </a:cxn>
              </a:cxnLst>
              <a:rect l="0" t="0" r="r" b="b"/>
              <a:pathLst>
                <a:path w="72" h="41">
                  <a:moveTo>
                    <a:pt x="0" y="8"/>
                  </a:moveTo>
                  <a:lnTo>
                    <a:pt x="57" y="0"/>
                  </a:lnTo>
                  <a:lnTo>
                    <a:pt x="72" y="37"/>
                  </a:lnTo>
                  <a:lnTo>
                    <a:pt x="29" y="41"/>
                  </a:lnTo>
                  <a:lnTo>
                    <a:pt x="0" y="8"/>
                  </a:lnTo>
                  <a:close/>
                </a:path>
              </a:pathLst>
            </a:custGeom>
            <a:solidFill>
              <a:srgbClr val="000000"/>
            </a:solidFill>
            <a:ln w="9525">
              <a:noFill/>
              <a:round/>
              <a:headEnd/>
              <a:tailEnd/>
            </a:ln>
          </p:spPr>
          <p:txBody>
            <a:bodyPr/>
            <a:lstStyle/>
            <a:p>
              <a:endParaRPr lang="pl-PL" sz="2400"/>
            </a:p>
          </p:txBody>
        </p:sp>
        <p:sp>
          <p:nvSpPr>
            <p:cNvPr id="56" name="Freeform 54"/>
            <p:cNvSpPr>
              <a:spLocks/>
            </p:cNvSpPr>
            <p:nvPr/>
          </p:nvSpPr>
          <p:spPr bwMode="auto">
            <a:xfrm>
              <a:off x="1296" y="3369"/>
              <a:ext cx="72" cy="8"/>
            </a:xfrm>
            <a:custGeom>
              <a:avLst/>
              <a:gdLst/>
              <a:ahLst/>
              <a:cxnLst>
                <a:cxn ang="0">
                  <a:pos x="7" y="4"/>
                </a:cxn>
                <a:cxn ang="0">
                  <a:pos x="0" y="0"/>
                </a:cxn>
                <a:cxn ang="0">
                  <a:pos x="72" y="4"/>
                </a:cxn>
                <a:cxn ang="0">
                  <a:pos x="65" y="8"/>
                </a:cxn>
                <a:cxn ang="0">
                  <a:pos x="7" y="4"/>
                </a:cxn>
              </a:cxnLst>
              <a:rect l="0" t="0" r="r" b="b"/>
              <a:pathLst>
                <a:path w="72" h="8">
                  <a:moveTo>
                    <a:pt x="7" y="4"/>
                  </a:moveTo>
                  <a:lnTo>
                    <a:pt x="0" y="0"/>
                  </a:lnTo>
                  <a:lnTo>
                    <a:pt x="72" y="4"/>
                  </a:lnTo>
                  <a:lnTo>
                    <a:pt x="65" y="8"/>
                  </a:lnTo>
                  <a:lnTo>
                    <a:pt x="7" y="4"/>
                  </a:lnTo>
                  <a:close/>
                </a:path>
              </a:pathLst>
            </a:custGeom>
            <a:solidFill>
              <a:srgbClr val="000000"/>
            </a:solidFill>
            <a:ln w="9525">
              <a:noFill/>
              <a:round/>
              <a:headEnd/>
              <a:tailEnd/>
            </a:ln>
          </p:spPr>
          <p:txBody>
            <a:bodyPr/>
            <a:lstStyle/>
            <a:p>
              <a:endParaRPr lang="pl-PL" sz="2400"/>
            </a:p>
          </p:txBody>
        </p:sp>
        <p:sp>
          <p:nvSpPr>
            <p:cNvPr id="57" name="Rectangle 55"/>
            <p:cNvSpPr>
              <a:spLocks noChangeArrowheads="1"/>
            </p:cNvSpPr>
            <p:nvPr/>
          </p:nvSpPr>
          <p:spPr bwMode="auto">
            <a:xfrm>
              <a:off x="1462" y="3283"/>
              <a:ext cx="388" cy="37"/>
            </a:xfrm>
            <a:prstGeom prst="rect">
              <a:avLst/>
            </a:prstGeom>
            <a:solidFill>
              <a:srgbClr val="000000"/>
            </a:solidFill>
            <a:ln w="9525">
              <a:noFill/>
              <a:miter lim="800000"/>
              <a:headEnd/>
              <a:tailEnd/>
            </a:ln>
          </p:spPr>
          <p:txBody>
            <a:bodyPr/>
            <a:lstStyle/>
            <a:p>
              <a:endParaRPr lang="pl-PL" sz="2400"/>
            </a:p>
          </p:txBody>
        </p:sp>
        <p:sp>
          <p:nvSpPr>
            <p:cNvPr id="58" name="Freeform 56"/>
            <p:cNvSpPr>
              <a:spLocks/>
            </p:cNvSpPr>
            <p:nvPr/>
          </p:nvSpPr>
          <p:spPr bwMode="auto">
            <a:xfrm>
              <a:off x="1454" y="3283"/>
              <a:ext cx="15" cy="37"/>
            </a:xfrm>
            <a:custGeom>
              <a:avLst/>
              <a:gdLst/>
              <a:ahLst/>
              <a:cxnLst>
                <a:cxn ang="0">
                  <a:pos x="0" y="0"/>
                </a:cxn>
                <a:cxn ang="0">
                  <a:pos x="8" y="0"/>
                </a:cxn>
                <a:cxn ang="0">
                  <a:pos x="15" y="37"/>
                </a:cxn>
                <a:cxn ang="0">
                  <a:pos x="8" y="37"/>
                </a:cxn>
                <a:cxn ang="0">
                  <a:pos x="0" y="0"/>
                </a:cxn>
              </a:cxnLst>
              <a:rect l="0" t="0" r="r" b="b"/>
              <a:pathLst>
                <a:path w="15" h="37">
                  <a:moveTo>
                    <a:pt x="0" y="0"/>
                  </a:moveTo>
                  <a:lnTo>
                    <a:pt x="8" y="0"/>
                  </a:lnTo>
                  <a:lnTo>
                    <a:pt x="15" y="37"/>
                  </a:lnTo>
                  <a:lnTo>
                    <a:pt x="8" y="37"/>
                  </a:lnTo>
                  <a:lnTo>
                    <a:pt x="0" y="0"/>
                  </a:lnTo>
                  <a:close/>
                </a:path>
              </a:pathLst>
            </a:custGeom>
            <a:solidFill>
              <a:srgbClr val="000000"/>
            </a:solidFill>
            <a:ln w="9525">
              <a:noFill/>
              <a:round/>
              <a:headEnd/>
              <a:tailEnd/>
            </a:ln>
          </p:spPr>
          <p:txBody>
            <a:bodyPr/>
            <a:lstStyle/>
            <a:p>
              <a:endParaRPr lang="pl-PL" sz="2400"/>
            </a:p>
          </p:txBody>
        </p:sp>
        <p:sp>
          <p:nvSpPr>
            <p:cNvPr id="59" name="Freeform 57"/>
            <p:cNvSpPr>
              <a:spLocks/>
            </p:cNvSpPr>
            <p:nvPr/>
          </p:nvSpPr>
          <p:spPr bwMode="auto">
            <a:xfrm>
              <a:off x="1843" y="3283"/>
              <a:ext cx="72" cy="41"/>
            </a:xfrm>
            <a:custGeom>
              <a:avLst/>
              <a:gdLst/>
              <a:ahLst/>
              <a:cxnLst>
                <a:cxn ang="0">
                  <a:pos x="15" y="0"/>
                </a:cxn>
                <a:cxn ang="0">
                  <a:pos x="72" y="8"/>
                </a:cxn>
                <a:cxn ang="0">
                  <a:pos x="43" y="41"/>
                </a:cxn>
                <a:cxn ang="0">
                  <a:pos x="0" y="37"/>
                </a:cxn>
                <a:cxn ang="0">
                  <a:pos x="15" y="0"/>
                </a:cxn>
              </a:cxnLst>
              <a:rect l="0" t="0" r="r" b="b"/>
              <a:pathLst>
                <a:path w="72" h="41">
                  <a:moveTo>
                    <a:pt x="15" y="0"/>
                  </a:moveTo>
                  <a:lnTo>
                    <a:pt x="72" y="8"/>
                  </a:lnTo>
                  <a:lnTo>
                    <a:pt x="43" y="41"/>
                  </a:lnTo>
                  <a:lnTo>
                    <a:pt x="0" y="37"/>
                  </a:lnTo>
                  <a:lnTo>
                    <a:pt x="15" y="0"/>
                  </a:lnTo>
                  <a:close/>
                </a:path>
              </a:pathLst>
            </a:custGeom>
            <a:solidFill>
              <a:srgbClr val="000000"/>
            </a:solidFill>
            <a:ln w="9525">
              <a:noFill/>
              <a:round/>
              <a:headEnd/>
              <a:tailEnd/>
            </a:ln>
          </p:spPr>
          <p:txBody>
            <a:bodyPr/>
            <a:lstStyle/>
            <a:p>
              <a:endParaRPr lang="pl-PL" sz="2400"/>
            </a:p>
          </p:txBody>
        </p:sp>
        <p:sp>
          <p:nvSpPr>
            <p:cNvPr id="60" name="Freeform 58"/>
            <p:cNvSpPr>
              <a:spLocks/>
            </p:cNvSpPr>
            <p:nvPr/>
          </p:nvSpPr>
          <p:spPr bwMode="auto">
            <a:xfrm>
              <a:off x="1886" y="3291"/>
              <a:ext cx="80" cy="50"/>
            </a:xfrm>
            <a:custGeom>
              <a:avLst/>
              <a:gdLst/>
              <a:ahLst/>
              <a:cxnLst>
                <a:cxn ang="0">
                  <a:pos x="29" y="0"/>
                </a:cxn>
                <a:cxn ang="0">
                  <a:pos x="80" y="21"/>
                </a:cxn>
                <a:cxn ang="0">
                  <a:pos x="36" y="50"/>
                </a:cxn>
                <a:cxn ang="0">
                  <a:pos x="0" y="33"/>
                </a:cxn>
                <a:cxn ang="0">
                  <a:pos x="29" y="0"/>
                </a:cxn>
              </a:cxnLst>
              <a:rect l="0" t="0" r="r" b="b"/>
              <a:pathLst>
                <a:path w="80" h="50">
                  <a:moveTo>
                    <a:pt x="29" y="0"/>
                  </a:moveTo>
                  <a:lnTo>
                    <a:pt x="80" y="21"/>
                  </a:lnTo>
                  <a:lnTo>
                    <a:pt x="36" y="50"/>
                  </a:lnTo>
                  <a:lnTo>
                    <a:pt x="0" y="33"/>
                  </a:lnTo>
                  <a:lnTo>
                    <a:pt x="29" y="0"/>
                  </a:lnTo>
                  <a:close/>
                </a:path>
              </a:pathLst>
            </a:custGeom>
            <a:solidFill>
              <a:srgbClr val="000000"/>
            </a:solidFill>
            <a:ln w="9525">
              <a:noFill/>
              <a:round/>
              <a:headEnd/>
              <a:tailEnd/>
            </a:ln>
          </p:spPr>
          <p:txBody>
            <a:bodyPr/>
            <a:lstStyle/>
            <a:p>
              <a:endParaRPr lang="pl-PL" sz="2400"/>
            </a:p>
          </p:txBody>
        </p:sp>
        <p:sp>
          <p:nvSpPr>
            <p:cNvPr id="61" name="Freeform 59"/>
            <p:cNvSpPr>
              <a:spLocks/>
            </p:cNvSpPr>
            <p:nvPr/>
          </p:nvSpPr>
          <p:spPr bwMode="auto">
            <a:xfrm>
              <a:off x="1922" y="3312"/>
              <a:ext cx="80" cy="41"/>
            </a:xfrm>
            <a:custGeom>
              <a:avLst/>
              <a:gdLst/>
              <a:ahLst/>
              <a:cxnLst>
                <a:cxn ang="0">
                  <a:pos x="44" y="0"/>
                </a:cxn>
                <a:cxn ang="0">
                  <a:pos x="80" y="24"/>
                </a:cxn>
                <a:cxn ang="0">
                  <a:pos x="22" y="41"/>
                </a:cxn>
                <a:cxn ang="0">
                  <a:pos x="0" y="29"/>
                </a:cxn>
                <a:cxn ang="0">
                  <a:pos x="44" y="0"/>
                </a:cxn>
              </a:cxnLst>
              <a:rect l="0" t="0" r="r" b="b"/>
              <a:pathLst>
                <a:path w="80" h="41">
                  <a:moveTo>
                    <a:pt x="44" y="0"/>
                  </a:moveTo>
                  <a:lnTo>
                    <a:pt x="80" y="24"/>
                  </a:lnTo>
                  <a:lnTo>
                    <a:pt x="22" y="41"/>
                  </a:lnTo>
                  <a:lnTo>
                    <a:pt x="0" y="29"/>
                  </a:lnTo>
                  <a:lnTo>
                    <a:pt x="44" y="0"/>
                  </a:lnTo>
                  <a:close/>
                </a:path>
              </a:pathLst>
            </a:custGeom>
            <a:solidFill>
              <a:srgbClr val="000000"/>
            </a:solidFill>
            <a:ln w="9525">
              <a:noFill/>
              <a:round/>
              <a:headEnd/>
              <a:tailEnd/>
            </a:ln>
          </p:spPr>
          <p:txBody>
            <a:bodyPr/>
            <a:lstStyle/>
            <a:p>
              <a:endParaRPr lang="pl-PL" sz="2400"/>
            </a:p>
          </p:txBody>
        </p:sp>
        <p:sp>
          <p:nvSpPr>
            <p:cNvPr id="62" name="Freeform 60"/>
            <p:cNvSpPr>
              <a:spLocks/>
            </p:cNvSpPr>
            <p:nvPr/>
          </p:nvSpPr>
          <p:spPr bwMode="auto">
            <a:xfrm>
              <a:off x="1944" y="3336"/>
              <a:ext cx="65" cy="41"/>
            </a:xfrm>
            <a:custGeom>
              <a:avLst/>
              <a:gdLst/>
              <a:ahLst/>
              <a:cxnLst>
                <a:cxn ang="0">
                  <a:pos x="58" y="0"/>
                </a:cxn>
                <a:cxn ang="0">
                  <a:pos x="65" y="33"/>
                </a:cxn>
                <a:cxn ang="0">
                  <a:pos x="0" y="41"/>
                </a:cxn>
                <a:cxn ang="0">
                  <a:pos x="0" y="17"/>
                </a:cxn>
                <a:cxn ang="0">
                  <a:pos x="58" y="0"/>
                </a:cxn>
              </a:cxnLst>
              <a:rect l="0" t="0" r="r" b="b"/>
              <a:pathLst>
                <a:path w="65" h="41">
                  <a:moveTo>
                    <a:pt x="58" y="0"/>
                  </a:moveTo>
                  <a:lnTo>
                    <a:pt x="65" y="33"/>
                  </a:lnTo>
                  <a:lnTo>
                    <a:pt x="0" y="41"/>
                  </a:lnTo>
                  <a:lnTo>
                    <a:pt x="0" y="17"/>
                  </a:lnTo>
                  <a:lnTo>
                    <a:pt x="58" y="0"/>
                  </a:lnTo>
                  <a:close/>
                </a:path>
              </a:pathLst>
            </a:custGeom>
            <a:solidFill>
              <a:srgbClr val="000000"/>
            </a:solidFill>
            <a:ln w="9525">
              <a:noFill/>
              <a:round/>
              <a:headEnd/>
              <a:tailEnd/>
            </a:ln>
          </p:spPr>
          <p:txBody>
            <a:bodyPr/>
            <a:lstStyle/>
            <a:p>
              <a:endParaRPr lang="pl-PL" sz="2400"/>
            </a:p>
          </p:txBody>
        </p:sp>
        <p:sp>
          <p:nvSpPr>
            <p:cNvPr id="63" name="Freeform 61"/>
            <p:cNvSpPr>
              <a:spLocks/>
            </p:cNvSpPr>
            <p:nvPr/>
          </p:nvSpPr>
          <p:spPr bwMode="auto">
            <a:xfrm>
              <a:off x="1843" y="3283"/>
              <a:ext cx="15" cy="37"/>
            </a:xfrm>
            <a:custGeom>
              <a:avLst/>
              <a:gdLst/>
              <a:ahLst/>
              <a:cxnLst>
                <a:cxn ang="0">
                  <a:pos x="7" y="0"/>
                </a:cxn>
                <a:cxn ang="0">
                  <a:pos x="15" y="0"/>
                </a:cxn>
                <a:cxn ang="0">
                  <a:pos x="7" y="37"/>
                </a:cxn>
                <a:cxn ang="0">
                  <a:pos x="0" y="37"/>
                </a:cxn>
                <a:cxn ang="0">
                  <a:pos x="7" y="0"/>
                </a:cxn>
              </a:cxnLst>
              <a:rect l="0" t="0" r="r" b="b"/>
              <a:pathLst>
                <a:path w="15" h="37">
                  <a:moveTo>
                    <a:pt x="7" y="0"/>
                  </a:moveTo>
                  <a:lnTo>
                    <a:pt x="15" y="0"/>
                  </a:lnTo>
                  <a:lnTo>
                    <a:pt x="7" y="37"/>
                  </a:lnTo>
                  <a:lnTo>
                    <a:pt x="0" y="37"/>
                  </a:lnTo>
                  <a:lnTo>
                    <a:pt x="7" y="0"/>
                  </a:lnTo>
                  <a:close/>
                </a:path>
              </a:pathLst>
            </a:custGeom>
            <a:solidFill>
              <a:srgbClr val="000000"/>
            </a:solidFill>
            <a:ln w="9525">
              <a:noFill/>
              <a:round/>
              <a:headEnd/>
              <a:tailEnd/>
            </a:ln>
          </p:spPr>
          <p:txBody>
            <a:bodyPr/>
            <a:lstStyle/>
            <a:p>
              <a:endParaRPr lang="pl-PL" sz="2400"/>
            </a:p>
          </p:txBody>
        </p:sp>
        <p:sp>
          <p:nvSpPr>
            <p:cNvPr id="64" name="Rectangle 62"/>
            <p:cNvSpPr>
              <a:spLocks noChangeArrowheads="1"/>
            </p:cNvSpPr>
            <p:nvPr/>
          </p:nvSpPr>
          <p:spPr bwMode="auto">
            <a:xfrm>
              <a:off x="1951" y="3373"/>
              <a:ext cx="65" cy="299"/>
            </a:xfrm>
            <a:prstGeom prst="rect">
              <a:avLst/>
            </a:prstGeom>
            <a:solidFill>
              <a:srgbClr val="000000"/>
            </a:solidFill>
            <a:ln w="9525">
              <a:noFill/>
              <a:miter lim="800000"/>
              <a:headEnd/>
              <a:tailEnd/>
            </a:ln>
          </p:spPr>
          <p:txBody>
            <a:bodyPr/>
            <a:lstStyle/>
            <a:p>
              <a:endParaRPr lang="pl-PL" sz="2400"/>
            </a:p>
          </p:txBody>
        </p:sp>
        <p:sp>
          <p:nvSpPr>
            <p:cNvPr id="65" name="Freeform 63"/>
            <p:cNvSpPr>
              <a:spLocks/>
            </p:cNvSpPr>
            <p:nvPr/>
          </p:nvSpPr>
          <p:spPr bwMode="auto">
            <a:xfrm>
              <a:off x="1944" y="3369"/>
              <a:ext cx="72" cy="8"/>
            </a:xfrm>
            <a:custGeom>
              <a:avLst/>
              <a:gdLst/>
              <a:ahLst/>
              <a:cxnLst>
                <a:cxn ang="0">
                  <a:pos x="65" y="0"/>
                </a:cxn>
                <a:cxn ang="0">
                  <a:pos x="72" y="4"/>
                </a:cxn>
                <a:cxn ang="0">
                  <a:pos x="0" y="8"/>
                </a:cxn>
                <a:cxn ang="0">
                  <a:pos x="7" y="4"/>
                </a:cxn>
                <a:cxn ang="0">
                  <a:pos x="65" y="0"/>
                </a:cxn>
              </a:cxnLst>
              <a:rect l="0" t="0" r="r" b="b"/>
              <a:pathLst>
                <a:path w="72" h="8">
                  <a:moveTo>
                    <a:pt x="65" y="0"/>
                  </a:moveTo>
                  <a:lnTo>
                    <a:pt x="72" y="4"/>
                  </a:lnTo>
                  <a:lnTo>
                    <a:pt x="0" y="8"/>
                  </a:lnTo>
                  <a:lnTo>
                    <a:pt x="7" y="4"/>
                  </a:lnTo>
                  <a:lnTo>
                    <a:pt x="65" y="0"/>
                  </a:lnTo>
                  <a:close/>
                </a:path>
              </a:pathLst>
            </a:custGeom>
            <a:solidFill>
              <a:srgbClr val="000000"/>
            </a:solidFill>
            <a:ln w="9525">
              <a:noFill/>
              <a:round/>
              <a:headEnd/>
              <a:tailEnd/>
            </a:ln>
          </p:spPr>
          <p:txBody>
            <a:bodyPr/>
            <a:lstStyle/>
            <a:p>
              <a:endParaRPr lang="pl-PL" sz="2400"/>
            </a:p>
          </p:txBody>
        </p:sp>
        <p:sp>
          <p:nvSpPr>
            <p:cNvPr id="66" name="Oval 64"/>
            <p:cNvSpPr>
              <a:spLocks noChangeArrowheads="1"/>
            </p:cNvSpPr>
            <p:nvPr/>
          </p:nvSpPr>
          <p:spPr bwMode="auto">
            <a:xfrm>
              <a:off x="1951" y="3655"/>
              <a:ext cx="65" cy="37"/>
            </a:xfrm>
            <a:prstGeom prst="ellipse">
              <a:avLst/>
            </a:prstGeom>
            <a:solidFill>
              <a:srgbClr val="000000"/>
            </a:solidFill>
            <a:ln w="9525">
              <a:noFill/>
              <a:round/>
              <a:headEnd/>
              <a:tailEnd/>
            </a:ln>
          </p:spPr>
          <p:txBody>
            <a:bodyPr/>
            <a:lstStyle/>
            <a:p>
              <a:endParaRPr lang="pl-PL" sz="2400"/>
            </a:p>
          </p:txBody>
        </p:sp>
        <p:sp>
          <p:nvSpPr>
            <p:cNvPr id="67" name="Oval 65"/>
            <p:cNvSpPr>
              <a:spLocks noChangeArrowheads="1"/>
            </p:cNvSpPr>
            <p:nvPr/>
          </p:nvSpPr>
          <p:spPr bwMode="auto">
            <a:xfrm>
              <a:off x="1303" y="3655"/>
              <a:ext cx="65" cy="37"/>
            </a:xfrm>
            <a:prstGeom prst="ellipse">
              <a:avLst/>
            </a:prstGeom>
            <a:solidFill>
              <a:srgbClr val="000000"/>
            </a:solidFill>
            <a:ln w="9525">
              <a:noFill/>
              <a:round/>
              <a:headEnd/>
              <a:tailEnd/>
            </a:ln>
          </p:spPr>
          <p:txBody>
            <a:bodyPr/>
            <a:lstStyle/>
            <a:p>
              <a:endParaRPr lang="pl-PL" sz="2400"/>
            </a:p>
          </p:txBody>
        </p:sp>
        <p:sp>
          <p:nvSpPr>
            <p:cNvPr id="68" name="Text Box 66"/>
            <p:cNvSpPr txBox="1">
              <a:spLocks noChangeArrowheads="1"/>
            </p:cNvSpPr>
            <p:nvPr/>
          </p:nvSpPr>
          <p:spPr bwMode="auto">
            <a:xfrm>
              <a:off x="1343" y="3278"/>
              <a:ext cx="492" cy="334"/>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endParaRPr lang="pl-PL" sz="1333" dirty="0">
                <a:solidFill>
                  <a:srgbClr val="FC0128"/>
                </a:solidFill>
              </a:endParaRPr>
            </a:p>
            <a:p>
              <a:r>
                <a:rPr lang="pl-PL" sz="1333" dirty="0">
                  <a:solidFill>
                    <a:srgbClr val="FC0128"/>
                  </a:solidFill>
                </a:rPr>
                <a:t>1/4</a:t>
              </a:r>
            </a:p>
          </p:txBody>
        </p:sp>
        <p:pic>
          <p:nvPicPr>
            <p:cNvPr id="69" name="Picture 67" descr="Bottiglie boyle.eps                                            0000014Cvventur                        00000000:"/>
            <p:cNvPicPr>
              <a:picLocks noChangeAspect="1" noChangeArrowheads="1"/>
            </p:cNvPicPr>
            <p:nvPr/>
          </p:nvPicPr>
          <p:blipFill>
            <a:blip r:embed="rId3" cstate="print"/>
            <a:srcRect b="39622"/>
            <a:stretch>
              <a:fillRect/>
            </a:stretch>
          </p:blipFill>
          <p:spPr bwMode="auto">
            <a:xfrm>
              <a:off x="1296" y="1680"/>
              <a:ext cx="720" cy="1536"/>
            </a:xfrm>
            <a:prstGeom prst="rect">
              <a:avLst/>
            </a:prstGeom>
            <a:noFill/>
          </p:spPr>
        </p:pic>
        <p:sp>
          <p:nvSpPr>
            <p:cNvPr id="70" name="Text Box 68"/>
            <p:cNvSpPr txBox="1">
              <a:spLocks noChangeArrowheads="1"/>
            </p:cNvSpPr>
            <p:nvPr/>
          </p:nvSpPr>
          <p:spPr bwMode="auto">
            <a:xfrm>
              <a:off x="1341" y="2769"/>
              <a:ext cx="492" cy="334"/>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endParaRPr lang="pl-PL" sz="1333" dirty="0">
                <a:solidFill>
                  <a:srgbClr val="FC0128"/>
                </a:solidFill>
              </a:endParaRPr>
            </a:p>
            <a:p>
              <a:r>
                <a:rPr lang="pl-PL" sz="1333" dirty="0">
                  <a:solidFill>
                    <a:srgbClr val="FC0128"/>
                  </a:solidFill>
                </a:rPr>
                <a:t>1/3</a:t>
              </a:r>
            </a:p>
          </p:txBody>
        </p:sp>
        <p:sp>
          <p:nvSpPr>
            <p:cNvPr id="71" name="Text Box 69"/>
            <p:cNvSpPr txBox="1">
              <a:spLocks noChangeArrowheads="1"/>
            </p:cNvSpPr>
            <p:nvPr/>
          </p:nvSpPr>
          <p:spPr bwMode="auto">
            <a:xfrm>
              <a:off x="1303" y="2224"/>
              <a:ext cx="496" cy="354"/>
            </a:xfrm>
            <a:prstGeom prst="rect">
              <a:avLst/>
            </a:prstGeom>
            <a:noFill/>
            <a:ln w="12700">
              <a:noFill/>
              <a:miter lim="800000"/>
              <a:headEnd/>
              <a:tailEnd/>
            </a:ln>
            <a:effectLst/>
          </p:spPr>
          <p:txBody>
            <a:bodyPr wrap="none">
              <a:spAutoFit/>
            </a:bodyPr>
            <a:lstStyle/>
            <a:p>
              <a:r>
                <a:rPr lang="pl-PL" sz="1600">
                  <a:solidFill>
                    <a:srgbClr val="FC0128"/>
                  </a:solidFill>
                </a:rPr>
                <a:t> </a:t>
              </a:r>
              <a:r>
                <a:rPr lang="pl-PL" sz="1333">
                  <a:solidFill>
                    <a:srgbClr val="FC0128"/>
                  </a:solidFill>
                </a:rPr>
                <a:t>POWIETRZE</a:t>
              </a:r>
            </a:p>
            <a:p>
              <a:endParaRPr lang="pl-PL" sz="1333">
                <a:solidFill>
                  <a:srgbClr val="FC0128"/>
                </a:solidFill>
              </a:endParaRPr>
            </a:p>
            <a:p>
              <a:r>
                <a:rPr lang="pl-PL" sz="1333">
                  <a:solidFill>
                    <a:srgbClr val="FC0128"/>
                  </a:solidFill>
                </a:rPr>
                <a:t>1/2</a:t>
              </a:r>
            </a:p>
          </p:txBody>
        </p:sp>
        <p:sp>
          <p:nvSpPr>
            <p:cNvPr id="72" name="Text Box 70"/>
            <p:cNvSpPr txBox="1">
              <a:spLocks noChangeArrowheads="1"/>
            </p:cNvSpPr>
            <p:nvPr/>
          </p:nvSpPr>
          <p:spPr bwMode="auto">
            <a:xfrm>
              <a:off x="1306" y="1737"/>
              <a:ext cx="492" cy="237"/>
            </a:xfrm>
            <a:prstGeom prst="rect">
              <a:avLst/>
            </a:prstGeom>
            <a:noFill/>
            <a:ln w="12700">
              <a:noFill/>
              <a:miter lim="800000"/>
              <a:headEnd/>
              <a:tailEnd/>
            </a:ln>
            <a:effectLst/>
          </p:spPr>
          <p:txBody>
            <a:bodyPr wrap="none">
              <a:spAutoFit/>
            </a:bodyPr>
            <a:lstStyle/>
            <a:p>
              <a:r>
                <a:rPr lang="pl-PL" sz="1333" dirty="0">
                  <a:solidFill>
                    <a:srgbClr val="FC0128"/>
                  </a:solidFill>
                </a:rPr>
                <a:t> POWIETRZE</a:t>
              </a:r>
            </a:p>
            <a:p>
              <a:r>
                <a:rPr lang="pl-PL" sz="1333" b="1" dirty="0">
                  <a:solidFill>
                    <a:srgbClr val="FC0128"/>
                  </a:solidFill>
                </a:rPr>
                <a:t>1</a:t>
              </a:r>
            </a:p>
          </p:txBody>
        </p:sp>
      </p:grpSp>
      <p:pic>
        <p:nvPicPr>
          <p:cNvPr id="78" name="Picture 9"/>
          <p:cNvPicPr>
            <a:picLocks noChangeArrowheads="1"/>
          </p:cNvPicPr>
          <p:nvPr/>
        </p:nvPicPr>
        <p:blipFill>
          <a:blip r:embed="rId4" cstate="print"/>
          <a:srcRect l="43890" t="85579" r="12433"/>
          <a:stretch>
            <a:fillRect/>
          </a:stretch>
        </p:blipFill>
        <p:spPr bwMode="auto">
          <a:xfrm>
            <a:off x="8075094" y="2967571"/>
            <a:ext cx="855133" cy="937683"/>
          </a:xfrm>
          <a:prstGeom prst="rect">
            <a:avLst/>
          </a:prstGeom>
          <a:noFill/>
          <a:ln w="12700">
            <a:noFill/>
            <a:miter lim="800000"/>
            <a:headEnd/>
            <a:tailEnd/>
          </a:ln>
          <a:effectLst/>
        </p:spPr>
      </p:pic>
      <p:pic>
        <p:nvPicPr>
          <p:cNvPr id="79" name="Picture 10"/>
          <p:cNvPicPr>
            <a:picLocks noChangeArrowheads="1"/>
          </p:cNvPicPr>
          <p:nvPr/>
        </p:nvPicPr>
        <p:blipFill>
          <a:blip r:embed="rId4" cstate="print"/>
          <a:srcRect b="70183"/>
          <a:stretch>
            <a:fillRect/>
          </a:stretch>
        </p:blipFill>
        <p:spPr bwMode="auto">
          <a:xfrm>
            <a:off x="7524761" y="1181100"/>
            <a:ext cx="1957916" cy="1938867"/>
          </a:xfrm>
          <a:prstGeom prst="rect">
            <a:avLst/>
          </a:prstGeom>
          <a:noFill/>
          <a:ln w="12700">
            <a:noFill/>
            <a:miter lim="800000"/>
            <a:headEnd/>
            <a:tailEnd/>
          </a:ln>
          <a:effectLst/>
        </p:spPr>
      </p:pic>
      <p:pic>
        <p:nvPicPr>
          <p:cNvPr id="80" name="Picture 11"/>
          <p:cNvPicPr>
            <a:picLocks noChangeArrowheads="1"/>
          </p:cNvPicPr>
          <p:nvPr/>
        </p:nvPicPr>
        <p:blipFill>
          <a:blip r:embed="rId4" cstate="print"/>
          <a:srcRect l="44035" t="85674" r="12538"/>
          <a:stretch>
            <a:fillRect/>
          </a:stretch>
        </p:blipFill>
        <p:spPr bwMode="auto">
          <a:xfrm>
            <a:off x="8202094" y="4104226"/>
            <a:ext cx="601133" cy="658284"/>
          </a:xfrm>
          <a:prstGeom prst="rect">
            <a:avLst/>
          </a:prstGeom>
          <a:noFill/>
          <a:ln w="12700">
            <a:noFill/>
            <a:miter lim="800000"/>
            <a:headEnd/>
            <a:tailEnd/>
          </a:ln>
          <a:effectLst/>
        </p:spPr>
      </p:pic>
      <p:pic>
        <p:nvPicPr>
          <p:cNvPr id="81" name="Picture 12"/>
          <p:cNvPicPr>
            <a:picLocks noChangeArrowheads="1"/>
          </p:cNvPicPr>
          <p:nvPr/>
        </p:nvPicPr>
        <p:blipFill>
          <a:blip r:embed="rId4" cstate="print"/>
          <a:srcRect l="44141" t="85785" r="12553"/>
          <a:stretch>
            <a:fillRect/>
          </a:stretch>
        </p:blipFill>
        <p:spPr bwMode="auto">
          <a:xfrm>
            <a:off x="8284643" y="5143513"/>
            <a:ext cx="438151" cy="478367"/>
          </a:xfrm>
          <a:prstGeom prst="rect">
            <a:avLst/>
          </a:prstGeom>
          <a:noFill/>
          <a:ln w="12700">
            <a:noFill/>
            <a:miter lim="800000"/>
            <a:headEnd/>
            <a:tailEnd/>
          </a:ln>
          <a:effectLst/>
        </p:spPr>
      </p:pic>
      <p:pic>
        <p:nvPicPr>
          <p:cNvPr id="82" name="Picture 13"/>
          <p:cNvPicPr>
            <a:picLocks noChangeArrowheads="1"/>
          </p:cNvPicPr>
          <p:nvPr/>
        </p:nvPicPr>
        <p:blipFill>
          <a:blip r:embed="rId4" cstate="print"/>
          <a:srcRect l="44322" t="85910" r="12703"/>
          <a:stretch>
            <a:fillRect/>
          </a:stretch>
        </p:blipFill>
        <p:spPr bwMode="auto">
          <a:xfrm>
            <a:off x="8360843" y="6096019"/>
            <a:ext cx="336551" cy="370416"/>
          </a:xfrm>
          <a:prstGeom prst="rect">
            <a:avLst/>
          </a:prstGeom>
          <a:noFill/>
          <a:ln w="12700">
            <a:noFill/>
            <a:miter lim="800000"/>
            <a:headEnd/>
            <a:tailEnd/>
          </a:ln>
          <a:effectLst/>
        </p:spPr>
      </p:pic>
    </p:spTree>
    <p:extLst>
      <p:ext uri="{BB962C8B-B14F-4D97-AF65-F5344CB8AC3E}">
        <p14:creationId xmlns:p14="http://schemas.microsoft.com/office/powerpoint/2010/main" val="749163508"/>
      </p:ext>
    </p:extLst>
  </p:cSld>
  <p:clrMapOvr>
    <a:masterClrMapping/>
  </p:clrMapOvr>
  <p:transition spd="slow">
    <p:cover dir="d"/>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ytuł 1"/>
          <p:cNvSpPr txBox="1">
            <a:spLocks/>
          </p:cNvSpPr>
          <p:nvPr/>
        </p:nvSpPr>
        <p:spPr>
          <a:xfrm>
            <a:off x="4095746" y="224371"/>
            <a:ext cx="3048001" cy="465847"/>
          </a:xfrm>
          <a:prstGeom prst="rect">
            <a:avLst/>
          </a:prstGeom>
        </p:spPr>
        <p:txBody>
          <a:bodyPr>
            <a:normAutofit fontScale="97500"/>
          </a:bodyPr>
          <a:lstStyle/>
          <a:p>
            <a:pPr algn="ctr" defTabSz="1219170">
              <a:spcBef>
                <a:spcPct val="0"/>
              </a:spcBef>
              <a:defRPr/>
            </a:pPr>
            <a:r>
              <a:rPr lang="pl-PL" sz="2400" b="1" dirty="0">
                <a:solidFill>
                  <a:srgbClr val="A50021"/>
                </a:solidFill>
                <a:latin typeface="Calibri" panose="020F0502020204030204" pitchFamily="34" charset="0"/>
                <a:ea typeface="Calibri" panose="020F0502020204030204" pitchFamily="34" charset="0"/>
                <a:cs typeface="Calibri" panose="020F0502020204030204" pitchFamily="34" charset="0"/>
              </a:rPr>
              <a:t>Zadania:</a:t>
            </a:r>
            <a:endParaRPr lang="pl-PL" sz="24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Rectangle 2"/>
          <p:cNvSpPr txBox="1">
            <a:spLocks noChangeArrowheads="1"/>
          </p:cNvSpPr>
          <p:nvPr/>
        </p:nvSpPr>
        <p:spPr>
          <a:xfrm>
            <a:off x="420914" y="849686"/>
            <a:ext cx="11321143" cy="5783943"/>
          </a:xfrm>
          <a:prstGeom prst="rect">
            <a:avLst/>
          </a:prstGeom>
        </p:spPr>
        <p:txBody>
          <a:bodyPr vert="horz">
            <a:normAutofit/>
          </a:bodyPr>
          <a:lstStyle/>
          <a:p>
            <a:pPr algn="just" defTabSz="1219170">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Pojemność butli wynosi 10 dcm</a:t>
            </a:r>
            <a:r>
              <a:rPr lang="pl-PL" sz="2400" baseline="30000" dirty="0">
                <a:latin typeface="Calibri" panose="020F0502020204030204" pitchFamily="34" charset="0"/>
                <a:ea typeface="Calibri" panose="020F0502020204030204" pitchFamily="34" charset="0"/>
                <a:cs typeface="Calibri" panose="020F0502020204030204" pitchFamily="34" charset="0"/>
              </a:rPr>
              <a:t>3 </a:t>
            </a:r>
            <a:r>
              <a:rPr lang="pl-PL" sz="2400" dirty="0">
                <a:latin typeface="Calibri" panose="020F0502020204030204" pitchFamily="34" charset="0"/>
                <a:ea typeface="Calibri" panose="020F0502020204030204" pitchFamily="34" charset="0"/>
                <a:cs typeface="Calibri" panose="020F0502020204030204" pitchFamily="34" charset="0"/>
              </a:rPr>
              <a:t>( 10 litrów ). Ciśnienie gazu w niej zawartego wynosi 15 mpa ( 150 at.). Obliczyć objętość zawartego w butli gazu przy ciśnieniu atmosferycznym 1 atm.</a:t>
            </a:r>
          </a:p>
          <a:p>
            <a:pPr marL="365751" indent="-365751" algn="just" defTabSz="1219170">
              <a:spcBef>
                <a:spcPct val="20000"/>
              </a:spcBef>
              <a:buClr>
                <a:schemeClr val="accent3"/>
              </a:buClr>
              <a:buSzPct val="95000"/>
              <a:defRPr/>
            </a:pPr>
            <a:endParaRPr lang="pl-PL" sz="2667" dirty="0">
              <a:latin typeface="Arial" charset="0"/>
            </a:endParaRPr>
          </a:p>
          <a:p>
            <a:pPr marL="365751" indent="-365751" algn="just" defTabSz="1219170">
              <a:spcBef>
                <a:spcPct val="20000"/>
              </a:spcBef>
              <a:buClr>
                <a:schemeClr val="accent3"/>
              </a:buClr>
              <a:buSzPct val="95000"/>
              <a:defRPr/>
            </a:pPr>
            <a:r>
              <a:rPr lang="pl-PL" sz="2667" dirty="0">
                <a:latin typeface="Arial" charset="0"/>
              </a:rPr>
              <a:t>Dane: </a:t>
            </a:r>
          </a:p>
          <a:p>
            <a:pPr marL="365751" indent="-365751" algn="just" defTabSz="1219170">
              <a:spcBef>
                <a:spcPct val="20000"/>
              </a:spcBef>
              <a:buClr>
                <a:schemeClr val="accent3"/>
              </a:buClr>
              <a:buSzPct val="95000"/>
              <a:defRPr/>
            </a:pPr>
            <a:r>
              <a:rPr lang="pl-PL" sz="2667" dirty="0">
                <a:latin typeface="Arial" charset="0"/>
              </a:rPr>
              <a:t>	P</a:t>
            </a:r>
            <a:r>
              <a:rPr lang="pl-PL" sz="2667" baseline="-25000" dirty="0">
                <a:latin typeface="Arial" charset="0"/>
              </a:rPr>
              <a:t>1</a:t>
            </a:r>
            <a:r>
              <a:rPr lang="pl-PL" sz="2667" dirty="0">
                <a:latin typeface="Arial" charset="0"/>
              </a:rPr>
              <a:t> = 15 </a:t>
            </a:r>
            <a:r>
              <a:rPr lang="pl-PL" sz="2667" dirty="0" err="1">
                <a:latin typeface="Arial" charset="0"/>
              </a:rPr>
              <a:t>Mpa</a:t>
            </a:r>
            <a:r>
              <a:rPr lang="pl-PL" sz="2667" dirty="0">
                <a:latin typeface="Arial" charset="0"/>
              </a:rPr>
              <a:t> =150 at.		</a:t>
            </a:r>
          </a:p>
          <a:p>
            <a:pPr marL="365751" indent="-365751" algn="just" defTabSz="1219170">
              <a:spcBef>
                <a:spcPct val="20000"/>
              </a:spcBef>
              <a:buClr>
                <a:schemeClr val="accent3"/>
              </a:buClr>
              <a:buSzPct val="95000"/>
              <a:defRPr/>
            </a:pPr>
            <a:r>
              <a:rPr lang="pl-PL" sz="2667" dirty="0">
                <a:latin typeface="Arial" charset="0"/>
              </a:rPr>
              <a:t>	V</a:t>
            </a:r>
            <a:r>
              <a:rPr lang="pl-PL" sz="2667" baseline="-25000" dirty="0">
                <a:latin typeface="Arial" charset="0"/>
              </a:rPr>
              <a:t>1</a:t>
            </a:r>
            <a:r>
              <a:rPr lang="pl-PL" sz="2667" dirty="0">
                <a:latin typeface="Arial" charset="0"/>
              </a:rPr>
              <a:t> = 10 dcm</a:t>
            </a:r>
            <a:r>
              <a:rPr lang="pl-PL" sz="2667" baseline="30000" dirty="0">
                <a:latin typeface="Arial" charset="0"/>
              </a:rPr>
              <a:t>3 </a:t>
            </a:r>
            <a:r>
              <a:rPr lang="pl-PL" sz="2667" dirty="0">
                <a:latin typeface="Arial" charset="0"/>
              </a:rPr>
              <a:t>= 10 l		</a:t>
            </a:r>
            <a:endParaRPr lang="pl-PL" sz="2667" baseline="-25000" dirty="0">
              <a:latin typeface="Arial" charset="0"/>
            </a:endParaRPr>
          </a:p>
          <a:p>
            <a:pPr marL="365751" indent="-365751" algn="just" defTabSz="1219170">
              <a:spcBef>
                <a:spcPct val="20000"/>
              </a:spcBef>
              <a:buClr>
                <a:schemeClr val="accent3"/>
              </a:buClr>
              <a:buSzPct val="95000"/>
              <a:defRPr/>
            </a:pPr>
            <a:r>
              <a:rPr lang="pl-PL" sz="2667" dirty="0">
                <a:latin typeface="Arial" charset="0"/>
              </a:rPr>
              <a:t>	P</a:t>
            </a:r>
            <a:r>
              <a:rPr lang="pl-PL" sz="2667" baseline="-25000" dirty="0">
                <a:latin typeface="Arial" charset="0"/>
              </a:rPr>
              <a:t>2</a:t>
            </a:r>
            <a:r>
              <a:rPr lang="pl-PL" sz="2667" dirty="0">
                <a:latin typeface="Arial" charset="0"/>
              </a:rPr>
              <a:t> = 1 at.		</a:t>
            </a:r>
          </a:p>
          <a:p>
            <a:pPr marL="365751" indent="-365751" algn="just" defTabSz="1219170">
              <a:spcBef>
                <a:spcPct val="20000"/>
              </a:spcBef>
              <a:buClr>
                <a:schemeClr val="accent3"/>
              </a:buClr>
              <a:buSzPct val="95000"/>
              <a:defRPr/>
            </a:pPr>
            <a:r>
              <a:rPr lang="pl-PL" sz="2667" dirty="0">
                <a:latin typeface="Arial" charset="0"/>
              </a:rPr>
              <a:t>		</a:t>
            </a:r>
            <a:endParaRPr lang="pl-PL" sz="2667" baseline="-25000" dirty="0">
              <a:latin typeface="Arial" charset="0"/>
            </a:endParaRPr>
          </a:p>
          <a:p>
            <a:pPr marL="365751" indent="-365751" algn="just" defTabSz="1219170">
              <a:spcBef>
                <a:spcPct val="20000"/>
              </a:spcBef>
              <a:buClr>
                <a:schemeClr val="accent3"/>
              </a:buClr>
              <a:buSzPct val="95000"/>
              <a:defRPr/>
            </a:pPr>
            <a:r>
              <a:rPr lang="pl-PL" sz="2667" dirty="0">
                <a:latin typeface="Arial" charset="0"/>
              </a:rPr>
              <a:t>Szukane:				</a:t>
            </a:r>
          </a:p>
          <a:p>
            <a:pPr marL="365751" indent="-365751" algn="just" defTabSz="1219170">
              <a:spcBef>
                <a:spcPct val="20000"/>
              </a:spcBef>
              <a:buClr>
                <a:schemeClr val="accent3"/>
              </a:buClr>
              <a:buSzPct val="95000"/>
              <a:defRPr/>
            </a:pPr>
            <a:r>
              <a:rPr lang="pl-PL" sz="2667" dirty="0">
                <a:latin typeface="Arial" charset="0"/>
              </a:rPr>
              <a:t>	V</a:t>
            </a:r>
            <a:r>
              <a:rPr lang="pl-PL" sz="2667" baseline="-25000" dirty="0">
                <a:latin typeface="Arial" charset="0"/>
              </a:rPr>
              <a:t>2 </a:t>
            </a:r>
            <a:r>
              <a:rPr lang="pl-PL" sz="2667" dirty="0">
                <a:latin typeface="Arial" charset="0"/>
              </a:rPr>
              <a:t>- ? </a:t>
            </a:r>
          </a:p>
          <a:p>
            <a:pPr marL="365751" indent="-365751" algn="just" defTabSz="1219170">
              <a:spcBef>
                <a:spcPct val="20000"/>
              </a:spcBef>
              <a:buClr>
                <a:schemeClr val="accent3"/>
              </a:buClr>
              <a:buSzPct val="95000"/>
              <a:defRPr/>
            </a:pPr>
            <a:endParaRPr lang="pl-PL" sz="3200" dirty="0">
              <a:latin typeface="Arial" charset="0"/>
            </a:endParaRPr>
          </a:p>
        </p:txBody>
      </p:sp>
      <p:graphicFrame>
        <p:nvGraphicFramePr>
          <p:cNvPr id="6" name="Object 2"/>
          <p:cNvGraphicFramePr>
            <a:graphicFrameLocks noChangeAspect="1"/>
          </p:cNvGraphicFramePr>
          <p:nvPr/>
        </p:nvGraphicFramePr>
        <p:xfrm>
          <a:off x="5619747" y="2857496"/>
          <a:ext cx="4673600" cy="3776133"/>
        </p:xfrm>
        <a:graphic>
          <a:graphicData uri="http://schemas.openxmlformats.org/presentationml/2006/ole">
            <mc:AlternateContent xmlns:mc="http://schemas.openxmlformats.org/markup-compatibility/2006">
              <mc:Choice xmlns:v="urn:schemas-microsoft-com:vml" Requires="v">
                <p:oleObj name="Równanie" r:id="rId2" imgW="1320480" imgH="1066680" progId="Equation.3">
                  <p:embed/>
                </p:oleObj>
              </mc:Choice>
              <mc:Fallback>
                <p:oleObj name="Równanie" r:id="rId2" imgW="1320480" imgH="106668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9747" y="2857496"/>
                        <a:ext cx="4673600" cy="37761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72194707"/>
      </p:ext>
    </p:extLst>
  </p:cSld>
  <p:clrMapOvr>
    <a:masterClrMapping/>
  </p:clrMapOvr>
  <p:transition spd="slow">
    <p:cover dir="d"/>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ytuł 1"/>
          <p:cNvSpPr txBox="1">
            <a:spLocks/>
          </p:cNvSpPr>
          <p:nvPr/>
        </p:nvSpPr>
        <p:spPr>
          <a:xfrm>
            <a:off x="4659086" y="380989"/>
            <a:ext cx="2946400" cy="533411"/>
          </a:xfrm>
          <a:prstGeom prst="rect">
            <a:avLst/>
          </a:prstGeom>
        </p:spPr>
        <p:txBody>
          <a:bodyPr>
            <a:normAutofit fontScale="97500"/>
          </a:bodyPr>
          <a:lstStyle/>
          <a:p>
            <a:pPr algn="ctr" defTabSz="1219170">
              <a:spcBef>
                <a:spcPct val="0"/>
              </a:spcBef>
              <a:defRPr/>
            </a:pPr>
            <a:r>
              <a:rPr lang="pl-PL" sz="2400" b="1" dirty="0">
                <a:solidFill>
                  <a:srgbClr val="A50021"/>
                </a:solidFill>
                <a:latin typeface="Calibri" panose="020F0502020204030204" pitchFamily="34" charset="0"/>
                <a:ea typeface="Calibri" panose="020F0502020204030204" pitchFamily="34" charset="0"/>
                <a:cs typeface="Calibri" panose="020F0502020204030204" pitchFamily="34" charset="0"/>
              </a:rPr>
              <a:t>Zadania:</a:t>
            </a:r>
            <a:endParaRPr lang="pl-PL" sz="24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Rectangle 3"/>
          <p:cNvSpPr txBox="1">
            <a:spLocks noChangeArrowheads="1"/>
          </p:cNvSpPr>
          <p:nvPr/>
        </p:nvSpPr>
        <p:spPr>
          <a:xfrm>
            <a:off x="362858" y="1278220"/>
            <a:ext cx="5994400" cy="4962923"/>
          </a:xfrm>
          <a:prstGeom prst="rect">
            <a:avLst/>
          </a:prstGeom>
        </p:spPr>
        <p:txBody>
          <a:bodyPr vert="horz">
            <a:normAutofit/>
          </a:bodyPr>
          <a:lstStyle/>
          <a:p>
            <a:pPr defTabSz="1219170">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Oblicz: Jaką objętość na głębokości 10 m będzie miał balon, którego objętość na powierzchni wynosi 6 l.</a:t>
            </a:r>
          </a:p>
          <a:p>
            <a:pPr marL="365751" indent="-365751" defTabSz="1219170">
              <a:spcBef>
                <a:spcPct val="20000"/>
              </a:spcBef>
              <a:buClr>
                <a:schemeClr val="accent3"/>
              </a:buClr>
              <a:buSzPct val="95000"/>
              <a:defRPr/>
            </a:pPr>
            <a:endParaRPr lang="pl-PL" sz="2133" dirty="0"/>
          </a:p>
          <a:p>
            <a:pPr marL="365751" indent="-365751" defTabSz="1219170">
              <a:spcBef>
                <a:spcPct val="20000"/>
              </a:spcBef>
              <a:buClr>
                <a:schemeClr val="accent3"/>
              </a:buClr>
              <a:buSzPct val="95000"/>
              <a:defRPr/>
            </a:pPr>
            <a:r>
              <a:rPr lang="pl-PL" sz="2133" dirty="0"/>
              <a:t>P</a:t>
            </a:r>
            <a:r>
              <a:rPr lang="pl-PL" sz="2133" baseline="-25000" dirty="0"/>
              <a:t>1</a:t>
            </a:r>
            <a:r>
              <a:rPr lang="pl-PL" sz="2133" dirty="0"/>
              <a:t>= 1atm;  P</a:t>
            </a:r>
            <a:r>
              <a:rPr lang="pl-PL" sz="2133" baseline="-25000" dirty="0"/>
              <a:t>2</a:t>
            </a:r>
            <a:r>
              <a:rPr lang="pl-PL" sz="2133" dirty="0"/>
              <a:t> =2atm;  V</a:t>
            </a:r>
            <a:r>
              <a:rPr lang="pl-PL" sz="2133" baseline="-25000" dirty="0"/>
              <a:t>1</a:t>
            </a:r>
            <a:r>
              <a:rPr lang="pl-PL" sz="2133" dirty="0"/>
              <a:t>=6l;   V</a:t>
            </a:r>
            <a:r>
              <a:rPr lang="pl-PL" sz="2133" baseline="-25000" dirty="0"/>
              <a:t>2</a:t>
            </a:r>
            <a:r>
              <a:rPr lang="pl-PL" sz="2133" dirty="0"/>
              <a:t>= ???</a:t>
            </a:r>
          </a:p>
          <a:p>
            <a:pPr marL="365751" indent="-365751" defTabSz="1219170">
              <a:spcBef>
                <a:spcPct val="20000"/>
              </a:spcBef>
              <a:buClr>
                <a:schemeClr val="accent3"/>
              </a:buClr>
              <a:buSzPct val="95000"/>
              <a:defRPr/>
            </a:pPr>
            <a:r>
              <a:rPr lang="pl-PL" sz="2133" dirty="0"/>
              <a:t>P</a:t>
            </a:r>
            <a:r>
              <a:rPr lang="pl-PL" sz="2133" baseline="-25000" dirty="0"/>
              <a:t>1</a:t>
            </a:r>
            <a:r>
              <a:rPr lang="pl-PL" sz="2133" dirty="0"/>
              <a:t>*V</a:t>
            </a:r>
            <a:r>
              <a:rPr lang="pl-PL" sz="2133" baseline="-25000" dirty="0"/>
              <a:t>1</a:t>
            </a:r>
            <a:r>
              <a:rPr lang="pl-PL" sz="2133" dirty="0"/>
              <a:t> = P</a:t>
            </a:r>
            <a:r>
              <a:rPr lang="pl-PL" sz="2133" baseline="-25000" dirty="0"/>
              <a:t>2</a:t>
            </a:r>
            <a:r>
              <a:rPr lang="pl-PL" sz="2133" dirty="0"/>
              <a:t>*V</a:t>
            </a:r>
            <a:r>
              <a:rPr lang="pl-PL" sz="2133" baseline="-25000" dirty="0"/>
              <a:t>2</a:t>
            </a:r>
          </a:p>
          <a:p>
            <a:pPr marL="365751" indent="-365751" defTabSz="1219170">
              <a:spcBef>
                <a:spcPct val="20000"/>
              </a:spcBef>
              <a:buClr>
                <a:schemeClr val="accent3"/>
              </a:buClr>
              <a:buSzPct val="95000"/>
              <a:defRPr/>
            </a:pPr>
            <a:endParaRPr lang="pl-PL" sz="2133" dirty="0"/>
          </a:p>
          <a:p>
            <a:pPr marL="365751" indent="-365751" defTabSz="1219170">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Po przekształceniu mamy: </a:t>
            </a:r>
          </a:p>
          <a:p>
            <a:pPr marL="365751" indent="-365751" defTabSz="1219170">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Podstawiamy: </a:t>
            </a:r>
          </a:p>
          <a:p>
            <a:pPr marL="365751" indent="-365751" defTabSz="1219170">
              <a:spcBef>
                <a:spcPct val="20000"/>
              </a:spcBef>
              <a:buClr>
                <a:schemeClr val="accent3"/>
              </a:buClr>
              <a:buSzPct val="95000"/>
              <a:defRPr/>
            </a:pPr>
            <a:endParaRPr lang="pl-PL" sz="2133" dirty="0"/>
          </a:p>
          <a:p>
            <a:pPr marL="365751" indent="-365751" defTabSz="1219170">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Odpowiedź: Balon na głębokości 10 m.</a:t>
            </a:r>
          </a:p>
          <a:p>
            <a:pPr marL="365751" indent="-365751" defTabSz="1219170">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Będzie miał 3 dm</a:t>
            </a:r>
            <a:r>
              <a:rPr lang="pl-PL" sz="2400" baseline="30000" dirty="0">
                <a:latin typeface="Calibri" panose="020F0502020204030204" pitchFamily="34" charset="0"/>
                <a:ea typeface="Calibri" panose="020F0502020204030204" pitchFamily="34" charset="0"/>
                <a:cs typeface="Calibri" panose="020F0502020204030204" pitchFamily="34" charset="0"/>
              </a:rPr>
              <a:t>3</a:t>
            </a:r>
            <a:r>
              <a:rPr lang="pl-PL" sz="2400" dirty="0">
                <a:latin typeface="Calibri" panose="020F0502020204030204" pitchFamily="34" charset="0"/>
                <a:ea typeface="Calibri" panose="020F0502020204030204" pitchFamily="34" charset="0"/>
                <a:cs typeface="Calibri" panose="020F0502020204030204" pitchFamily="34" charset="0"/>
              </a:rPr>
              <a:t> (3 l).</a:t>
            </a:r>
          </a:p>
        </p:txBody>
      </p:sp>
      <p:graphicFrame>
        <p:nvGraphicFramePr>
          <p:cNvPr id="3074" name="Object 2"/>
          <p:cNvGraphicFramePr>
            <a:graphicFrameLocks noChangeAspect="1"/>
          </p:cNvGraphicFramePr>
          <p:nvPr/>
        </p:nvGraphicFramePr>
        <p:xfrm>
          <a:off x="7143758" y="1714488"/>
          <a:ext cx="3659717" cy="2173816"/>
        </p:xfrm>
        <a:graphic>
          <a:graphicData uri="http://schemas.openxmlformats.org/presentationml/2006/ole">
            <mc:AlternateContent xmlns:mc="http://schemas.openxmlformats.org/markup-compatibility/2006">
              <mc:Choice xmlns:v="urn:schemas-microsoft-com:vml" Requires="v">
                <p:oleObj name="Równanie" r:id="rId2" imgW="787320" imgH="495000" progId="Equation.3">
                  <p:embed/>
                </p:oleObj>
              </mc:Choice>
              <mc:Fallback>
                <p:oleObj name="Równanie" r:id="rId2" imgW="787320" imgH="4950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758" y="1714488"/>
                        <a:ext cx="3659717" cy="21738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3"/>
          <p:cNvGraphicFramePr>
            <a:graphicFrameLocks noChangeAspect="1"/>
          </p:cNvGraphicFramePr>
          <p:nvPr/>
        </p:nvGraphicFramePr>
        <p:xfrm>
          <a:off x="6096001" y="4381507"/>
          <a:ext cx="5378449" cy="1094316"/>
        </p:xfrm>
        <a:graphic>
          <a:graphicData uri="http://schemas.openxmlformats.org/presentationml/2006/ole">
            <mc:AlternateContent xmlns:mc="http://schemas.openxmlformats.org/markup-compatibility/2006">
              <mc:Choice xmlns:v="urn:schemas-microsoft-com:vml" Requires="v">
                <p:oleObj name="Równanie" r:id="rId4" imgW="2311200" imgH="469800" progId="Equation.3">
                  <p:embed/>
                </p:oleObj>
              </mc:Choice>
              <mc:Fallback>
                <p:oleObj name="Równanie" r:id="rId4" imgW="2311200" imgH="469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1" y="4381507"/>
                        <a:ext cx="5378449" cy="10943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08566457"/>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additive="base">
                                        <p:cTn id="13" dur="500" fill="hold"/>
                                        <p:tgtEl>
                                          <p:spTgt spid="3075"/>
                                        </p:tgtEl>
                                        <p:attrNameLst>
                                          <p:attrName>ppt_x</p:attrName>
                                        </p:attrNameLst>
                                      </p:cBhvr>
                                      <p:tavLst>
                                        <p:tav tm="0">
                                          <p:val>
                                            <p:strVal val="#ppt_x"/>
                                          </p:val>
                                        </p:tav>
                                        <p:tav tm="100000">
                                          <p:val>
                                            <p:strVal val="#ppt_x"/>
                                          </p:val>
                                        </p:tav>
                                      </p:tavLst>
                                    </p:anim>
                                    <p:anim calcmode="lin" valueType="num">
                                      <p:cBhvr additive="base">
                                        <p:cTn id="14"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ytuł 1"/>
          <p:cNvSpPr txBox="1">
            <a:spLocks/>
          </p:cNvSpPr>
          <p:nvPr/>
        </p:nvSpPr>
        <p:spPr>
          <a:xfrm>
            <a:off x="3042589" y="651381"/>
            <a:ext cx="5524539" cy="762005"/>
          </a:xfrm>
          <a:prstGeom prst="rect">
            <a:avLst/>
          </a:prstGeom>
        </p:spPr>
        <p:txBody>
          <a:bodyPr/>
          <a:lstStyle/>
          <a:p>
            <a:pPr algn="ctr" defTabSz="1219170">
              <a:spcBef>
                <a:spcPct val="0"/>
              </a:spcBef>
              <a:defRPr/>
            </a:pPr>
            <a:r>
              <a:rPr lang="pl-PL" sz="3000" b="1" dirty="0">
                <a:latin typeface="Calibri" panose="020F0502020204030204" pitchFamily="34" charset="0"/>
                <a:ea typeface="Calibri" panose="020F0502020204030204" pitchFamily="34" charset="0"/>
                <a:cs typeface="Calibri" panose="020F0502020204030204" pitchFamily="34" charset="0"/>
              </a:rPr>
              <a:t>Podstawy hydrodynamiki</a:t>
            </a:r>
          </a:p>
        </p:txBody>
      </p:sp>
      <p:sp>
        <p:nvSpPr>
          <p:cNvPr id="6" name="Symbol zastępczy zawartości 2"/>
          <p:cNvSpPr txBox="1">
            <a:spLocks/>
          </p:cNvSpPr>
          <p:nvPr/>
        </p:nvSpPr>
        <p:spPr>
          <a:xfrm>
            <a:off x="395785" y="1498132"/>
            <a:ext cx="11068334" cy="4861726"/>
          </a:xfrm>
          <a:prstGeom prst="rect">
            <a:avLst/>
          </a:prstGeom>
        </p:spPr>
        <p:txBody>
          <a:bodyPr/>
          <a:lstStyle/>
          <a:p>
            <a:pPr marL="457189" indent="-457189" algn="just" defTabSz="1219170">
              <a:defRPr/>
            </a:pPr>
            <a:r>
              <a:rPr lang="pl-PL" sz="2400" b="1" u="sng" dirty="0">
                <a:latin typeface="Calibri" panose="020F0502020204030204" pitchFamily="34" charset="0"/>
                <a:ea typeface="Calibri" panose="020F0502020204030204" pitchFamily="34" charset="0"/>
                <a:cs typeface="Calibri" panose="020F0502020204030204" pitchFamily="34" charset="0"/>
              </a:rPr>
              <a:t>Opory ruchu:</a:t>
            </a:r>
          </a:p>
          <a:p>
            <a:pPr marL="457189" indent="-457189" algn="just" defTabSz="1219170">
              <a:defRPr/>
            </a:pPr>
            <a:endParaRPr lang="pl-PL" sz="2400" b="1"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a:p>
            <a:pPr algn="just" defTabSz="1219170">
              <a:defRPr/>
            </a:pPr>
            <a:r>
              <a:rPr lang="pl-PL" sz="2400" dirty="0">
                <a:latin typeface="Calibri" panose="020F0502020204030204" pitchFamily="34" charset="0"/>
                <a:ea typeface="Calibri" panose="020F0502020204030204" pitchFamily="34" charset="0"/>
                <a:cs typeface="Calibri" panose="020F0502020204030204" pitchFamily="34" charset="0"/>
              </a:rPr>
              <a:t>Duża gęstość wody sprawia że podczas nurkowania odczuwamy znaczne opory ruchu. Są one tym większe im mniej opływową sylwetkę przyjmie nurek oraz im szybciej się porusza (opory wzrastają proporcjonalnie do kwadratu szybkości). </a:t>
            </a:r>
          </a:p>
          <a:p>
            <a:pPr algn="just" defTabSz="1219170">
              <a:defRPr/>
            </a:pPr>
            <a:endParaRPr lang="pl-PL" sz="2400" dirty="0">
              <a:latin typeface="Calibri" panose="020F0502020204030204" pitchFamily="34" charset="0"/>
              <a:ea typeface="Calibri" panose="020F0502020204030204" pitchFamily="34" charset="0"/>
              <a:cs typeface="Calibri" panose="020F0502020204030204" pitchFamily="34" charset="0"/>
            </a:endParaRPr>
          </a:p>
          <a:p>
            <a:pPr algn="just" defTabSz="1219170">
              <a:defRPr/>
            </a:pPr>
            <a:r>
              <a:rPr lang="pl-PL" sz="2400" dirty="0">
                <a:latin typeface="Calibri" panose="020F0502020204030204" pitchFamily="34" charset="0"/>
                <a:ea typeface="Calibri" panose="020F0502020204030204" pitchFamily="34" charset="0"/>
                <a:cs typeface="Calibri" panose="020F0502020204030204" pitchFamily="34" charset="0"/>
              </a:rPr>
              <a:t>Aby uniknąć nadmiernego zmęczenia i zadyszki pod wodą powinniśmy poruszać się w miarę możliwości powoli i nie wykonywać gwałtownych ruchów.</a:t>
            </a:r>
          </a:p>
          <a:p>
            <a:pPr algn="just" defTabSz="1219170">
              <a:defRPr/>
            </a:pPr>
            <a:endParaRPr lang="pl-PL" sz="2400" dirty="0">
              <a:latin typeface="Calibri" panose="020F0502020204030204" pitchFamily="34" charset="0"/>
              <a:ea typeface="Calibri" panose="020F0502020204030204" pitchFamily="34" charset="0"/>
              <a:cs typeface="Calibri" panose="020F0502020204030204" pitchFamily="34" charset="0"/>
            </a:endParaRPr>
          </a:p>
          <a:p>
            <a:pPr algn="just" defTabSz="1219170">
              <a:defRPr/>
            </a:pPr>
            <a:r>
              <a:rPr lang="pl-PL" sz="2400" dirty="0">
                <a:latin typeface="Calibri" panose="020F0502020204030204" pitchFamily="34" charset="0"/>
                <a:ea typeface="Calibri" panose="020F0502020204030204" pitchFamily="34" charset="0"/>
                <a:cs typeface="Calibri" panose="020F0502020204030204" pitchFamily="34" charset="0"/>
              </a:rPr>
              <a:t>Nasz sprzęt powinien być prawidłowo zmontowany.</a:t>
            </a:r>
          </a:p>
        </p:txBody>
      </p:sp>
    </p:spTree>
    <p:extLst>
      <p:ext uri="{BB962C8B-B14F-4D97-AF65-F5344CB8AC3E}">
        <p14:creationId xmlns:p14="http://schemas.microsoft.com/office/powerpoint/2010/main" val="926853488"/>
      </p:ext>
    </p:extLst>
  </p:cSld>
  <p:clrMapOvr>
    <a:masterClrMapping/>
  </p:clrMapOvr>
  <p:transition spd="slow">
    <p:cover dir="d"/>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ytuł 1"/>
          <p:cNvSpPr txBox="1">
            <a:spLocks/>
          </p:cNvSpPr>
          <p:nvPr/>
        </p:nvSpPr>
        <p:spPr>
          <a:xfrm>
            <a:off x="3802744" y="187323"/>
            <a:ext cx="3556000" cy="527034"/>
          </a:xfrm>
          <a:prstGeom prst="rect">
            <a:avLst/>
          </a:prstGeom>
        </p:spPr>
        <p:txBody>
          <a:bodyPr>
            <a:normAutofit fontScale="97500"/>
          </a:bodyPr>
          <a:lstStyle/>
          <a:p>
            <a:pPr algn="ctr" defTabSz="1219170">
              <a:spcBef>
                <a:spcPct val="0"/>
              </a:spcBef>
              <a:defRPr/>
            </a:pPr>
            <a:r>
              <a:rPr lang="pl-PL" sz="2400" b="1" dirty="0">
                <a:solidFill>
                  <a:srgbClr val="A50021"/>
                </a:solidFill>
                <a:latin typeface="Calibri" panose="020F0502020204030204" pitchFamily="34" charset="0"/>
                <a:ea typeface="Calibri" panose="020F0502020204030204" pitchFamily="34" charset="0"/>
                <a:cs typeface="Calibri" panose="020F0502020204030204" pitchFamily="34" charset="0"/>
              </a:rPr>
              <a:t>Zadania:</a:t>
            </a:r>
            <a:endParaRPr lang="pl-PL" sz="24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Rectangle 3"/>
          <p:cNvSpPr txBox="1">
            <a:spLocks noChangeArrowheads="1"/>
          </p:cNvSpPr>
          <p:nvPr/>
        </p:nvSpPr>
        <p:spPr>
          <a:xfrm>
            <a:off x="397291" y="1044563"/>
            <a:ext cx="9980423" cy="2859780"/>
          </a:xfrm>
          <a:prstGeom prst="rect">
            <a:avLst/>
          </a:prstGeom>
        </p:spPr>
        <p:txBody>
          <a:bodyPr/>
          <a:lstStyle/>
          <a:p>
            <a:pPr defTabSz="1219170">
              <a:lnSpc>
                <a:spcPct val="90000"/>
              </a:lnSpc>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Nurek zanurkował na głębokość 10 m z aparatem nurkowym. Objętość płuc nurka wynosi 5 dm</a:t>
            </a:r>
            <a:r>
              <a:rPr lang="pl-PL" sz="2400" baseline="30000" dirty="0">
                <a:latin typeface="Calibri" panose="020F0502020204030204" pitchFamily="34" charset="0"/>
                <a:ea typeface="Calibri" panose="020F0502020204030204" pitchFamily="34" charset="0"/>
                <a:cs typeface="Calibri" panose="020F0502020204030204" pitchFamily="34" charset="0"/>
              </a:rPr>
              <a:t>3.</a:t>
            </a:r>
          </a:p>
          <a:p>
            <a:pPr marL="365751" indent="-365751" defTabSz="1219170">
              <a:lnSpc>
                <a:spcPct val="90000"/>
              </a:lnSpc>
              <a:spcBef>
                <a:spcPct val="20000"/>
              </a:spcBef>
              <a:buClr>
                <a:schemeClr val="accent3"/>
              </a:buClr>
              <a:buSzPct val="95000"/>
              <a:defRPr/>
            </a:pPr>
            <a:endParaRPr lang="pl-PL" sz="2400" baseline="30000" dirty="0">
              <a:latin typeface="Calibri" panose="020F0502020204030204" pitchFamily="34" charset="0"/>
              <a:ea typeface="Calibri" panose="020F0502020204030204" pitchFamily="34" charset="0"/>
              <a:cs typeface="Calibri" panose="020F0502020204030204" pitchFamily="34" charset="0"/>
            </a:endParaRPr>
          </a:p>
          <a:p>
            <a:pPr marL="365751" indent="-365751" defTabSz="1219170">
              <a:lnSpc>
                <a:spcPct val="90000"/>
              </a:lnSpc>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Jaką objętość będą miały płuca nurka, gdyby z tej głębokości wynurzył się na</a:t>
            </a:r>
          </a:p>
          <a:p>
            <a:pPr marL="365751" indent="-365751" defTabSz="1219170">
              <a:lnSpc>
                <a:spcPct val="90000"/>
              </a:lnSpc>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powierzchnię ze wstrzymanym oddechem?</a:t>
            </a:r>
          </a:p>
          <a:p>
            <a:pPr marL="365751" indent="-365751" defTabSz="1219170">
              <a:lnSpc>
                <a:spcPct val="90000"/>
              </a:lnSpc>
              <a:spcBef>
                <a:spcPct val="20000"/>
              </a:spcBef>
              <a:buClr>
                <a:schemeClr val="accent3"/>
              </a:buClr>
              <a:buSzPct val="95000"/>
              <a:buFont typeface="Wingdings 2"/>
              <a:buChar char=""/>
              <a:defRPr/>
            </a:pPr>
            <a:endParaRPr lang="pl-PL" sz="2400" dirty="0">
              <a:latin typeface="Calibri" panose="020F0502020204030204" pitchFamily="34" charset="0"/>
              <a:ea typeface="Calibri" panose="020F0502020204030204" pitchFamily="34" charset="0"/>
              <a:cs typeface="Calibri" panose="020F0502020204030204" pitchFamily="34" charset="0"/>
            </a:endParaRPr>
          </a:p>
          <a:p>
            <a:pPr marL="365751" indent="-365751" defTabSz="1219170">
              <a:lnSpc>
                <a:spcPct val="90000"/>
              </a:lnSpc>
              <a:spcBef>
                <a:spcPct val="20000"/>
              </a:spcBef>
              <a:buClr>
                <a:schemeClr val="accent3"/>
              </a:buClr>
              <a:buSzPct val="95000"/>
              <a:defRPr/>
            </a:pPr>
            <a:r>
              <a:rPr lang="pl-PL" sz="2400" dirty="0">
                <a:latin typeface="Calibri" panose="020F0502020204030204" pitchFamily="34" charset="0"/>
                <a:ea typeface="Calibri" panose="020F0502020204030204" pitchFamily="34" charset="0"/>
                <a:cs typeface="Calibri" panose="020F0502020204030204" pitchFamily="34" charset="0"/>
              </a:rPr>
              <a:t>Rozwiązanie:</a:t>
            </a:r>
          </a:p>
        </p:txBody>
      </p:sp>
      <p:graphicFrame>
        <p:nvGraphicFramePr>
          <p:cNvPr id="4098" name="Object 2"/>
          <p:cNvGraphicFramePr>
            <a:graphicFrameLocks noChangeAspect="1"/>
          </p:cNvGraphicFramePr>
          <p:nvPr/>
        </p:nvGraphicFramePr>
        <p:xfrm>
          <a:off x="3143230" y="3714753"/>
          <a:ext cx="2688167" cy="622300"/>
        </p:xfrm>
        <a:graphic>
          <a:graphicData uri="http://schemas.openxmlformats.org/presentationml/2006/ole">
            <mc:AlternateContent xmlns:mc="http://schemas.openxmlformats.org/markup-compatibility/2006">
              <mc:Choice xmlns:v="urn:schemas-microsoft-com:vml" Requires="v">
                <p:oleObj name="Równanie" r:id="rId2" imgW="1041120" imgH="241200" progId="Equation.3">
                  <p:embed/>
                </p:oleObj>
              </mc:Choice>
              <mc:Fallback>
                <p:oleObj name="Równanie" r:id="rId2" imgW="1041120" imgH="2412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30" y="3714753"/>
                        <a:ext cx="2688167" cy="622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99" name="Object 3"/>
          <p:cNvGraphicFramePr>
            <a:graphicFrameLocks noChangeAspect="1"/>
          </p:cNvGraphicFramePr>
          <p:nvPr/>
        </p:nvGraphicFramePr>
        <p:xfrm>
          <a:off x="7810512" y="3429001"/>
          <a:ext cx="1830917" cy="1087967"/>
        </p:xfrm>
        <a:graphic>
          <a:graphicData uri="http://schemas.openxmlformats.org/presentationml/2006/ole">
            <mc:AlternateContent xmlns:mc="http://schemas.openxmlformats.org/markup-compatibility/2006">
              <mc:Choice xmlns:v="urn:schemas-microsoft-com:vml" Requires="v">
                <p:oleObj name="Równanie" r:id="rId4" imgW="787320" imgH="495000" progId="Equation.3">
                  <p:embed/>
                </p:oleObj>
              </mc:Choice>
              <mc:Fallback>
                <p:oleObj name="Równanie" r:id="rId4" imgW="787320" imgH="495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0512" y="3429001"/>
                        <a:ext cx="1830917" cy="10879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0" name="Object 4"/>
          <p:cNvGraphicFramePr>
            <a:graphicFrameLocks noChangeAspect="1"/>
          </p:cNvGraphicFramePr>
          <p:nvPr/>
        </p:nvGraphicFramePr>
        <p:xfrm>
          <a:off x="2000222" y="4667259"/>
          <a:ext cx="2976033" cy="1111251"/>
        </p:xfrm>
        <a:graphic>
          <a:graphicData uri="http://schemas.openxmlformats.org/presentationml/2006/ole">
            <mc:AlternateContent xmlns:mc="http://schemas.openxmlformats.org/markup-compatibility/2006">
              <mc:Choice xmlns:v="urn:schemas-microsoft-com:vml" Requires="v">
                <p:oleObj name="Równanie" r:id="rId6" imgW="1257120" imgH="469800" progId="Equation.3">
                  <p:embed/>
                </p:oleObj>
              </mc:Choice>
              <mc:Fallback>
                <p:oleObj name="Równanie" r:id="rId6" imgW="1257120" imgH="4698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00222" y="4667259"/>
                        <a:ext cx="2976033" cy="11112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1" name="Object 5"/>
          <p:cNvGraphicFramePr>
            <a:graphicFrameLocks noChangeAspect="1"/>
          </p:cNvGraphicFramePr>
          <p:nvPr/>
        </p:nvGraphicFramePr>
        <p:xfrm>
          <a:off x="5333995" y="5238763"/>
          <a:ext cx="3735917" cy="1189567"/>
        </p:xfrm>
        <a:graphic>
          <a:graphicData uri="http://schemas.openxmlformats.org/presentationml/2006/ole">
            <mc:AlternateContent xmlns:mc="http://schemas.openxmlformats.org/markup-compatibility/2006">
              <mc:Choice xmlns:v="urn:schemas-microsoft-com:vml" Requires="v">
                <p:oleObj name="Równanie" r:id="rId8" imgW="1434960" imgH="457200" progId="Equation.3">
                  <p:embed/>
                </p:oleObj>
              </mc:Choice>
              <mc:Fallback>
                <p:oleObj name="Równanie" r:id="rId8" imgW="1434960" imgH="4572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3995" y="5238763"/>
                        <a:ext cx="3735917" cy="11895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67867450"/>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box(in)">
                                      <p:cBhvr>
                                        <p:cTn id="12" dur="500"/>
                                        <p:tgtEl>
                                          <p:spTgt spid="409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box(in)">
                                      <p:cBhvr>
                                        <p:cTn id="17" dur="500"/>
                                        <p:tgtEl>
                                          <p:spTgt spid="4100"/>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101"/>
                                        </p:tgtEl>
                                        <p:attrNameLst>
                                          <p:attrName>style.visibility</p:attrName>
                                        </p:attrNameLst>
                                      </p:cBhvr>
                                      <p:to>
                                        <p:strVal val="visible"/>
                                      </p:to>
                                    </p:set>
                                    <p:animEffect transition="in" filter="box(in)">
                                      <p:cBhvr>
                                        <p:cTn id="22"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ytuł 1"/>
          <p:cNvSpPr txBox="1">
            <a:spLocks/>
          </p:cNvSpPr>
          <p:nvPr/>
        </p:nvSpPr>
        <p:spPr>
          <a:xfrm>
            <a:off x="3947884" y="276254"/>
            <a:ext cx="3280229" cy="748795"/>
          </a:xfrm>
          <a:prstGeom prst="rect">
            <a:avLst/>
          </a:prstGeom>
        </p:spPr>
        <p:txBody>
          <a:bodyPr>
            <a:normAutofit fontScale="97500"/>
          </a:bodyPr>
          <a:lstStyle/>
          <a:p>
            <a:pPr algn="ctr" defTabSz="1219170">
              <a:spcBef>
                <a:spcPct val="0"/>
              </a:spcBef>
              <a:defRPr/>
            </a:pPr>
            <a:r>
              <a:rPr lang="pl-PL" sz="2400" b="1" dirty="0">
                <a:solidFill>
                  <a:srgbClr val="A50021"/>
                </a:solidFill>
                <a:latin typeface="Calibri" panose="020F0502020204030204" pitchFamily="34" charset="0"/>
                <a:ea typeface="Calibri" panose="020F0502020204030204" pitchFamily="34" charset="0"/>
                <a:cs typeface="Calibri" panose="020F0502020204030204" pitchFamily="34" charset="0"/>
              </a:rPr>
              <a:t>Zadania:</a:t>
            </a:r>
            <a:endParaRPr lang="pl-PL" sz="24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Rectangle 2"/>
          <p:cNvSpPr txBox="1">
            <a:spLocks noChangeArrowheads="1"/>
          </p:cNvSpPr>
          <p:nvPr/>
        </p:nvSpPr>
        <p:spPr>
          <a:xfrm>
            <a:off x="350336" y="1178881"/>
            <a:ext cx="6877777" cy="666755"/>
          </a:xfrm>
          <a:prstGeom prst="rect">
            <a:avLst/>
          </a:prstGeom>
        </p:spPr>
        <p:txBody>
          <a:bodyPr/>
          <a:lstStyle/>
          <a:p>
            <a:pPr defTabSz="1219170">
              <a:spcBef>
                <a:spcPct val="0"/>
              </a:spcBef>
              <a:defRPr/>
            </a:pPr>
            <a:r>
              <a:rPr lang="pl-PL" sz="2400" b="1" dirty="0">
                <a:latin typeface="Calibri" panose="020F0502020204030204" pitchFamily="34" charset="0"/>
                <a:ea typeface="Calibri" panose="020F0502020204030204" pitchFamily="34" charset="0"/>
                <a:cs typeface="Calibri" panose="020F0502020204030204" pitchFamily="34" charset="0"/>
              </a:rPr>
              <a:t>Obliczanie zapasu gazu </a:t>
            </a:r>
            <a:r>
              <a:rPr lang="pl-PL" sz="2400" dirty="0">
                <a:latin typeface="Calibri" panose="020F0502020204030204" pitchFamily="34" charset="0"/>
                <a:ea typeface="Calibri" panose="020F0502020204030204" pitchFamily="34" charset="0"/>
                <a:cs typeface="Calibri" panose="020F0502020204030204" pitchFamily="34" charset="0"/>
              </a:rPr>
              <a:t>  (Prawo Boyle’a Mariotte’a)</a:t>
            </a:r>
          </a:p>
        </p:txBody>
      </p:sp>
      <p:sp>
        <p:nvSpPr>
          <p:cNvPr id="6" name="Prostokąt 5"/>
          <p:cNvSpPr/>
          <p:nvPr/>
        </p:nvSpPr>
        <p:spPr>
          <a:xfrm>
            <a:off x="476211" y="1963569"/>
            <a:ext cx="11568608" cy="1897892"/>
          </a:xfrm>
          <a:prstGeom prst="rect">
            <a:avLst/>
          </a:prstGeom>
        </p:spPr>
        <p:txBody>
          <a:bodyPr wrap="square">
            <a:spAutoFit/>
          </a:bodyPr>
          <a:lstStyle/>
          <a:p>
            <a:r>
              <a:rPr lang="pl-PL" sz="2400" dirty="0">
                <a:latin typeface="Calibri" panose="020F0502020204030204" pitchFamily="34" charset="0"/>
                <a:ea typeface="Calibri" panose="020F0502020204030204" pitchFamily="34" charset="0"/>
                <a:cs typeface="Calibri" panose="020F0502020204030204" pitchFamily="34" charset="0"/>
              </a:rPr>
              <a:t>Na jak długo wystarczy </a:t>
            </a:r>
            <a:r>
              <a:rPr lang="pl-PL" sz="2400" b="1" dirty="0">
                <a:latin typeface="Calibri" panose="020F0502020204030204" pitchFamily="34" charset="0"/>
                <a:ea typeface="Calibri" panose="020F0502020204030204" pitchFamily="34" charset="0"/>
                <a:cs typeface="Calibri" panose="020F0502020204030204" pitchFamily="34" charset="0"/>
              </a:rPr>
              <a:t>10 litrowa </a:t>
            </a:r>
            <a:r>
              <a:rPr lang="pl-PL" sz="2400" dirty="0">
                <a:latin typeface="Calibri" panose="020F0502020204030204" pitchFamily="34" charset="0"/>
                <a:ea typeface="Calibri" panose="020F0502020204030204" pitchFamily="34" charset="0"/>
                <a:cs typeface="Calibri" panose="020F0502020204030204" pitchFamily="34" charset="0"/>
              </a:rPr>
              <a:t>butla napełniona do </a:t>
            </a:r>
            <a:r>
              <a:rPr lang="pl-PL" sz="2400" b="1" dirty="0">
                <a:latin typeface="Calibri" panose="020F0502020204030204" pitchFamily="34" charset="0"/>
                <a:ea typeface="Calibri" panose="020F0502020204030204" pitchFamily="34" charset="0"/>
                <a:cs typeface="Calibri" panose="020F0502020204030204" pitchFamily="34" charset="0"/>
              </a:rPr>
              <a:t>200 at</a:t>
            </a:r>
            <a:r>
              <a:rPr lang="pl-PL" sz="2400" dirty="0">
                <a:latin typeface="Calibri" panose="020F0502020204030204" pitchFamily="34" charset="0"/>
                <a:ea typeface="Calibri" panose="020F0502020204030204" pitchFamily="34" charset="0"/>
                <a:cs typeface="Calibri" panose="020F0502020204030204" pitchFamily="34" charset="0"/>
              </a:rPr>
              <a:t>? </a:t>
            </a:r>
          </a:p>
          <a:p>
            <a:endParaRPr lang="pl-PL" sz="2400"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pl-PL" sz="2400" dirty="0">
                <a:latin typeface="Calibri" panose="020F0502020204030204" pitchFamily="34" charset="0"/>
                <a:ea typeface="Calibri" panose="020F0502020204030204" pitchFamily="34" charset="0"/>
                <a:cs typeface="Calibri" panose="020F0502020204030204" pitchFamily="34" charset="0"/>
              </a:rPr>
              <a:t>musimy zakończyć nurkowanie z </a:t>
            </a:r>
            <a:r>
              <a:rPr lang="pl-PL" sz="2400" b="1" dirty="0">
                <a:latin typeface="Calibri" panose="020F0502020204030204" pitchFamily="34" charset="0"/>
                <a:ea typeface="Calibri" panose="020F0502020204030204" pitchFamily="34" charset="0"/>
                <a:cs typeface="Calibri" panose="020F0502020204030204" pitchFamily="34" charset="0"/>
              </a:rPr>
              <a:t>50 at</a:t>
            </a:r>
            <a:r>
              <a:rPr lang="pl-PL" sz="2400" dirty="0">
                <a:latin typeface="Calibri" panose="020F0502020204030204" pitchFamily="34" charset="0"/>
                <a:ea typeface="Calibri" panose="020F0502020204030204" pitchFamily="34" charset="0"/>
                <a:cs typeface="Calibri" panose="020F0502020204030204" pitchFamily="34" charset="0"/>
              </a:rPr>
              <a:t>,</a:t>
            </a:r>
            <a:r>
              <a:rPr lang="pl-PL" sz="2400" b="1" dirty="0">
                <a:latin typeface="Calibri" panose="020F0502020204030204" pitchFamily="34" charset="0"/>
                <a:ea typeface="Calibri" panose="020F0502020204030204" pitchFamily="34" charset="0"/>
                <a:cs typeface="Calibri" panose="020F0502020204030204" pitchFamily="34" charset="0"/>
              </a:rPr>
              <a:t> </a:t>
            </a:r>
            <a:r>
              <a:rPr lang="pl-PL" sz="2400" dirty="0">
                <a:latin typeface="Calibri" panose="020F0502020204030204" pitchFamily="34" charset="0"/>
                <a:ea typeface="Calibri" panose="020F0502020204030204" pitchFamily="34" charset="0"/>
                <a:cs typeface="Calibri" panose="020F0502020204030204" pitchFamily="34" charset="0"/>
              </a:rPr>
              <a:t>więc mamy do dyspozycji </a:t>
            </a:r>
            <a:r>
              <a:rPr lang="pl-PL" sz="2400" b="1" dirty="0">
                <a:latin typeface="Calibri" panose="020F0502020204030204" pitchFamily="34" charset="0"/>
                <a:ea typeface="Calibri" panose="020F0502020204030204" pitchFamily="34" charset="0"/>
                <a:cs typeface="Calibri" panose="020F0502020204030204" pitchFamily="34" charset="0"/>
              </a:rPr>
              <a:t>150 at</a:t>
            </a:r>
          </a:p>
          <a:p>
            <a:pPr marL="342900" indent="-342900">
              <a:buFont typeface="Arial" panose="020B0604020202020204" pitchFamily="34" charset="0"/>
              <a:buChar char="•"/>
            </a:pPr>
            <a:r>
              <a:rPr lang="pl-PL" sz="2400" dirty="0">
                <a:latin typeface="Calibri" panose="020F0502020204030204" pitchFamily="34" charset="0"/>
                <a:ea typeface="Calibri" panose="020F0502020204030204" pitchFamily="34" charset="0"/>
                <a:cs typeface="Calibri" panose="020F0502020204030204" pitchFamily="34" charset="0"/>
                <a:sym typeface="Symbol" pitchFamily="18" charset="2"/>
              </a:rPr>
              <a:t>przyjmujemy zużycie czynnika oddechowego na poziomie </a:t>
            </a:r>
            <a:r>
              <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rPr>
              <a:t>20 l/min </a:t>
            </a:r>
            <a:r>
              <a:rPr lang="pl-PL" sz="2400" dirty="0">
                <a:latin typeface="Calibri" panose="020F0502020204030204" pitchFamily="34" charset="0"/>
                <a:ea typeface="Calibri" panose="020F0502020204030204" pitchFamily="34" charset="0"/>
                <a:cs typeface="Calibri" panose="020F0502020204030204" pitchFamily="34" charset="0"/>
                <a:sym typeface="Symbol" pitchFamily="18" charset="2"/>
              </a:rPr>
              <a:t>na powierzchni wody.</a:t>
            </a:r>
          </a:p>
          <a:p>
            <a:endParaRPr lang="pl-PL" sz="2133" dirty="0"/>
          </a:p>
        </p:txBody>
      </p:sp>
      <p:sp>
        <p:nvSpPr>
          <p:cNvPr id="7" name="Prostokąt 6"/>
          <p:cNvSpPr/>
          <p:nvPr/>
        </p:nvSpPr>
        <p:spPr>
          <a:xfrm>
            <a:off x="761963" y="3697057"/>
            <a:ext cx="3432666" cy="461665"/>
          </a:xfrm>
          <a:prstGeom prst="rect">
            <a:avLst/>
          </a:prstGeom>
        </p:spPr>
        <p:txBody>
          <a:bodyPr wrap="square">
            <a:spAutoFit/>
          </a:bodyPr>
          <a:lstStyle/>
          <a:p>
            <a:pPr algn="l"/>
            <a:r>
              <a:rPr lang="pl-PL" sz="2400" b="1" dirty="0">
                <a:latin typeface="Calibri" panose="020F0502020204030204" pitchFamily="34" charset="0"/>
                <a:ea typeface="Calibri" panose="020F0502020204030204" pitchFamily="34" charset="0"/>
                <a:cs typeface="Calibri" panose="020F0502020204030204" pitchFamily="34" charset="0"/>
              </a:rPr>
              <a:t>10 l </a:t>
            </a:r>
            <a:r>
              <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rPr>
              <a:t> 150 at = 1500 l </a:t>
            </a:r>
          </a:p>
        </p:txBody>
      </p:sp>
      <p:sp>
        <p:nvSpPr>
          <p:cNvPr id="8" name="Prostokąt 7"/>
          <p:cNvSpPr/>
          <p:nvPr/>
        </p:nvSpPr>
        <p:spPr>
          <a:xfrm>
            <a:off x="761963" y="4173312"/>
            <a:ext cx="10561173" cy="461665"/>
          </a:xfrm>
          <a:prstGeom prst="rect">
            <a:avLst/>
          </a:prstGeom>
        </p:spPr>
        <p:txBody>
          <a:bodyPr wrap="square">
            <a:spAutoFit/>
          </a:bodyPr>
          <a:lstStyle/>
          <a:p>
            <a:pPr algn="l"/>
            <a:r>
              <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rPr>
              <a:t>1500 l / 20 l/min = 75 min na powierzchni</a:t>
            </a:r>
            <a:r>
              <a:rPr lang="pl-PL" sz="2400" dirty="0">
                <a:latin typeface="Calibri" panose="020F0502020204030204" pitchFamily="34" charset="0"/>
                <a:ea typeface="Calibri" panose="020F0502020204030204" pitchFamily="34" charset="0"/>
                <a:cs typeface="Calibri" panose="020F0502020204030204" pitchFamily="34" charset="0"/>
                <a:sym typeface="Symbol" pitchFamily="18" charset="2"/>
              </a:rPr>
              <a:t> powierza wystarczy nam na </a:t>
            </a:r>
            <a:r>
              <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rPr>
              <a:t>75 min</a:t>
            </a:r>
          </a:p>
        </p:txBody>
      </p:sp>
      <p:sp>
        <p:nvSpPr>
          <p:cNvPr id="9" name="Prostokąt 8"/>
          <p:cNvSpPr/>
          <p:nvPr/>
        </p:nvSpPr>
        <p:spPr>
          <a:xfrm>
            <a:off x="476210" y="4840065"/>
            <a:ext cx="11425503" cy="830997"/>
          </a:xfrm>
          <a:prstGeom prst="rect">
            <a:avLst/>
          </a:prstGeom>
        </p:spPr>
        <p:txBody>
          <a:bodyPr wrap="square">
            <a:spAutoFit/>
          </a:bodyPr>
          <a:lstStyle/>
          <a:p>
            <a:pPr marL="342900" indent="-342900" algn="l">
              <a:buFont typeface="Arial" panose="020B0604020202020204" pitchFamily="34" charset="0"/>
              <a:buChar char="•"/>
            </a:pPr>
            <a:r>
              <a:rPr lang="pl-PL" sz="2400" dirty="0">
                <a:latin typeface="Calibri" panose="020F0502020204030204" pitchFamily="34" charset="0"/>
                <a:ea typeface="Calibri" panose="020F0502020204030204" pitchFamily="34" charset="0"/>
                <a:cs typeface="Calibri" panose="020F0502020204030204" pitchFamily="34" charset="0"/>
              </a:rPr>
              <a:t>na głębokości </a:t>
            </a:r>
            <a:r>
              <a:rPr lang="pl-PL" sz="2400" b="1" dirty="0">
                <a:latin typeface="Calibri" panose="020F0502020204030204" pitchFamily="34" charset="0"/>
                <a:ea typeface="Calibri" panose="020F0502020204030204" pitchFamily="34" charset="0"/>
                <a:cs typeface="Calibri" panose="020F0502020204030204" pitchFamily="34" charset="0"/>
              </a:rPr>
              <a:t>10 m</a:t>
            </a:r>
            <a:r>
              <a:rPr lang="pl-PL" sz="2400" dirty="0">
                <a:latin typeface="Calibri" panose="020F0502020204030204" pitchFamily="34" charset="0"/>
                <a:ea typeface="Calibri" panose="020F0502020204030204" pitchFamily="34" charset="0"/>
                <a:cs typeface="Calibri" panose="020F0502020204030204" pitchFamily="34" charset="0"/>
              </a:rPr>
              <a:t> ciśnienie jest 2 x większe, więc czas skróci się dwukrotnie: </a:t>
            </a:r>
            <a:r>
              <a:rPr lang="pl-PL" sz="2400" b="1" dirty="0">
                <a:latin typeface="Calibri" panose="020F0502020204030204" pitchFamily="34" charset="0"/>
                <a:ea typeface="Calibri" panose="020F0502020204030204" pitchFamily="34" charset="0"/>
                <a:cs typeface="Calibri" panose="020F0502020204030204" pitchFamily="34" charset="0"/>
              </a:rPr>
              <a:t>37 min</a:t>
            </a:r>
          </a:p>
          <a:p>
            <a:pPr marL="342900" indent="-342900" algn="l">
              <a:buFont typeface="Arial" panose="020B0604020202020204" pitchFamily="34" charset="0"/>
              <a:buChar char="•"/>
            </a:pPr>
            <a:r>
              <a:rPr lang="pl-PL" sz="2400" dirty="0">
                <a:latin typeface="Calibri" panose="020F0502020204030204" pitchFamily="34" charset="0"/>
                <a:ea typeface="Calibri" panose="020F0502020204030204" pitchFamily="34" charset="0"/>
                <a:cs typeface="Calibri" panose="020F0502020204030204" pitchFamily="34" charset="0"/>
              </a:rPr>
              <a:t>na głębokości </a:t>
            </a:r>
            <a:r>
              <a:rPr lang="pl-PL" sz="2400" b="1" dirty="0">
                <a:latin typeface="Calibri" panose="020F0502020204030204" pitchFamily="34" charset="0"/>
                <a:ea typeface="Calibri" panose="020F0502020204030204" pitchFamily="34" charset="0"/>
                <a:cs typeface="Calibri" panose="020F0502020204030204" pitchFamily="34" charset="0"/>
              </a:rPr>
              <a:t>30 m</a:t>
            </a:r>
            <a:r>
              <a:rPr lang="pl-PL" sz="2400" dirty="0">
                <a:latin typeface="Calibri" panose="020F0502020204030204" pitchFamily="34" charset="0"/>
                <a:ea typeface="Calibri" panose="020F0502020204030204" pitchFamily="34" charset="0"/>
                <a:cs typeface="Calibri" panose="020F0502020204030204" pitchFamily="34" charset="0"/>
              </a:rPr>
              <a:t> ciśnienie jest 4 x większe, więc czas skróci się czterokrotnie: </a:t>
            </a:r>
            <a:r>
              <a:rPr lang="pl-PL" sz="2400" b="1" dirty="0">
                <a:latin typeface="Calibri" panose="020F0502020204030204" pitchFamily="34" charset="0"/>
                <a:ea typeface="Calibri" panose="020F0502020204030204" pitchFamily="34" charset="0"/>
                <a:cs typeface="Calibri" panose="020F0502020204030204" pitchFamily="34" charset="0"/>
              </a:rPr>
              <a:t>18 min</a:t>
            </a:r>
          </a:p>
        </p:txBody>
      </p:sp>
    </p:spTree>
    <p:extLst>
      <p:ext uri="{BB962C8B-B14F-4D97-AF65-F5344CB8AC3E}">
        <p14:creationId xmlns:p14="http://schemas.microsoft.com/office/powerpoint/2010/main" val="419880635"/>
      </p:ext>
    </p:extLst>
  </p:cSld>
  <p:clrMapOvr>
    <a:masterClrMapping/>
  </p:clrMapOvr>
  <p:transition spd="slow">
    <p:cover dir="d"/>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ytuł 1"/>
          <p:cNvSpPr txBox="1">
            <a:spLocks/>
          </p:cNvSpPr>
          <p:nvPr/>
        </p:nvSpPr>
        <p:spPr>
          <a:xfrm>
            <a:off x="3309255" y="197233"/>
            <a:ext cx="4354287" cy="666755"/>
          </a:xfrm>
          <a:prstGeom prst="rect">
            <a:avLst/>
          </a:prstGeom>
        </p:spPr>
        <p:txBody>
          <a:bodyPr>
            <a:normAutofit fontScale="97500"/>
          </a:bodyPr>
          <a:lstStyle/>
          <a:p>
            <a:pPr algn="ctr" defTabSz="1219170">
              <a:spcBef>
                <a:spcPct val="0"/>
              </a:spcBef>
              <a:defRPr/>
            </a:pPr>
            <a:r>
              <a:rPr lang="pl-PL" sz="2400" b="1" dirty="0">
                <a:solidFill>
                  <a:srgbClr val="A50021"/>
                </a:solidFill>
                <a:latin typeface="Calibri" panose="020F0502020204030204" pitchFamily="34" charset="0"/>
                <a:ea typeface="Calibri" panose="020F0502020204030204" pitchFamily="34" charset="0"/>
                <a:cs typeface="Calibri" panose="020F0502020204030204" pitchFamily="34" charset="0"/>
              </a:rPr>
              <a:t>Zadania:</a:t>
            </a:r>
            <a:endParaRPr lang="pl-PL" sz="2400" b="1" dirty="0">
              <a:latin typeface="Calibri" panose="020F0502020204030204" pitchFamily="34" charset="0"/>
              <a:ea typeface="Calibri" panose="020F0502020204030204" pitchFamily="34" charset="0"/>
              <a:cs typeface="Calibri" panose="020F0502020204030204" pitchFamily="34" charset="0"/>
            </a:endParaRPr>
          </a:p>
        </p:txBody>
      </p:sp>
      <p:sp>
        <p:nvSpPr>
          <p:cNvPr id="5" name="Rectangle 2"/>
          <p:cNvSpPr txBox="1">
            <a:spLocks noChangeArrowheads="1"/>
          </p:cNvSpPr>
          <p:nvPr/>
        </p:nvSpPr>
        <p:spPr>
          <a:xfrm>
            <a:off x="476211" y="1809739"/>
            <a:ext cx="6055218" cy="666755"/>
          </a:xfrm>
          <a:prstGeom prst="rect">
            <a:avLst/>
          </a:prstGeom>
        </p:spPr>
        <p:txBody>
          <a:bodyPr/>
          <a:lstStyle/>
          <a:p>
            <a:pPr defTabSz="1219170">
              <a:spcBef>
                <a:spcPct val="0"/>
              </a:spcBef>
              <a:defRPr/>
            </a:pPr>
            <a:r>
              <a:rPr lang="pl-PL" sz="2400" b="1" dirty="0">
                <a:solidFill>
                  <a:srgbClr val="A50021"/>
                </a:solidFill>
                <a:latin typeface="Calibri" panose="020F0502020204030204" pitchFamily="34" charset="0"/>
                <a:ea typeface="Calibri" panose="020F0502020204030204" pitchFamily="34" charset="0"/>
                <a:cs typeface="Calibri" panose="020F0502020204030204" pitchFamily="34" charset="0"/>
              </a:rPr>
              <a:t>Obliczanie minimalnej ilości gazu przy 50 at.</a:t>
            </a:r>
            <a:endParaRPr lang="pl-PL" sz="2400" dirty="0">
              <a:solidFill>
                <a:srgbClr val="A5002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Prostokąt 6"/>
          <p:cNvSpPr/>
          <p:nvPr/>
        </p:nvSpPr>
        <p:spPr>
          <a:xfrm>
            <a:off x="1886857" y="2952747"/>
            <a:ext cx="5312229" cy="3005887"/>
          </a:xfrm>
          <a:prstGeom prst="rect">
            <a:avLst/>
          </a:prstGeom>
        </p:spPr>
        <p:txBody>
          <a:bodyPr wrap="square">
            <a:spAutoFit/>
          </a:bodyPr>
          <a:lstStyle/>
          <a:p>
            <a:pPr algn="ctr"/>
            <a:r>
              <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rPr>
              <a:t>BUTLA: 2 X 7 l  /300 at./</a:t>
            </a:r>
          </a:p>
          <a:p>
            <a:pPr algn="ctr"/>
            <a:endPar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endParaRPr>
          </a:p>
          <a:p>
            <a:pPr algn="ctr"/>
            <a:endPar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endParaRPr>
          </a:p>
          <a:p>
            <a:pPr algn="ctr"/>
            <a:r>
              <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rPr>
              <a:t>BUTLA: 2 X 10 l  /200 at./</a:t>
            </a:r>
          </a:p>
          <a:p>
            <a:pPr algn="ctr"/>
            <a:endPar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endParaRPr>
          </a:p>
          <a:p>
            <a:pPr algn="ctr"/>
            <a:endPar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endParaRPr>
          </a:p>
          <a:p>
            <a:pPr algn="ctr"/>
            <a:r>
              <a:rPr lang="pl-PL" sz="2400" b="1" dirty="0">
                <a:latin typeface="Calibri" panose="020F0502020204030204" pitchFamily="34" charset="0"/>
                <a:ea typeface="Calibri" panose="020F0502020204030204" pitchFamily="34" charset="0"/>
                <a:cs typeface="Calibri" panose="020F0502020204030204" pitchFamily="34" charset="0"/>
                <a:sym typeface="Symbol" pitchFamily="18" charset="2"/>
              </a:rPr>
              <a:t>BUTLA: 2 X 12 l  /200 at./</a:t>
            </a:r>
            <a:endParaRPr lang="pl-PL" sz="2133" b="1" dirty="0">
              <a:sym typeface="Symbol" pitchFamily="18" charset="2"/>
            </a:endParaRPr>
          </a:p>
          <a:p>
            <a:pPr algn="l"/>
            <a:endParaRPr lang="pl-PL" sz="2133" b="1" dirty="0">
              <a:sym typeface="Symbol" pitchFamily="18" charset="2"/>
            </a:endParaRPr>
          </a:p>
        </p:txBody>
      </p:sp>
    </p:spTree>
    <p:extLst>
      <p:ext uri="{BB962C8B-B14F-4D97-AF65-F5344CB8AC3E}">
        <p14:creationId xmlns:p14="http://schemas.microsoft.com/office/powerpoint/2010/main" val="1564716847"/>
      </p:ext>
    </p:extLst>
  </p:cSld>
  <p:clrMapOvr>
    <a:masterClrMapping/>
  </p:clrMapOvr>
  <p:transition spd="slow">
    <p:cover dir="d"/>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ymbol zastępczy zawartości 2"/>
          <p:cNvSpPr txBox="1">
            <a:spLocks/>
          </p:cNvSpPr>
          <p:nvPr/>
        </p:nvSpPr>
        <p:spPr>
          <a:xfrm>
            <a:off x="563298" y="642236"/>
            <a:ext cx="10670759" cy="5860164"/>
          </a:xfrm>
          <a:prstGeom prst="rect">
            <a:avLst/>
          </a:prstGeom>
        </p:spPr>
        <p:txBody>
          <a:bodyPr/>
          <a:lstStyle/>
          <a:p>
            <a:pPr marL="457189" indent="-457189" defTabSz="1219170">
              <a:spcBef>
                <a:spcPct val="20000"/>
              </a:spcBef>
              <a:defRPr/>
            </a:pPr>
            <a:r>
              <a:rPr lang="pl-PL" sz="2667" b="1" dirty="0">
                <a:solidFill>
                  <a:srgbClr val="A50021"/>
                </a:solidFill>
              </a:rPr>
              <a:t>  </a:t>
            </a:r>
          </a:p>
          <a:p>
            <a:pPr marL="457189" indent="-457189" defTabSz="1219170">
              <a:spcBef>
                <a:spcPct val="20000"/>
              </a:spcBef>
              <a:defRPr/>
            </a:pPr>
            <a:r>
              <a:rPr lang="pl-PL" sz="2400" b="1" dirty="0">
                <a:solidFill>
                  <a:srgbClr val="A50021"/>
                </a:solidFill>
                <a:latin typeface="Calibri" panose="020F0502020204030204" pitchFamily="34" charset="0"/>
                <a:ea typeface="Calibri" panose="020F0502020204030204" pitchFamily="34" charset="0"/>
                <a:cs typeface="Calibri" panose="020F0502020204030204" pitchFamily="34" charset="0"/>
              </a:rPr>
              <a:t>SAC</a:t>
            </a:r>
            <a:r>
              <a:rPr lang="pl-PL" sz="2400" dirty="0">
                <a:latin typeface="Calibri" panose="020F0502020204030204" pitchFamily="34" charset="0"/>
                <a:ea typeface="Calibri" panose="020F0502020204030204" pitchFamily="34" charset="0"/>
                <a:cs typeface="Calibri" panose="020F0502020204030204" pitchFamily="34" charset="0"/>
              </a:rPr>
              <a:t> - wskaźnik powierzchniowego zużycia gazu [ 1/ min]</a:t>
            </a:r>
          </a:p>
          <a:p>
            <a:pPr marL="457189" indent="-457189" defTabSz="1219170">
              <a:spcBef>
                <a:spcPct val="20000"/>
              </a:spcBef>
              <a:defRPr/>
            </a:pPr>
            <a:endParaRPr lang="pl-PL" sz="2667" dirty="0"/>
          </a:p>
          <a:p>
            <a:pPr marL="457189" indent="-457189" algn="ctr" defTabSz="1219170">
              <a:spcBef>
                <a:spcPct val="20000"/>
              </a:spcBef>
              <a:defRPr/>
            </a:pPr>
            <a:r>
              <a:rPr lang="pl-PL" sz="2667" b="1" dirty="0">
                <a:solidFill>
                  <a:schemeClr val="accent2">
                    <a:lumMod val="75000"/>
                  </a:schemeClr>
                </a:solidFill>
              </a:rPr>
              <a:t>Vzg=t*SAC * (D/10+ 1)</a:t>
            </a:r>
            <a:endParaRPr lang="pl-PL" sz="2667" dirty="0"/>
          </a:p>
          <a:p>
            <a:pPr marL="990575" lvl="1" indent="-380990" defTabSz="1219170">
              <a:spcBef>
                <a:spcPct val="20000"/>
              </a:spcBef>
              <a:buFont typeface="Arial" panose="020B0604020202020204" pitchFamily="34" charset="0"/>
              <a:buChar char="–"/>
              <a:defRPr/>
            </a:pPr>
            <a:r>
              <a:rPr lang="pl-PL" sz="2400" dirty="0" err="1">
                <a:latin typeface="Calibri" panose="020F0502020204030204" pitchFamily="34" charset="0"/>
                <a:ea typeface="Calibri" panose="020F0502020204030204" pitchFamily="34" charset="0"/>
                <a:cs typeface="Calibri" panose="020F0502020204030204" pitchFamily="34" charset="0"/>
              </a:rPr>
              <a:t>Vzg</a:t>
            </a:r>
            <a:r>
              <a:rPr lang="pl-PL" sz="2400" dirty="0">
                <a:latin typeface="Calibri" panose="020F0502020204030204" pitchFamily="34" charset="0"/>
                <a:ea typeface="Calibri" panose="020F0502020204030204" pitchFamily="34" charset="0"/>
                <a:cs typeface="Calibri" panose="020F0502020204030204" pitchFamily="34" charset="0"/>
              </a:rPr>
              <a:t> –– zużycie gazu [ 1 ]</a:t>
            </a:r>
          </a:p>
          <a:p>
            <a:pPr marL="990575" lvl="1" indent="-380990" defTabSz="1219170">
              <a:spcBef>
                <a:spcPct val="20000"/>
              </a:spcBef>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t - czas</a:t>
            </a:r>
          </a:p>
          <a:p>
            <a:pPr marL="990575" lvl="1" indent="-380990" defTabSz="1219170">
              <a:spcBef>
                <a:spcPct val="20000"/>
              </a:spcBef>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SAC - wskaźnik zużycia gazu</a:t>
            </a:r>
          </a:p>
          <a:p>
            <a:pPr marL="990575" lvl="1" indent="-380990" defTabSz="1219170">
              <a:spcBef>
                <a:spcPct val="20000"/>
              </a:spcBef>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D - głębokość</a:t>
            </a:r>
          </a:p>
          <a:p>
            <a:pPr marL="990575" lvl="1" indent="-380990" defTabSz="1219170">
              <a:spcBef>
                <a:spcPct val="20000"/>
              </a:spcBef>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p1 – ciśnienie cząstkowe w butli</a:t>
            </a:r>
          </a:p>
          <a:p>
            <a:pPr marL="990575" lvl="1" indent="-380990" defTabSz="1219170">
              <a:spcBef>
                <a:spcPct val="20000"/>
              </a:spcBef>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P2 – ciśnienie końcowe w butli</a:t>
            </a:r>
          </a:p>
          <a:p>
            <a:pPr marL="457189" indent="-457189" algn="ctr" defTabSz="1219170">
              <a:spcBef>
                <a:spcPct val="20000"/>
              </a:spcBef>
              <a:defRPr/>
            </a:pPr>
            <a:r>
              <a:rPr lang="pl-PL" sz="2667" b="1" dirty="0">
                <a:solidFill>
                  <a:schemeClr val="accent2">
                    <a:lumMod val="75000"/>
                  </a:schemeClr>
                </a:solidFill>
              </a:rPr>
              <a:t>SAC = v but * ( p1–p2 )/ [ t * (D/10 + 1) ]</a:t>
            </a:r>
          </a:p>
          <a:p>
            <a:pPr marL="457189" indent="-457189" algn="ctr" defTabSz="1219170">
              <a:spcBef>
                <a:spcPct val="20000"/>
              </a:spcBef>
              <a:defRPr/>
            </a:pPr>
            <a:endParaRPr lang="pl-PL" sz="2667" dirty="0"/>
          </a:p>
          <a:p>
            <a:pPr marL="457189" indent="-457189" defTabSz="1219170">
              <a:spcBef>
                <a:spcPct val="20000"/>
              </a:spcBef>
              <a:buFont typeface="Arial" panose="020B0604020202020204" pitchFamily="34" charset="0"/>
              <a:buChar char="•"/>
              <a:defRPr/>
            </a:pPr>
            <a:endParaRPr lang="pl-PL" sz="2667" dirty="0"/>
          </a:p>
        </p:txBody>
      </p:sp>
    </p:spTree>
    <p:extLst>
      <p:ext uri="{BB962C8B-B14F-4D97-AF65-F5344CB8AC3E}">
        <p14:creationId xmlns:p14="http://schemas.microsoft.com/office/powerpoint/2010/main" val="3795971735"/>
      </p:ext>
    </p:extLst>
  </p:cSld>
  <p:clrMapOvr>
    <a:masterClrMapping/>
  </p:clrMapOvr>
  <p:transition spd="slow">
    <p:cover dir="d"/>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ymbol zastępczy zawartości 2"/>
          <p:cNvSpPr txBox="1">
            <a:spLocks/>
          </p:cNvSpPr>
          <p:nvPr/>
        </p:nvSpPr>
        <p:spPr>
          <a:xfrm>
            <a:off x="476212" y="380979"/>
            <a:ext cx="11525249" cy="6337300"/>
          </a:xfrm>
          <a:prstGeom prst="rect">
            <a:avLst/>
          </a:prstGeom>
        </p:spPr>
        <p:txBody>
          <a:bodyPr/>
          <a:lstStyle/>
          <a:p>
            <a:pPr marL="457189" indent="-457189" defTabSz="1219170">
              <a:spcBef>
                <a:spcPct val="20000"/>
              </a:spcBef>
              <a:buFont typeface="Arial" panose="020B0604020202020204" pitchFamily="34" charset="0"/>
              <a:buChar char="•"/>
              <a:defRPr/>
            </a:pPr>
            <a:endParaRPr lang="pl-PL" sz="2667" dirty="0"/>
          </a:p>
        </p:txBody>
      </p:sp>
      <p:sp>
        <p:nvSpPr>
          <p:cNvPr id="4" name="Tytuł 2"/>
          <p:cNvSpPr>
            <a:spLocks noGrp="1"/>
          </p:cNvSpPr>
          <p:nvPr/>
        </p:nvSpPr>
        <p:spPr bwMode="auto">
          <a:xfrm>
            <a:off x="2191657" y="619115"/>
            <a:ext cx="7315200" cy="380997"/>
          </a:xfrm>
          <a:prstGeom prst="rect">
            <a:avLst/>
          </a:prstGeom>
          <a:noFill/>
          <a:ln w="9525">
            <a:noFill/>
            <a:miter lim="800000"/>
            <a:headEnd/>
            <a:tailEnd/>
          </a:ln>
        </p:spPr>
        <p:txBody>
          <a:bodyPr vert="horz" wrap="square" lIns="0" tIns="60960" rIns="0" bIns="0" numCol="1" anchor="b" anchorCtr="0" compatLnSpc="1">
            <a:prstTxWarp prst="textNoShape">
              <a:avLst/>
            </a:prstTxWarp>
          </a:bodyPr>
          <a:lstStyle>
            <a:lvl1pPr algn="ctr" rtl="0" eaLnBrk="0" fontAlgn="base" hangingPunct="0">
              <a:spcBef>
                <a:spcPct val="0"/>
              </a:spcBef>
              <a:spcAft>
                <a:spcPct val="0"/>
              </a:spcAft>
              <a:defRPr sz="3600" kern="1200">
                <a:solidFill>
                  <a:srgbClr val="083763"/>
                </a:solidFill>
                <a:latin typeface="Segoe UI" pitchFamily="34" charset="0"/>
                <a:ea typeface="+mj-ea"/>
                <a:cs typeface="Segoe UI" pitchFamily="34" charset="0"/>
              </a:defRPr>
            </a:lvl1pPr>
            <a:lvl2pPr algn="r" rtl="0" eaLnBrk="0" fontAlgn="base" hangingPunct="0">
              <a:spcBef>
                <a:spcPct val="0"/>
              </a:spcBef>
              <a:spcAft>
                <a:spcPct val="0"/>
              </a:spcAft>
              <a:defRPr sz="3600">
                <a:solidFill>
                  <a:srgbClr val="083763"/>
                </a:solidFill>
                <a:latin typeface="Segoe UI" pitchFamily="34" charset="0"/>
                <a:cs typeface="Segoe UI" pitchFamily="34" charset="0"/>
              </a:defRPr>
            </a:lvl2pPr>
            <a:lvl3pPr algn="r" rtl="0" eaLnBrk="0" fontAlgn="base" hangingPunct="0">
              <a:spcBef>
                <a:spcPct val="0"/>
              </a:spcBef>
              <a:spcAft>
                <a:spcPct val="0"/>
              </a:spcAft>
              <a:defRPr sz="3600">
                <a:solidFill>
                  <a:srgbClr val="083763"/>
                </a:solidFill>
                <a:latin typeface="Segoe UI" pitchFamily="34" charset="0"/>
                <a:cs typeface="Segoe UI" pitchFamily="34" charset="0"/>
              </a:defRPr>
            </a:lvl3pPr>
            <a:lvl4pPr algn="r" rtl="0" eaLnBrk="0" fontAlgn="base" hangingPunct="0">
              <a:spcBef>
                <a:spcPct val="0"/>
              </a:spcBef>
              <a:spcAft>
                <a:spcPct val="0"/>
              </a:spcAft>
              <a:defRPr sz="3600">
                <a:solidFill>
                  <a:srgbClr val="083763"/>
                </a:solidFill>
                <a:latin typeface="Segoe UI" pitchFamily="34" charset="0"/>
                <a:cs typeface="Segoe UI" pitchFamily="34" charset="0"/>
              </a:defRPr>
            </a:lvl4pPr>
            <a:lvl5pPr algn="r" rtl="0" eaLnBrk="0" fontAlgn="base" hangingPunct="0">
              <a:spcBef>
                <a:spcPct val="0"/>
              </a:spcBef>
              <a:spcAft>
                <a:spcPct val="0"/>
              </a:spcAft>
              <a:defRPr sz="3600">
                <a:solidFill>
                  <a:srgbClr val="083763"/>
                </a:solidFill>
                <a:latin typeface="Segoe UI" pitchFamily="34" charset="0"/>
                <a:cs typeface="Segoe UI" pitchFamily="34" charset="0"/>
              </a:defRPr>
            </a:lvl5pPr>
            <a:lvl6pPr marL="457200" algn="r" rtl="0" fontAlgn="base">
              <a:spcBef>
                <a:spcPct val="0"/>
              </a:spcBef>
              <a:spcAft>
                <a:spcPct val="0"/>
              </a:spcAft>
              <a:defRPr sz="3600">
                <a:solidFill>
                  <a:schemeClr val="tx2"/>
                </a:solidFill>
                <a:latin typeface="Segoe UI" pitchFamily="34" charset="0"/>
                <a:cs typeface="Segoe UI" pitchFamily="34" charset="0"/>
              </a:defRPr>
            </a:lvl6pPr>
            <a:lvl7pPr marL="914400" algn="r" rtl="0" fontAlgn="base">
              <a:spcBef>
                <a:spcPct val="0"/>
              </a:spcBef>
              <a:spcAft>
                <a:spcPct val="0"/>
              </a:spcAft>
              <a:defRPr sz="3600">
                <a:solidFill>
                  <a:schemeClr val="tx2"/>
                </a:solidFill>
                <a:latin typeface="Segoe UI" pitchFamily="34" charset="0"/>
                <a:cs typeface="Segoe UI" pitchFamily="34" charset="0"/>
              </a:defRPr>
            </a:lvl7pPr>
            <a:lvl8pPr marL="1371600" algn="r" rtl="0" fontAlgn="base">
              <a:spcBef>
                <a:spcPct val="0"/>
              </a:spcBef>
              <a:spcAft>
                <a:spcPct val="0"/>
              </a:spcAft>
              <a:defRPr sz="3600">
                <a:solidFill>
                  <a:schemeClr val="tx2"/>
                </a:solidFill>
                <a:latin typeface="Segoe UI" pitchFamily="34" charset="0"/>
                <a:cs typeface="Segoe UI" pitchFamily="34" charset="0"/>
              </a:defRPr>
            </a:lvl8pPr>
            <a:lvl9pPr marL="1828800" algn="r" rtl="0" fontAlgn="base">
              <a:spcBef>
                <a:spcPct val="0"/>
              </a:spcBef>
              <a:spcAft>
                <a:spcPct val="0"/>
              </a:spcAft>
              <a:defRPr sz="3600">
                <a:solidFill>
                  <a:schemeClr val="tx2"/>
                </a:solidFill>
                <a:latin typeface="Segoe UI" pitchFamily="34" charset="0"/>
                <a:cs typeface="Segoe UI" pitchFamily="34" charset="0"/>
              </a:defRPr>
            </a:lvl9pPr>
          </a:lstStyle>
          <a:p>
            <a:r>
              <a:rPr lang="pl-PL" sz="3000" b="1" dirty="0">
                <a:solidFill>
                  <a:schemeClr val="tx1"/>
                </a:solidFill>
                <a:latin typeface="Calibri" panose="020F0502020204030204" pitchFamily="34" charset="0"/>
                <a:ea typeface="Calibri" panose="020F0502020204030204" pitchFamily="34" charset="0"/>
                <a:cs typeface="Calibri" panose="020F0502020204030204" pitchFamily="34" charset="0"/>
              </a:rPr>
              <a:t>PRZYGOTOWANIE DO NURKOWANIA</a:t>
            </a:r>
          </a:p>
        </p:txBody>
      </p:sp>
      <p:sp>
        <p:nvSpPr>
          <p:cNvPr id="6" name="Symbol zastępczy zawartości 1"/>
          <p:cNvSpPr>
            <a:spLocks noGrp="1"/>
          </p:cNvSpPr>
          <p:nvPr/>
        </p:nvSpPr>
        <p:spPr bwMode="auto">
          <a:xfrm>
            <a:off x="711200" y="1350295"/>
            <a:ext cx="11004587" cy="4888590"/>
          </a:xfrm>
          <a:prstGeom prst="rect">
            <a:avLst/>
          </a:prstGeom>
          <a:noFill/>
          <a:ln w="9525">
            <a:noFill/>
            <a:miter lim="800000"/>
            <a:headEnd/>
            <a:tailEnd/>
          </a:ln>
        </p:spPr>
        <p:txBody>
          <a:bodyPr vert="horz" wrap="square" lIns="121920" tIns="60960" rIns="121920" bIns="60960" numCol="1" anchor="t" anchorCtr="0" compatLnSpc="1">
            <a:prstTxWarp prst="textNoShape">
              <a:avLst/>
            </a:prstTxWarp>
            <a:normAutofit/>
          </a:bodyPr>
          <a:lstStyle>
            <a:lvl1pPr marL="457200" indent="-457200" algn="l" rtl="0" eaLnBrk="0" fontAlgn="base" hangingPunct="0">
              <a:spcBef>
                <a:spcPct val="0"/>
              </a:spcBef>
              <a:spcAft>
                <a:spcPct val="0"/>
              </a:spcAft>
              <a:buClr>
                <a:srgbClr val="0B5395"/>
              </a:buClr>
              <a:buSzPct val="95000"/>
              <a:buFont typeface="Wingdings" pitchFamily="2" charset="2"/>
              <a:buChar char="q"/>
              <a:defRPr sz="2400" kern="1200">
                <a:solidFill>
                  <a:schemeClr val="tx1"/>
                </a:solidFill>
                <a:latin typeface="Segoe UI" pitchFamily="34" charset="0"/>
                <a:ea typeface="+mn-ea"/>
                <a:cs typeface="Segoe UI" pitchFamily="34" charset="0"/>
              </a:defRPr>
            </a:lvl1pPr>
            <a:lvl2pPr marL="639763" indent="-373063" algn="l" rtl="0" eaLnBrk="0" fontAlgn="base" hangingPunct="0">
              <a:spcBef>
                <a:spcPct val="0"/>
              </a:spcBef>
              <a:spcAft>
                <a:spcPct val="0"/>
              </a:spcAft>
              <a:buClr>
                <a:srgbClr val="0B5395"/>
              </a:buClr>
              <a:buSzPct val="85000"/>
              <a:buFont typeface="Wingdings" pitchFamily="2" charset="2"/>
              <a:buChar char="q"/>
              <a:tabLst>
                <a:tab pos="1695450" algn="l"/>
              </a:tabLst>
              <a:defRPr sz="2000" kern="1200">
                <a:solidFill>
                  <a:schemeClr val="tx1"/>
                </a:solidFill>
                <a:latin typeface="Segoe UI" pitchFamily="34" charset="0"/>
                <a:ea typeface="+mn-ea"/>
                <a:cs typeface="Segoe UI" pitchFamily="34" charset="0"/>
              </a:defRPr>
            </a:lvl2pPr>
            <a:lvl3pPr marL="914400" indent="-381000" algn="l" rtl="0" eaLnBrk="0" fontAlgn="base" hangingPunct="0">
              <a:spcBef>
                <a:spcPct val="0"/>
              </a:spcBef>
              <a:spcAft>
                <a:spcPct val="0"/>
              </a:spcAft>
              <a:buClr>
                <a:srgbClr val="0B5395"/>
              </a:buClr>
              <a:buSzPct val="70000"/>
              <a:buFont typeface="Wingdings" pitchFamily="2" charset="2"/>
              <a:buChar char="q"/>
              <a:tabLst>
                <a:tab pos="1695450" algn="l"/>
              </a:tabLst>
              <a:defRPr sz="2000" kern="1200">
                <a:solidFill>
                  <a:schemeClr val="tx1"/>
                </a:solidFill>
                <a:latin typeface="Segoe UI" pitchFamily="34" charset="0"/>
                <a:ea typeface="+mn-ea"/>
                <a:cs typeface="Segoe UI" pitchFamily="34" charset="0"/>
              </a:defRPr>
            </a:lvl3pPr>
            <a:lvl4pPr marL="1187450" indent="-387350" algn="l" rtl="0" eaLnBrk="0" fontAlgn="base" hangingPunct="0">
              <a:spcBef>
                <a:spcPct val="0"/>
              </a:spcBef>
              <a:spcAft>
                <a:spcPct val="0"/>
              </a:spcAft>
              <a:buClr>
                <a:srgbClr val="0B5395"/>
              </a:buClr>
              <a:buSzPct val="65000"/>
              <a:buFont typeface="Wingdings" pitchFamily="2" charset="2"/>
              <a:buChar char="q"/>
              <a:tabLst>
                <a:tab pos="1695450" algn="l"/>
              </a:tabLst>
              <a:defRPr sz="1800" kern="1200">
                <a:solidFill>
                  <a:schemeClr val="tx1"/>
                </a:solidFill>
                <a:latin typeface="Segoe UI" pitchFamily="34" charset="0"/>
                <a:ea typeface="+mn-ea"/>
                <a:cs typeface="Segoe UI" pitchFamily="34" charset="0"/>
              </a:defRPr>
            </a:lvl4pPr>
            <a:lvl5pPr marL="1462088" indent="-376238" algn="l" rtl="0" eaLnBrk="0" fontAlgn="base" hangingPunct="0">
              <a:spcBef>
                <a:spcPct val="0"/>
              </a:spcBef>
              <a:spcAft>
                <a:spcPct val="0"/>
              </a:spcAft>
              <a:buClr>
                <a:srgbClr val="0B5395"/>
              </a:buClr>
              <a:buSzPct val="65000"/>
              <a:buFont typeface="Wingdings" pitchFamily="2" charset="2"/>
              <a:buChar char="q"/>
              <a:tabLst>
                <a:tab pos="1695450" algn="l"/>
              </a:tabLst>
              <a:defRPr sz="1800" kern="1200">
                <a:solidFill>
                  <a:schemeClr val="tx1"/>
                </a:solidFill>
                <a:latin typeface="Segoe UI" pitchFamily="34" charset="0"/>
                <a:ea typeface="+mn-ea"/>
                <a:cs typeface="Segoe UI" pitchFamily="34" charset="0"/>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Font typeface="Wingdings" pitchFamily="2" charset="2"/>
              <a:buNone/>
            </a:pPr>
            <a:r>
              <a:rPr lang="pl-PL" dirty="0">
                <a:latin typeface="Calibri" panose="020F0502020204030204" pitchFamily="34" charset="0"/>
                <a:ea typeface="Calibri" panose="020F0502020204030204" pitchFamily="34" charset="0"/>
                <a:cs typeface="Calibri" panose="020F0502020204030204" pitchFamily="34" charset="0"/>
              </a:rPr>
              <a:t>Wyważenie:</a:t>
            </a:r>
          </a:p>
          <a:p>
            <a:pPr>
              <a:buFont typeface="Wingdings" pitchFamily="2" charset="2"/>
              <a:buNone/>
            </a:pPr>
            <a:endParaRPr lang="pl-PL"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pl-PL" dirty="0">
                <a:latin typeface="Calibri" panose="020F0502020204030204" pitchFamily="34" charset="0"/>
                <a:ea typeface="Calibri" panose="020F0502020204030204" pitchFamily="34" charset="0"/>
                <a:cs typeface="Calibri" panose="020F0502020204030204" pitchFamily="34" charset="0"/>
              </a:rPr>
              <a:t>Pamiętaj, że w trakcie nurkowania zmniejsza się ciężar powietrza zgromadzonego w butli</a:t>
            </a:r>
          </a:p>
          <a:p>
            <a:pPr>
              <a:buFont typeface="Wingdings" pitchFamily="2" charset="2"/>
              <a:buNone/>
            </a:pPr>
            <a:endParaRPr lang="pl-PL" dirty="0">
              <a:latin typeface="Calibri" panose="020F0502020204030204" pitchFamily="34" charset="0"/>
              <a:ea typeface="Calibri" panose="020F0502020204030204" pitchFamily="34" charset="0"/>
              <a:cs typeface="Calibri" panose="020F0502020204030204" pitchFamily="34" charset="0"/>
            </a:endParaRPr>
          </a:p>
          <a:p>
            <a:pPr>
              <a:buFont typeface="Wingdings" pitchFamily="2" charset="2"/>
              <a:buNone/>
            </a:pPr>
            <a:r>
              <a:rPr lang="pl-PL" dirty="0">
                <a:latin typeface="Calibri" panose="020F0502020204030204" pitchFamily="34" charset="0"/>
                <a:ea typeface="Calibri" panose="020F0502020204030204" pitchFamily="34" charset="0"/>
                <a:cs typeface="Calibri" panose="020F0502020204030204" pitchFamily="34" charset="0"/>
              </a:rPr>
              <a:t>Ciężar powietrza w butli:</a:t>
            </a:r>
          </a:p>
          <a:p>
            <a:pPr>
              <a:buFont typeface="Wingdings" pitchFamily="2" charset="2"/>
              <a:buNone/>
            </a:pPr>
            <a:endParaRPr lang="pl-PL" dirty="0">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r>
              <a:rPr lang="pl-PL" dirty="0">
                <a:latin typeface="Calibri" panose="020F0502020204030204" pitchFamily="34" charset="0"/>
                <a:ea typeface="Calibri" panose="020F0502020204030204" pitchFamily="34" charset="0"/>
                <a:cs typeface="Calibri" panose="020F0502020204030204" pitchFamily="34" charset="0"/>
              </a:rPr>
              <a:t>15l, to mamy w niej 15l x 200 </a:t>
            </a:r>
            <a:r>
              <a:rPr lang="pl-PL" dirty="0" err="1">
                <a:latin typeface="Calibri" panose="020F0502020204030204" pitchFamily="34" charset="0"/>
                <a:ea typeface="Calibri" panose="020F0502020204030204" pitchFamily="34" charset="0"/>
                <a:cs typeface="Calibri" panose="020F0502020204030204" pitchFamily="34" charset="0"/>
              </a:rPr>
              <a:t>at</a:t>
            </a:r>
            <a:r>
              <a:rPr lang="pl-PL" dirty="0">
                <a:latin typeface="Calibri" panose="020F0502020204030204" pitchFamily="34" charset="0"/>
                <a:ea typeface="Calibri" panose="020F0502020204030204" pitchFamily="34" charset="0"/>
                <a:cs typeface="Calibri" panose="020F0502020204030204" pitchFamily="34" charset="0"/>
              </a:rPr>
              <a:t> = 3000l, co daje nam 3x1,3 kg = 3,9 kg</a:t>
            </a:r>
          </a:p>
          <a:p>
            <a:pPr>
              <a:buFont typeface="Wingdings" panose="05000000000000000000" pitchFamily="2" charset="2"/>
              <a:buChar char="§"/>
            </a:pPr>
            <a:r>
              <a:rPr lang="pl-PL" dirty="0">
                <a:latin typeface="Calibri" panose="020F0502020204030204" pitchFamily="34" charset="0"/>
                <a:ea typeface="Calibri" panose="020F0502020204030204" pitchFamily="34" charset="0"/>
                <a:cs typeface="Calibri" panose="020F0502020204030204" pitchFamily="34" charset="0"/>
              </a:rPr>
              <a:t>12l, to mamy w niej 12l x 200 </a:t>
            </a:r>
            <a:r>
              <a:rPr lang="pl-PL" dirty="0" err="1">
                <a:latin typeface="Calibri" panose="020F0502020204030204" pitchFamily="34" charset="0"/>
                <a:ea typeface="Calibri" panose="020F0502020204030204" pitchFamily="34" charset="0"/>
                <a:cs typeface="Calibri" panose="020F0502020204030204" pitchFamily="34" charset="0"/>
              </a:rPr>
              <a:t>at</a:t>
            </a:r>
            <a:r>
              <a:rPr lang="pl-PL" dirty="0">
                <a:latin typeface="Calibri" panose="020F0502020204030204" pitchFamily="34" charset="0"/>
                <a:ea typeface="Calibri" panose="020F0502020204030204" pitchFamily="34" charset="0"/>
                <a:cs typeface="Calibri" panose="020F0502020204030204" pitchFamily="34" charset="0"/>
              </a:rPr>
              <a:t> = 2400l, co daje nam 2,4x1,3kg = 3,12 kg</a:t>
            </a:r>
          </a:p>
          <a:p>
            <a:pPr>
              <a:buFont typeface="Wingdings" panose="05000000000000000000" pitchFamily="2" charset="2"/>
              <a:buChar char="§"/>
            </a:pPr>
            <a:r>
              <a:rPr lang="pl-PL" dirty="0">
                <a:latin typeface="Calibri" panose="020F0502020204030204" pitchFamily="34" charset="0"/>
                <a:ea typeface="Calibri" panose="020F0502020204030204" pitchFamily="34" charset="0"/>
                <a:cs typeface="Calibri" panose="020F0502020204030204" pitchFamily="34" charset="0"/>
              </a:rPr>
              <a:t>10l, to mamy w niej 10l x 200 </a:t>
            </a:r>
            <a:r>
              <a:rPr lang="pl-PL" dirty="0" err="1">
                <a:latin typeface="Calibri" panose="020F0502020204030204" pitchFamily="34" charset="0"/>
                <a:ea typeface="Calibri" panose="020F0502020204030204" pitchFamily="34" charset="0"/>
                <a:cs typeface="Calibri" panose="020F0502020204030204" pitchFamily="34" charset="0"/>
              </a:rPr>
              <a:t>at</a:t>
            </a:r>
            <a:r>
              <a:rPr lang="pl-PL" dirty="0">
                <a:latin typeface="Calibri" panose="020F0502020204030204" pitchFamily="34" charset="0"/>
                <a:ea typeface="Calibri" panose="020F0502020204030204" pitchFamily="34" charset="0"/>
                <a:cs typeface="Calibri" panose="020F0502020204030204" pitchFamily="34" charset="0"/>
              </a:rPr>
              <a:t>= 2000l, co daje nam 2x1,3kg = 2,6kg</a:t>
            </a:r>
          </a:p>
          <a:p>
            <a:endParaRPr lang="pl-PL" dirty="0">
              <a:latin typeface="Calibri" panose="020F0502020204030204" pitchFamily="34" charset="0"/>
              <a:ea typeface="Calibri" panose="020F0502020204030204" pitchFamily="34" charset="0"/>
              <a:cs typeface="Calibri" panose="020F0502020204030204" pitchFamily="34" charset="0"/>
            </a:endParaRPr>
          </a:p>
          <a:p>
            <a:pPr>
              <a:buFont typeface="Wingdings" pitchFamily="2" charset="2"/>
              <a:buNone/>
            </a:pPr>
            <a:r>
              <a:rPr lang="pl-PL" dirty="0">
                <a:latin typeface="Calibri" panose="020F0502020204030204" pitchFamily="34" charset="0"/>
                <a:ea typeface="Calibri" panose="020F0502020204030204" pitchFamily="34" charset="0"/>
                <a:cs typeface="Calibri" panose="020F0502020204030204" pitchFamily="34" charset="0"/>
              </a:rPr>
              <a:t>Wyporność w wodzie słonej jest większa o ok. 2-3 kg niż w wodzie słodkiej.</a:t>
            </a:r>
          </a:p>
        </p:txBody>
      </p:sp>
    </p:spTree>
    <p:extLst>
      <p:ext uri="{BB962C8B-B14F-4D97-AF65-F5344CB8AC3E}">
        <p14:creationId xmlns:p14="http://schemas.microsoft.com/office/powerpoint/2010/main" val="388706427"/>
      </p:ext>
    </p:extLst>
  </p:cSld>
  <p:clrMapOvr>
    <a:masterClrMapping/>
  </p:clrMapOvr>
  <p:transition spd="slow">
    <p:cover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6"/>
            <a:ext cx="10515600" cy="710640"/>
          </a:xfrm>
        </p:spPr>
        <p:txBody>
          <a:bodyPr>
            <a:normAutofit/>
          </a:bodyPr>
          <a:lstStyle/>
          <a:p>
            <a:pPr algn="ctr"/>
            <a:r>
              <a:rPr lang="pl-PL" sz="2400" b="1" dirty="0">
                <a:latin typeface="Calibri" panose="020F0502020204030204" pitchFamily="34" charset="0"/>
                <a:ea typeface="Calibri" panose="020F0502020204030204" pitchFamily="34" charset="0"/>
                <a:cs typeface="Calibri" panose="020F0502020204030204" pitchFamily="34" charset="0"/>
              </a:rPr>
              <a:t>Właściwości fizyczne wody i warunki hydrometeorologiczne nurkowania</a:t>
            </a:r>
          </a:p>
        </p:txBody>
      </p:sp>
      <p:sp>
        <p:nvSpPr>
          <p:cNvPr id="3" name="Symbol zastępczy zawartości 2"/>
          <p:cNvSpPr>
            <a:spLocks noGrp="1"/>
          </p:cNvSpPr>
          <p:nvPr>
            <p:ph idx="1"/>
          </p:nvPr>
        </p:nvSpPr>
        <p:spPr>
          <a:xfrm>
            <a:off x="515470" y="1494972"/>
            <a:ext cx="10515600" cy="4093028"/>
          </a:xfrm>
        </p:spPr>
        <p:txBody>
          <a:bodyPr/>
          <a:lstStyle/>
          <a:p>
            <a:pPr marL="261938" indent="-261938" algn="just">
              <a:buFont typeface="Wingdings" panose="05000000000000000000" pitchFamily="2" charset="2"/>
              <a:buChar char="v"/>
            </a:pPr>
            <a:r>
              <a:rPr lang="pl-PL" sz="2400" dirty="0">
                <a:latin typeface="Calibri" panose="020F0502020204030204" pitchFamily="34" charset="0"/>
                <a:ea typeface="Calibri" panose="020F0502020204030204" pitchFamily="34" charset="0"/>
                <a:cs typeface="Calibri" panose="020F0502020204030204" pitchFamily="34" charset="0"/>
              </a:rPr>
              <a:t>Gęstość wody zależy od temperatury, w przypadku wody zależność ta jest specyficzna. </a:t>
            </a:r>
          </a:p>
          <a:p>
            <a:pPr marL="261938" indent="-261938" algn="just">
              <a:buFont typeface="Wingdings" panose="05000000000000000000" pitchFamily="2" charset="2"/>
              <a:buChar char="v"/>
            </a:pPr>
            <a:r>
              <a:rPr lang="pl-PL" sz="2400" dirty="0">
                <a:latin typeface="Calibri" panose="020F0502020204030204" pitchFamily="34" charset="0"/>
                <a:ea typeface="Calibri" panose="020F0502020204030204" pitchFamily="34" charset="0"/>
                <a:cs typeface="Calibri" panose="020F0502020204030204" pitchFamily="34" charset="0"/>
              </a:rPr>
              <a:t>Inaczej niż inne ciecze, których gęstość maleje wraz z ogrzewaniem, woda największą gęstość osiąga w temperaturze 4</a:t>
            </a:r>
            <a:r>
              <a:rPr lang="pl-PL" sz="2400" baseline="30000" dirty="0">
                <a:latin typeface="Calibri" panose="020F0502020204030204" pitchFamily="34" charset="0"/>
                <a:ea typeface="Calibri" panose="020F0502020204030204" pitchFamily="34" charset="0"/>
                <a:cs typeface="Calibri" panose="020F0502020204030204" pitchFamily="34" charset="0"/>
              </a:rPr>
              <a:t>o</a:t>
            </a:r>
            <a:r>
              <a:rPr lang="pl-PL" sz="2400" dirty="0">
                <a:latin typeface="Calibri" panose="020F0502020204030204" pitchFamily="34" charset="0"/>
                <a:ea typeface="Calibri" panose="020F0502020204030204" pitchFamily="34" charset="0"/>
                <a:cs typeface="Calibri" panose="020F0502020204030204" pitchFamily="34" charset="0"/>
              </a:rPr>
              <a:t>C. </a:t>
            </a:r>
          </a:p>
          <a:p>
            <a:pPr marL="261938" indent="-261938" algn="just">
              <a:buFont typeface="Wingdings" panose="05000000000000000000" pitchFamily="2" charset="2"/>
              <a:buChar char="v"/>
            </a:pPr>
            <a:r>
              <a:rPr lang="pl-PL" sz="2400" dirty="0">
                <a:latin typeface="Calibri" panose="020F0502020204030204" pitchFamily="34" charset="0"/>
                <a:ea typeface="Calibri" panose="020F0502020204030204" pitchFamily="34" charset="0"/>
                <a:cs typeface="Calibri" panose="020F0502020204030204" pitchFamily="34" charset="0"/>
              </a:rPr>
              <a:t>Dalsze oziębianie wody lub jej podgrzewanie powoduje zmniejszanie jej gęstości. Dzięki temu lód jest lekki i pływa po wodzie podczas gdy normalnie inne ciała stałe zawsze toną w cieczach powstających przy ich topnieniu. </a:t>
            </a:r>
          </a:p>
          <a:p>
            <a:pPr marL="261938" indent="-261938" algn="just">
              <a:buFont typeface="Wingdings" panose="05000000000000000000" pitchFamily="2" charset="2"/>
              <a:buChar char="v"/>
            </a:pPr>
            <a:r>
              <a:rPr lang="pl-PL" sz="2400" dirty="0">
                <a:latin typeface="Calibri" panose="020F0502020204030204" pitchFamily="34" charset="0"/>
                <a:ea typeface="Calibri" panose="020F0502020204030204" pitchFamily="34" charset="0"/>
                <a:cs typeface="Calibri" panose="020F0502020204030204" pitchFamily="34" charset="0"/>
              </a:rPr>
              <a:t>Zamarzanie wody w rzekach i jeziorach tylko na powierzchni umożliwia przetrwanie organizmom żywym w głębi wody.</a:t>
            </a:r>
          </a:p>
        </p:txBody>
      </p:sp>
    </p:spTree>
    <p:extLst>
      <p:ext uri="{BB962C8B-B14F-4D97-AF65-F5344CB8AC3E}">
        <p14:creationId xmlns:p14="http://schemas.microsoft.com/office/powerpoint/2010/main" val="28634055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Właściwości fizyczne wody i warunki hydrometeorologiczne nurkowania c.d.</a:t>
            </a:r>
            <a:endParaRPr lang="pl-PL" sz="3000" dirty="0">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449943" y="1535339"/>
            <a:ext cx="10903857" cy="4957535"/>
          </a:xfrm>
        </p:spPr>
        <p:txBody>
          <a:bodyPr>
            <a:normAutofit fontScale="85000" lnSpcReduction="20000"/>
          </a:bodyPr>
          <a:lstStyle/>
          <a:p>
            <a:pPr marL="0" indent="0" algn="just">
              <a:buNone/>
            </a:pPr>
            <a:r>
              <a:rPr lang="pl-PL" u="sng" dirty="0">
                <a:latin typeface="Calibri" panose="020F0502020204030204" pitchFamily="34" charset="0"/>
                <a:ea typeface="Calibri" panose="020F0502020204030204" pitchFamily="34" charset="0"/>
                <a:cs typeface="Calibri" panose="020F0502020204030204" pitchFamily="34" charset="0"/>
              </a:rPr>
              <a:t>Przejrzystość wody (przezroczystość wody):  </a:t>
            </a:r>
          </a:p>
          <a:p>
            <a:pPr algn="just"/>
            <a:endParaRPr lang="pl-PL" u="sng" dirty="0">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v"/>
            </a:pPr>
            <a:r>
              <a:rPr lang="pl-PL" dirty="0">
                <a:latin typeface="Calibri" panose="020F0502020204030204" pitchFamily="34" charset="0"/>
                <a:ea typeface="Calibri" panose="020F0502020204030204" pitchFamily="34" charset="0"/>
                <a:cs typeface="Calibri" panose="020F0502020204030204" pitchFamily="34" charset="0"/>
              </a:rPr>
              <a:t>Przejrzystość wody to cecha optyczna, organoleptyczna wody rozumiana jako zdolność przepuszczania promieni świetlnych przez warstwę wody. </a:t>
            </a:r>
          </a:p>
          <a:p>
            <a:pPr algn="just">
              <a:buFont typeface="Wingdings" panose="05000000000000000000" pitchFamily="2" charset="2"/>
              <a:buChar char="v"/>
            </a:pPr>
            <a:r>
              <a:rPr lang="pl-PL" dirty="0">
                <a:latin typeface="Calibri" panose="020F0502020204030204" pitchFamily="34" charset="0"/>
                <a:ea typeface="Calibri" panose="020F0502020204030204" pitchFamily="34" charset="0"/>
                <a:cs typeface="Calibri" panose="020F0502020204030204" pitchFamily="34" charset="0"/>
              </a:rPr>
              <a:t>O stopniu przejrzystości wody decyduje ilość występujących w wodzie zdyspergowanych cząsteczek koloidalnych lub zawiesin. </a:t>
            </a:r>
          </a:p>
          <a:p>
            <a:pPr algn="just">
              <a:buFont typeface="Wingdings" panose="05000000000000000000" pitchFamily="2" charset="2"/>
              <a:buChar char="v"/>
            </a:pPr>
            <a:r>
              <a:rPr lang="pl-PL" dirty="0">
                <a:latin typeface="Calibri" panose="020F0502020204030204" pitchFamily="34" charset="0"/>
                <a:ea typeface="Calibri" panose="020F0502020204030204" pitchFamily="34" charset="0"/>
                <a:cs typeface="Calibri" panose="020F0502020204030204" pitchFamily="34" charset="0"/>
              </a:rPr>
              <a:t>Wody powierzchniowe mają różną przejrzystość wody, może się ona wahać od kilku centymetrów do kilkudziesięciu metrów.</a:t>
            </a:r>
          </a:p>
          <a:p>
            <a:pPr algn="just">
              <a:buFont typeface="Wingdings" panose="05000000000000000000" pitchFamily="2" charset="2"/>
              <a:buChar char="v"/>
            </a:pPr>
            <a:r>
              <a:rPr lang="pl-PL" dirty="0">
                <a:latin typeface="Calibri" panose="020F0502020204030204" pitchFamily="34" charset="0"/>
                <a:ea typeface="Calibri" panose="020F0502020204030204" pitchFamily="34" charset="0"/>
                <a:cs typeface="Calibri" panose="020F0502020204030204" pitchFamily="34" charset="0"/>
              </a:rPr>
              <a:t>Na przejrzystość wody w akwenach oraz ciekach wpływ ma:</a:t>
            </a:r>
          </a:p>
          <a:p>
            <a:pPr marL="711200" indent="-261938" algn="just"/>
            <a:r>
              <a:rPr lang="pl-PL" dirty="0">
                <a:latin typeface="Calibri" panose="020F0502020204030204" pitchFamily="34" charset="0"/>
                <a:ea typeface="Calibri" panose="020F0502020204030204" pitchFamily="34" charset="0"/>
                <a:cs typeface="Calibri" panose="020F0502020204030204" pitchFamily="34" charset="0"/>
              </a:rPr>
              <a:t>obecność w wodzie planktonu: fitoplanktonu i zooplanktonu,</a:t>
            </a:r>
          </a:p>
          <a:p>
            <a:pPr marL="711200" indent="-261938" algn="just"/>
            <a:r>
              <a:rPr lang="pl-PL" dirty="0">
                <a:latin typeface="Calibri" panose="020F0502020204030204" pitchFamily="34" charset="0"/>
                <a:ea typeface="Calibri" panose="020F0502020204030204" pitchFamily="34" charset="0"/>
                <a:cs typeface="Calibri" panose="020F0502020204030204" pitchFamily="34" charset="0"/>
              </a:rPr>
              <a:t>zawiesina drobnych cząstek mineralnych zwietrzałych skał oraz szczątków roślin i zwierząt, w tym osady denne znajdujące się w zbiorniku,</a:t>
            </a:r>
          </a:p>
          <a:p>
            <a:pPr marL="711200" indent="-261938" algn="just"/>
            <a:r>
              <a:rPr lang="pl-PL" dirty="0">
                <a:latin typeface="Calibri" panose="020F0502020204030204" pitchFamily="34" charset="0"/>
                <a:ea typeface="Calibri" panose="020F0502020204030204" pitchFamily="34" charset="0"/>
                <a:cs typeface="Calibri" panose="020F0502020204030204" pitchFamily="34" charset="0"/>
              </a:rPr>
              <a:t>substancje docierające do zbiornika wodnego z zewnątrz, czyli zasilanie w postaci wód spływających powierzchniowo i podpowierzchniowo oraz w postaci opadu atmosferycznego.</a:t>
            </a:r>
          </a:p>
          <a:p>
            <a:endParaRPr lang="pl-PL" dirty="0"/>
          </a:p>
        </p:txBody>
      </p:sp>
    </p:spTree>
    <p:extLst>
      <p:ext uri="{BB962C8B-B14F-4D97-AF65-F5344CB8AC3E}">
        <p14:creationId xmlns:p14="http://schemas.microsoft.com/office/powerpoint/2010/main" val="29255635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000" b="1" dirty="0">
                <a:solidFill>
                  <a:prstClr val="black"/>
                </a:solidFill>
                <a:latin typeface="Calibri" panose="020F0502020204030204" pitchFamily="34" charset="0"/>
                <a:ea typeface="Calibri" panose="020F0502020204030204" pitchFamily="34" charset="0"/>
                <a:cs typeface="Calibri" panose="020F0502020204030204" pitchFamily="34" charset="0"/>
              </a:rPr>
              <a:t>Właściwości fizyczne wody i warunki hydrometeorologiczne nurkowania c.d.</a:t>
            </a:r>
            <a:endParaRPr lang="pl-PL" sz="3000" dirty="0">
              <a:latin typeface="Calibri" panose="020F0502020204030204" pitchFamily="34" charset="0"/>
              <a:ea typeface="Calibri" panose="020F0502020204030204" pitchFamily="34" charset="0"/>
              <a:cs typeface="Calibri" panose="020F0502020204030204" pitchFamily="34" charset="0"/>
            </a:endParaRPr>
          </a:p>
        </p:txBody>
      </p:sp>
      <p:pic>
        <p:nvPicPr>
          <p:cNvPr id="4" name="Symbol zastępczy zawartości 3"/>
          <p:cNvPicPr>
            <a:picLocks noGrp="1" noChangeAspect="1"/>
          </p:cNvPicPr>
          <p:nvPr>
            <p:ph idx="1"/>
          </p:nvPr>
        </p:nvPicPr>
        <p:blipFill>
          <a:blip r:embed="rId3"/>
          <a:stretch>
            <a:fillRect/>
          </a:stretch>
        </p:blipFill>
        <p:spPr>
          <a:xfrm>
            <a:off x="6147226" y="1947522"/>
            <a:ext cx="5206574" cy="3940110"/>
          </a:xfrm>
          <a:prstGeom prst="rect">
            <a:avLst/>
          </a:prstGeom>
        </p:spPr>
      </p:pic>
      <p:sp>
        <p:nvSpPr>
          <p:cNvPr id="5" name="pole tekstowe 4"/>
          <p:cNvSpPr txBox="1"/>
          <p:nvPr/>
        </p:nvSpPr>
        <p:spPr>
          <a:xfrm>
            <a:off x="290287" y="1410955"/>
            <a:ext cx="5297714" cy="5539978"/>
          </a:xfrm>
          <a:prstGeom prst="rect">
            <a:avLst/>
          </a:prstGeom>
          <a:noFill/>
        </p:spPr>
        <p:txBody>
          <a:bodyPr wrap="square" rtlCol="0">
            <a:spAutoFit/>
          </a:bodyPr>
          <a:lstStyle/>
          <a:p>
            <a:r>
              <a:rPr lang="pl-PL" sz="2400" dirty="0">
                <a:latin typeface="Calibri" panose="020F0502020204030204" pitchFamily="34" charset="0"/>
                <a:ea typeface="Calibri" panose="020F0502020204030204" pitchFamily="34" charset="0"/>
                <a:cs typeface="Calibri" panose="020F0502020204030204" pitchFamily="34" charset="0"/>
              </a:rPr>
              <a:t>Do oceny warunków świetlnych w wodzie, a tym samym przejrzystości wody stosuje się pomiary widzialności wody krążkiem Secchiego. </a:t>
            </a:r>
          </a:p>
          <a:p>
            <a:r>
              <a:rPr lang="pl-PL" sz="2400" dirty="0">
                <a:latin typeface="Calibri" panose="020F0502020204030204" pitchFamily="34" charset="0"/>
                <a:ea typeface="Calibri" panose="020F0502020204030204" pitchFamily="34" charset="0"/>
                <a:cs typeface="Calibri" panose="020F0502020204030204" pitchFamily="34" charset="0"/>
              </a:rPr>
              <a:t>Jest to biały krążek, o średnicy około 30 cm, który jest opuszczany w pozycji  poziomej do wody na lince wyskalowanej w metrach. </a:t>
            </a:r>
          </a:p>
          <a:p>
            <a:r>
              <a:rPr lang="pl-PL" sz="2400" dirty="0">
                <a:latin typeface="Calibri" panose="020F0502020204030204" pitchFamily="34" charset="0"/>
                <a:ea typeface="Calibri" panose="020F0502020204030204" pitchFamily="34" charset="0"/>
                <a:cs typeface="Calibri" panose="020F0502020204030204" pitchFamily="34" charset="0"/>
              </a:rPr>
              <a:t>Notuje się głębokość, na której krążek przestaje być widoczny, spuszcza się nieco głębiej, a następnie wynurza i notuje moment, kiedy znowu zaczyna być widoczny, obie wartości głębokości powinny być takie same. </a:t>
            </a:r>
          </a:p>
          <a:p>
            <a:endParaRPr lang="pl-PL" dirty="0"/>
          </a:p>
        </p:txBody>
      </p:sp>
    </p:spTree>
    <p:extLst>
      <p:ext uri="{BB962C8B-B14F-4D97-AF65-F5344CB8AC3E}">
        <p14:creationId xmlns:p14="http://schemas.microsoft.com/office/powerpoint/2010/main" val="34662051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000" b="1" dirty="0">
                <a:solidFill>
                  <a:prstClr val="black"/>
                </a:solidFill>
                <a:latin typeface="Calibri" panose="020F0502020204030204" pitchFamily="34" charset="0"/>
                <a:ea typeface="Calibri" panose="020F0502020204030204" pitchFamily="34" charset="0"/>
                <a:cs typeface="Calibri" panose="020F0502020204030204" pitchFamily="34" charset="0"/>
              </a:rPr>
              <a:t>Właściwości fizyczne wody i warunki hydrometeorologiczne nurkowania c.d.</a:t>
            </a:r>
            <a:endParaRPr lang="pl-PL" sz="3000" dirty="0">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232229" y="1825625"/>
            <a:ext cx="11538857" cy="4052661"/>
          </a:xfrm>
        </p:spPr>
        <p:txBody>
          <a:bodyPr>
            <a:normAutofit/>
          </a:bodyPr>
          <a:lstStyle/>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W praktyce nurkowej najczęściej nurkowie określają widoczność wody na podstawie subiektywnego odczucia.</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W naszych akwenach widoczność najczęściej wynosi od kilku centymetrów do kilku metrów.</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Najlepsza widoczność zazwyczaj jest zimą.</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Przejrzystość wody może zmieniać się również warstwowo w akwenie, szczególnie tam gdzie występuje stratyfikacja termiczna.</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Nieumiejętna technika pływania nurków może spowodować podniesienie osadów z dna, których warstwa w naszych zbiornikach może wynosić nawet do kilku metrów. </a:t>
            </a:r>
          </a:p>
          <a:p>
            <a:pPr marL="0" indent="0">
              <a:buNone/>
            </a:pPr>
            <a:endParaRPr lang="pl-PL" dirty="0"/>
          </a:p>
        </p:txBody>
      </p:sp>
    </p:spTree>
    <p:extLst>
      <p:ext uri="{BB962C8B-B14F-4D97-AF65-F5344CB8AC3E}">
        <p14:creationId xmlns:p14="http://schemas.microsoft.com/office/powerpoint/2010/main" val="3977920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309256" y="167093"/>
            <a:ext cx="5109029" cy="1325563"/>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Podział akwenów  i cieków</a:t>
            </a:r>
            <a:endParaRPr lang="pl-PL" sz="3000" dirty="0">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478972" y="1291771"/>
            <a:ext cx="6710090" cy="4885192"/>
          </a:xfrm>
        </p:spPr>
        <p:txBody>
          <a:bodyPr>
            <a:normAutofit fontScale="85000" lnSpcReduction="20000"/>
          </a:bodyPr>
          <a:lstStyle/>
          <a:p>
            <a:pPr marL="0" indent="0">
              <a:buNone/>
            </a:pPr>
            <a:r>
              <a:rPr lang="pl-PL" b="1" dirty="0">
                <a:latin typeface="Calibri" panose="020F0502020204030204" pitchFamily="34" charset="0"/>
                <a:ea typeface="Calibri" panose="020F0502020204030204" pitchFamily="34" charset="0"/>
                <a:cs typeface="Calibri" panose="020F0502020204030204" pitchFamily="34" charset="0"/>
              </a:rPr>
              <a:t>Ze względu na ruch masy wody dzielimy na:</a:t>
            </a:r>
          </a:p>
          <a:p>
            <a:pPr marL="623888" indent="-260350"/>
            <a:r>
              <a:rPr lang="pl-PL" dirty="0">
                <a:latin typeface="Calibri" panose="020F0502020204030204" pitchFamily="34" charset="0"/>
                <a:ea typeface="Calibri" panose="020F0502020204030204" pitchFamily="34" charset="0"/>
                <a:cs typeface="Calibri" panose="020F0502020204030204" pitchFamily="34" charset="0"/>
              </a:rPr>
              <a:t>wody płynące, cieki,</a:t>
            </a:r>
          </a:p>
          <a:p>
            <a:pPr marL="623888" indent="-260350"/>
            <a:r>
              <a:rPr lang="pl-PL" dirty="0">
                <a:latin typeface="Calibri" panose="020F0502020204030204" pitchFamily="34" charset="0"/>
                <a:ea typeface="Calibri" panose="020F0502020204030204" pitchFamily="34" charset="0"/>
                <a:cs typeface="Calibri" panose="020F0502020204030204" pitchFamily="34" charset="0"/>
              </a:rPr>
              <a:t>wody stojące,</a:t>
            </a:r>
          </a:p>
          <a:p>
            <a:pPr marL="0" indent="0">
              <a:buNone/>
            </a:pPr>
            <a:r>
              <a:rPr lang="pl-PL" u="sng" dirty="0">
                <a:latin typeface="Calibri" panose="020F0502020204030204" pitchFamily="34" charset="0"/>
                <a:ea typeface="Calibri" panose="020F0502020204030204" pitchFamily="34" charset="0"/>
                <a:cs typeface="Calibri" panose="020F0502020204030204" pitchFamily="34" charset="0"/>
              </a:rPr>
              <a:t>Wody płynące </a:t>
            </a:r>
            <a:r>
              <a:rPr lang="pl-PL" dirty="0">
                <a:latin typeface="Calibri" panose="020F0502020204030204" pitchFamily="34" charset="0"/>
                <a:ea typeface="Calibri" panose="020F0502020204030204" pitchFamily="34" charset="0"/>
                <a:cs typeface="Calibri" panose="020F0502020204030204" pitchFamily="34" charset="0"/>
              </a:rPr>
              <a:t>dzielimy na:</a:t>
            </a:r>
          </a:p>
          <a:p>
            <a:pPr marL="623888" indent="-260350"/>
            <a:r>
              <a:rPr lang="pl-PL" dirty="0">
                <a:latin typeface="Calibri" panose="020F0502020204030204" pitchFamily="34" charset="0"/>
                <a:ea typeface="Calibri" panose="020F0502020204030204" pitchFamily="34" charset="0"/>
                <a:cs typeface="Calibri" panose="020F0502020204030204" pitchFamily="34" charset="0"/>
              </a:rPr>
              <a:t>źródła</a:t>
            </a:r>
          </a:p>
          <a:p>
            <a:pPr marL="623888" lvl="0" indent="-260350"/>
            <a:r>
              <a:rPr lang="pl-PL" dirty="0">
                <a:latin typeface="Calibri" panose="020F0502020204030204" pitchFamily="34" charset="0"/>
                <a:ea typeface="Calibri" panose="020F0502020204030204" pitchFamily="34" charset="0"/>
                <a:cs typeface="Calibri" panose="020F0502020204030204" pitchFamily="34" charset="0"/>
              </a:rPr>
              <a:t>potoki, strumienie</a:t>
            </a:r>
          </a:p>
          <a:p>
            <a:pPr marL="623888" lvl="0" indent="-260350"/>
            <a:r>
              <a:rPr lang="pl-PL" dirty="0">
                <a:latin typeface="Calibri" panose="020F0502020204030204" pitchFamily="34" charset="0"/>
                <a:ea typeface="Calibri" panose="020F0502020204030204" pitchFamily="34" charset="0"/>
                <a:cs typeface="Calibri" panose="020F0502020204030204" pitchFamily="34" charset="0"/>
              </a:rPr>
              <a:t>rzeki</a:t>
            </a:r>
          </a:p>
          <a:p>
            <a:pPr marL="623888" lvl="0" indent="-260350"/>
            <a:r>
              <a:rPr lang="pl-PL" dirty="0">
                <a:latin typeface="Calibri" panose="020F0502020204030204" pitchFamily="34" charset="0"/>
                <a:ea typeface="Calibri" panose="020F0502020204030204" pitchFamily="34" charset="0"/>
                <a:cs typeface="Calibri" panose="020F0502020204030204" pitchFamily="34" charset="0"/>
              </a:rPr>
              <a:t>kanały</a:t>
            </a:r>
          </a:p>
          <a:p>
            <a:pPr marL="0" indent="0">
              <a:buNone/>
            </a:pPr>
            <a:r>
              <a:rPr lang="pl-PL" u="sng" dirty="0">
                <a:latin typeface="Calibri" panose="020F0502020204030204" pitchFamily="34" charset="0"/>
                <a:ea typeface="Calibri" panose="020F0502020204030204" pitchFamily="34" charset="0"/>
                <a:cs typeface="Calibri" panose="020F0502020204030204" pitchFamily="34" charset="0"/>
              </a:rPr>
              <a:t>Wody stojące </a:t>
            </a:r>
            <a:r>
              <a:rPr lang="pl-PL" dirty="0">
                <a:latin typeface="Calibri" panose="020F0502020204030204" pitchFamily="34" charset="0"/>
                <a:ea typeface="Calibri" panose="020F0502020204030204" pitchFamily="34" charset="0"/>
                <a:cs typeface="Calibri" panose="020F0502020204030204" pitchFamily="34" charset="0"/>
              </a:rPr>
              <a:t>dzielimy na:</a:t>
            </a:r>
          </a:p>
          <a:p>
            <a:pPr marL="623888" indent="-260350"/>
            <a:r>
              <a:rPr lang="pl-PL" dirty="0">
                <a:latin typeface="Calibri" panose="020F0502020204030204" pitchFamily="34" charset="0"/>
                <a:ea typeface="Calibri" panose="020F0502020204030204" pitchFamily="34" charset="0"/>
                <a:cs typeface="Calibri" panose="020F0502020204030204" pitchFamily="34" charset="0"/>
              </a:rPr>
              <a:t>jeziora</a:t>
            </a:r>
          </a:p>
          <a:p>
            <a:pPr marL="623888" indent="-260350"/>
            <a:r>
              <a:rPr lang="pl-PL" dirty="0">
                <a:latin typeface="Calibri" panose="020F0502020204030204" pitchFamily="34" charset="0"/>
                <a:ea typeface="Calibri" panose="020F0502020204030204" pitchFamily="34" charset="0"/>
                <a:cs typeface="Calibri" panose="020F0502020204030204" pitchFamily="34" charset="0"/>
              </a:rPr>
              <a:t>zbiorniki zaporowe</a:t>
            </a:r>
          </a:p>
          <a:p>
            <a:pPr marL="623888" indent="-260350"/>
            <a:r>
              <a:rPr lang="pl-PL" dirty="0">
                <a:latin typeface="Calibri" panose="020F0502020204030204" pitchFamily="34" charset="0"/>
                <a:ea typeface="Calibri" panose="020F0502020204030204" pitchFamily="34" charset="0"/>
                <a:cs typeface="Calibri" panose="020F0502020204030204" pitchFamily="34" charset="0"/>
              </a:rPr>
              <a:t>stawy, wyrobiska, starorzecza</a:t>
            </a:r>
          </a:p>
          <a:p>
            <a:endParaRPr lang="pl-PL" dirty="0"/>
          </a:p>
        </p:txBody>
      </p:sp>
      <p:pic>
        <p:nvPicPr>
          <p:cNvPr id="4" name="Obraz 3"/>
          <p:cNvPicPr>
            <a:picLocks noChangeAspect="1"/>
          </p:cNvPicPr>
          <p:nvPr/>
        </p:nvPicPr>
        <p:blipFill>
          <a:blip r:embed="rId3"/>
          <a:stretch>
            <a:fillRect/>
          </a:stretch>
        </p:blipFill>
        <p:spPr>
          <a:xfrm>
            <a:off x="7516978" y="1328456"/>
            <a:ext cx="3542908" cy="2521245"/>
          </a:xfrm>
          <a:prstGeom prst="rect">
            <a:avLst/>
          </a:prstGeom>
        </p:spPr>
      </p:pic>
      <p:pic>
        <p:nvPicPr>
          <p:cNvPr id="5" name="Obraz 4"/>
          <p:cNvPicPr>
            <a:picLocks noChangeAspect="1"/>
          </p:cNvPicPr>
          <p:nvPr/>
        </p:nvPicPr>
        <p:blipFill>
          <a:blip r:embed="rId4"/>
          <a:stretch>
            <a:fillRect/>
          </a:stretch>
        </p:blipFill>
        <p:spPr>
          <a:xfrm>
            <a:off x="7514966" y="4126327"/>
            <a:ext cx="3542908" cy="2367258"/>
          </a:xfrm>
          <a:prstGeom prst="rect">
            <a:avLst/>
          </a:prstGeom>
        </p:spPr>
      </p:pic>
    </p:spTree>
    <p:extLst>
      <p:ext uri="{BB962C8B-B14F-4D97-AF65-F5344CB8AC3E}">
        <p14:creationId xmlns:p14="http://schemas.microsoft.com/office/powerpoint/2010/main" val="2834087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Prostokąt 6"/>
          <p:cNvSpPr/>
          <p:nvPr/>
        </p:nvSpPr>
        <p:spPr>
          <a:xfrm>
            <a:off x="230551" y="358262"/>
            <a:ext cx="12382565" cy="6026265"/>
          </a:xfrm>
          <a:prstGeom prst="rect">
            <a:avLst/>
          </a:prstGeom>
        </p:spPr>
        <p:txBody>
          <a:bodyPr wrap="square">
            <a:spAutoFit/>
          </a:bodyPr>
          <a:lstStyle/>
          <a:p>
            <a:pPr marL="365751" indent="-365751" algn="ctr" defTabSz="1024441">
              <a:lnSpc>
                <a:spcPct val="90000"/>
              </a:lnSpc>
              <a:spcBef>
                <a:spcPct val="20000"/>
              </a:spcBef>
              <a:buClr>
                <a:schemeClr val="accent3"/>
              </a:buClr>
              <a:buSzPct val="95000"/>
              <a:tabLst>
                <a:tab pos="512221" algn="l"/>
              </a:tabLst>
              <a:defRPr/>
            </a:pPr>
            <a:r>
              <a:rPr lang="pl-PL" sz="3000" b="1" dirty="0">
                <a:latin typeface="Calibri" panose="020F0502020204030204" pitchFamily="34" charset="0"/>
                <a:ea typeface="Calibri" panose="020F0502020204030204" pitchFamily="34" charset="0"/>
                <a:cs typeface="Calibri" panose="020F0502020204030204" pitchFamily="34" charset="0"/>
              </a:rPr>
              <a:t>Własności wody</a:t>
            </a:r>
          </a:p>
          <a:p>
            <a:pPr marL="365751" indent="-365751" algn="ctr" defTabSz="1024441">
              <a:lnSpc>
                <a:spcPct val="90000"/>
              </a:lnSpc>
              <a:spcBef>
                <a:spcPct val="20000"/>
              </a:spcBef>
              <a:buClr>
                <a:schemeClr val="accent3"/>
              </a:buClr>
              <a:buSzPct val="95000"/>
              <a:tabLst>
                <a:tab pos="512221" algn="l"/>
              </a:tabLst>
              <a:defRPr/>
            </a:pPr>
            <a:endParaRPr lang="pl-PL" sz="1400" dirty="0"/>
          </a:p>
          <a:p>
            <a:pPr marL="365751" indent="-365751" defTabSz="1024441">
              <a:lnSpc>
                <a:spcPct val="90000"/>
              </a:lnSpc>
              <a:spcBef>
                <a:spcPct val="20000"/>
              </a:spcBef>
              <a:buClr>
                <a:schemeClr val="accent3"/>
              </a:buClr>
              <a:buSzPct val="95000"/>
              <a:buFont typeface="Wingdings" panose="05000000000000000000" pitchFamily="2" charset="2"/>
              <a:buChar char="v"/>
              <a:tabLst>
                <a:tab pos="512221" algn="l"/>
              </a:tabLst>
              <a:defRPr/>
            </a:pPr>
            <a:r>
              <a:rPr lang="pl-PL" sz="2400" dirty="0"/>
              <a:t>	</a:t>
            </a:r>
            <a:r>
              <a:rPr lang="pl-PL" sz="2400" dirty="0">
                <a:latin typeface="Calibri" panose="020F0502020204030204" pitchFamily="34" charset="0"/>
                <a:ea typeface="Calibri" panose="020F0502020204030204" pitchFamily="34" charset="0"/>
                <a:cs typeface="Calibri" panose="020F0502020204030204" pitchFamily="34" charset="0"/>
              </a:rPr>
              <a:t>Niezwykła zależność gęstości od temperatury:</a:t>
            </a:r>
          </a:p>
          <a:p>
            <a:pPr marL="1479522" lvl="1" indent="-342900" defTabSz="1024441">
              <a:lnSpc>
                <a:spcPct val="90000"/>
              </a:lnSpc>
              <a:spcBef>
                <a:spcPct val="20000"/>
              </a:spcBef>
              <a:buClr>
                <a:schemeClr val="accent1"/>
              </a:buClr>
              <a:buSzPct val="85000"/>
              <a:buFont typeface="Arial" panose="020B0604020202020204" pitchFamily="34" charset="0"/>
              <a:buChar char="•"/>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pływanie lodu,</a:t>
            </a:r>
          </a:p>
          <a:p>
            <a:pPr marL="1479522" lvl="1" indent="-342900" defTabSz="1024441">
              <a:lnSpc>
                <a:spcPct val="90000"/>
              </a:lnSpc>
              <a:spcBef>
                <a:spcPct val="20000"/>
              </a:spcBef>
              <a:buClr>
                <a:schemeClr val="accent1"/>
              </a:buClr>
              <a:buSzPct val="85000"/>
              <a:buFont typeface="Arial" panose="020B0604020202020204" pitchFamily="34" charset="0"/>
              <a:buChar char="•"/>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opadanie wody 4˚C.</a:t>
            </a:r>
          </a:p>
          <a:p>
            <a:pPr marL="365751" indent="-365751" defTabSz="1024441">
              <a:lnSpc>
                <a:spcPct val="90000"/>
              </a:lnSpc>
              <a:spcBef>
                <a:spcPct val="20000"/>
              </a:spcBef>
              <a:buClr>
                <a:schemeClr val="accent3"/>
              </a:buClr>
              <a:buSzPct val="95000"/>
              <a:buFont typeface="Wingdings" panose="05000000000000000000" pitchFamily="2" charset="2"/>
              <a:buChar char="v"/>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B. wysoka przewodność cieplna: efekt chłodzenia.</a:t>
            </a:r>
          </a:p>
          <a:p>
            <a:pPr marL="365751" indent="-365751" defTabSz="1024441">
              <a:lnSpc>
                <a:spcPct val="90000"/>
              </a:lnSpc>
              <a:spcBef>
                <a:spcPct val="20000"/>
              </a:spcBef>
              <a:buClr>
                <a:schemeClr val="accent3"/>
              </a:buClr>
              <a:buSzPct val="95000"/>
              <a:buFont typeface="Wingdings" panose="05000000000000000000" pitchFamily="2" charset="2"/>
              <a:buChar char="v"/>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B. duże ciepło właściwe (tzn. ilość ciepła potrzebna do ogrzania 1g o 1˚).</a:t>
            </a:r>
          </a:p>
          <a:p>
            <a:pPr marL="365751" indent="-365751" defTabSz="1024441">
              <a:lnSpc>
                <a:spcPct val="90000"/>
              </a:lnSpc>
              <a:spcBef>
                <a:spcPct val="20000"/>
              </a:spcBef>
              <a:buClr>
                <a:schemeClr val="accent3"/>
              </a:buClr>
              <a:buSzPct val="95000"/>
              <a:buFont typeface="Wingdings" panose="05000000000000000000" pitchFamily="2" charset="2"/>
              <a:buChar char="v"/>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B. duże ciepło parowania (tzn. ilość ciepła potrzebna do odparowania 1g).</a:t>
            </a:r>
          </a:p>
          <a:p>
            <a:pPr marL="365751" indent="-365751" defTabSz="1024441">
              <a:lnSpc>
                <a:spcPct val="90000"/>
              </a:lnSpc>
              <a:spcBef>
                <a:spcPct val="20000"/>
              </a:spcBef>
              <a:buClr>
                <a:schemeClr val="accent3"/>
              </a:buClr>
              <a:buSzPct val="95000"/>
              <a:buFont typeface="Wingdings" panose="05000000000000000000" pitchFamily="2" charset="2"/>
              <a:buChar char="v"/>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B. duże napięcie powierzchniowe.</a:t>
            </a:r>
          </a:p>
          <a:p>
            <a:pPr marL="365751" indent="-365751" defTabSz="1024441">
              <a:lnSpc>
                <a:spcPct val="90000"/>
              </a:lnSpc>
              <a:spcBef>
                <a:spcPct val="20000"/>
              </a:spcBef>
              <a:buClr>
                <a:schemeClr val="accent3"/>
              </a:buClr>
              <a:buSzPct val="95000"/>
              <a:buFont typeface="Wingdings" panose="05000000000000000000" pitchFamily="2" charset="2"/>
              <a:buChar char="v"/>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B. duży efekt kapilarny.</a:t>
            </a:r>
          </a:p>
          <a:p>
            <a:pPr marL="365751" indent="-365751" defTabSz="1024441">
              <a:lnSpc>
                <a:spcPct val="90000"/>
              </a:lnSpc>
              <a:spcBef>
                <a:spcPct val="20000"/>
              </a:spcBef>
              <a:buClr>
                <a:schemeClr val="accent3"/>
              </a:buClr>
              <a:buSzPct val="95000"/>
              <a:buFont typeface="Wingdings" panose="05000000000000000000" pitchFamily="2" charset="2"/>
              <a:buChar char="v"/>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B. wysoka stała dialektyczna – efekt rozpuszczania.</a:t>
            </a:r>
          </a:p>
          <a:p>
            <a:pPr marL="365751" indent="-365751" defTabSz="1024441">
              <a:lnSpc>
                <a:spcPct val="90000"/>
              </a:lnSpc>
              <a:spcBef>
                <a:spcPct val="20000"/>
              </a:spcBef>
              <a:buClr>
                <a:schemeClr val="accent3"/>
              </a:buClr>
              <a:buSzPct val="95000"/>
              <a:buFont typeface="Wingdings" panose="05000000000000000000" pitchFamily="2" charset="2"/>
              <a:buChar char="v"/>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B. duże ciepło zamarzania / topnienia.</a:t>
            </a:r>
          </a:p>
          <a:p>
            <a:pPr marL="365751" indent="-365751" defTabSz="1024441">
              <a:lnSpc>
                <a:spcPct val="90000"/>
              </a:lnSpc>
              <a:spcBef>
                <a:spcPct val="20000"/>
              </a:spcBef>
              <a:buClr>
                <a:schemeClr val="accent3"/>
              </a:buClr>
              <a:buSzPct val="95000"/>
              <a:buFont typeface="Wingdings" panose="05000000000000000000" pitchFamily="2" charset="2"/>
              <a:buChar char="v"/>
              <a:tabLst>
                <a:tab pos="512221" algn="l"/>
              </a:tabLst>
              <a:defRPr/>
            </a:pPr>
            <a:r>
              <a:rPr lang="pl-PL" sz="2400" dirty="0">
                <a:latin typeface="Calibri" panose="020F0502020204030204" pitchFamily="34" charset="0"/>
                <a:ea typeface="Calibri" panose="020F0502020204030204" pitchFamily="34" charset="0"/>
                <a:cs typeface="Calibri" panose="020F0502020204030204" pitchFamily="34" charset="0"/>
              </a:rPr>
              <a:t>  Praktyczna nieściśliwość.</a:t>
            </a:r>
          </a:p>
          <a:p>
            <a:pPr marL="365751" indent="-365751" defTabSz="1024441">
              <a:lnSpc>
                <a:spcPct val="90000"/>
              </a:lnSpc>
              <a:spcBef>
                <a:spcPct val="20000"/>
              </a:spcBef>
              <a:buClr>
                <a:schemeClr val="accent3"/>
              </a:buClr>
              <a:buSzPct val="95000"/>
              <a:tabLst>
                <a:tab pos="512221" algn="l"/>
              </a:tabLst>
              <a:defRPr/>
            </a:pPr>
            <a:endParaRPr lang="pl-PL" sz="2400" dirty="0"/>
          </a:p>
          <a:p>
            <a:pPr marL="365751" indent="-365751" defTabSz="1024441">
              <a:lnSpc>
                <a:spcPct val="90000"/>
              </a:lnSpc>
              <a:spcBef>
                <a:spcPct val="20000"/>
              </a:spcBef>
              <a:buClr>
                <a:schemeClr val="accent3"/>
              </a:buClr>
              <a:buSzPct val="95000"/>
              <a:tabLst>
                <a:tab pos="512221" algn="l"/>
              </a:tabLst>
              <a:defRPr/>
            </a:pPr>
            <a:r>
              <a:rPr lang="pl-PL" sz="2400" b="1" dirty="0"/>
              <a:t>		</a:t>
            </a:r>
          </a:p>
        </p:txBody>
      </p:sp>
    </p:spTree>
    <p:extLst>
      <p:ext uri="{BB962C8B-B14F-4D97-AF65-F5344CB8AC3E}">
        <p14:creationId xmlns:p14="http://schemas.microsoft.com/office/powerpoint/2010/main" val="1480134646"/>
      </p:ext>
    </p:extLst>
  </p:cSld>
  <p:clrMapOvr>
    <a:masterClrMapping/>
  </p:clrMapOvr>
  <p:transition spd="slow">
    <p:cover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6"/>
            <a:ext cx="10515600" cy="841268"/>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Budowa niecki jeziora</a:t>
            </a:r>
            <a:endParaRPr lang="pl-PL" sz="3000" dirty="0">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838200" y="1349829"/>
            <a:ext cx="10515600" cy="4827134"/>
          </a:xfrm>
        </p:spPr>
        <p:txBody>
          <a:bodyPr/>
          <a:lstStyle/>
          <a:p>
            <a:pPr marL="0" indent="0">
              <a:buNone/>
            </a:pPr>
            <a:r>
              <a:rPr lang="pl-PL" sz="2400" b="1" dirty="0">
                <a:latin typeface="Calibri" panose="020F0502020204030204" pitchFamily="34" charset="0"/>
                <a:ea typeface="Calibri" panose="020F0502020204030204" pitchFamily="34" charset="0"/>
                <a:cs typeface="Calibri" panose="020F0502020204030204" pitchFamily="34" charset="0"/>
              </a:rPr>
              <a:t>Wyróżniamy zasadniczo cztery strefy jeziora: </a:t>
            </a:r>
          </a:p>
          <a:p>
            <a:r>
              <a:rPr lang="pl-PL" sz="2400" dirty="0">
                <a:latin typeface="Calibri" panose="020F0502020204030204" pitchFamily="34" charset="0"/>
                <a:ea typeface="Calibri" panose="020F0502020204030204" pitchFamily="34" charset="0"/>
                <a:cs typeface="Calibri" panose="020F0502020204030204" pitchFamily="34" charset="0"/>
              </a:rPr>
              <a:t>litoral</a:t>
            </a:r>
          </a:p>
          <a:p>
            <a:r>
              <a:rPr lang="pl-PL" sz="2400" dirty="0">
                <a:latin typeface="Calibri" panose="020F0502020204030204" pitchFamily="34" charset="0"/>
                <a:ea typeface="Calibri" panose="020F0502020204030204" pitchFamily="34" charset="0"/>
                <a:cs typeface="Calibri" panose="020F0502020204030204" pitchFamily="34" charset="0"/>
              </a:rPr>
              <a:t>sublitoral </a:t>
            </a:r>
          </a:p>
          <a:p>
            <a:r>
              <a:rPr lang="pl-PL" sz="2400" dirty="0">
                <a:latin typeface="Calibri" panose="020F0502020204030204" pitchFamily="34" charset="0"/>
                <a:ea typeface="Calibri" panose="020F0502020204030204" pitchFamily="34" charset="0"/>
                <a:cs typeface="Calibri" panose="020F0502020204030204" pitchFamily="34" charset="0"/>
              </a:rPr>
              <a:t>pelagial</a:t>
            </a:r>
          </a:p>
          <a:p>
            <a:r>
              <a:rPr lang="pl-PL" sz="2400" dirty="0">
                <a:latin typeface="Calibri" panose="020F0502020204030204" pitchFamily="34" charset="0"/>
                <a:ea typeface="Calibri" panose="020F0502020204030204" pitchFamily="34" charset="0"/>
                <a:cs typeface="Calibri" panose="020F0502020204030204" pitchFamily="34" charset="0"/>
              </a:rPr>
              <a:t>profundal</a:t>
            </a:r>
          </a:p>
          <a:p>
            <a:endParaRPr lang="pl-PL" dirty="0"/>
          </a:p>
        </p:txBody>
      </p:sp>
      <p:pic>
        <p:nvPicPr>
          <p:cNvPr id="4" name="Obraz 3"/>
          <p:cNvPicPr>
            <a:picLocks noChangeAspect="1"/>
          </p:cNvPicPr>
          <p:nvPr/>
        </p:nvPicPr>
        <p:blipFill>
          <a:blip r:embed="rId2"/>
          <a:stretch>
            <a:fillRect/>
          </a:stretch>
        </p:blipFill>
        <p:spPr>
          <a:xfrm>
            <a:off x="4032286" y="2235609"/>
            <a:ext cx="6992718" cy="3578662"/>
          </a:xfrm>
          <a:prstGeom prst="rect">
            <a:avLst/>
          </a:prstGeom>
        </p:spPr>
      </p:pic>
    </p:spTree>
    <p:extLst>
      <p:ext uri="{BB962C8B-B14F-4D97-AF65-F5344CB8AC3E}">
        <p14:creationId xmlns:p14="http://schemas.microsoft.com/office/powerpoint/2010/main" val="33011679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917371" y="149974"/>
            <a:ext cx="6836230" cy="764428"/>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Budowa niecki jeziora c.d.</a:t>
            </a:r>
            <a:endParaRPr lang="pl-PL" sz="3000" dirty="0">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275771" y="914402"/>
            <a:ext cx="11466286" cy="5732287"/>
          </a:xfrm>
        </p:spPr>
        <p:txBody>
          <a:bodyPr>
            <a:normAutofit fontScale="32500" lnSpcReduction="20000"/>
          </a:bodyPr>
          <a:lstStyle/>
          <a:p>
            <a:pPr marL="0" indent="0">
              <a:buNone/>
            </a:pPr>
            <a:r>
              <a:rPr lang="pl-PL" sz="7400" b="1" dirty="0">
                <a:latin typeface="Calibri" panose="020F0502020204030204" pitchFamily="34" charset="0"/>
                <a:ea typeface="Calibri" panose="020F0502020204030204" pitchFamily="34" charset="0"/>
                <a:cs typeface="Calibri" panose="020F0502020204030204" pitchFamily="34" charset="0"/>
              </a:rPr>
              <a:t>Litoral:</a:t>
            </a:r>
          </a:p>
          <a:p>
            <a:pPr marL="720000"/>
            <a:r>
              <a:rPr lang="pl-PL" sz="7400" dirty="0">
                <a:latin typeface="Calibri" panose="020F0502020204030204" pitchFamily="34" charset="0"/>
                <a:ea typeface="Calibri" panose="020F0502020204030204" pitchFamily="34" charset="0"/>
                <a:cs typeface="Calibri" panose="020F0502020204030204" pitchFamily="34" charset="0"/>
              </a:rPr>
              <a:t>sięga do granicy występowania roślinności,</a:t>
            </a:r>
          </a:p>
          <a:p>
            <a:pPr marL="720000"/>
            <a:r>
              <a:rPr lang="pl-PL" sz="7400" dirty="0">
                <a:latin typeface="Calibri" panose="020F0502020204030204" pitchFamily="34" charset="0"/>
                <a:ea typeface="Calibri" panose="020F0502020204030204" pitchFamily="34" charset="0"/>
                <a:cs typeface="Calibri" panose="020F0502020204030204" pitchFamily="34" charset="0"/>
              </a:rPr>
              <a:t>jest bardzo zróżnicowany i najbardziej zmienny ze środowisk jeziornych,</a:t>
            </a:r>
          </a:p>
          <a:p>
            <a:pPr marL="720000"/>
            <a:r>
              <a:rPr lang="pl-PL" sz="7400" dirty="0">
                <a:latin typeface="Calibri" panose="020F0502020204030204" pitchFamily="34" charset="0"/>
                <a:ea typeface="Calibri" panose="020F0502020204030204" pitchFamily="34" charset="0"/>
                <a:cs typeface="Calibri" panose="020F0502020204030204" pitchFamily="34" charset="0"/>
              </a:rPr>
              <a:t>zmienia się z warunkami brzegowymi,</a:t>
            </a:r>
          </a:p>
          <a:p>
            <a:pPr marL="720000"/>
            <a:r>
              <a:rPr lang="pl-PL" sz="7400" dirty="0">
                <a:latin typeface="Calibri" panose="020F0502020204030204" pitchFamily="34" charset="0"/>
                <a:ea typeface="Calibri" panose="020F0502020204030204" pitchFamily="34" charset="0"/>
                <a:cs typeface="Calibri" panose="020F0502020204030204" pitchFamily="34" charset="0"/>
              </a:rPr>
              <a:t>zajmuje ok.30% ogólnej powierzchni jezior,</a:t>
            </a:r>
          </a:p>
          <a:p>
            <a:pPr marL="720000"/>
            <a:r>
              <a:rPr lang="pl-PL" sz="7400" dirty="0">
                <a:latin typeface="Calibri" panose="020F0502020204030204" pitchFamily="34" charset="0"/>
                <a:ea typeface="Calibri" panose="020F0502020204030204" pitchFamily="34" charset="0"/>
                <a:cs typeface="Calibri" panose="020F0502020204030204" pitchFamily="34" charset="0"/>
              </a:rPr>
              <a:t>jest miejscem występowania roślinności wyższej, olbrzymiej liczby zwierzęcych organizmów bezkręgowych oraz większości ryb.</a:t>
            </a:r>
          </a:p>
          <a:p>
            <a:pPr marL="0" indent="0">
              <a:buNone/>
            </a:pPr>
            <a:r>
              <a:rPr lang="pl-PL" sz="7400" b="1" dirty="0">
                <a:latin typeface="Calibri" panose="020F0502020204030204" pitchFamily="34" charset="0"/>
                <a:ea typeface="Calibri" panose="020F0502020204030204" pitchFamily="34" charset="0"/>
                <a:cs typeface="Calibri" panose="020F0502020204030204" pitchFamily="34" charset="0"/>
              </a:rPr>
              <a:t>Sublitoral:</a:t>
            </a:r>
          </a:p>
          <a:p>
            <a:pPr marL="720000"/>
            <a:r>
              <a:rPr lang="pl-PL" sz="7400" dirty="0">
                <a:latin typeface="Calibri" panose="020F0502020204030204" pitchFamily="34" charset="0"/>
                <a:ea typeface="Calibri" panose="020F0502020204030204" pitchFamily="34" charset="0"/>
                <a:cs typeface="Calibri" panose="020F0502020204030204" pitchFamily="34" charset="0"/>
              </a:rPr>
              <a:t>poniżej litoralu.</a:t>
            </a:r>
          </a:p>
          <a:p>
            <a:pPr marL="720000"/>
            <a:r>
              <a:rPr lang="pl-PL" sz="7400" dirty="0">
                <a:latin typeface="Calibri" panose="020F0502020204030204" pitchFamily="34" charset="0"/>
                <a:ea typeface="Calibri" panose="020F0502020204030204" pitchFamily="34" charset="0"/>
                <a:cs typeface="Calibri" panose="020F0502020204030204" pitchFamily="34" charset="0"/>
              </a:rPr>
              <a:t>miejsce gromadzenia się szczątków  pochodzenia litoralnego, np. trudno rozkładalne części roślin, muszle mięczaków  itp.</a:t>
            </a:r>
          </a:p>
          <a:p>
            <a:pPr marL="0" indent="0">
              <a:buNone/>
            </a:pPr>
            <a:r>
              <a:rPr lang="pl-PL" sz="7400" b="1" dirty="0">
                <a:latin typeface="Calibri" panose="020F0502020204030204" pitchFamily="34" charset="0"/>
                <a:ea typeface="Calibri" panose="020F0502020204030204" pitchFamily="34" charset="0"/>
                <a:cs typeface="Calibri" panose="020F0502020204030204" pitchFamily="34" charset="0"/>
              </a:rPr>
              <a:t>Profundal:</a:t>
            </a:r>
          </a:p>
          <a:p>
            <a:pPr marL="720000"/>
            <a:r>
              <a:rPr lang="pl-PL" sz="7400" dirty="0">
                <a:latin typeface="Calibri" panose="020F0502020204030204" pitchFamily="34" charset="0"/>
                <a:ea typeface="Calibri" panose="020F0502020204030204" pitchFamily="34" charset="0"/>
                <a:cs typeface="Calibri" panose="020F0502020204030204" pitchFamily="34" charset="0"/>
              </a:rPr>
              <a:t>strefa dna poniżej sublitoralu i bezpośrednio przyległa do niej warstwa wody.</a:t>
            </a:r>
          </a:p>
          <a:p>
            <a:endParaRPr lang="pl-PL" dirty="0"/>
          </a:p>
          <a:p>
            <a:endParaRPr lang="pl-PL" dirty="0"/>
          </a:p>
        </p:txBody>
      </p:sp>
    </p:spTree>
    <p:extLst>
      <p:ext uri="{BB962C8B-B14F-4D97-AF65-F5344CB8AC3E}">
        <p14:creationId xmlns:p14="http://schemas.microsoft.com/office/powerpoint/2010/main" val="12580490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4FB276-2517-DEE9-744D-81A54B95478C}"/>
              </a:ext>
            </a:extLst>
          </p:cNvPr>
          <p:cNvSpPr>
            <a:spLocks noGrp="1"/>
          </p:cNvSpPr>
          <p:nvPr>
            <p:ph type="title"/>
          </p:nvPr>
        </p:nvSpPr>
        <p:spPr>
          <a:xfrm>
            <a:off x="3585030" y="365126"/>
            <a:ext cx="4789714" cy="999218"/>
          </a:xfrm>
        </p:spPr>
        <p:txBody>
          <a:bodyPr/>
          <a:lstStyle/>
          <a:p>
            <a:pPr algn="ctr"/>
            <a:r>
              <a:rPr kumimoji="0" lang="pl-PL"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Budowa niecki jeziora c.d.</a:t>
            </a:r>
            <a:endParaRPr lang="pl-PL" dirty="0"/>
          </a:p>
        </p:txBody>
      </p:sp>
      <p:sp>
        <p:nvSpPr>
          <p:cNvPr id="3" name="Symbol zastępczy zawartości 2">
            <a:extLst>
              <a:ext uri="{FF2B5EF4-FFF2-40B4-BE49-F238E27FC236}">
                <a16:creationId xmlns:a16="http://schemas.microsoft.com/office/drawing/2014/main" id="{5D1A8DF9-E632-BCA9-6F61-155D661ACB55}"/>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pl-PL"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Pelagial:</a:t>
            </a:r>
          </a:p>
          <a:p>
            <a:pPr marL="7200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strefa otwartej wody,</a:t>
            </a:r>
          </a:p>
          <a:p>
            <a:pPr marL="7200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pl-PL"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występuje: strefa prześwietlona (fotyczna) i strefa nieprześwietlona (afotyczna).</a:t>
            </a:r>
          </a:p>
          <a:p>
            <a:endParaRPr lang="pl-PL" dirty="0"/>
          </a:p>
        </p:txBody>
      </p:sp>
    </p:spTree>
    <p:extLst>
      <p:ext uri="{BB962C8B-B14F-4D97-AF65-F5344CB8AC3E}">
        <p14:creationId xmlns:p14="http://schemas.microsoft.com/office/powerpoint/2010/main" val="6583411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757714" y="365125"/>
            <a:ext cx="6778172" cy="1325563"/>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Uwarstwienie termiczne wód</a:t>
            </a:r>
          </a:p>
        </p:txBody>
      </p:sp>
      <p:sp>
        <p:nvSpPr>
          <p:cNvPr id="3" name="Symbol zastępczy zawartości 2"/>
          <p:cNvSpPr>
            <a:spLocks noGrp="1"/>
          </p:cNvSpPr>
          <p:nvPr>
            <p:ph idx="1"/>
          </p:nvPr>
        </p:nvSpPr>
        <p:spPr>
          <a:xfrm>
            <a:off x="838200" y="1320800"/>
            <a:ext cx="10515600" cy="4856163"/>
          </a:xfrm>
        </p:spPr>
        <p:txBody>
          <a:bodyPr>
            <a:normAutofit/>
          </a:bodyPr>
          <a:lstStyle/>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Woda odznacza się szczególną właściwością najwyższej gęstości w temperaturze ok.4*C.</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Gęstość jej maleje zarówno w kierunku wyższych, jak i niższych temperatur.</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Zimą, w naszej strefie klimatycznej woda najgęściejsza, najczęściej o temperaturze 4*C, gromadzi się w głębszych warstwach zbiornika, a woda zimniejsza w płytszych.</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Taki układ temperatur nazywamy stratyfikacją zimową.</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Latem woda o temp.4*C również gromadzi się w dolnych partiach zbiornika, zaś cieplejsza w górnej części.</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Taki układ temperatur nazywamy stratyfikacją letnią.</a:t>
            </a:r>
          </a:p>
        </p:txBody>
      </p:sp>
    </p:spTree>
    <p:extLst>
      <p:ext uri="{BB962C8B-B14F-4D97-AF65-F5344CB8AC3E}">
        <p14:creationId xmlns:p14="http://schemas.microsoft.com/office/powerpoint/2010/main" val="41051746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20686" y="365125"/>
            <a:ext cx="7663543" cy="1325563"/>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Uwarstwienie termiczne wód c.d.</a:t>
            </a:r>
          </a:p>
        </p:txBody>
      </p:sp>
      <p:sp>
        <p:nvSpPr>
          <p:cNvPr id="3" name="Symbol zastępczy zawartości 2"/>
          <p:cNvSpPr>
            <a:spLocks noGrp="1"/>
          </p:cNvSpPr>
          <p:nvPr>
            <p:ph idx="1"/>
          </p:nvPr>
        </p:nvSpPr>
        <p:spPr>
          <a:xfrm>
            <a:off x="838200" y="1825625"/>
            <a:ext cx="10515600" cy="3210832"/>
          </a:xfrm>
        </p:spPr>
        <p:txBody>
          <a:bodyPr/>
          <a:lstStyle/>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Epilimnion - warstwa nadskokowa, powierzchniowa warstwa wody zmieniająca swoją temperaturę pod wpływem warunków zewnętrznych (słońca).</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Metalimnion - termoklina albo inna nazwa warstwa skokowa, wąska warstwa wody 1-2 m. w której następuje gwałtowny spadek temperatury, nawet o 12*C.</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Hipolimnion - warstwa podskokowa, warstwa wody chłodnej  o temp ok. 4*C (najcięższej). </a:t>
            </a:r>
          </a:p>
          <a:p>
            <a:endParaRPr lang="pl-PL" dirty="0"/>
          </a:p>
          <a:p>
            <a:endParaRPr lang="pl-PL" dirty="0"/>
          </a:p>
        </p:txBody>
      </p:sp>
    </p:spTree>
    <p:extLst>
      <p:ext uri="{BB962C8B-B14F-4D97-AF65-F5344CB8AC3E}">
        <p14:creationId xmlns:p14="http://schemas.microsoft.com/office/powerpoint/2010/main" val="259408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85468" y="314804"/>
            <a:ext cx="7112001" cy="856636"/>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Uwarstwienie termiczne wód c.d.</a:t>
            </a:r>
          </a:p>
        </p:txBody>
      </p:sp>
      <p:pic>
        <p:nvPicPr>
          <p:cNvPr id="4" name="Symbol zastępczy zawartości 3"/>
          <p:cNvPicPr>
            <a:picLocks noGrp="1" noChangeAspect="1"/>
          </p:cNvPicPr>
          <p:nvPr>
            <p:ph idx="1"/>
          </p:nvPr>
        </p:nvPicPr>
        <p:blipFill>
          <a:blip r:embed="rId2"/>
          <a:stretch>
            <a:fillRect/>
          </a:stretch>
        </p:blipFill>
        <p:spPr>
          <a:xfrm>
            <a:off x="2636400" y="2451207"/>
            <a:ext cx="4990723" cy="3648916"/>
          </a:xfrm>
          <a:prstGeom prst="rect">
            <a:avLst/>
          </a:prstGeom>
        </p:spPr>
      </p:pic>
      <p:sp>
        <p:nvSpPr>
          <p:cNvPr id="5" name="pole tekstowe 4"/>
          <p:cNvSpPr txBox="1"/>
          <p:nvPr/>
        </p:nvSpPr>
        <p:spPr>
          <a:xfrm>
            <a:off x="2830286" y="1366332"/>
            <a:ext cx="5422366" cy="461665"/>
          </a:xfrm>
          <a:prstGeom prst="rect">
            <a:avLst/>
          </a:prstGeom>
          <a:noFill/>
        </p:spPr>
        <p:txBody>
          <a:bodyPr wrap="square" rtlCol="0">
            <a:spAutoFit/>
          </a:bodyPr>
          <a:lstStyle/>
          <a:p>
            <a:pPr algn="ctr"/>
            <a:r>
              <a:rPr lang="pl-PL" sz="2400" u="sng" dirty="0">
                <a:latin typeface="Calibri" panose="020F0502020204030204" pitchFamily="34" charset="0"/>
                <a:ea typeface="Calibri" panose="020F0502020204030204" pitchFamily="34" charset="0"/>
                <a:cs typeface="Calibri" panose="020F0502020204030204" pitchFamily="34" charset="0"/>
              </a:rPr>
              <a:t>Uwarstwienie termiczne wód w jeziorze</a:t>
            </a:r>
          </a:p>
        </p:txBody>
      </p:sp>
    </p:spTree>
    <p:extLst>
      <p:ext uri="{BB962C8B-B14F-4D97-AF65-F5344CB8AC3E}">
        <p14:creationId xmlns:p14="http://schemas.microsoft.com/office/powerpoint/2010/main" val="28219637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61029" y="225824"/>
            <a:ext cx="7590972" cy="910425"/>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Prądy wody w akwenach śródlądowych</a:t>
            </a:r>
            <a:endParaRPr lang="pl-PL" sz="3000" dirty="0">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91886" y="1275550"/>
            <a:ext cx="11277600" cy="4901413"/>
          </a:xfrm>
        </p:spPr>
        <p:txBody>
          <a:bodyPr>
            <a:normAutofit lnSpcReduction="10000"/>
          </a:bodyPr>
          <a:lstStyle/>
          <a:p>
            <a:pPr marL="0" indent="0">
              <a:buNone/>
            </a:pPr>
            <a:r>
              <a:rPr lang="pl-PL" sz="2600" dirty="0">
                <a:latin typeface="Calibri" panose="020F0502020204030204" pitchFamily="34" charset="0"/>
                <a:ea typeface="Calibri" panose="020F0502020204030204" pitchFamily="34" charset="0"/>
                <a:cs typeface="Calibri" panose="020F0502020204030204" pitchFamily="34" charset="0"/>
              </a:rPr>
              <a:t>Oprócz ruchów wody związanych z cyrkulacją, wody zbiorników podlegają też innym ruchom:</a:t>
            </a:r>
          </a:p>
          <a:p>
            <a:pPr algn="just">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prądy w okolicy dopływów do lub odpływów ze zbiornika;</a:t>
            </a:r>
          </a:p>
          <a:p>
            <a:pPr marL="0" indent="0" algn="ctr">
              <a:buNone/>
            </a:pPr>
            <a:r>
              <a:rPr lang="pl-PL" sz="2400" dirty="0">
                <a:solidFill>
                  <a:srgbClr val="FF0000"/>
                </a:solidFill>
                <a:latin typeface="Calibri" panose="020F0502020204030204" pitchFamily="34" charset="0"/>
                <a:ea typeface="Calibri" panose="020F0502020204030204" pitchFamily="34" charset="0"/>
                <a:cs typeface="Calibri" panose="020F0502020204030204" pitchFamily="34" charset="0"/>
              </a:rPr>
              <a:t>Pamiętaj!!!</a:t>
            </a:r>
          </a:p>
          <a:p>
            <a:pPr marL="0" indent="0" algn="ctr">
              <a:buNone/>
            </a:pPr>
            <a:r>
              <a:rPr lang="pl-PL" sz="2400" dirty="0">
                <a:solidFill>
                  <a:srgbClr val="FF0000"/>
                </a:solidFill>
                <a:latin typeface="Calibri" panose="020F0502020204030204" pitchFamily="34" charset="0"/>
                <a:ea typeface="Calibri" panose="020F0502020204030204" pitchFamily="34" charset="0"/>
                <a:cs typeface="Calibri" panose="020F0502020204030204" pitchFamily="34" charset="0"/>
              </a:rPr>
              <a:t>W przypadku prowadzenie prac podwodnych w ich okolicach należy uwzględnić ten czynnik, szczególnie w przypadku prowadzenia prac poszukiwawczych.</a:t>
            </a:r>
          </a:p>
          <a:p>
            <a:pPr algn="just">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falowanie – powstaje przy wietrze o prędkości 1-2 m/s. Na niewielkich zbiornikach fale dochodzą do wysokości 1 m, zaś na największych zbiornikach do 2,5 m.;</a:t>
            </a:r>
          </a:p>
          <a:p>
            <a:pPr algn="just">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prądy wywołane wiatrem, który spiętrza wodę przy brzegu nawietrznym, spiętrzona woda rozpływa się następnie wzdłuż brzegu powierzchniowo oraz tworzy wgłębny prąd o kierunku przeciwnym powierzchniowemu;</a:t>
            </a:r>
          </a:p>
          <a:p>
            <a:pPr algn="just">
              <a:buFont typeface="Wingdings" panose="05000000000000000000" pitchFamily="2" charset="2"/>
              <a:buChar char="§"/>
            </a:pPr>
            <a:r>
              <a:rPr lang="pl-PL" sz="2400" dirty="0">
                <a:latin typeface="Calibri" panose="020F0502020204030204" pitchFamily="34" charset="0"/>
                <a:ea typeface="Calibri" panose="020F0502020204030204" pitchFamily="34" charset="0"/>
                <a:cs typeface="Calibri" panose="020F0502020204030204" pitchFamily="34" charset="0"/>
              </a:rPr>
              <a:t>ruchy „antropogeniczne” wywołane przez łodzie motorowe i statki. Mogą powodować intensywne falowanie wody.</a:t>
            </a:r>
          </a:p>
          <a:p>
            <a:pPr>
              <a:buFont typeface="Wingdings" panose="05000000000000000000" pitchFamily="2" charset="2"/>
              <a:buChar char="Ø"/>
            </a:pPr>
            <a:endParaRPr lang="pl-PL" dirty="0"/>
          </a:p>
          <a:p>
            <a:endParaRPr lang="pl-PL" dirty="0"/>
          </a:p>
        </p:txBody>
      </p:sp>
    </p:spTree>
    <p:extLst>
      <p:ext uri="{BB962C8B-B14F-4D97-AF65-F5344CB8AC3E}">
        <p14:creationId xmlns:p14="http://schemas.microsoft.com/office/powerpoint/2010/main" val="32797323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395464" y="109460"/>
            <a:ext cx="4847772" cy="1325563"/>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Mapy batymetryczne</a:t>
            </a:r>
            <a:endParaRPr lang="pl-PL" sz="3000" dirty="0">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493486" y="1435023"/>
            <a:ext cx="6197600" cy="4741940"/>
          </a:xfrm>
        </p:spPr>
        <p:txBody>
          <a:bodyPr/>
          <a:lstStyle/>
          <a:p>
            <a:pPr marL="0" indent="0">
              <a:buNone/>
            </a:pPr>
            <a:r>
              <a:rPr lang="pl-PL" sz="2400" dirty="0">
                <a:latin typeface="Calibri" panose="020F0502020204030204" pitchFamily="34" charset="0"/>
                <a:ea typeface="Calibri" panose="020F0502020204030204" pitchFamily="34" charset="0"/>
                <a:cs typeface="Calibri" panose="020F0502020204030204" pitchFamily="34" charset="0"/>
              </a:rPr>
              <a:t>Mapy batymetryczne to kartograficzne odwzorowanie ukształtowania dna zbiornika lub cieku wodnego. </a:t>
            </a:r>
          </a:p>
          <a:p>
            <a:pPr marL="0" indent="0">
              <a:buNone/>
            </a:pPr>
            <a:r>
              <a:rPr lang="pl-PL" sz="2400" dirty="0">
                <a:latin typeface="Calibri" panose="020F0502020204030204" pitchFamily="34" charset="0"/>
                <a:ea typeface="Calibri" panose="020F0502020204030204" pitchFamily="34" charset="0"/>
                <a:cs typeface="Calibri" panose="020F0502020204030204" pitchFamily="34" charset="0"/>
              </a:rPr>
              <a:t>Pomiary głębokości na całej powierzchni danej wody są dokonywane przy pomocy specjalnych urządzeń pomiarowych a zebrane w ten sposób dane, odwzorowane graficznie na mapie. </a:t>
            </a:r>
          </a:p>
          <a:p>
            <a:pPr marL="0" indent="0">
              <a:buNone/>
            </a:pPr>
            <a:r>
              <a:rPr lang="pl-PL" sz="2400" dirty="0">
                <a:latin typeface="Calibri" panose="020F0502020204030204" pitchFamily="34" charset="0"/>
                <a:ea typeface="Calibri" panose="020F0502020204030204" pitchFamily="34" charset="0"/>
                <a:cs typeface="Calibri" panose="020F0502020204030204" pitchFamily="34" charset="0"/>
              </a:rPr>
              <a:t>Izobata – izolinia łącząca punkty o jednakowej głębokości (mierzonej od powierzchni) zbiorników wodnych. W hydrologii izobata oznacza często głębokość do dna zbiornika wód powierzchniowych.</a:t>
            </a:r>
          </a:p>
          <a:p>
            <a:endParaRPr lang="pl-PL" dirty="0"/>
          </a:p>
        </p:txBody>
      </p:sp>
      <p:pic>
        <p:nvPicPr>
          <p:cNvPr id="4" name="Obraz 3"/>
          <p:cNvPicPr>
            <a:picLocks noChangeAspect="1"/>
          </p:cNvPicPr>
          <p:nvPr/>
        </p:nvPicPr>
        <p:blipFill>
          <a:blip r:embed="rId3"/>
          <a:stretch>
            <a:fillRect/>
          </a:stretch>
        </p:blipFill>
        <p:spPr>
          <a:xfrm>
            <a:off x="7888043" y="1148345"/>
            <a:ext cx="3476643" cy="5023749"/>
          </a:xfrm>
          <a:prstGeom prst="rect">
            <a:avLst/>
          </a:prstGeom>
        </p:spPr>
      </p:pic>
    </p:spTree>
    <p:extLst>
      <p:ext uri="{BB962C8B-B14F-4D97-AF65-F5344CB8AC3E}">
        <p14:creationId xmlns:p14="http://schemas.microsoft.com/office/powerpoint/2010/main" val="21987697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194629" y="234497"/>
            <a:ext cx="3149600" cy="1325563"/>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Rzeki</a:t>
            </a:r>
          </a:p>
        </p:txBody>
      </p:sp>
      <p:sp>
        <p:nvSpPr>
          <p:cNvPr id="3" name="Symbol zastępczy zawartości 2"/>
          <p:cNvSpPr>
            <a:spLocks noGrp="1"/>
          </p:cNvSpPr>
          <p:nvPr>
            <p:ph idx="1"/>
          </p:nvPr>
        </p:nvSpPr>
        <p:spPr>
          <a:xfrm>
            <a:off x="420913" y="1364343"/>
            <a:ext cx="11190515" cy="4812620"/>
          </a:xfrm>
        </p:spPr>
        <p:txBody>
          <a:bodyPr>
            <a:normAutofit/>
          </a:bodyPr>
          <a:lstStyle/>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Rzeki są ciekami większymi od potoków i strumieni. </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Zróżnicowanie wielkości jest ogromne, szerokość od paru metrów do kilku kilometrów, długość od kilku kilometrów do kilku tysięcy kilometrów, głębokość od decymetrów do kilkudziesięciu metrów. </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Rzeki mniejsze wpadają do większych, tworząc tak zwaną zlewnię rzeki. </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O charakterze rzeki decyduje szybkość prądu, od którego zależy m.in. charakter podłoża (żwir, piasek, muł). Na szybkość prądu wody wpływa poziom wody. </a:t>
            </a:r>
          </a:p>
          <a:p>
            <a:pPr marL="0" indent="0" algn="just">
              <a:buNone/>
            </a:pPr>
            <a:r>
              <a:rPr lang="pl-PL" sz="2400" dirty="0">
                <a:latin typeface="Calibri" panose="020F0502020204030204" pitchFamily="34" charset="0"/>
                <a:ea typeface="Calibri" panose="020F0502020204030204" pitchFamily="34" charset="0"/>
                <a:cs typeface="Calibri" panose="020F0502020204030204" pitchFamily="34" charset="0"/>
              </a:rPr>
              <a:t>Prędkość przepływu w małych rzekach nizinnych, przy niskim stanie wody, może wynosić kilka, kilkanaście cm/s, w dużych przy niskim  stanie wynosi kilka </a:t>
            </a:r>
            <a:r>
              <a:rPr lang="pl-PL" sz="2400" dirty="0" err="1">
                <a:latin typeface="Calibri" panose="020F0502020204030204" pitchFamily="34" charset="0"/>
                <a:ea typeface="Calibri" panose="020F0502020204030204" pitchFamily="34" charset="0"/>
                <a:cs typeface="Calibri" panose="020F0502020204030204" pitchFamily="34" charset="0"/>
              </a:rPr>
              <a:t>dm</a:t>
            </a:r>
            <a:r>
              <a:rPr lang="pl-PL" sz="2400" dirty="0">
                <a:latin typeface="Calibri" panose="020F0502020204030204" pitchFamily="34" charset="0"/>
                <a:ea typeface="Calibri" panose="020F0502020204030204" pitchFamily="34" charset="0"/>
                <a:cs typeface="Calibri" panose="020F0502020204030204" pitchFamily="34" charset="0"/>
              </a:rPr>
              <a:t>/s, przy wysokim ok. 1 m/s, a nawet powyżej 2 m/s. Szybkość prądu w rzece zmienia się i jest zróżnicowana na każdym jej odcinku. </a:t>
            </a:r>
          </a:p>
          <a:p>
            <a:endParaRPr lang="pl-PL" dirty="0"/>
          </a:p>
        </p:txBody>
      </p:sp>
    </p:spTree>
    <p:extLst>
      <p:ext uri="{BB962C8B-B14F-4D97-AF65-F5344CB8AC3E}">
        <p14:creationId xmlns:p14="http://schemas.microsoft.com/office/powerpoint/2010/main" val="23354004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468914" y="135526"/>
            <a:ext cx="4978400" cy="930443"/>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Budowa koryta rzeki</a:t>
            </a:r>
            <a:endParaRPr lang="pl-PL" sz="3000" dirty="0">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773256" y="930443"/>
            <a:ext cx="10515600" cy="5213684"/>
          </a:xfrm>
        </p:spPr>
        <p:txBody>
          <a:bodyPr>
            <a:noAutofit/>
          </a:bodyPr>
          <a:lstStyle/>
          <a:p>
            <a:pPr>
              <a:buFontTx/>
              <a:buChar char="-"/>
            </a:pPr>
            <a:endParaRPr lang="pl-PL" sz="2000" dirty="0"/>
          </a:p>
          <a:p>
            <a:pPr marL="0" indent="0">
              <a:buNone/>
            </a:pPr>
            <a:endParaRPr lang="pl-PL" sz="2000" dirty="0"/>
          </a:p>
          <a:p>
            <a:pPr marL="0" indent="0">
              <a:buNone/>
            </a:pPr>
            <a:endParaRPr lang="pl-PL" sz="2000" dirty="0"/>
          </a:p>
        </p:txBody>
      </p:sp>
      <p:pic>
        <p:nvPicPr>
          <p:cNvPr id="5" name="Picture 11"/>
          <p:cNvPicPr/>
          <p:nvPr/>
        </p:nvPicPr>
        <p:blipFill>
          <a:blip r:embed="rId2">
            <a:extLst>
              <a:ext uri="{28A0092B-C50C-407E-A947-70E740481C1C}">
                <a14:useLocalDpi xmlns:a14="http://schemas.microsoft.com/office/drawing/2010/main" val="0"/>
              </a:ext>
            </a:extLst>
          </a:blip>
          <a:srcRect/>
          <a:stretch>
            <a:fillRect/>
          </a:stretch>
        </p:blipFill>
        <p:spPr bwMode="auto">
          <a:xfrm>
            <a:off x="2898685" y="1424708"/>
            <a:ext cx="5674995" cy="241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rostokąt 5"/>
          <p:cNvSpPr/>
          <p:nvPr/>
        </p:nvSpPr>
        <p:spPr>
          <a:xfrm>
            <a:off x="528613" y="4110191"/>
            <a:ext cx="11004885" cy="2554545"/>
          </a:xfrm>
          <a:prstGeom prst="rect">
            <a:avLst/>
          </a:prstGeom>
        </p:spPr>
        <p:txBody>
          <a:bodyPr wrap="square">
            <a:spAutoFit/>
          </a:bodyPr>
          <a:lstStyle/>
          <a:p>
            <a:r>
              <a:rPr lang="pl-PL" sz="2000" dirty="0">
                <a:latin typeface="Calibri" panose="020F0502020204030204" pitchFamily="34" charset="0"/>
                <a:ea typeface="Calibri" panose="020F0502020204030204" pitchFamily="34" charset="0"/>
                <a:cs typeface="Calibri" panose="020F0502020204030204" pitchFamily="34" charset="0"/>
              </a:rPr>
              <a:t>1 – Rynna rzeki</a:t>
            </a:r>
          </a:p>
          <a:p>
            <a:r>
              <a:rPr lang="pl-PL" sz="2000" dirty="0">
                <a:latin typeface="Calibri" panose="020F0502020204030204" pitchFamily="34" charset="0"/>
                <a:ea typeface="Calibri" panose="020F0502020204030204" pitchFamily="34" charset="0"/>
                <a:cs typeface="Calibri" panose="020F0502020204030204" pitchFamily="34" charset="0"/>
              </a:rPr>
              <a:t>2 – Przykosa, powstająca przed </a:t>
            </a:r>
            <a:r>
              <a:rPr lang="pl-PL" sz="2000" dirty="0" err="1">
                <a:latin typeface="Calibri" panose="020F0502020204030204" pitchFamily="34" charset="0"/>
                <a:ea typeface="Calibri" panose="020F0502020204030204" pitchFamily="34" charset="0"/>
                <a:cs typeface="Calibri" panose="020F0502020204030204" pitchFamily="34" charset="0"/>
              </a:rPr>
              <a:t>plosem</a:t>
            </a:r>
            <a:r>
              <a:rPr lang="pl-PL" sz="2000" dirty="0">
                <a:latin typeface="Calibri" panose="020F0502020204030204" pitchFamily="34" charset="0"/>
                <a:ea typeface="Calibri" panose="020F0502020204030204" pitchFamily="34" charset="0"/>
                <a:cs typeface="Calibri" panose="020F0502020204030204" pitchFamily="34" charset="0"/>
              </a:rPr>
              <a:t> ławica piasku, zakończona kantem – nagłym uskokiem dna</a:t>
            </a:r>
          </a:p>
          <a:p>
            <a:r>
              <a:rPr lang="pl-PL" sz="2000" dirty="0">
                <a:latin typeface="Calibri" panose="020F0502020204030204" pitchFamily="34" charset="0"/>
                <a:ea typeface="Calibri" panose="020F0502020204030204" pitchFamily="34" charset="0"/>
                <a:cs typeface="Calibri" panose="020F0502020204030204" pitchFamily="34" charset="0"/>
              </a:rPr>
              <a:t>3 – </a:t>
            </a:r>
            <a:r>
              <a:rPr lang="pl-PL" sz="2000" dirty="0" err="1">
                <a:latin typeface="Calibri" panose="020F0502020204030204" pitchFamily="34" charset="0"/>
                <a:ea typeface="Calibri" panose="020F0502020204030204" pitchFamily="34" charset="0"/>
                <a:cs typeface="Calibri" panose="020F0502020204030204" pitchFamily="34" charset="0"/>
              </a:rPr>
              <a:t>Ploso</a:t>
            </a:r>
            <a:r>
              <a:rPr lang="pl-PL" sz="2000" dirty="0">
                <a:latin typeface="Calibri" panose="020F0502020204030204" pitchFamily="34" charset="0"/>
                <a:ea typeface="Calibri" panose="020F0502020204030204" pitchFamily="34" charset="0"/>
                <a:cs typeface="Calibri" panose="020F0502020204030204" pitchFamily="34" charset="0"/>
              </a:rPr>
              <a:t>, głębia rozciągająca się wzdłuż buchty</a:t>
            </a:r>
          </a:p>
          <a:p>
            <a:r>
              <a:rPr lang="pl-PL" sz="2000" dirty="0">
                <a:latin typeface="Calibri" panose="020F0502020204030204" pitchFamily="34" charset="0"/>
                <a:ea typeface="Calibri" panose="020F0502020204030204" pitchFamily="34" charset="0"/>
                <a:cs typeface="Calibri" panose="020F0502020204030204" pitchFamily="34" charset="0"/>
              </a:rPr>
              <a:t>4 – Przymulisko, porośnięte roślinnością przejście odsypiska w stronę brzegu</a:t>
            </a:r>
          </a:p>
          <a:p>
            <a:r>
              <a:rPr lang="pl-PL" sz="2000" dirty="0">
                <a:latin typeface="Calibri" panose="020F0502020204030204" pitchFamily="34" charset="0"/>
                <a:ea typeface="Calibri" panose="020F0502020204030204" pitchFamily="34" charset="0"/>
                <a:cs typeface="Calibri" panose="020F0502020204030204" pitchFamily="34" charset="0"/>
              </a:rPr>
              <a:t>5 – Odsypisko, naniesiony wodą piasek po stronie wypukłej brzegu rzeki</a:t>
            </a:r>
          </a:p>
          <a:p>
            <a:r>
              <a:rPr lang="pl-PL" sz="2000" dirty="0">
                <a:latin typeface="Calibri" panose="020F0502020204030204" pitchFamily="34" charset="0"/>
                <a:ea typeface="Calibri" panose="020F0502020204030204" pitchFamily="34" charset="0"/>
                <a:cs typeface="Calibri" panose="020F0502020204030204" pitchFamily="34" charset="0"/>
              </a:rPr>
              <a:t>6 – Przemiał, płycizna łącząca odsypisko z ławicą</a:t>
            </a:r>
          </a:p>
          <a:p>
            <a:r>
              <a:rPr lang="pl-PL" sz="2000" dirty="0">
                <a:latin typeface="Calibri" panose="020F0502020204030204" pitchFamily="34" charset="0"/>
                <a:ea typeface="Calibri" panose="020F0502020204030204" pitchFamily="34" charset="0"/>
                <a:cs typeface="Calibri" panose="020F0502020204030204" pitchFamily="34" charset="0"/>
              </a:rPr>
              <a:t>7 – Ławica, </a:t>
            </a:r>
            <a:r>
              <a:rPr lang="pl-PL" sz="2000" dirty="0" err="1">
                <a:latin typeface="Calibri" panose="020F0502020204030204" pitchFamily="34" charset="0"/>
                <a:ea typeface="Calibri" panose="020F0502020204030204" pitchFamily="34" charset="0"/>
                <a:cs typeface="Calibri" panose="020F0502020204030204" pitchFamily="34" charset="0"/>
              </a:rPr>
              <a:t>wypłycenie</a:t>
            </a:r>
            <a:r>
              <a:rPr lang="pl-PL" sz="2000" dirty="0">
                <a:latin typeface="Calibri" panose="020F0502020204030204" pitchFamily="34" charset="0"/>
                <a:ea typeface="Calibri" panose="020F0502020204030204" pitchFamily="34" charset="0"/>
                <a:cs typeface="Calibri" panose="020F0502020204030204" pitchFamily="34" charset="0"/>
              </a:rPr>
              <a:t> o podłużnym kształcie, powstające za </a:t>
            </a:r>
            <a:r>
              <a:rPr lang="pl-PL" sz="2000" dirty="0" err="1">
                <a:latin typeface="Calibri" panose="020F0502020204030204" pitchFamily="34" charset="0"/>
                <a:ea typeface="Calibri" panose="020F0502020204030204" pitchFamily="34" charset="0"/>
                <a:cs typeface="Calibri" panose="020F0502020204030204" pitchFamily="34" charset="0"/>
              </a:rPr>
              <a:t>plosem</a:t>
            </a:r>
            <a:r>
              <a:rPr lang="pl-PL" sz="2000" dirty="0">
                <a:latin typeface="Calibri" panose="020F0502020204030204" pitchFamily="34" charset="0"/>
                <a:ea typeface="Calibri" panose="020F0502020204030204" pitchFamily="34" charset="0"/>
                <a:cs typeface="Calibri" panose="020F0502020204030204" pitchFamily="34" charset="0"/>
              </a:rPr>
              <a:t>, zwane inaczej „łachą”</a:t>
            </a:r>
          </a:p>
          <a:p>
            <a:r>
              <a:rPr lang="pl-PL" sz="2000" dirty="0">
                <a:latin typeface="Calibri" panose="020F0502020204030204" pitchFamily="34" charset="0"/>
                <a:ea typeface="Calibri" panose="020F0502020204030204" pitchFamily="34" charset="0"/>
                <a:cs typeface="Calibri" panose="020F0502020204030204" pitchFamily="34" charset="0"/>
              </a:rPr>
              <a:t>8 – Nurt</a:t>
            </a:r>
          </a:p>
        </p:txBody>
      </p:sp>
    </p:spTree>
    <p:extLst>
      <p:ext uri="{BB962C8B-B14F-4D97-AF65-F5344CB8AC3E}">
        <p14:creationId xmlns:p14="http://schemas.microsoft.com/office/powerpoint/2010/main" val="3797670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ytuł 1"/>
          <p:cNvSpPr txBox="1">
            <a:spLocks/>
          </p:cNvSpPr>
          <p:nvPr/>
        </p:nvSpPr>
        <p:spPr>
          <a:xfrm>
            <a:off x="3472479" y="460596"/>
            <a:ext cx="4114793" cy="571480"/>
          </a:xfrm>
          <a:prstGeom prst="rect">
            <a:avLst/>
          </a:prstGeom>
        </p:spPr>
        <p:txBody>
          <a:bodyPr/>
          <a:lstStyle/>
          <a:p>
            <a:pPr algn="ctr" defTabSz="1219170">
              <a:spcBef>
                <a:spcPct val="0"/>
              </a:spcBef>
              <a:defRPr/>
            </a:pPr>
            <a:r>
              <a:rPr lang="pl-PL" sz="3000" b="1" dirty="0">
                <a:latin typeface="Calibri" panose="020F0502020204030204" pitchFamily="34" charset="0"/>
                <a:ea typeface="Calibri" panose="020F0502020204030204" pitchFamily="34" charset="0"/>
                <a:cs typeface="Calibri" panose="020F0502020204030204" pitchFamily="34" charset="0"/>
              </a:rPr>
              <a:t>Narządy zmysłów </a:t>
            </a:r>
          </a:p>
        </p:txBody>
      </p:sp>
      <p:sp>
        <p:nvSpPr>
          <p:cNvPr id="6" name="Symbol zastępczy zawartości 2"/>
          <p:cNvSpPr txBox="1">
            <a:spLocks/>
          </p:cNvSpPr>
          <p:nvPr/>
        </p:nvSpPr>
        <p:spPr>
          <a:xfrm>
            <a:off x="285710" y="1523988"/>
            <a:ext cx="11620500" cy="5048249"/>
          </a:xfrm>
          <a:prstGeom prst="rect">
            <a:avLst/>
          </a:prstGeom>
        </p:spPr>
        <p:txBody>
          <a:bodyPr/>
          <a:lstStyle/>
          <a:p>
            <a:pPr marL="457200" indent="-457200" defTabSz="1219170">
              <a:buClr>
                <a:schemeClr val="accent1">
                  <a:lumMod val="75000"/>
                </a:schemeClr>
              </a:buClr>
              <a:buFont typeface="+mj-lt"/>
              <a:buAutoNum type="arabicPeriod"/>
              <a:defRPr/>
            </a:pPr>
            <a:r>
              <a:rPr lang="pl-PL" sz="2400" dirty="0">
                <a:latin typeface="Calibri" panose="020F0502020204030204" pitchFamily="34" charset="0"/>
                <a:ea typeface="Calibri" panose="020F0502020204030204" pitchFamily="34" charset="0"/>
                <a:cs typeface="Calibri" panose="020F0502020204030204" pitchFamily="34" charset="0"/>
              </a:rPr>
              <a:t>Słuch:</a:t>
            </a:r>
          </a:p>
          <a:p>
            <a:pPr marL="900113" lvl="1" indent="-27305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szybkość rozchodzenia się dźwięku w powietrzu ok. 330 m/s,</a:t>
            </a:r>
          </a:p>
          <a:p>
            <a:pPr marL="900113" lvl="1" indent="-27305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szybkość rozchodzenia się dźwięku w wodzie ok. 1500 m/s,</a:t>
            </a:r>
          </a:p>
          <a:p>
            <a:pPr marL="900113" lvl="1" indent="-27305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brak możliwości rozróżnienia kierunku dochodzenia dźwięku.</a:t>
            </a:r>
          </a:p>
          <a:p>
            <a:pPr marL="457200" indent="-457200" defTabSz="1219170">
              <a:buClr>
                <a:schemeClr val="accent1">
                  <a:lumMod val="75000"/>
                </a:schemeClr>
              </a:buClr>
              <a:buFont typeface="+mj-lt"/>
              <a:buAutoNum type="arabicPeriod"/>
              <a:defRPr/>
            </a:pPr>
            <a:r>
              <a:rPr lang="pl-PL" sz="2400" dirty="0">
                <a:latin typeface="Calibri" panose="020F0502020204030204" pitchFamily="34" charset="0"/>
                <a:ea typeface="Calibri" panose="020F0502020204030204" pitchFamily="34" charset="0"/>
                <a:cs typeface="Calibri" panose="020F0502020204030204" pitchFamily="34" charset="0"/>
              </a:rPr>
              <a:t>Narząd równowagi:</a:t>
            </a:r>
          </a:p>
          <a:p>
            <a:pPr marL="900113" lvl="1" indent="-27305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ucho środkowe (trzy kanały półkoliste wypełnione limfą),</a:t>
            </a:r>
          </a:p>
          <a:p>
            <a:pPr marL="900113" lvl="1" indent="-27305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precyzyjność działania zależy od temperatury (ok. 37 C).</a:t>
            </a:r>
          </a:p>
          <a:p>
            <a:pPr marL="457200" indent="-457200" defTabSz="1219170">
              <a:buClr>
                <a:schemeClr val="accent1">
                  <a:lumMod val="75000"/>
                </a:schemeClr>
              </a:buClr>
              <a:buFont typeface="+mj-lt"/>
              <a:buAutoNum type="arabicPeriod"/>
              <a:defRPr/>
            </a:pPr>
            <a:r>
              <a:rPr lang="pl-PL" sz="2400" dirty="0">
                <a:latin typeface="Calibri" panose="020F0502020204030204" pitchFamily="34" charset="0"/>
                <a:ea typeface="Calibri" panose="020F0502020204030204" pitchFamily="34" charset="0"/>
                <a:cs typeface="Calibri" panose="020F0502020204030204" pitchFamily="34" charset="0"/>
              </a:rPr>
              <a:t>Węch:</a:t>
            </a:r>
          </a:p>
          <a:p>
            <a:pPr marL="900113" lvl="1" indent="-27305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częściowo ograniczony przez maskę.</a:t>
            </a:r>
          </a:p>
          <a:p>
            <a:pPr marL="457200" indent="-457200" defTabSz="1219170">
              <a:buClr>
                <a:schemeClr val="accent1">
                  <a:lumMod val="75000"/>
                </a:schemeClr>
              </a:buClr>
              <a:buFont typeface="+mj-lt"/>
              <a:buAutoNum type="arabicPeriod"/>
              <a:defRPr/>
            </a:pPr>
            <a:r>
              <a:rPr lang="pl-PL" sz="2400" dirty="0">
                <a:latin typeface="Calibri" panose="020F0502020204030204" pitchFamily="34" charset="0"/>
                <a:ea typeface="Calibri" panose="020F0502020204030204" pitchFamily="34" charset="0"/>
                <a:cs typeface="Calibri" panose="020F0502020204030204" pitchFamily="34" charset="0"/>
              </a:rPr>
              <a:t>Smak:</a:t>
            </a:r>
          </a:p>
          <a:p>
            <a:pPr marL="900113" lvl="1" indent="-27305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powietrze oddechowe, woda.</a:t>
            </a:r>
          </a:p>
          <a:p>
            <a:pPr marL="457200" indent="-457200" defTabSz="1219170">
              <a:buClr>
                <a:schemeClr val="accent1">
                  <a:lumMod val="75000"/>
                </a:schemeClr>
              </a:buClr>
              <a:buFont typeface="+mj-lt"/>
              <a:buAutoNum type="arabicPeriod"/>
              <a:defRPr/>
            </a:pPr>
            <a:r>
              <a:rPr lang="pl-PL" sz="2400" dirty="0">
                <a:latin typeface="Calibri" panose="020F0502020204030204" pitchFamily="34" charset="0"/>
                <a:ea typeface="Calibri" panose="020F0502020204030204" pitchFamily="34" charset="0"/>
                <a:cs typeface="Calibri" panose="020F0502020204030204" pitchFamily="34" charset="0"/>
              </a:rPr>
              <a:t>Dotyk:</a:t>
            </a:r>
          </a:p>
          <a:p>
            <a:pPr marL="900113" lvl="1" indent="-27305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ograniczony przez oziębienie skóry.</a:t>
            </a:r>
          </a:p>
          <a:p>
            <a:pPr marL="457189" indent="-457189" defTabSz="1219170">
              <a:buClr>
                <a:schemeClr val="accent1">
                  <a:lumMod val="75000"/>
                </a:schemeClr>
              </a:buClr>
              <a:buFont typeface="Arial" panose="020B0604020202020204" pitchFamily="34" charset="0"/>
              <a:buChar char="•"/>
              <a:defRPr/>
            </a:pPr>
            <a:endParaRPr lang="pl-PL" sz="2400" dirty="0"/>
          </a:p>
        </p:txBody>
      </p:sp>
      <p:pic>
        <p:nvPicPr>
          <p:cNvPr id="7" name="Picture 8" descr="Dźwięk pod wodą do prezentacji"/>
          <p:cNvPicPr>
            <a:picLocks noChangeAspect="1" noChangeArrowheads="1"/>
          </p:cNvPicPr>
          <p:nvPr/>
        </p:nvPicPr>
        <p:blipFill>
          <a:blip r:embed="rId2" cstate="print"/>
          <a:srcRect/>
          <a:stretch>
            <a:fillRect/>
          </a:stretch>
        </p:blipFill>
        <p:spPr>
          <a:xfrm>
            <a:off x="8584077" y="3264172"/>
            <a:ext cx="3322133" cy="3076045"/>
          </a:xfrm>
          <a:prstGeom prst="rect">
            <a:avLst/>
          </a:prstGeom>
          <a:noFill/>
          <a:ln/>
        </p:spPr>
      </p:pic>
    </p:spTree>
    <p:extLst>
      <p:ext uri="{BB962C8B-B14F-4D97-AF65-F5344CB8AC3E}">
        <p14:creationId xmlns:p14="http://schemas.microsoft.com/office/powerpoint/2010/main" val="1850915153"/>
      </p:ext>
    </p:extLst>
  </p:cSld>
  <p:clrMapOvr>
    <a:masterClrMapping/>
  </p:clrMapOvr>
  <p:transition spd="slow">
    <p:cover di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36686" y="365126"/>
            <a:ext cx="6023428" cy="764428"/>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Rzeki c.d.</a:t>
            </a:r>
          </a:p>
        </p:txBody>
      </p:sp>
      <p:sp>
        <p:nvSpPr>
          <p:cNvPr id="3" name="Symbol zastępczy zawartości 2"/>
          <p:cNvSpPr>
            <a:spLocks noGrp="1"/>
          </p:cNvSpPr>
          <p:nvPr>
            <p:ph idx="1"/>
          </p:nvPr>
        </p:nvSpPr>
        <p:spPr>
          <a:xfrm>
            <a:off x="368834" y="827314"/>
            <a:ext cx="6468673" cy="5665560"/>
          </a:xfrm>
        </p:spPr>
        <p:txBody>
          <a:bodyPr>
            <a:normAutofit/>
          </a:bodyPr>
          <a:lstStyle/>
          <a:p>
            <a:pPr marL="0" indent="0">
              <a:buNone/>
            </a:pPr>
            <a:r>
              <a:rPr lang="pl-PL" sz="2400" b="1" u="sng" dirty="0">
                <a:latin typeface="Calibri" panose="020F0502020204030204" pitchFamily="34" charset="0"/>
                <a:ea typeface="Calibri" panose="020F0502020204030204" pitchFamily="34" charset="0"/>
                <a:cs typeface="Calibri" panose="020F0502020204030204" pitchFamily="34" charset="0"/>
              </a:rPr>
              <a:t>Odwój</a:t>
            </a:r>
          </a:p>
          <a:p>
            <a:r>
              <a:rPr lang="pl-PL" sz="2400" dirty="0">
                <a:latin typeface="Calibri" panose="020F0502020204030204" pitchFamily="34" charset="0"/>
                <a:ea typeface="Calibri" panose="020F0502020204030204" pitchFamily="34" charset="0"/>
                <a:cs typeface="Calibri" panose="020F0502020204030204" pitchFamily="34" charset="0"/>
              </a:rPr>
              <a:t>miejsce na cieku wodnym, w którym następuje lokalna cyrkulacja nurtu, spowodowana spadkiem koryta rzeki za przeszkodami naturalnymi bądź sztucznymi, tj. jazy, zapory;</a:t>
            </a:r>
          </a:p>
          <a:p>
            <a:r>
              <a:rPr lang="pl-PL" sz="2400" dirty="0">
                <a:latin typeface="Calibri" panose="020F0502020204030204" pitchFamily="34" charset="0"/>
                <a:ea typeface="Calibri" panose="020F0502020204030204" pitchFamily="34" charset="0"/>
                <a:cs typeface="Calibri" panose="020F0502020204030204" pitchFamily="34" charset="0"/>
              </a:rPr>
              <a:t>podczas spadku ciecz zostaje intensywnie napowietrzona, przez co znacznie zmniejsza się jej gęstość;</a:t>
            </a:r>
          </a:p>
          <a:p>
            <a:r>
              <a:rPr lang="pl-PL" sz="2400" dirty="0">
                <a:latin typeface="Calibri" panose="020F0502020204030204" pitchFamily="34" charset="0"/>
                <a:ea typeface="Calibri" panose="020F0502020204030204" pitchFamily="34" charset="0"/>
                <a:cs typeface="Calibri" panose="020F0502020204030204" pitchFamily="34" charset="0"/>
              </a:rPr>
              <a:t>cofka występująca zaraz za odwojem sprawia, że osoba znajdująca się w jej zasięgu jest wciągana w obszar odwoju i co uniemożliwia samodzielne jego opuszczenie;</a:t>
            </a:r>
          </a:p>
          <a:p>
            <a:r>
              <a:rPr lang="pl-PL" sz="2400" dirty="0">
                <a:latin typeface="Calibri" panose="020F0502020204030204" pitchFamily="34" charset="0"/>
                <a:ea typeface="Calibri" panose="020F0502020204030204" pitchFamily="34" charset="0"/>
                <a:cs typeface="Calibri" panose="020F0502020204030204" pitchFamily="34" charset="0"/>
              </a:rPr>
              <a:t>im większy uskok dna, tym większa energia potencjalna wody, a więc i silniejsza cyrkulacja i prądy wsteczne wewnątrz odwoju.</a:t>
            </a:r>
          </a:p>
        </p:txBody>
      </p:sp>
      <p:pic>
        <p:nvPicPr>
          <p:cNvPr id="4" name="Obraz 3"/>
          <p:cNvPicPr>
            <a:picLocks noChangeAspect="1"/>
          </p:cNvPicPr>
          <p:nvPr/>
        </p:nvPicPr>
        <p:blipFill>
          <a:blip r:embed="rId3"/>
          <a:stretch>
            <a:fillRect/>
          </a:stretch>
        </p:blipFill>
        <p:spPr>
          <a:xfrm>
            <a:off x="6837507" y="1459021"/>
            <a:ext cx="4830696" cy="19001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Obraz 4"/>
          <p:cNvPicPr>
            <a:picLocks noChangeAspect="1"/>
          </p:cNvPicPr>
          <p:nvPr/>
        </p:nvPicPr>
        <p:blipFill>
          <a:blip r:embed="rId4"/>
          <a:stretch>
            <a:fillRect/>
          </a:stretch>
        </p:blipFill>
        <p:spPr>
          <a:xfrm>
            <a:off x="7269094" y="3620748"/>
            <a:ext cx="4240735" cy="2975642"/>
          </a:xfrm>
          <a:prstGeom prst="rect">
            <a:avLst/>
          </a:prstGeom>
        </p:spPr>
      </p:pic>
    </p:spTree>
    <p:extLst>
      <p:ext uri="{BB962C8B-B14F-4D97-AF65-F5344CB8AC3E}">
        <p14:creationId xmlns:p14="http://schemas.microsoft.com/office/powerpoint/2010/main" val="13326737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196077"/>
            <a:ext cx="10515600" cy="818216"/>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Budowle i obiekty hydrotechniczne</a:t>
            </a:r>
          </a:p>
        </p:txBody>
      </p:sp>
      <p:sp>
        <p:nvSpPr>
          <p:cNvPr id="3" name="Symbol zastępczy zawartości 2"/>
          <p:cNvSpPr>
            <a:spLocks noGrp="1"/>
          </p:cNvSpPr>
          <p:nvPr>
            <p:ph idx="1"/>
          </p:nvPr>
        </p:nvSpPr>
        <p:spPr>
          <a:xfrm>
            <a:off x="275771" y="1248229"/>
            <a:ext cx="11625943" cy="4928734"/>
          </a:xfrm>
        </p:spPr>
        <p:txBody>
          <a:bodyPr>
            <a:normAutofit fontScale="70000" lnSpcReduction="20000"/>
          </a:bodyPr>
          <a:lstStyle/>
          <a:p>
            <a:pPr marL="0" indent="0">
              <a:buNone/>
            </a:pPr>
            <a:r>
              <a:rPr lang="pl-PL" sz="3400" b="1" dirty="0">
                <a:latin typeface="Calibri" panose="020F0502020204030204" pitchFamily="34" charset="0"/>
                <a:ea typeface="Calibri" panose="020F0502020204030204" pitchFamily="34" charset="0"/>
                <a:cs typeface="Calibri" panose="020F0502020204030204" pitchFamily="34" charset="0"/>
              </a:rPr>
              <a:t>Jaz</a:t>
            </a:r>
            <a:r>
              <a:rPr lang="pl-PL" sz="3400" dirty="0">
                <a:latin typeface="Calibri" panose="020F0502020204030204" pitchFamily="34" charset="0"/>
                <a:ea typeface="Calibri" panose="020F0502020204030204" pitchFamily="34" charset="0"/>
                <a:cs typeface="Calibri" panose="020F0502020204030204" pitchFamily="34" charset="0"/>
              </a:rPr>
              <a:t> </a:t>
            </a:r>
          </a:p>
          <a:p>
            <a:pPr marL="0" indent="0" algn="just">
              <a:buNone/>
            </a:pPr>
            <a:r>
              <a:rPr lang="pl-PL" sz="3400" dirty="0">
                <a:latin typeface="Calibri" panose="020F0502020204030204" pitchFamily="34" charset="0"/>
                <a:ea typeface="Calibri" panose="020F0502020204030204" pitchFamily="34" charset="0"/>
                <a:cs typeface="Calibri" panose="020F0502020204030204" pitchFamily="34" charset="0"/>
              </a:rPr>
              <a:t>Wybudowany w poprzek rzeki lub kanału piętrząca wodę, w celu utrzymania stałego poziomu rzeki dla celów żeglugowych zaopatrywania w wodę oraz do celów energetycznych. </a:t>
            </a:r>
          </a:p>
          <a:p>
            <a:pPr marL="0" indent="0" algn="just">
              <a:buNone/>
            </a:pPr>
            <a:r>
              <a:rPr lang="pl-PL" sz="3400" dirty="0">
                <a:latin typeface="Calibri" panose="020F0502020204030204" pitchFamily="34" charset="0"/>
                <a:ea typeface="Calibri" panose="020F0502020204030204" pitchFamily="34" charset="0"/>
                <a:cs typeface="Calibri" panose="020F0502020204030204" pitchFamily="34" charset="0"/>
              </a:rPr>
              <a:t>Jazy można podzielić na: ziemne, ziemno-betonowe, gumowe. </a:t>
            </a:r>
          </a:p>
          <a:p>
            <a:pPr marL="0" indent="0" algn="just">
              <a:buNone/>
            </a:pPr>
            <a:r>
              <a:rPr lang="pl-PL" sz="3400" dirty="0">
                <a:latin typeface="Calibri" panose="020F0502020204030204" pitchFamily="34" charset="0"/>
                <a:ea typeface="Calibri" panose="020F0502020204030204" pitchFamily="34" charset="0"/>
                <a:cs typeface="Calibri" panose="020F0502020204030204" pitchFamily="34" charset="0"/>
              </a:rPr>
              <a:t>Ze względu na ich charakter na: stałe i ruchome, tj. wyposażone w odpowiednie zamknięcia. </a:t>
            </a:r>
          </a:p>
          <a:p>
            <a:pPr marL="0" indent="0" algn="just">
              <a:buNone/>
            </a:pPr>
            <a:r>
              <a:rPr lang="pl-PL" sz="3400" dirty="0">
                <a:latin typeface="Calibri" panose="020F0502020204030204" pitchFamily="34" charset="0"/>
                <a:ea typeface="Calibri" panose="020F0502020204030204" pitchFamily="34" charset="0"/>
                <a:cs typeface="Calibri" panose="020F0502020204030204" pitchFamily="34" charset="0"/>
              </a:rPr>
              <a:t>W przypadku jazów ruchomych możliwa jest regulacja ich wysokości, co daje większe możliwości zarządzania zasobami wodnymi rzeki.</a:t>
            </a:r>
          </a:p>
          <a:p>
            <a:pPr marL="0" indent="0" algn="just">
              <a:buNone/>
            </a:pPr>
            <a:r>
              <a:rPr lang="pl-PL" sz="3400" dirty="0">
                <a:latin typeface="Calibri" panose="020F0502020204030204" pitchFamily="34" charset="0"/>
                <a:ea typeface="Calibri" panose="020F0502020204030204" pitchFamily="34" charset="0"/>
                <a:cs typeface="Calibri" panose="020F0502020204030204" pitchFamily="34" charset="0"/>
              </a:rPr>
              <a:t>W jazie można wyróżnić dwie podstawowe części: górną (nadwodną) i dolną (podwodną). Część dolna chroni dno przed rozmyciem, przedłuża drogę filtracji oraz przejmuje obciążenia pionowe.</a:t>
            </a:r>
          </a:p>
          <a:p>
            <a:pPr marL="0" indent="0" algn="just">
              <a:buNone/>
            </a:pPr>
            <a:r>
              <a:rPr lang="pl-PL" sz="3400" dirty="0">
                <a:latin typeface="Calibri" panose="020F0502020204030204" pitchFamily="34" charset="0"/>
                <a:ea typeface="Calibri" panose="020F0502020204030204" pitchFamily="34" charset="0"/>
                <a:cs typeface="Calibri" panose="020F0502020204030204" pitchFamily="34" charset="0"/>
              </a:rPr>
              <a:t>Jaz zastawkowy, stawidło – rodzaj jazu wyposażonego w zamknięcia płaskie, na tyle duże, że do ich przemieszczania niezbędne jest zastosowanie prostego mechanizmu, napędzanego najczęściej ręcznie.</a:t>
            </a:r>
          </a:p>
          <a:p>
            <a:endParaRPr lang="pl-PL" dirty="0"/>
          </a:p>
        </p:txBody>
      </p:sp>
    </p:spTree>
    <p:extLst>
      <p:ext uri="{BB962C8B-B14F-4D97-AF65-F5344CB8AC3E}">
        <p14:creationId xmlns:p14="http://schemas.microsoft.com/office/powerpoint/2010/main" val="3858545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Budowle i obiekty hydrotechniczne</a:t>
            </a:r>
          </a:p>
        </p:txBody>
      </p:sp>
      <p:pic>
        <p:nvPicPr>
          <p:cNvPr id="4" name="Symbol zastępczy zawartości 3"/>
          <p:cNvPicPr>
            <a:picLocks noGrp="1" noChangeAspect="1"/>
          </p:cNvPicPr>
          <p:nvPr>
            <p:ph idx="1"/>
          </p:nvPr>
        </p:nvPicPr>
        <p:blipFill>
          <a:blip r:embed="rId3"/>
          <a:stretch>
            <a:fillRect/>
          </a:stretch>
        </p:blipFill>
        <p:spPr>
          <a:xfrm>
            <a:off x="432838" y="2322287"/>
            <a:ext cx="5077111" cy="38105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Obraz 4"/>
          <p:cNvPicPr>
            <a:picLocks noChangeAspect="1"/>
          </p:cNvPicPr>
          <p:nvPr/>
        </p:nvPicPr>
        <p:blipFill>
          <a:blip r:embed="rId4"/>
          <a:stretch>
            <a:fillRect/>
          </a:stretch>
        </p:blipFill>
        <p:spPr>
          <a:xfrm>
            <a:off x="6300908" y="2215241"/>
            <a:ext cx="5223435" cy="39175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444205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612570" y="365126"/>
            <a:ext cx="7315201" cy="781504"/>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Budowle i obiekty hydrotechniczne c.d.</a:t>
            </a:r>
          </a:p>
        </p:txBody>
      </p:sp>
      <p:sp>
        <p:nvSpPr>
          <p:cNvPr id="3" name="Symbol zastępczy zawartości 2"/>
          <p:cNvSpPr>
            <a:spLocks noGrp="1"/>
          </p:cNvSpPr>
          <p:nvPr>
            <p:ph idx="1"/>
          </p:nvPr>
        </p:nvSpPr>
        <p:spPr>
          <a:xfrm>
            <a:off x="838200" y="1146630"/>
            <a:ext cx="10515600" cy="5486399"/>
          </a:xfrm>
        </p:spPr>
        <p:txBody>
          <a:bodyPr>
            <a:normAutofit fontScale="55000" lnSpcReduction="20000"/>
          </a:bodyPr>
          <a:lstStyle/>
          <a:p>
            <a:pPr marL="0" indent="0">
              <a:buNone/>
            </a:pPr>
            <a:r>
              <a:rPr lang="pl-PL" sz="4400" b="1" dirty="0">
                <a:latin typeface="Calibri" panose="020F0502020204030204" pitchFamily="34" charset="0"/>
                <a:ea typeface="Calibri" panose="020F0502020204030204" pitchFamily="34" charset="0"/>
                <a:cs typeface="Calibri" panose="020F0502020204030204" pitchFamily="34" charset="0"/>
              </a:rPr>
              <a:t>Śluza wodna</a:t>
            </a:r>
          </a:p>
          <a:p>
            <a:pPr marL="0" indent="0" algn="just">
              <a:buNone/>
            </a:pPr>
            <a:r>
              <a:rPr lang="pl-PL" sz="4400" dirty="0">
                <a:latin typeface="Calibri" panose="020F0502020204030204" pitchFamily="34" charset="0"/>
                <a:ea typeface="Calibri" panose="020F0502020204030204" pitchFamily="34" charset="0"/>
                <a:cs typeface="Calibri" panose="020F0502020204030204" pitchFamily="34" charset="0"/>
              </a:rPr>
              <a:t>Śluza to fragment kanału przegrodzony komorą wodną. </a:t>
            </a:r>
          </a:p>
          <a:p>
            <a:pPr marL="0" indent="0" algn="just">
              <a:buNone/>
            </a:pPr>
            <a:r>
              <a:rPr lang="pl-PL" sz="4400" dirty="0">
                <a:latin typeface="Calibri" panose="020F0502020204030204" pitchFamily="34" charset="0"/>
                <a:ea typeface="Calibri" panose="020F0502020204030204" pitchFamily="34" charset="0"/>
                <a:cs typeface="Calibri" panose="020F0502020204030204" pitchFamily="34" charset="0"/>
              </a:rPr>
              <a:t>Wznoszona na kanałach żeglownych, rzekach (jako fragment jazu) oraz pomiędzy jeziorami. </a:t>
            </a:r>
          </a:p>
          <a:p>
            <a:pPr marL="0" indent="0" algn="just">
              <a:buNone/>
            </a:pPr>
            <a:r>
              <a:rPr lang="pl-PL" sz="4400" dirty="0">
                <a:latin typeface="Calibri" panose="020F0502020204030204" pitchFamily="34" charset="0"/>
                <a:ea typeface="Calibri" panose="020F0502020204030204" pitchFamily="34" charset="0"/>
                <a:cs typeface="Calibri" panose="020F0502020204030204" pitchFamily="34" charset="0"/>
              </a:rPr>
              <a:t>Budowana w celu umożliwienia podczas żeglugi pokonywania różnic poziomu wody przez jednostki pływające (np. statki, barki, jachty).</a:t>
            </a:r>
          </a:p>
          <a:p>
            <a:pPr marL="0" indent="0" algn="just">
              <a:buNone/>
            </a:pPr>
            <a:r>
              <a:rPr lang="pl-PL" sz="4400" dirty="0">
                <a:latin typeface="Calibri" panose="020F0502020204030204" pitchFamily="34" charset="0"/>
                <a:ea typeface="Calibri" panose="020F0502020204030204" pitchFamily="34" charset="0"/>
                <a:cs typeface="Calibri" panose="020F0502020204030204" pitchFamily="34" charset="0"/>
              </a:rPr>
              <a:t>Wyróżnia się śluzy: jednokomorowe pojedyncze do śluzowania jednego statku, podwójne do śluzowania jednocześnie dwóch statków oraz bliźniacze tj. dwie jednakowe śluzy położone obok siebie. </a:t>
            </a:r>
          </a:p>
          <a:p>
            <a:pPr marL="0" indent="0" algn="just">
              <a:buNone/>
            </a:pPr>
            <a:r>
              <a:rPr lang="pl-PL" sz="4400" dirty="0">
                <a:latin typeface="Calibri" panose="020F0502020204030204" pitchFamily="34" charset="0"/>
                <a:ea typeface="Calibri" panose="020F0502020204030204" pitchFamily="34" charset="0"/>
                <a:cs typeface="Calibri" panose="020F0502020204030204" pitchFamily="34" charset="0"/>
              </a:rPr>
              <a:t>Komora śluzowa jest zamknięta ruchomymi wrotami. Najczęstsze zamknięcia to obrotowe wrota jedno- lub dwu skrzydłowe, tzw. otwierane zawsze pod prąd: gdy poziom wody po obu stronach wrót jest różny, woda sama dociska i uszczelnia wrota. </a:t>
            </a:r>
          </a:p>
          <a:p>
            <a:pPr marL="0" indent="0" algn="just">
              <a:buNone/>
            </a:pPr>
            <a:r>
              <a:rPr lang="pl-PL" sz="4400" dirty="0">
                <a:latin typeface="Calibri" panose="020F0502020204030204" pitchFamily="34" charset="0"/>
                <a:ea typeface="Calibri" panose="020F0502020204030204" pitchFamily="34" charset="0"/>
                <a:cs typeface="Calibri" panose="020F0502020204030204" pitchFamily="34" charset="0"/>
              </a:rPr>
              <a:t>Działanie śluzy polega na tym, że jednostka pływająca wpływa do komory przez jedną przegrodę otwartą, przy drugiej przegrodzie zamkniętej. Otwarta przegroda następnie jest zamykana i woda, w zależności od potrzeby, jest napuszczana do komory lub z niej wypuszczana. Po wyrównaniu się poziomów w komorze i kanale wylotowym otwarte zostają wrota i jednostka wypływa z komory.</a:t>
            </a:r>
          </a:p>
          <a:p>
            <a:endParaRPr lang="pl-PL" dirty="0"/>
          </a:p>
        </p:txBody>
      </p:sp>
    </p:spTree>
    <p:extLst>
      <p:ext uri="{BB962C8B-B14F-4D97-AF65-F5344CB8AC3E}">
        <p14:creationId xmlns:p14="http://schemas.microsoft.com/office/powerpoint/2010/main" val="10539295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743200" y="365125"/>
            <a:ext cx="7532914" cy="944105"/>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Budowle i obiekty hydrotechniczne</a:t>
            </a:r>
          </a:p>
        </p:txBody>
      </p:sp>
      <p:pic>
        <p:nvPicPr>
          <p:cNvPr id="1026" name="Picture 2" descr="Gdańsk-Przegalina - śluza południowa, widok w kierunku Martwej Wisły"/>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96089" y="1756229"/>
            <a:ext cx="5056722" cy="37925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pole tekstowe 3"/>
          <p:cNvSpPr txBox="1"/>
          <p:nvPr/>
        </p:nvSpPr>
        <p:spPr>
          <a:xfrm>
            <a:off x="1411161" y="5676394"/>
            <a:ext cx="3565391" cy="415498"/>
          </a:xfrm>
          <a:prstGeom prst="rect">
            <a:avLst/>
          </a:prstGeom>
          <a:noFill/>
        </p:spPr>
        <p:txBody>
          <a:bodyPr wrap="square" rtlCol="0">
            <a:spAutoFit/>
          </a:bodyPr>
          <a:lstStyle/>
          <a:p>
            <a:r>
              <a:rPr lang="pl-PL" sz="1050" dirty="0"/>
              <a:t>Źródło: Pumeks - Praca własna, CC BY-SA 3.0, https://commons.wikimedia.org/w/index.php?curid=4583510</a:t>
            </a:r>
          </a:p>
        </p:txBody>
      </p:sp>
      <p:pic>
        <p:nvPicPr>
          <p:cNvPr id="5" name="Obraz 4"/>
          <p:cNvPicPr>
            <a:picLocks noChangeAspect="1"/>
          </p:cNvPicPr>
          <p:nvPr/>
        </p:nvPicPr>
        <p:blipFill>
          <a:blip r:embed="rId4"/>
          <a:stretch>
            <a:fillRect/>
          </a:stretch>
        </p:blipFill>
        <p:spPr>
          <a:xfrm>
            <a:off x="7035755" y="1501741"/>
            <a:ext cx="2950074" cy="40470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Prostokąt 5"/>
          <p:cNvSpPr/>
          <p:nvPr/>
        </p:nvSpPr>
        <p:spPr>
          <a:xfrm>
            <a:off x="7775984" y="5676394"/>
            <a:ext cx="1398140" cy="261610"/>
          </a:xfrm>
          <a:prstGeom prst="rect">
            <a:avLst/>
          </a:prstGeom>
        </p:spPr>
        <p:txBody>
          <a:bodyPr wrap="none">
            <a:spAutoFit/>
          </a:bodyPr>
          <a:lstStyle/>
          <a:p>
            <a:r>
              <a:rPr lang="pl-PL" sz="1100" dirty="0"/>
              <a:t>Źródło: wikipedia.org</a:t>
            </a:r>
          </a:p>
        </p:txBody>
      </p:sp>
    </p:spTree>
    <p:extLst>
      <p:ext uri="{BB962C8B-B14F-4D97-AF65-F5344CB8AC3E}">
        <p14:creationId xmlns:p14="http://schemas.microsoft.com/office/powerpoint/2010/main" val="8763669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496457" y="0"/>
            <a:ext cx="7068457" cy="943429"/>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Budowle i obiekty hydrotechniczne c.d.</a:t>
            </a:r>
          </a:p>
        </p:txBody>
      </p:sp>
      <p:sp>
        <p:nvSpPr>
          <p:cNvPr id="5" name="Prostokąt 4"/>
          <p:cNvSpPr/>
          <p:nvPr/>
        </p:nvSpPr>
        <p:spPr>
          <a:xfrm>
            <a:off x="3048000" y="2690336"/>
            <a:ext cx="6096000" cy="369332"/>
          </a:xfrm>
          <a:prstGeom prst="rect">
            <a:avLst/>
          </a:prstGeom>
        </p:spPr>
        <p:txBody>
          <a:bodyPr>
            <a:spAutoFit/>
          </a:bodyPr>
          <a:lstStyle/>
          <a:p>
            <a:endParaRPr lang="pl-PL" dirty="0"/>
          </a:p>
        </p:txBody>
      </p:sp>
      <p:sp>
        <p:nvSpPr>
          <p:cNvPr id="8" name="Prostokąt 7"/>
          <p:cNvSpPr/>
          <p:nvPr/>
        </p:nvSpPr>
        <p:spPr>
          <a:xfrm>
            <a:off x="449943" y="2093428"/>
            <a:ext cx="5390141" cy="3416320"/>
          </a:xfrm>
          <a:prstGeom prst="rect">
            <a:avLst/>
          </a:prstGeom>
        </p:spPr>
        <p:txBody>
          <a:bodyPr wrap="square">
            <a:spAutoFit/>
          </a:bodyPr>
          <a:lstStyle/>
          <a:p>
            <a:r>
              <a:rPr lang="pl-PL" sz="2400" b="1" dirty="0">
                <a:latin typeface="Calibri" panose="020F0502020204030204" pitchFamily="34" charset="0"/>
                <a:ea typeface="Calibri" panose="020F0502020204030204" pitchFamily="34" charset="0"/>
                <a:cs typeface="Calibri" panose="020F0502020204030204" pitchFamily="34" charset="0"/>
              </a:rPr>
              <a:t>Przepust drogowy </a:t>
            </a:r>
          </a:p>
          <a:p>
            <a:r>
              <a:rPr lang="pl-PL" sz="2400" dirty="0">
                <a:latin typeface="Calibri" panose="020F0502020204030204" pitchFamily="34" charset="0"/>
                <a:ea typeface="Calibri" panose="020F0502020204030204" pitchFamily="34" charset="0"/>
                <a:cs typeface="Calibri" panose="020F0502020204030204" pitchFamily="34" charset="0"/>
              </a:rPr>
              <a:t>Budowla stanowiąca element korpusu drogowego lub nasypu budowlanego o zamkniętym kształcie przekroju poprzecznego konstrukcji.</a:t>
            </a:r>
          </a:p>
          <a:p>
            <a:r>
              <a:rPr lang="pl-PL" sz="2400" dirty="0">
                <a:latin typeface="Calibri" panose="020F0502020204030204" pitchFamily="34" charset="0"/>
                <a:ea typeface="Calibri" panose="020F0502020204030204" pitchFamily="34" charset="0"/>
                <a:cs typeface="Calibri" panose="020F0502020204030204" pitchFamily="34" charset="0"/>
              </a:rPr>
              <a:t>Przeznaczony jest do przeprowadzenia cieków, szlaków wędrówek zwierząt dziko żyjących lub urządzeń technicznych przez korpus (nasyp) drogi.</a:t>
            </a:r>
          </a:p>
        </p:txBody>
      </p:sp>
      <p:pic>
        <p:nvPicPr>
          <p:cNvPr id="3074" name="Picture 2" descr="undefin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1915" y="1644821"/>
            <a:ext cx="5488695" cy="37399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338530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33485" y="365125"/>
            <a:ext cx="6473371" cy="1158875"/>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Budowle i obiekty hydrotechniczne c.d.</a:t>
            </a:r>
          </a:p>
        </p:txBody>
      </p:sp>
      <p:sp>
        <p:nvSpPr>
          <p:cNvPr id="3" name="Symbol zastępczy zawartości 2"/>
          <p:cNvSpPr>
            <a:spLocks noGrp="1"/>
          </p:cNvSpPr>
          <p:nvPr>
            <p:ph idx="1"/>
          </p:nvPr>
        </p:nvSpPr>
        <p:spPr>
          <a:xfrm>
            <a:off x="217714" y="1269572"/>
            <a:ext cx="5821717" cy="5058657"/>
          </a:xfrm>
        </p:spPr>
        <p:txBody>
          <a:bodyPr>
            <a:noAutofit/>
          </a:bodyPr>
          <a:lstStyle/>
          <a:p>
            <a:pPr marL="0" indent="0">
              <a:buNone/>
            </a:pPr>
            <a:r>
              <a:rPr lang="pl-PL" sz="2400" b="1" dirty="0">
                <a:latin typeface="Calibri" panose="020F0502020204030204" pitchFamily="34" charset="0"/>
                <a:ea typeface="Calibri" panose="020F0502020204030204" pitchFamily="34" charset="0"/>
                <a:cs typeface="Calibri" panose="020F0502020204030204" pitchFamily="34" charset="0"/>
              </a:rPr>
              <a:t>Przepust wałowy </a:t>
            </a:r>
          </a:p>
          <a:p>
            <a:pPr marL="0" indent="0">
              <a:buNone/>
            </a:pPr>
            <a:r>
              <a:rPr lang="pl-PL" sz="2400" dirty="0">
                <a:latin typeface="Calibri" panose="020F0502020204030204" pitchFamily="34" charset="0"/>
                <a:ea typeface="Calibri" panose="020F0502020204030204" pitchFamily="34" charset="0"/>
                <a:cs typeface="Calibri" panose="020F0502020204030204" pitchFamily="34" charset="0"/>
              </a:rPr>
              <a:t>Przepust przeprowadzający wodę lub inną ciecz przez korpus takich obiektów budowlanych jak: wały przeciwpowodziowe czy groble. </a:t>
            </a:r>
          </a:p>
          <a:p>
            <a:pPr marL="0" indent="0">
              <a:buNone/>
            </a:pPr>
            <a:r>
              <a:rPr lang="pl-PL" sz="2400" dirty="0">
                <a:latin typeface="Calibri" panose="020F0502020204030204" pitchFamily="34" charset="0"/>
                <a:ea typeface="Calibri" panose="020F0502020204030204" pitchFamily="34" charset="0"/>
                <a:cs typeface="Calibri" panose="020F0502020204030204" pitchFamily="34" charset="0"/>
              </a:rPr>
              <a:t>Przepust wałowy może być wyposażony w zamknięcie w postaci klapy zwrotnej, umożliwiającej przepuszczanie wody przy stanach niskich i średnich oraz zapewniającej samoczynne jej zamknięcie przy stanach wysokich, gdy woda zamiast przepływać do zlewni, odpływałaby przez przepust na teren zawala.</a:t>
            </a:r>
          </a:p>
        </p:txBody>
      </p:sp>
      <p:pic>
        <p:nvPicPr>
          <p:cNvPr id="2050" name="Picture 2" descr="undefin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2569" y="1951743"/>
            <a:ext cx="5585015" cy="3723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6666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770742" y="131992"/>
            <a:ext cx="8608355" cy="878434"/>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Budowle i obiekty hydrotechniczne c.d.</a:t>
            </a:r>
          </a:p>
        </p:txBody>
      </p:sp>
      <p:sp>
        <p:nvSpPr>
          <p:cNvPr id="3" name="Symbol zastępczy zawartości 2"/>
          <p:cNvSpPr>
            <a:spLocks noGrp="1"/>
          </p:cNvSpPr>
          <p:nvPr>
            <p:ph idx="1"/>
          </p:nvPr>
        </p:nvSpPr>
        <p:spPr>
          <a:xfrm>
            <a:off x="907996" y="2077453"/>
            <a:ext cx="10515600" cy="4628148"/>
          </a:xfrm>
        </p:spPr>
        <p:txBody>
          <a:bodyPr>
            <a:noAutofit/>
          </a:bodyPr>
          <a:lstStyle/>
          <a:p>
            <a:pPr marL="0" indent="0">
              <a:buNone/>
            </a:pPr>
            <a:endParaRPr lang="pl-PL" sz="2000" dirty="0"/>
          </a:p>
          <a:p>
            <a:pPr marL="0" indent="0">
              <a:buNone/>
            </a:pPr>
            <a:endParaRPr lang="pl-PL" sz="2000" dirty="0"/>
          </a:p>
        </p:txBody>
      </p:sp>
      <p:sp>
        <p:nvSpPr>
          <p:cNvPr id="5" name="Prostokąt 4"/>
          <p:cNvSpPr/>
          <p:nvPr/>
        </p:nvSpPr>
        <p:spPr>
          <a:xfrm>
            <a:off x="3048000" y="2690336"/>
            <a:ext cx="6096000" cy="369332"/>
          </a:xfrm>
          <a:prstGeom prst="rect">
            <a:avLst/>
          </a:prstGeom>
        </p:spPr>
        <p:txBody>
          <a:bodyPr>
            <a:spAutoFit/>
          </a:bodyPr>
          <a:lstStyle/>
          <a:p>
            <a:endParaRPr lang="pl-PL" dirty="0"/>
          </a:p>
        </p:txBody>
      </p:sp>
      <p:sp>
        <p:nvSpPr>
          <p:cNvPr id="6" name="Prostokąt 5"/>
          <p:cNvSpPr/>
          <p:nvPr/>
        </p:nvSpPr>
        <p:spPr>
          <a:xfrm>
            <a:off x="203200" y="810325"/>
            <a:ext cx="6189158" cy="5632311"/>
          </a:xfrm>
          <a:prstGeom prst="rect">
            <a:avLst/>
          </a:prstGeom>
        </p:spPr>
        <p:txBody>
          <a:bodyPr wrap="square">
            <a:spAutoFit/>
          </a:bodyPr>
          <a:lstStyle/>
          <a:p>
            <a:r>
              <a:rPr lang="pl-PL" sz="2400" b="1" dirty="0">
                <a:latin typeface="Calibri" panose="020F0502020204030204" pitchFamily="34" charset="0"/>
                <a:ea typeface="Calibri" panose="020F0502020204030204" pitchFamily="34" charset="0"/>
                <a:cs typeface="Calibri" panose="020F0502020204030204" pitchFamily="34" charset="0"/>
              </a:rPr>
              <a:t>Most</a:t>
            </a:r>
            <a:r>
              <a:rPr lang="pl-PL" sz="2400" dirty="0">
                <a:latin typeface="Calibri" panose="020F0502020204030204" pitchFamily="34" charset="0"/>
                <a:ea typeface="Calibri" panose="020F0502020204030204" pitchFamily="34" charset="0"/>
                <a:cs typeface="Calibri" panose="020F0502020204030204" pitchFamily="34" charset="0"/>
              </a:rPr>
              <a:t> </a:t>
            </a:r>
          </a:p>
          <a:p>
            <a:r>
              <a:rPr lang="pl-PL" sz="2400" dirty="0">
                <a:latin typeface="Calibri" panose="020F0502020204030204" pitchFamily="34" charset="0"/>
                <a:ea typeface="Calibri" panose="020F0502020204030204" pitchFamily="34" charset="0"/>
                <a:cs typeface="Calibri" panose="020F0502020204030204" pitchFamily="34" charset="0"/>
              </a:rPr>
              <a:t>Rodzaj przeprawy w postaci budowli inżynierskiej, której konstrukcja pozwala na pokonanie przeszkody wodnej lub lądowej, skonstruowana w taki sposób, że pod nią pozostaje wolna przestrzeń. </a:t>
            </a:r>
          </a:p>
          <a:p>
            <a:r>
              <a:rPr lang="pl-PL" sz="2400" dirty="0">
                <a:latin typeface="Calibri" panose="020F0502020204030204" pitchFamily="34" charset="0"/>
                <a:ea typeface="Calibri" panose="020F0502020204030204" pitchFamily="34" charset="0"/>
                <a:cs typeface="Calibri" panose="020F0502020204030204" pitchFamily="34" charset="0"/>
              </a:rPr>
              <a:t>Przęsłem mostu nazywamy odległość poziomą mierzoną pomiędzy jego podporami. </a:t>
            </a:r>
          </a:p>
          <a:p>
            <a:r>
              <a:rPr lang="pl-PL" sz="2400" dirty="0">
                <a:latin typeface="Calibri" panose="020F0502020204030204" pitchFamily="34" charset="0"/>
                <a:ea typeface="Calibri" panose="020F0502020204030204" pitchFamily="34" charset="0"/>
                <a:cs typeface="Calibri" panose="020F0502020204030204" pitchFamily="34" charset="0"/>
              </a:rPr>
              <a:t>Podstawowymi elementami konstrukcji mostu są filary, na których za pośrednictwem łożysk mostowych opierają się przęsła. Skrajne podpory noszą nazwę przyczółków. </a:t>
            </a:r>
          </a:p>
          <a:p>
            <a:r>
              <a:rPr lang="pl-PL" sz="2400" dirty="0">
                <a:latin typeface="Calibri" panose="020F0502020204030204" pitchFamily="34" charset="0"/>
                <a:ea typeface="Calibri" panose="020F0502020204030204" pitchFamily="34" charset="0"/>
                <a:cs typeface="Calibri" panose="020F0502020204030204" pitchFamily="34" charset="0"/>
              </a:rPr>
              <a:t>W dawnych mostach drewniane filary znajdujące się w wodzie były chronione przed naporem kry przez izbice</a:t>
            </a:r>
            <a:r>
              <a:rPr lang="pl-PL" dirty="0"/>
              <a:t>.</a:t>
            </a:r>
          </a:p>
        </p:txBody>
      </p:sp>
      <p:pic>
        <p:nvPicPr>
          <p:cNvPr id="8" name="Obraz 7"/>
          <p:cNvPicPr>
            <a:picLocks noChangeAspect="1"/>
          </p:cNvPicPr>
          <p:nvPr/>
        </p:nvPicPr>
        <p:blipFill>
          <a:blip r:embed="rId3"/>
          <a:stretch>
            <a:fillRect/>
          </a:stretch>
        </p:blipFill>
        <p:spPr>
          <a:xfrm>
            <a:off x="6490042" y="1636367"/>
            <a:ext cx="5378328" cy="3339045"/>
          </a:xfrm>
          <a:prstGeom prst="rect">
            <a:avLst/>
          </a:prstGeom>
        </p:spPr>
      </p:pic>
    </p:spTree>
    <p:extLst>
      <p:ext uri="{BB962C8B-B14F-4D97-AF65-F5344CB8AC3E}">
        <p14:creationId xmlns:p14="http://schemas.microsoft.com/office/powerpoint/2010/main" val="37938087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51199" y="1"/>
            <a:ext cx="7010401" cy="1087074"/>
          </a:xfrm>
        </p:spPr>
        <p:txBody>
          <a:bodyPr>
            <a:normAutofit/>
          </a:bodyPr>
          <a:lstStyle/>
          <a:p>
            <a:pPr algn="ctr"/>
            <a:r>
              <a:rPr lang="pl-PL" sz="3000" b="1" dirty="0">
                <a:latin typeface="Calibri" panose="020F0502020204030204" pitchFamily="34" charset="0"/>
                <a:ea typeface="Calibri" panose="020F0502020204030204" pitchFamily="34" charset="0"/>
                <a:cs typeface="Calibri" panose="020F0502020204030204" pitchFamily="34" charset="0"/>
              </a:rPr>
              <a:t>Budowle i obiekty hydrotechniczne c.d.</a:t>
            </a:r>
          </a:p>
        </p:txBody>
      </p:sp>
      <p:sp>
        <p:nvSpPr>
          <p:cNvPr id="3" name="Symbol zastępczy zawartości 2"/>
          <p:cNvSpPr>
            <a:spLocks noGrp="1"/>
          </p:cNvSpPr>
          <p:nvPr>
            <p:ph idx="1"/>
          </p:nvPr>
        </p:nvSpPr>
        <p:spPr>
          <a:xfrm>
            <a:off x="861487" y="1435769"/>
            <a:ext cx="10515600" cy="5213684"/>
          </a:xfrm>
        </p:spPr>
        <p:txBody>
          <a:bodyPr>
            <a:noAutofit/>
          </a:bodyPr>
          <a:lstStyle/>
          <a:p>
            <a:pPr marL="0" indent="0">
              <a:buNone/>
            </a:pPr>
            <a:endParaRPr lang="pl-PL" sz="2000" dirty="0"/>
          </a:p>
          <a:p>
            <a:pPr marL="0" indent="0">
              <a:buNone/>
            </a:pPr>
            <a:endParaRPr lang="pl-PL" sz="2000" dirty="0"/>
          </a:p>
        </p:txBody>
      </p:sp>
      <p:sp>
        <p:nvSpPr>
          <p:cNvPr id="5" name="Prostokąt 4"/>
          <p:cNvSpPr/>
          <p:nvPr/>
        </p:nvSpPr>
        <p:spPr>
          <a:xfrm>
            <a:off x="3048000" y="2690336"/>
            <a:ext cx="6096000" cy="369332"/>
          </a:xfrm>
          <a:prstGeom prst="rect">
            <a:avLst/>
          </a:prstGeom>
        </p:spPr>
        <p:txBody>
          <a:bodyPr>
            <a:spAutoFit/>
          </a:bodyPr>
          <a:lstStyle/>
          <a:p>
            <a:endParaRPr lang="pl-PL" dirty="0"/>
          </a:p>
        </p:txBody>
      </p:sp>
      <p:sp>
        <p:nvSpPr>
          <p:cNvPr id="6" name="Prostokąt 5"/>
          <p:cNvSpPr/>
          <p:nvPr/>
        </p:nvSpPr>
        <p:spPr>
          <a:xfrm>
            <a:off x="102377" y="543538"/>
            <a:ext cx="7170057" cy="6001643"/>
          </a:xfrm>
          <a:prstGeom prst="rect">
            <a:avLst/>
          </a:prstGeom>
        </p:spPr>
        <p:txBody>
          <a:bodyPr wrap="square">
            <a:spAutoFit/>
          </a:bodyPr>
          <a:lstStyle/>
          <a:p>
            <a:r>
              <a:rPr lang="pl-PL" sz="2400" b="1" dirty="0">
                <a:latin typeface="Calibri" panose="020F0502020204030204" pitchFamily="34" charset="0"/>
                <a:ea typeface="Calibri" panose="020F0502020204030204" pitchFamily="34" charset="0"/>
                <a:cs typeface="Calibri" panose="020F0502020204030204" pitchFamily="34" charset="0"/>
              </a:rPr>
              <a:t>Zapora wodna</a:t>
            </a:r>
          </a:p>
          <a:p>
            <a:r>
              <a:rPr lang="pl-PL" sz="2400" dirty="0">
                <a:latin typeface="Calibri" panose="020F0502020204030204" pitchFamily="34" charset="0"/>
                <a:ea typeface="Calibri" panose="020F0502020204030204" pitchFamily="34" charset="0"/>
                <a:cs typeface="Calibri" panose="020F0502020204030204" pitchFamily="34" charset="0"/>
              </a:rPr>
              <a:t>Bariera przegradzająca dolinę rzeki w celu spiętrzenia wody, zwykle betonowa, żelbetowa lub ziemna.</a:t>
            </a:r>
          </a:p>
          <a:p>
            <a:r>
              <a:rPr lang="pl-PL" sz="2400" dirty="0">
                <a:latin typeface="Calibri" panose="020F0502020204030204" pitchFamily="34" charset="0"/>
                <a:ea typeface="Calibri" panose="020F0502020204030204" pitchFamily="34" charset="0"/>
                <a:cs typeface="Calibri" panose="020F0502020204030204" pitchFamily="34" charset="0"/>
              </a:rPr>
              <a:t>Zapora wodna może być postawiona dla różnych celów:</a:t>
            </a:r>
          </a:p>
          <a:p>
            <a:pPr marL="719138" indent="-355600"/>
            <a:r>
              <a:rPr lang="pl-PL" sz="2400" dirty="0">
                <a:latin typeface="Calibri" panose="020F0502020204030204" pitchFamily="34" charset="0"/>
                <a:ea typeface="Calibri" panose="020F0502020204030204" pitchFamily="34" charset="0"/>
                <a:cs typeface="Calibri" panose="020F0502020204030204" pitchFamily="34" charset="0"/>
              </a:rPr>
              <a:t>- ochrona przeciwpowodziowa</a:t>
            </a:r>
          </a:p>
          <a:p>
            <a:pPr marL="719138" indent="-355600"/>
            <a:r>
              <a:rPr lang="pl-PL" sz="2400" dirty="0">
                <a:latin typeface="Calibri" panose="020F0502020204030204" pitchFamily="34" charset="0"/>
                <a:ea typeface="Calibri" panose="020F0502020204030204" pitchFamily="34" charset="0"/>
                <a:cs typeface="Calibri" panose="020F0502020204030204" pitchFamily="34" charset="0"/>
              </a:rPr>
              <a:t>- rezerwuar i pozyskanie wody</a:t>
            </a:r>
          </a:p>
          <a:p>
            <a:pPr marL="719138" indent="-355600"/>
            <a:r>
              <a:rPr lang="pl-PL" sz="2400" dirty="0">
                <a:latin typeface="Calibri" panose="020F0502020204030204" pitchFamily="34" charset="0"/>
                <a:ea typeface="Calibri" panose="020F0502020204030204" pitchFamily="34" charset="0"/>
                <a:cs typeface="Calibri" panose="020F0502020204030204" pitchFamily="34" charset="0"/>
              </a:rPr>
              <a:t>- walory rekreacyjne</a:t>
            </a:r>
          </a:p>
          <a:p>
            <a:pPr marL="719138" indent="-355600"/>
            <a:r>
              <a:rPr lang="pl-PL" sz="2400" dirty="0">
                <a:latin typeface="Calibri" panose="020F0502020204030204" pitchFamily="34" charset="0"/>
                <a:ea typeface="Calibri" panose="020F0502020204030204" pitchFamily="34" charset="0"/>
                <a:cs typeface="Calibri" panose="020F0502020204030204" pitchFamily="34" charset="0"/>
              </a:rPr>
              <a:t>- produkcja energii elektrycznej</a:t>
            </a:r>
          </a:p>
          <a:p>
            <a:r>
              <a:rPr lang="pl-PL" sz="2400" dirty="0">
                <a:latin typeface="Calibri" panose="020F0502020204030204" pitchFamily="34" charset="0"/>
                <a:ea typeface="Calibri" panose="020F0502020204030204" pitchFamily="34" charset="0"/>
                <a:cs typeface="Calibri" panose="020F0502020204030204" pitchFamily="34" charset="0"/>
              </a:rPr>
              <a:t>Różnicę poziomów wody przed i za zaporą wykorzystuje się w elektrowniach wodnych do wytwarzania energii elektrycznej. </a:t>
            </a:r>
          </a:p>
          <a:p>
            <a:r>
              <a:rPr lang="pl-PL" sz="2400" dirty="0">
                <a:latin typeface="Calibri" panose="020F0502020204030204" pitchFamily="34" charset="0"/>
                <a:ea typeface="Calibri" panose="020F0502020204030204" pitchFamily="34" charset="0"/>
                <a:cs typeface="Calibri" panose="020F0502020204030204" pitchFamily="34" charset="0"/>
              </a:rPr>
              <a:t>W elektrowniach szczytowo-pompowych energię elektryczną wytwarza się w dzień, gdy zapotrzebowanie na nią jest najwyższe, a w nocy, wykorzystując nadmiar mocy, turbiny uzupełniają wodę w zbiorniku, pompując ją ze zbiorników u podstawy zapory.</a:t>
            </a:r>
          </a:p>
        </p:txBody>
      </p:sp>
      <p:pic>
        <p:nvPicPr>
          <p:cNvPr id="8" name="Obraz 7"/>
          <p:cNvPicPr>
            <a:picLocks noChangeAspect="1"/>
          </p:cNvPicPr>
          <p:nvPr/>
        </p:nvPicPr>
        <p:blipFill>
          <a:blip r:embed="rId3"/>
          <a:stretch>
            <a:fillRect/>
          </a:stretch>
        </p:blipFill>
        <p:spPr>
          <a:xfrm>
            <a:off x="7548615" y="1015521"/>
            <a:ext cx="3828472" cy="2871354"/>
          </a:xfrm>
          <a:prstGeom prst="rect">
            <a:avLst/>
          </a:prstGeom>
        </p:spPr>
      </p:pic>
      <p:pic>
        <p:nvPicPr>
          <p:cNvPr id="9" name="Obraz 8"/>
          <p:cNvPicPr>
            <a:picLocks noChangeAspect="1"/>
          </p:cNvPicPr>
          <p:nvPr/>
        </p:nvPicPr>
        <p:blipFill>
          <a:blip r:embed="rId4"/>
          <a:stretch>
            <a:fillRect/>
          </a:stretch>
        </p:blipFill>
        <p:spPr>
          <a:xfrm>
            <a:off x="7548615" y="4032478"/>
            <a:ext cx="3828472" cy="2775200"/>
          </a:xfrm>
          <a:prstGeom prst="rect">
            <a:avLst/>
          </a:prstGeom>
        </p:spPr>
      </p:pic>
    </p:spTree>
    <p:extLst>
      <p:ext uri="{BB962C8B-B14F-4D97-AF65-F5344CB8AC3E}">
        <p14:creationId xmlns:p14="http://schemas.microsoft.com/office/powerpoint/2010/main" val="24699091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ctrTitle"/>
          </p:nvPr>
        </p:nvSpPr>
        <p:spPr>
          <a:xfrm>
            <a:off x="940106" y="1871510"/>
            <a:ext cx="9144000" cy="2387600"/>
          </a:xfrm>
        </p:spPr>
        <p:txBody>
          <a:bodyPr>
            <a:normAutofit/>
          </a:bodyPr>
          <a:lstStyle/>
          <a:p>
            <a:r>
              <a:rPr lang="pl-PL" sz="5400" b="1" i="1" dirty="0">
                <a:solidFill>
                  <a:srgbClr val="FF0000"/>
                </a:solidFill>
                <a:latin typeface="Calibri" panose="020F0502020204030204" pitchFamily="34" charset="0"/>
                <a:ea typeface="Calibri" panose="020F0502020204030204" pitchFamily="34" charset="0"/>
                <a:cs typeface="Calibri" panose="020F0502020204030204" pitchFamily="34" charset="0"/>
              </a:rPr>
              <a:t>Koniec</a:t>
            </a:r>
          </a:p>
        </p:txBody>
      </p:sp>
    </p:spTree>
    <p:extLst>
      <p:ext uri="{BB962C8B-B14F-4D97-AF65-F5344CB8AC3E}">
        <p14:creationId xmlns:p14="http://schemas.microsoft.com/office/powerpoint/2010/main" val="1584815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ymbol zastępczy zawartości 2"/>
          <p:cNvSpPr txBox="1">
            <a:spLocks/>
          </p:cNvSpPr>
          <p:nvPr/>
        </p:nvSpPr>
        <p:spPr>
          <a:xfrm>
            <a:off x="381000" y="514159"/>
            <a:ext cx="11430000" cy="6337300"/>
          </a:xfrm>
          <a:prstGeom prst="rect">
            <a:avLst/>
          </a:prstGeom>
        </p:spPr>
        <p:txBody>
          <a:bodyPr/>
          <a:lstStyle/>
          <a:p>
            <a:pPr marL="514350" indent="-514350" defTabSz="1219170">
              <a:buFont typeface="+mj-lt"/>
              <a:buAutoNum type="arabicPeriod" startAt="6"/>
              <a:defRPr/>
            </a:pPr>
            <a:r>
              <a:rPr lang="pl-PL" sz="2400" b="1" dirty="0">
                <a:latin typeface="Calibri" panose="020F0502020204030204" pitchFamily="34" charset="0"/>
                <a:ea typeface="Calibri" panose="020F0502020204030204" pitchFamily="34" charset="0"/>
                <a:cs typeface="Calibri" panose="020F0502020204030204" pitchFamily="34" charset="0"/>
              </a:rPr>
              <a:t>Wzrok:</a:t>
            </a:r>
            <a:endParaRPr lang="pl-PL" sz="2400" b="1" dirty="0">
              <a:solidFill>
                <a:schemeClr val="accent2">
                  <a:lumMod val="75000"/>
                </a:schemeClr>
              </a:solidFill>
            </a:endParaRPr>
          </a:p>
          <a:p>
            <a:pPr marL="723900" indent="-36830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w wodzie obraz powstaje poza siatkówką (nieostre widzenie),</a:t>
            </a:r>
          </a:p>
          <a:p>
            <a:pPr marL="723900" indent="-36830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mniej światła, przejrzystość wody,</a:t>
            </a:r>
          </a:p>
          <a:p>
            <a:pPr marL="723900" indent="-36830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maska (ostre widzenie, załamanie światła –&gt; pozorne powiększenie i zbliżenie przedmiotów),</a:t>
            </a:r>
          </a:p>
          <a:p>
            <a:pPr marL="723900" indent="-368300" defTabSz="1219170">
              <a:buClr>
                <a:schemeClr val="accent1">
                  <a:lumMod val="75000"/>
                </a:schemeClr>
              </a:buClr>
              <a:buFont typeface="Arial" panose="020B0604020202020204" pitchFamily="34" charset="0"/>
              <a:buChar char="•"/>
              <a:defRPr/>
            </a:pPr>
            <a:r>
              <a:rPr lang="pl-PL" sz="2400" dirty="0">
                <a:latin typeface="Calibri" panose="020F0502020204030204" pitchFamily="34" charset="0"/>
                <a:ea typeface="Calibri" panose="020F0502020204030204" pitchFamily="34" charset="0"/>
                <a:cs typeface="Calibri" panose="020F0502020204030204" pitchFamily="34" charset="0"/>
              </a:rPr>
              <a:t>woda – filtr optyczny pochłania część widma słonecznego.</a:t>
            </a:r>
          </a:p>
        </p:txBody>
      </p:sp>
      <p:sp>
        <p:nvSpPr>
          <p:cNvPr id="5" name="Symbol zastępczy numeru slajdu 3"/>
          <p:cNvSpPr>
            <a:spLocks noGrp="1"/>
          </p:cNvSpPr>
          <p:nvPr>
            <p:ph type="sldNum" sz="quarter" idx="4"/>
          </p:nvPr>
        </p:nvSpPr>
        <p:spPr>
          <a:xfrm>
            <a:off x="10471152" y="6187020"/>
            <a:ext cx="1016000" cy="486833"/>
          </a:xfrm>
          <a:prstGeom prst="rect">
            <a:avLst/>
          </a:prstGeom>
        </p:spPr>
        <p:txBody>
          <a:bodyPr/>
          <a:lstStyle/>
          <a:p>
            <a:pPr>
              <a:defRPr/>
            </a:pPr>
            <a:fld id="{66FFFB57-F447-4782-AEAB-4B96F66FA489}" type="slidenum">
              <a:rPr lang="pl-PL"/>
              <a:pPr>
                <a:defRPr/>
              </a:pPr>
              <a:t>7</a:t>
            </a:fld>
            <a:endParaRPr lang="pl-PL"/>
          </a:p>
        </p:txBody>
      </p:sp>
      <p:pic>
        <p:nvPicPr>
          <p:cNvPr id="6" name="Picture 5" descr="fiz010"/>
          <p:cNvPicPr>
            <a:picLocks noChangeAspect="1" noChangeArrowheads="1"/>
          </p:cNvPicPr>
          <p:nvPr/>
        </p:nvPicPr>
        <p:blipFill>
          <a:blip r:embed="rId2"/>
          <a:srcRect/>
          <a:stretch>
            <a:fillRect/>
          </a:stretch>
        </p:blipFill>
        <p:spPr bwMode="auto">
          <a:xfrm>
            <a:off x="6477004" y="3810003"/>
            <a:ext cx="5048249" cy="2760133"/>
          </a:xfrm>
          <a:prstGeom prst="rect">
            <a:avLst/>
          </a:prstGeom>
          <a:noFill/>
          <a:ln w="9525">
            <a:noFill/>
            <a:miter lim="800000"/>
            <a:headEnd/>
            <a:tailEnd/>
          </a:ln>
        </p:spPr>
      </p:pic>
      <p:sp>
        <p:nvSpPr>
          <p:cNvPr id="11" name="Prostokąt 10"/>
          <p:cNvSpPr/>
          <p:nvPr/>
        </p:nvSpPr>
        <p:spPr>
          <a:xfrm>
            <a:off x="523874" y="4347731"/>
            <a:ext cx="5810257" cy="1200329"/>
          </a:xfrm>
          <a:prstGeom prst="rect">
            <a:avLst/>
          </a:prstGeom>
        </p:spPr>
        <p:txBody>
          <a:bodyPr wrap="square">
            <a:spAutoFit/>
          </a:bodyPr>
          <a:lstStyle/>
          <a:p>
            <a:pPr algn="ctr"/>
            <a:r>
              <a:rPr lang="pl-PL" sz="2400" dirty="0">
                <a:latin typeface="Calibri" panose="020F0502020204030204" pitchFamily="34" charset="0"/>
                <a:ea typeface="Calibri" panose="020F0502020204030204" pitchFamily="34" charset="0"/>
                <a:cs typeface="Calibri" panose="020F0502020204030204" pitchFamily="34" charset="0"/>
              </a:rPr>
              <a:t>Założenie maski umożliwia ostre widzenie,</a:t>
            </a:r>
          </a:p>
          <a:p>
            <a:pPr algn="ctr"/>
            <a:r>
              <a:rPr lang="pl-PL" sz="2400" dirty="0">
                <a:latin typeface="Calibri" panose="020F0502020204030204" pitchFamily="34" charset="0"/>
                <a:ea typeface="Calibri" panose="020F0502020204030204" pitchFamily="34" charset="0"/>
                <a:cs typeface="Calibri" panose="020F0502020204030204" pitchFamily="34" charset="0"/>
              </a:rPr>
              <a:t>obraz przedmiotu powiększony o 1/3 </a:t>
            </a:r>
            <a:br>
              <a:rPr lang="pl-PL" sz="2400" dirty="0">
                <a:latin typeface="Calibri" panose="020F0502020204030204" pitchFamily="34" charset="0"/>
                <a:ea typeface="Calibri" panose="020F0502020204030204" pitchFamily="34" charset="0"/>
                <a:cs typeface="Calibri" panose="020F0502020204030204" pitchFamily="34" charset="0"/>
              </a:rPr>
            </a:br>
            <a:r>
              <a:rPr lang="pl-PL" sz="2400" dirty="0">
                <a:latin typeface="Calibri" panose="020F0502020204030204" pitchFamily="34" charset="0"/>
                <a:ea typeface="Calibri" panose="020F0502020204030204" pitchFamily="34" charset="0"/>
                <a:cs typeface="Calibri" panose="020F0502020204030204" pitchFamily="34" charset="0"/>
              </a:rPr>
              <a:t>i przybliżony o  1/4</a:t>
            </a:r>
          </a:p>
        </p:txBody>
      </p:sp>
    </p:spTree>
    <p:extLst>
      <p:ext uri="{BB962C8B-B14F-4D97-AF65-F5344CB8AC3E}">
        <p14:creationId xmlns:p14="http://schemas.microsoft.com/office/powerpoint/2010/main" val="3198151489"/>
      </p:ext>
    </p:extLst>
  </p:cSld>
  <p:clrMapOvr>
    <a:masterClrMapping/>
  </p:clrMapOvr>
  <p:transition spd="slow">
    <p:cover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000" dirty="0">
                <a:latin typeface="Calibri" panose="020F0502020204030204" pitchFamily="34" charset="0"/>
                <a:ea typeface="Calibri" panose="020F0502020204030204" pitchFamily="34" charset="0"/>
                <a:cs typeface="Calibri" panose="020F0502020204030204" pitchFamily="34" charset="0"/>
              </a:rPr>
              <a:t>Metryczka prezentacji</a:t>
            </a:r>
          </a:p>
        </p:txBody>
      </p:sp>
      <p:sp>
        <p:nvSpPr>
          <p:cNvPr id="3" name="Symbol zastępczy zawartości 2"/>
          <p:cNvSpPr>
            <a:spLocks noGrp="1"/>
          </p:cNvSpPr>
          <p:nvPr>
            <p:ph idx="1"/>
          </p:nvPr>
        </p:nvSpPr>
        <p:spPr/>
        <p:txBody>
          <a:bodyPr/>
          <a:lstStyle/>
          <a:p>
            <a:pPr marL="0" indent="0">
              <a:buNone/>
            </a:pPr>
            <a:endParaRPr lang="pl-PL" dirty="0"/>
          </a:p>
          <a:p>
            <a:r>
              <a:rPr lang="pl-PL" sz="2400" dirty="0">
                <a:latin typeface="Calibri" panose="020F0502020204030204" pitchFamily="34" charset="0"/>
                <a:ea typeface="Calibri" panose="020F0502020204030204" pitchFamily="34" charset="0"/>
                <a:cs typeface="Calibri" panose="020F0502020204030204" pitchFamily="34" charset="0"/>
              </a:rPr>
              <a:t>Data powstania pierwowzoru: …………….</a:t>
            </a:r>
          </a:p>
          <a:p>
            <a:r>
              <a:rPr lang="pl-PL" sz="2400" dirty="0">
                <a:latin typeface="Calibri" panose="020F0502020204030204" pitchFamily="34" charset="0"/>
                <a:ea typeface="Calibri" panose="020F0502020204030204" pitchFamily="34" charset="0"/>
                <a:cs typeface="Calibri" panose="020F0502020204030204" pitchFamily="34" charset="0"/>
              </a:rPr>
              <a:t>Data ostatniej aktualizacji: ……………</a:t>
            </a:r>
          </a:p>
          <a:p>
            <a:r>
              <a:rPr lang="pl-PL" sz="2400" dirty="0">
                <a:latin typeface="Calibri" panose="020F0502020204030204" pitchFamily="34" charset="0"/>
                <a:ea typeface="Calibri" panose="020F0502020204030204" pitchFamily="34" charset="0"/>
                <a:cs typeface="Calibri" panose="020F0502020204030204" pitchFamily="34" charset="0"/>
              </a:rPr>
              <a:t>Bieżący nr wersji: ……………</a:t>
            </a:r>
          </a:p>
          <a:p>
            <a:r>
              <a:rPr lang="pl-PL" sz="2400" dirty="0">
                <a:latin typeface="Calibri" panose="020F0502020204030204" pitchFamily="34" charset="0"/>
                <a:ea typeface="Calibri" panose="020F0502020204030204" pitchFamily="34" charset="0"/>
                <a:cs typeface="Calibri" panose="020F0502020204030204" pitchFamily="34" charset="0"/>
              </a:rPr>
              <a:t>Autor: </a:t>
            </a:r>
          </a:p>
          <a:p>
            <a:pPr marL="0" indent="0">
              <a:buNone/>
            </a:pPr>
            <a:r>
              <a:rPr lang="pl-PL" sz="2400" dirty="0">
                <a:latin typeface="Calibri" panose="020F0502020204030204" pitchFamily="34" charset="0"/>
                <a:ea typeface="Calibri" panose="020F0502020204030204" pitchFamily="34" charset="0"/>
                <a:cs typeface="Calibri" panose="020F0502020204030204" pitchFamily="34" charset="0"/>
              </a:rPr>
              <a:t>- mł. bryg. Artur Litwin (fizyka)</a:t>
            </a:r>
          </a:p>
          <a:p>
            <a:pPr marL="0" indent="0">
              <a:buNone/>
            </a:pPr>
            <a:r>
              <a:rPr lang="pl-PL" sz="2400" dirty="0">
                <a:latin typeface="Calibri" panose="020F0502020204030204" pitchFamily="34" charset="0"/>
                <a:ea typeface="Calibri" panose="020F0502020204030204" pitchFamily="34" charset="0"/>
                <a:cs typeface="Calibri" panose="020F0502020204030204" pitchFamily="34" charset="0"/>
              </a:rPr>
              <a:t>-st. kpt. Mariusz Zakrzewski (hydrologia, budowle hydrotechniczne)</a:t>
            </a:r>
          </a:p>
          <a:p>
            <a:endParaRPr lang="pl-PL" dirty="0"/>
          </a:p>
        </p:txBody>
      </p:sp>
    </p:spTree>
    <p:extLst>
      <p:ext uri="{BB962C8B-B14F-4D97-AF65-F5344CB8AC3E}">
        <p14:creationId xmlns:p14="http://schemas.microsoft.com/office/powerpoint/2010/main" val="3818256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ytuł 1"/>
          <p:cNvSpPr txBox="1">
            <a:spLocks/>
          </p:cNvSpPr>
          <p:nvPr/>
        </p:nvSpPr>
        <p:spPr>
          <a:xfrm>
            <a:off x="4371980" y="244245"/>
            <a:ext cx="3543289" cy="666731"/>
          </a:xfrm>
          <a:prstGeom prst="rect">
            <a:avLst/>
          </a:prstGeom>
        </p:spPr>
        <p:txBody>
          <a:bodyPr/>
          <a:lstStyle/>
          <a:p>
            <a:pPr algn="ctr" defTabSz="1219170">
              <a:spcBef>
                <a:spcPct val="0"/>
              </a:spcBef>
              <a:defRPr/>
            </a:pPr>
            <a:r>
              <a:rPr lang="pl-PL" sz="3000" b="1" dirty="0">
                <a:latin typeface="Calibri" panose="020F0502020204030204" pitchFamily="34" charset="0"/>
                <a:ea typeface="Calibri" panose="020F0502020204030204" pitchFamily="34" charset="0"/>
                <a:cs typeface="Calibri" panose="020F0502020204030204" pitchFamily="34" charset="0"/>
              </a:rPr>
              <a:t>Zjawisko optyczne</a:t>
            </a:r>
          </a:p>
        </p:txBody>
      </p:sp>
      <p:pic>
        <p:nvPicPr>
          <p:cNvPr id="10" name="Picture 5" descr="widmo"/>
          <p:cNvPicPr>
            <a:picLocks noChangeAspect="1" noChangeArrowheads="1"/>
          </p:cNvPicPr>
          <p:nvPr/>
        </p:nvPicPr>
        <p:blipFill>
          <a:blip r:embed="rId2"/>
          <a:srcRect/>
          <a:stretch>
            <a:fillRect/>
          </a:stretch>
        </p:blipFill>
        <p:spPr bwMode="auto">
          <a:xfrm>
            <a:off x="2285973" y="1333496"/>
            <a:ext cx="7524803" cy="1238249"/>
          </a:xfrm>
          <a:prstGeom prst="rect">
            <a:avLst/>
          </a:prstGeom>
          <a:noFill/>
          <a:ln w="9525">
            <a:noFill/>
            <a:miter lim="800000"/>
            <a:headEnd/>
            <a:tailEnd/>
          </a:ln>
        </p:spPr>
      </p:pic>
      <p:pic>
        <p:nvPicPr>
          <p:cNvPr id="11" name="Picture 6" descr="a0187"/>
          <p:cNvPicPr>
            <a:picLocks noChangeAspect="1" noChangeArrowheads="1"/>
          </p:cNvPicPr>
          <p:nvPr/>
        </p:nvPicPr>
        <p:blipFill>
          <a:blip r:embed="rId3"/>
          <a:srcRect/>
          <a:stretch>
            <a:fillRect/>
          </a:stretch>
        </p:blipFill>
        <p:spPr bwMode="auto">
          <a:xfrm>
            <a:off x="2571725" y="2381243"/>
            <a:ext cx="7143800" cy="4095779"/>
          </a:xfrm>
          <a:prstGeom prst="rect">
            <a:avLst/>
          </a:prstGeom>
          <a:noFill/>
          <a:ln w="9525">
            <a:noFill/>
            <a:miter lim="800000"/>
            <a:headEnd/>
            <a:tailEnd/>
          </a:ln>
        </p:spPr>
      </p:pic>
    </p:spTree>
    <p:extLst>
      <p:ext uri="{BB962C8B-B14F-4D97-AF65-F5344CB8AC3E}">
        <p14:creationId xmlns:p14="http://schemas.microsoft.com/office/powerpoint/2010/main" val="3738451301"/>
      </p:ext>
    </p:extLst>
  </p:cSld>
  <p:clrMapOvr>
    <a:masterClrMapping/>
  </p:clrMapOvr>
  <p:transition spd="slow">
    <p:cover dir="d"/>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 name="Rectangle 2"/>
          <p:cNvSpPr>
            <a:spLocks noChangeArrowheads="1"/>
          </p:cNvSpPr>
          <p:nvPr/>
        </p:nvSpPr>
        <p:spPr bwMode="auto">
          <a:xfrm>
            <a:off x="5644004" y="4699851"/>
            <a:ext cx="1219915" cy="612187"/>
          </a:xfrm>
          <a:prstGeom prst="rect">
            <a:avLst/>
          </a:prstGeom>
          <a:noFill/>
          <a:ln w="12700">
            <a:noFill/>
            <a:miter lim="800000"/>
            <a:headEnd/>
            <a:tailEnd/>
          </a:ln>
          <a:effectLst/>
        </p:spPr>
        <p:txBody>
          <a:bodyPr wrap="none" anchor="ctr"/>
          <a:lstStyle/>
          <a:p>
            <a:endParaRPr lang="pl-PL" sz="2400"/>
          </a:p>
        </p:txBody>
      </p:sp>
      <p:sp>
        <p:nvSpPr>
          <p:cNvPr id="40" name="Rectangle 3"/>
          <p:cNvSpPr>
            <a:spLocks noChangeArrowheads="1"/>
          </p:cNvSpPr>
          <p:nvPr/>
        </p:nvSpPr>
        <p:spPr bwMode="auto">
          <a:xfrm>
            <a:off x="6410238" y="940651"/>
            <a:ext cx="6273845" cy="5509680"/>
          </a:xfrm>
          <a:prstGeom prst="rect">
            <a:avLst/>
          </a:prstGeom>
          <a:noFill/>
          <a:ln w="12700">
            <a:noFill/>
            <a:miter lim="800000"/>
            <a:headEnd/>
            <a:tailEnd/>
          </a:ln>
          <a:effectLst/>
        </p:spPr>
        <p:txBody>
          <a:bodyPr wrap="none" anchor="ctr"/>
          <a:lstStyle/>
          <a:p>
            <a:endParaRPr lang="pl-PL" sz="2400"/>
          </a:p>
        </p:txBody>
      </p:sp>
      <p:pic>
        <p:nvPicPr>
          <p:cNvPr id="43" name="Picture 7"/>
          <p:cNvPicPr>
            <a:picLocks noChangeArrowheads="1"/>
          </p:cNvPicPr>
          <p:nvPr/>
        </p:nvPicPr>
        <p:blipFill>
          <a:blip r:embed="rId2" cstate="print"/>
          <a:srcRect/>
          <a:stretch>
            <a:fillRect/>
          </a:stretch>
        </p:blipFill>
        <p:spPr bwMode="auto">
          <a:xfrm>
            <a:off x="3870238" y="1042251"/>
            <a:ext cx="7301141" cy="5815773"/>
          </a:xfrm>
          <a:prstGeom prst="rect">
            <a:avLst/>
          </a:prstGeom>
          <a:noFill/>
          <a:ln w="12700">
            <a:noFill/>
            <a:miter lim="800000"/>
            <a:headEnd/>
            <a:tailEnd/>
          </a:ln>
          <a:effectLst/>
        </p:spPr>
      </p:pic>
      <p:grpSp>
        <p:nvGrpSpPr>
          <p:cNvPr id="3" name="Group 8"/>
          <p:cNvGrpSpPr>
            <a:grpSpLocks/>
          </p:cNvGrpSpPr>
          <p:nvPr/>
        </p:nvGrpSpPr>
        <p:grpSpPr bwMode="auto">
          <a:xfrm>
            <a:off x="4285104" y="6130717"/>
            <a:ext cx="7356176" cy="493151"/>
            <a:chOff x="1972" y="3844"/>
            <a:chExt cx="3208" cy="232"/>
          </a:xfrm>
        </p:grpSpPr>
        <p:sp>
          <p:nvSpPr>
            <p:cNvPr id="45" name="AutoShape 9"/>
            <p:cNvSpPr>
              <a:spLocks noChangeArrowheads="1"/>
            </p:cNvSpPr>
            <p:nvPr/>
          </p:nvSpPr>
          <p:spPr bwMode="auto">
            <a:xfrm flipH="1">
              <a:off x="1972" y="3844"/>
              <a:ext cx="760" cy="232"/>
            </a:xfrm>
            <a:prstGeom prst="rightArrow">
              <a:avLst>
                <a:gd name="adj1" fmla="val 50000"/>
                <a:gd name="adj2" fmla="val 163808"/>
              </a:avLst>
            </a:prstGeom>
            <a:gradFill rotWithShape="0">
              <a:gsLst>
                <a:gs pos="0">
                  <a:srgbClr val="FC0128"/>
                </a:gs>
                <a:gs pos="100000">
                  <a:srgbClr val="FC0128">
                    <a:gamma/>
                    <a:shade val="29804"/>
                    <a:invGamma/>
                  </a:srgbClr>
                </a:gs>
              </a:gsLst>
              <a:lin ang="0" scaled="1"/>
            </a:gradFill>
            <a:ln w="12700">
              <a:solidFill>
                <a:schemeClr val="tx1"/>
              </a:solidFill>
              <a:miter lim="800000"/>
              <a:headEnd/>
              <a:tailEnd/>
            </a:ln>
            <a:effectLst/>
          </p:spPr>
          <p:txBody>
            <a:bodyPr wrap="none" anchor="ctr"/>
            <a:lstStyle/>
            <a:p>
              <a:endParaRPr lang="pl-PL" sz="2400"/>
            </a:p>
          </p:txBody>
        </p:sp>
        <p:sp>
          <p:nvSpPr>
            <p:cNvPr id="46" name="AutoShape 10"/>
            <p:cNvSpPr>
              <a:spLocks noChangeArrowheads="1"/>
            </p:cNvSpPr>
            <p:nvPr/>
          </p:nvSpPr>
          <p:spPr bwMode="auto">
            <a:xfrm flipH="1">
              <a:off x="2788" y="3844"/>
              <a:ext cx="760" cy="232"/>
            </a:xfrm>
            <a:prstGeom prst="rightArrow">
              <a:avLst>
                <a:gd name="adj1" fmla="val 50000"/>
                <a:gd name="adj2" fmla="val 163808"/>
              </a:avLst>
            </a:prstGeom>
            <a:gradFill rotWithShape="0">
              <a:gsLst>
                <a:gs pos="0">
                  <a:srgbClr val="FC0128"/>
                </a:gs>
                <a:gs pos="100000">
                  <a:srgbClr val="FC0128">
                    <a:gamma/>
                    <a:shade val="29804"/>
                    <a:invGamma/>
                  </a:srgbClr>
                </a:gs>
              </a:gsLst>
              <a:lin ang="0" scaled="1"/>
            </a:gradFill>
            <a:ln w="12700">
              <a:solidFill>
                <a:schemeClr val="tx1"/>
              </a:solidFill>
              <a:miter lim="800000"/>
              <a:headEnd/>
              <a:tailEnd/>
            </a:ln>
            <a:effectLst/>
          </p:spPr>
          <p:txBody>
            <a:bodyPr wrap="none" anchor="ctr"/>
            <a:lstStyle/>
            <a:p>
              <a:endParaRPr lang="pl-PL" sz="2400"/>
            </a:p>
          </p:txBody>
        </p:sp>
        <p:sp>
          <p:nvSpPr>
            <p:cNvPr id="47" name="AutoShape 11"/>
            <p:cNvSpPr>
              <a:spLocks noChangeArrowheads="1"/>
            </p:cNvSpPr>
            <p:nvPr/>
          </p:nvSpPr>
          <p:spPr bwMode="auto">
            <a:xfrm flipH="1">
              <a:off x="3604" y="3844"/>
              <a:ext cx="760" cy="232"/>
            </a:xfrm>
            <a:prstGeom prst="rightArrow">
              <a:avLst>
                <a:gd name="adj1" fmla="val 50000"/>
                <a:gd name="adj2" fmla="val 163808"/>
              </a:avLst>
            </a:prstGeom>
            <a:gradFill rotWithShape="0">
              <a:gsLst>
                <a:gs pos="0">
                  <a:srgbClr val="FC0128"/>
                </a:gs>
                <a:gs pos="100000">
                  <a:srgbClr val="FC0128">
                    <a:gamma/>
                    <a:shade val="29804"/>
                    <a:invGamma/>
                  </a:srgbClr>
                </a:gs>
              </a:gsLst>
              <a:lin ang="0" scaled="1"/>
            </a:gradFill>
            <a:ln w="12700">
              <a:solidFill>
                <a:schemeClr val="tx1"/>
              </a:solidFill>
              <a:miter lim="800000"/>
              <a:headEnd/>
              <a:tailEnd/>
            </a:ln>
            <a:effectLst/>
          </p:spPr>
          <p:txBody>
            <a:bodyPr wrap="none" anchor="ctr"/>
            <a:lstStyle/>
            <a:p>
              <a:endParaRPr lang="pl-PL" sz="2400"/>
            </a:p>
          </p:txBody>
        </p:sp>
        <p:sp>
          <p:nvSpPr>
            <p:cNvPr id="48" name="AutoShape 12"/>
            <p:cNvSpPr>
              <a:spLocks noChangeArrowheads="1"/>
            </p:cNvSpPr>
            <p:nvPr/>
          </p:nvSpPr>
          <p:spPr bwMode="auto">
            <a:xfrm flipH="1">
              <a:off x="4420" y="3844"/>
              <a:ext cx="760" cy="232"/>
            </a:xfrm>
            <a:prstGeom prst="rightArrow">
              <a:avLst>
                <a:gd name="adj1" fmla="val 50000"/>
                <a:gd name="adj2" fmla="val 163808"/>
              </a:avLst>
            </a:prstGeom>
            <a:gradFill rotWithShape="0">
              <a:gsLst>
                <a:gs pos="0">
                  <a:srgbClr val="FC0128"/>
                </a:gs>
                <a:gs pos="100000">
                  <a:srgbClr val="FC0128">
                    <a:gamma/>
                    <a:shade val="29804"/>
                    <a:invGamma/>
                  </a:srgbClr>
                </a:gs>
              </a:gsLst>
              <a:lin ang="0" scaled="1"/>
            </a:gradFill>
            <a:ln w="12700">
              <a:solidFill>
                <a:schemeClr val="tx1"/>
              </a:solidFill>
              <a:miter lim="800000"/>
              <a:headEnd/>
              <a:tailEnd/>
            </a:ln>
            <a:effectLst/>
          </p:spPr>
          <p:txBody>
            <a:bodyPr wrap="none" anchor="ctr"/>
            <a:lstStyle/>
            <a:p>
              <a:endParaRPr lang="pl-PL" sz="2400"/>
            </a:p>
          </p:txBody>
        </p:sp>
      </p:grpSp>
      <p:sp>
        <p:nvSpPr>
          <p:cNvPr id="49" name="AutoShape 13"/>
          <p:cNvSpPr>
            <a:spLocks noChangeArrowheads="1"/>
          </p:cNvSpPr>
          <p:nvPr/>
        </p:nvSpPr>
        <p:spPr bwMode="auto">
          <a:xfrm flipH="1">
            <a:off x="9466703" y="2371517"/>
            <a:ext cx="1742735" cy="493151"/>
          </a:xfrm>
          <a:prstGeom prst="rightArrow">
            <a:avLst>
              <a:gd name="adj1" fmla="val 50000"/>
              <a:gd name="adj2" fmla="val 163808"/>
            </a:avLst>
          </a:prstGeom>
          <a:gradFill rotWithShape="0">
            <a:gsLst>
              <a:gs pos="0">
                <a:srgbClr val="FC0128"/>
              </a:gs>
              <a:gs pos="100000">
                <a:srgbClr val="FC0128">
                  <a:gamma/>
                  <a:shade val="29804"/>
                  <a:invGamma/>
                </a:srgbClr>
              </a:gs>
            </a:gsLst>
            <a:lin ang="0" scaled="1"/>
          </a:gradFill>
          <a:ln w="12700">
            <a:solidFill>
              <a:schemeClr val="tx1"/>
            </a:solidFill>
            <a:miter lim="800000"/>
            <a:headEnd/>
            <a:tailEnd/>
          </a:ln>
          <a:effectLst/>
        </p:spPr>
        <p:txBody>
          <a:bodyPr wrap="none" anchor="ctr"/>
          <a:lstStyle/>
          <a:p>
            <a:endParaRPr lang="pl-PL" sz="2400"/>
          </a:p>
        </p:txBody>
      </p:sp>
      <p:sp>
        <p:nvSpPr>
          <p:cNvPr id="50" name="AutoShape 14"/>
          <p:cNvSpPr>
            <a:spLocks noChangeArrowheads="1"/>
          </p:cNvSpPr>
          <p:nvPr/>
        </p:nvSpPr>
        <p:spPr bwMode="auto">
          <a:xfrm rot="1063750">
            <a:off x="509091" y="678129"/>
            <a:ext cx="3632227" cy="2659187"/>
          </a:xfrm>
          <a:prstGeom prst="irregularSeal2">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endParaRPr lang="pl-PL" sz="2400"/>
          </a:p>
        </p:txBody>
      </p:sp>
      <p:sp>
        <p:nvSpPr>
          <p:cNvPr id="51" name="Rectangle 15"/>
          <p:cNvSpPr>
            <a:spLocks noChangeArrowheads="1"/>
          </p:cNvSpPr>
          <p:nvPr/>
        </p:nvSpPr>
        <p:spPr bwMode="auto">
          <a:xfrm>
            <a:off x="1228638" y="2261451"/>
            <a:ext cx="2345813" cy="776346"/>
          </a:xfrm>
          <a:prstGeom prst="rect">
            <a:avLst/>
          </a:prstGeom>
          <a:noFill/>
          <a:ln w="12700">
            <a:noFill/>
            <a:miter lim="800000"/>
            <a:headEnd/>
            <a:tailEnd/>
          </a:ln>
          <a:effectLst/>
        </p:spPr>
        <p:txBody>
          <a:bodyPr wrap="square" lIns="120649" tIns="59267" rIns="120649" bIns="59267">
            <a:spAutoFit/>
          </a:bodyPr>
          <a:lstStyle/>
          <a:p>
            <a:pPr algn="l"/>
            <a:r>
              <a:rPr lang="en-GB" sz="4267" b="1" dirty="0">
                <a:solidFill>
                  <a:srgbClr val="0070C0"/>
                </a:solidFill>
              </a:rPr>
              <a:t>330 m/s</a:t>
            </a:r>
          </a:p>
        </p:txBody>
      </p:sp>
      <p:sp>
        <p:nvSpPr>
          <p:cNvPr id="52" name="AutoShape 16"/>
          <p:cNvSpPr>
            <a:spLocks noChangeArrowheads="1"/>
          </p:cNvSpPr>
          <p:nvPr/>
        </p:nvSpPr>
        <p:spPr bwMode="auto">
          <a:xfrm>
            <a:off x="873038" y="1448651"/>
            <a:ext cx="2971821" cy="918280"/>
          </a:xfrm>
          <a:prstGeom prst="rightArrow">
            <a:avLst>
              <a:gd name="adj1" fmla="val 50000"/>
              <a:gd name="adj2" fmla="val 150014"/>
            </a:avLst>
          </a:prstGeom>
          <a:gradFill rotWithShape="0">
            <a:gsLst>
              <a:gs pos="0">
                <a:srgbClr val="FC0128"/>
              </a:gs>
              <a:gs pos="100000">
                <a:srgbClr val="FC0128">
                  <a:gamma/>
                  <a:shade val="29804"/>
                  <a:invGamma/>
                </a:srgbClr>
              </a:gs>
            </a:gsLst>
            <a:lin ang="0" scaled="1"/>
          </a:gradFill>
          <a:ln w="12700">
            <a:noFill/>
            <a:miter lim="800000"/>
            <a:headEnd/>
            <a:tailEnd/>
          </a:ln>
          <a:effectLst/>
        </p:spPr>
        <p:txBody>
          <a:bodyPr wrap="none" anchor="ctr"/>
          <a:lstStyle/>
          <a:p>
            <a:endParaRPr lang="pl-PL" sz="2400"/>
          </a:p>
        </p:txBody>
      </p:sp>
      <p:grpSp>
        <p:nvGrpSpPr>
          <p:cNvPr id="5" name="Group 17"/>
          <p:cNvGrpSpPr>
            <a:grpSpLocks/>
          </p:cNvGrpSpPr>
          <p:nvPr/>
        </p:nvGrpSpPr>
        <p:grpSpPr bwMode="auto">
          <a:xfrm>
            <a:off x="595096" y="1142984"/>
            <a:ext cx="4453147" cy="2191545"/>
            <a:chOff x="-682" y="3184"/>
            <a:chExt cx="1942" cy="1031"/>
          </a:xfrm>
        </p:grpSpPr>
        <p:sp>
          <p:nvSpPr>
            <p:cNvPr id="54" name="Text Box 18"/>
            <p:cNvSpPr txBox="1">
              <a:spLocks noChangeArrowheads="1"/>
            </p:cNvSpPr>
            <p:nvPr/>
          </p:nvSpPr>
          <p:spPr bwMode="auto">
            <a:xfrm>
              <a:off x="1011" y="3244"/>
              <a:ext cx="249" cy="971"/>
            </a:xfrm>
            <a:prstGeom prst="rect">
              <a:avLst/>
            </a:prstGeom>
            <a:noFill/>
            <a:ln w="12700">
              <a:noFill/>
              <a:miter lim="800000"/>
              <a:headEnd/>
              <a:tailEnd/>
            </a:ln>
            <a:effectLst/>
          </p:spPr>
          <p:txBody>
            <a:bodyPr wrap="square">
              <a:spAutoFit/>
            </a:bodyPr>
            <a:lstStyle/>
            <a:p>
              <a:pPr algn="l">
                <a:lnSpc>
                  <a:spcPct val="35000"/>
                </a:lnSpc>
              </a:pPr>
              <a:endParaRPr lang="en-GB" sz="3200" dirty="0"/>
            </a:p>
            <a:p>
              <a:pPr algn="l">
                <a:lnSpc>
                  <a:spcPct val="35000"/>
                </a:lnSpc>
              </a:pPr>
              <a:endParaRPr lang="en-GB" sz="3200" dirty="0"/>
            </a:p>
            <a:p>
              <a:pPr algn="l">
                <a:lnSpc>
                  <a:spcPct val="35000"/>
                </a:lnSpc>
              </a:pPr>
              <a:endParaRPr lang="en-GB" sz="3200" dirty="0"/>
            </a:p>
            <a:p>
              <a:pPr algn="l">
                <a:lnSpc>
                  <a:spcPct val="35000"/>
                </a:lnSpc>
              </a:pPr>
              <a:endParaRPr lang="en-GB" sz="3200" dirty="0"/>
            </a:p>
            <a:p>
              <a:pPr algn="l">
                <a:lnSpc>
                  <a:spcPct val="35000"/>
                </a:lnSpc>
              </a:pPr>
              <a:r>
                <a:rPr lang="en-GB" sz="14666" dirty="0"/>
                <a:t>?</a:t>
              </a:r>
            </a:p>
            <a:p>
              <a:pPr algn="l"/>
              <a:endParaRPr lang="en-GB" sz="3200" dirty="0"/>
            </a:p>
          </p:txBody>
        </p:sp>
        <p:sp>
          <p:nvSpPr>
            <p:cNvPr id="55" name="Text Box 19"/>
            <p:cNvSpPr txBox="1">
              <a:spLocks noChangeArrowheads="1"/>
            </p:cNvSpPr>
            <p:nvPr/>
          </p:nvSpPr>
          <p:spPr bwMode="auto">
            <a:xfrm>
              <a:off x="-682" y="3184"/>
              <a:ext cx="845" cy="275"/>
            </a:xfrm>
            <a:prstGeom prst="rect">
              <a:avLst/>
            </a:prstGeom>
            <a:noFill/>
            <a:ln w="12700">
              <a:noFill/>
              <a:miter lim="800000"/>
              <a:headEnd/>
              <a:tailEnd/>
            </a:ln>
            <a:effectLst/>
          </p:spPr>
          <p:txBody>
            <a:bodyPr wrap="none">
              <a:spAutoFit/>
            </a:bodyPr>
            <a:lstStyle/>
            <a:p>
              <a:pPr algn="l"/>
              <a:r>
                <a:rPr lang="pl-PL" sz="3200" b="1" dirty="0">
                  <a:solidFill>
                    <a:srgbClr val="0070C0"/>
                  </a:solidFill>
                  <a:latin typeface="Arial" charset="0"/>
                </a:rPr>
                <a:t>Kierunek</a:t>
              </a:r>
              <a:endParaRPr lang="en-GB" sz="3200" b="1" dirty="0">
                <a:solidFill>
                  <a:srgbClr val="0070C0"/>
                </a:solidFill>
                <a:latin typeface="Arial" charset="0"/>
              </a:endParaRPr>
            </a:p>
          </p:txBody>
        </p:sp>
      </p:grpSp>
      <p:sp>
        <p:nvSpPr>
          <p:cNvPr id="56" name="AutoShape 20"/>
          <p:cNvSpPr>
            <a:spLocks noChangeArrowheads="1"/>
          </p:cNvSpPr>
          <p:nvPr/>
        </p:nvSpPr>
        <p:spPr bwMode="auto">
          <a:xfrm rot="1063750">
            <a:off x="509091" y="3624529"/>
            <a:ext cx="3632227" cy="2659187"/>
          </a:xfrm>
          <a:prstGeom prst="irregularSeal2">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endParaRPr lang="pl-PL" sz="2400"/>
          </a:p>
        </p:txBody>
      </p:sp>
      <p:grpSp>
        <p:nvGrpSpPr>
          <p:cNvPr id="6" name="Group 21"/>
          <p:cNvGrpSpPr>
            <a:grpSpLocks/>
          </p:cNvGrpSpPr>
          <p:nvPr/>
        </p:nvGrpSpPr>
        <p:grpSpPr bwMode="auto">
          <a:xfrm>
            <a:off x="415837" y="2972650"/>
            <a:ext cx="3632227" cy="3809161"/>
            <a:chOff x="137" y="2363"/>
            <a:chExt cx="1569" cy="1569"/>
          </a:xfrm>
        </p:grpSpPr>
        <p:sp>
          <p:nvSpPr>
            <p:cNvPr id="58" name="AutoShape 22"/>
            <p:cNvSpPr>
              <a:spLocks noChangeArrowheads="1"/>
            </p:cNvSpPr>
            <p:nvPr/>
          </p:nvSpPr>
          <p:spPr bwMode="auto">
            <a:xfrm>
              <a:off x="874" y="3056"/>
              <a:ext cx="832" cy="202"/>
            </a:xfrm>
            <a:prstGeom prst="rightArrow">
              <a:avLst>
                <a:gd name="adj1" fmla="val 50000"/>
                <a:gd name="adj2" fmla="val 205960"/>
              </a:avLst>
            </a:prstGeom>
            <a:gradFill rotWithShape="0">
              <a:gsLst>
                <a:gs pos="0">
                  <a:srgbClr val="FC0128"/>
                </a:gs>
                <a:gs pos="100000">
                  <a:srgbClr val="FC0128">
                    <a:gamma/>
                    <a:shade val="29804"/>
                    <a:invGamma/>
                  </a:srgbClr>
                </a:gs>
              </a:gsLst>
              <a:lin ang="0" scaled="1"/>
            </a:gradFill>
            <a:ln w="12700">
              <a:noFill/>
              <a:miter lim="800000"/>
              <a:headEnd/>
              <a:tailEnd/>
            </a:ln>
            <a:effectLst/>
          </p:spPr>
          <p:txBody>
            <a:bodyPr wrap="none" anchor="ctr"/>
            <a:lstStyle/>
            <a:p>
              <a:endParaRPr lang="pl-PL" sz="2400"/>
            </a:p>
          </p:txBody>
        </p:sp>
        <p:sp>
          <p:nvSpPr>
            <p:cNvPr id="59" name="AutoShape 23"/>
            <p:cNvSpPr>
              <a:spLocks noChangeArrowheads="1"/>
            </p:cNvSpPr>
            <p:nvPr/>
          </p:nvSpPr>
          <p:spPr bwMode="auto">
            <a:xfrm flipH="1">
              <a:off x="137" y="3057"/>
              <a:ext cx="832" cy="202"/>
            </a:xfrm>
            <a:prstGeom prst="rightArrow">
              <a:avLst>
                <a:gd name="adj1" fmla="val 50000"/>
                <a:gd name="adj2" fmla="val 205960"/>
              </a:avLst>
            </a:prstGeom>
            <a:gradFill rotWithShape="0">
              <a:gsLst>
                <a:gs pos="0">
                  <a:srgbClr val="FC0128">
                    <a:gamma/>
                    <a:shade val="29804"/>
                    <a:invGamma/>
                  </a:srgbClr>
                </a:gs>
                <a:gs pos="100000">
                  <a:srgbClr val="FC0128"/>
                </a:gs>
              </a:gsLst>
              <a:lin ang="0" scaled="1"/>
            </a:gradFill>
            <a:ln w="12700">
              <a:noFill/>
              <a:miter lim="800000"/>
              <a:headEnd/>
              <a:tailEnd/>
            </a:ln>
            <a:effectLst/>
          </p:spPr>
          <p:txBody>
            <a:bodyPr wrap="none" anchor="ctr"/>
            <a:lstStyle/>
            <a:p>
              <a:endParaRPr lang="pl-PL" sz="2400"/>
            </a:p>
          </p:txBody>
        </p:sp>
        <p:sp>
          <p:nvSpPr>
            <p:cNvPr id="60" name="AutoShape 24"/>
            <p:cNvSpPr>
              <a:spLocks noChangeArrowheads="1"/>
            </p:cNvSpPr>
            <p:nvPr/>
          </p:nvSpPr>
          <p:spPr bwMode="auto">
            <a:xfrm rot="16200000">
              <a:off x="483" y="2678"/>
              <a:ext cx="832" cy="202"/>
            </a:xfrm>
            <a:prstGeom prst="rightArrow">
              <a:avLst>
                <a:gd name="adj1" fmla="val 50000"/>
                <a:gd name="adj2" fmla="val 205960"/>
              </a:avLst>
            </a:prstGeom>
            <a:gradFill rotWithShape="0">
              <a:gsLst>
                <a:gs pos="0">
                  <a:srgbClr val="FC0128">
                    <a:gamma/>
                    <a:shade val="29804"/>
                    <a:invGamma/>
                  </a:srgbClr>
                </a:gs>
                <a:gs pos="100000">
                  <a:srgbClr val="FC0128"/>
                </a:gs>
              </a:gsLst>
              <a:lin ang="5400000" scaled="1"/>
            </a:gradFill>
            <a:ln w="12700">
              <a:noFill/>
              <a:miter lim="800000"/>
              <a:headEnd/>
              <a:tailEnd/>
            </a:ln>
            <a:effectLst/>
          </p:spPr>
          <p:txBody>
            <a:bodyPr wrap="none" anchor="ctr"/>
            <a:lstStyle/>
            <a:p>
              <a:endParaRPr lang="pl-PL" sz="2400"/>
            </a:p>
          </p:txBody>
        </p:sp>
        <p:sp>
          <p:nvSpPr>
            <p:cNvPr id="61" name="AutoShape 25"/>
            <p:cNvSpPr>
              <a:spLocks noChangeArrowheads="1"/>
            </p:cNvSpPr>
            <p:nvPr/>
          </p:nvSpPr>
          <p:spPr bwMode="auto">
            <a:xfrm rot="16200000" flipH="1">
              <a:off x="484" y="3415"/>
              <a:ext cx="832" cy="202"/>
            </a:xfrm>
            <a:prstGeom prst="rightArrow">
              <a:avLst>
                <a:gd name="adj1" fmla="val 50000"/>
                <a:gd name="adj2" fmla="val 205960"/>
              </a:avLst>
            </a:prstGeom>
            <a:gradFill rotWithShape="0">
              <a:gsLst>
                <a:gs pos="0">
                  <a:srgbClr val="FC0128"/>
                </a:gs>
                <a:gs pos="100000">
                  <a:srgbClr val="FC0128">
                    <a:gamma/>
                    <a:shade val="29804"/>
                    <a:invGamma/>
                  </a:srgbClr>
                </a:gs>
              </a:gsLst>
              <a:lin ang="5400000" scaled="1"/>
            </a:gradFill>
            <a:ln w="12700">
              <a:noFill/>
              <a:miter lim="800000"/>
              <a:headEnd/>
              <a:tailEnd/>
            </a:ln>
            <a:effectLst/>
          </p:spPr>
          <p:txBody>
            <a:bodyPr wrap="none" anchor="ctr"/>
            <a:lstStyle/>
            <a:p>
              <a:endParaRPr lang="pl-PL" sz="2400"/>
            </a:p>
          </p:txBody>
        </p:sp>
        <p:sp>
          <p:nvSpPr>
            <p:cNvPr id="62" name="AutoShape 26"/>
            <p:cNvSpPr>
              <a:spLocks noChangeArrowheads="1"/>
            </p:cNvSpPr>
            <p:nvPr/>
          </p:nvSpPr>
          <p:spPr bwMode="auto">
            <a:xfrm rot="13500000">
              <a:off x="267" y="2805"/>
              <a:ext cx="832" cy="202"/>
            </a:xfrm>
            <a:prstGeom prst="rightArrow">
              <a:avLst>
                <a:gd name="adj1" fmla="val 50000"/>
                <a:gd name="adj2" fmla="val 205960"/>
              </a:avLst>
            </a:prstGeom>
            <a:gradFill rotWithShape="0">
              <a:gsLst>
                <a:gs pos="0">
                  <a:srgbClr val="FC0128">
                    <a:gamma/>
                    <a:shade val="29804"/>
                    <a:invGamma/>
                  </a:srgbClr>
                </a:gs>
                <a:gs pos="100000">
                  <a:srgbClr val="FC0128"/>
                </a:gs>
              </a:gsLst>
              <a:lin ang="5400000" scaled="1"/>
            </a:gradFill>
            <a:ln w="12700">
              <a:noFill/>
              <a:miter lim="800000"/>
              <a:headEnd/>
              <a:tailEnd/>
            </a:ln>
            <a:effectLst/>
          </p:spPr>
          <p:txBody>
            <a:bodyPr wrap="none" anchor="ctr"/>
            <a:lstStyle/>
            <a:p>
              <a:endParaRPr lang="pl-PL" sz="2400"/>
            </a:p>
          </p:txBody>
        </p:sp>
        <p:sp>
          <p:nvSpPr>
            <p:cNvPr id="63" name="AutoShape 27"/>
            <p:cNvSpPr>
              <a:spLocks noChangeArrowheads="1"/>
            </p:cNvSpPr>
            <p:nvPr/>
          </p:nvSpPr>
          <p:spPr bwMode="auto">
            <a:xfrm rot="13500000" flipH="1">
              <a:off x="767" y="3314"/>
              <a:ext cx="832" cy="202"/>
            </a:xfrm>
            <a:prstGeom prst="rightArrow">
              <a:avLst>
                <a:gd name="adj1" fmla="val 50000"/>
                <a:gd name="adj2" fmla="val 205960"/>
              </a:avLst>
            </a:prstGeom>
            <a:gradFill rotWithShape="0">
              <a:gsLst>
                <a:gs pos="0">
                  <a:srgbClr val="FC0128"/>
                </a:gs>
                <a:gs pos="100000">
                  <a:srgbClr val="FC0128">
                    <a:gamma/>
                    <a:shade val="29804"/>
                    <a:invGamma/>
                  </a:srgbClr>
                </a:gs>
              </a:gsLst>
              <a:lin ang="2700000" scaled="1"/>
            </a:gradFill>
            <a:ln w="12700">
              <a:noFill/>
              <a:miter lim="800000"/>
              <a:headEnd/>
              <a:tailEnd/>
            </a:ln>
            <a:effectLst/>
          </p:spPr>
          <p:txBody>
            <a:bodyPr wrap="none" anchor="ctr"/>
            <a:lstStyle/>
            <a:p>
              <a:endParaRPr lang="pl-PL" sz="2400"/>
            </a:p>
          </p:txBody>
        </p:sp>
        <p:sp>
          <p:nvSpPr>
            <p:cNvPr id="64" name="AutoShape 28"/>
            <p:cNvSpPr>
              <a:spLocks noChangeArrowheads="1"/>
            </p:cNvSpPr>
            <p:nvPr/>
          </p:nvSpPr>
          <p:spPr bwMode="auto">
            <a:xfrm rot="18900000">
              <a:off x="731" y="2799"/>
              <a:ext cx="832" cy="202"/>
            </a:xfrm>
            <a:prstGeom prst="rightArrow">
              <a:avLst>
                <a:gd name="adj1" fmla="val 50000"/>
                <a:gd name="adj2" fmla="val 205960"/>
              </a:avLst>
            </a:prstGeom>
            <a:gradFill rotWithShape="0">
              <a:gsLst>
                <a:gs pos="0">
                  <a:srgbClr val="FC0128">
                    <a:gamma/>
                    <a:shade val="29804"/>
                    <a:invGamma/>
                  </a:srgbClr>
                </a:gs>
                <a:gs pos="100000">
                  <a:srgbClr val="FC0128"/>
                </a:gs>
              </a:gsLst>
              <a:lin ang="5400000" scaled="1"/>
            </a:gradFill>
            <a:ln w="12700">
              <a:noFill/>
              <a:miter lim="800000"/>
              <a:headEnd/>
              <a:tailEnd/>
            </a:ln>
            <a:effectLst/>
          </p:spPr>
          <p:txBody>
            <a:bodyPr wrap="none" anchor="ctr"/>
            <a:lstStyle/>
            <a:p>
              <a:endParaRPr lang="pl-PL" sz="2400"/>
            </a:p>
          </p:txBody>
        </p:sp>
        <p:sp>
          <p:nvSpPr>
            <p:cNvPr id="65" name="AutoShape 29"/>
            <p:cNvSpPr>
              <a:spLocks noChangeArrowheads="1"/>
            </p:cNvSpPr>
            <p:nvPr/>
          </p:nvSpPr>
          <p:spPr bwMode="auto">
            <a:xfrm rot="18900000" flipH="1">
              <a:off x="212" y="3321"/>
              <a:ext cx="832" cy="202"/>
            </a:xfrm>
            <a:prstGeom prst="rightArrow">
              <a:avLst>
                <a:gd name="adj1" fmla="val 50000"/>
                <a:gd name="adj2" fmla="val 205960"/>
              </a:avLst>
            </a:prstGeom>
            <a:gradFill rotWithShape="0">
              <a:gsLst>
                <a:gs pos="0">
                  <a:srgbClr val="FC0128">
                    <a:gamma/>
                    <a:shade val="29804"/>
                    <a:invGamma/>
                  </a:srgbClr>
                </a:gs>
                <a:gs pos="100000">
                  <a:srgbClr val="FC0128"/>
                </a:gs>
              </a:gsLst>
              <a:lin ang="18900000" scaled="1"/>
            </a:gradFill>
            <a:ln w="12700">
              <a:noFill/>
              <a:miter lim="800000"/>
              <a:headEnd/>
              <a:tailEnd/>
            </a:ln>
            <a:effectLst/>
          </p:spPr>
          <p:txBody>
            <a:bodyPr wrap="none" anchor="ctr"/>
            <a:lstStyle/>
            <a:p>
              <a:endParaRPr lang="pl-PL" sz="2400"/>
            </a:p>
          </p:txBody>
        </p:sp>
      </p:grpSp>
      <p:grpSp>
        <p:nvGrpSpPr>
          <p:cNvPr id="7" name="Group 30"/>
          <p:cNvGrpSpPr>
            <a:grpSpLocks/>
          </p:cNvGrpSpPr>
          <p:nvPr/>
        </p:nvGrpSpPr>
        <p:grpSpPr bwMode="auto">
          <a:xfrm>
            <a:off x="957704" y="3903984"/>
            <a:ext cx="4590736" cy="2064005"/>
            <a:chOff x="-682" y="2880"/>
            <a:chExt cx="2002" cy="971"/>
          </a:xfrm>
        </p:grpSpPr>
        <p:sp>
          <p:nvSpPr>
            <p:cNvPr id="67" name="Text Box 31"/>
            <p:cNvSpPr txBox="1">
              <a:spLocks noChangeArrowheads="1"/>
            </p:cNvSpPr>
            <p:nvPr/>
          </p:nvSpPr>
          <p:spPr bwMode="auto">
            <a:xfrm>
              <a:off x="859" y="2880"/>
              <a:ext cx="461" cy="971"/>
            </a:xfrm>
            <a:prstGeom prst="rect">
              <a:avLst/>
            </a:prstGeom>
            <a:noFill/>
            <a:ln w="12700">
              <a:noFill/>
              <a:miter lim="800000"/>
              <a:headEnd/>
              <a:tailEnd/>
            </a:ln>
            <a:effectLst/>
          </p:spPr>
          <p:txBody>
            <a:bodyPr wrap="none">
              <a:spAutoFit/>
            </a:bodyPr>
            <a:lstStyle/>
            <a:p>
              <a:pPr algn="l">
                <a:lnSpc>
                  <a:spcPct val="35000"/>
                </a:lnSpc>
              </a:pPr>
              <a:endParaRPr lang="en-GB" sz="3200" dirty="0"/>
            </a:p>
            <a:p>
              <a:pPr algn="l">
                <a:lnSpc>
                  <a:spcPct val="35000"/>
                </a:lnSpc>
              </a:pPr>
              <a:endParaRPr lang="en-GB" sz="3200" dirty="0"/>
            </a:p>
            <a:p>
              <a:pPr algn="l">
                <a:lnSpc>
                  <a:spcPct val="35000"/>
                </a:lnSpc>
              </a:pPr>
              <a:endParaRPr lang="en-GB" sz="3200" dirty="0"/>
            </a:p>
            <a:p>
              <a:pPr algn="l">
                <a:lnSpc>
                  <a:spcPct val="35000"/>
                </a:lnSpc>
              </a:pPr>
              <a:endParaRPr lang="en-GB" sz="3200" dirty="0"/>
            </a:p>
            <a:p>
              <a:pPr algn="l">
                <a:lnSpc>
                  <a:spcPct val="35000"/>
                </a:lnSpc>
              </a:pPr>
              <a:r>
                <a:rPr lang="en-GB" sz="14666" dirty="0"/>
                <a:t>?</a:t>
              </a:r>
            </a:p>
            <a:p>
              <a:pPr algn="l"/>
              <a:endParaRPr lang="en-GB" sz="3200" dirty="0"/>
            </a:p>
          </p:txBody>
        </p:sp>
        <p:sp>
          <p:nvSpPr>
            <p:cNvPr id="68" name="Text Box 32"/>
            <p:cNvSpPr txBox="1">
              <a:spLocks noChangeArrowheads="1"/>
            </p:cNvSpPr>
            <p:nvPr/>
          </p:nvSpPr>
          <p:spPr bwMode="auto">
            <a:xfrm>
              <a:off x="-682" y="3184"/>
              <a:ext cx="845" cy="275"/>
            </a:xfrm>
            <a:prstGeom prst="rect">
              <a:avLst/>
            </a:prstGeom>
            <a:noFill/>
            <a:ln w="12700">
              <a:noFill/>
              <a:miter lim="800000"/>
              <a:headEnd/>
              <a:tailEnd/>
            </a:ln>
            <a:effectLst/>
          </p:spPr>
          <p:txBody>
            <a:bodyPr wrap="none">
              <a:spAutoFit/>
            </a:bodyPr>
            <a:lstStyle/>
            <a:p>
              <a:pPr algn="l"/>
              <a:r>
                <a:rPr lang="pl-PL" sz="3200" b="1" dirty="0">
                  <a:solidFill>
                    <a:srgbClr val="00B0F0"/>
                  </a:solidFill>
                  <a:latin typeface="Arial" charset="0"/>
                </a:rPr>
                <a:t>Kierunek</a:t>
              </a:r>
              <a:endParaRPr lang="en-GB" sz="3200" b="1" dirty="0">
                <a:solidFill>
                  <a:srgbClr val="00B0F0"/>
                </a:solidFill>
                <a:latin typeface="Arial" charset="0"/>
              </a:endParaRPr>
            </a:p>
          </p:txBody>
        </p:sp>
      </p:grpSp>
      <p:sp>
        <p:nvSpPr>
          <p:cNvPr id="69" name="Rectangle 33"/>
          <p:cNvSpPr>
            <a:spLocks noChangeArrowheads="1"/>
          </p:cNvSpPr>
          <p:nvPr/>
        </p:nvSpPr>
        <p:spPr bwMode="auto">
          <a:xfrm>
            <a:off x="571461" y="6086390"/>
            <a:ext cx="3327248" cy="776346"/>
          </a:xfrm>
          <a:prstGeom prst="rect">
            <a:avLst/>
          </a:prstGeom>
          <a:noFill/>
          <a:ln w="12700">
            <a:noFill/>
            <a:miter lim="800000"/>
            <a:headEnd/>
            <a:tailEnd/>
          </a:ln>
          <a:effectLst/>
        </p:spPr>
        <p:txBody>
          <a:bodyPr wrap="square" lIns="120649" tIns="59267" rIns="120649" bIns="59267">
            <a:spAutoFit/>
          </a:bodyPr>
          <a:lstStyle/>
          <a:p>
            <a:pPr algn="l"/>
            <a:r>
              <a:rPr lang="en-GB" sz="4267" b="1" dirty="0">
                <a:solidFill>
                  <a:srgbClr val="0070C0"/>
                </a:solidFill>
              </a:rPr>
              <a:t>1.500 m/s</a:t>
            </a:r>
          </a:p>
        </p:txBody>
      </p:sp>
      <p:sp>
        <p:nvSpPr>
          <p:cNvPr id="4" name="Symbol zastępczy zawartości 2"/>
          <p:cNvSpPr txBox="1">
            <a:spLocks/>
          </p:cNvSpPr>
          <p:nvPr/>
        </p:nvSpPr>
        <p:spPr>
          <a:xfrm>
            <a:off x="4634699" y="180266"/>
            <a:ext cx="3238523" cy="666755"/>
          </a:xfrm>
          <a:prstGeom prst="rect">
            <a:avLst/>
          </a:prstGeom>
        </p:spPr>
        <p:txBody>
          <a:bodyPr/>
          <a:lstStyle/>
          <a:p>
            <a:pPr marL="457189" indent="-457189" algn="ctr" defTabSz="1219170">
              <a:buClr>
                <a:schemeClr val="accent1">
                  <a:lumMod val="75000"/>
                </a:schemeClr>
              </a:buClr>
              <a:defRPr/>
            </a:pPr>
            <a:r>
              <a:rPr lang="pl-PL" sz="3000" b="1" dirty="0">
                <a:latin typeface="Calibri" panose="020F0502020204030204" pitchFamily="34" charset="0"/>
                <a:ea typeface="Calibri" panose="020F0502020204030204" pitchFamily="34" charset="0"/>
                <a:cs typeface="Calibri" panose="020F0502020204030204" pitchFamily="34" charset="0"/>
              </a:rPr>
              <a:t>Słuch</a:t>
            </a:r>
          </a:p>
        </p:txBody>
      </p:sp>
    </p:spTree>
    <p:extLst>
      <p:ext uri="{BB962C8B-B14F-4D97-AF65-F5344CB8AC3E}">
        <p14:creationId xmlns:p14="http://schemas.microsoft.com/office/powerpoint/2010/main" val="3019809218"/>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2"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ppt_x</p:attrName>
                                        </p:attrNameLst>
                                      </p:cBhvr>
                                      <p:tavLst>
                                        <p:tav tm="0">
                                          <p:val>
                                            <p:strVal val="#ppt_x+#ppt_w/2"/>
                                          </p:val>
                                        </p:tav>
                                        <p:tav tm="100000">
                                          <p:val>
                                            <p:strVal val="#ppt_x"/>
                                          </p:val>
                                        </p:tav>
                                      </p:tavLst>
                                    </p:anim>
                                    <p:anim calcmode="lin" valueType="num">
                                      <p:cBhvr>
                                        <p:cTn id="8" dur="500" fill="hold"/>
                                        <p:tgtEl>
                                          <p:spTgt spid="49"/>
                                        </p:tgtEl>
                                        <p:attrNameLst>
                                          <p:attrName>ppt_y</p:attrName>
                                        </p:attrNameLst>
                                      </p:cBhvr>
                                      <p:tavLst>
                                        <p:tav tm="0">
                                          <p:val>
                                            <p:strVal val="#ppt_y"/>
                                          </p:val>
                                        </p:tav>
                                        <p:tav tm="100000">
                                          <p:val>
                                            <p:strVal val="#ppt_y"/>
                                          </p:val>
                                        </p:tav>
                                      </p:tavLst>
                                    </p:anim>
                                    <p:anim calcmode="lin" valueType="num">
                                      <p:cBhvr>
                                        <p:cTn id="9" dur="500" fill="hold"/>
                                        <p:tgtEl>
                                          <p:spTgt spid="49"/>
                                        </p:tgtEl>
                                        <p:attrNameLst>
                                          <p:attrName>ppt_w</p:attrName>
                                        </p:attrNameLst>
                                      </p:cBhvr>
                                      <p:tavLst>
                                        <p:tav tm="0">
                                          <p:val>
                                            <p:fltVal val="0"/>
                                          </p:val>
                                        </p:tav>
                                        <p:tav tm="100000">
                                          <p:val>
                                            <p:strVal val="#ppt_w"/>
                                          </p:val>
                                        </p:tav>
                                      </p:tavLst>
                                    </p:anim>
                                    <p:anim calcmode="lin" valueType="num">
                                      <p:cBhvr>
                                        <p:cTn id="10" dur="500" fill="hold"/>
                                        <p:tgtEl>
                                          <p:spTgt spid="49"/>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box(out)">
                                      <p:cBhvr>
                                        <p:cTn id="15" dur="500"/>
                                        <p:tgtEl>
                                          <p:spTgt spid="51"/>
                                        </p:tgtEl>
                                      </p:cBhvr>
                                    </p:animEffect>
                                  </p:childTnLst>
                                </p:cTn>
                              </p:par>
                            </p:childTnLst>
                          </p:cTn>
                        </p:par>
                      </p:childTnLst>
                    </p:cTn>
                  </p:par>
                  <p:par>
                    <p:cTn id="16" fill="hold">
                      <p:stCondLst>
                        <p:cond delay="indefinite"/>
                      </p:stCondLst>
                      <p:childTnLst>
                        <p:par>
                          <p:cTn id="17" fill="hold">
                            <p:stCondLst>
                              <p:cond delay="0"/>
                            </p:stCondLst>
                            <p:childTnLst>
                              <p:par>
                                <p:cTn id="18" presetID="17" presetClass="entr" presetSubtype="2"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ppt_x</p:attrName>
                                        </p:attrNameLst>
                                      </p:cBhvr>
                                      <p:tavLst>
                                        <p:tav tm="0">
                                          <p:val>
                                            <p:strVal val="#ppt_x+#ppt_w/2"/>
                                          </p:val>
                                        </p:tav>
                                        <p:tav tm="100000">
                                          <p:val>
                                            <p:strVal val="#ppt_x"/>
                                          </p:val>
                                        </p:tav>
                                      </p:tavLst>
                                    </p:anim>
                                    <p:anim calcmode="lin" valueType="num">
                                      <p:cBhvr>
                                        <p:cTn id="21" dur="500" fill="hold"/>
                                        <p:tgtEl>
                                          <p:spTgt spid="3"/>
                                        </p:tgtEl>
                                        <p:attrNameLst>
                                          <p:attrName>ppt_y</p:attrName>
                                        </p:attrNameLst>
                                      </p:cBhvr>
                                      <p:tavLst>
                                        <p:tav tm="0">
                                          <p:val>
                                            <p:strVal val="#ppt_y"/>
                                          </p:val>
                                        </p:tav>
                                        <p:tav tm="100000">
                                          <p:val>
                                            <p:strVal val="#ppt_y"/>
                                          </p:val>
                                        </p:tav>
                                      </p:tavLst>
                                    </p:anim>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box(out)">
                                      <p:cBhvr>
                                        <p:cTn id="28" dur="500"/>
                                        <p:tgtEl>
                                          <p:spTgt spid="69"/>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32"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box(out)">
                                      <p:cBhvr>
                                        <p:cTn id="33" dur="500"/>
                                        <p:tgtEl>
                                          <p:spTgt spid="50"/>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32"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ox(out)">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17" presetClass="entr" presetSubtype="8" fill="hold" grpId="0" nodeType="clickEffect">
                                  <p:stCondLst>
                                    <p:cond delay="0"/>
                                  </p:stCondLst>
                                  <p:childTnLst>
                                    <p:set>
                                      <p:cBhvr>
                                        <p:cTn id="42" dur="1" fill="hold">
                                          <p:stCondLst>
                                            <p:cond delay="0"/>
                                          </p:stCondLst>
                                        </p:cTn>
                                        <p:tgtEl>
                                          <p:spTgt spid="52"/>
                                        </p:tgtEl>
                                        <p:attrNameLst>
                                          <p:attrName>style.visibility</p:attrName>
                                        </p:attrNameLst>
                                      </p:cBhvr>
                                      <p:to>
                                        <p:strVal val="visible"/>
                                      </p:to>
                                    </p:set>
                                    <p:anim calcmode="lin" valueType="num">
                                      <p:cBhvr>
                                        <p:cTn id="43" dur="500" fill="hold"/>
                                        <p:tgtEl>
                                          <p:spTgt spid="52"/>
                                        </p:tgtEl>
                                        <p:attrNameLst>
                                          <p:attrName>ppt_x</p:attrName>
                                        </p:attrNameLst>
                                      </p:cBhvr>
                                      <p:tavLst>
                                        <p:tav tm="0">
                                          <p:val>
                                            <p:strVal val="#ppt_x-#ppt_w/2"/>
                                          </p:val>
                                        </p:tav>
                                        <p:tav tm="100000">
                                          <p:val>
                                            <p:strVal val="#ppt_x"/>
                                          </p:val>
                                        </p:tav>
                                      </p:tavLst>
                                    </p:anim>
                                    <p:anim calcmode="lin" valueType="num">
                                      <p:cBhvr>
                                        <p:cTn id="44" dur="500" fill="hold"/>
                                        <p:tgtEl>
                                          <p:spTgt spid="52"/>
                                        </p:tgtEl>
                                        <p:attrNameLst>
                                          <p:attrName>ppt_y</p:attrName>
                                        </p:attrNameLst>
                                      </p:cBhvr>
                                      <p:tavLst>
                                        <p:tav tm="0">
                                          <p:val>
                                            <p:strVal val="#ppt_y"/>
                                          </p:val>
                                        </p:tav>
                                        <p:tav tm="100000">
                                          <p:val>
                                            <p:strVal val="#ppt_y"/>
                                          </p:val>
                                        </p:tav>
                                      </p:tavLst>
                                    </p:anim>
                                    <p:anim calcmode="lin" valueType="num">
                                      <p:cBhvr>
                                        <p:cTn id="45" dur="500" fill="hold"/>
                                        <p:tgtEl>
                                          <p:spTgt spid="52"/>
                                        </p:tgtEl>
                                        <p:attrNameLst>
                                          <p:attrName>ppt_w</p:attrName>
                                        </p:attrNameLst>
                                      </p:cBhvr>
                                      <p:tavLst>
                                        <p:tav tm="0">
                                          <p:val>
                                            <p:fltVal val="0"/>
                                          </p:val>
                                        </p:tav>
                                        <p:tav tm="100000">
                                          <p:val>
                                            <p:strVal val="#ppt_w"/>
                                          </p:val>
                                        </p:tav>
                                      </p:tavLst>
                                    </p:anim>
                                    <p:anim calcmode="lin" valueType="num">
                                      <p:cBhvr>
                                        <p:cTn id="46" dur="500" fill="hold"/>
                                        <p:tgtEl>
                                          <p:spTgt spid="52"/>
                                        </p:tgtEl>
                                        <p:attrNameLst>
                                          <p:attrName>ppt_h</p:attrName>
                                        </p:attrNameLst>
                                      </p:cBhvr>
                                      <p:tavLst>
                                        <p:tav tm="0">
                                          <p:val>
                                            <p:strVal val="#ppt_h"/>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4" presetClass="entr" presetSubtype="32" fill="hold" grpId="0" nodeType="clickEffect">
                                  <p:stCondLst>
                                    <p:cond delay="0"/>
                                  </p:stCondLst>
                                  <p:childTnLst>
                                    <p:set>
                                      <p:cBhvr>
                                        <p:cTn id="50" dur="1" fill="hold">
                                          <p:stCondLst>
                                            <p:cond delay="0"/>
                                          </p:stCondLst>
                                        </p:cTn>
                                        <p:tgtEl>
                                          <p:spTgt spid="56"/>
                                        </p:tgtEl>
                                        <p:attrNameLst>
                                          <p:attrName>style.visibility</p:attrName>
                                        </p:attrNameLst>
                                      </p:cBhvr>
                                      <p:to>
                                        <p:strVal val="visible"/>
                                      </p:to>
                                    </p:set>
                                    <p:animEffect transition="in" filter="box(out)">
                                      <p:cBhvr>
                                        <p:cTn id="51" dur="500"/>
                                        <p:tgtEl>
                                          <p:spTgt spid="56"/>
                                        </p:tgtEl>
                                      </p:cBhvr>
                                    </p:animEffect>
                                  </p:childTnLst>
                                </p:cTn>
                              </p:par>
                            </p:childTnLst>
                          </p:cTn>
                        </p:par>
                      </p:childTnLst>
                    </p:cTn>
                  </p:par>
                  <p:par>
                    <p:cTn id="52" fill="hold">
                      <p:stCondLst>
                        <p:cond delay="indefinite"/>
                      </p:stCondLst>
                      <p:childTnLst>
                        <p:par>
                          <p:cTn id="53" fill="hold">
                            <p:stCondLst>
                              <p:cond delay="0"/>
                            </p:stCondLst>
                            <p:childTnLst>
                              <p:par>
                                <p:cTn id="54" presetID="4" presetClass="entr" presetSubtype="32" fill="hold"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box(out)">
                                      <p:cBhvr>
                                        <p:cTn id="56" dur="500"/>
                                        <p:tgtEl>
                                          <p:spTgt spid="7"/>
                                        </p:tgtEl>
                                      </p:cBhvr>
                                    </p:animEffect>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nodeType="click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p:cTn id="61" dur="500" fill="hold"/>
                                        <p:tgtEl>
                                          <p:spTgt spid="6"/>
                                        </p:tgtEl>
                                        <p:attrNameLst>
                                          <p:attrName>ppt_w</p:attrName>
                                        </p:attrNameLst>
                                      </p:cBhvr>
                                      <p:tavLst>
                                        <p:tav tm="0">
                                          <p:val>
                                            <p:fltVal val="0"/>
                                          </p:val>
                                        </p:tav>
                                        <p:tav tm="100000">
                                          <p:val>
                                            <p:strVal val="#ppt_w"/>
                                          </p:val>
                                        </p:tav>
                                      </p:tavLst>
                                    </p:anim>
                                    <p:anim calcmode="lin" valueType="num">
                                      <p:cBhvr>
                                        <p:cTn id="62"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1" grpId="0" autoUpdateAnimBg="0"/>
      <p:bldP spid="52" grpId="0" animBg="1"/>
      <p:bldP spid="56" grpId="0" animBg="1"/>
      <p:bldP spid="69" grpId="0" autoUpdateAnimBg="0"/>
    </p:bldLst>
  </p:timing>
</p:sld>
</file>

<file path=ppt/theme/theme1.xml><?xml version="1.0" encoding="utf-8"?>
<a:theme xmlns:a="http://schemas.openxmlformats.org/drawingml/2006/main" name="Przepisy">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3EE7E2C9F272144DA26BEA835F05DAD4" ma:contentTypeVersion="10" ma:contentTypeDescription="Utwórz nowy dokument." ma:contentTypeScope="" ma:versionID="f6d31d3ccb2da36b2b7bf6c04601a50b">
  <xsd:schema xmlns:xsd="http://www.w3.org/2001/XMLSchema" xmlns:xs="http://www.w3.org/2001/XMLSchema" xmlns:p="http://schemas.microsoft.com/office/2006/metadata/properties" xmlns:ns2="0a6ba805-8d77-4e8b-a96b-503bf6373bfc" xmlns:ns3="2dc0f34e-853a-45c2-a131-6ab60d1aa962" targetNamespace="http://schemas.microsoft.com/office/2006/metadata/properties" ma:root="true" ma:fieldsID="7a3dc7fa624d64b44f304cd9efa33e62" ns2:_="" ns3:_="">
    <xsd:import namespace="0a6ba805-8d77-4e8b-a96b-503bf6373bfc"/>
    <xsd:import namespace="2dc0f34e-853a-45c2-a131-6ab60d1aa96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6ba805-8d77-4e8b-a96b-503bf6373b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c0f34e-853a-45c2-a131-6ab60d1aa962" elementFormDefault="qualified">
    <xsd:import namespace="http://schemas.microsoft.com/office/2006/documentManagement/types"/>
    <xsd:import namespace="http://schemas.microsoft.com/office/infopath/2007/PartnerControls"/>
    <xsd:element name="SharedWithUsers" ma:index="11"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A46229-12E6-4042-A149-32BA41CBE097}">
  <ds:schemaRefs>
    <ds:schemaRef ds:uri="http://schemas.microsoft.com/sharepoint/v3/contenttype/forms"/>
  </ds:schemaRefs>
</ds:datastoreItem>
</file>

<file path=customXml/itemProps2.xml><?xml version="1.0" encoding="utf-8"?>
<ds:datastoreItem xmlns:ds="http://schemas.openxmlformats.org/officeDocument/2006/customXml" ds:itemID="{ABBE4B76-9E45-4B55-AAD3-30B00F57DBD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F89ABFB-053F-48AA-A308-61143B8FEA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6ba805-8d77-4e8b-a96b-503bf6373bfc"/>
    <ds:schemaRef ds:uri="2dc0f34e-853a-45c2-a131-6ab60d1aa9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13688</TotalTime>
  <Words>4982</Words>
  <Application>Microsoft Office PowerPoint</Application>
  <PresentationFormat>Panoramiczny</PresentationFormat>
  <Paragraphs>807</Paragraphs>
  <Slides>70</Slides>
  <Notes>16</Notes>
  <HiddenSlides>0</HiddenSlides>
  <MMClips>0</MMClips>
  <ScaleCrop>false</ScaleCrop>
  <HeadingPairs>
    <vt:vector size="8" baseType="variant">
      <vt:variant>
        <vt:lpstr>Używane czcionki</vt:lpstr>
      </vt:variant>
      <vt:variant>
        <vt:i4>10</vt:i4>
      </vt:variant>
      <vt:variant>
        <vt:lpstr>Motyw</vt:lpstr>
      </vt:variant>
      <vt:variant>
        <vt:i4>1</vt:i4>
      </vt:variant>
      <vt:variant>
        <vt:lpstr>Osadzone serwery OLE</vt:lpstr>
      </vt:variant>
      <vt:variant>
        <vt:i4>4</vt:i4>
      </vt:variant>
      <vt:variant>
        <vt:lpstr>Tytuły slajdów</vt:lpstr>
      </vt:variant>
      <vt:variant>
        <vt:i4>70</vt:i4>
      </vt:variant>
    </vt:vector>
  </HeadingPairs>
  <TitlesOfParts>
    <vt:vector size="85" baseType="lpstr">
      <vt:lpstr>Arial</vt:lpstr>
      <vt:lpstr>Calibri</vt:lpstr>
      <vt:lpstr>Calibri Light</vt:lpstr>
      <vt:lpstr>Roboto</vt:lpstr>
      <vt:lpstr>Segoe UI</vt:lpstr>
      <vt:lpstr>Symbol</vt:lpstr>
      <vt:lpstr>Tahoma</vt:lpstr>
      <vt:lpstr>Verdana</vt:lpstr>
      <vt:lpstr>Wingdings</vt:lpstr>
      <vt:lpstr>Wingdings 2</vt:lpstr>
      <vt:lpstr>Przepisy</vt:lpstr>
      <vt:lpstr>Equation</vt:lpstr>
      <vt:lpstr>Worksheet</vt:lpstr>
      <vt:lpstr>Wykres</vt:lpstr>
      <vt:lpstr>Równanie</vt:lpstr>
      <vt:lpstr>Szkolenie specjalistyczne w zakresie młodszego nurka  Temat: Podstawy fizyki i hydrologii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Właściwości fizyczne wody i warunki hydrometeorologiczne nurkowania</vt:lpstr>
      <vt:lpstr>Właściwości fizyczne wody i warunki hydrometeorologiczne nurkowania c.d.</vt:lpstr>
      <vt:lpstr>Właściwości fizyczne wody i warunki hydrometeorologiczne nurkowania c.d.</vt:lpstr>
      <vt:lpstr>Właściwości fizyczne wody i warunki hydrometeorologiczne nurkowania c.d.</vt:lpstr>
      <vt:lpstr>Podział akwenów  i cieków</vt:lpstr>
      <vt:lpstr>Budowa niecki jeziora</vt:lpstr>
      <vt:lpstr>Budowa niecki jeziora c.d.</vt:lpstr>
      <vt:lpstr>Budowa niecki jeziora c.d.</vt:lpstr>
      <vt:lpstr>Uwarstwienie termiczne wód</vt:lpstr>
      <vt:lpstr>Uwarstwienie termiczne wód c.d.</vt:lpstr>
      <vt:lpstr>Uwarstwienie termiczne wód c.d.</vt:lpstr>
      <vt:lpstr>Prądy wody w akwenach śródlądowych</vt:lpstr>
      <vt:lpstr>Mapy batymetryczne</vt:lpstr>
      <vt:lpstr>Rzeki</vt:lpstr>
      <vt:lpstr>Budowa koryta rzeki</vt:lpstr>
      <vt:lpstr>Rzeki c.d.</vt:lpstr>
      <vt:lpstr>Budowle i obiekty hydrotechniczne</vt:lpstr>
      <vt:lpstr>Budowle i obiekty hydrotechniczne</vt:lpstr>
      <vt:lpstr>Budowle i obiekty hydrotechniczne c.d.</vt:lpstr>
      <vt:lpstr>Budowle i obiekty hydrotechniczne</vt:lpstr>
      <vt:lpstr>Budowle i obiekty hydrotechniczne c.d.</vt:lpstr>
      <vt:lpstr>Budowle i obiekty hydrotechniczne c.d.</vt:lpstr>
      <vt:lpstr>Budowle i obiekty hydrotechniczne c.d.</vt:lpstr>
      <vt:lpstr>Budowle i obiekty hydrotechniczne c.d.</vt:lpstr>
      <vt:lpstr>Koniec</vt:lpstr>
      <vt:lpstr>Metryczka prezentacji</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Techniki ratownicze wykorzystywane na akwenach zalodzonych</dc:title>
  <dc:creator>Gelert Jacek</dc:creator>
  <cp:lastModifiedBy>A.Dobosz (KG PSP)</cp:lastModifiedBy>
  <cp:revision>154</cp:revision>
  <dcterms:created xsi:type="dcterms:W3CDTF">2018-01-27T12:15:08Z</dcterms:created>
  <dcterms:modified xsi:type="dcterms:W3CDTF">2025-01-17T13:46:35Z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0x0101003EE7E2C9F272144DA26BEA835F05DAD4</vt:lpwstr>
  </property>
</Properties>
</file>