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7"/>
  </p:notesMasterIdLst>
  <p:sldIdLst>
    <p:sldId id="256" r:id="rId2"/>
    <p:sldId id="287" r:id="rId3"/>
    <p:sldId id="302" r:id="rId4"/>
    <p:sldId id="274" r:id="rId5"/>
    <p:sldId id="303" r:id="rId6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879D"/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>
      <p:cViewPr varScale="1">
        <p:scale>
          <a:sx n="66" d="100"/>
          <a:sy n="66" d="100"/>
        </p:scale>
        <p:origin x="1432" y="40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18.07.2019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18.07.2019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18.07.2019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18.07.2019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>
          <a:xfrm>
            <a:off x="8666112" y="6448251"/>
            <a:ext cx="370384" cy="365125"/>
          </a:xfrm>
        </p:spPr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46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6400800" cy="1752600"/>
          </a:xfrm>
        </p:spPr>
        <p:txBody>
          <a:bodyPr/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Wspólna Infrastruktura</a:t>
            </a:r>
            <a:b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Informatyczna Państwa</a:t>
            </a:r>
            <a:endParaRPr lang="pl-PL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82" y="4804209"/>
            <a:ext cx="2674637" cy="1289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8" y="1199316"/>
            <a:ext cx="8509677" cy="5256584"/>
          </a:xfrm>
        </p:spPr>
        <p:txBody>
          <a:bodyPr>
            <a:noAutofit/>
          </a:bodyPr>
          <a:lstStyle/>
          <a:p>
            <a:pPr marL="269875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Wnioskodawca: Ministerstwo Cyfryzacji</a:t>
            </a:r>
          </a:p>
          <a:p>
            <a:pPr marL="269875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Beneficjent: Ministerstwo Cyfryzacji</a:t>
            </a:r>
          </a:p>
          <a:p>
            <a:pPr marL="269875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Partnerzy: </a:t>
            </a:r>
          </a:p>
          <a:p>
            <a:pPr marL="727075" lvl="1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Naukowa i Akademicka Sieć Komputerowa – Państwowy Instytut Badawczy;</a:t>
            </a:r>
          </a:p>
          <a:p>
            <a:pPr marL="269875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Źródło finansowania: </a:t>
            </a:r>
          </a:p>
          <a:p>
            <a:pPr marL="727075" lvl="1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Program Operacyjny Polska Cyfrowa</a:t>
            </a:r>
            <a:r>
              <a:rPr lang="pl-PL" sz="2400" dirty="0">
                <a:solidFill>
                  <a:schemeClr val="tx1"/>
                </a:solidFill>
              </a:rPr>
              <a:t> </a:t>
            </a:r>
            <a:r>
              <a:rPr lang="pl-PL" sz="2400" dirty="0" smtClean="0">
                <a:solidFill>
                  <a:schemeClr val="tx1"/>
                </a:solidFill>
              </a:rPr>
              <a:t>– oś 2.1;</a:t>
            </a:r>
          </a:p>
          <a:p>
            <a:pPr marL="727075" lvl="1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Rezerwa celowa budżetu państwa, cz. 27 – Informatyzacja budżetu państwa.</a:t>
            </a:r>
          </a:p>
          <a:p>
            <a:pPr marL="269875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Całkowity koszt projektu: </a:t>
            </a:r>
            <a:br>
              <a:rPr lang="pl-PL" sz="2400" dirty="0" smtClean="0">
                <a:solidFill>
                  <a:schemeClr val="tx1"/>
                </a:solidFill>
              </a:rPr>
            </a:br>
            <a:r>
              <a:rPr lang="pl-PL" sz="2400" dirty="0">
                <a:solidFill>
                  <a:schemeClr val="tx1"/>
                </a:solidFill>
              </a:rPr>
              <a:t>188 718 396,90 </a:t>
            </a:r>
            <a:r>
              <a:rPr lang="pl-PL" sz="2400" dirty="0" smtClean="0">
                <a:solidFill>
                  <a:schemeClr val="tx1"/>
                </a:solidFill>
              </a:rPr>
              <a:t>zł </a:t>
            </a:r>
          </a:p>
          <a:p>
            <a:pPr marL="269875" indent="-269875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 smtClean="0">
                <a:solidFill>
                  <a:schemeClr val="tx1"/>
                </a:solidFill>
              </a:rPr>
              <a:t>Planowany okres realizacji projektu: IX.2019 – VI.2022</a:t>
            </a:r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sz="1600" dirty="0">
              <a:solidFill>
                <a:schemeClr val="tx1"/>
              </a:solidFill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>
          <a:xfrm>
            <a:off x="8666112" y="6448251"/>
            <a:ext cx="370384" cy="365125"/>
          </a:xfrm>
        </p:spPr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46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118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492779"/>
              </p:ext>
            </p:extLst>
          </p:nvPr>
        </p:nvGraphicFramePr>
        <p:xfrm>
          <a:off x="179512" y="2132856"/>
          <a:ext cx="8420472" cy="4051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2770"/>
                <a:gridCol w="5797702"/>
              </a:tblGrid>
              <a:tr h="315617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CEL PROJEKTU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CEL STRATEGICZNY</a:t>
                      </a:r>
                      <a:endParaRPr lang="pl-PL" sz="1400" dirty="0"/>
                    </a:p>
                  </a:txBody>
                  <a:tcPr/>
                </a:tc>
              </a:tr>
              <a:tr h="1175998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Zapewnienie bezpieczeństwa danych przetwarzanych w systemach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teleinformatycznych podmiotów administracji publicznej oraz optymalizacji kosztów utrzymania tych systemów</a:t>
                      </a:r>
                      <a:endParaRPr lang="pl-PL" sz="12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pl-PL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Strategia Sprawne Państwo 2020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„Zwiększenie skuteczności i efektywności państwa otwartego na współpracę z obywatelami”, a w szczególności cel „Efektywne świadczenie usług publicznych”, „5.5. Standaryzacja i zarządzanie usługami publicznymi ze szczególnym uwzględnieniem technologii cyfrowych”.</a:t>
                      </a:r>
                    </a:p>
                    <a:p>
                      <a:r>
                        <a:rPr lang="pl-PL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Program Zintegrowanej Informatyzacji Państwa 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„Przejście od administrowania zarządzania rozwojem, poprzez m.in. wprowadzenie spójnej strategii zarządzania informacją oraz jednolitych zasad, standardów budowy i eksploatacji budowy rozwiązań IT w administracji (e-administracja) oraz zwiększenie zarówno podaży oczekiwanych przez społeczeństwo wysokiej jakości publicznych e-usług w Polsce, jak i poziomu ich wykorzystania mierzonego odsetkiem obywateli i przedsiębiorców, korzystających z Internetu w relacjach z administracją publiczną”.</a:t>
                      </a:r>
                    </a:p>
                    <a:p>
                      <a:r>
                        <a:rPr lang="pl-PL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Program Operacyjny Polska Cyfrowa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Cel szczegółowy Działania 2.1 POPC, „wysoka dostępność i jakość e-usług w zakresie zapewnienia warunków do świadczenia usług elektronicznych przez administrację centralną” oraz zakres działań wskazanych w </a:t>
                      </a:r>
                      <a:r>
                        <a:rPr lang="pl-PL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SzOOP</a:t>
                      </a:r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 „zapewnienie bezpiecznych systemów informatycznych oraz warunków do poprawy ich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Interoperacyjności”.</a:t>
                      </a:r>
                      <a:endParaRPr lang="pl-PL" sz="1200" dirty="0" smtClean="0"/>
                    </a:p>
                  </a:txBody>
                  <a:tcPr/>
                </a:tc>
              </a:tr>
              <a:tr h="1175998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Wprowadzenie jednolitych, wysokich standardów ochrony systemów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informatycznych, a także wspieranie podmiotów administracji publicznej w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utrzymaniu tych systemów oraz uzyskiwaniu usług niezbędnych do ich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budowy</a:t>
                      </a:r>
                      <a:endParaRPr lang="pl-PL" sz="12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175998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Zapewnienie wysokiego poziomu usług świadczonych społeczeństwu przez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administrację publiczną</a:t>
                      </a:r>
                      <a:endParaRPr lang="pl-P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4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84810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738120" y="6448251"/>
            <a:ext cx="298376" cy="365125"/>
          </a:xfrm>
        </p:spPr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 dirty="0"/>
          </a:p>
        </p:txBody>
      </p:sp>
      <p:sp>
        <p:nvSpPr>
          <p:cNvPr id="9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14571"/>
            <a:ext cx="8712968" cy="1080120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  <a:t>Stan docelowy architektury</a:t>
            </a: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Obraz 2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08920"/>
            <a:ext cx="8153693" cy="3942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872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5623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666112" y="6448251"/>
            <a:ext cx="370384" cy="365125"/>
          </a:xfrm>
        </p:spPr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 dirty="0"/>
          </a:p>
        </p:txBody>
      </p: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179512" y="1214571"/>
            <a:ext cx="8712968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3" y="1988840"/>
            <a:ext cx="8964488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1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3017</TotalTime>
  <Words>283</Words>
  <Application>Microsoft Office PowerPoint</Application>
  <PresentationFormat>Pokaz na ekranie (4:3)</PresentationFormat>
  <Paragraphs>64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WIIP - prezentacja na KRMC</dc:title>
  <dc:creator>Andrzej Tokarzewski</dc:creator>
  <cp:lastModifiedBy>Baranowska Joanna (Britenet)</cp:lastModifiedBy>
  <cp:revision>218</cp:revision>
  <cp:lastPrinted>2014-01-14T19:52:29Z</cp:lastPrinted>
  <dcterms:created xsi:type="dcterms:W3CDTF">2014-01-14T15:20:07Z</dcterms:created>
  <dcterms:modified xsi:type="dcterms:W3CDTF">2019-07-18T17:16:54Z</dcterms:modified>
</cp:coreProperties>
</file>