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56" r:id="rId2"/>
    <p:sldId id="257" r:id="rId3"/>
    <p:sldId id="262" r:id="rId4"/>
    <p:sldId id="263" r:id="rId5"/>
    <p:sldId id="270" r:id="rId6"/>
    <p:sldId id="271" r:id="rId7"/>
    <p:sldId id="258" r:id="rId8"/>
    <p:sldId id="259" r:id="rId9"/>
    <p:sldId id="260" r:id="rId10"/>
    <p:sldId id="261" r:id="rId11"/>
    <p:sldId id="264" r:id="rId12"/>
    <p:sldId id="265" r:id="rId13"/>
    <p:sldId id="266" r:id="rId14"/>
    <p:sldId id="267" r:id="rId15"/>
    <p:sldId id="268" r:id="rId16"/>
    <p:sldId id="269" r:id="rId17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Lato" panose="020F0502020204030203" pitchFamily="34" charset="0"/>
      <p:regular r:id="rId22"/>
      <p:bold r:id="rId23"/>
      <p:italic r:id="rId24"/>
      <p:boldItalic r:id="rId25"/>
    </p:embeddedFont>
  </p:embeddedFontLst>
  <p:defaultTextStyle>
    <a:defPPr>
      <a:defRPr lang="en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93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11"/>
    <p:restoredTop sz="96327"/>
  </p:normalViewPr>
  <p:slideViewPr>
    <p:cSldViewPr snapToGrid="0" snapToObjects="1" showGuides="1">
      <p:cViewPr>
        <p:scale>
          <a:sx n="130" d="100"/>
          <a:sy n="130" d="100"/>
        </p:scale>
        <p:origin x="4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asz Mostowski" userId="f224103b-b19d-4e40-a6ea-d6f081cc25ee" providerId="ADAL" clId="{4B9E756B-4891-CC44-B23C-94026779229E}"/>
    <pc:docChg chg="modMainMaster">
      <pc:chgData name="Tomasz Mostowski" userId="f224103b-b19d-4e40-a6ea-d6f081cc25ee" providerId="ADAL" clId="{4B9E756B-4891-CC44-B23C-94026779229E}" dt="2022-02-15T14:39:17.288" v="49" actId="20577"/>
      <pc:docMkLst>
        <pc:docMk/>
      </pc:docMkLst>
      <pc:sldMasterChg chg="modSldLayout">
        <pc:chgData name="Tomasz Mostowski" userId="f224103b-b19d-4e40-a6ea-d6f081cc25ee" providerId="ADAL" clId="{4B9E756B-4891-CC44-B23C-94026779229E}" dt="2022-02-15T14:39:17.288" v="49" actId="20577"/>
        <pc:sldMasterMkLst>
          <pc:docMk/>
          <pc:sldMasterMk cId="2174464708" sldId="2147483648"/>
        </pc:sldMasterMkLst>
        <pc:sldLayoutChg chg="modSp mod">
          <pc:chgData name="Tomasz Mostowski" userId="f224103b-b19d-4e40-a6ea-d6f081cc25ee" providerId="ADAL" clId="{4B9E756B-4891-CC44-B23C-94026779229E}" dt="2022-02-15T14:34:12.511" v="9" actId="6549"/>
          <pc:sldLayoutMkLst>
            <pc:docMk/>
            <pc:sldMasterMk cId="2174464708" sldId="2147483648"/>
            <pc:sldLayoutMk cId="3926325191" sldId="2147483650"/>
          </pc:sldLayoutMkLst>
          <pc:spChg chg="mod">
            <ac:chgData name="Tomasz Mostowski" userId="f224103b-b19d-4e40-a6ea-d6f081cc25ee" providerId="ADAL" clId="{4B9E756B-4891-CC44-B23C-94026779229E}" dt="2022-02-15T14:33:40.100" v="3" actId="20577"/>
            <ac:spMkLst>
              <pc:docMk/>
              <pc:sldMasterMk cId="2174464708" sldId="2147483648"/>
              <pc:sldLayoutMk cId="3926325191" sldId="2147483650"/>
              <ac:spMk id="10" creationId="{5C0B2A8C-2EAA-154F-9C0F-A3DE766C90FE}"/>
            </ac:spMkLst>
          </pc:spChg>
          <pc:spChg chg="mod">
            <ac:chgData name="Tomasz Mostowski" userId="f224103b-b19d-4e40-a6ea-d6f081cc25ee" providerId="ADAL" clId="{4B9E756B-4891-CC44-B23C-94026779229E}" dt="2022-02-15T14:33:48.329" v="6" actId="14100"/>
            <ac:spMkLst>
              <pc:docMk/>
              <pc:sldMasterMk cId="2174464708" sldId="2147483648"/>
              <pc:sldLayoutMk cId="3926325191" sldId="2147483650"/>
              <ac:spMk id="12" creationId="{F7782B0E-67E7-F542-8D59-B0F06B0929C1}"/>
            </ac:spMkLst>
          </pc:spChg>
          <pc:spChg chg="mod">
            <ac:chgData name="Tomasz Mostowski" userId="f224103b-b19d-4e40-a6ea-d6f081cc25ee" providerId="ADAL" clId="{4B9E756B-4891-CC44-B23C-94026779229E}" dt="2022-02-15T14:34:12.511" v="9" actId="6549"/>
            <ac:spMkLst>
              <pc:docMk/>
              <pc:sldMasterMk cId="2174464708" sldId="2147483648"/>
              <pc:sldLayoutMk cId="3926325191" sldId="2147483650"/>
              <ac:spMk id="15" creationId="{2FDD6F16-F49B-2A49-8FCA-E1706F568092}"/>
            </ac:spMkLst>
          </pc:spChg>
        </pc:sldLayoutChg>
        <pc:sldLayoutChg chg="modSp mod">
          <pc:chgData name="Tomasz Mostowski" userId="f224103b-b19d-4e40-a6ea-d6f081cc25ee" providerId="ADAL" clId="{4B9E756B-4891-CC44-B23C-94026779229E}" dt="2022-02-15T14:36:55.757" v="22" actId="403"/>
          <pc:sldLayoutMkLst>
            <pc:docMk/>
            <pc:sldMasterMk cId="2174464708" sldId="2147483648"/>
            <pc:sldLayoutMk cId="3897469587" sldId="2147483660"/>
          </pc:sldLayoutMkLst>
          <pc:spChg chg="mod">
            <ac:chgData name="Tomasz Mostowski" userId="f224103b-b19d-4e40-a6ea-d6f081cc25ee" providerId="ADAL" clId="{4B9E756B-4891-CC44-B23C-94026779229E}" dt="2022-02-15T14:36:55.757" v="22" actId="403"/>
            <ac:spMkLst>
              <pc:docMk/>
              <pc:sldMasterMk cId="2174464708" sldId="2147483648"/>
              <pc:sldLayoutMk cId="3897469587" sldId="2147483660"/>
              <ac:spMk id="10" creationId="{5C0B2A8C-2EAA-154F-9C0F-A3DE766C90FE}"/>
            </ac:spMkLst>
          </pc:spChg>
        </pc:sldLayoutChg>
        <pc:sldLayoutChg chg="modSp mod">
          <pc:chgData name="Tomasz Mostowski" userId="f224103b-b19d-4e40-a6ea-d6f081cc25ee" providerId="ADAL" clId="{4B9E756B-4891-CC44-B23C-94026779229E}" dt="2022-02-15T14:38:23.500" v="41"/>
          <pc:sldLayoutMkLst>
            <pc:docMk/>
            <pc:sldMasterMk cId="2174464708" sldId="2147483648"/>
            <pc:sldLayoutMk cId="3752568055" sldId="2147483662"/>
          </pc:sldLayoutMkLst>
          <pc:spChg chg="mod">
            <ac:chgData name="Tomasz Mostowski" userId="f224103b-b19d-4e40-a6ea-d6f081cc25ee" providerId="ADAL" clId="{4B9E756B-4891-CC44-B23C-94026779229E}" dt="2022-02-15T14:38:23.500" v="41"/>
            <ac:spMkLst>
              <pc:docMk/>
              <pc:sldMasterMk cId="2174464708" sldId="2147483648"/>
              <pc:sldLayoutMk cId="3752568055" sldId="2147483662"/>
              <ac:spMk id="10" creationId="{5C0B2A8C-2EAA-154F-9C0F-A3DE766C90FE}"/>
            </ac:spMkLst>
          </pc:spChg>
        </pc:sldLayoutChg>
        <pc:sldLayoutChg chg="modSp mod">
          <pc:chgData name="Tomasz Mostowski" userId="f224103b-b19d-4e40-a6ea-d6f081cc25ee" providerId="ADAL" clId="{4B9E756B-4891-CC44-B23C-94026779229E}" dt="2022-02-15T14:36:47.004" v="21" actId="403"/>
          <pc:sldLayoutMkLst>
            <pc:docMk/>
            <pc:sldMasterMk cId="2174464708" sldId="2147483648"/>
            <pc:sldLayoutMk cId="1396569710" sldId="2147483664"/>
          </pc:sldLayoutMkLst>
          <pc:spChg chg="mod">
            <ac:chgData name="Tomasz Mostowski" userId="f224103b-b19d-4e40-a6ea-d6f081cc25ee" providerId="ADAL" clId="{4B9E756B-4891-CC44-B23C-94026779229E}" dt="2022-02-15T14:36:47.004" v="21" actId="403"/>
            <ac:spMkLst>
              <pc:docMk/>
              <pc:sldMasterMk cId="2174464708" sldId="2147483648"/>
              <pc:sldLayoutMk cId="1396569710" sldId="2147483664"/>
              <ac:spMk id="10" creationId="{5C0B2A8C-2EAA-154F-9C0F-A3DE766C90FE}"/>
            </ac:spMkLst>
          </pc:spChg>
        </pc:sldLayoutChg>
        <pc:sldLayoutChg chg="modSp mod">
          <pc:chgData name="Tomasz Mostowski" userId="f224103b-b19d-4e40-a6ea-d6f081cc25ee" providerId="ADAL" clId="{4B9E756B-4891-CC44-B23C-94026779229E}" dt="2022-02-15T14:39:17.288" v="49" actId="20577"/>
          <pc:sldLayoutMkLst>
            <pc:docMk/>
            <pc:sldMasterMk cId="2174464708" sldId="2147483648"/>
            <pc:sldLayoutMk cId="1856655130" sldId="2147483666"/>
          </pc:sldLayoutMkLst>
          <pc:spChg chg="mod">
            <ac:chgData name="Tomasz Mostowski" userId="f224103b-b19d-4e40-a6ea-d6f081cc25ee" providerId="ADAL" clId="{4B9E756B-4891-CC44-B23C-94026779229E}" dt="2022-02-15T14:39:17.288" v="49" actId="20577"/>
            <ac:spMkLst>
              <pc:docMk/>
              <pc:sldMasterMk cId="2174464708" sldId="2147483648"/>
              <pc:sldLayoutMk cId="1856655130" sldId="2147483666"/>
              <ac:spMk id="10" creationId="{5C0B2A8C-2EAA-154F-9C0F-A3DE766C90FE}"/>
            </ac:spMkLst>
          </pc:spChg>
        </pc:sldLayoutChg>
        <pc:sldLayoutChg chg="modSp mod">
          <pc:chgData name="Tomasz Mostowski" userId="f224103b-b19d-4e40-a6ea-d6f081cc25ee" providerId="ADAL" clId="{4B9E756B-4891-CC44-B23C-94026779229E}" dt="2022-02-15T14:37:48.522" v="38" actId="403"/>
          <pc:sldLayoutMkLst>
            <pc:docMk/>
            <pc:sldMasterMk cId="2174464708" sldId="2147483648"/>
            <pc:sldLayoutMk cId="2831557983" sldId="2147483668"/>
          </pc:sldLayoutMkLst>
          <pc:spChg chg="mod">
            <ac:chgData name="Tomasz Mostowski" userId="f224103b-b19d-4e40-a6ea-d6f081cc25ee" providerId="ADAL" clId="{4B9E756B-4891-CC44-B23C-94026779229E}" dt="2022-02-15T14:37:48.522" v="38" actId="403"/>
            <ac:spMkLst>
              <pc:docMk/>
              <pc:sldMasterMk cId="2174464708" sldId="2147483648"/>
              <pc:sldLayoutMk cId="2831557983" sldId="2147483668"/>
              <ac:spMk id="8" creationId="{0A3B5EAA-D51B-034E-8041-86BA59DB51EE}"/>
            </ac:spMkLst>
          </pc:spChg>
        </pc:sldLayoutChg>
        <pc:sldLayoutChg chg="modSp mod">
          <pc:chgData name="Tomasz Mostowski" userId="f224103b-b19d-4e40-a6ea-d6f081cc25ee" providerId="ADAL" clId="{4B9E756B-4891-CC44-B23C-94026779229E}" dt="2022-02-15T14:37:17.298" v="26" actId="403"/>
          <pc:sldLayoutMkLst>
            <pc:docMk/>
            <pc:sldMasterMk cId="2174464708" sldId="2147483648"/>
            <pc:sldLayoutMk cId="542749487" sldId="2147483672"/>
          </pc:sldLayoutMkLst>
          <pc:spChg chg="mod">
            <ac:chgData name="Tomasz Mostowski" userId="f224103b-b19d-4e40-a6ea-d6f081cc25ee" providerId="ADAL" clId="{4B9E756B-4891-CC44-B23C-94026779229E}" dt="2022-02-15T14:37:17.298" v="26" actId="403"/>
            <ac:spMkLst>
              <pc:docMk/>
              <pc:sldMasterMk cId="2174464708" sldId="2147483648"/>
              <pc:sldLayoutMk cId="542749487" sldId="2147483672"/>
              <ac:spMk id="10" creationId="{5C0B2A8C-2EAA-154F-9C0F-A3DE766C90FE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Graphical user interface&#10;&#10;Description automatically generated">
            <a:extLst>
              <a:ext uri="{FF2B5EF4-FFF2-40B4-BE49-F238E27FC236}">
                <a16:creationId xmlns:a16="http://schemas.microsoft.com/office/drawing/2014/main" id="{4ADD8123-AA49-674B-BD77-5A085001C9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66" y="0"/>
            <a:ext cx="12178468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0896934-B0D5-9044-BAC6-0A1852E65148}"/>
              </a:ext>
            </a:extLst>
          </p:cNvPr>
          <p:cNvSpPr txBox="1"/>
          <p:nvPr userDrawn="1"/>
        </p:nvSpPr>
        <p:spPr>
          <a:xfrm>
            <a:off x="2398059" y="2617694"/>
            <a:ext cx="739588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L" sz="6600" b="1" i="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Dobre praktyki</a:t>
            </a:r>
          </a:p>
          <a:p>
            <a:pPr algn="ctr"/>
            <a:r>
              <a:rPr lang="en-PL" sz="2800" b="1" i="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dobie zmian klimatycznych</a:t>
            </a:r>
          </a:p>
        </p:txBody>
      </p:sp>
    </p:spTree>
    <p:extLst>
      <p:ext uri="{BB962C8B-B14F-4D97-AF65-F5344CB8AC3E}">
        <p14:creationId xmlns:p14="http://schemas.microsoft.com/office/powerpoint/2010/main" val="4157989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zyro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F654EB25-CA48-DA41-A665-5F7516F42E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66" y="0"/>
            <a:ext cx="12178468" cy="6858000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F7782B0E-67E7-F542-8D59-B0F06B0929C1}"/>
              </a:ext>
            </a:extLst>
          </p:cNvPr>
          <p:cNvSpPr/>
          <p:nvPr userDrawn="1"/>
        </p:nvSpPr>
        <p:spPr>
          <a:xfrm>
            <a:off x="850900" y="2247899"/>
            <a:ext cx="10871200" cy="3677887"/>
          </a:xfrm>
          <a:prstGeom prst="roundRect">
            <a:avLst>
              <a:gd name="adj" fmla="val 76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61237950-93D9-7549-AE58-011E6AD6870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21721" y="5078189"/>
            <a:ext cx="3197879" cy="6769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1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4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2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1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1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pl-PL" noProof="0" dirty="0"/>
              <a:t>Opisz projekt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3D966B88-11E0-794D-8580-34686D1E622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21721" y="2616200"/>
            <a:ext cx="3197879" cy="21145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pl-PL" dirty="0"/>
              <a:t>Wstaw zdjęcie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87309FE3-77E2-3B4A-A6F6-4F69DE341C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14221" y="5078189"/>
            <a:ext cx="3207216" cy="6769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1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4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2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1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1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pl-PL" noProof="0" dirty="0"/>
              <a:t>Opisz projekt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5DD78443-F79A-AB47-9814-B4C9C3D4A52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701521" y="2616200"/>
            <a:ext cx="3197879" cy="21145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pl-PL" dirty="0"/>
              <a:t>Wstaw zdjęcie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C7695C81-8691-8A47-AEE1-2CD811A47EC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57521" y="5078189"/>
            <a:ext cx="3207216" cy="6769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1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4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2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1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1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pl-PL" noProof="0" dirty="0"/>
              <a:t>Opisz projekt</a:t>
            </a:r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AB5C9792-3299-CD45-A360-081182BD07B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257521" y="2616200"/>
            <a:ext cx="3197879" cy="21145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pl-PL" dirty="0"/>
              <a:t>Wstaw zdjęcie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AC79485-6914-5140-A17A-97F2CD359AA9}"/>
              </a:ext>
            </a:extLst>
          </p:cNvPr>
          <p:cNvSpPr txBox="1"/>
          <p:nvPr userDrawn="1"/>
        </p:nvSpPr>
        <p:spPr>
          <a:xfrm>
            <a:off x="717017" y="1315685"/>
            <a:ext cx="3956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l-PL" sz="3200" b="1" i="0" noProof="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Przyroda</a:t>
            </a:r>
            <a:endParaRPr lang="pl-PL" sz="1100" b="1" i="0" noProof="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643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równoważona mobilność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F654EB25-CA48-DA41-A665-5F7516F42E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66" y="0"/>
            <a:ext cx="12178468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C0B2A8C-2EAA-154F-9C0F-A3DE766C90FE}"/>
              </a:ext>
            </a:extLst>
          </p:cNvPr>
          <p:cNvSpPr txBox="1"/>
          <p:nvPr userDrawn="1"/>
        </p:nvSpPr>
        <p:spPr>
          <a:xfrm>
            <a:off x="717018" y="3133941"/>
            <a:ext cx="4413782" cy="2885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pl-PL" sz="1700" b="0" i="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Jakie działania zostały podjęte w zakresie usprawniania mobilności i transportu </a:t>
            </a:r>
            <a:br>
              <a:rPr lang="pl-PL" sz="1700" b="0" i="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1700" b="0" i="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Naszej Gminie i zostały zrealizowane </a:t>
            </a:r>
            <a:br>
              <a:rPr lang="pl-PL" sz="1700" b="0" i="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1700" b="0" i="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 przestrzeni kilku ostatnich lat? Poniżej przedstawiamy działania mające na celu adaptację do zmian klimatu w zakresie zrównoważonego transportu, zrealizowane (lub planowane do zrealizowania) </a:t>
            </a:r>
            <a:br>
              <a:rPr lang="pl-PL" sz="1700" b="0" i="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1700" b="0" i="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Naszej Gminie. 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F7782B0E-67E7-F542-8D59-B0F06B0929C1}"/>
              </a:ext>
            </a:extLst>
          </p:cNvPr>
          <p:cNvSpPr/>
          <p:nvPr userDrawn="1"/>
        </p:nvSpPr>
        <p:spPr>
          <a:xfrm>
            <a:off x="5384801" y="1315685"/>
            <a:ext cx="6345754" cy="4610102"/>
          </a:xfrm>
          <a:prstGeom prst="roundRect">
            <a:avLst>
              <a:gd name="adj" fmla="val 76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EC47CF-A57F-2847-87B4-34EF4C9001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15000" y="4889500"/>
            <a:ext cx="5626100" cy="86560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1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4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2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1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1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pl-PL" noProof="0" dirty="0"/>
              <a:t>Opisz projekt</a:t>
            </a:r>
          </a:p>
          <a:p>
            <a:pPr lvl="0"/>
            <a:r>
              <a:rPr lang="pl-PL" noProof="0" dirty="0"/>
              <a:t>(tutaj wymieniamy przykłady, wraz z ilustracją zdjęciową, zrealizowanym programem </a:t>
            </a:r>
            <a:br>
              <a:rPr lang="pl-PL" noProof="0" dirty="0"/>
            </a:br>
            <a:r>
              <a:rPr lang="pl-PL" noProof="0" dirty="0"/>
              <a:t>i źródłem finansowania)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CF7E21A-6E2B-414F-B5C4-7FE67F05C96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715000" y="1651000"/>
            <a:ext cx="5626100" cy="30797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pl-PL" dirty="0"/>
              <a:t>Wstaw zdjęcie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5414DF-B03D-4844-B295-D5AC54E29154}"/>
              </a:ext>
            </a:extLst>
          </p:cNvPr>
          <p:cNvSpPr txBox="1"/>
          <p:nvPr userDrawn="1"/>
        </p:nvSpPr>
        <p:spPr>
          <a:xfrm>
            <a:off x="717017" y="1315684"/>
            <a:ext cx="44137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3200" b="1" i="0" noProof="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Zrównoważona mobilność i zielony transport</a:t>
            </a:r>
            <a:endParaRPr lang="pl-PL" sz="1100" b="1" i="0" noProof="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655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równoważona mobilność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F654EB25-CA48-DA41-A665-5F7516F42E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66" y="0"/>
            <a:ext cx="12178468" cy="6858000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F7782B0E-67E7-F542-8D59-B0F06B0929C1}"/>
              </a:ext>
            </a:extLst>
          </p:cNvPr>
          <p:cNvSpPr/>
          <p:nvPr userDrawn="1"/>
        </p:nvSpPr>
        <p:spPr>
          <a:xfrm>
            <a:off x="850900" y="2247899"/>
            <a:ext cx="10871200" cy="3677887"/>
          </a:xfrm>
          <a:prstGeom prst="roundRect">
            <a:avLst>
              <a:gd name="adj" fmla="val 76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61237950-93D9-7549-AE58-011E6AD6870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21721" y="5078189"/>
            <a:ext cx="3197879" cy="6769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1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4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2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1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1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pl-PL" noProof="0" dirty="0"/>
              <a:t>Opisz projekt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3D966B88-11E0-794D-8580-34686D1E622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21721" y="2616200"/>
            <a:ext cx="3197879" cy="21145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pl-PL" dirty="0"/>
              <a:t>Wstaw zdjęcie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87309FE3-77E2-3B4A-A6F6-4F69DE341C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14221" y="5078189"/>
            <a:ext cx="3207216" cy="6769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1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4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2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1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1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pl-PL" noProof="0" dirty="0"/>
              <a:t>Opisz projekt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5DD78443-F79A-AB47-9814-B4C9C3D4A52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701521" y="2616200"/>
            <a:ext cx="3197879" cy="21145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pl-PL" dirty="0"/>
              <a:t>Wstaw zdjęcie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C7695C81-8691-8A47-AEE1-2CD811A47EC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57521" y="5078189"/>
            <a:ext cx="3207216" cy="6769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1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4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2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1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1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pl-PL" noProof="0" dirty="0"/>
              <a:t>Opisz projekt</a:t>
            </a:r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AB5C9792-3299-CD45-A360-081182BD07B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257521" y="2616200"/>
            <a:ext cx="3197879" cy="21145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pl-PL" dirty="0"/>
              <a:t>Wstaw zdjęcie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23A7C69-2A9D-DB44-8C49-5A1FBC5E1071}"/>
              </a:ext>
            </a:extLst>
          </p:cNvPr>
          <p:cNvSpPr txBox="1"/>
          <p:nvPr userDrawn="1"/>
        </p:nvSpPr>
        <p:spPr>
          <a:xfrm>
            <a:off x="717017" y="1315684"/>
            <a:ext cx="9709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3200" b="1" i="0" noProof="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Zrównoważona mobilność i zielony transport</a:t>
            </a:r>
            <a:endParaRPr lang="pl-PL" sz="1100" b="1" i="0" noProof="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482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F654EB25-CA48-DA41-A665-5F7516F42E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66" y="0"/>
            <a:ext cx="12178468" cy="6858000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F7782B0E-67E7-F542-8D59-B0F06B0929C1}"/>
              </a:ext>
            </a:extLst>
          </p:cNvPr>
          <p:cNvSpPr/>
          <p:nvPr userDrawn="1"/>
        </p:nvSpPr>
        <p:spPr>
          <a:xfrm>
            <a:off x="5384801" y="1315685"/>
            <a:ext cx="6345754" cy="4610102"/>
          </a:xfrm>
          <a:prstGeom prst="roundRect">
            <a:avLst>
              <a:gd name="adj" fmla="val 76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EC47CF-A57F-2847-87B4-34EF4C9001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15000" y="4889500"/>
            <a:ext cx="5626100" cy="86560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1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4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2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1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1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pl-PL" noProof="0" dirty="0"/>
              <a:t>Opisz projekt</a:t>
            </a:r>
          </a:p>
          <a:p>
            <a:pPr lvl="0"/>
            <a:r>
              <a:rPr lang="pl-PL" noProof="0" dirty="0"/>
              <a:t>W podsumowaniu można umieścić informacje, którymi chcemy się pochwalić – np. ilość wybudowanych dróg rowerowych, ilość dokonanych </a:t>
            </a:r>
            <a:r>
              <a:rPr lang="pl-PL" noProof="0" dirty="0" err="1"/>
              <a:t>nasadzeń</a:t>
            </a:r>
            <a:r>
              <a:rPr lang="pl-PL" noProof="0" dirty="0"/>
              <a:t> drzew, ewentualne </a:t>
            </a:r>
            <a:r>
              <a:rPr lang="pl-PL" noProof="0" dirty="0" err="1"/>
              <a:t>prośrodowiskowe</a:t>
            </a:r>
            <a:r>
              <a:rPr lang="pl-PL" noProof="0" dirty="0"/>
              <a:t> nagrody, które wygrała gmina, zbliżające się inwestycje w zakresie ochrony środowiska. 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CF7E21A-6E2B-414F-B5C4-7FE67F05C96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715000" y="1651000"/>
            <a:ext cx="5626100" cy="30797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pl-PL" dirty="0"/>
              <a:t>Wstaw zdjęcie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5414DF-B03D-4844-B295-D5AC54E29154}"/>
              </a:ext>
            </a:extLst>
          </p:cNvPr>
          <p:cNvSpPr txBox="1"/>
          <p:nvPr userDrawn="1"/>
        </p:nvSpPr>
        <p:spPr>
          <a:xfrm>
            <a:off x="717017" y="1315684"/>
            <a:ext cx="4608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3200" b="1" i="0" noProof="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Inne, warte odnotowania inicjatywy </a:t>
            </a:r>
            <a:r>
              <a:rPr lang="pl-PL" sz="3200" b="1" i="0" noProof="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prośrodowiskowe</a:t>
            </a:r>
            <a:endParaRPr lang="pl-PL" sz="1100" b="1" i="0" noProof="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3B5EAA-D51B-034E-8041-86BA59DB51EE}"/>
              </a:ext>
            </a:extLst>
          </p:cNvPr>
          <p:cNvSpPr txBox="1"/>
          <p:nvPr userDrawn="1"/>
        </p:nvSpPr>
        <p:spPr>
          <a:xfrm>
            <a:off x="717019" y="3190875"/>
            <a:ext cx="4092488" cy="1720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pl-PL" sz="1800" b="0" i="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Oprócz wcześniej wymienionych inicjatyw na terenie Naszej Gminy zrealizowano również poniższe inicjatywy z zakresu adaptacji do zmian klimatu:</a:t>
            </a:r>
          </a:p>
        </p:txBody>
      </p:sp>
    </p:spTree>
    <p:extLst>
      <p:ext uri="{BB962C8B-B14F-4D97-AF65-F5344CB8AC3E}">
        <p14:creationId xmlns:p14="http://schemas.microsoft.com/office/powerpoint/2010/main" val="28315579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F654EB25-CA48-DA41-A665-5F7516F42E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66" y="0"/>
            <a:ext cx="12178468" cy="6858000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F7782B0E-67E7-F542-8D59-B0F06B0929C1}"/>
              </a:ext>
            </a:extLst>
          </p:cNvPr>
          <p:cNvSpPr/>
          <p:nvPr userDrawn="1"/>
        </p:nvSpPr>
        <p:spPr>
          <a:xfrm>
            <a:off x="850900" y="2247899"/>
            <a:ext cx="10871200" cy="3677887"/>
          </a:xfrm>
          <a:prstGeom prst="roundRect">
            <a:avLst>
              <a:gd name="adj" fmla="val 76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61237950-93D9-7549-AE58-011E6AD6870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21721" y="5078189"/>
            <a:ext cx="3197879" cy="6769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1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4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2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1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1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pl-PL" noProof="0" dirty="0"/>
              <a:t>Opisz projekt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3D966B88-11E0-794D-8580-34686D1E622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21721" y="2616200"/>
            <a:ext cx="3197879" cy="21145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pl-PL" dirty="0"/>
              <a:t>Wstaw zdjęcie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87309FE3-77E2-3B4A-A6F6-4F69DE341C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14221" y="5078189"/>
            <a:ext cx="3207216" cy="6769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1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4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2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1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1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pl-PL" noProof="0" dirty="0"/>
              <a:t>Opisz projekt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5DD78443-F79A-AB47-9814-B4C9C3D4A52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701521" y="2616200"/>
            <a:ext cx="3197879" cy="21145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pl-PL" dirty="0"/>
              <a:t>Wstaw zdjęcie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C7695C81-8691-8A47-AEE1-2CD811A47EC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57521" y="5078189"/>
            <a:ext cx="3207216" cy="6769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1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4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2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1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1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pl-PL" noProof="0" dirty="0"/>
              <a:t>Opisz projekt</a:t>
            </a:r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AB5C9792-3299-CD45-A360-081182BD07B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257521" y="2616200"/>
            <a:ext cx="3197879" cy="21145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pl-PL" dirty="0"/>
              <a:t>Wstaw zdjęcie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B8453DC-144D-4145-911A-660A45F84D31}"/>
              </a:ext>
            </a:extLst>
          </p:cNvPr>
          <p:cNvSpPr txBox="1"/>
          <p:nvPr userDrawn="1"/>
        </p:nvSpPr>
        <p:spPr>
          <a:xfrm>
            <a:off x="717016" y="1315684"/>
            <a:ext cx="1087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3200" b="1" i="0" noProof="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Inne, warte odnotowania inicjatywy </a:t>
            </a:r>
            <a:r>
              <a:rPr lang="pl-PL" sz="3200" b="1" i="0" noProof="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prośrodowiskowe</a:t>
            </a:r>
            <a:endParaRPr lang="pl-PL" sz="1100" b="1" i="0" noProof="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8807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sumow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F654EB25-CA48-DA41-A665-5F7516F42E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66" y="0"/>
            <a:ext cx="12178468" cy="6858000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F7782B0E-67E7-F542-8D59-B0F06B0929C1}"/>
              </a:ext>
            </a:extLst>
          </p:cNvPr>
          <p:cNvSpPr/>
          <p:nvPr userDrawn="1"/>
        </p:nvSpPr>
        <p:spPr>
          <a:xfrm>
            <a:off x="850900" y="2184399"/>
            <a:ext cx="10879655" cy="3741387"/>
          </a:xfrm>
          <a:prstGeom prst="roundRect">
            <a:avLst>
              <a:gd name="adj" fmla="val 76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EC47CF-A57F-2847-87B4-34EF4C9001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93800" y="2563399"/>
            <a:ext cx="9753600" cy="2978917"/>
          </a:xfrm>
          <a:prstGeom prst="rect">
            <a:avLst/>
          </a:prstGeom>
        </p:spPr>
        <p:txBody>
          <a:bodyPr numCol="2" spcCol="720000" anchor="t">
            <a:normAutofit/>
          </a:bodyPr>
          <a:lstStyle>
            <a:lvl1pPr marL="0" indent="0">
              <a:lnSpc>
                <a:spcPct val="100000"/>
              </a:lnSpc>
              <a:buNone/>
              <a:defRPr sz="11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4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2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1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1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pl-PL" noProof="0" dirty="0"/>
              <a:t>W podsumowaniu można umieścić informacje, którymi chcemy się pochwalić – np. ilość wybudowanych dróg rowerowych, ilość dokonanych </a:t>
            </a:r>
            <a:r>
              <a:rPr lang="pl-PL" noProof="0" dirty="0" err="1"/>
              <a:t>nasadzeń</a:t>
            </a:r>
            <a:r>
              <a:rPr lang="pl-PL" noProof="0" dirty="0"/>
              <a:t> drzew, ewentualne </a:t>
            </a:r>
            <a:r>
              <a:rPr lang="pl-PL" noProof="0" dirty="0" err="1"/>
              <a:t>prośrodowiskowe</a:t>
            </a:r>
            <a:r>
              <a:rPr lang="pl-PL" noProof="0" dirty="0"/>
              <a:t> nagrody, które wygrała gmina, zbliżające się inwestycje w zakresie ochrony środowiska.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5414DF-B03D-4844-B295-D5AC54E29154}"/>
              </a:ext>
            </a:extLst>
          </p:cNvPr>
          <p:cNvSpPr txBox="1"/>
          <p:nvPr userDrawn="1"/>
        </p:nvSpPr>
        <p:spPr>
          <a:xfrm>
            <a:off x="717017" y="1315684"/>
            <a:ext cx="4608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3200" b="1" i="0" noProof="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Podsumowanie</a:t>
            </a:r>
            <a:endParaRPr lang="pl-PL" sz="1100" b="1" i="0" noProof="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7740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F654EB25-CA48-DA41-A665-5F7516F42E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66" y="0"/>
            <a:ext cx="12178468" cy="6858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95414DF-B03D-4844-B295-D5AC54E29154}"/>
              </a:ext>
            </a:extLst>
          </p:cNvPr>
          <p:cNvSpPr txBox="1"/>
          <p:nvPr userDrawn="1"/>
        </p:nvSpPr>
        <p:spPr>
          <a:xfrm>
            <a:off x="717017" y="1315684"/>
            <a:ext cx="4608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3200" b="1" i="0" noProof="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Kontakt</a:t>
            </a:r>
            <a:endParaRPr lang="pl-PL" sz="1100" b="1" i="0" noProof="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BC5EB62-CC4F-6344-A560-DB2E43FD36A6}"/>
              </a:ext>
            </a:extLst>
          </p:cNvPr>
          <p:cNvSpPr/>
          <p:nvPr userDrawn="1"/>
        </p:nvSpPr>
        <p:spPr>
          <a:xfrm>
            <a:off x="850900" y="2184399"/>
            <a:ext cx="10879655" cy="3741387"/>
          </a:xfrm>
          <a:prstGeom prst="roundRect">
            <a:avLst>
              <a:gd name="adj" fmla="val 76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091CE181-CC1B-0B47-8082-51646E1B23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93800" y="2563399"/>
            <a:ext cx="9753600" cy="2978917"/>
          </a:xfrm>
          <a:prstGeom prst="rect">
            <a:avLst/>
          </a:prstGeom>
        </p:spPr>
        <p:txBody>
          <a:bodyPr numCol="2" spcCol="720000" anchor="t">
            <a:normAutofit/>
          </a:bodyPr>
          <a:lstStyle>
            <a:lvl1pPr marL="0" indent="0">
              <a:lnSpc>
                <a:spcPct val="100000"/>
              </a:lnSpc>
              <a:buNone/>
              <a:defRPr sz="11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4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2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1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1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pl-PL" noProof="0" dirty="0"/>
              <a:t>Dane kontaktowe jednostek uprawnionych do kontaktu i doradztwa </a:t>
            </a:r>
            <a:br>
              <a:rPr lang="pl-PL" noProof="0" dirty="0"/>
            </a:br>
            <a:r>
              <a:rPr lang="pl-PL" noProof="0" dirty="0"/>
              <a:t>w tym zakresie (np. Dział Ochrony Środowiska w Gminie, kontakt do Doradztwa Energetycznego itd.)</a:t>
            </a:r>
          </a:p>
          <a:p>
            <a:pPr lvl="0"/>
            <a:r>
              <a:rPr lang="pl-PL" noProof="0" dirty="0"/>
              <a:t>Powinny się tutaj znaleźć również dane kontaktowe do współpracujących z Gminami instytucji oraz fundacji </a:t>
            </a:r>
            <a:r>
              <a:rPr lang="pl-PL" noProof="0" dirty="0" err="1"/>
              <a:t>prośrodowiskowych</a:t>
            </a:r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4293287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F654EB25-CA48-DA41-A665-5F7516F42E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66" y="0"/>
            <a:ext cx="12178468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B8DE593-C4A1-9F47-A449-60AD41B2183C}"/>
              </a:ext>
            </a:extLst>
          </p:cNvPr>
          <p:cNvSpPr txBox="1"/>
          <p:nvPr userDrawn="1"/>
        </p:nvSpPr>
        <p:spPr>
          <a:xfrm>
            <a:off x="717017" y="1524000"/>
            <a:ext cx="69610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l-PL" sz="3200" b="1" i="0" noProof="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Dobre praktyki w ochronie środowiska</a:t>
            </a:r>
            <a:endParaRPr lang="pl-PL" sz="1100" b="1" i="0" noProof="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0B2A8C-2EAA-154F-9C0F-A3DE766C90FE}"/>
              </a:ext>
            </a:extLst>
          </p:cNvPr>
          <p:cNvSpPr txBox="1"/>
          <p:nvPr userDrawn="1"/>
        </p:nvSpPr>
        <p:spPr>
          <a:xfrm>
            <a:off x="717018" y="2851707"/>
            <a:ext cx="5994174" cy="3016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pl-PL" sz="1600" b="0" i="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Szanowni Państwo, niniejszym przedstawiamy Dobre Praktyki </a:t>
            </a:r>
            <a:br>
              <a:rPr lang="pl-PL" sz="1600" b="0" i="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1600" b="0" i="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zakresie adaptacji do zmian klimatu, które dzięki wspólnym staraniom zarówno podmiotów odpowiedzialnych za rozwój ochrony środowiska, jak i mieszkańców oraz zaangażowanych organizacji, udało nam się wprowadzić i zrealizować na terenie Naszej Gminy. Bez wspólnego działania nie udałoby się zrealizować niektórych z przedstawionych tutaj projektów. Dlatego tym bardziej powinniśmy być dumni z faktu, </a:t>
            </a:r>
            <a:br>
              <a:rPr lang="pl-PL" sz="1600" b="0" i="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1600" b="0" i="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że pozytywne zmiany w tym zakresie zachodzą </a:t>
            </a:r>
            <a:br>
              <a:rPr lang="pl-PL" sz="1600" b="0" i="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1600" b="0" i="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 poprawiają naszą wspólną jakość życia. 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F7782B0E-67E7-F542-8D59-B0F06B0929C1}"/>
              </a:ext>
            </a:extLst>
          </p:cNvPr>
          <p:cNvSpPr/>
          <p:nvPr userDrawn="1"/>
        </p:nvSpPr>
        <p:spPr>
          <a:xfrm>
            <a:off x="6992300" y="2703093"/>
            <a:ext cx="4738254" cy="3091420"/>
          </a:xfrm>
          <a:prstGeom prst="roundRect">
            <a:avLst>
              <a:gd name="adj" fmla="val 76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FDD6F16-F49B-2A49-8FCA-E1706F568092}"/>
              </a:ext>
            </a:extLst>
          </p:cNvPr>
          <p:cNvSpPr txBox="1"/>
          <p:nvPr userDrawn="1"/>
        </p:nvSpPr>
        <p:spPr>
          <a:xfrm>
            <a:off x="7431687" y="3186545"/>
            <a:ext cx="404329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l-PL" sz="1400" b="1" i="0" dirty="0">
                <a:solidFill>
                  <a:srgbClr val="1C9345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CZYM SĄ DOBRE PRAKTYKI?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pl-PL" sz="1400" b="0" i="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Dobre praktyki to wszystkie te sposoby działania, które przewyższają powszechnie stosowane rozwiązania. Najczęściej mianem dobrej praktyki określamy działanie, które zawiera w sobie pewien potencjał innowacji, przy czym jest trwałe i powtarzalne. Dobrze opisane może stanowić wzorzec i punkt odniesienia dla rozwijania i wdrażania podobnych rozwiązań przez innych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7093973-4E81-BB4B-BB2A-90BB2C6820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0058" y="2851707"/>
            <a:ext cx="562217" cy="62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325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wietrz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F654EB25-CA48-DA41-A665-5F7516F42E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66" y="0"/>
            <a:ext cx="12178468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C0B2A8C-2EAA-154F-9C0F-A3DE766C90FE}"/>
              </a:ext>
            </a:extLst>
          </p:cNvPr>
          <p:cNvSpPr txBox="1"/>
          <p:nvPr userDrawn="1"/>
        </p:nvSpPr>
        <p:spPr>
          <a:xfrm>
            <a:off x="717019" y="2262159"/>
            <a:ext cx="4092488" cy="2385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pl-PL" sz="1800" b="0" i="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Jak dbamy o powietrze we w Naszej Gminie? Poniżej przedstawiamy działania mające na celu adaptację do zmian środowiska w zakresie ochrony powietrza, zrealizowane (lub planowane do zrealizowania) w Naszej Gminie. 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F7782B0E-67E7-F542-8D59-B0F06B0929C1}"/>
              </a:ext>
            </a:extLst>
          </p:cNvPr>
          <p:cNvSpPr/>
          <p:nvPr userDrawn="1"/>
        </p:nvSpPr>
        <p:spPr>
          <a:xfrm>
            <a:off x="5384801" y="1315685"/>
            <a:ext cx="6345754" cy="4610102"/>
          </a:xfrm>
          <a:prstGeom prst="roundRect">
            <a:avLst>
              <a:gd name="adj" fmla="val 76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EC47CF-A57F-2847-87B4-34EF4C9001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15000" y="4889500"/>
            <a:ext cx="5626100" cy="86560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1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4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2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1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1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pl-PL" noProof="0" dirty="0"/>
              <a:t>Opisz projekt</a:t>
            </a:r>
          </a:p>
          <a:p>
            <a:pPr lvl="0"/>
            <a:r>
              <a:rPr lang="pl-PL" noProof="0" dirty="0"/>
              <a:t>(tutaj wymieniamy przykłady, wraz z ilustracją zdjęciową, zrealizowanym programem </a:t>
            </a:r>
            <a:br>
              <a:rPr lang="pl-PL" noProof="0" dirty="0"/>
            </a:br>
            <a:r>
              <a:rPr lang="pl-PL" noProof="0" dirty="0"/>
              <a:t>i źródłem finansowania; można również dodać różne inicjatywy zrealizowane przez fundacje oraz stowarzyszenia)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CF7E21A-6E2B-414F-B5C4-7FE67F05C96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715000" y="1651000"/>
            <a:ext cx="5626100" cy="30797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pl-PL" dirty="0"/>
              <a:t>Wstaw zdjęcie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5414DF-B03D-4844-B295-D5AC54E29154}"/>
              </a:ext>
            </a:extLst>
          </p:cNvPr>
          <p:cNvSpPr txBox="1"/>
          <p:nvPr userDrawn="1"/>
        </p:nvSpPr>
        <p:spPr>
          <a:xfrm>
            <a:off x="717017" y="1315685"/>
            <a:ext cx="69610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l-PL" sz="3200" b="1" i="0" noProof="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Powietrze</a:t>
            </a:r>
            <a:endParaRPr lang="pl-PL" sz="1100" b="1" i="0" noProof="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469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wietrz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F654EB25-CA48-DA41-A665-5F7516F42E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66" y="0"/>
            <a:ext cx="12178468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B8DE593-C4A1-9F47-A449-60AD41B2183C}"/>
              </a:ext>
            </a:extLst>
          </p:cNvPr>
          <p:cNvSpPr txBox="1"/>
          <p:nvPr userDrawn="1"/>
        </p:nvSpPr>
        <p:spPr>
          <a:xfrm>
            <a:off x="717017" y="1315685"/>
            <a:ext cx="69610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l-PL" sz="3200" b="1" i="0" noProof="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Powietrze</a:t>
            </a:r>
            <a:endParaRPr lang="pl-PL" sz="1100" b="1" i="0" noProof="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F7782B0E-67E7-F542-8D59-B0F06B0929C1}"/>
              </a:ext>
            </a:extLst>
          </p:cNvPr>
          <p:cNvSpPr/>
          <p:nvPr userDrawn="1"/>
        </p:nvSpPr>
        <p:spPr>
          <a:xfrm>
            <a:off x="850900" y="2247899"/>
            <a:ext cx="10871200" cy="3677887"/>
          </a:xfrm>
          <a:prstGeom prst="roundRect">
            <a:avLst>
              <a:gd name="adj" fmla="val 76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61237950-93D9-7549-AE58-011E6AD6870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21721" y="5078189"/>
            <a:ext cx="3197879" cy="6769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1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4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2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1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1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pl-PL" noProof="0" dirty="0"/>
              <a:t>Opisz projekt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3D966B88-11E0-794D-8580-34686D1E622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21721" y="2616200"/>
            <a:ext cx="3197879" cy="21145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pl-PL" dirty="0"/>
              <a:t>Wstaw zdjęcie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87309FE3-77E2-3B4A-A6F6-4F69DE341C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14221" y="5078189"/>
            <a:ext cx="3207216" cy="6769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1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4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2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1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1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pl-PL" noProof="0" dirty="0"/>
              <a:t>Opisz projekt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5DD78443-F79A-AB47-9814-B4C9C3D4A52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701521" y="2616200"/>
            <a:ext cx="3197879" cy="21145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pl-PL" dirty="0"/>
              <a:t>Wstaw zdjęcie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C7695C81-8691-8A47-AEE1-2CD811A47EC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57521" y="5078189"/>
            <a:ext cx="3207216" cy="6769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1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4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2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1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1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pl-PL" noProof="0" dirty="0"/>
              <a:t>Opisz projekt</a:t>
            </a:r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AB5C9792-3299-CD45-A360-081182BD07B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257521" y="2616200"/>
            <a:ext cx="3197879" cy="21145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pl-PL" dirty="0"/>
              <a:t>Wstaw zdjęcie</a:t>
            </a:r>
          </a:p>
        </p:txBody>
      </p:sp>
    </p:spTree>
    <p:extLst>
      <p:ext uri="{BB962C8B-B14F-4D97-AF65-F5344CB8AC3E}">
        <p14:creationId xmlns:p14="http://schemas.microsoft.com/office/powerpoint/2010/main" val="507544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spodarka wodn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F654EB25-CA48-DA41-A665-5F7516F42E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66" y="0"/>
            <a:ext cx="12178468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C0B2A8C-2EAA-154F-9C0F-A3DE766C90FE}"/>
              </a:ext>
            </a:extLst>
          </p:cNvPr>
          <p:cNvSpPr txBox="1"/>
          <p:nvPr userDrawn="1"/>
        </p:nvSpPr>
        <p:spPr>
          <a:xfrm>
            <a:off x="717019" y="2311113"/>
            <a:ext cx="4435084" cy="3382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pl-PL" sz="1800" b="0" i="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Jakie działania zostały podjęte w zakresie usprawniania gospodarki wodnej w Naszej Gminie i zostały zrealizowane na przestrzeni kilku ostatnich lat? Jak dbamy o wodę w Naszej Gminie? Poniżej przedstawiamy działania mające na celu adaptację do zmian środowiska w zakresie gospodarki wodnej, zrealizowane (lub planowane do zrealizowania) w Naszej Gminie. 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F7782B0E-67E7-F542-8D59-B0F06B0929C1}"/>
              </a:ext>
            </a:extLst>
          </p:cNvPr>
          <p:cNvSpPr/>
          <p:nvPr userDrawn="1"/>
        </p:nvSpPr>
        <p:spPr>
          <a:xfrm>
            <a:off x="5384801" y="1315685"/>
            <a:ext cx="6345754" cy="4610102"/>
          </a:xfrm>
          <a:prstGeom prst="roundRect">
            <a:avLst>
              <a:gd name="adj" fmla="val 76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EC47CF-A57F-2847-87B4-34EF4C9001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15000" y="4889500"/>
            <a:ext cx="5626100" cy="86560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1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4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2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1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1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pl-PL" noProof="0" dirty="0"/>
              <a:t>Opisz projekt</a:t>
            </a:r>
          </a:p>
          <a:p>
            <a:pPr marL="0" indent="0">
              <a:buNone/>
            </a:pPr>
            <a:r>
              <a:rPr lang="pl-PL" sz="1100" dirty="0"/>
              <a:t>(tutaj wymieniamy przykłady, wraz z ilustracją zdjęciową, zrealizowanym programem </a:t>
            </a:r>
            <a:br>
              <a:rPr lang="pl-PL" sz="1100" dirty="0"/>
            </a:br>
            <a:r>
              <a:rPr lang="pl-PL" sz="1100" dirty="0"/>
              <a:t>i źródłem finansowania)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CF7E21A-6E2B-414F-B5C4-7FE67F05C96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715000" y="1651000"/>
            <a:ext cx="5626100" cy="30797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pl-PL" dirty="0"/>
              <a:t>Wstaw zdjęcie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5414DF-B03D-4844-B295-D5AC54E29154}"/>
              </a:ext>
            </a:extLst>
          </p:cNvPr>
          <p:cNvSpPr txBox="1"/>
          <p:nvPr userDrawn="1"/>
        </p:nvSpPr>
        <p:spPr>
          <a:xfrm>
            <a:off x="717017" y="1315685"/>
            <a:ext cx="4092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3200" b="1" i="0" noProof="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Gospodarka wodna</a:t>
            </a:r>
            <a:endParaRPr lang="pl-PL" sz="1100" b="1" i="0" noProof="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568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spodarka wodn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F654EB25-CA48-DA41-A665-5F7516F42E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66" y="0"/>
            <a:ext cx="12178468" cy="6858000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F7782B0E-67E7-F542-8D59-B0F06B0929C1}"/>
              </a:ext>
            </a:extLst>
          </p:cNvPr>
          <p:cNvSpPr/>
          <p:nvPr userDrawn="1"/>
        </p:nvSpPr>
        <p:spPr>
          <a:xfrm>
            <a:off x="850900" y="2247899"/>
            <a:ext cx="10871200" cy="3677887"/>
          </a:xfrm>
          <a:prstGeom prst="roundRect">
            <a:avLst>
              <a:gd name="adj" fmla="val 76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61237950-93D9-7549-AE58-011E6AD6870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21721" y="5078189"/>
            <a:ext cx="3197879" cy="6769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1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4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2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1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1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pl-PL" noProof="0" dirty="0"/>
              <a:t>Opisz projekt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3D966B88-11E0-794D-8580-34686D1E622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21721" y="2616200"/>
            <a:ext cx="3197879" cy="21145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pl-PL" dirty="0"/>
              <a:t>Wstaw zdjęcie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87309FE3-77E2-3B4A-A6F6-4F69DE341C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14221" y="5078189"/>
            <a:ext cx="3207216" cy="6769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1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4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2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1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1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pl-PL" noProof="0" dirty="0"/>
              <a:t>Opisz projekt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5DD78443-F79A-AB47-9814-B4C9C3D4A52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701521" y="2616200"/>
            <a:ext cx="3197879" cy="21145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pl-PL" dirty="0"/>
              <a:t>Wstaw zdjęcie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C7695C81-8691-8A47-AEE1-2CD811A47EC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57521" y="5078189"/>
            <a:ext cx="3207216" cy="6769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1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4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2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1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1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pl-PL" noProof="0" dirty="0"/>
              <a:t>Opisz projekt</a:t>
            </a:r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AB5C9792-3299-CD45-A360-081182BD07B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257521" y="2616200"/>
            <a:ext cx="3197879" cy="21145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pl-PL" dirty="0"/>
              <a:t>Wstaw zdjęcie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6CBCE32-D764-2644-B184-3CF9D214B5CD}"/>
              </a:ext>
            </a:extLst>
          </p:cNvPr>
          <p:cNvSpPr txBox="1"/>
          <p:nvPr userDrawn="1"/>
        </p:nvSpPr>
        <p:spPr>
          <a:xfrm>
            <a:off x="717017" y="1315685"/>
            <a:ext cx="4092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3200" b="1" i="0" noProof="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Gospodarka wodna</a:t>
            </a:r>
            <a:endParaRPr lang="pl-PL" sz="1100" b="1" i="0" noProof="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30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lima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F654EB25-CA48-DA41-A665-5F7516F42E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66" y="0"/>
            <a:ext cx="12178468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C0B2A8C-2EAA-154F-9C0F-A3DE766C90FE}"/>
              </a:ext>
            </a:extLst>
          </p:cNvPr>
          <p:cNvSpPr txBox="1"/>
          <p:nvPr userDrawn="1"/>
        </p:nvSpPr>
        <p:spPr>
          <a:xfrm>
            <a:off x="717019" y="2232647"/>
            <a:ext cx="4092488" cy="3049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800" b="0" i="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Jakie działania zostały podjęte w zakresie usprawniania ochrony klimatu w Naszej Gminie i zostały zrealizowane na przestrzeni kilku ostatnich lat? Poniżej przedstawiamy działania mające na celu adaptację do zmian środowiska w zakresie ochrony klimatu zrealizowane (lub planowane do zrealizowania) w Naszej Gminie. 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F7782B0E-67E7-F542-8D59-B0F06B0929C1}"/>
              </a:ext>
            </a:extLst>
          </p:cNvPr>
          <p:cNvSpPr/>
          <p:nvPr userDrawn="1"/>
        </p:nvSpPr>
        <p:spPr>
          <a:xfrm>
            <a:off x="5384801" y="1315685"/>
            <a:ext cx="6345754" cy="4610102"/>
          </a:xfrm>
          <a:prstGeom prst="roundRect">
            <a:avLst>
              <a:gd name="adj" fmla="val 76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EC47CF-A57F-2847-87B4-34EF4C9001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15000" y="4889500"/>
            <a:ext cx="5626100" cy="86560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1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4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2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1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1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pl-PL" noProof="0" dirty="0"/>
              <a:t>Opisz projekt</a:t>
            </a:r>
          </a:p>
          <a:p>
            <a:pPr lvl="0"/>
            <a:r>
              <a:rPr lang="pl-PL" noProof="0" dirty="0"/>
              <a:t>(tutaj wymieniamy przykłady, wraz z ilustracją zdjęciową, zrealizowanym programem </a:t>
            </a:r>
            <a:br>
              <a:rPr lang="pl-PL" noProof="0" dirty="0"/>
            </a:br>
            <a:r>
              <a:rPr lang="pl-PL" noProof="0" dirty="0"/>
              <a:t>i źródłem finansowania; można również dodać różne inicjatywy zrealizowane przez fundacje oraz stowarzyszenia)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CF7E21A-6E2B-414F-B5C4-7FE67F05C96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715000" y="1651000"/>
            <a:ext cx="5626100" cy="30797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pl-PL" dirty="0"/>
              <a:t>Wstaw zdjęcie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5414DF-B03D-4844-B295-D5AC54E29154}"/>
              </a:ext>
            </a:extLst>
          </p:cNvPr>
          <p:cNvSpPr txBox="1"/>
          <p:nvPr userDrawn="1"/>
        </p:nvSpPr>
        <p:spPr>
          <a:xfrm>
            <a:off x="717017" y="1315685"/>
            <a:ext cx="3956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l-PL" sz="3200" b="1" i="0" noProof="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Klimat</a:t>
            </a:r>
            <a:endParaRPr lang="pl-PL" sz="1100" b="1" i="0" noProof="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569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lima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F654EB25-CA48-DA41-A665-5F7516F42E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66" y="0"/>
            <a:ext cx="12178468" cy="6858000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F7782B0E-67E7-F542-8D59-B0F06B0929C1}"/>
              </a:ext>
            </a:extLst>
          </p:cNvPr>
          <p:cNvSpPr/>
          <p:nvPr userDrawn="1"/>
        </p:nvSpPr>
        <p:spPr>
          <a:xfrm>
            <a:off x="850900" y="2247899"/>
            <a:ext cx="10871200" cy="3677887"/>
          </a:xfrm>
          <a:prstGeom prst="roundRect">
            <a:avLst>
              <a:gd name="adj" fmla="val 76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61237950-93D9-7549-AE58-011E6AD6870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21721" y="5078189"/>
            <a:ext cx="3197879" cy="6769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1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4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2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1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1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pl-PL" noProof="0" dirty="0"/>
              <a:t>Opisz projekt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3D966B88-11E0-794D-8580-34686D1E622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21721" y="2616200"/>
            <a:ext cx="3197879" cy="21145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pl-PL" dirty="0"/>
              <a:t>Wstaw zdjęcie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87309FE3-77E2-3B4A-A6F6-4F69DE341C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14221" y="5078189"/>
            <a:ext cx="3207216" cy="6769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1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4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2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1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1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pl-PL" noProof="0" dirty="0"/>
              <a:t>Opisz projekt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5DD78443-F79A-AB47-9814-B4C9C3D4A52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701521" y="2616200"/>
            <a:ext cx="3197879" cy="21145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pl-PL" dirty="0"/>
              <a:t>Wstaw zdjęcie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C7695C81-8691-8A47-AEE1-2CD811A47EC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57521" y="5078189"/>
            <a:ext cx="3207216" cy="6769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1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4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2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1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1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pl-PL" noProof="0" dirty="0"/>
              <a:t>Opisz projekt</a:t>
            </a:r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AB5C9792-3299-CD45-A360-081182BD07B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257521" y="2616200"/>
            <a:ext cx="3197879" cy="21145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pl-PL" dirty="0"/>
              <a:t>Wstaw zdjęcie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AC79485-6914-5140-A17A-97F2CD359AA9}"/>
              </a:ext>
            </a:extLst>
          </p:cNvPr>
          <p:cNvSpPr txBox="1"/>
          <p:nvPr userDrawn="1"/>
        </p:nvSpPr>
        <p:spPr>
          <a:xfrm>
            <a:off x="717017" y="1315685"/>
            <a:ext cx="3956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l-PL" sz="3200" b="1" i="0" noProof="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Klimat</a:t>
            </a:r>
            <a:endParaRPr lang="pl-PL" sz="1100" b="1" i="0" noProof="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51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zyro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F654EB25-CA48-DA41-A665-5F7516F42E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66" y="0"/>
            <a:ext cx="12178468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C0B2A8C-2EAA-154F-9C0F-A3DE766C90FE}"/>
              </a:ext>
            </a:extLst>
          </p:cNvPr>
          <p:cNvSpPr txBox="1"/>
          <p:nvPr userDrawn="1"/>
        </p:nvSpPr>
        <p:spPr>
          <a:xfrm>
            <a:off x="717019" y="2232647"/>
            <a:ext cx="4092488" cy="3382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800" b="0" i="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Jakie działania zostały podjęte w zakresie usprawniania ochrony przyrody w Naszej Gminie i zostały zrealizowane na przestrzeni kilku ostatnich lat? Poniżej przedstawiamy działania mające na celu adaptację do zmian środowiska </a:t>
            </a:r>
            <a:br>
              <a:rPr lang="pl-PL" sz="1800" b="0" i="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1800" b="0" i="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zakresie ochrony przyrody zrealizowane (lub planowane do zrealizowania) w Naszej Gminie. 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F7782B0E-67E7-F542-8D59-B0F06B0929C1}"/>
              </a:ext>
            </a:extLst>
          </p:cNvPr>
          <p:cNvSpPr/>
          <p:nvPr userDrawn="1"/>
        </p:nvSpPr>
        <p:spPr>
          <a:xfrm>
            <a:off x="5384801" y="1315685"/>
            <a:ext cx="6345754" cy="4610102"/>
          </a:xfrm>
          <a:prstGeom prst="roundRect">
            <a:avLst>
              <a:gd name="adj" fmla="val 76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EC47CF-A57F-2847-87B4-34EF4C9001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15000" y="4889500"/>
            <a:ext cx="5626100" cy="86560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1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4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2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1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1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pl-PL" noProof="0" dirty="0"/>
              <a:t>Opisz projekt</a:t>
            </a:r>
          </a:p>
          <a:p>
            <a:pPr lvl="0"/>
            <a:r>
              <a:rPr lang="pl-PL" noProof="0" dirty="0"/>
              <a:t>(tutaj wymieniamy przykłady, wraz z ilustracją zdjęciową, zrealizowanym programem </a:t>
            </a:r>
            <a:br>
              <a:rPr lang="pl-PL" noProof="0" dirty="0"/>
            </a:br>
            <a:r>
              <a:rPr lang="pl-PL" noProof="0" dirty="0"/>
              <a:t>i źródłem finansowania; można również dodać różne inicjatywy zrealizowane przez fundacje oraz stowarzyszenia)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CF7E21A-6E2B-414F-B5C4-7FE67F05C96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715000" y="1651000"/>
            <a:ext cx="5626100" cy="30797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pl-PL" dirty="0"/>
              <a:t>Wstaw zdjęcie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5414DF-B03D-4844-B295-D5AC54E29154}"/>
              </a:ext>
            </a:extLst>
          </p:cNvPr>
          <p:cNvSpPr txBox="1"/>
          <p:nvPr userDrawn="1"/>
        </p:nvSpPr>
        <p:spPr>
          <a:xfrm>
            <a:off x="717017" y="1315685"/>
            <a:ext cx="3956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l-PL" sz="3200" b="1" i="0" noProof="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Przyroda</a:t>
            </a:r>
            <a:endParaRPr lang="pl-PL" sz="1100" b="1" i="0" noProof="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749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4464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72" r:id="rId9"/>
    <p:sldLayoutId id="2147483673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1290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0D46BB-7847-EE47-A776-7D5BDD5ACAD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F2BFD6-38A9-1A43-89FA-FFEF9FCD2B2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FA855E-10AE-5642-A13D-B7CE8C84E65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EB4983B-0963-904A-BE67-FAD37C5CDEB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D841CFE-55B7-9147-B629-84132A9D993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63E759A-C652-004A-88C5-E0DBE013A35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</p:spTree>
    <p:extLst>
      <p:ext uri="{BB962C8B-B14F-4D97-AF65-F5344CB8AC3E}">
        <p14:creationId xmlns:p14="http://schemas.microsoft.com/office/powerpoint/2010/main" val="3351452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E524549-2455-5142-B829-2D175101E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5E618A-7446-1042-9E72-8FA974B5489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2627086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4F34FF4-6700-D549-B957-C3AF21A31B3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E4CD83-10CC-1047-AC45-9EC1144D405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4BF1DC-883D-2A46-8F3E-C6B2E540EB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4243685-AC75-6745-9289-57F33D3B56A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D7B360A-5DC5-F944-93F0-B3468D19658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CB9026B-3C0B-5B42-9223-BA44C11304D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</p:spTree>
    <p:extLst>
      <p:ext uri="{BB962C8B-B14F-4D97-AF65-F5344CB8AC3E}">
        <p14:creationId xmlns:p14="http://schemas.microsoft.com/office/powerpoint/2010/main" val="33847107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F102211-8117-8B43-A36F-02F56DF767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E9B48D-CB0D-7047-9014-C3965597F84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2933585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CED4916-7E24-9A45-A241-EFFA8065F6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4248A9-08F4-1140-86BC-843056B825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C7886F-CC0D-E144-AD92-1B3C02E4C9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6B6F553-DF9F-D144-AD31-FB6C1D6D26E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307B54D-56E3-0341-8539-87167F2E850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1829636-F30A-1A49-85DD-BA7C81A5A40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</p:spTree>
    <p:extLst>
      <p:ext uri="{BB962C8B-B14F-4D97-AF65-F5344CB8AC3E}">
        <p14:creationId xmlns:p14="http://schemas.microsoft.com/office/powerpoint/2010/main" val="22541025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9EA48B-4B16-D942-985B-5CC427BDE0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9242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B9EED74-67FB-6548-9C6D-C5F00C3163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0813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5575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CD2546D-BFB8-3347-8BFE-B1C071349B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A88C70-52D3-DE4D-871F-F8A2BF5F149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4009193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942C3C9-C446-3B47-AF39-45C1CCE0D00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8A22E2-E3E2-6543-8CAC-8481DC7B593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5241BC-3968-1F49-8507-E0CA759B1C6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04D1771-0207-C24D-9524-3B4932FD1F8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0F8DC57-3000-B94B-9660-029634F2DA7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4A56F7-6568-2843-A048-D861598C7F3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</p:spTree>
    <p:extLst>
      <p:ext uri="{BB962C8B-B14F-4D97-AF65-F5344CB8AC3E}">
        <p14:creationId xmlns:p14="http://schemas.microsoft.com/office/powerpoint/2010/main" val="2707481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8CEAB4C-A599-1B4B-A068-9DBADEBF39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66C580-C7B2-5348-B382-24CDD250C6F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2259627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8612041-CBAD-734C-9875-E6DE02EF0AD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E738F9-186E-FC43-91CD-D87DA495211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23B15D-B514-E442-9C69-7439A81858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D324650-18DA-2249-A9EA-5415BEB367B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05CD317-5729-2146-B1F6-3D29D4133B2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495717D-BFCA-4546-A884-0E784293B89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</p:spTree>
    <p:extLst>
      <p:ext uri="{BB962C8B-B14F-4D97-AF65-F5344CB8AC3E}">
        <p14:creationId xmlns:p14="http://schemas.microsoft.com/office/powerpoint/2010/main" val="4085853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20FF1FA-8B6D-D94C-A172-D3EFBEA649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D9D71A-B5EC-5E46-B18D-8EB34CAF91D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1715822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581155E-5E3E-7A47-BF32-AEDD4C87D4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1330644-24FD-DE4B-956F-4B671642F1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F52F5E1-E191-9C4D-B06F-41B4675B59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F33F287-9079-C747-8D9A-78A67A5BAD1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DA38408-02C8-DF49-AA91-98C0A8E78EE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99744CB-0F13-F541-BC9B-22BF9E5BBB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</p:spTree>
    <p:extLst>
      <p:ext uri="{BB962C8B-B14F-4D97-AF65-F5344CB8AC3E}">
        <p14:creationId xmlns:p14="http://schemas.microsoft.com/office/powerpoint/2010/main" val="2014462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5269679-4AE4-0540-B411-5C212AE9FC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8DDF6E-C5CA-FE44-A85C-1566E5F9BEF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17780778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0</Words>
  <Application>Microsoft Macintosh PowerPoint</Application>
  <PresentationFormat>Widescreen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Calibri</vt:lpstr>
      <vt:lpstr>Arial</vt:lpstr>
      <vt:lpstr>Lato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Tomasz Mostowski</dc:creator>
  <cp:lastModifiedBy>Tomasz Mostowski</cp:lastModifiedBy>
  <cp:revision>6</cp:revision>
  <dcterms:created xsi:type="dcterms:W3CDTF">2022-01-27T08:52:39Z</dcterms:created>
  <dcterms:modified xsi:type="dcterms:W3CDTF">2022-02-15T14:39:31Z</dcterms:modified>
</cp:coreProperties>
</file>