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41" r:id="rId5"/>
  </p:sldMasterIdLst>
  <p:notesMasterIdLst>
    <p:notesMasterId r:id="rId88"/>
  </p:notesMasterIdLst>
  <p:handoutMasterIdLst>
    <p:handoutMasterId r:id="rId89"/>
  </p:handoutMasterIdLst>
  <p:sldIdLst>
    <p:sldId id="256" r:id="rId6"/>
    <p:sldId id="265" r:id="rId7"/>
    <p:sldId id="274" r:id="rId8"/>
    <p:sldId id="275" r:id="rId9"/>
    <p:sldId id="276" r:id="rId10"/>
    <p:sldId id="277" r:id="rId11"/>
    <p:sldId id="278" r:id="rId12"/>
    <p:sldId id="25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366" r:id="rId30"/>
    <p:sldId id="295" r:id="rId31"/>
    <p:sldId id="297" r:id="rId32"/>
    <p:sldId id="298" r:id="rId33"/>
    <p:sldId id="299" r:id="rId34"/>
    <p:sldId id="300" r:id="rId35"/>
    <p:sldId id="303" r:id="rId36"/>
    <p:sldId id="338" r:id="rId37"/>
    <p:sldId id="315" r:id="rId38"/>
    <p:sldId id="340" r:id="rId39"/>
    <p:sldId id="316" r:id="rId40"/>
    <p:sldId id="317" r:id="rId41"/>
    <p:sldId id="341" r:id="rId42"/>
    <p:sldId id="318" r:id="rId43"/>
    <p:sldId id="319" r:id="rId44"/>
    <p:sldId id="320" r:id="rId45"/>
    <p:sldId id="321" r:id="rId46"/>
    <p:sldId id="322" r:id="rId47"/>
    <p:sldId id="333" r:id="rId48"/>
    <p:sldId id="334" r:id="rId49"/>
    <p:sldId id="349" r:id="rId50"/>
    <p:sldId id="323" r:id="rId51"/>
    <p:sldId id="342" r:id="rId52"/>
    <p:sldId id="350" r:id="rId53"/>
    <p:sldId id="335" r:id="rId54"/>
    <p:sldId id="336" r:id="rId55"/>
    <p:sldId id="343" r:id="rId56"/>
    <p:sldId id="351" r:id="rId57"/>
    <p:sldId id="337" r:id="rId58"/>
    <p:sldId id="324" r:id="rId59"/>
    <p:sldId id="304" r:id="rId60"/>
    <p:sldId id="364" r:id="rId61"/>
    <p:sldId id="345" r:id="rId62"/>
    <p:sldId id="325" r:id="rId63"/>
    <p:sldId id="326" r:id="rId64"/>
    <p:sldId id="327" r:id="rId65"/>
    <p:sldId id="328" r:id="rId66"/>
    <p:sldId id="329" r:id="rId67"/>
    <p:sldId id="339" r:id="rId68"/>
    <p:sldId id="346" r:id="rId69"/>
    <p:sldId id="348" r:id="rId70"/>
    <p:sldId id="347" r:id="rId71"/>
    <p:sldId id="305" r:id="rId72"/>
    <p:sldId id="353" r:id="rId73"/>
    <p:sldId id="302" r:id="rId74"/>
    <p:sldId id="352" r:id="rId75"/>
    <p:sldId id="362" r:id="rId76"/>
    <p:sldId id="296" r:id="rId77"/>
    <p:sldId id="355" r:id="rId78"/>
    <p:sldId id="356" r:id="rId79"/>
    <p:sldId id="357" r:id="rId80"/>
    <p:sldId id="358" r:id="rId81"/>
    <p:sldId id="354" r:id="rId82"/>
    <p:sldId id="359" r:id="rId83"/>
    <p:sldId id="360" r:id="rId84"/>
    <p:sldId id="365" r:id="rId85"/>
    <p:sldId id="361" r:id="rId86"/>
    <p:sldId id="363" r:id="rId87"/>
  </p:sldIdLst>
  <p:sldSz cx="9144000" cy="5143500" type="screen16x9"/>
  <p:notesSz cx="6858000" cy="9144000"/>
  <p:defaultTex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696F82-AE90-BD5C-B883-6A061B7F771A}" name="Anna Ciesek" initials="AC" userId="S::aciesek@cppc.gov.pl::d3f4f157-8267-4264-bdeb-3ef915c0ea46" providerId="AD"/>
  <p188:author id="{4AD198F7-3805-339F-DC5D-3BD8D6647152}" name="Ewa Siczek" initials="ES" userId="S::esiczek@cppc.gov.pl::5c35bba4-663b-447d-8554-e154315867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3557" autoAdjust="0"/>
  </p:normalViewPr>
  <p:slideViewPr>
    <p:cSldViewPr showGuides="1">
      <p:cViewPr varScale="1">
        <p:scale>
          <a:sx n="80" d="100"/>
          <a:sy n="80" d="100"/>
        </p:scale>
        <p:origin x="1020" y="44"/>
      </p:cViewPr>
      <p:guideLst>
        <p:guide orient="horz" pos="1620"/>
        <p:guide pos="2880"/>
      </p:guideLst>
    </p:cSldViewPr>
  </p:slideViewPr>
  <p:notesTextViewPr>
    <p:cViewPr>
      <p:scale>
        <a:sx n="1" d="1"/>
        <a:sy n="1" d="1"/>
      </p:scale>
      <p:origin x="0" y="0"/>
    </p:cViewPr>
  </p:notesTextViewPr>
  <p:notesViewPr>
    <p:cSldViewPr>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handoutMaster" Target="handoutMasters/handout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commentAuthors" Target="commentAuthors.xml"/><Relationship Id="rId95" Type="http://schemas.microsoft.com/office/2018/10/relationships/authors" Target="author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8131F2C1-44D2-4ED7-BA3C-B03516C602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ymbol zastępczy daty 2">
            <a:extLst>
              <a:ext uri="{FF2B5EF4-FFF2-40B4-BE49-F238E27FC236}">
                <a16:creationId xmlns:a16="http://schemas.microsoft.com/office/drawing/2014/main" id="{BCC6A2F8-6413-4BD6-9670-42A3AD914D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A9981C-0199-4C1C-BF55-B9D1845E24AB}" type="datetimeFigureOut">
              <a:rPr lang="en-US" smtClean="0"/>
              <a:t>3/13/2025</a:t>
            </a:fld>
            <a:endParaRPr lang="en-US"/>
          </a:p>
        </p:txBody>
      </p:sp>
      <p:sp>
        <p:nvSpPr>
          <p:cNvPr id="4" name="Symbol zastępczy stopki 3">
            <a:extLst>
              <a:ext uri="{FF2B5EF4-FFF2-40B4-BE49-F238E27FC236}">
                <a16:creationId xmlns:a16="http://schemas.microsoft.com/office/drawing/2014/main" id="{37BF2785-6379-4E0D-AD4C-F5805D9846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ymbol zastępczy numeru slajdu 4">
            <a:extLst>
              <a:ext uri="{FF2B5EF4-FFF2-40B4-BE49-F238E27FC236}">
                <a16:creationId xmlns:a16="http://schemas.microsoft.com/office/drawing/2014/main" id="{656C95A6-4C19-47FE-AA18-9E2DB5F9CD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B82100-07E7-4199-BF42-570F551AA8C6}" type="slidenum">
              <a:rPr lang="en-US" smtClean="0"/>
              <a:t>‹#›</a:t>
            </a:fld>
            <a:endParaRPr lang="en-US"/>
          </a:p>
        </p:txBody>
      </p:sp>
    </p:spTree>
    <p:extLst>
      <p:ext uri="{BB962C8B-B14F-4D97-AF65-F5344CB8AC3E}">
        <p14:creationId xmlns:p14="http://schemas.microsoft.com/office/powerpoint/2010/main" val="2292223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13.03.2025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715792" rtl="0" eaLnBrk="1" latinLnBrk="0" hangingPunct="1">
      <a:defRPr sz="939" kern="1200">
        <a:solidFill>
          <a:schemeClr val="tx1"/>
        </a:solidFill>
        <a:latin typeface="+mn-lt"/>
        <a:ea typeface="+mn-ea"/>
        <a:cs typeface="+mn-cs"/>
      </a:defRPr>
    </a:lvl1pPr>
    <a:lvl2pPr marL="357896" algn="l" defTabSz="715792" rtl="0" eaLnBrk="1" latinLnBrk="0" hangingPunct="1">
      <a:defRPr sz="939" kern="1200">
        <a:solidFill>
          <a:schemeClr val="tx1"/>
        </a:solidFill>
        <a:latin typeface="+mn-lt"/>
        <a:ea typeface="+mn-ea"/>
        <a:cs typeface="+mn-cs"/>
      </a:defRPr>
    </a:lvl2pPr>
    <a:lvl3pPr marL="715792" algn="l" defTabSz="715792" rtl="0" eaLnBrk="1" latinLnBrk="0" hangingPunct="1">
      <a:defRPr sz="939" kern="1200">
        <a:solidFill>
          <a:schemeClr val="tx1"/>
        </a:solidFill>
        <a:latin typeface="+mn-lt"/>
        <a:ea typeface="+mn-ea"/>
        <a:cs typeface="+mn-cs"/>
      </a:defRPr>
    </a:lvl3pPr>
    <a:lvl4pPr marL="1073688" algn="l" defTabSz="715792" rtl="0" eaLnBrk="1" latinLnBrk="0" hangingPunct="1">
      <a:defRPr sz="939" kern="1200">
        <a:solidFill>
          <a:schemeClr val="tx1"/>
        </a:solidFill>
        <a:latin typeface="+mn-lt"/>
        <a:ea typeface="+mn-ea"/>
        <a:cs typeface="+mn-cs"/>
      </a:defRPr>
    </a:lvl4pPr>
    <a:lvl5pPr marL="1431585" algn="l" defTabSz="715792" rtl="0" eaLnBrk="1" latinLnBrk="0" hangingPunct="1">
      <a:defRPr sz="939" kern="1200">
        <a:solidFill>
          <a:schemeClr val="tx1"/>
        </a:solidFill>
        <a:latin typeface="+mn-lt"/>
        <a:ea typeface="+mn-ea"/>
        <a:cs typeface="+mn-cs"/>
      </a:defRPr>
    </a:lvl5pPr>
    <a:lvl6pPr marL="1789481" algn="l" defTabSz="715792" rtl="0" eaLnBrk="1" latinLnBrk="0" hangingPunct="1">
      <a:defRPr sz="939" kern="1200">
        <a:solidFill>
          <a:schemeClr val="tx1"/>
        </a:solidFill>
        <a:latin typeface="+mn-lt"/>
        <a:ea typeface="+mn-ea"/>
        <a:cs typeface="+mn-cs"/>
      </a:defRPr>
    </a:lvl6pPr>
    <a:lvl7pPr marL="2147377" algn="l" defTabSz="715792" rtl="0" eaLnBrk="1" latinLnBrk="0" hangingPunct="1">
      <a:defRPr sz="939" kern="1200">
        <a:solidFill>
          <a:schemeClr val="tx1"/>
        </a:solidFill>
        <a:latin typeface="+mn-lt"/>
        <a:ea typeface="+mn-ea"/>
        <a:cs typeface="+mn-cs"/>
      </a:defRPr>
    </a:lvl7pPr>
    <a:lvl8pPr marL="2505273" algn="l" defTabSz="715792" rtl="0" eaLnBrk="1" latinLnBrk="0" hangingPunct="1">
      <a:defRPr sz="939" kern="1200">
        <a:solidFill>
          <a:schemeClr val="tx1"/>
        </a:solidFill>
        <a:latin typeface="+mn-lt"/>
        <a:ea typeface="+mn-ea"/>
        <a:cs typeface="+mn-cs"/>
      </a:defRPr>
    </a:lvl8pPr>
    <a:lvl9pPr marL="2863169" algn="l" defTabSz="715792" rtl="0" eaLnBrk="1" latinLnBrk="0" hangingPunct="1">
      <a:defRPr sz="9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7</a:t>
            </a:fld>
            <a:endParaRPr lang="pl-PL"/>
          </a:p>
        </p:txBody>
      </p:sp>
    </p:spTree>
    <p:extLst>
      <p:ext uri="{BB962C8B-B14F-4D97-AF65-F5344CB8AC3E}">
        <p14:creationId xmlns:p14="http://schemas.microsoft.com/office/powerpoint/2010/main" val="321567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24</a:t>
            </a:fld>
            <a:endParaRPr lang="pl-PL"/>
          </a:p>
        </p:txBody>
      </p:sp>
    </p:spTree>
    <p:extLst>
      <p:ext uri="{BB962C8B-B14F-4D97-AF65-F5344CB8AC3E}">
        <p14:creationId xmlns:p14="http://schemas.microsoft.com/office/powerpoint/2010/main" val="1567630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6BEF9-28B0-0928-9E56-49FF4639736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4324E52-0291-54AC-1031-B91404D9B7A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9064E6F-B79F-7881-3B29-B18F81AAB27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41EF6B1D-8593-BBC2-6335-0DF611BEE992}"/>
              </a:ext>
            </a:extLst>
          </p:cNvPr>
          <p:cNvSpPr>
            <a:spLocks noGrp="1"/>
          </p:cNvSpPr>
          <p:nvPr>
            <p:ph type="sldNum" sz="quarter" idx="5"/>
          </p:nvPr>
        </p:nvSpPr>
        <p:spPr/>
        <p:txBody>
          <a:bodyPr/>
          <a:lstStyle/>
          <a:p>
            <a:fld id="{2C02B4DB-5212-AD42-B2C1-BD19AC94D45E}" type="slidenum">
              <a:rPr lang="pl-PL" smtClean="0"/>
              <a:t>25</a:t>
            </a:fld>
            <a:endParaRPr lang="pl-PL"/>
          </a:p>
        </p:txBody>
      </p:sp>
    </p:spTree>
    <p:extLst>
      <p:ext uri="{BB962C8B-B14F-4D97-AF65-F5344CB8AC3E}">
        <p14:creationId xmlns:p14="http://schemas.microsoft.com/office/powerpoint/2010/main" val="179920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0FF24AE-C50B-2313-CA1B-A7FDA4C5FB6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6C9ACE1-8C76-8316-367F-0D1A38B45A29}"/>
              </a:ext>
            </a:extLst>
          </p:cNvPr>
          <p:cNvSpPr txBox="1">
            <a:spLocks noGrp="1"/>
          </p:cNvSpPr>
          <p:nvPr>
            <p:ph type="body" sz="quarter" idx="1"/>
          </p:nvPr>
        </p:nvSpPr>
        <p:spPr/>
        <p:txBody>
          <a:bodyPr/>
          <a:lstStyle/>
          <a:p>
            <a:endParaRPr lang="pl-PL"/>
          </a:p>
        </p:txBody>
      </p:sp>
      <p:sp>
        <p:nvSpPr>
          <p:cNvPr id="4" name="Symbol zastępczy numeru slajdu 3">
            <a:extLst>
              <a:ext uri="{FF2B5EF4-FFF2-40B4-BE49-F238E27FC236}">
                <a16:creationId xmlns:a16="http://schemas.microsoft.com/office/drawing/2014/main" id="{9D888103-DB01-5ECE-3824-CC377D912A3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E18B217A-2799-4B53-98C7-21166187FC1C}" type="slidenum">
              <a:rPr kumimoji="0" lang="pl-P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46</a:t>
            </a:fld>
            <a:endParaRPr kumimoji="0" lang="pl-PL"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A58F0-2635-79DC-E85C-2D128510773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7404B88-1038-F010-8AE7-0420732A78D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43C9D94-D7FE-0C0C-0D33-C20E7E0178C9}"/>
              </a:ext>
            </a:extLst>
          </p:cNvPr>
          <p:cNvSpPr txBox="1">
            <a:spLocks noGrp="1"/>
          </p:cNvSpPr>
          <p:nvPr>
            <p:ph type="body" sz="quarter" idx="1"/>
          </p:nvPr>
        </p:nvSpPr>
        <p:spPr/>
        <p:txBody>
          <a:bodyPr/>
          <a:lstStyle/>
          <a:p>
            <a:endParaRPr lang="pl-PL"/>
          </a:p>
        </p:txBody>
      </p:sp>
      <p:sp>
        <p:nvSpPr>
          <p:cNvPr id="4" name="Symbol zastępczy numeru slajdu 3">
            <a:extLst>
              <a:ext uri="{FF2B5EF4-FFF2-40B4-BE49-F238E27FC236}">
                <a16:creationId xmlns:a16="http://schemas.microsoft.com/office/drawing/2014/main" id="{BC505F08-26CA-FE18-34C5-65C2A7A17E7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E18B217A-2799-4B53-98C7-21166187FC1C}" type="slidenum">
              <a:rPr kumimoji="0" lang="pl-P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48</a:t>
            </a:fld>
            <a:endParaRPr kumimoji="0" lang="pl-PL"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6775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70</a:t>
            </a:fld>
            <a:endParaRPr lang="pl-PL"/>
          </a:p>
        </p:txBody>
      </p:sp>
    </p:spTree>
    <p:extLst>
      <p:ext uri="{BB962C8B-B14F-4D97-AF65-F5344CB8AC3E}">
        <p14:creationId xmlns:p14="http://schemas.microsoft.com/office/powerpoint/2010/main" val="1341262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3.png"/><Relationship Id="rId2" Type="http://schemas.openxmlformats.org/officeDocument/2006/relationships/image" Target="../media/image9.png"/><Relationship Id="rId16"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jp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877995" y="1342959"/>
            <a:ext cx="7388942" cy="294361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264484" cy="19687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pic>
        <p:nvPicPr>
          <p:cNvPr id="14" name="Obraz 13">
            <a:extLst>
              <a:ext uri="{FF2B5EF4-FFF2-40B4-BE49-F238E27FC236}">
                <a16:creationId xmlns:a16="http://schemas.microsoft.com/office/drawing/2014/main" id="{2B41AD81-079D-B212-C8B7-9A9D3BEE5179}"/>
              </a:ext>
              <a:ext uri="{C183D7F6-B498-43B3-948B-1728B52AA6E4}">
                <adec:decorative xmlns:adec="http://schemas.microsoft.com/office/drawing/2017/decorative" val="1"/>
              </a:ext>
            </a:extLst>
          </p:cNvPr>
          <p:cNvPicPr>
            <a:picLocks noChangeAspect="1"/>
          </p:cNvPicPr>
          <p:nvPr userDrawn="1"/>
        </p:nvPicPr>
        <p:blipFill>
          <a:blip r:embed="rId2">
            <a:alphaModFix amt="55000"/>
            <a:extLst>
              <a:ext uri="{28A0092B-C50C-407E-A947-70E740481C1C}">
                <a14:useLocalDpi xmlns:a14="http://schemas.microsoft.com/office/drawing/2010/main" val="0"/>
              </a:ext>
            </a:extLst>
          </a:blip>
          <a:stretch>
            <a:fillRect/>
          </a:stretch>
        </p:blipFill>
        <p:spPr>
          <a:xfrm>
            <a:off x="511114" y="367681"/>
            <a:ext cx="800100" cy="800100"/>
          </a:xfrm>
          <a:prstGeom prst="rect">
            <a:avLst/>
          </a:prstGeom>
        </p:spPr>
      </p:pic>
      <p:pic>
        <p:nvPicPr>
          <p:cNvPr id="15" name="Obraz 14">
            <a:extLst>
              <a:ext uri="{FF2B5EF4-FFF2-40B4-BE49-F238E27FC236}">
                <a16:creationId xmlns:a16="http://schemas.microsoft.com/office/drawing/2014/main" id="{0A433181-6EED-44B3-4822-4AF9E6BA906A}"/>
              </a:ext>
              <a:ext uri="{C183D7F6-B498-43B3-948B-1728B52AA6E4}">
                <adec:decorative xmlns:adec="http://schemas.microsoft.com/office/drawing/2017/decorative" val="1"/>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1800941" y="367681"/>
            <a:ext cx="800100" cy="800100"/>
          </a:xfrm>
          <a:prstGeom prst="rect">
            <a:avLst/>
          </a:prstGeom>
        </p:spPr>
      </p:pic>
      <p:pic>
        <p:nvPicPr>
          <p:cNvPr id="16" name="Obraz 15">
            <a:extLst>
              <a:ext uri="{FF2B5EF4-FFF2-40B4-BE49-F238E27FC236}">
                <a16:creationId xmlns:a16="http://schemas.microsoft.com/office/drawing/2014/main" id="{276322E5-6025-7EA2-67FB-9F57E9210052}"/>
              </a:ext>
              <a:ext uri="{C183D7F6-B498-43B3-948B-1728B52AA6E4}">
                <adec:decorative xmlns:adec="http://schemas.microsoft.com/office/drawing/2017/decorative" val="1"/>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3090767" y="367681"/>
            <a:ext cx="800100" cy="800100"/>
          </a:xfrm>
          <a:prstGeom prst="rect">
            <a:avLst/>
          </a:prstGeom>
        </p:spPr>
      </p:pic>
      <p:sp>
        <p:nvSpPr>
          <p:cNvPr id="2" name="Title 1"/>
          <p:cNvSpPr>
            <a:spLocks noGrp="1"/>
          </p:cNvSpPr>
          <p:nvPr>
            <p:ph type="ctrTitle"/>
          </p:nvPr>
        </p:nvSpPr>
        <p:spPr>
          <a:xfrm>
            <a:off x="1185249" y="2081379"/>
            <a:ext cx="6773550" cy="753648"/>
          </a:xfrm>
        </p:spPr>
        <p:txBody>
          <a:bodyPr anchor="t" anchorCtr="0">
            <a:normAutofit/>
          </a:bodyPr>
          <a:lstStyle>
            <a:lvl1pPr algn="l">
              <a:lnSpc>
                <a:spcPts val="2722"/>
              </a:lnSpc>
              <a:defRPr sz="2177"/>
            </a:lvl1pPr>
          </a:lstStyle>
          <a:p>
            <a:r>
              <a:rPr lang="pl-PL" dirty="0"/>
              <a:t>Kliknij, aby edytować styl</a:t>
            </a:r>
            <a:endParaRPr lang="en-US" dirty="0"/>
          </a:p>
        </p:txBody>
      </p:sp>
      <p:sp>
        <p:nvSpPr>
          <p:cNvPr id="3" name="Subtitle 2"/>
          <p:cNvSpPr>
            <a:spLocks noGrp="1"/>
          </p:cNvSpPr>
          <p:nvPr>
            <p:ph type="subTitle" idx="1"/>
          </p:nvPr>
        </p:nvSpPr>
        <p:spPr>
          <a:xfrm>
            <a:off x="1185259" y="3307899"/>
            <a:ext cx="6773483" cy="734817"/>
          </a:xfrm>
        </p:spPr>
        <p:txBody>
          <a:bodyPr>
            <a:normAutofit/>
          </a:bodyPr>
          <a:lstStyle>
            <a:lvl1pPr marL="0" indent="0" algn="l">
              <a:lnSpc>
                <a:spcPts val="2381"/>
              </a:lnSpc>
              <a:buNone/>
              <a:defRPr sz="1905" b="1">
                <a:solidFill>
                  <a:schemeClr val="tx2"/>
                </a:solidFill>
              </a:defRPr>
            </a:lvl1pPr>
            <a:lvl2pPr marL="342903" indent="0" algn="ctr">
              <a:buNone/>
              <a:defRPr sz="1500"/>
            </a:lvl2pPr>
            <a:lvl3pPr marL="685804" indent="0" algn="ctr">
              <a:buNone/>
              <a:defRPr sz="1350"/>
            </a:lvl3pPr>
            <a:lvl4pPr marL="1028707" indent="0" algn="ctr">
              <a:buNone/>
              <a:defRPr sz="1200"/>
            </a:lvl4pPr>
            <a:lvl5pPr marL="1371609" indent="0" algn="ctr">
              <a:buNone/>
              <a:defRPr sz="1200"/>
            </a:lvl5pPr>
            <a:lvl6pPr marL="1714511" indent="0" algn="ctr">
              <a:buNone/>
              <a:defRPr sz="1200"/>
            </a:lvl6pPr>
            <a:lvl7pPr marL="2057413" indent="0" algn="ctr">
              <a:buNone/>
              <a:defRPr sz="1200"/>
            </a:lvl7pPr>
            <a:lvl8pPr marL="2400316" indent="0" algn="ctr">
              <a:buNone/>
              <a:defRPr sz="1200"/>
            </a:lvl8pPr>
            <a:lvl9pPr marL="2743218" indent="0" algn="ctr">
              <a:buNone/>
              <a:defRPr sz="1200"/>
            </a:lvl9pPr>
          </a:lstStyle>
          <a:p>
            <a:r>
              <a:rPr lang="pl-PL"/>
              <a:t>Kliknij, aby edytować styl wzorca podtytułu</a:t>
            </a:r>
            <a:endParaRPr lang="en-US" dirty="0"/>
          </a:p>
        </p:txBody>
      </p:sp>
      <p:sp>
        <p:nvSpPr>
          <p:cNvPr id="4" name="Date Placeholder 3"/>
          <p:cNvSpPr>
            <a:spLocks noGrp="1"/>
          </p:cNvSpPr>
          <p:nvPr>
            <p:ph type="dt" sz="half" idx="10"/>
          </p:nvPr>
        </p:nvSpPr>
        <p:spPr>
          <a:xfrm>
            <a:off x="6726719" y="367682"/>
            <a:ext cx="1539287" cy="237532"/>
          </a:xfrm>
          <a:prstGeom prst="rect">
            <a:avLst/>
          </a:prstGeom>
        </p:spPr>
        <p:txBody>
          <a:bodyPr lIns="0" tIns="0" rIns="0" bIns="0"/>
          <a:lstStyle>
            <a:lvl1pPr algn="r">
              <a:lnSpc>
                <a:spcPts val="1225"/>
              </a:lnSpc>
              <a:defRPr sz="953">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13.03.2025</a:t>
            </a:fld>
            <a:endParaRPr lang="pl-PL" dirty="0"/>
          </a:p>
        </p:txBody>
      </p:sp>
      <p:pic>
        <p:nvPicPr>
          <p:cNvPr id="7" name="Obraz 6">
            <a:extLst>
              <a:ext uri="{FF2B5EF4-FFF2-40B4-BE49-F238E27FC236}">
                <a16:creationId xmlns:a16="http://schemas.microsoft.com/office/drawing/2014/main" id="{D99AC2CA-7069-4A8E-9D19-13E7BFB1BE12}"/>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7063" y="1342959"/>
            <a:ext cx="3387422" cy="624285"/>
          </a:xfrm>
          <a:prstGeom prst="rect">
            <a:avLst/>
          </a:prstGeom>
        </p:spPr>
      </p:pic>
      <p:grpSp>
        <p:nvGrpSpPr>
          <p:cNvPr id="5" name="Grupa 4">
            <a:extLst>
              <a:ext uri="{FF2B5EF4-FFF2-40B4-BE49-F238E27FC236}">
                <a16:creationId xmlns:a16="http://schemas.microsoft.com/office/drawing/2014/main" id="{1F11BDE7-4E0D-3B57-C1F2-FAB29D5EB525}"/>
              </a:ext>
              <a:ext uri="{C183D7F6-B498-43B3-948B-1728B52AA6E4}">
                <adec:decorative xmlns:adec="http://schemas.microsoft.com/office/drawing/2017/decorative" val="1"/>
              </a:ext>
            </a:extLst>
          </p:cNvPr>
          <p:cNvGrpSpPr/>
          <p:nvPr userDrawn="1"/>
        </p:nvGrpSpPr>
        <p:grpSpPr>
          <a:xfrm>
            <a:off x="0" y="4313144"/>
            <a:ext cx="9144000" cy="830356"/>
            <a:chOff x="0" y="4313144"/>
            <a:chExt cx="9144000" cy="830356"/>
          </a:xfrm>
        </p:grpSpPr>
        <p:sp>
          <p:nvSpPr>
            <p:cNvPr id="6" name="Prostokąt 5">
              <a:extLst>
                <a:ext uri="{FF2B5EF4-FFF2-40B4-BE49-F238E27FC236}">
                  <a16:creationId xmlns:a16="http://schemas.microsoft.com/office/drawing/2014/main" id="{1FD4A20C-E9A6-9629-659F-83D8D35CB166}"/>
                </a:ext>
              </a:extLst>
            </p:cNvPr>
            <p:cNvSpPr/>
            <p:nvPr/>
          </p:nvSpPr>
          <p:spPr>
            <a:xfrm>
              <a:off x="0" y="4313144"/>
              <a:ext cx="9144000" cy="83035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3" name="Obraz 12">
              <a:extLst>
                <a:ext uri="{FF2B5EF4-FFF2-40B4-BE49-F238E27FC236}">
                  <a16:creationId xmlns:a16="http://schemas.microsoft.com/office/drawing/2014/main" id="{8DDB4542-B062-7BC3-3E72-63546FF1D8A9}"/>
                </a:ext>
              </a:extLst>
            </p:cNvPr>
            <p:cNvPicPr/>
            <p:nvPr/>
          </p:nvPicPr>
          <p:blipFill>
            <a:blip r:embed="rId6">
              <a:extLst>
                <a:ext uri="{28A0092B-C50C-407E-A947-70E740481C1C}">
                  <a14:useLocalDpi xmlns:a14="http://schemas.microsoft.com/office/drawing/2010/main" val="0"/>
                </a:ext>
              </a:extLst>
            </a:blip>
            <a:srcRect/>
            <a:stretch/>
          </p:blipFill>
          <p:spPr>
            <a:xfrm>
              <a:off x="2339607" y="4411957"/>
              <a:ext cx="4464786" cy="632729"/>
            </a:xfrm>
            <a:prstGeom prst="rect">
              <a:avLst/>
            </a:prstGeom>
          </p:spPr>
        </p:pic>
      </p:grpSp>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65"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1" name="Symbol zastępczy obrazu 10">
            <a:extLst>
              <a:ext uri="{FF2B5EF4-FFF2-40B4-BE49-F238E27FC236}">
                <a16:creationId xmlns:a16="http://schemas.microsoft.com/office/drawing/2014/main" id="{A760FD32-D539-3290-0E5F-1B5EF08EB2F0}"/>
              </a:ext>
              <a:ext uri="{C183D7F6-B498-43B3-948B-1728B52AA6E4}">
                <adec:decorative xmlns:adec="http://schemas.microsoft.com/office/drawing/2017/decorative" val="1"/>
              </a:ext>
            </a:extLst>
          </p:cNvPr>
          <p:cNvSpPr>
            <a:spLocks noGrp="1"/>
          </p:cNvSpPr>
          <p:nvPr>
            <p:ph type="pic" sz="quarter" idx="10"/>
          </p:nvPr>
        </p:nvSpPr>
        <p:spPr>
          <a:xfrm>
            <a:off x="867427" y="1"/>
            <a:ext cx="7399510" cy="3671963"/>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 name="connsiteX0" fmla="*/ 0 w 8640763"/>
              <a:gd name="connsiteY0" fmla="*/ 0 h 5221288"/>
              <a:gd name="connsiteX1" fmla="*/ 8640763 w 8640763"/>
              <a:gd name="connsiteY1" fmla="*/ 0 h 5221288"/>
              <a:gd name="connsiteX2" fmla="*/ 8640763 w 8640763"/>
              <a:gd name="connsiteY2" fmla="*/ 4500563 h 5221288"/>
              <a:gd name="connsiteX3" fmla="*/ 1443576 w 8640763"/>
              <a:gd name="connsiteY3" fmla="*/ 4369045 h 5221288"/>
              <a:gd name="connsiteX4" fmla="*/ 1439863 w 8640763"/>
              <a:gd name="connsiteY4" fmla="*/ 5221288 h 5221288"/>
              <a:gd name="connsiteX5" fmla="*/ 0 w 8640763"/>
              <a:gd name="connsiteY5" fmla="*/ 5221288 h 5221288"/>
              <a:gd name="connsiteX6" fmla="*/ 0 w 8640763"/>
              <a:gd name="connsiteY6" fmla="*/ 0 h 5221288"/>
              <a:gd name="connsiteX0" fmla="*/ 0 w 8640763"/>
              <a:gd name="connsiteY0" fmla="*/ 0 h 5221288"/>
              <a:gd name="connsiteX1" fmla="*/ 8640763 w 8640763"/>
              <a:gd name="connsiteY1" fmla="*/ 0 h 5221288"/>
              <a:gd name="connsiteX2" fmla="*/ 8629626 w 8640763"/>
              <a:gd name="connsiteY2" fmla="*/ 4359975 h 5221288"/>
              <a:gd name="connsiteX3" fmla="*/ 1443576 w 8640763"/>
              <a:gd name="connsiteY3" fmla="*/ 4369045 h 5221288"/>
              <a:gd name="connsiteX4" fmla="*/ 1439863 w 8640763"/>
              <a:gd name="connsiteY4" fmla="*/ 5221288 h 5221288"/>
              <a:gd name="connsiteX5" fmla="*/ 0 w 8640763"/>
              <a:gd name="connsiteY5" fmla="*/ 5221288 h 5221288"/>
              <a:gd name="connsiteX6" fmla="*/ 0 w 8640763"/>
              <a:gd name="connsiteY6" fmla="*/ 0 h 5221288"/>
              <a:gd name="connsiteX0" fmla="*/ 0 w 8640763"/>
              <a:gd name="connsiteY0" fmla="*/ 0 h 5231492"/>
              <a:gd name="connsiteX1" fmla="*/ 8640763 w 8640763"/>
              <a:gd name="connsiteY1" fmla="*/ 0 h 5231492"/>
              <a:gd name="connsiteX2" fmla="*/ 8629626 w 8640763"/>
              <a:gd name="connsiteY2" fmla="*/ 4359975 h 5231492"/>
              <a:gd name="connsiteX3" fmla="*/ 1443576 w 8640763"/>
              <a:gd name="connsiteY3" fmla="*/ 4369045 h 5231492"/>
              <a:gd name="connsiteX4" fmla="*/ 1439863 w 8640763"/>
              <a:gd name="connsiteY4" fmla="*/ 5231492 h 5231492"/>
              <a:gd name="connsiteX5" fmla="*/ 0 w 8640763"/>
              <a:gd name="connsiteY5" fmla="*/ 5221288 h 5231492"/>
              <a:gd name="connsiteX6" fmla="*/ 0 w 8640763"/>
              <a:gd name="connsiteY6" fmla="*/ 0 h 5231492"/>
              <a:gd name="connsiteX0" fmla="*/ 0 w 8640763"/>
              <a:gd name="connsiteY0" fmla="*/ 0 h 5231492"/>
              <a:gd name="connsiteX1" fmla="*/ 8640763 w 8640763"/>
              <a:gd name="connsiteY1" fmla="*/ 0 h 5231492"/>
              <a:gd name="connsiteX2" fmla="*/ 8629626 w 8640763"/>
              <a:gd name="connsiteY2" fmla="*/ 4359975 h 5231492"/>
              <a:gd name="connsiteX3" fmla="*/ 1443576 w 8640763"/>
              <a:gd name="connsiteY3" fmla="*/ 4369045 h 5231492"/>
              <a:gd name="connsiteX4" fmla="*/ 1439863 w 8640763"/>
              <a:gd name="connsiteY4" fmla="*/ 5231492 h 5231492"/>
              <a:gd name="connsiteX5" fmla="*/ 8353 w 8640763"/>
              <a:gd name="connsiteY5" fmla="*/ 5211085 h 5231492"/>
              <a:gd name="connsiteX6" fmla="*/ 0 w 8640763"/>
              <a:gd name="connsiteY6" fmla="*/ 0 h 5231492"/>
              <a:gd name="connsiteX0" fmla="*/ 0 w 8640763"/>
              <a:gd name="connsiteY0" fmla="*/ 0 h 5240109"/>
              <a:gd name="connsiteX1" fmla="*/ 8640763 w 8640763"/>
              <a:gd name="connsiteY1" fmla="*/ 0 h 5240109"/>
              <a:gd name="connsiteX2" fmla="*/ 8629626 w 8640763"/>
              <a:gd name="connsiteY2" fmla="*/ 4359975 h 5240109"/>
              <a:gd name="connsiteX3" fmla="*/ 1443576 w 8640763"/>
              <a:gd name="connsiteY3" fmla="*/ 4369045 h 5240109"/>
              <a:gd name="connsiteX4" fmla="*/ 1439863 w 8640763"/>
              <a:gd name="connsiteY4" fmla="*/ 5231492 h 5240109"/>
              <a:gd name="connsiteX5" fmla="*/ 8353 w 8640763"/>
              <a:gd name="connsiteY5" fmla="*/ 5240109 h 5240109"/>
              <a:gd name="connsiteX6" fmla="*/ 0 w 8640763"/>
              <a:gd name="connsiteY6" fmla="*/ 0 h 5240109"/>
              <a:gd name="connsiteX0" fmla="*/ 0 w 8640763"/>
              <a:gd name="connsiteY0" fmla="*/ 0 h 5232853"/>
              <a:gd name="connsiteX1" fmla="*/ 8640763 w 8640763"/>
              <a:gd name="connsiteY1" fmla="*/ 0 h 5232853"/>
              <a:gd name="connsiteX2" fmla="*/ 8629626 w 8640763"/>
              <a:gd name="connsiteY2" fmla="*/ 4359975 h 5232853"/>
              <a:gd name="connsiteX3" fmla="*/ 1443576 w 8640763"/>
              <a:gd name="connsiteY3" fmla="*/ 4369045 h 5232853"/>
              <a:gd name="connsiteX4" fmla="*/ 1439863 w 8640763"/>
              <a:gd name="connsiteY4" fmla="*/ 5231492 h 5232853"/>
              <a:gd name="connsiteX5" fmla="*/ 8353 w 8640763"/>
              <a:gd name="connsiteY5" fmla="*/ 5232853 h 5232853"/>
              <a:gd name="connsiteX6" fmla="*/ 0 w 8640763"/>
              <a:gd name="connsiteY6" fmla="*/ 0 h 5232853"/>
              <a:gd name="connsiteX0" fmla="*/ 0 w 8640763"/>
              <a:gd name="connsiteY0" fmla="*/ 0 h 5232853"/>
              <a:gd name="connsiteX1" fmla="*/ 8640763 w 8640763"/>
              <a:gd name="connsiteY1" fmla="*/ 0 h 5232853"/>
              <a:gd name="connsiteX2" fmla="*/ 8629626 w 8640763"/>
              <a:gd name="connsiteY2" fmla="*/ 4359975 h 5232853"/>
              <a:gd name="connsiteX3" fmla="*/ 1443576 w 8640763"/>
              <a:gd name="connsiteY3" fmla="*/ 4369045 h 5232853"/>
              <a:gd name="connsiteX4" fmla="*/ 1439863 w 8640763"/>
              <a:gd name="connsiteY4" fmla="*/ 5231492 h 5232853"/>
              <a:gd name="connsiteX5" fmla="*/ 8353 w 8640763"/>
              <a:gd name="connsiteY5" fmla="*/ 5232853 h 5232853"/>
              <a:gd name="connsiteX6" fmla="*/ 0 w 8640763"/>
              <a:gd name="connsiteY6" fmla="*/ 0 h 5232853"/>
              <a:gd name="connsiteX0" fmla="*/ 0 w 8640763"/>
              <a:gd name="connsiteY0" fmla="*/ 0 h 5249632"/>
              <a:gd name="connsiteX1" fmla="*/ 8640763 w 8640763"/>
              <a:gd name="connsiteY1" fmla="*/ 0 h 5249632"/>
              <a:gd name="connsiteX2" fmla="*/ 8629626 w 8640763"/>
              <a:gd name="connsiteY2" fmla="*/ 4359975 h 5249632"/>
              <a:gd name="connsiteX3" fmla="*/ 1443576 w 8640763"/>
              <a:gd name="connsiteY3" fmla="*/ 4369045 h 5249632"/>
              <a:gd name="connsiteX4" fmla="*/ 1449764 w 8640763"/>
              <a:gd name="connsiteY4" fmla="*/ 5249632 h 5249632"/>
              <a:gd name="connsiteX5" fmla="*/ 8353 w 8640763"/>
              <a:gd name="connsiteY5" fmla="*/ 5232853 h 5249632"/>
              <a:gd name="connsiteX6" fmla="*/ 0 w 8640763"/>
              <a:gd name="connsiteY6" fmla="*/ 0 h 5249632"/>
              <a:gd name="connsiteX0" fmla="*/ 0 w 8640763"/>
              <a:gd name="connsiteY0" fmla="*/ 0 h 5250993"/>
              <a:gd name="connsiteX1" fmla="*/ 8640763 w 8640763"/>
              <a:gd name="connsiteY1" fmla="*/ 0 h 5250993"/>
              <a:gd name="connsiteX2" fmla="*/ 8629626 w 8640763"/>
              <a:gd name="connsiteY2" fmla="*/ 4359975 h 5250993"/>
              <a:gd name="connsiteX3" fmla="*/ 1443576 w 8640763"/>
              <a:gd name="connsiteY3" fmla="*/ 4369045 h 5250993"/>
              <a:gd name="connsiteX4" fmla="*/ 1449764 w 8640763"/>
              <a:gd name="connsiteY4" fmla="*/ 5249632 h 5250993"/>
              <a:gd name="connsiteX5" fmla="*/ 3404 w 8640763"/>
              <a:gd name="connsiteY5" fmla="*/ 5250993 h 5250993"/>
              <a:gd name="connsiteX6" fmla="*/ 0 w 8640763"/>
              <a:gd name="connsiteY6" fmla="*/ 0 h 5250993"/>
              <a:gd name="connsiteX0" fmla="*/ 0 w 8640763"/>
              <a:gd name="connsiteY0" fmla="*/ 0 h 5250993"/>
              <a:gd name="connsiteX1" fmla="*/ 8640763 w 8640763"/>
              <a:gd name="connsiteY1" fmla="*/ 0 h 5250993"/>
              <a:gd name="connsiteX2" fmla="*/ 8629626 w 8640763"/>
              <a:gd name="connsiteY2" fmla="*/ 4359975 h 5250993"/>
              <a:gd name="connsiteX3" fmla="*/ 1443576 w 8640763"/>
              <a:gd name="connsiteY3" fmla="*/ 4369045 h 5250993"/>
              <a:gd name="connsiteX4" fmla="*/ 1443824 w 8640763"/>
              <a:gd name="connsiteY4" fmla="*/ 5242376 h 5250993"/>
              <a:gd name="connsiteX5" fmla="*/ 3404 w 8640763"/>
              <a:gd name="connsiteY5" fmla="*/ 5250993 h 5250993"/>
              <a:gd name="connsiteX6" fmla="*/ 0 w 8640763"/>
              <a:gd name="connsiteY6" fmla="*/ 0 h 5250993"/>
              <a:gd name="connsiteX0" fmla="*/ 8843 w 8649606"/>
              <a:gd name="connsiteY0" fmla="*/ 0 h 5242376"/>
              <a:gd name="connsiteX1" fmla="*/ 8649606 w 8649606"/>
              <a:gd name="connsiteY1" fmla="*/ 0 h 5242376"/>
              <a:gd name="connsiteX2" fmla="*/ 8638469 w 8649606"/>
              <a:gd name="connsiteY2" fmla="*/ 4359975 h 5242376"/>
              <a:gd name="connsiteX3" fmla="*/ 1452419 w 8649606"/>
              <a:gd name="connsiteY3" fmla="*/ 4369045 h 5242376"/>
              <a:gd name="connsiteX4" fmla="*/ 1452667 w 8649606"/>
              <a:gd name="connsiteY4" fmla="*/ 5242376 h 5242376"/>
              <a:gd name="connsiteX5" fmla="*/ 367 w 8649606"/>
              <a:gd name="connsiteY5" fmla="*/ 5236481 h 5242376"/>
              <a:gd name="connsiteX6" fmla="*/ 8843 w 8649606"/>
              <a:gd name="connsiteY6" fmla="*/ 0 h 5242376"/>
              <a:gd name="connsiteX0" fmla="*/ 8843 w 8649606"/>
              <a:gd name="connsiteY0" fmla="*/ 0 h 5250993"/>
              <a:gd name="connsiteX1" fmla="*/ 8649606 w 8649606"/>
              <a:gd name="connsiteY1" fmla="*/ 0 h 5250993"/>
              <a:gd name="connsiteX2" fmla="*/ 8638469 w 8649606"/>
              <a:gd name="connsiteY2" fmla="*/ 4359975 h 5250993"/>
              <a:gd name="connsiteX3" fmla="*/ 1452419 w 8649606"/>
              <a:gd name="connsiteY3" fmla="*/ 4369045 h 5250993"/>
              <a:gd name="connsiteX4" fmla="*/ 1452667 w 8649606"/>
              <a:gd name="connsiteY4" fmla="*/ 5242376 h 5250993"/>
              <a:gd name="connsiteX5" fmla="*/ 367 w 8649606"/>
              <a:gd name="connsiteY5" fmla="*/ 5250993 h 5250993"/>
              <a:gd name="connsiteX6" fmla="*/ 8843 w 8649606"/>
              <a:gd name="connsiteY6" fmla="*/ 0 h 5250993"/>
              <a:gd name="connsiteX0" fmla="*/ 11268 w 8652031"/>
              <a:gd name="connsiteY0" fmla="*/ 0 h 5250993"/>
              <a:gd name="connsiteX1" fmla="*/ 8652031 w 8652031"/>
              <a:gd name="connsiteY1" fmla="*/ 0 h 5250993"/>
              <a:gd name="connsiteX2" fmla="*/ 8640894 w 8652031"/>
              <a:gd name="connsiteY2" fmla="*/ 4359975 h 5250993"/>
              <a:gd name="connsiteX3" fmla="*/ 1454844 w 8652031"/>
              <a:gd name="connsiteY3" fmla="*/ 4369045 h 5250993"/>
              <a:gd name="connsiteX4" fmla="*/ 1455092 w 8652031"/>
              <a:gd name="connsiteY4" fmla="*/ 5242376 h 5250993"/>
              <a:gd name="connsiteX5" fmla="*/ 317 w 8652031"/>
              <a:gd name="connsiteY5" fmla="*/ 5250993 h 5250993"/>
              <a:gd name="connsiteX6" fmla="*/ 11268 w 8652031"/>
              <a:gd name="connsiteY6" fmla="*/ 0 h 5250993"/>
              <a:gd name="connsiteX0" fmla="*/ 11268 w 8652031"/>
              <a:gd name="connsiteY0" fmla="*/ 0 h 5244947"/>
              <a:gd name="connsiteX1" fmla="*/ 8652031 w 8652031"/>
              <a:gd name="connsiteY1" fmla="*/ 0 h 5244947"/>
              <a:gd name="connsiteX2" fmla="*/ 8640894 w 8652031"/>
              <a:gd name="connsiteY2" fmla="*/ 4359975 h 5244947"/>
              <a:gd name="connsiteX3" fmla="*/ 1454844 w 8652031"/>
              <a:gd name="connsiteY3" fmla="*/ 4369045 h 5244947"/>
              <a:gd name="connsiteX4" fmla="*/ 1455092 w 8652031"/>
              <a:gd name="connsiteY4" fmla="*/ 5242376 h 5244947"/>
              <a:gd name="connsiteX5" fmla="*/ 317 w 8652031"/>
              <a:gd name="connsiteY5" fmla="*/ 5244947 h 5244947"/>
              <a:gd name="connsiteX6" fmla="*/ 11268 w 8652031"/>
              <a:gd name="connsiteY6" fmla="*/ 0 h 5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2031" h="5244947">
                <a:moveTo>
                  <a:pt x="11268" y="0"/>
                </a:moveTo>
                <a:lnTo>
                  <a:pt x="8652031" y="0"/>
                </a:lnTo>
                <a:cubicBezTo>
                  <a:pt x="8648319" y="1453325"/>
                  <a:pt x="8644606" y="2906650"/>
                  <a:pt x="8640894" y="4359975"/>
                </a:cubicBezTo>
                <a:lnTo>
                  <a:pt x="1454844" y="4369045"/>
                </a:lnTo>
                <a:cubicBezTo>
                  <a:pt x="1453606" y="4653126"/>
                  <a:pt x="1456330" y="4958295"/>
                  <a:pt x="1455092" y="5242376"/>
                </a:cubicBezTo>
                <a:lnTo>
                  <a:pt x="317" y="5244947"/>
                </a:lnTo>
                <a:cubicBezTo>
                  <a:pt x="-2467" y="3507919"/>
                  <a:pt x="14052" y="1737028"/>
                  <a:pt x="11268" y="0"/>
                </a:cubicBez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680"/>
            </a:lvl1pPr>
          </a:lstStyle>
          <a:p>
            <a:r>
              <a:rPr lang="pl-PL"/>
              <a:t>Kliknij ikonę, aby dodać obraz</a:t>
            </a:r>
            <a:endParaRPr lang="pl-PL" dirty="0"/>
          </a:p>
        </p:txBody>
      </p:sp>
      <p:sp>
        <p:nvSpPr>
          <p:cNvPr id="12" name="Prostokąt 11">
            <a:extLst>
              <a:ext uri="{FF2B5EF4-FFF2-40B4-BE49-F238E27FC236}">
                <a16:creationId xmlns:a16="http://schemas.microsoft.com/office/drawing/2014/main" id="{F8E39A3A-22D6-B8ED-2F58-16F69704FFAA}"/>
              </a:ext>
            </a:extLst>
          </p:cNvPr>
          <p:cNvSpPr/>
          <p:nvPr userDrawn="1"/>
        </p:nvSpPr>
        <p:spPr>
          <a:xfrm>
            <a:off x="2108483" y="3050061"/>
            <a:ext cx="7035518" cy="1236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483768" y="3747872"/>
            <a:ext cx="6465290" cy="480062"/>
          </a:xfrm>
        </p:spPr>
        <p:txBody>
          <a:bodyPr/>
          <a:lstStyle/>
          <a:p>
            <a:r>
              <a:rPr lang="pl-PL" dirty="0"/>
              <a:t>Kliknij, aby edytować styl</a:t>
            </a:r>
          </a:p>
        </p:txBody>
      </p:sp>
      <p:pic>
        <p:nvPicPr>
          <p:cNvPr id="13" name="Obraz 12">
            <a:extLst>
              <a:ext uri="{FF2B5EF4-FFF2-40B4-BE49-F238E27FC236}">
                <a16:creationId xmlns:a16="http://schemas.microsoft.com/office/drawing/2014/main" id="{9997DB1B-7AEA-45AB-A95E-349DEBEE204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8483" y="3050061"/>
            <a:ext cx="3387422" cy="624285"/>
          </a:xfrm>
          <a:prstGeom prst="rect">
            <a:avLst/>
          </a:prstGeom>
        </p:spPr>
      </p:pic>
      <p:grpSp>
        <p:nvGrpSpPr>
          <p:cNvPr id="3" name="Grupa 2">
            <a:extLst>
              <a:ext uri="{FF2B5EF4-FFF2-40B4-BE49-F238E27FC236}">
                <a16:creationId xmlns:a16="http://schemas.microsoft.com/office/drawing/2014/main" id="{3A40449D-11FE-A3E5-CF9D-B9E20EE056C7}"/>
              </a:ext>
              <a:ext uri="{C183D7F6-B498-43B3-948B-1728B52AA6E4}">
                <adec:decorative xmlns:adec="http://schemas.microsoft.com/office/drawing/2017/decorative" val="1"/>
              </a:ext>
            </a:extLst>
          </p:cNvPr>
          <p:cNvGrpSpPr/>
          <p:nvPr userDrawn="1"/>
        </p:nvGrpSpPr>
        <p:grpSpPr>
          <a:xfrm>
            <a:off x="0" y="4313144"/>
            <a:ext cx="9144000" cy="830356"/>
            <a:chOff x="0" y="4313144"/>
            <a:chExt cx="9144000" cy="830356"/>
          </a:xfrm>
        </p:grpSpPr>
        <p:sp>
          <p:nvSpPr>
            <p:cNvPr id="4" name="Prostokąt 3">
              <a:extLst>
                <a:ext uri="{FF2B5EF4-FFF2-40B4-BE49-F238E27FC236}">
                  <a16:creationId xmlns:a16="http://schemas.microsoft.com/office/drawing/2014/main" id="{D45C7755-4F7B-0C29-4917-2F5E33230A42}"/>
                </a:ext>
              </a:extLst>
            </p:cNvPr>
            <p:cNvSpPr/>
            <p:nvPr/>
          </p:nvSpPr>
          <p:spPr>
            <a:xfrm>
              <a:off x="0" y="4313144"/>
              <a:ext cx="9144000" cy="83035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a:extLst>
                <a:ext uri="{FF2B5EF4-FFF2-40B4-BE49-F238E27FC236}">
                  <a16:creationId xmlns:a16="http://schemas.microsoft.com/office/drawing/2014/main" id="{7D7A996D-22B2-FA7B-6B04-6B558BF2EDB8}"/>
                </a:ext>
              </a:extLst>
            </p:cNvPr>
            <p:cNvPicPr/>
            <p:nvPr/>
          </p:nvPicPr>
          <p:blipFill>
            <a:blip r:embed="rId3">
              <a:extLst>
                <a:ext uri="{28A0092B-C50C-407E-A947-70E740481C1C}">
                  <a14:useLocalDpi xmlns:a14="http://schemas.microsoft.com/office/drawing/2010/main" val="0"/>
                </a:ext>
              </a:extLst>
            </a:blip>
            <a:srcRect/>
            <a:stretch/>
          </p:blipFill>
          <p:spPr>
            <a:xfrm>
              <a:off x="2339607" y="4411957"/>
              <a:ext cx="4464786" cy="632729"/>
            </a:xfrm>
            <a:prstGeom prst="rect">
              <a:avLst/>
            </a:prstGeom>
          </p:spPr>
        </p:pic>
      </p:grpSp>
    </p:spTree>
    <p:extLst>
      <p:ext uri="{BB962C8B-B14F-4D97-AF65-F5344CB8AC3E}">
        <p14:creationId xmlns:p14="http://schemas.microsoft.com/office/powerpoint/2010/main" val="278508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Slajd tytuł + zawartość z paskiem">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44111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2" name="Prostokąt 8">
            <a:extLst>
              <a:ext uri="{FF2B5EF4-FFF2-40B4-BE49-F238E27FC236}">
                <a16:creationId xmlns:a16="http://schemas.microsoft.com/office/drawing/2014/main" id="{4DA2BFA1-A2CD-5379-C0BB-C7D760E8615E}"/>
              </a:ext>
            </a:extLst>
          </p:cNvPr>
          <p:cNvSpPr/>
          <p:nvPr/>
        </p:nvSpPr>
        <p:spPr>
          <a:xfrm>
            <a:off x="877997" y="1342960"/>
            <a:ext cx="7388946" cy="2943609"/>
          </a:xfrm>
          <a:prstGeom prst="rect">
            <a:avLst/>
          </a:prstGeom>
          <a:solidFill>
            <a:srgbClr val="A6D3FF"/>
          </a:solidFill>
          <a:ln cap="flat">
            <a:noFill/>
            <a:prstDash val="solid"/>
          </a:ln>
        </p:spPr>
        <p:txBody>
          <a:bodyPr vert="horz" wrap="square" lIns="91440" tIns="45720" rIns="91440" bIns="45720" anchor="ctr" anchorCtr="1" compatLnSpc="1">
            <a:noAutofit/>
          </a:bodyPr>
          <a:lstStyle/>
          <a:p>
            <a:pPr marL="0" marR="0" lvl="0" indent="0" algn="ctr" defTabSz="35789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959" b="0" i="0" u="none" strike="noStrike" kern="1200" cap="none" spc="0" baseline="0">
              <a:solidFill>
                <a:srgbClr val="FFFFFF"/>
              </a:solidFill>
              <a:uFillTx/>
              <a:latin typeface="Calibri"/>
            </a:endParaRPr>
          </a:p>
        </p:txBody>
      </p:sp>
      <p:sp>
        <p:nvSpPr>
          <p:cNvPr id="3" name="Prostokąt 10">
            <a:extLst>
              <a:ext uri="{FF2B5EF4-FFF2-40B4-BE49-F238E27FC236}">
                <a16:creationId xmlns:a16="http://schemas.microsoft.com/office/drawing/2014/main" id="{8BA0FDBF-0EA5-55A0-A9A8-177B8DAD5176}"/>
              </a:ext>
            </a:extLst>
          </p:cNvPr>
          <p:cNvSpPr/>
          <p:nvPr/>
        </p:nvSpPr>
        <p:spPr>
          <a:xfrm>
            <a:off x="0" y="0"/>
            <a:ext cx="4264487" cy="1968721"/>
          </a:xfrm>
          <a:prstGeom prst="rect">
            <a:avLst/>
          </a:prstGeom>
          <a:solidFill>
            <a:srgbClr val="6BB1E2"/>
          </a:solidFill>
          <a:ln cap="flat">
            <a:noFill/>
            <a:prstDash val="solid"/>
          </a:ln>
        </p:spPr>
        <p:txBody>
          <a:bodyPr vert="horz" wrap="square" lIns="91440" tIns="45720" rIns="91440" bIns="45720" anchor="ctr" anchorCtr="1" compatLnSpc="1">
            <a:noAutofit/>
          </a:bodyPr>
          <a:lstStyle/>
          <a:p>
            <a:pPr marL="0" marR="0" lvl="0" indent="0" algn="ctr" defTabSz="35789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959" b="0" i="0" u="none" strike="noStrike" kern="1200" cap="none" spc="0" baseline="0">
              <a:solidFill>
                <a:srgbClr val="FFFFFF"/>
              </a:solidFill>
              <a:uFillTx/>
              <a:latin typeface="Calibri"/>
            </a:endParaRPr>
          </a:p>
        </p:txBody>
      </p:sp>
      <p:pic>
        <p:nvPicPr>
          <p:cNvPr id="4" name="Obraz 13">
            <a:extLst>
              <a:ext uri="{FF2B5EF4-FFF2-40B4-BE49-F238E27FC236}">
                <a16:creationId xmlns:a16="http://schemas.microsoft.com/office/drawing/2014/main" id="{86796FFC-45D9-C3B3-291E-8162A197C7FF}"/>
              </a:ext>
            </a:extLst>
          </p:cNvPr>
          <p:cNvPicPr>
            <a:picLocks noChangeAspect="1"/>
          </p:cNvPicPr>
          <p:nvPr/>
        </p:nvPicPr>
        <p:blipFill>
          <a:blip r:embed="rId2">
            <a:alphaModFix amt="55000"/>
          </a:blip>
          <a:stretch>
            <a:fillRect/>
          </a:stretch>
        </p:blipFill>
        <p:spPr>
          <a:xfrm>
            <a:off x="511113" y="367680"/>
            <a:ext cx="800100" cy="800100"/>
          </a:xfrm>
          <a:prstGeom prst="rect">
            <a:avLst/>
          </a:prstGeom>
          <a:noFill/>
          <a:ln cap="flat">
            <a:noFill/>
          </a:ln>
        </p:spPr>
      </p:pic>
      <p:pic>
        <p:nvPicPr>
          <p:cNvPr id="5" name="Obraz 14">
            <a:extLst>
              <a:ext uri="{FF2B5EF4-FFF2-40B4-BE49-F238E27FC236}">
                <a16:creationId xmlns:a16="http://schemas.microsoft.com/office/drawing/2014/main" id="{952000AB-6A8B-DE4C-3918-0BBAEC46542A}"/>
              </a:ext>
            </a:extLst>
          </p:cNvPr>
          <p:cNvPicPr>
            <a:picLocks noChangeAspect="1"/>
          </p:cNvPicPr>
          <p:nvPr/>
        </p:nvPicPr>
        <p:blipFill>
          <a:blip r:embed="rId3">
            <a:alphaModFix amt="55000"/>
          </a:blip>
          <a:stretch>
            <a:fillRect/>
          </a:stretch>
        </p:blipFill>
        <p:spPr>
          <a:xfrm>
            <a:off x="1800938" y="367680"/>
            <a:ext cx="800100" cy="800100"/>
          </a:xfrm>
          <a:prstGeom prst="rect">
            <a:avLst/>
          </a:prstGeom>
          <a:noFill/>
          <a:ln cap="flat">
            <a:noFill/>
          </a:ln>
        </p:spPr>
      </p:pic>
      <p:pic>
        <p:nvPicPr>
          <p:cNvPr id="6" name="Obraz 15">
            <a:extLst>
              <a:ext uri="{FF2B5EF4-FFF2-40B4-BE49-F238E27FC236}">
                <a16:creationId xmlns:a16="http://schemas.microsoft.com/office/drawing/2014/main" id="{16DCB3A2-6E18-050E-50FF-4CB844472B65}"/>
              </a:ext>
            </a:extLst>
          </p:cNvPr>
          <p:cNvPicPr>
            <a:picLocks noChangeAspect="1"/>
          </p:cNvPicPr>
          <p:nvPr/>
        </p:nvPicPr>
        <p:blipFill>
          <a:blip r:embed="rId4">
            <a:alphaModFix amt="55000"/>
          </a:blip>
          <a:stretch>
            <a:fillRect/>
          </a:stretch>
        </p:blipFill>
        <p:spPr>
          <a:xfrm>
            <a:off x="3090763" y="367680"/>
            <a:ext cx="800100" cy="800100"/>
          </a:xfrm>
          <a:prstGeom prst="rect">
            <a:avLst/>
          </a:prstGeom>
          <a:noFill/>
          <a:ln cap="flat">
            <a:noFill/>
          </a:ln>
        </p:spPr>
      </p:pic>
      <p:sp>
        <p:nvSpPr>
          <p:cNvPr id="7" name="Title 1">
            <a:extLst>
              <a:ext uri="{FF2B5EF4-FFF2-40B4-BE49-F238E27FC236}">
                <a16:creationId xmlns:a16="http://schemas.microsoft.com/office/drawing/2014/main" id="{6D523119-3FE3-AD0B-C6FA-4B680078EBD2}"/>
              </a:ext>
            </a:extLst>
          </p:cNvPr>
          <p:cNvSpPr txBox="1">
            <a:spLocks noGrp="1"/>
          </p:cNvSpPr>
          <p:nvPr>
            <p:ph type="ctrTitle"/>
          </p:nvPr>
        </p:nvSpPr>
        <p:spPr>
          <a:xfrm>
            <a:off x="1185245" y="2081375"/>
            <a:ext cx="6773546" cy="753648"/>
          </a:xfrm>
        </p:spPr>
        <p:txBody>
          <a:bodyPr/>
          <a:lstStyle>
            <a:lvl1pPr>
              <a:lnSpc>
                <a:spcPts val="2720"/>
              </a:lnSpc>
              <a:defRPr sz="2177"/>
            </a:lvl1pPr>
          </a:lstStyle>
          <a:p>
            <a:pPr lvl="0"/>
            <a:r>
              <a:rPr lang="pl-PL"/>
              <a:t>Kliknij, aby edytować styl</a:t>
            </a:r>
            <a:endParaRPr lang="en-US"/>
          </a:p>
        </p:txBody>
      </p:sp>
      <p:sp>
        <p:nvSpPr>
          <p:cNvPr id="8" name="Subtitle 2">
            <a:extLst>
              <a:ext uri="{FF2B5EF4-FFF2-40B4-BE49-F238E27FC236}">
                <a16:creationId xmlns:a16="http://schemas.microsoft.com/office/drawing/2014/main" id="{DE32760B-1483-3093-835F-6E78044A1A6B}"/>
              </a:ext>
            </a:extLst>
          </p:cNvPr>
          <p:cNvSpPr txBox="1">
            <a:spLocks noGrp="1"/>
          </p:cNvSpPr>
          <p:nvPr>
            <p:ph type="subTitle" idx="1"/>
          </p:nvPr>
        </p:nvSpPr>
        <p:spPr>
          <a:xfrm>
            <a:off x="1185263" y="3307896"/>
            <a:ext cx="6773482" cy="734820"/>
          </a:xfrm>
        </p:spPr>
        <p:txBody>
          <a:bodyPr/>
          <a:lstStyle>
            <a:lvl1pPr marL="0" indent="0">
              <a:lnSpc>
                <a:spcPts val="2380"/>
              </a:lnSpc>
              <a:buNone/>
              <a:defRPr sz="1905" b="1">
                <a:solidFill>
                  <a:srgbClr val="002073"/>
                </a:solidFill>
              </a:defRPr>
            </a:lvl1pPr>
          </a:lstStyle>
          <a:p>
            <a:pPr lvl="0"/>
            <a:r>
              <a:rPr lang="pl-PL"/>
              <a:t>Kliknij, aby edytować styl wzorca podtytułu</a:t>
            </a:r>
            <a:endParaRPr lang="en-US"/>
          </a:p>
        </p:txBody>
      </p:sp>
      <p:sp>
        <p:nvSpPr>
          <p:cNvPr id="9" name="Date Placeholder 3">
            <a:extLst>
              <a:ext uri="{FF2B5EF4-FFF2-40B4-BE49-F238E27FC236}">
                <a16:creationId xmlns:a16="http://schemas.microsoft.com/office/drawing/2014/main" id="{A0A10CC5-E75D-61FA-F7D4-677A422E1AB1}"/>
              </a:ext>
            </a:extLst>
          </p:cNvPr>
          <p:cNvSpPr txBox="1">
            <a:spLocks noGrp="1"/>
          </p:cNvSpPr>
          <p:nvPr>
            <p:ph type="dt" sz="quarter" idx="7"/>
          </p:nvPr>
        </p:nvSpPr>
        <p:spPr>
          <a:xfrm>
            <a:off x="6726719" y="367680"/>
            <a:ext cx="1539282" cy="237533"/>
          </a:xfrm>
          <a:prstGeom prst="rect">
            <a:avLst/>
          </a:prstGeom>
          <a:noFill/>
          <a:ln>
            <a:noFill/>
          </a:ln>
        </p:spPr>
        <p:txBody>
          <a:bodyPr vert="horz" wrap="square" lIns="0" tIns="0" rIns="0" bIns="0" anchor="t" anchorCtr="0" compatLnSpc="1">
            <a:noAutofit/>
          </a:bodyPr>
          <a:lstStyle>
            <a:lvl1pPr marL="0" marR="0" lvl="0" indent="0" algn="r" defTabSz="357896" rtl="0" fontAlgn="auto" hangingPunct="1">
              <a:lnSpc>
                <a:spcPts val="1225"/>
              </a:lnSpc>
              <a:spcBef>
                <a:spcPts val="0"/>
              </a:spcBef>
              <a:spcAft>
                <a:spcPts val="0"/>
              </a:spcAft>
              <a:buNone/>
              <a:tabLst/>
              <a:defRPr lang="pl-PL" sz="953" b="0" i="0" u="none" strike="noStrike" kern="1200" cap="none" spc="0" baseline="0">
                <a:solidFill>
                  <a:srgbClr val="002073"/>
                </a:solidFill>
                <a:uFillTx/>
                <a:latin typeface="Open Sans" pitchFamily="2"/>
                <a:ea typeface="Open Sans" pitchFamily="2"/>
                <a:cs typeface="Open Sans" pitchFamily="2"/>
              </a:defRPr>
            </a:lvl1pPr>
          </a:lstStyle>
          <a:p>
            <a:pPr lvl="0"/>
            <a:fld id="{1F91E70C-E131-47E2-87E7-90D8E8E74091}" type="datetime1">
              <a:rPr lang="pl-PL"/>
              <a:pPr lvl="0"/>
              <a:t>13.03.2025</a:t>
            </a:fld>
            <a:endParaRPr lang="pl-PL"/>
          </a:p>
        </p:txBody>
      </p:sp>
      <p:pic>
        <p:nvPicPr>
          <p:cNvPr id="10" name="Obraz 7">
            <a:extLst>
              <a:ext uri="{FF2B5EF4-FFF2-40B4-BE49-F238E27FC236}">
                <a16:creationId xmlns:a16="http://schemas.microsoft.com/office/drawing/2014/main" id="{99208B71-D780-AFE5-40C6-F5C900B4117C}"/>
              </a:ext>
            </a:extLst>
          </p:cNvPr>
          <p:cNvPicPr>
            <a:picLocks noChangeAspect="1"/>
          </p:cNvPicPr>
          <p:nvPr/>
        </p:nvPicPr>
        <p:blipFill>
          <a:blip r:embed="rId5"/>
          <a:stretch>
            <a:fillRect/>
          </a:stretch>
        </p:blipFill>
        <p:spPr>
          <a:xfrm>
            <a:off x="677341" y="4334768"/>
            <a:ext cx="1402634" cy="821195"/>
          </a:xfrm>
          <a:prstGeom prst="rect">
            <a:avLst/>
          </a:prstGeom>
          <a:noFill/>
          <a:ln cap="flat">
            <a:noFill/>
          </a:ln>
        </p:spPr>
      </p:pic>
      <p:pic>
        <p:nvPicPr>
          <p:cNvPr id="11" name="Obraz 9">
            <a:extLst>
              <a:ext uri="{FF2B5EF4-FFF2-40B4-BE49-F238E27FC236}">
                <a16:creationId xmlns:a16="http://schemas.microsoft.com/office/drawing/2014/main" id="{F014B74C-9DCA-6618-CF58-0B73C47CC867}"/>
              </a:ext>
            </a:extLst>
          </p:cNvPr>
          <p:cNvPicPr>
            <a:picLocks noChangeAspect="1"/>
          </p:cNvPicPr>
          <p:nvPr/>
        </p:nvPicPr>
        <p:blipFill>
          <a:blip r:embed="rId6"/>
          <a:stretch>
            <a:fillRect/>
          </a:stretch>
        </p:blipFill>
        <p:spPr>
          <a:xfrm>
            <a:off x="6219264" y="4334768"/>
            <a:ext cx="2278264" cy="821195"/>
          </a:xfrm>
          <a:prstGeom prst="rect">
            <a:avLst/>
          </a:prstGeom>
          <a:noFill/>
          <a:ln cap="flat">
            <a:noFill/>
          </a:ln>
        </p:spPr>
      </p:pic>
      <p:pic>
        <p:nvPicPr>
          <p:cNvPr id="12" name="Obraz 11">
            <a:extLst>
              <a:ext uri="{FF2B5EF4-FFF2-40B4-BE49-F238E27FC236}">
                <a16:creationId xmlns:a16="http://schemas.microsoft.com/office/drawing/2014/main" id="{3CBEFCC2-FA4A-7787-7586-41FF8E0700BF}"/>
              </a:ext>
            </a:extLst>
          </p:cNvPr>
          <p:cNvPicPr>
            <a:picLocks noChangeAspect="1"/>
          </p:cNvPicPr>
          <p:nvPr/>
        </p:nvPicPr>
        <p:blipFill>
          <a:blip r:embed="rId7"/>
          <a:stretch>
            <a:fillRect/>
          </a:stretch>
        </p:blipFill>
        <p:spPr>
          <a:xfrm>
            <a:off x="3183812" y="4334320"/>
            <a:ext cx="1937741" cy="822356"/>
          </a:xfrm>
          <a:prstGeom prst="rect">
            <a:avLst/>
          </a:prstGeom>
          <a:noFill/>
          <a:ln cap="flat">
            <a:noFill/>
          </a:ln>
        </p:spPr>
      </p:pic>
      <p:pic>
        <p:nvPicPr>
          <p:cNvPr id="13" name="Obraz 6">
            <a:extLst>
              <a:ext uri="{FF2B5EF4-FFF2-40B4-BE49-F238E27FC236}">
                <a16:creationId xmlns:a16="http://schemas.microsoft.com/office/drawing/2014/main" id="{3DC63AFA-0841-6E85-CFB8-E8782F9E6A2C}"/>
              </a:ext>
            </a:extLst>
          </p:cNvPr>
          <p:cNvPicPr>
            <a:picLocks noChangeAspect="1"/>
          </p:cNvPicPr>
          <p:nvPr/>
        </p:nvPicPr>
        <p:blipFill>
          <a:blip r:embed="rId8"/>
          <a:stretch>
            <a:fillRect/>
          </a:stretch>
        </p:blipFill>
        <p:spPr>
          <a:xfrm>
            <a:off x="877065" y="1342960"/>
            <a:ext cx="3387422" cy="624288"/>
          </a:xfrm>
          <a:prstGeom prst="rect">
            <a:avLst/>
          </a:prstGeom>
          <a:noFill/>
          <a:ln cap="flat">
            <a:noFill/>
          </a:ln>
        </p:spPr>
      </p:pic>
    </p:spTree>
    <p:extLst>
      <p:ext uri="{BB962C8B-B14F-4D97-AF65-F5344CB8AC3E}">
        <p14:creationId xmlns:p14="http://schemas.microsoft.com/office/powerpoint/2010/main" val="8901451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2" name="Prostokąt 29">
            <a:extLst>
              <a:ext uri="{FF2B5EF4-FFF2-40B4-BE49-F238E27FC236}">
                <a16:creationId xmlns:a16="http://schemas.microsoft.com/office/drawing/2014/main" id="{10694260-C4A4-86E7-2CF1-35FFE65AE1E0}"/>
              </a:ext>
            </a:extLst>
          </p:cNvPr>
          <p:cNvSpPr/>
          <p:nvPr/>
        </p:nvSpPr>
        <p:spPr>
          <a:xfrm>
            <a:off x="0" y="0"/>
            <a:ext cx="4264487" cy="1968721"/>
          </a:xfrm>
          <a:prstGeom prst="rect">
            <a:avLst/>
          </a:prstGeom>
          <a:solidFill>
            <a:srgbClr val="6BB1E2"/>
          </a:solidFill>
          <a:ln cap="flat">
            <a:noFill/>
            <a:prstDash val="solid"/>
          </a:ln>
        </p:spPr>
        <p:txBody>
          <a:bodyPr vert="horz" wrap="square" lIns="91440" tIns="45720" rIns="91440" bIns="45720" anchor="ctr" anchorCtr="1" compatLnSpc="1">
            <a:noAutofit/>
          </a:bodyPr>
          <a:lstStyle/>
          <a:p>
            <a:pPr marL="0" marR="0" lvl="0" indent="0" algn="ctr" defTabSz="35789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959" b="0" i="0" u="none" strike="noStrike" kern="1200" cap="none" spc="0" baseline="0">
              <a:solidFill>
                <a:srgbClr val="FFFFFF"/>
              </a:solidFill>
              <a:uFillTx/>
              <a:latin typeface="Calibri"/>
            </a:endParaRPr>
          </a:p>
        </p:txBody>
      </p:sp>
      <p:sp>
        <p:nvSpPr>
          <p:cNvPr id="3" name="Prostokąt 8">
            <a:extLst>
              <a:ext uri="{FF2B5EF4-FFF2-40B4-BE49-F238E27FC236}">
                <a16:creationId xmlns:a16="http://schemas.microsoft.com/office/drawing/2014/main" id="{CC7443F0-4535-6848-E680-B6B8291837AE}"/>
              </a:ext>
            </a:extLst>
          </p:cNvPr>
          <p:cNvSpPr/>
          <p:nvPr/>
        </p:nvSpPr>
        <p:spPr>
          <a:xfrm>
            <a:off x="877065" y="1349599"/>
            <a:ext cx="7389869" cy="2936970"/>
          </a:xfrm>
          <a:prstGeom prst="rect">
            <a:avLst/>
          </a:prstGeom>
          <a:solidFill>
            <a:srgbClr val="A6D3FF"/>
          </a:solidFill>
          <a:ln cap="flat">
            <a:noFill/>
            <a:prstDash val="solid"/>
          </a:ln>
        </p:spPr>
        <p:txBody>
          <a:bodyPr vert="horz" wrap="square" lIns="91440" tIns="45720" rIns="91440" bIns="45720" anchor="ctr" anchorCtr="1" compatLnSpc="1">
            <a:noAutofit/>
          </a:bodyPr>
          <a:lstStyle/>
          <a:p>
            <a:pPr marL="0" marR="0" lvl="0" indent="0" algn="ctr" defTabSz="35789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959"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82554FA3-CCCF-7A05-5AC3-5CF0C55B09B4}"/>
              </a:ext>
            </a:extLst>
          </p:cNvPr>
          <p:cNvSpPr txBox="1">
            <a:spLocks noGrp="1"/>
          </p:cNvSpPr>
          <p:nvPr>
            <p:ph type="ctrTitle"/>
          </p:nvPr>
        </p:nvSpPr>
        <p:spPr>
          <a:xfrm>
            <a:off x="1185245" y="2088937"/>
            <a:ext cx="6773546" cy="740097"/>
          </a:xfrm>
        </p:spPr>
        <p:txBody>
          <a:bodyPr/>
          <a:lstStyle>
            <a:lvl1pPr>
              <a:lnSpc>
                <a:spcPts val="2720"/>
              </a:lnSpc>
              <a:defRPr sz="2177"/>
            </a:lvl1pPr>
          </a:lstStyle>
          <a:p>
            <a:pPr lvl="0"/>
            <a:r>
              <a:rPr lang="pl-PL"/>
              <a:t>Kliknij, aby edytować styl</a:t>
            </a:r>
            <a:endParaRPr lang="en-US"/>
          </a:p>
        </p:txBody>
      </p:sp>
      <p:sp>
        <p:nvSpPr>
          <p:cNvPr id="5" name="Subtitle 2">
            <a:extLst>
              <a:ext uri="{FF2B5EF4-FFF2-40B4-BE49-F238E27FC236}">
                <a16:creationId xmlns:a16="http://schemas.microsoft.com/office/drawing/2014/main" id="{060384E6-CED9-1869-3706-B241734CABFE}"/>
              </a:ext>
            </a:extLst>
          </p:cNvPr>
          <p:cNvSpPr txBox="1">
            <a:spLocks noGrp="1"/>
          </p:cNvSpPr>
          <p:nvPr>
            <p:ph type="subTitle" idx="1"/>
          </p:nvPr>
        </p:nvSpPr>
        <p:spPr>
          <a:xfrm>
            <a:off x="1185263" y="3307896"/>
            <a:ext cx="6773482" cy="734820"/>
          </a:xfrm>
        </p:spPr>
        <p:txBody>
          <a:bodyPr/>
          <a:lstStyle>
            <a:lvl1pPr marL="0" indent="0">
              <a:lnSpc>
                <a:spcPts val="2380"/>
              </a:lnSpc>
              <a:buNone/>
              <a:defRPr sz="1905" b="1">
                <a:solidFill>
                  <a:srgbClr val="002073"/>
                </a:solidFill>
              </a:defRPr>
            </a:lvl1pPr>
          </a:lstStyle>
          <a:p>
            <a:pPr lvl="0"/>
            <a:r>
              <a:rPr lang="pl-PL"/>
              <a:t>Kliknij, aby edytować styl wzorca podtytułu</a:t>
            </a:r>
            <a:endParaRPr lang="en-US"/>
          </a:p>
        </p:txBody>
      </p:sp>
      <p:sp>
        <p:nvSpPr>
          <p:cNvPr id="6" name="Date Placeholder 3">
            <a:extLst>
              <a:ext uri="{FF2B5EF4-FFF2-40B4-BE49-F238E27FC236}">
                <a16:creationId xmlns:a16="http://schemas.microsoft.com/office/drawing/2014/main" id="{411F55E1-75BB-6216-C068-CC4276BC611E}"/>
              </a:ext>
            </a:extLst>
          </p:cNvPr>
          <p:cNvSpPr txBox="1">
            <a:spLocks noGrp="1"/>
          </p:cNvSpPr>
          <p:nvPr>
            <p:ph type="dt" sz="quarter" idx="7"/>
          </p:nvPr>
        </p:nvSpPr>
        <p:spPr>
          <a:xfrm>
            <a:off x="6726719" y="367680"/>
            <a:ext cx="1539282" cy="237533"/>
          </a:xfrm>
          <a:prstGeom prst="rect">
            <a:avLst/>
          </a:prstGeom>
          <a:noFill/>
          <a:ln>
            <a:noFill/>
          </a:ln>
        </p:spPr>
        <p:txBody>
          <a:bodyPr vert="horz" wrap="square" lIns="0" tIns="0" rIns="0" bIns="0" anchor="t" anchorCtr="0" compatLnSpc="1">
            <a:noAutofit/>
          </a:bodyPr>
          <a:lstStyle>
            <a:lvl1pPr marL="0" marR="0" lvl="0" indent="0" algn="r" defTabSz="357896" rtl="0" fontAlgn="auto" hangingPunct="1">
              <a:lnSpc>
                <a:spcPts val="1225"/>
              </a:lnSpc>
              <a:spcBef>
                <a:spcPts val="0"/>
              </a:spcBef>
              <a:spcAft>
                <a:spcPts val="0"/>
              </a:spcAft>
              <a:buNone/>
              <a:tabLst/>
              <a:defRPr lang="pl-PL" sz="953" b="0" i="0" u="none" strike="noStrike" kern="1200" cap="none" spc="0" baseline="0">
                <a:solidFill>
                  <a:srgbClr val="002073"/>
                </a:solidFill>
                <a:uFillTx/>
                <a:latin typeface="Open Sans" pitchFamily="2"/>
                <a:ea typeface="Open Sans" pitchFamily="2"/>
                <a:cs typeface="Open Sans" pitchFamily="2"/>
              </a:defRPr>
            </a:lvl1pPr>
          </a:lstStyle>
          <a:p>
            <a:pPr lvl="0"/>
            <a:fld id="{9C2F6B64-842C-4824-ABA9-25B5E8BF38B3}" type="datetime1">
              <a:rPr lang="pl-PL"/>
              <a:pPr lvl="0"/>
              <a:t>13.03.2025</a:t>
            </a:fld>
            <a:endParaRPr lang="pl-PL"/>
          </a:p>
        </p:txBody>
      </p:sp>
      <p:pic>
        <p:nvPicPr>
          <p:cNvPr id="7" name="Obraz 5">
            <a:extLst>
              <a:ext uri="{FF2B5EF4-FFF2-40B4-BE49-F238E27FC236}">
                <a16:creationId xmlns:a16="http://schemas.microsoft.com/office/drawing/2014/main" id="{D509875C-3C99-8163-DF60-3F26FDCF36F7}"/>
              </a:ext>
            </a:extLst>
          </p:cNvPr>
          <p:cNvPicPr>
            <a:picLocks noChangeAspect="1"/>
          </p:cNvPicPr>
          <p:nvPr/>
        </p:nvPicPr>
        <p:blipFill>
          <a:blip r:embed="rId2">
            <a:alphaModFix amt="55000"/>
          </a:blip>
          <a:stretch>
            <a:fillRect/>
          </a:stretch>
        </p:blipFill>
        <p:spPr>
          <a:xfrm>
            <a:off x="402573" y="824797"/>
            <a:ext cx="342900" cy="342900"/>
          </a:xfrm>
          <a:prstGeom prst="rect">
            <a:avLst/>
          </a:prstGeom>
          <a:noFill/>
          <a:ln cap="flat">
            <a:noFill/>
          </a:ln>
        </p:spPr>
      </p:pic>
      <p:pic>
        <p:nvPicPr>
          <p:cNvPr id="8" name="Obraz 16">
            <a:extLst>
              <a:ext uri="{FF2B5EF4-FFF2-40B4-BE49-F238E27FC236}">
                <a16:creationId xmlns:a16="http://schemas.microsoft.com/office/drawing/2014/main" id="{E33BDCC0-438B-BE7C-3DFA-7F3802521DD4}"/>
              </a:ext>
            </a:extLst>
          </p:cNvPr>
          <p:cNvPicPr>
            <a:picLocks noChangeAspect="1"/>
          </p:cNvPicPr>
          <p:nvPr/>
        </p:nvPicPr>
        <p:blipFill>
          <a:blip r:embed="rId3">
            <a:alphaModFix amt="55000"/>
          </a:blip>
          <a:stretch>
            <a:fillRect/>
          </a:stretch>
        </p:blipFill>
        <p:spPr>
          <a:xfrm>
            <a:off x="1011920" y="349556"/>
            <a:ext cx="342900" cy="342900"/>
          </a:xfrm>
          <a:prstGeom prst="rect">
            <a:avLst/>
          </a:prstGeom>
          <a:noFill/>
          <a:ln cap="flat">
            <a:noFill/>
          </a:ln>
        </p:spPr>
      </p:pic>
      <p:pic>
        <p:nvPicPr>
          <p:cNvPr id="9" name="Obraz 18">
            <a:extLst>
              <a:ext uri="{FF2B5EF4-FFF2-40B4-BE49-F238E27FC236}">
                <a16:creationId xmlns:a16="http://schemas.microsoft.com/office/drawing/2014/main" id="{A1722B06-6044-35A4-1BB1-7D200FE8B8AE}"/>
              </a:ext>
            </a:extLst>
          </p:cNvPr>
          <p:cNvPicPr>
            <a:picLocks noChangeAspect="1"/>
          </p:cNvPicPr>
          <p:nvPr/>
        </p:nvPicPr>
        <p:blipFill>
          <a:blip r:embed="rId4">
            <a:alphaModFix amt="55000"/>
          </a:blip>
          <a:stretch>
            <a:fillRect/>
          </a:stretch>
        </p:blipFill>
        <p:spPr>
          <a:xfrm>
            <a:off x="1024978" y="824797"/>
            <a:ext cx="342900" cy="342900"/>
          </a:xfrm>
          <a:prstGeom prst="rect">
            <a:avLst/>
          </a:prstGeom>
          <a:noFill/>
          <a:ln cap="flat">
            <a:noFill/>
          </a:ln>
        </p:spPr>
      </p:pic>
      <p:pic>
        <p:nvPicPr>
          <p:cNvPr id="10" name="Obraz 20">
            <a:extLst>
              <a:ext uri="{FF2B5EF4-FFF2-40B4-BE49-F238E27FC236}">
                <a16:creationId xmlns:a16="http://schemas.microsoft.com/office/drawing/2014/main" id="{DC62CCEB-F4EB-5E55-F7C6-9493A4260B03}"/>
              </a:ext>
            </a:extLst>
          </p:cNvPr>
          <p:cNvPicPr>
            <a:picLocks noChangeAspect="1"/>
          </p:cNvPicPr>
          <p:nvPr/>
        </p:nvPicPr>
        <p:blipFill>
          <a:blip r:embed="rId5">
            <a:alphaModFix amt="55000"/>
          </a:blip>
          <a:stretch>
            <a:fillRect/>
          </a:stretch>
        </p:blipFill>
        <p:spPr>
          <a:xfrm>
            <a:off x="3492559" y="344399"/>
            <a:ext cx="342900" cy="342900"/>
          </a:xfrm>
          <a:prstGeom prst="rect">
            <a:avLst/>
          </a:prstGeom>
          <a:noFill/>
          <a:ln cap="flat">
            <a:noFill/>
          </a:ln>
        </p:spPr>
      </p:pic>
      <p:pic>
        <p:nvPicPr>
          <p:cNvPr id="11" name="Obraz 22">
            <a:extLst>
              <a:ext uri="{FF2B5EF4-FFF2-40B4-BE49-F238E27FC236}">
                <a16:creationId xmlns:a16="http://schemas.microsoft.com/office/drawing/2014/main" id="{AFFD572F-A601-C452-A1F9-97FFD2B6B5E1}"/>
              </a:ext>
            </a:extLst>
          </p:cNvPr>
          <p:cNvPicPr>
            <a:picLocks noChangeAspect="1"/>
          </p:cNvPicPr>
          <p:nvPr/>
        </p:nvPicPr>
        <p:blipFill>
          <a:blip r:embed="rId6">
            <a:alphaModFix amt="55000"/>
          </a:blip>
          <a:stretch>
            <a:fillRect/>
          </a:stretch>
        </p:blipFill>
        <p:spPr>
          <a:xfrm>
            <a:off x="395532" y="349547"/>
            <a:ext cx="342900" cy="342900"/>
          </a:xfrm>
          <a:prstGeom prst="rect">
            <a:avLst/>
          </a:prstGeom>
          <a:noFill/>
          <a:ln cap="flat">
            <a:noFill/>
          </a:ln>
        </p:spPr>
      </p:pic>
      <p:pic>
        <p:nvPicPr>
          <p:cNvPr id="12" name="Obraz 24">
            <a:extLst>
              <a:ext uri="{FF2B5EF4-FFF2-40B4-BE49-F238E27FC236}">
                <a16:creationId xmlns:a16="http://schemas.microsoft.com/office/drawing/2014/main" id="{4EF31098-7218-94EC-6C07-427AA916E786}"/>
              </a:ext>
            </a:extLst>
          </p:cNvPr>
          <p:cNvPicPr>
            <a:picLocks noChangeAspect="1"/>
          </p:cNvPicPr>
          <p:nvPr/>
        </p:nvPicPr>
        <p:blipFill>
          <a:blip r:embed="rId7">
            <a:alphaModFix amt="55000"/>
          </a:blip>
          <a:stretch>
            <a:fillRect/>
          </a:stretch>
        </p:blipFill>
        <p:spPr>
          <a:xfrm>
            <a:off x="1643981" y="831921"/>
            <a:ext cx="342900" cy="342900"/>
          </a:xfrm>
          <a:prstGeom prst="rect">
            <a:avLst/>
          </a:prstGeom>
          <a:noFill/>
          <a:ln cap="flat">
            <a:noFill/>
          </a:ln>
        </p:spPr>
      </p:pic>
      <p:pic>
        <p:nvPicPr>
          <p:cNvPr id="13" name="Obraz 26">
            <a:extLst>
              <a:ext uri="{FF2B5EF4-FFF2-40B4-BE49-F238E27FC236}">
                <a16:creationId xmlns:a16="http://schemas.microsoft.com/office/drawing/2014/main" id="{28335808-FCF1-1421-BD33-2D73CCAD4063}"/>
              </a:ext>
            </a:extLst>
          </p:cNvPr>
          <p:cNvPicPr>
            <a:picLocks noChangeAspect="1"/>
          </p:cNvPicPr>
          <p:nvPr/>
        </p:nvPicPr>
        <p:blipFill>
          <a:blip r:embed="rId8">
            <a:alphaModFix amt="55000"/>
          </a:blip>
          <a:stretch>
            <a:fillRect/>
          </a:stretch>
        </p:blipFill>
        <p:spPr>
          <a:xfrm>
            <a:off x="2251490" y="347984"/>
            <a:ext cx="342900" cy="342900"/>
          </a:xfrm>
          <a:prstGeom prst="rect">
            <a:avLst/>
          </a:prstGeom>
          <a:noFill/>
          <a:ln cap="flat">
            <a:noFill/>
          </a:ln>
        </p:spPr>
      </p:pic>
      <p:pic>
        <p:nvPicPr>
          <p:cNvPr id="14" name="Obraz 28">
            <a:extLst>
              <a:ext uri="{FF2B5EF4-FFF2-40B4-BE49-F238E27FC236}">
                <a16:creationId xmlns:a16="http://schemas.microsoft.com/office/drawing/2014/main" id="{3CD2D350-84D9-41A3-9934-BF79356EBE65}"/>
              </a:ext>
            </a:extLst>
          </p:cNvPr>
          <p:cNvPicPr>
            <a:picLocks noChangeAspect="1"/>
          </p:cNvPicPr>
          <p:nvPr/>
        </p:nvPicPr>
        <p:blipFill>
          <a:blip r:embed="rId9">
            <a:alphaModFix amt="55000"/>
          </a:blip>
          <a:stretch>
            <a:fillRect/>
          </a:stretch>
        </p:blipFill>
        <p:spPr>
          <a:xfrm>
            <a:off x="2869295" y="342342"/>
            <a:ext cx="342900" cy="342900"/>
          </a:xfrm>
          <a:prstGeom prst="rect">
            <a:avLst/>
          </a:prstGeom>
          <a:noFill/>
          <a:ln cap="flat">
            <a:noFill/>
          </a:ln>
        </p:spPr>
      </p:pic>
      <p:pic>
        <p:nvPicPr>
          <p:cNvPr id="15" name="Obraz 30">
            <a:extLst>
              <a:ext uri="{FF2B5EF4-FFF2-40B4-BE49-F238E27FC236}">
                <a16:creationId xmlns:a16="http://schemas.microsoft.com/office/drawing/2014/main" id="{8775CB45-9905-EF98-1D8B-F6CEC4F9E798}"/>
              </a:ext>
            </a:extLst>
          </p:cNvPr>
          <p:cNvPicPr>
            <a:picLocks noChangeAspect="1"/>
          </p:cNvPicPr>
          <p:nvPr/>
        </p:nvPicPr>
        <p:blipFill>
          <a:blip r:embed="rId10">
            <a:alphaModFix amt="55000"/>
          </a:blip>
          <a:stretch>
            <a:fillRect/>
          </a:stretch>
        </p:blipFill>
        <p:spPr>
          <a:xfrm>
            <a:off x="1633685" y="339498"/>
            <a:ext cx="342900" cy="342900"/>
          </a:xfrm>
          <a:prstGeom prst="rect">
            <a:avLst/>
          </a:prstGeom>
          <a:noFill/>
          <a:ln cap="flat">
            <a:noFill/>
          </a:ln>
        </p:spPr>
      </p:pic>
      <p:pic>
        <p:nvPicPr>
          <p:cNvPr id="16" name="Obraz 32">
            <a:extLst>
              <a:ext uri="{FF2B5EF4-FFF2-40B4-BE49-F238E27FC236}">
                <a16:creationId xmlns:a16="http://schemas.microsoft.com/office/drawing/2014/main" id="{A6BF7742-0CFD-033B-1288-EFEA5C3A4B92}"/>
              </a:ext>
            </a:extLst>
          </p:cNvPr>
          <p:cNvPicPr>
            <a:picLocks noChangeAspect="1"/>
          </p:cNvPicPr>
          <p:nvPr/>
        </p:nvPicPr>
        <p:blipFill>
          <a:blip r:embed="rId11">
            <a:alphaModFix amt="55000"/>
          </a:blip>
          <a:stretch>
            <a:fillRect/>
          </a:stretch>
        </p:blipFill>
        <p:spPr>
          <a:xfrm>
            <a:off x="2867393" y="829982"/>
            <a:ext cx="342900" cy="342900"/>
          </a:xfrm>
          <a:prstGeom prst="rect">
            <a:avLst/>
          </a:prstGeom>
          <a:noFill/>
          <a:ln cap="flat">
            <a:noFill/>
          </a:ln>
        </p:spPr>
      </p:pic>
      <p:pic>
        <p:nvPicPr>
          <p:cNvPr id="17" name="Obraz 34">
            <a:extLst>
              <a:ext uri="{FF2B5EF4-FFF2-40B4-BE49-F238E27FC236}">
                <a16:creationId xmlns:a16="http://schemas.microsoft.com/office/drawing/2014/main" id="{E8517C86-E3BA-AE90-38D9-B162D81C351D}"/>
              </a:ext>
            </a:extLst>
          </p:cNvPr>
          <p:cNvPicPr>
            <a:picLocks noChangeAspect="1"/>
          </p:cNvPicPr>
          <p:nvPr/>
        </p:nvPicPr>
        <p:blipFill>
          <a:blip r:embed="rId12">
            <a:alphaModFix amt="55000"/>
          </a:blip>
          <a:stretch>
            <a:fillRect/>
          </a:stretch>
        </p:blipFill>
        <p:spPr>
          <a:xfrm>
            <a:off x="3492413" y="829013"/>
            <a:ext cx="342900" cy="342900"/>
          </a:xfrm>
          <a:prstGeom prst="rect">
            <a:avLst/>
          </a:prstGeom>
          <a:noFill/>
          <a:ln cap="flat">
            <a:noFill/>
          </a:ln>
        </p:spPr>
      </p:pic>
      <p:pic>
        <p:nvPicPr>
          <p:cNvPr id="18" name="Obraz 36">
            <a:extLst>
              <a:ext uri="{FF2B5EF4-FFF2-40B4-BE49-F238E27FC236}">
                <a16:creationId xmlns:a16="http://schemas.microsoft.com/office/drawing/2014/main" id="{71FB583F-0550-03F6-9570-33A5C85F38A1}"/>
              </a:ext>
            </a:extLst>
          </p:cNvPr>
          <p:cNvPicPr>
            <a:picLocks noChangeAspect="1"/>
          </p:cNvPicPr>
          <p:nvPr/>
        </p:nvPicPr>
        <p:blipFill>
          <a:blip r:embed="rId13">
            <a:alphaModFix amt="55000"/>
          </a:blip>
          <a:stretch>
            <a:fillRect/>
          </a:stretch>
        </p:blipFill>
        <p:spPr>
          <a:xfrm>
            <a:off x="2251490" y="829013"/>
            <a:ext cx="342900" cy="342900"/>
          </a:xfrm>
          <a:prstGeom prst="rect">
            <a:avLst/>
          </a:prstGeom>
          <a:noFill/>
          <a:ln cap="flat">
            <a:noFill/>
          </a:ln>
        </p:spPr>
      </p:pic>
      <p:pic>
        <p:nvPicPr>
          <p:cNvPr id="19" name="Obraz 31">
            <a:extLst>
              <a:ext uri="{FF2B5EF4-FFF2-40B4-BE49-F238E27FC236}">
                <a16:creationId xmlns:a16="http://schemas.microsoft.com/office/drawing/2014/main" id="{A8C0022D-7A66-EFB8-E40F-6C0E54FD2D40}"/>
              </a:ext>
            </a:extLst>
          </p:cNvPr>
          <p:cNvPicPr>
            <a:picLocks noChangeAspect="1"/>
          </p:cNvPicPr>
          <p:nvPr/>
        </p:nvPicPr>
        <p:blipFill>
          <a:blip r:embed="rId14"/>
          <a:stretch>
            <a:fillRect/>
          </a:stretch>
        </p:blipFill>
        <p:spPr>
          <a:xfrm>
            <a:off x="877065" y="1342960"/>
            <a:ext cx="3387422" cy="624288"/>
          </a:xfrm>
          <a:prstGeom prst="rect">
            <a:avLst/>
          </a:prstGeom>
          <a:noFill/>
          <a:ln cap="flat">
            <a:noFill/>
          </a:ln>
        </p:spPr>
      </p:pic>
      <p:pic>
        <p:nvPicPr>
          <p:cNvPr id="20" name="Obraz 33">
            <a:extLst>
              <a:ext uri="{FF2B5EF4-FFF2-40B4-BE49-F238E27FC236}">
                <a16:creationId xmlns:a16="http://schemas.microsoft.com/office/drawing/2014/main" id="{9FBB6384-D122-BD21-7D6E-4F4D0BEE1C83}"/>
              </a:ext>
            </a:extLst>
          </p:cNvPr>
          <p:cNvPicPr>
            <a:picLocks noChangeAspect="1"/>
          </p:cNvPicPr>
          <p:nvPr/>
        </p:nvPicPr>
        <p:blipFill>
          <a:blip r:embed="rId15"/>
          <a:stretch>
            <a:fillRect/>
          </a:stretch>
        </p:blipFill>
        <p:spPr>
          <a:xfrm>
            <a:off x="677341" y="4334768"/>
            <a:ext cx="1402634" cy="821195"/>
          </a:xfrm>
          <a:prstGeom prst="rect">
            <a:avLst/>
          </a:prstGeom>
          <a:noFill/>
          <a:ln cap="flat">
            <a:noFill/>
          </a:ln>
        </p:spPr>
      </p:pic>
      <p:pic>
        <p:nvPicPr>
          <p:cNvPr id="21" name="Obraz 35">
            <a:extLst>
              <a:ext uri="{FF2B5EF4-FFF2-40B4-BE49-F238E27FC236}">
                <a16:creationId xmlns:a16="http://schemas.microsoft.com/office/drawing/2014/main" id="{60030995-50D0-398A-1B7C-1971BAE0B32D}"/>
              </a:ext>
            </a:extLst>
          </p:cNvPr>
          <p:cNvPicPr>
            <a:picLocks noChangeAspect="1"/>
          </p:cNvPicPr>
          <p:nvPr/>
        </p:nvPicPr>
        <p:blipFill>
          <a:blip r:embed="rId16"/>
          <a:stretch>
            <a:fillRect/>
          </a:stretch>
        </p:blipFill>
        <p:spPr>
          <a:xfrm>
            <a:off x="6219264" y="4334768"/>
            <a:ext cx="2278264" cy="821195"/>
          </a:xfrm>
          <a:prstGeom prst="rect">
            <a:avLst/>
          </a:prstGeom>
          <a:noFill/>
          <a:ln cap="flat">
            <a:noFill/>
          </a:ln>
        </p:spPr>
      </p:pic>
      <p:pic>
        <p:nvPicPr>
          <p:cNvPr id="22" name="Obraz 37">
            <a:extLst>
              <a:ext uri="{FF2B5EF4-FFF2-40B4-BE49-F238E27FC236}">
                <a16:creationId xmlns:a16="http://schemas.microsoft.com/office/drawing/2014/main" id="{8E2E6C84-E450-944E-63A7-AD06552129F7}"/>
              </a:ext>
            </a:extLst>
          </p:cNvPr>
          <p:cNvPicPr>
            <a:picLocks noChangeAspect="1"/>
          </p:cNvPicPr>
          <p:nvPr/>
        </p:nvPicPr>
        <p:blipFill>
          <a:blip r:embed="rId17"/>
          <a:stretch>
            <a:fillRect/>
          </a:stretch>
        </p:blipFill>
        <p:spPr>
          <a:xfrm>
            <a:off x="3183812" y="4334320"/>
            <a:ext cx="1937741" cy="822356"/>
          </a:xfrm>
          <a:prstGeom prst="rect">
            <a:avLst/>
          </a:prstGeom>
          <a:noFill/>
          <a:ln cap="flat">
            <a:noFill/>
          </a:ln>
        </p:spPr>
      </p:pic>
    </p:spTree>
    <p:extLst>
      <p:ext uri="{BB962C8B-B14F-4D97-AF65-F5344CB8AC3E}">
        <p14:creationId xmlns:p14="http://schemas.microsoft.com/office/powerpoint/2010/main" val="302887493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lajd tytułowy (krótki tytuł)">
    <p:bg>
      <p:bgPr>
        <a:solidFill>
          <a:srgbClr val="FFFFFF"/>
        </a:solidFill>
        <a:effectLst/>
      </p:bgPr>
    </p:bg>
    <p:spTree>
      <p:nvGrpSpPr>
        <p:cNvPr id="1" name=""/>
        <p:cNvGrpSpPr/>
        <p:nvPr/>
      </p:nvGrpSpPr>
      <p:grpSpPr>
        <a:xfrm>
          <a:off x="0" y="0"/>
          <a:ext cx="0" cy="0"/>
          <a:chOff x="0" y="0"/>
          <a:chExt cx="0" cy="0"/>
        </a:xfrm>
      </p:grpSpPr>
      <p:sp>
        <p:nvSpPr>
          <p:cNvPr id="2" name="Symbol zastępczy obrazu 8">
            <a:extLst>
              <a:ext uri="{FF2B5EF4-FFF2-40B4-BE49-F238E27FC236}">
                <a16:creationId xmlns:a16="http://schemas.microsoft.com/office/drawing/2014/main" id="{2C6EA8AC-6965-1405-C839-193AEE99D9A3}"/>
              </a:ext>
            </a:extLst>
          </p:cNvPr>
          <p:cNvSpPr txBox="1">
            <a:spLocks noGrp="1"/>
          </p:cNvSpPr>
          <p:nvPr>
            <p:ph type="pic" idx="4294967295"/>
          </p:nvPr>
        </p:nvSpPr>
        <p:spPr>
          <a:xfrm>
            <a:off x="9025" y="9409"/>
            <a:ext cx="5850824" cy="3687290"/>
          </a:xfrm>
          <a:solidFill>
            <a:srgbClr val="F2F2F2"/>
          </a:solidFill>
        </p:spPr>
        <p:txBody>
          <a:bodyPr anchor="ctr" anchorCtr="1">
            <a:noAutofit/>
          </a:bodyPr>
          <a:lstStyle>
            <a:lvl1pPr marL="0" indent="0" algn="ctr">
              <a:buNone/>
              <a:defRPr sz="680"/>
            </a:lvl1pPr>
          </a:lstStyle>
          <a:p>
            <a:pPr lvl="0"/>
            <a:r>
              <a:rPr lang="pl-PL"/>
              <a:t>Kliknij ikonę, aby dodać obraz</a:t>
            </a:r>
          </a:p>
        </p:txBody>
      </p:sp>
      <p:sp>
        <p:nvSpPr>
          <p:cNvPr id="3" name="Date Placeholder 3">
            <a:extLst>
              <a:ext uri="{FF2B5EF4-FFF2-40B4-BE49-F238E27FC236}">
                <a16:creationId xmlns:a16="http://schemas.microsoft.com/office/drawing/2014/main" id="{952A0C82-2347-8917-35C7-15D066823EBF}"/>
              </a:ext>
            </a:extLst>
          </p:cNvPr>
          <p:cNvSpPr txBox="1">
            <a:spLocks noGrp="1"/>
          </p:cNvSpPr>
          <p:nvPr>
            <p:ph type="dt" sz="quarter" idx="7"/>
          </p:nvPr>
        </p:nvSpPr>
        <p:spPr>
          <a:xfrm>
            <a:off x="6727652" y="367241"/>
            <a:ext cx="1539282" cy="249512"/>
          </a:xfrm>
          <a:prstGeom prst="rect">
            <a:avLst/>
          </a:prstGeom>
          <a:noFill/>
          <a:ln>
            <a:noFill/>
          </a:ln>
        </p:spPr>
        <p:txBody>
          <a:bodyPr vert="horz" wrap="square" lIns="0" tIns="0" rIns="0" bIns="0" anchor="t" anchorCtr="0" compatLnSpc="1">
            <a:noAutofit/>
          </a:bodyPr>
          <a:lstStyle>
            <a:lvl1pPr marL="0" marR="0" lvl="0" indent="0" algn="r" defTabSz="357896" rtl="0" fontAlgn="auto" hangingPunct="1">
              <a:lnSpc>
                <a:spcPts val="1225"/>
              </a:lnSpc>
              <a:spcBef>
                <a:spcPts val="0"/>
              </a:spcBef>
              <a:spcAft>
                <a:spcPts val="0"/>
              </a:spcAft>
              <a:buNone/>
              <a:tabLst/>
              <a:defRPr lang="pl-PL" sz="953" b="0" i="0" u="none" strike="noStrike" kern="1200" cap="none" spc="0" baseline="0">
                <a:solidFill>
                  <a:srgbClr val="002073"/>
                </a:solidFill>
                <a:uFillTx/>
                <a:latin typeface="Open Sans" pitchFamily="2"/>
                <a:ea typeface="Open Sans" pitchFamily="2"/>
                <a:cs typeface="Open Sans" pitchFamily="2"/>
              </a:defRPr>
            </a:lvl1pPr>
          </a:lstStyle>
          <a:p>
            <a:pPr lvl="0"/>
            <a:fld id="{09BF8186-E9AC-448D-AE3B-7294EF6119C0}" type="datetime1">
              <a:rPr lang="pl-PL"/>
              <a:pPr lvl="0"/>
              <a:t>13.03.2025</a:t>
            </a:fld>
            <a:endParaRPr lang="pl-PL"/>
          </a:p>
        </p:txBody>
      </p:sp>
      <p:pic>
        <p:nvPicPr>
          <p:cNvPr id="4" name="Obraz 7" descr="logo Funduszy Europejskich">
            <a:extLst>
              <a:ext uri="{FF2B5EF4-FFF2-40B4-BE49-F238E27FC236}">
                <a16:creationId xmlns:a16="http://schemas.microsoft.com/office/drawing/2014/main" id="{855E41E9-0A9A-0491-0E2A-BFC6D3AAEECA}"/>
              </a:ext>
            </a:extLst>
          </p:cNvPr>
          <p:cNvPicPr>
            <a:picLocks noChangeAspect="1"/>
          </p:cNvPicPr>
          <p:nvPr/>
        </p:nvPicPr>
        <p:blipFill>
          <a:blip r:embed="rId2"/>
          <a:stretch>
            <a:fillRect/>
          </a:stretch>
        </p:blipFill>
        <p:spPr>
          <a:xfrm>
            <a:off x="677341" y="4334768"/>
            <a:ext cx="1402634" cy="821195"/>
          </a:xfrm>
          <a:prstGeom prst="rect">
            <a:avLst/>
          </a:prstGeom>
          <a:noFill/>
          <a:ln cap="flat">
            <a:noFill/>
          </a:ln>
        </p:spPr>
      </p:pic>
      <p:pic>
        <p:nvPicPr>
          <p:cNvPr id="5" name="Obraz 9" descr="flaga Unii Europejskie z dopiskiem dofinansowane przez Unię Europejską">
            <a:extLst>
              <a:ext uri="{FF2B5EF4-FFF2-40B4-BE49-F238E27FC236}">
                <a16:creationId xmlns:a16="http://schemas.microsoft.com/office/drawing/2014/main" id="{79F9E087-B7F1-E541-11FB-CFD1A14D0331}"/>
              </a:ext>
            </a:extLst>
          </p:cNvPr>
          <p:cNvPicPr>
            <a:picLocks noChangeAspect="1"/>
          </p:cNvPicPr>
          <p:nvPr/>
        </p:nvPicPr>
        <p:blipFill>
          <a:blip r:embed="rId3"/>
          <a:stretch>
            <a:fillRect/>
          </a:stretch>
        </p:blipFill>
        <p:spPr>
          <a:xfrm>
            <a:off x="6219264" y="4334777"/>
            <a:ext cx="2278264" cy="821195"/>
          </a:xfrm>
          <a:prstGeom prst="rect">
            <a:avLst/>
          </a:prstGeom>
          <a:noFill/>
          <a:ln cap="flat">
            <a:noFill/>
          </a:ln>
        </p:spPr>
      </p:pic>
      <p:pic>
        <p:nvPicPr>
          <p:cNvPr id="6" name="Obraz 11" descr="barwy RP">
            <a:extLst>
              <a:ext uri="{FF2B5EF4-FFF2-40B4-BE49-F238E27FC236}">
                <a16:creationId xmlns:a16="http://schemas.microsoft.com/office/drawing/2014/main" id="{D86260AF-77A5-3D90-76CF-AE24610D98FE}"/>
              </a:ext>
            </a:extLst>
          </p:cNvPr>
          <p:cNvPicPr>
            <a:picLocks noChangeAspect="1"/>
          </p:cNvPicPr>
          <p:nvPr/>
        </p:nvPicPr>
        <p:blipFill>
          <a:blip r:embed="rId4"/>
          <a:stretch>
            <a:fillRect/>
          </a:stretch>
        </p:blipFill>
        <p:spPr>
          <a:xfrm>
            <a:off x="3183812" y="4334310"/>
            <a:ext cx="1937741" cy="822356"/>
          </a:xfrm>
          <a:prstGeom prst="rect">
            <a:avLst/>
          </a:prstGeom>
          <a:noFill/>
          <a:ln cap="flat">
            <a:noFill/>
          </a:ln>
        </p:spPr>
      </p:pic>
      <p:sp>
        <p:nvSpPr>
          <p:cNvPr id="7" name="Prostokąt 12">
            <a:extLst>
              <a:ext uri="{FF2B5EF4-FFF2-40B4-BE49-F238E27FC236}">
                <a16:creationId xmlns:a16="http://schemas.microsoft.com/office/drawing/2014/main" id="{79A48F82-DF38-76E2-FCBD-3E3FA54A2992}"/>
              </a:ext>
            </a:extLst>
          </p:cNvPr>
          <p:cNvSpPr/>
          <p:nvPr/>
        </p:nvSpPr>
        <p:spPr>
          <a:xfrm>
            <a:off x="2411757" y="3062124"/>
            <a:ext cx="5976664" cy="1272195"/>
          </a:xfrm>
          <a:prstGeom prst="rect">
            <a:avLst/>
          </a:prstGeom>
          <a:solidFill>
            <a:srgbClr val="A6D3FF"/>
          </a:solidFill>
          <a:ln cap="flat">
            <a:noFill/>
            <a:prstDash val="solid"/>
          </a:ln>
        </p:spPr>
        <p:txBody>
          <a:bodyPr vert="horz" wrap="square" lIns="91440" tIns="45720" rIns="91440" bIns="45720" anchor="ctr" anchorCtr="1" compatLnSpc="1">
            <a:noAutofit/>
          </a:bodyPr>
          <a:lstStyle/>
          <a:p>
            <a:pPr marL="0" marR="0" lvl="0" indent="0" algn="ctr" defTabSz="35789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959" b="0" i="0" u="none" strike="noStrike" kern="1200" cap="none" spc="0" baseline="0">
              <a:solidFill>
                <a:srgbClr val="FFFFFF"/>
              </a:solidFill>
              <a:uFillTx/>
              <a:latin typeface="Calibri"/>
            </a:endParaRPr>
          </a:p>
        </p:txBody>
      </p:sp>
      <p:sp>
        <p:nvSpPr>
          <p:cNvPr id="8" name="Title 1">
            <a:extLst>
              <a:ext uri="{FF2B5EF4-FFF2-40B4-BE49-F238E27FC236}">
                <a16:creationId xmlns:a16="http://schemas.microsoft.com/office/drawing/2014/main" id="{D91804F9-3632-FAD3-518B-2D5AA0AE25B3}"/>
              </a:ext>
            </a:extLst>
          </p:cNvPr>
          <p:cNvSpPr txBox="1">
            <a:spLocks noGrp="1"/>
          </p:cNvSpPr>
          <p:nvPr>
            <p:ph type="title"/>
          </p:nvPr>
        </p:nvSpPr>
        <p:spPr>
          <a:xfrm>
            <a:off x="2570936" y="3790041"/>
            <a:ext cx="5245245" cy="441262"/>
          </a:xfrm>
        </p:spPr>
        <p:txBody>
          <a:bodyPr/>
          <a:lstStyle>
            <a:lvl1pPr>
              <a:lnSpc>
                <a:spcPts val="2380"/>
              </a:lnSpc>
              <a:defRPr/>
            </a:lvl1pPr>
          </a:lstStyle>
          <a:p>
            <a:pPr lvl="0"/>
            <a:r>
              <a:rPr lang="pl-PL"/>
              <a:t>Kliknij, aby edytować styl</a:t>
            </a:r>
            <a:endParaRPr lang="en-US"/>
          </a:p>
        </p:txBody>
      </p:sp>
      <p:pic>
        <p:nvPicPr>
          <p:cNvPr id="9" name="Obraz 10">
            <a:extLst>
              <a:ext uri="{FF2B5EF4-FFF2-40B4-BE49-F238E27FC236}">
                <a16:creationId xmlns:a16="http://schemas.microsoft.com/office/drawing/2014/main" id="{CD2AD995-2FC0-9B8B-D010-C14CDAC20CD1}"/>
              </a:ext>
            </a:extLst>
          </p:cNvPr>
          <p:cNvPicPr>
            <a:picLocks noChangeAspect="1"/>
          </p:cNvPicPr>
          <p:nvPr/>
        </p:nvPicPr>
        <p:blipFill>
          <a:blip r:embed="rId5"/>
          <a:stretch>
            <a:fillRect/>
          </a:stretch>
        </p:blipFill>
        <p:spPr>
          <a:xfrm>
            <a:off x="2411757" y="3062124"/>
            <a:ext cx="3444544" cy="634813"/>
          </a:xfrm>
          <a:prstGeom prst="rect">
            <a:avLst/>
          </a:prstGeom>
          <a:noFill/>
          <a:ln cap="flat">
            <a:noFill/>
          </a:ln>
        </p:spPr>
      </p:pic>
    </p:spTree>
    <p:extLst>
      <p:ext uri="{BB962C8B-B14F-4D97-AF65-F5344CB8AC3E}">
        <p14:creationId xmlns:p14="http://schemas.microsoft.com/office/powerpoint/2010/main" val="3481490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lajd tytuł sekcji">
    <p:spTree>
      <p:nvGrpSpPr>
        <p:cNvPr id="1" name=""/>
        <p:cNvGrpSpPr/>
        <p:nvPr/>
      </p:nvGrpSpPr>
      <p:grpSpPr>
        <a:xfrm>
          <a:off x="0" y="0"/>
          <a:ext cx="0" cy="0"/>
          <a:chOff x="0" y="0"/>
          <a:chExt cx="0" cy="0"/>
        </a:xfrm>
      </p:grpSpPr>
      <p:sp>
        <p:nvSpPr>
          <p:cNvPr id="2" name="Prostokąt 9">
            <a:extLst>
              <a:ext uri="{FF2B5EF4-FFF2-40B4-BE49-F238E27FC236}">
                <a16:creationId xmlns:a16="http://schemas.microsoft.com/office/drawing/2014/main" id="{3CFCE552-6F02-1397-30B9-BD7299F3816C}"/>
              </a:ext>
            </a:extLst>
          </p:cNvPr>
          <p:cNvSpPr/>
          <p:nvPr/>
        </p:nvSpPr>
        <p:spPr>
          <a:xfrm>
            <a:off x="2416676" y="3062124"/>
            <a:ext cx="6154378" cy="1469358"/>
          </a:xfrm>
          <a:prstGeom prst="rect">
            <a:avLst/>
          </a:prstGeom>
          <a:solidFill>
            <a:srgbClr val="A6D3FF"/>
          </a:solidFill>
          <a:ln cap="flat">
            <a:noFill/>
            <a:prstDash val="solid"/>
          </a:ln>
        </p:spPr>
        <p:txBody>
          <a:bodyPr vert="horz" wrap="square" lIns="91440" tIns="45720" rIns="91440" bIns="45720" anchor="ctr" anchorCtr="1" compatLnSpc="1">
            <a:noAutofit/>
          </a:bodyPr>
          <a:lstStyle/>
          <a:p>
            <a:pPr marL="0" marR="0" lvl="0" indent="0" algn="ctr" defTabSz="35789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959" b="0" i="0" u="none" strike="noStrike" kern="1200" cap="none" spc="0" baseline="0">
              <a:solidFill>
                <a:srgbClr val="FFFFFF"/>
              </a:solidFill>
              <a:uFillTx/>
              <a:latin typeface="Calibri"/>
            </a:endParaRPr>
          </a:p>
        </p:txBody>
      </p:sp>
      <p:sp>
        <p:nvSpPr>
          <p:cNvPr id="3" name="Symbol zastępczy obrazu 8">
            <a:extLst>
              <a:ext uri="{FF2B5EF4-FFF2-40B4-BE49-F238E27FC236}">
                <a16:creationId xmlns:a16="http://schemas.microsoft.com/office/drawing/2014/main" id="{14FFF5E2-FDB4-47BA-52C0-3CE09B4B8009}"/>
              </a:ext>
            </a:extLst>
          </p:cNvPr>
          <p:cNvSpPr txBox="1">
            <a:spLocks noGrp="1"/>
          </p:cNvSpPr>
          <p:nvPr>
            <p:ph type="pic" idx="4294967295"/>
          </p:nvPr>
        </p:nvSpPr>
        <p:spPr>
          <a:xfrm>
            <a:off x="572944" y="0"/>
            <a:ext cx="5850422" cy="3306223"/>
          </a:xfrm>
          <a:solidFill>
            <a:srgbClr val="F2F2F2"/>
          </a:solidFill>
        </p:spPr>
        <p:txBody>
          <a:bodyPr anchor="ctr" anchorCtr="1">
            <a:noAutofit/>
          </a:bodyPr>
          <a:lstStyle>
            <a:lvl1pPr marL="0" indent="0" algn="ctr">
              <a:buNone/>
              <a:defRPr sz="680"/>
            </a:lvl1pPr>
          </a:lstStyle>
          <a:p>
            <a:pPr lvl="0"/>
            <a:r>
              <a:rPr lang="pl-PL"/>
              <a:t>Kliknij ikonę, aby dodać obraz</a:t>
            </a:r>
          </a:p>
        </p:txBody>
      </p:sp>
      <p:sp>
        <p:nvSpPr>
          <p:cNvPr id="4" name="Prostokąt 4">
            <a:extLst>
              <a:ext uri="{FF2B5EF4-FFF2-40B4-BE49-F238E27FC236}">
                <a16:creationId xmlns:a16="http://schemas.microsoft.com/office/drawing/2014/main" id="{267D2305-D576-5F07-03D2-7A9226591926}"/>
              </a:ext>
            </a:extLst>
          </p:cNvPr>
          <p:cNvSpPr/>
          <p:nvPr/>
        </p:nvSpPr>
        <p:spPr>
          <a:xfrm>
            <a:off x="3339900" y="3062124"/>
            <a:ext cx="3079223" cy="244528"/>
          </a:xfrm>
          <a:prstGeom prst="rect">
            <a:avLst/>
          </a:prstGeom>
          <a:solidFill>
            <a:srgbClr val="0052B0"/>
          </a:solidFill>
          <a:ln cap="flat">
            <a:noFill/>
            <a:prstDash val="solid"/>
          </a:ln>
        </p:spPr>
        <p:txBody>
          <a:bodyPr vert="horz" wrap="square" lIns="91440" tIns="45720" rIns="91440" bIns="45720" anchor="ctr" anchorCtr="1" compatLnSpc="1">
            <a:noAutofit/>
          </a:bodyPr>
          <a:lstStyle/>
          <a:p>
            <a:pPr marL="0" marR="0" lvl="0" indent="0" algn="ctr" defTabSz="35789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959" b="0" i="0" u="none" strike="noStrike" kern="1200" cap="none" spc="0" baseline="0">
              <a:solidFill>
                <a:srgbClr val="FFFFFF"/>
              </a:solidFill>
              <a:uFillTx/>
              <a:latin typeface="Calibri"/>
            </a:endParaRPr>
          </a:p>
        </p:txBody>
      </p:sp>
      <p:sp>
        <p:nvSpPr>
          <p:cNvPr id="5" name="Prostokąt 5">
            <a:extLst>
              <a:ext uri="{FF2B5EF4-FFF2-40B4-BE49-F238E27FC236}">
                <a16:creationId xmlns:a16="http://schemas.microsoft.com/office/drawing/2014/main" id="{C19CB2F9-9ED6-85E4-AB50-E3625C0B6227}"/>
              </a:ext>
            </a:extLst>
          </p:cNvPr>
          <p:cNvSpPr/>
          <p:nvPr/>
        </p:nvSpPr>
        <p:spPr>
          <a:xfrm>
            <a:off x="2416676" y="3062124"/>
            <a:ext cx="923223" cy="244108"/>
          </a:xfrm>
          <a:prstGeom prst="rect">
            <a:avLst/>
          </a:prstGeom>
          <a:solidFill>
            <a:srgbClr val="003399"/>
          </a:solidFill>
          <a:ln cap="flat">
            <a:noFill/>
            <a:prstDash val="solid"/>
          </a:ln>
        </p:spPr>
        <p:txBody>
          <a:bodyPr vert="horz" wrap="square" lIns="91440" tIns="45720" rIns="91440" bIns="45720" anchor="ctr" anchorCtr="1" compatLnSpc="1">
            <a:noAutofit/>
          </a:bodyPr>
          <a:lstStyle/>
          <a:p>
            <a:pPr marL="0" marR="0" lvl="0" indent="0" algn="ctr" defTabSz="35789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959" b="0" i="0" u="none" strike="noStrike" kern="1200" cap="none" spc="0" baseline="0">
              <a:solidFill>
                <a:srgbClr val="FFFFFF"/>
              </a:solidFill>
              <a:uFillTx/>
              <a:latin typeface="Calibri"/>
            </a:endParaRPr>
          </a:p>
        </p:txBody>
      </p:sp>
      <p:sp>
        <p:nvSpPr>
          <p:cNvPr id="6" name="Title 1">
            <a:extLst>
              <a:ext uri="{FF2B5EF4-FFF2-40B4-BE49-F238E27FC236}">
                <a16:creationId xmlns:a16="http://schemas.microsoft.com/office/drawing/2014/main" id="{09B7CFD1-C198-0E0A-7E8D-4D89C17B7DDE}"/>
              </a:ext>
            </a:extLst>
          </p:cNvPr>
          <p:cNvSpPr txBox="1">
            <a:spLocks noGrp="1"/>
          </p:cNvSpPr>
          <p:nvPr>
            <p:ph type="title"/>
          </p:nvPr>
        </p:nvSpPr>
        <p:spPr>
          <a:xfrm>
            <a:off x="2724875" y="3535097"/>
            <a:ext cx="5542068" cy="898397"/>
          </a:xfrm>
        </p:spPr>
        <p:txBody>
          <a:bodyPr/>
          <a:lstStyle>
            <a:lvl1pPr>
              <a:lnSpc>
                <a:spcPts val="2380"/>
              </a:lnSpc>
              <a:defRPr/>
            </a:lvl1pPr>
          </a:lstStyle>
          <a:p>
            <a:pPr lvl="0"/>
            <a:r>
              <a:rPr lang="pl-PL"/>
              <a:t>Kliknij, aby edytować styl</a:t>
            </a:r>
            <a:endParaRPr lang="en-US"/>
          </a:p>
        </p:txBody>
      </p:sp>
    </p:spTree>
    <p:extLst>
      <p:ext uri="{BB962C8B-B14F-4D97-AF65-F5344CB8AC3E}">
        <p14:creationId xmlns:p14="http://schemas.microsoft.com/office/powerpoint/2010/main" val="420471384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lajd tytuł + zawartość z paskie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98590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Slajd tytuł + 2 elementy zawartości z paskiem">
    <p:spTree>
      <p:nvGrpSpPr>
        <p:cNvPr id="1" name=""/>
        <p:cNvGrpSpPr/>
        <p:nvPr/>
      </p:nvGrpSpPr>
      <p:grpSpPr>
        <a:xfrm>
          <a:off x="0" y="0"/>
          <a:ext cx="0" cy="0"/>
          <a:chOff x="0" y="0"/>
          <a:chExt cx="0" cy="0"/>
        </a:xfrm>
      </p:grpSpPr>
      <p:sp>
        <p:nvSpPr>
          <p:cNvPr id="2" name="Symbol zastępczy numeru slajdu 4">
            <a:extLst>
              <a:ext uri="{FF2B5EF4-FFF2-40B4-BE49-F238E27FC236}">
                <a16:creationId xmlns:a16="http://schemas.microsoft.com/office/drawing/2014/main" id="{1573D8AF-503F-ADC9-E2F8-DC93E8A76082}"/>
              </a:ext>
            </a:extLst>
          </p:cNvPr>
          <p:cNvSpPr txBox="1">
            <a:spLocks noGrp="1"/>
          </p:cNvSpPr>
          <p:nvPr>
            <p:ph type="sldNum" sz="quarter" idx="8"/>
          </p:nvPr>
        </p:nvSpPr>
        <p:spPr/>
        <p:txBody>
          <a:bodyPr/>
          <a:lstStyle>
            <a:lvl1pPr>
              <a:defRPr/>
            </a:lvl1pPr>
          </a:lstStyle>
          <a:p>
            <a:pPr lvl="0"/>
            <a:fld id="{65553276-9A4A-4B1F-B1CC-2804D7E5624F}" type="slidenum">
              <a:t>‹#›</a:t>
            </a:fld>
            <a:endParaRPr lang="pl-PL"/>
          </a:p>
        </p:txBody>
      </p:sp>
    </p:spTree>
    <p:extLst>
      <p:ext uri="{BB962C8B-B14F-4D97-AF65-F5344CB8AC3E}">
        <p14:creationId xmlns:p14="http://schemas.microsoft.com/office/powerpoint/2010/main" val="3923210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lajd tytuł + zdjęcie + zawartość z paskiem">
    <p:spTree>
      <p:nvGrpSpPr>
        <p:cNvPr id="1" name=""/>
        <p:cNvGrpSpPr/>
        <p:nvPr/>
      </p:nvGrpSpPr>
      <p:grpSpPr>
        <a:xfrm>
          <a:off x="0" y="0"/>
          <a:ext cx="0" cy="0"/>
          <a:chOff x="0" y="0"/>
          <a:chExt cx="0" cy="0"/>
        </a:xfrm>
      </p:grpSpPr>
      <p:sp>
        <p:nvSpPr>
          <p:cNvPr id="2" name="Symbol zastępczy obrazu 6">
            <a:extLst>
              <a:ext uri="{FF2B5EF4-FFF2-40B4-BE49-F238E27FC236}">
                <a16:creationId xmlns:a16="http://schemas.microsoft.com/office/drawing/2014/main" id="{F3EE7A45-3627-9797-C371-7259554E346D}"/>
              </a:ext>
            </a:extLst>
          </p:cNvPr>
          <p:cNvSpPr txBox="1">
            <a:spLocks noGrp="1"/>
          </p:cNvSpPr>
          <p:nvPr>
            <p:ph type="pic" idx="4294967295"/>
          </p:nvPr>
        </p:nvSpPr>
        <p:spPr>
          <a:xfrm>
            <a:off x="0" y="612428"/>
            <a:ext cx="4264487" cy="3918834"/>
          </a:xfrm>
          <a:solidFill>
            <a:srgbClr val="F2F2F2"/>
          </a:solidFill>
        </p:spPr>
        <p:txBody>
          <a:bodyPr anchor="ctr" anchorCtr="1"/>
          <a:lstStyle>
            <a:lvl1pPr algn="ctr">
              <a:buNone/>
              <a:defRPr sz="680"/>
            </a:lvl1pPr>
          </a:lstStyle>
          <a:p>
            <a:pPr lvl="0"/>
            <a:r>
              <a:rPr lang="pl-PL"/>
              <a:t>Kliknij ikonę, aby dodać</a:t>
            </a:r>
          </a:p>
        </p:txBody>
      </p:sp>
    </p:spTree>
    <p:extLst>
      <p:ext uri="{BB962C8B-B14F-4D97-AF65-F5344CB8AC3E}">
        <p14:creationId xmlns:p14="http://schemas.microsoft.com/office/powerpoint/2010/main" val="67054923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1_Slajd tytuł + zawartość bez pas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ADE45-74EB-EC29-5143-D38D804BFB46}"/>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Content Placeholder 2">
            <a:extLst>
              <a:ext uri="{FF2B5EF4-FFF2-40B4-BE49-F238E27FC236}">
                <a16:creationId xmlns:a16="http://schemas.microsoft.com/office/drawing/2014/main" id="{631FD51B-2451-9E51-6A48-665C4E3E5F56}"/>
              </a:ext>
            </a:extLst>
          </p:cNvPr>
          <p:cNvSpPr txBox="1">
            <a:spLocks noGrp="1"/>
          </p:cNvSpPr>
          <p:nvPr>
            <p:ph idx="1"/>
          </p:nvPr>
        </p:nvSpPr>
        <p:spPr/>
        <p:txBody>
          <a:bodyPr/>
          <a:lstStyle>
            <a:lvl1pPr>
              <a:defRPr/>
            </a:lvl1pPr>
            <a:lvl2pPr>
              <a:defRPr/>
            </a:lvl2pPr>
            <a:lvl3pPr>
              <a:defRPr/>
            </a:lvl3pPr>
          </a:lstStyle>
          <a:p>
            <a:pPr lvl="0"/>
            <a:r>
              <a:rPr lang="pl-PL"/>
              <a:t>Kliknij, aby edytować style wzorca tekstu</a:t>
            </a:r>
          </a:p>
          <a:p>
            <a:pPr lvl="1"/>
            <a:r>
              <a:rPr lang="pl-PL"/>
              <a:t>Drugi poziom</a:t>
            </a:r>
          </a:p>
          <a:p>
            <a:pPr lvl="2"/>
            <a:r>
              <a:rPr lang="pl-PL"/>
              <a:t>Trzeci poziom</a:t>
            </a:r>
          </a:p>
        </p:txBody>
      </p:sp>
      <p:sp>
        <p:nvSpPr>
          <p:cNvPr id="4" name="Symbol zastępczy numeru slajdu 4">
            <a:extLst>
              <a:ext uri="{FF2B5EF4-FFF2-40B4-BE49-F238E27FC236}">
                <a16:creationId xmlns:a16="http://schemas.microsoft.com/office/drawing/2014/main" id="{8FBFF0A4-2709-64A1-CC06-3195E34F91D0}"/>
              </a:ext>
            </a:extLst>
          </p:cNvPr>
          <p:cNvSpPr txBox="1">
            <a:spLocks noGrp="1"/>
          </p:cNvSpPr>
          <p:nvPr>
            <p:ph type="sldNum" sz="quarter" idx="8"/>
          </p:nvPr>
        </p:nvSpPr>
        <p:spPr/>
        <p:txBody>
          <a:bodyPr/>
          <a:lstStyle>
            <a:lvl1pPr>
              <a:defRPr/>
            </a:lvl1pPr>
          </a:lstStyle>
          <a:p>
            <a:pPr lvl="0"/>
            <a:fld id="{18DA7312-1BEE-4BBE-9802-B80E1B181DBB}" type="slidenum">
              <a:t>‹#›</a:t>
            </a:fld>
            <a:endParaRPr lang="pl-PL"/>
          </a:p>
        </p:txBody>
      </p:sp>
      <p:sp>
        <p:nvSpPr>
          <p:cNvPr id="5" name="Prostokąt 5">
            <a:extLst>
              <a:ext uri="{FF2B5EF4-FFF2-40B4-BE49-F238E27FC236}">
                <a16:creationId xmlns:a16="http://schemas.microsoft.com/office/drawing/2014/main" id="{5D38344C-2C1C-6DD2-7011-E376BCE4E8F1}"/>
              </a:ext>
            </a:extLst>
          </p:cNvPr>
          <p:cNvSpPr/>
          <p:nvPr/>
        </p:nvSpPr>
        <p:spPr>
          <a:xfrm>
            <a:off x="7342650" y="5021445"/>
            <a:ext cx="924284" cy="122054"/>
          </a:xfrm>
          <a:prstGeom prst="rect">
            <a:avLst/>
          </a:prstGeom>
          <a:solidFill>
            <a:srgbClr val="A6D3FF"/>
          </a:solidFill>
          <a:ln cap="flat">
            <a:noFill/>
            <a:prstDash val="solid"/>
          </a:ln>
        </p:spPr>
        <p:txBody>
          <a:bodyPr vert="horz" wrap="square" lIns="91440" tIns="45720" rIns="91440" bIns="45720" anchor="ctr" anchorCtr="1" compatLnSpc="1">
            <a:noAutofit/>
          </a:bodyPr>
          <a:lstStyle/>
          <a:p>
            <a:pPr marL="0" marR="0" lvl="0" indent="0" algn="ctr" defTabSz="35789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959"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94150481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30" name="Prostokąt 29">
            <a:extLst>
              <a:ext uri="{FF2B5EF4-FFF2-40B4-BE49-F238E27FC236}">
                <a16:creationId xmlns:a16="http://schemas.microsoft.com/office/drawing/2014/main" id="{C0CA1683-BBD7-49B1-A28E-B898DDE62117}"/>
              </a:ext>
            </a:extLst>
          </p:cNvPr>
          <p:cNvSpPr/>
          <p:nvPr userDrawn="1"/>
        </p:nvSpPr>
        <p:spPr>
          <a:xfrm>
            <a:off x="1" y="0"/>
            <a:ext cx="4264484" cy="19687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9" name="Prostokąt 8">
            <a:extLst>
              <a:ext uri="{FF2B5EF4-FFF2-40B4-BE49-F238E27FC236}">
                <a16:creationId xmlns:a16="http://schemas.microsoft.com/office/drawing/2014/main" id="{A63EBD56-4A88-4F5C-BEAF-A33740721C44}"/>
              </a:ext>
            </a:extLst>
          </p:cNvPr>
          <p:cNvSpPr/>
          <p:nvPr userDrawn="1"/>
        </p:nvSpPr>
        <p:spPr>
          <a:xfrm>
            <a:off x="877064" y="1349596"/>
            <a:ext cx="7389873" cy="293697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2" name="Title 1"/>
          <p:cNvSpPr>
            <a:spLocks noGrp="1"/>
          </p:cNvSpPr>
          <p:nvPr>
            <p:ph type="ctrTitle"/>
          </p:nvPr>
        </p:nvSpPr>
        <p:spPr>
          <a:xfrm>
            <a:off x="1185249" y="2088941"/>
            <a:ext cx="6773550" cy="740100"/>
          </a:xfrm>
        </p:spPr>
        <p:txBody>
          <a:bodyPr anchor="t" anchorCtr="0">
            <a:normAutofit/>
          </a:bodyPr>
          <a:lstStyle>
            <a:lvl1pPr algn="l">
              <a:lnSpc>
                <a:spcPts val="2722"/>
              </a:lnSpc>
              <a:defRPr sz="2177"/>
            </a:lvl1pPr>
          </a:lstStyle>
          <a:p>
            <a:r>
              <a:rPr lang="pl-PL" dirty="0"/>
              <a:t>Kliknij, aby edytować styl</a:t>
            </a:r>
            <a:endParaRPr lang="en-US" dirty="0"/>
          </a:p>
        </p:txBody>
      </p:sp>
      <p:sp>
        <p:nvSpPr>
          <p:cNvPr id="3" name="Subtitle 2"/>
          <p:cNvSpPr>
            <a:spLocks noGrp="1"/>
          </p:cNvSpPr>
          <p:nvPr>
            <p:ph type="subTitle" idx="1"/>
          </p:nvPr>
        </p:nvSpPr>
        <p:spPr>
          <a:xfrm>
            <a:off x="1185259" y="3307899"/>
            <a:ext cx="6773483" cy="734817"/>
          </a:xfrm>
        </p:spPr>
        <p:txBody>
          <a:bodyPr>
            <a:normAutofit/>
          </a:bodyPr>
          <a:lstStyle>
            <a:lvl1pPr marL="0" indent="0" algn="l">
              <a:lnSpc>
                <a:spcPts val="2381"/>
              </a:lnSpc>
              <a:buNone/>
              <a:defRPr sz="1905" b="1">
                <a:solidFill>
                  <a:schemeClr val="tx2"/>
                </a:solidFill>
              </a:defRPr>
            </a:lvl1pPr>
            <a:lvl2pPr marL="342903" indent="0" algn="ctr">
              <a:buNone/>
              <a:defRPr sz="1500"/>
            </a:lvl2pPr>
            <a:lvl3pPr marL="685804" indent="0" algn="ctr">
              <a:buNone/>
              <a:defRPr sz="1350"/>
            </a:lvl3pPr>
            <a:lvl4pPr marL="1028707" indent="0" algn="ctr">
              <a:buNone/>
              <a:defRPr sz="1200"/>
            </a:lvl4pPr>
            <a:lvl5pPr marL="1371609" indent="0" algn="ctr">
              <a:buNone/>
              <a:defRPr sz="1200"/>
            </a:lvl5pPr>
            <a:lvl6pPr marL="1714511" indent="0" algn="ctr">
              <a:buNone/>
              <a:defRPr sz="1200"/>
            </a:lvl6pPr>
            <a:lvl7pPr marL="2057413" indent="0" algn="ctr">
              <a:buNone/>
              <a:defRPr sz="1200"/>
            </a:lvl7pPr>
            <a:lvl8pPr marL="2400316" indent="0" algn="ctr">
              <a:buNone/>
              <a:defRPr sz="1200"/>
            </a:lvl8pPr>
            <a:lvl9pPr marL="2743218" indent="0" algn="ctr">
              <a:buNone/>
              <a:defRPr sz="1200"/>
            </a:lvl9pPr>
          </a:lstStyle>
          <a:p>
            <a:r>
              <a:rPr lang="pl-PL"/>
              <a:t>Kliknij, aby edytować styl wzorca podtytułu</a:t>
            </a:r>
            <a:endParaRPr lang="en-US" dirty="0"/>
          </a:p>
        </p:txBody>
      </p:sp>
      <p:sp>
        <p:nvSpPr>
          <p:cNvPr id="4" name="Date Placeholder 3"/>
          <p:cNvSpPr>
            <a:spLocks noGrp="1"/>
          </p:cNvSpPr>
          <p:nvPr>
            <p:ph type="dt" sz="half" idx="10"/>
          </p:nvPr>
        </p:nvSpPr>
        <p:spPr>
          <a:xfrm>
            <a:off x="6726719" y="367682"/>
            <a:ext cx="1539287" cy="237532"/>
          </a:xfrm>
          <a:prstGeom prst="rect">
            <a:avLst/>
          </a:prstGeom>
        </p:spPr>
        <p:txBody>
          <a:bodyPr lIns="0" tIns="0" rIns="0" bIns="0"/>
          <a:lstStyle>
            <a:lvl1pPr algn="r">
              <a:lnSpc>
                <a:spcPts val="1225"/>
              </a:lnSpc>
              <a:defRPr sz="953">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13.03.2025</a:t>
            </a:fld>
            <a:endParaRPr lang="pl-PL" dirty="0"/>
          </a:p>
        </p:txBody>
      </p:sp>
      <p:pic>
        <p:nvPicPr>
          <p:cNvPr id="6" name="Obraz 5">
            <a:extLst>
              <a:ext uri="{FF2B5EF4-FFF2-40B4-BE49-F238E27FC236}">
                <a16:creationId xmlns:a16="http://schemas.microsoft.com/office/drawing/2014/main" id="{039E0742-6ADE-F448-8437-7F591E1D07FA}"/>
              </a:ext>
              <a:ext uri="{C183D7F6-B498-43B3-948B-1728B52AA6E4}">
                <adec:decorative xmlns:adec="http://schemas.microsoft.com/office/drawing/2017/decorative" val="1"/>
              </a:ext>
            </a:extLst>
          </p:cNvPr>
          <p:cNvPicPr>
            <a:picLocks noChangeAspect="1"/>
          </p:cNvPicPr>
          <p:nvPr userDrawn="1"/>
        </p:nvPicPr>
        <p:blipFill>
          <a:blip r:embed="rId2">
            <a:alphaModFix amt="55000"/>
            <a:extLst>
              <a:ext uri="{28A0092B-C50C-407E-A947-70E740481C1C}">
                <a14:useLocalDpi xmlns:a14="http://schemas.microsoft.com/office/drawing/2010/main" val="0"/>
              </a:ext>
            </a:extLst>
          </a:blip>
          <a:stretch>
            <a:fillRect/>
          </a:stretch>
        </p:blipFill>
        <p:spPr>
          <a:xfrm>
            <a:off x="402576" y="824802"/>
            <a:ext cx="342900" cy="342900"/>
          </a:xfrm>
          <a:prstGeom prst="rect">
            <a:avLst/>
          </a:prstGeom>
        </p:spPr>
      </p:pic>
      <p:pic>
        <p:nvPicPr>
          <p:cNvPr id="17" name="Obraz 16">
            <a:extLst>
              <a:ext uri="{FF2B5EF4-FFF2-40B4-BE49-F238E27FC236}">
                <a16:creationId xmlns:a16="http://schemas.microsoft.com/office/drawing/2014/main" id="{F60567DB-D582-D44E-A6AD-12B2B5F1FE7B}"/>
              </a:ext>
              <a:ext uri="{C183D7F6-B498-43B3-948B-1728B52AA6E4}">
                <adec:decorative xmlns:adec="http://schemas.microsoft.com/office/drawing/2017/decorative" val="1"/>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1011924" y="349553"/>
            <a:ext cx="342900" cy="342900"/>
          </a:xfrm>
          <a:prstGeom prst="rect">
            <a:avLst/>
          </a:prstGeom>
        </p:spPr>
      </p:pic>
      <p:pic>
        <p:nvPicPr>
          <p:cNvPr id="19" name="Obraz 18">
            <a:extLst>
              <a:ext uri="{FF2B5EF4-FFF2-40B4-BE49-F238E27FC236}">
                <a16:creationId xmlns:a16="http://schemas.microsoft.com/office/drawing/2014/main" id="{39EEE39C-033E-F640-8C4C-E23D91BEA336}"/>
              </a:ext>
              <a:ext uri="{C183D7F6-B498-43B3-948B-1728B52AA6E4}">
                <adec:decorative xmlns:adec="http://schemas.microsoft.com/office/drawing/2017/decorative" val="1"/>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024976" y="824802"/>
            <a:ext cx="342900" cy="342900"/>
          </a:xfrm>
          <a:prstGeom prst="rect">
            <a:avLst/>
          </a:prstGeom>
        </p:spPr>
      </p:pic>
      <p:pic>
        <p:nvPicPr>
          <p:cNvPr id="21" name="Obraz 20">
            <a:extLst>
              <a:ext uri="{FF2B5EF4-FFF2-40B4-BE49-F238E27FC236}">
                <a16:creationId xmlns:a16="http://schemas.microsoft.com/office/drawing/2014/main" id="{C169AC8E-96EA-1048-803E-97D6CEE5E102}"/>
              </a:ext>
              <a:ext uri="{C183D7F6-B498-43B3-948B-1728B52AA6E4}">
                <adec:decorative xmlns:adec="http://schemas.microsoft.com/office/drawing/2017/decorative" val="1"/>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492560" y="344396"/>
            <a:ext cx="342900" cy="342900"/>
          </a:xfrm>
          <a:prstGeom prst="rect">
            <a:avLst/>
          </a:prstGeom>
        </p:spPr>
      </p:pic>
      <p:pic>
        <p:nvPicPr>
          <p:cNvPr id="23" name="Obraz 22">
            <a:extLst>
              <a:ext uri="{FF2B5EF4-FFF2-40B4-BE49-F238E27FC236}">
                <a16:creationId xmlns:a16="http://schemas.microsoft.com/office/drawing/2014/main" id="{D5D90F56-CFD2-1A40-B479-B556FC2D370D}"/>
              </a:ext>
              <a:ext uri="{C183D7F6-B498-43B3-948B-1728B52AA6E4}">
                <adec:decorative xmlns:adec="http://schemas.microsoft.com/office/drawing/2017/decorative" val="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395536" y="349552"/>
            <a:ext cx="342900" cy="342900"/>
          </a:xfrm>
          <a:prstGeom prst="rect">
            <a:avLst/>
          </a:prstGeom>
        </p:spPr>
      </p:pic>
      <p:pic>
        <p:nvPicPr>
          <p:cNvPr id="25" name="Obraz 24">
            <a:extLst>
              <a:ext uri="{FF2B5EF4-FFF2-40B4-BE49-F238E27FC236}">
                <a16:creationId xmlns:a16="http://schemas.microsoft.com/office/drawing/2014/main" id="{48E96C1A-FA5C-A24F-9872-8608B9B3BC4F}"/>
              </a:ext>
              <a:ext uri="{C183D7F6-B498-43B3-948B-1728B52AA6E4}">
                <adec:decorative xmlns:adec="http://schemas.microsoft.com/office/drawing/2017/decorative" val="1"/>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1643979" y="831921"/>
            <a:ext cx="342900" cy="342900"/>
          </a:xfrm>
          <a:prstGeom prst="rect">
            <a:avLst/>
          </a:prstGeom>
        </p:spPr>
      </p:pic>
      <p:pic>
        <p:nvPicPr>
          <p:cNvPr id="27" name="Obraz 26">
            <a:extLst>
              <a:ext uri="{FF2B5EF4-FFF2-40B4-BE49-F238E27FC236}">
                <a16:creationId xmlns:a16="http://schemas.microsoft.com/office/drawing/2014/main" id="{28B2440F-CBE5-784D-ADC8-E797F64F472B}"/>
              </a:ext>
              <a:ext uri="{C183D7F6-B498-43B3-948B-1728B52AA6E4}">
                <adec:decorative xmlns:adec="http://schemas.microsoft.com/office/drawing/2017/decorative" val="1"/>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251489" y="347988"/>
            <a:ext cx="342900" cy="342900"/>
          </a:xfrm>
          <a:prstGeom prst="rect">
            <a:avLst/>
          </a:prstGeom>
        </p:spPr>
      </p:pic>
      <p:pic>
        <p:nvPicPr>
          <p:cNvPr id="29" name="Obraz 28">
            <a:extLst>
              <a:ext uri="{FF2B5EF4-FFF2-40B4-BE49-F238E27FC236}">
                <a16:creationId xmlns:a16="http://schemas.microsoft.com/office/drawing/2014/main" id="{1C717A0E-10D0-FA43-BF65-49909BDCEAFA}"/>
              </a:ext>
              <a:ext uri="{C183D7F6-B498-43B3-948B-1728B52AA6E4}">
                <adec:decorative xmlns:adec="http://schemas.microsoft.com/office/drawing/2017/decorative" val="1"/>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69293" y="342342"/>
            <a:ext cx="342900" cy="342900"/>
          </a:xfrm>
          <a:prstGeom prst="rect">
            <a:avLst/>
          </a:prstGeom>
        </p:spPr>
      </p:pic>
      <p:pic>
        <p:nvPicPr>
          <p:cNvPr id="31" name="Obraz 30">
            <a:extLst>
              <a:ext uri="{FF2B5EF4-FFF2-40B4-BE49-F238E27FC236}">
                <a16:creationId xmlns:a16="http://schemas.microsoft.com/office/drawing/2014/main" id="{A2891D6F-956C-9342-B2BB-C701A5BC5154}"/>
              </a:ext>
              <a:ext uri="{C183D7F6-B498-43B3-948B-1728B52AA6E4}">
                <adec:decorative xmlns:adec="http://schemas.microsoft.com/office/drawing/2017/decorative" val="1"/>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1633684" y="339502"/>
            <a:ext cx="342900" cy="342900"/>
          </a:xfrm>
          <a:prstGeom prst="rect">
            <a:avLst/>
          </a:prstGeom>
        </p:spPr>
      </p:pic>
      <p:pic>
        <p:nvPicPr>
          <p:cNvPr id="33" name="Obraz 32">
            <a:extLst>
              <a:ext uri="{FF2B5EF4-FFF2-40B4-BE49-F238E27FC236}">
                <a16:creationId xmlns:a16="http://schemas.microsoft.com/office/drawing/2014/main" id="{7DE0C268-A93E-1C47-9AA3-10F1F10D0971}"/>
              </a:ext>
              <a:ext uri="{C183D7F6-B498-43B3-948B-1728B52AA6E4}">
                <adec:decorative xmlns:adec="http://schemas.microsoft.com/office/drawing/2017/decorative" val="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867398" y="829987"/>
            <a:ext cx="342900" cy="342900"/>
          </a:xfrm>
          <a:prstGeom prst="rect">
            <a:avLst/>
          </a:prstGeom>
        </p:spPr>
      </p:pic>
      <p:pic>
        <p:nvPicPr>
          <p:cNvPr id="35" name="Obraz 34">
            <a:extLst>
              <a:ext uri="{FF2B5EF4-FFF2-40B4-BE49-F238E27FC236}">
                <a16:creationId xmlns:a16="http://schemas.microsoft.com/office/drawing/2014/main" id="{45508241-FE91-D847-8686-4F72BD314220}"/>
              </a:ext>
              <a:ext uri="{C183D7F6-B498-43B3-948B-1728B52AA6E4}">
                <adec:decorative xmlns:adec="http://schemas.microsoft.com/office/drawing/2017/decorative" val="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492413" y="829009"/>
            <a:ext cx="342900" cy="342900"/>
          </a:xfrm>
          <a:prstGeom prst="rect">
            <a:avLst/>
          </a:prstGeom>
        </p:spPr>
      </p:pic>
      <p:pic>
        <p:nvPicPr>
          <p:cNvPr id="37" name="Obraz 36">
            <a:extLst>
              <a:ext uri="{FF2B5EF4-FFF2-40B4-BE49-F238E27FC236}">
                <a16:creationId xmlns:a16="http://schemas.microsoft.com/office/drawing/2014/main" id="{EB9A3203-260A-FA4A-9526-A6276A5756DA}"/>
              </a:ext>
              <a:ext uri="{C183D7F6-B498-43B3-948B-1728B52AA6E4}">
                <adec:decorative xmlns:adec="http://schemas.microsoft.com/office/drawing/2017/decorative" val="1"/>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2251489" y="829009"/>
            <a:ext cx="342900" cy="342900"/>
          </a:xfrm>
          <a:prstGeom prst="rect">
            <a:avLst/>
          </a:prstGeom>
        </p:spPr>
      </p:pic>
      <p:pic>
        <p:nvPicPr>
          <p:cNvPr id="32" name="Obraz 31">
            <a:extLst>
              <a:ext uri="{FF2B5EF4-FFF2-40B4-BE49-F238E27FC236}">
                <a16:creationId xmlns:a16="http://schemas.microsoft.com/office/drawing/2014/main" id="{A2E34B4B-2F98-4123-BCC4-081E05CD7DB1}"/>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77063" y="1342959"/>
            <a:ext cx="3387422" cy="624285"/>
          </a:xfrm>
          <a:prstGeom prst="rect">
            <a:avLst/>
          </a:prstGeom>
        </p:spPr>
      </p:pic>
      <p:grpSp>
        <p:nvGrpSpPr>
          <p:cNvPr id="5" name="Grupa 4">
            <a:extLst>
              <a:ext uri="{FF2B5EF4-FFF2-40B4-BE49-F238E27FC236}">
                <a16:creationId xmlns:a16="http://schemas.microsoft.com/office/drawing/2014/main" id="{70C15904-7756-5992-7002-A2978986BD81}"/>
              </a:ext>
              <a:ext uri="{C183D7F6-B498-43B3-948B-1728B52AA6E4}">
                <adec:decorative xmlns:adec="http://schemas.microsoft.com/office/drawing/2017/decorative" val="1"/>
              </a:ext>
            </a:extLst>
          </p:cNvPr>
          <p:cNvGrpSpPr/>
          <p:nvPr userDrawn="1"/>
        </p:nvGrpSpPr>
        <p:grpSpPr>
          <a:xfrm>
            <a:off x="0" y="4313144"/>
            <a:ext cx="9144000" cy="830356"/>
            <a:chOff x="0" y="4313144"/>
            <a:chExt cx="9144000" cy="830356"/>
          </a:xfrm>
        </p:grpSpPr>
        <p:sp>
          <p:nvSpPr>
            <p:cNvPr id="7" name="Prostokąt 6">
              <a:extLst>
                <a:ext uri="{FF2B5EF4-FFF2-40B4-BE49-F238E27FC236}">
                  <a16:creationId xmlns:a16="http://schemas.microsoft.com/office/drawing/2014/main" id="{C5ED6AFD-54F0-2264-8F1C-829BA40925BF}"/>
                </a:ext>
              </a:extLst>
            </p:cNvPr>
            <p:cNvSpPr/>
            <p:nvPr/>
          </p:nvSpPr>
          <p:spPr>
            <a:xfrm>
              <a:off x="0" y="4313144"/>
              <a:ext cx="9144000" cy="83035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8C0A0C33-069C-23E8-1A18-982E528EAC1A}"/>
                </a:ext>
              </a:extLst>
            </p:cNvPr>
            <p:cNvPicPr/>
            <p:nvPr/>
          </p:nvPicPr>
          <p:blipFill>
            <a:blip r:embed="rId15">
              <a:extLst>
                <a:ext uri="{28A0092B-C50C-407E-A947-70E740481C1C}">
                  <a14:useLocalDpi xmlns:a14="http://schemas.microsoft.com/office/drawing/2010/main" val="0"/>
                </a:ext>
              </a:extLst>
            </a:blip>
            <a:srcRect/>
            <a:stretch/>
          </p:blipFill>
          <p:spPr>
            <a:xfrm>
              <a:off x="2339607" y="4411957"/>
              <a:ext cx="4464786" cy="632729"/>
            </a:xfrm>
            <a:prstGeom prst="rect">
              <a:avLst/>
            </a:prstGeom>
          </p:spPr>
        </p:pic>
      </p:grpSp>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65"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1_Slajd tytuł + 2 elementy zawartości bez pas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31D48-7191-2DFC-891D-3C94D46303E6}"/>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Content Placeholder 2">
            <a:extLst>
              <a:ext uri="{FF2B5EF4-FFF2-40B4-BE49-F238E27FC236}">
                <a16:creationId xmlns:a16="http://schemas.microsoft.com/office/drawing/2014/main" id="{14FE0FF6-DDCB-A4B5-D265-0D6A3C492C66}"/>
              </a:ext>
            </a:extLst>
          </p:cNvPr>
          <p:cNvSpPr txBox="1">
            <a:spLocks noGrp="1"/>
          </p:cNvSpPr>
          <p:nvPr>
            <p:ph idx="1"/>
          </p:nvPr>
        </p:nvSpPr>
        <p:spPr>
          <a:xfrm>
            <a:off x="877385" y="1347057"/>
            <a:ext cx="3540666" cy="3184224"/>
          </a:xfrm>
        </p:spPr>
        <p:txBody>
          <a:bodyPr/>
          <a:lstStyle>
            <a:lvl1pPr>
              <a:defRPr/>
            </a:lvl1pPr>
            <a:lvl2pPr>
              <a:defRPr/>
            </a:lvl2pPr>
            <a:lvl3pPr>
              <a:defRPr/>
            </a:lvl3pPr>
          </a:lstStyle>
          <a:p>
            <a:pPr lvl="0"/>
            <a:r>
              <a:rPr lang="pl-PL"/>
              <a:t>Kliknij, aby edytować style wzorca tekstu</a:t>
            </a:r>
          </a:p>
          <a:p>
            <a:pPr lvl="1"/>
            <a:r>
              <a:rPr lang="pl-PL"/>
              <a:t>Drugi poziom</a:t>
            </a:r>
          </a:p>
          <a:p>
            <a:pPr lvl="2"/>
            <a:r>
              <a:rPr lang="pl-PL"/>
              <a:t>Trzeci poziom</a:t>
            </a:r>
          </a:p>
        </p:txBody>
      </p:sp>
      <p:sp>
        <p:nvSpPr>
          <p:cNvPr id="4" name="Content Placeholder 3">
            <a:extLst>
              <a:ext uri="{FF2B5EF4-FFF2-40B4-BE49-F238E27FC236}">
                <a16:creationId xmlns:a16="http://schemas.microsoft.com/office/drawing/2014/main" id="{76CFB438-4985-8F09-ADDD-0D444B418936}"/>
              </a:ext>
            </a:extLst>
          </p:cNvPr>
          <p:cNvSpPr txBox="1">
            <a:spLocks noGrp="1"/>
          </p:cNvSpPr>
          <p:nvPr>
            <p:ph idx="2"/>
          </p:nvPr>
        </p:nvSpPr>
        <p:spPr>
          <a:xfrm>
            <a:off x="4725939" y="1346902"/>
            <a:ext cx="3540666" cy="3184361"/>
          </a:xfrm>
        </p:spPr>
        <p:txBody>
          <a:bodyPr/>
          <a:lstStyle>
            <a:lvl1pPr>
              <a:defRPr/>
            </a:lvl1pPr>
            <a:lvl2pPr>
              <a:defRPr/>
            </a:lvl2pPr>
            <a:lvl3pPr>
              <a:defRPr/>
            </a:lvl3p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7FFC1598-C832-ACF9-184A-94A30226B49A}"/>
              </a:ext>
            </a:extLst>
          </p:cNvPr>
          <p:cNvSpPr txBox="1">
            <a:spLocks noGrp="1"/>
          </p:cNvSpPr>
          <p:nvPr>
            <p:ph type="sldNum" sz="quarter" idx="8"/>
          </p:nvPr>
        </p:nvSpPr>
        <p:spPr/>
        <p:txBody>
          <a:bodyPr/>
          <a:lstStyle>
            <a:lvl1pPr>
              <a:defRPr/>
            </a:lvl1pPr>
          </a:lstStyle>
          <a:p>
            <a:pPr lvl="0"/>
            <a:fld id="{251EFD23-A5EC-4EA4-8228-CB6F78254204}" type="slidenum">
              <a:t>‹#›</a:t>
            </a:fld>
            <a:endParaRPr lang="pl-PL"/>
          </a:p>
        </p:txBody>
      </p:sp>
      <p:sp>
        <p:nvSpPr>
          <p:cNvPr id="6" name="Prostokąt 5">
            <a:extLst>
              <a:ext uri="{FF2B5EF4-FFF2-40B4-BE49-F238E27FC236}">
                <a16:creationId xmlns:a16="http://schemas.microsoft.com/office/drawing/2014/main" id="{AD08050C-11FF-D3E2-9B31-08C2CBFF83F4}"/>
              </a:ext>
            </a:extLst>
          </p:cNvPr>
          <p:cNvSpPr/>
          <p:nvPr/>
        </p:nvSpPr>
        <p:spPr>
          <a:xfrm>
            <a:off x="7342650" y="5021445"/>
            <a:ext cx="924284" cy="122054"/>
          </a:xfrm>
          <a:prstGeom prst="rect">
            <a:avLst/>
          </a:prstGeom>
          <a:solidFill>
            <a:srgbClr val="A6D3FF"/>
          </a:solidFill>
          <a:ln cap="flat">
            <a:noFill/>
            <a:prstDash val="solid"/>
          </a:ln>
        </p:spPr>
        <p:txBody>
          <a:bodyPr vert="horz" wrap="square" lIns="91440" tIns="45720" rIns="91440" bIns="45720" anchor="ctr" anchorCtr="1" compatLnSpc="1">
            <a:noAutofit/>
          </a:bodyPr>
          <a:lstStyle/>
          <a:p>
            <a:pPr marL="0" marR="0" lvl="0" indent="0" algn="ctr" defTabSz="35789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959"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51754769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lajd końcowy">
    <p:spTree>
      <p:nvGrpSpPr>
        <p:cNvPr id="1" name=""/>
        <p:cNvGrpSpPr/>
        <p:nvPr/>
      </p:nvGrpSpPr>
      <p:grpSpPr>
        <a:xfrm>
          <a:off x="0" y="0"/>
          <a:ext cx="0" cy="0"/>
          <a:chOff x="0" y="0"/>
          <a:chExt cx="0" cy="0"/>
        </a:xfrm>
      </p:grpSpPr>
      <p:sp>
        <p:nvSpPr>
          <p:cNvPr id="2" name="Symbol zastępczy obrazu 10">
            <a:extLst>
              <a:ext uri="{FF2B5EF4-FFF2-40B4-BE49-F238E27FC236}">
                <a16:creationId xmlns:a16="http://schemas.microsoft.com/office/drawing/2014/main" id="{D8F0E6E5-3493-5446-F79D-238F24721E89}"/>
              </a:ext>
            </a:extLst>
          </p:cNvPr>
          <p:cNvSpPr txBox="1">
            <a:spLocks noGrp="1"/>
          </p:cNvSpPr>
          <p:nvPr>
            <p:ph type="pic" idx="4294967295"/>
          </p:nvPr>
        </p:nvSpPr>
        <p:spPr>
          <a:xfrm>
            <a:off x="867427" y="0"/>
            <a:ext cx="7399507" cy="3671965"/>
          </a:xfrm>
          <a:solidFill>
            <a:srgbClr val="F2F2F2"/>
          </a:solidFill>
        </p:spPr>
        <p:txBody>
          <a:bodyPr anchor="ctr" anchorCtr="1">
            <a:noAutofit/>
          </a:bodyPr>
          <a:lstStyle>
            <a:lvl1pPr marL="0" indent="0" algn="ctr">
              <a:buNone/>
              <a:defRPr sz="680"/>
            </a:lvl1pPr>
          </a:lstStyle>
          <a:p>
            <a:pPr lvl="0"/>
            <a:r>
              <a:rPr lang="pl-PL"/>
              <a:t>Kliknij ikonę, aby dodać obraz</a:t>
            </a:r>
          </a:p>
        </p:txBody>
      </p:sp>
      <p:sp>
        <p:nvSpPr>
          <p:cNvPr id="3" name="Prostokąt 11">
            <a:extLst>
              <a:ext uri="{FF2B5EF4-FFF2-40B4-BE49-F238E27FC236}">
                <a16:creationId xmlns:a16="http://schemas.microsoft.com/office/drawing/2014/main" id="{5E3FE2C7-3B08-950C-F937-D5EDAE6443F7}"/>
              </a:ext>
            </a:extLst>
          </p:cNvPr>
          <p:cNvSpPr/>
          <p:nvPr/>
        </p:nvSpPr>
        <p:spPr>
          <a:xfrm>
            <a:off x="2108487" y="3050063"/>
            <a:ext cx="7035521" cy="1236506"/>
          </a:xfrm>
          <a:prstGeom prst="rect">
            <a:avLst/>
          </a:prstGeom>
          <a:solidFill>
            <a:srgbClr val="A6D3FF"/>
          </a:solidFill>
          <a:ln cap="flat">
            <a:noFill/>
            <a:prstDash val="solid"/>
          </a:ln>
        </p:spPr>
        <p:txBody>
          <a:bodyPr vert="horz" wrap="square" lIns="91440" tIns="45720" rIns="91440" bIns="45720" anchor="ctr" anchorCtr="1" compatLnSpc="1">
            <a:noAutofit/>
          </a:bodyPr>
          <a:lstStyle/>
          <a:p>
            <a:pPr marL="0" marR="0" lvl="0" indent="0" algn="ctr" defTabSz="35789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959" b="0" i="0" u="none" strike="noStrike" kern="1200" cap="none" spc="0" baseline="0">
              <a:solidFill>
                <a:srgbClr val="FFFFFF"/>
              </a:solidFill>
              <a:uFillTx/>
              <a:latin typeface="Calibri"/>
            </a:endParaRPr>
          </a:p>
        </p:txBody>
      </p:sp>
      <p:sp>
        <p:nvSpPr>
          <p:cNvPr id="4" name="Tytuł 1">
            <a:extLst>
              <a:ext uri="{FF2B5EF4-FFF2-40B4-BE49-F238E27FC236}">
                <a16:creationId xmlns:a16="http://schemas.microsoft.com/office/drawing/2014/main" id="{E1C54451-EAB2-D5E1-3008-7182D216F047}"/>
              </a:ext>
            </a:extLst>
          </p:cNvPr>
          <p:cNvSpPr txBox="1">
            <a:spLocks noGrp="1"/>
          </p:cNvSpPr>
          <p:nvPr>
            <p:ph type="title"/>
          </p:nvPr>
        </p:nvSpPr>
        <p:spPr>
          <a:xfrm>
            <a:off x="2483766" y="3747869"/>
            <a:ext cx="6465292" cy="480060"/>
          </a:xfrm>
        </p:spPr>
        <p:txBody>
          <a:bodyPr/>
          <a:lstStyle>
            <a:lvl1pPr>
              <a:defRPr/>
            </a:lvl1pPr>
          </a:lstStyle>
          <a:p>
            <a:pPr lvl="0"/>
            <a:r>
              <a:rPr lang="pl-PL"/>
              <a:t>Kliknij, aby edytować styl</a:t>
            </a:r>
          </a:p>
        </p:txBody>
      </p:sp>
      <p:pic>
        <p:nvPicPr>
          <p:cNvPr id="5" name="Obraz 7" descr="znak Funduszy Europejskich">
            <a:extLst>
              <a:ext uri="{FF2B5EF4-FFF2-40B4-BE49-F238E27FC236}">
                <a16:creationId xmlns:a16="http://schemas.microsoft.com/office/drawing/2014/main" id="{E89E950C-845D-5AD0-6079-844637642F6B}"/>
              </a:ext>
            </a:extLst>
          </p:cNvPr>
          <p:cNvPicPr>
            <a:picLocks noChangeAspect="1"/>
          </p:cNvPicPr>
          <p:nvPr/>
        </p:nvPicPr>
        <p:blipFill>
          <a:blip r:embed="rId2"/>
          <a:stretch>
            <a:fillRect/>
          </a:stretch>
        </p:blipFill>
        <p:spPr>
          <a:xfrm>
            <a:off x="677341" y="4334768"/>
            <a:ext cx="1402634" cy="821195"/>
          </a:xfrm>
          <a:prstGeom prst="rect">
            <a:avLst/>
          </a:prstGeom>
          <a:noFill/>
          <a:ln cap="flat">
            <a:noFill/>
          </a:ln>
        </p:spPr>
      </p:pic>
      <p:pic>
        <p:nvPicPr>
          <p:cNvPr id="6" name="Obraz 8" descr="flaga Unii Europejskie z dopiskiem dofinansowane przez Unię Europejską">
            <a:extLst>
              <a:ext uri="{FF2B5EF4-FFF2-40B4-BE49-F238E27FC236}">
                <a16:creationId xmlns:a16="http://schemas.microsoft.com/office/drawing/2014/main" id="{9B5C2C44-C71E-A110-105B-9BF87692DDEC}"/>
              </a:ext>
            </a:extLst>
          </p:cNvPr>
          <p:cNvPicPr>
            <a:picLocks noChangeAspect="1"/>
          </p:cNvPicPr>
          <p:nvPr/>
        </p:nvPicPr>
        <p:blipFill>
          <a:blip r:embed="rId3"/>
          <a:stretch>
            <a:fillRect/>
          </a:stretch>
        </p:blipFill>
        <p:spPr>
          <a:xfrm>
            <a:off x="6219264" y="4334768"/>
            <a:ext cx="2278264" cy="821195"/>
          </a:xfrm>
          <a:prstGeom prst="rect">
            <a:avLst/>
          </a:prstGeom>
          <a:noFill/>
          <a:ln cap="flat">
            <a:noFill/>
          </a:ln>
        </p:spPr>
      </p:pic>
      <p:pic>
        <p:nvPicPr>
          <p:cNvPr id="7" name="Obraz 9" descr="barwy RP">
            <a:extLst>
              <a:ext uri="{FF2B5EF4-FFF2-40B4-BE49-F238E27FC236}">
                <a16:creationId xmlns:a16="http://schemas.microsoft.com/office/drawing/2014/main" id="{7C0D14A8-98BC-7D55-3DB5-49DCBE2C1073}"/>
              </a:ext>
            </a:extLst>
          </p:cNvPr>
          <p:cNvPicPr>
            <a:picLocks noChangeAspect="1"/>
          </p:cNvPicPr>
          <p:nvPr/>
        </p:nvPicPr>
        <p:blipFill>
          <a:blip r:embed="rId4"/>
          <a:stretch>
            <a:fillRect/>
          </a:stretch>
        </p:blipFill>
        <p:spPr>
          <a:xfrm>
            <a:off x="3183812" y="4334320"/>
            <a:ext cx="1937741" cy="822356"/>
          </a:xfrm>
          <a:prstGeom prst="rect">
            <a:avLst/>
          </a:prstGeom>
          <a:noFill/>
          <a:ln cap="flat">
            <a:noFill/>
          </a:ln>
        </p:spPr>
      </p:pic>
      <p:pic>
        <p:nvPicPr>
          <p:cNvPr id="8" name="Obraz 12">
            <a:extLst>
              <a:ext uri="{FF2B5EF4-FFF2-40B4-BE49-F238E27FC236}">
                <a16:creationId xmlns:a16="http://schemas.microsoft.com/office/drawing/2014/main" id="{8DA36323-8F5A-A033-BAA0-E41B8C01EBBC}"/>
              </a:ext>
            </a:extLst>
          </p:cNvPr>
          <p:cNvPicPr>
            <a:picLocks noChangeAspect="1"/>
          </p:cNvPicPr>
          <p:nvPr/>
        </p:nvPicPr>
        <p:blipFill>
          <a:blip r:embed="rId5"/>
          <a:stretch>
            <a:fillRect/>
          </a:stretch>
        </p:blipFill>
        <p:spPr>
          <a:xfrm>
            <a:off x="2108487" y="3050063"/>
            <a:ext cx="3387422" cy="624288"/>
          </a:xfrm>
          <a:prstGeom prst="rect">
            <a:avLst/>
          </a:prstGeom>
          <a:noFill/>
          <a:ln cap="flat">
            <a:noFill/>
          </a:ln>
        </p:spPr>
      </p:pic>
    </p:spTree>
    <p:extLst>
      <p:ext uri="{BB962C8B-B14F-4D97-AF65-F5344CB8AC3E}">
        <p14:creationId xmlns:p14="http://schemas.microsoft.com/office/powerpoint/2010/main" val="66776798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bg>
      <p:bgRef idx="1001">
        <a:schemeClr val="bg1"/>
      </p:bgRef>
    </p:bg>
    <p:spTree>
      <p:nvGrpSpPr>
        <p:cNvPr id="1" name=""/>
        <p:cNvGrpSpPr/>
        <p:nvPr/>
      </p:nvGrpSpPr>
      <p:grpSpPr>
        <a:xfrm>
          <a:off x="0" y="0"/>
          <a:ext cx="0" cy="0"/>
          <a:chOff x="0" y="0"/>
          <a:chExt cx="0" cy="0"/>
        </a:xfrm>
      </p:grpSpPr>
      <p:sp>
        <p:nvSpPr>
          <p:cNvPr id="17" name="Symbol zastępczy obrazu 8">
            <a:extLst>
              <a:ext uri="{FF2B5EF4-FFF2-40B4-BE49-F238E27FC236}">
                <a16:creationId xmlns:a16="http://schemas.microsoft.com/office/drawing/2014/main" id="{5DB7025B-8E3D-400F-9C76-C0A26B301144}"/>
              </a:ext>
              <a:ext uri="{C183D7F6-B498-43B3-948B-1728B52AA6E4}">
                <adec:decorative xmlns:adec="http://schemas.microsoft.com/office/drawing/2017/decorative" val="1"/>
              </a:ext>
            </a:extLst>
          </p:cNvPr>
          <p:cNvSpPr>
            <a:spLocks noGrp="1"/>
          </p:cNvSpPr>
          <p:nvPr>
            <p:ph type="pic" sz="quarter" idx="11"/>
          </p:nvPr>
        </p:nvSpPr>
        <p:spPr>
          <a:xfrm>
            <a:off x="9026" y="9407"/>
            <a:ext cx="5850822" cy="3687291"/>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 name="connsiteX0" fmla="*/ 0 w 6835775"/>
              <a:gd name="connsiteY0" fmla="*/ 0 h 4859338"/>
              <a:gd name="connsiteX1" fmla="*/ 6835775 w 6835775"/>
              <a:gd name="connsiteY1" fmla="*/ 0 h 4859338"/>
              <a:gd name="connsiteX2" fmla="*/ 6835775 w 6835775"/>
              <a:gd name="connsiteY2" fmla="*/ 4500563 h 4859338"/>
              <a:gd name="connsiteX3" fmla="*/ 2176475 w 6835775"/>
              <a:gd name="connsiteY3" fmla="*/ 4232329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249635 h 4859338"/>
              <a:gd name="connsiteX3" fmla="*/ 2176475 w 6835775"/>
              <a:gd name="connsiteY3" fmla="*/ 4232329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249635 h 4859338"/>
              <a:gd name="connsiteX3" fmla="*/ 2162707 w 6835775"/>
              <a:gd name="connsiteY3" fmla="*/ 4111191 h 4859338"/>
              <a:gd name="connsiteX4" fmla="*/ 2155824 w 6835775"/>
              <a:gd name="connsiteY4" fmla="*/ 4859338 h 4859338"/>
              <a:gd name="connsiteX5" fmla="*/ 0 w 6835775"/>
              <a:gd name="connsiteY5" fmla="*/ 4859338 h 4859338"/>
              <a:gd name="connsiteX6" fmla="*/ 0 w 6835775"/>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62707 w 6836438"/>
              <a:gd name="connsiteY3" fmla="*/ 4111191 h 4859338"/>
              <a:gd name="connsiteX4" fmla="*/ 2155824 w 6836438"/>
              <a:gd name="connsiteY4" fmla="*/ 4859338 h 4859338"/>
              <a:gd name="connsiteX5" fmla="*/ 0 w 6836438"/>
              <a:gd name="connsiteY5" fmla="*/ 4859338 h 4859338"/>
              <a:gd name="connsiteX6" fmla="*/ 0 w 6836438"/>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76475 w 6836438"/>
              <a:gd name="connsiteY3" fmla="*/ 4059275 h 4859338"/>
              <a:gd name="connsiteX4" fmla="*/ 2155824 w 6836438"/>
              <a:gd name="connsiteY4" fmla="*/ 4859338 h 4859338"/>
              <a:gd name="connsiteX5" fmla="*/ 0 w 6836438"/>
              <a:gd name="connsiteY5" fmla="*/ 4859338 h 4859338"/>
              <a:gd name="connsiteX6" fmla="*/ 0 w 6836438"/>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62707 w 6836438"/>
              <a:gd name="connsiteY3" fmla="*/ 4059275 h 4859338"/>
              <a:gd name="connsiteX4" fmla="*/ 2155824 w 6836438"/>
              <a:gd name="connsiteY4" fmla="*/ 4859338 h 4859338"/>
              <a:gd name="connsiteX5" fmla="*/ 0 w 6836438"/>
              <a:gd name="connsiteY5" fmla="*/ 4859338 h 4859338"/>
              <a:gd name="connsiteX6" fmla="*/ 0 w 6836438"/>
              <a:gd name="connsiteY6" fmla="*/ 0 h 4859338"/>
              <a:gd name="connsiteX0" fmla="*/ 0 w 6835775"/>
              <a:gd name="connsiteY0" fmla="*/ 0 h 4859338"/>
              <a:gd name="connsiteX1" fmla="*/ 6835775 w 6835775"/>
              <a:gd name="connsiteY1" fmla="*/ 0 h 4859338"/>
              <a:gd name="connsiteX2" fmla="*/ 6828892 w 6835775"/>
              <a:gd name="connsiteY2" fmla="*/ 4076581 h 4859338"/>
              <a:gd name="connsiteX3" fmla="*/ 2162707 w 6835775"/>
              <a:gd name="connsiteY3" fmla="*/ 405927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050623 h 4859338"/>
              <a:gd name="connsiteX3" fmla="*/ 2162707 w 6835775"/>
              <a:gd name="connsiteY3" fmla="*/ 405927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050623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5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5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6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98126"/>
              <a:gd name="connsiteX1" fmla="*/ 6835775 w 6835775"/>
              <a:gd name="connsiteY1" fmla="*/ 0 h 4898126"/>
              <a:gd name="connsiteX2" fmla="*/ 6835011 w 6835775"/>
              <a:gd name="connsiteY2" fmla="*/ 4119846 h 4898126"/>
              <a:gd name="connsiteX3" fmla="*/ 2168826 w 6835775"/>
              <a:gd name="connsiteY3" fmla="*/ 4120805 h 4898126"/>
              <a:gd name="connsiteX4" fmla="*/ 2259079 w 6835775"/>
              <a:gd name="connsiteY4" fmla="*/ 4898126 h 4898126"/>
              <a:gd name="connsiteX5" fmla="*/ 0 w 6835775"/>
              <a:gd name="connsiteY5" fmla="*/ 4859338 h 4898126"/>
              <a:gd name="connsiteX6" fmla="*/ 0 w 6835775"/>
              <a:gd name="connsiteY6" fmla="*/ 0 h 4898126"/>
              <a:gd name="connsiteX0" fmla="*/ 0 w 6835775"/>
              <a:gd name="connsiteY0" fmla="*/ 0 h 4898126"/>
              <a:gd name="connsiteX1" fmla="*/ 6835775 w 6835775"/>
              <a:gd name="connsiteY1" fmla="*/ 0 h 4898126"/>
              <a:gd name="connsiteX2" fmla="*/ 6835011 w 6835775"/>
              <a:gd name="connsiteY2" fmla="*/ 4119846 h 4898126"/>
              <a:gd name="connsiteX3" fmla="*/ 2258314 w 6835775"/>
              <a:gd name="connsiteY3" fmla="*/ 4130502 h 4898126"/>
              <a:gd name="connsiteX4" fmla="*/ 2259079 w 6835775"/>
              <a:gd name="connsiteY4" fmla="*/ 4898126 h 4898126"/>
              <a:gd name="connsiteX5" fmla="*/ 0 w 6835775"/>
              <a:gd name="connsiteY5" fmla="*/ 4859338 h 4898126"/>
              <a:gd name="connsiteX6" fmla="*/ 0 w 6835775"/>
              <a:gd name="connsiteY6" fmla="*/ 0 h 4898126"/>
              <a:gd name="connsiteX0" fmla="*/ 0 w 6835775"/>
              <a:gd name="connsiteY0" fmla="*/ 0 h 4898126"/>
              <a:gd name="connsiteX1" fmla="*/ 6835775 w 6835775"/>
              <a:gd name="connsiteY1" fmla="*/ 0 h 4898126"/>
              <a:gd name="connsiteX2" fmla="*/ 6835011 w 6835775"/>
              <a:gd name="connsiteY2" fmla="*/ 4119846 h 4898126"/>
              <a:gd name="connsiteX3" fmla="*/ 2265198 w 6835775"/>
              <a:gd name="connsiteY3" fmla="*/ 4072319 h 4898126"/>
              <a:gd name="connsiteX4" fmla="*/ 2259079 w 6835775"/>
              <a:gd name="connsiteY4" fmla="*/ 4898126 h 4898126"/>
              <a:gd name="connsiteX5" fmla="*/ 0 w 6835775"/>
              <a:gd name="connsiteY5" fmla="*/ 4859338 h 4898126"/>
              <a:gd name="connsiteX6" fmla="*/ 0 w 6835775"/>
              <a:gd name="connsiteY6" fmla="*/ 0 h 4898126"/>
              <a:gd name="connsiteX0" fmla="*/ 0 w 6842219"/>
              <a:gd name="connsiteY0" fmla="*/ 0 h 4898126"/>
              <a:gd name="connsiteX1" fmla="*/ 6835775 w 6842219"/>
              <a:gd name="connsiteY1" fmla="*/ 0 h 4898126"/>
              <a:gd name="connsiteX2" fmla="*/ 6841895 w 6842219"/>
              <a:gd name="connsiteY2" fmla="*/ 4061663 h 4898126"/>
              <a:gd name="connsiteX3" fmla="*/ 2265198 w 6842219"/>
              <a:gd name="connsiteY3" fmla="*/ 4072319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61663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51966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13178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13178 h 4898126"/>
              <a:gd name="connsiteX3" fmla="*/ 2244548 w 6842219"/>
              <a:gd name="connsiteY3" fmla="*/ 4082018 h 4898126"/>
              <a:gd name="connsiteX4" fmla="*/ 2259079 w 6842219"/>
              <a:gd name="connsiteY4" fmla="*/ 4898126 h 4898126"/>
              <a:gd name="connsiteX5" fmla="*/ 0 w 6842219"/>
              <a:gd name="connsiteY5" fmla="*/ 4859338 h 4898126"/>
              <a:gd name="connsiteX6" fmla="*/ 0 w 6842219"/>
              <a:gd name="connsiteY6" fmla="*/ 0 h 4898126"/>
              <a:gd name="connsiteX0" fmla="*/ 0 w 6869529"/>
              <a:gd name="connsiteY0" fmla="*/ 0 h 4898126"/>
              <a:gd name="connsiteX1" fmla="*/ 6835775 w 6869529"/>
              <a:gd name="connsiteY1" fmla="*/ 0 h 4898126"/>
              <a:gd name="connsiteX2" fmla="*/ 6869430 w 6869529"/>
              <a:gd name="connsiteY2" fmla="*/ 4090754 h 4898126"/>
              <a:gd name="connsiteX3" fmla="*/ 2244548 w 6869529"/>
              <a:gd name="connsiteY3" fmla="*/ 4082018 h 4898126"/>
              <a:gd name="connsiteX4" fmla="*/ 2259079 w 6869529"/>
              <a:gd name="connsiteY4" fmla="*/ 4898126 h 4898126"/>
              <a:gd name="connsiteX5" fmla="*/ 0 w 6869529"/>
              <a:gd name="connsiteY5" fmla="*/ 4859338 h 4898126"/>
              <a:gd name="connsiteX6" fmla="*/ 0 w 6869529"/>
              <a:gd name="connsiteY6" fmla="*/ 0 h 4898126"/>
              <a:gd name="connsiteX0" fmla="*/ 0 w 6869529"/>
              <a:gd name="connsiteY0" fmla="*/ 0 h 4907822"/>
              <a:gd name="connsiteX1" fmla="*/ 6835775 w 6869529"/>
              <a:gd name="connsiteY1" fmla="*/ 0 h 4907822"/>
              <a:gd name="connsiteX2" fmla="*/ 6869430 w 6869529"/>
              <a:gd name="connsiteY2" fmla="*/ 4090754 h 4907822"/>
              <a:gd name="connsiteX3" fmla="*/ 2244548 w 6869529"/>
              <a:gd name="connsiteY3" fmla="*/ 4082018 h 4907822"/>
              <a:gd name="connsiteX4" fmla="*/ 2245312 w 6869529"/>
              <a:gd name="connsiteY4" fmla="*/ 4907822 h 4907822"/>
              <a:gd name="connsiteX5" fmla="*/ 0 w 6869529"/>
              <a:gd name="connsiteY5" fmla="*/ 4859338 h 4907822"/>
              <a:gd name="connsiteX6" fmla="*/ 0 w 6869529"/>
              <a:gd name="connsiteY6" fmla="*/ 0 h 4907822"/>
              <a:gd name="connsiteX0" fmla="*/ 0 w 6869529"/>
              <a:gd name="connsiteY0" fmla="*/ 0 h 4917518"/>
              <a:gd name="connsiteX1" fmla="*/ 6835775 w 6869529"/>
              <a:gd name="connsiteY1" fmla="*/ 0 h 4917518"/>
              <a:gd name="connsiteX2" fmla="*/ 6869430 w 6869529"/>
              <a:gd name="connsiteY2" fmla="*/ 4090754 h 4917518"/>
              <a:gd name="connsiteX3" fmla="*/ 2244548 w 6869529"/>
              <a:gd name="connsiteY3" fmla="*/ 4082018 h 4917518"/>
              <a:gd name="connsiteX4" fmla="*/ 2245312 w 6869529"/>
              <a:gd name="connsiteY4" fmla="*/ 4917518 h 4917518"/>
              <a:gd name="connsiteX5" fmla="*/ 0 w 6869529"/>
              <a:gd name="connsiteY5" fmla="*/ 4859338 h 4917518"/>
              <a:gd name="connsiteX6" fmla="*/ 0 w 6869529"/>
              <a:gd name="connsiteY6" fmla="*/ 0 h 4917518"/>
              <a:gd name="connsiteX0" fmla="*/ 0 w 6869529"/>
              <a:gd name="connsiteY0" fmla="*/ 0 h 4917518"/>
              <a:gd name="connsiteX1" fmla="*/ 6835775 w 6869529"/>
              <a:gd name="connsiteY1" fmla="*/ 0 h 4917518"/>
              <a:gd name="connsiteX2" fmla="*/ 6869430 w 6869529"/>
              <a:gd name="connsiteY2" fmla="*/ 4090754 h 4917518"/>
              <a:gd name="connsiteX3" fmla="*/ 2244548 w 6869529"/>
              <a:gd name="connsiteY3" fmla="*/ 4082018 h 4917518"/>
              <a:gd name="connsiteX4" fmla="*/ 2245312 w 6869529"/>
              <a:gd name="connsiteY4" fmla="*/ 4917518 h 4917518"/>
              <a:gd name="connsiteX5" fmla="*/ 0 w 6869529"/>
              <a:gd name="connsiteY5" fmla="*/ 4859338 h 4917518"/>
              <a:gd name="connsiteX6" fmla="*/ 0 w 6869529"/>
              <a:gd name="connsiteY6" fmla="*/ 0 h 4917518"/>
              <a:gd name="connsiteX0" fmla="*/ 0 w 6869529"/>
              <a:gd name="connsiteY0" fmla="*/ 0 h 4883040"/>
              <a:gd name="connsiteX1" fmla="*/ 6835775 w 6869529"/>
              <a:gd name="connsiteY1" fmla="*/ 0 h 4883040"/>
              <a:gd name="connsiteX2" fmla="*/ 6869430 w 6869529"/>
              <a:gd name="connsiteY2" fmla="*/ 4090754 h 4883040"/>
              <a:gd name="connsiteX3" fmla="*/ 2244548 w 6869529"/>
              <a:gd name="connsiteY3" fmla="*/ 4082018 h 4883040"/>
              <a:gd name="connsiteX4" fmla="*/ 2245312 w 6869529"/>
              <a:gd name="connsiteY4" fmla="*/ 4883040 h 4883040"/>
              <a:gd name="connsiteX5" fmla="*/ 0 w 6869529"/>
              <a:gd name="connsiteY5" fmla="*/ 4859338 h 4883040"/>
              <a:gd name="connsiteX6" fmla="*/ 0 w 6869529"/>
              <a:gd name="connsiteY6" fmla="*/ 0 h 4883040"/>
              <a:gd name="connsiteX0" fmla="*/ 0 w 6869529"/>
              <a:gd name="connsiteY0" fmla="*/ 0 h 4871547"/>
              <a:gd name="connsiteX1" fmla="*/ 6835775 w 6869529"/>
              <a:gd name="connsiteY1" fmla="*/ 0 h 4871547"/>
              <a:gd name="connsiteX2" fmla="*/ 6869430 w 6869529"/>
              <a:gd name="connsiteY2" fmla="*/ 4090754 h 4871547"/>
              <a:gd name="connsiteX3" fmla="*/ 2244548 w 6869529"/>
              <a:gd name="connsiteY3" fmla="*/ 4082018 h 4871547"/>
              <a:gd name="connsiteX4" fmla="*/ 2245312 w 6869529"/>
              <a:gd name="connsiteY4" fmla="*/ 4871547 h 4871547"/>
              <a:gd name="connsiteX5" fmla="*/ 0 w 6869529"/>
              <a:gd name="connsiteY5" fmla="*/ 4859338 h 4871547"/>
              <a:gd name="connsiteX6" fmla="*/ 0 w 6869529"/>
              <a:gd name="connsiteY6" fmla="*/ 0 h 4871547"/>
              <a:gd name="connsiteX0" fmla="*/ 0 w 6869529"/>
              <a:gd name="connsiteY0" fmla="*/ 0 h 4859338"/>
              <a:gd name="connsiteX1" fmla="*/ 6835775 w 6869529"/>
              <a:gd name="connsiteY1" fmla="*/ 0 h 4859338"/>
              <a:gd name="connsiteX2" fmla="*/ 6869430 w 6869529"/>
              <a:gd name="connsiteY2" fmla="*/ 4090754 h 4859338"/>
              <a:gd name="connsiteX3" fmla="*/ 2244548 w 6869529"/>
              <a:gd name="connsiteY3" fmla="*/ 4082018 h 4859338"/>
              <a:gd name="connsiteX4" fmla="*/ 2241233 w 6869529"/>
              <a:gd name="connsiteY4" fmla="*/ 4842815 h 4859338"/>
              <a:gd name="connsiteX5" fmla="*/ 0 w 6869529"/>
              <a:gd name="connsiteY5" fmla="*/ 4859338 h 4859338"/>
              <a:gd name="connsiteX6" fmla="*/ 0 w 6869529"/>
              <a:gd name="connsiteY6" fmla="*/ 0 h 4859338"/>
              <a:gd name="connsiteX0" fmla="*/ 0 w 6869529"/>
              <a:gd name="connsiteY0" fmla="*/ 0 h 4877294"/>
              <a:gd name="connsiteX1" fmla="*/ 6835775 w 6869529"/>
              <a:gd name="connsiteY1" fmla="*/ 0 h 4877294"/>
              <a:gd name="connsiteX2" fmla="*/ 6869430 w 6869529"/>
              <a:gd name="connsiteY2" fmla="*/ 4090754 h 4877294"/>
              <a:gd name="connsiteX3" fmla="*/ 2244548 w 6869529"/>
              <a:gd name="connsiteY3" fmla="*/ 4082018 h 4877294"/>
              <a:gd name="connsiteX4" fmla="*/ 2237154 w 6869529"/>
              <a:gd name="connsiteY4" fmla="*/ 4877294 h 4877294"/>
              <a:gd name="connsiteX5" fmla="*/ 0 w 6869529"/>
              <a:gd name="connsiteY5" fmla="*/ 4859338 h 4877294"/>
              <a:gd name="connsiteX6" fmla="*/ 0 w 6869529"/>
              <a:gd name="connsiteY6" fmla="*/ 0 h 4877294"/>
              <a:gd name="connsiteX0" fmla="*/ 0 w 6869529"/>
              <a:gd name="connsiteY0" fmla="*/ 0 h 4860055"/>
              <a:gd name="connsiteX1" fmla="*/ 6835775 w 6869529"/>
              <a:gd name="connsiteY1" fmla="*/ 0 h 4860055"/>
              <a:gd name="connsiteX2" fmla="*/ 6869430 w 6869529"/>
              <a:gd name="connsiteY2" fmla="*/ 4090754 h 4860055"/>
              <a:gd name="connsiteX3" fmla="*/ 2244548 w 6869529"/>
              <a:gd name="connsiteY3" fmla="*/ 4082018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56786 w 6869529"/>
              <a:gd name="connsiteY3" fmla="*/ 4093510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4944 w 6869529"/>
              <a:gd name="connsiteY3" fmla="*/ 4093510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0865 w 6869529"/>
              <a:gd name="connsiteY3" fmla="*/ 4087764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4944 w 6869529"/>
              <a:gd name="connsiteY3" fmla="*/ 4030301 h 4860055"/>
              <a:gd name="connsiteX4" fmla="*/ 2261629 w 6869529"/>
              <a:gd name="connsiteY4" fmla="*/ 4860055 h 4860055"/>
              <a:gd name="connsiteX5" fmla="*/ 0 w 6869529"/>
              <a:gd name="connsiteY5" fmla="*/ 4859338 h 4860055"/>
              <a:gd name="connsiteX6" fmla="*/ 0 w 6869529"/>
              <a:gd name="connsiteY6" fmla="*/ 0 h 4860055"/>
              <a:gd name="connsiteX0" fmla="*/ 0 w 6869530"/>
              <a:gd name="connsiteY0" fmla="*/ 0 h 4860055"/>
              <a:gd name="connsiteX1" fmla="*/ 6835775 w 6869530"/>
              <a:gd name="connsiteY1" fmla="*/ 0 h 4860055"/>
              <a:gd name="connsiteX2" fmla="*/ 6869431 w 6869530"/>
              <a:gd name="connsiteY2" fmla="*/ 4073515 h 4860055"/>
              <a:gd name="connsiteX3" fmla="*/ 2264944 w 6869530"/>
              <a:gd name="connsiteY3" fmla="*/ 4030301 h 4860055"/>
              <a:gd name="connsiteX4" fmla="*/ 2261629 w 6869530"/>
              <a:gd name="connsiteY4" fmla="*/ 4860055 h 4860055"/>
              <a:gd name="connsiteX5" fmla="*/ 0 w 6869530"/>
              <a:gd name="connsiteY5" fmla="*/ 4859338 h 4860055"/>
              <a:gd name="connsiteX6" fmla="*/ 0 w 6869530"/>
              <a:gd name="connsiteY6" fmla="*/ 0 h 4860055"/>
              <a:gd name="connsiteX0" fmla="*/ 0 w 6873601"/>
              <a:gd name="connsiteY0" fmla="*/ 0 h 4860055"/>
              <a:gd name="connsiteX1" fmla="*/ 6835775 w 6873601"/>
              <a:gd name="connsiteY1" fmla="*/ 0 h 4860055"/>
              <a:gd name="connsiteX2" fmla="*/ 6873511 w 6873601"/>
              <a:gd name="connsiteY2" fmla="*/ 4062022 h 4860055"/>
              <a:gd name="connsiteX3" fmla="*/ 2264944 w 6873601"/>
              <a:gd name="connsiteY3" fmla="*/ 4030301 h 4860055"/>
              <a:gd name="connsiteX4" fmla="*/ 2261629 w 6873601"/>
              <a:gd name="connsiteY4" fmla="*/ 4860055 h 4860055"/>
              <a:gd name="connsiteX5" fmla="*/ 0 w 6873601"/>
              <a:gd name="connsiteY5" fmla="*/ 4859338 h 4860055"/>
              <a:gd name="connsiteX6" fmla="*/ 0 w 6873601"/>
              <a:gd name="connsiteY6" fmla="*/ 0 h 4860055"/>
              <a:gd name="connsiteX0" fmla="*/ 0 w 6877673"/>
              <a:gd name="connsiteY0" fmla="*/ 0 h 4860055"/>
              <a:gd name="connsiteX1" fmla="*/ 6835775 w 6877673"/>
              <a:gd name="connsiteY1" fmla="*/ 0 h 4860055"/>
              <a:gd name="connsiteX2" fmla="*/ 6877591 w 6877673"/>
              <a:gd name="connsiteY2" fmla="*/ 4085007 h 4860055"/>
              <a:gd name="connsiteX3" fmla="*/ 2264944 w 6877673"/>
              <a:gd name="connsiteY3" fmla="*/ 4030301 h 4860055"/>
              <a:gd name="connsiteX4" fmla="*/ 2261629 w 6877673"/>
              <a:gd name="connsiteY4" fmla="*/ 4860055 h 4860055"/>
              <a:gd name="connsiteX5" fmla="*/ 0 w 6877673"/>
              <a:gd name="connsiteY5" fmla="*/ 4859338 h 4860055"/>
              <a:gd name="connsiteX6" fmla="*/ 0 w 6877673"/>
              <a:gd name="connsiteY6" fmla="*/ 0 h 4860055"/>
              <a:gd name="connsiteX0" fmla="*/ 0 w 6881745"/>
              <a:gd name="connsiteY0" fmla="*/ 0 h 4860055"/>
              <a:gd name="connsiteX1" fmla="*/ 6835775 w 6881745"/>
              <a:gd name="connsiteY1" fmla="*/ 0 h 4860055"/>
              <a:gd name="connsiteX2" fmla="*/ 6881670 w 6881745"/>
              <a:gd name="connsiteY2" fmla="*/ 4079260 h 4860055"/>
              <a:gd name="connsiteX3" fmla="*/ 2264944 w 6881745"/>
              <a:gd name="connsiteY3" fmla="*/ 4030301 h 4860055"/>
              <a:gd name="connsiteX4" fmla="*/ 2261629 w 6881745"/>
              <a:gd name="connsiteY4" fmla="*/ 4860055 h 4860055"/>
              <a:gd name="connsiteX5" fmla="*/ 0 w 6881745"/>
              <a:gd name="connsiteY5" fmla="*/ 4859338 h 4860055"/>
              <a:gd name="connsiteX6" fmla="*/ 0 w 6881745"/>
              <a:gd name="connsiteY6" fmla="*/ 0 h 4860055"/>
              <a:gd name="connsiteX0" fmla="*/ 0 w 6869531"/>
              <a:gd name="connsiteY0" fmla="*/ 0 h 4860055"/>
              <a:gd name="connsiteX1" fmla="*/ 6835775 w 6869531"/>
              <a:gd name="connsiteY1" fmla="*/ 0 h 4860055"/>
              <a:gd name="connsiteX2" fmla="*/ 6869432 w 6869531"/>
              <a:gd name="connsiteY2" fmla="*/ 4050527 h 4860055"/>
              <a:gd name="connsiteX3" fmla="*/ 2264944 w 6869531"/>
              <a:gd name="connsiteY3" fmla="*/ 4030301 h 4860055"/>
              <a:gd name="connsiteX4" fmla="*/ 2261629 w 6869531"/>
              <a:gd name="connsiteY4" fmla="*/ 4860055 h 4860055"/>
              <a:gd name="connsiteX5" fmla="*/ 0 w 6869531"/>
              <a:gd name="connsiteY5" fmla="*/ 4859338 h 4860055"/>
              <a:gd name="connsiteX6" fmla="*/ 0 w 6869531"/>
              <a:gd name="connsiteY6" fmla="*/ 0 h 4860055"/>
              <a:gd name="connsiteX0" fmla="*/ 0 w 6855816"/>
              <a:gd name="connsiteY0" fmla="*/ 0 h 4860055"/>
              <a:gd name="connsiteX1" fmla="*/ 6835775 w 6855816"/>
              <a:gd name="connsiteY1" fmla="*/ 0 h 4860055"/>
              <a:gd name="connsiteX2" fmla="*/ 6855665 w 6855816"/>
              <a:gd name="connsiteY2" fmla="*/ 4089315 h 4860055"/>
              <a:gd name="connsiteX3" fmla="*/ 2264944 w 6855816"/>
              <a:gd name="connsiteY3" fmla="*/ 4030301 h 4860055"/>
              <a:gd name="connsiteX4" fmla="*/ 2261629 w 6855816"/>
              <a:gd name="connsiteY4" fmla="*/ 4860055 h 4860055"/>
              <a:gd name="connsiteX5" fmla="*/ 0 w 6855816"/>
              <a:gd name="connsiteY5" fmla="*/ 4859338 h 4860055"/>
              <a:gd name="connsiteX6" fmla="*/ 0 w 6855816"/>
              <a:gd name="connsiteY6" fmla="*/ 0 h 4860055"/>
              <a:gd name="connsiteX0" fmla="*/ 0 w 6855817"/>
              <a:gd name="connsiteY0" fmla="*/ 0 h 4860055"/>
              <a:gd name="connsiteX1" fmla="*/ 6835775 w 6855817"/>
              <a:gd name="connsiteY1" fmla="*/ 0 h 4860055"/>
              <a:gd name="connsiteX2" fmla="*/ 6855666 w 6855817"/>
              <a:gd name="connsiteY2" fmla="*/ 4079618 h 4860055"/>
              <a:gd name="connsiteX3" fmla="*/ 2264944 w 6855817"/>
              <a:gd name="connsiteY3" fmla="*/ 4030301 h 4860055"/>
              <a:gd name="connsiteX4" fmla="*/ 2261629 w 6855817"/>
              <a:gd name="connsiteY4" fmla="*/ 4860055 h 4860055"/>
              <a:gd name="connsiteX5" fmla="*/ 0 w 6855817"/>
              <a:gd name="connsiteY5" fmla="*/ 4859338 h 4860055"/>
              <a:gd name="connsiteX6" fmla="*/ 0 w 6855817"/>
              <a:gd name="connsiteY6" fmla="*/ 0 h 4860055"/>
              <a:gd name="connsiteX0" fmla="*/ 0 w 6883275"/>
              <a:gd name="connsiteY0" fmla="*/ 0 h 4860055"/>
              <a:gd name="connsiteX1" fmla="*/ 6835775 w 6883275"/>
              <a:gd name="connsiteY1" fmla="*/ 0 h 4860055"/>
              <a:gd name="connsiteX2" fmla="*/ 6883202 w 6883275"/>
              <a:gd name="connsiteY2" fmla="*/ 4050527 h 4860055"/>
              <a:gd name="connsiteX3" fmla="*/ 2264944 w 6883275"/>
              <a:gd name="connsiteY3" fmla="*/ 4030301 h 4860055"/>
              <a:gd name="connsiteX4" fmla="*/ 2261629 w 6883275"/>
              <a:gd name="connsiteY4" fmla="*/ 4860055 h 4860055"/>
              <a:gd name="connsiteX5" fmla="*/ 0 w 6883275"/>
              <a:gd name="connsiteY5" fmla="*/ 4859338 h 4860055"/>
              <a:gd name="connsiteX6" fmla="*/ 0 w 6883275"/>
              <a:gd name="connsiteY6" fmla="*/ 0 h 4860055"/>
              <a:gd name="connsiteX0" fmla="*/ 0 w 6848989"/>
              <a:gd name="connsiteY0" fmla="*/ 0 h 4860055"/>
              <a:gd name="connsiteX1" fmla="*/ 6835775 w 6848989"/>
              <a:gd name="connsiteY1" fmla="*/ 0 h 4860055"/>
              <a:gd name="connsiteX2" fmla="*/ 6848783 w 6848989"/>
              <a:gd name="connsiteY2" fmla="*/ 4069921 h 4860055"/>
              <a:gd name="connsiteX3" fmla="*/ 2264944 w 6848989"/>
              <a:gd name="connsiteY3" fmla="*/ 4030301 h 4860055"/>
              <a:gd name="connsiteX4" fmla="*/ 2261629 w 6848989"/>
              <a:gd name="connsiteY4" fmla="*/ 4860055 h 4860055"/>
              <a:gd name="connsiteX5" fmla="*/ 0 w 6848989"/>
              <a:gd name="connsiteY5" fmla="*/ 4859338 h 4860055"/>
              <a:gd name="connsiteX6" fmla="*/ 0 w 6848989"/>
              <a:gd name="connsiteY6" fmla="*/ 0 h 4860055"/>
              <a:gd name="connsiteX0" fmla="*/ 0 w 6855818"/>
              <a:gd name="connsiteY0" fmla="*/ 0 h 4860055"/>
              <a:gd name="connsiteX1" fmla="*/ 6835775 w 6855818"/>
              <a:gd name="connsiteY1" fmla="*/ 0 h 4860055"/>
              <a:gd name="connsiteX2" fmla="*/ 6855667 w 6855818"/>
              <a:gd name="connsiteY2" fmla="*/ 4040830 h 4860055"/>
              <a:gd name="connsiteX3" fmla="*/ 2264944 w 6855818"/>
              <a:gd name="connsiteY3" fmla="*/ 4030301 h 4860055"/>
              <a:gd name="connsiteX4" fmla="*/ 2261629 w 6855818"/>
              <a:gd name="connsiteY4" fmla="*/ 4860055 h 4860055"/>
              <a:gd name="connsiteX5" fmla="*/ 0 w 6855818"/>
              <a:gd name="connsiteY5" fmla="*/ 4859338 h 4860055"/>
              <a:gd name="connsiteX6" fmla="*/ 0 w 6855818"/>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264944 w 6842225"/>
              <a:gd name="connsiteY3" fmla="*/ 4030301 h 4860055"/>
              <a:gd name="connsiteX4" fmla="*/ 2261629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264944 w 6842225"/>
              <a:gd name="connsiteY3" fmla="*/ 4030301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40666 w 6842225"/>
              <a:gd name="connsiteY3" fmla="*/ 4049279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13131 w 6842225"/>
              <a:gd name="connsiteY3" fmla="*/ 4049279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13131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20015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26134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47874 h 4860055"/>
              <a:gd name="connsiteX3" fmla="*/ 2326134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35775"/>
              <a:gd name="connsiteY0" fmla="*/ 0 h 4860055"/>
              <a:gd name="connsiteX1" fmla="*/ 6835775 w 6835775"/>
              <a:gd name="connsiteY1" fmla="*/ 0 h 4860055"/>
              <a:gd name="connsiteX2" fmla="*/ 5663990 w 6835775"/>
              <a:gd name="connsiteY2" fmla="*/ 4085937 h 4860055"/>
              <a:gd name="connsiteX3" fmla="*/ 2326134 w 6835775"/>
              <a:gd name="connsiteY3" fmla="*/ 4049279 h 4860055"/>
              <a:gd name="connsiteX4" fmla="*/ 2323582 w 6835775"/>
              <a:gd name="connsiteY4" fmla="*/ 4860055 h 4860055"/>
              <a:gd name="connsiteX5" fmla="*/ 0 w 6835775"/>
              <a:gd name="connsiteY5" fmla="*/ 4859338 h 4860055"/>
              <a:gd name="connsiteX6" fmla="*/ 0 w 6835775"/>
              <a:gd name="connsiteY6" fmla="*/ 0 h 4860055"/>
              <a:gd name="connsiteX0" fmla="*/ 0 w 5694962"/>
              <a:gd name="connsiteY0" fmla="*/ 0 h 4860055"/>
              <a:gd name="connsiteX1" fmla="*/ 5694962 w 5694962"/>
              <a:gd name="connsiteY1" fmla="*/ 0 h 4860055"/>
              <a:gd name="connsiteX2" fmla="*/ 5663990 w 5694962"/>
              <a:gd name="connsiteY2" fmla="*/ 4085937 h 4860055"/>
              <a:gd name="connsiteX3" fmla="*/ 2326134 w 5694962"/>
              <a:gd name="connsiteY3" fmla="*/ 4049279 h 4860055"/>
              <a:gd name="connsiteX4" fmla="*/ 2323582 w 5694962"/>
              <a:gd name="connsiteY4" fmla="*/ 4860055 h 4860055"/>
              <a:gd name="connsiteX5" fmla="*/ 0 w 5694962"/>
              <a:gd name="connsiteY5" fmla="*/ 4859338 h 4860055"/>
              <a:gd name="connsiteX6" fmla="*/ 0 w 5694962"/>
              <a:gd name="connsiteY6" fmla="*/ 0 h 4860055"/>
              <a:gd name="connsiteX0" fmla="*/ 0 w 5694962"/>
              <a:gd name="connsiteY0" fmla="*/ 0 h 4860055"/>
              <a:gd name="connsiteX1" fmla="*/ 5694962 w 5694962"/>
              <a:gd name="connsiteY1" fmla="*/ 0 h 4860055"/>
              <a:gd name="connsiteX2" fmla="*/ 5663990 w 5694962"/>
              <a:gd name="connsiteY2" fmla="*/ 4085937 h 4860055"/>
              <a:gd name="connsiteX3" fmla="*/ 2326134 w 5694962"/>
              <a:gd name="connsiteY3" fmla="*/ 4049279 h 4860055"/>
              <a:gd name="connsiteX4" fmla="*/ 2323582 w 5694962"/>
              <a:gd name="connsiteY4" fmla="*/ 4860055 h 4860055"/>
              <a:gd name="connsiteX5" fmla="*/ 0 w 5694962"/>
              <a:gd name="connsiteY5" fmla="*/ 4859338 h 4860055"/>
              <a:gd name="connsiteX6" fmla="*/ 0 w 5694962"/>
              <a:gd name="connsiteY6" fmla="*/ 0 h 4860055"/>
              <a:gd name="connsiteX0" fmla="*/ 0 w 5722787"/>
              <a:gd name="connsiteY0" fmla="*/ 0 h 4860055"/>
              <a:gd name="connsiteX1" fmla="*/ 5722787 w 5722787"/>
              <a:gd name="connsiteY1" fmla="*/ 0 h 4860055"/>
              <a:gd name="connsiteX2" fmla="*/ 5663990 w 5722787"/>
              <a:gd name="connsiteY2" fmla="*/ 4085937 h 4860055"/>
              <a:gd name="connsiteX3" fmla="*/ 2326134 w 5722787"/>
              <a:gd name="connsiteY3" fmla="*/ 4049279 h 4860055"/>
              <a:gd name="connsiteX4" fmla="*/ 2323582 w 5722787"/>
              <a:gd name="connsiteY4" fmla="*/ 4860055 h 4860055"/>
              <a:gd name="connsiteX5" fmla="*/ 0 w 5722787"/>
              <a:gd name="connsiteY5" fmla="*/ 4859338 h 4860055"/>
              <a:gd name="connsiteX6" fmla="*/ 0 w 5722787"/>
              <a:gd name="connsiteY6" fmla="*/ 0 h 4860055"/>
              <a:gd name="connsiteX0" fmla="*/ 0 w 5667138"/>
              <a:gd name="connsiteY0" fmla="*/ 0 h 4860055"/>
              <a:gd name="connsiteX1" fmla="*/ 5667138 w 5667138"/>
              <a:gd name="connsiteY1" fmla="*/ 0 h 4860055"/>
              <a:gd name="connsiteX2" fmla="*/ 5663990 w 5667138"/>
              <a:gd name="connsiteY2" fmla="*/ 4085937 h 4860055"/>
              <a:gd name="connsiteX3" fmla="*/ 2326134 w 5667138"/>
              <a:gd name="connsiteY3" fmla="*/ 4049279 h 4860055"/>
              <a:gd name="connsiteX4" fmla="*/ 2323582 w 5667138"/>
              <a:gd name="connsiteY4" fmla="*/ 4860055 h 4860055"/>
              <a:gd name="connsiteX5" fmla="*/ 0 w 5667138"/>
              <a:gd name="connsiteY5" fmla="*/ 4859338 h 4860055"/>
              <a:gd name="connsiteX6" fmla="*/ 0 w 5667138"/>
              <a:gd name="connsiteY6" fmla="*/ 0 h 4860055"/>
              <a:gd name="connsiteX0" fmla="*/ 0 w 5667138"/>
              <a:gd name="connsiteY0" fmla="*/ 0 h 4860055"/>
              <a:gd name="connsiteX1" fmla="*/ 5667138 w 5667138"/>
              <a:gd name="connsiteY1" fmla="*/ 0 h 4860055"/>
              <a:gd name="connsiteX2" fmla="*/ 5626890 w 5667138"/>
              <a:gd name="connsiteY2" fmla="*/ 4073249 h 4860055"/>
              <a:gd name="connsiteX3" fmla="*/ 2326134 w 5667138"/>
              <a:gd name="connsiteY3" fmla="*/ 4049279 h 4860055"/>
              <a:gd name="connsiteX4" fmla="*/ 2323582 w 5667138"/>
              <a:gd name="connsiteY4" fmla="*/ 4860055 h 4860055"/>
              <a:gd name="connsiteX5" fmla="*/ 0 w 5667138"/>
              <a:gd name="connsiteY5" fmla="*/ 4859338 h 4860055"/>
              <a:gd name="connsiteX6" fmla="*/ 0 w 5667138"/>
              <a:gd name="connsiteY6" fmla="*/ 0 h 4860055"/>
              <a:gd name="connsiteX0" fmla="*/ 0 w 5639314"/>
              <a:gd name="connsiteY0" fmla="*/ 0 h 4860055"/>
              <a:gd name="connsiteX1" fmla="*/ 5639314 w 5639314"/>
              <a:gd name="connsiteY1" fmla="*/ 0 h 4860055"/>
              <a:gd name="connsiteX2" fmla="*/ 5626890 w 5639314"/>
              <a:gd name="connsiteY2" fmla="*/ 4073249 h 4860055"/>
              <a:gd name="connsiteX3" fmla="*/ 2326134 w 5639314"/>
              <a:gd name="connsiteY3" fmla="*/ 4049279 h 4860055"/>
              <a:gd name="connsiteX4" fmla="*/ 2323582 w 5639314"/>
              <a:gd name="connsiteY4" fmla="*/ 4860055 h 4860055"/>
              <a:gd name="connsiteX5" fmla="*/ 0 w 5639314"/>
              <a:gd name="connsiteY5" fmla="*/ 4859338 h 4860055"/>
              <a:gd name="connsiteX6" fmla="*/ 0 w 5639314"/>
              <a:gd name="connsiteY6" fmla="*/ 0 h 4860055"/>
              <a:gd name="connsiteX0" fmla="*/ 0 w 5639314"/>
              <a:gd name="connsiteY0" fmla="*/ 0 h 4860055"/>
              <a:gd name="connsiteX1" fmla="*/ 5639314 w 5639314"/>
              <a:gd name="connsiteY1" fmla="*/ 0 h 4860055"/>
              <a:gd name="connsiteX2" fmla="*/ 5626890 w 5639314"/>
              <a:gd name="connsiteY2" fmla="*/ 4073249 h 4860055"/>
              <a:gd name="connsiteX3" fmla="*/ 2326134 w 5639314"/>
              <a:gd name="connsiteY3" fmla="*/ 4049279 h 4860055"/>
              <a:gd name="connsiteX4" fmla="*/ 2323582 w 5639314"/>
              <a:gd name="connsiteY4" fmla="*/ 4860055 h 4860055"/>
              <a:gd name="connsiteX5" fmla="*/ 0 w 5639314"/>
              <a:gd name="connsiteY5" fmla="*/ 4859338 h 4860055"/>
              <a:gd name="connsiteX6" fmla="*/ 0 w 5639314"/>
              <a:gd name="connsiteY6" fmla="*/ 0 h 4860055"/>
              <a:gd name="connsiteX0" fmla="*/ 0 w 5627214"/>
              <a:gd name="connsiteY0" fmla="*/ 0 h 4860055"/>
              <a:gd name="connsiteX1" fmla="*/ 5620764 w 5627214"/>
              <a:gd name="connsiteY1" fmla="*/ 0 h 4860055"/>
              <a:gd name="connsiteX2" fmla="*/ 5626890 w 5627214"/>
              <a:gd name="connsiteY2" fmla="*/ 4073249 h 4860055"/>
              <a:gd name="connsiteX3" fmla="*/ 2326134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27214"/>
              <a:gd name="connsiteY0" fmla="*/ 0 h 4860055"/>
              <a:gd name="connsiteX1" fmla="*/ 5620764 w 5627214"/>
              <a:gd name="connsiteY1" fmla="*/ 0 h 4860055"/>
              <a:gd name="connsiteX2" fmla="*/ 5626890 w 5627214"/>
              <a:gd name="connsiteY2" fmla="*/ 4039768 h 4860055"/>
              <a:gd name="connsiteX3" fmla="*/ 2326134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27214"/>
              <a:gd name="connsiteY0" fmla="*/ 0 h 4860055"/>
              <a:gd name="connsiteX1" fmla="*/ 5620764 w 5627214"/>
              <a:gd name="connsiteY1" fmla="*/ 0 h 4860055"/>
              <a:gd name="connsiteX2" fmla="*/ 5626890 w 5627214"/>
              <a:gd name="connsiteY2" fmla="*/ 4039768 h 4860055"/>
              <a:gd name="connsiteX3" fmla="*/ 2332253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39289"/>
              <a:gd name="connsiteY0" fmla="*/ 0 h 4860055"/>
              <a:gd name="connsiteX1" fmla="*/ 5620764 w 5639289"/>
              <a:gd name="connsiteY1" fmla="*/ 0 h 4860055"/>
              <a:gd name="connsiteX2" fmla="*/ 5639128 w 5639289"/>
              <a:gd name="connsiteY2" fmla="*/ 4056509 h 4860055"/>
              <a:gd name="connsiteX3" fmla="*/ 2332253 w 5639289"/>
              <a:gd name="connsiteY3" fmla="*/ 4049279 h 4860055"/>
              <a:gd name="connsiteX4" fmla="*/ 2323582 w 5639289"/>
              <a:gd name="connsiteY4" fmla="*/ 4860055 h 4860055"/>
              <a:gd name="connsiteX5" fmla="*/ 0 w 5639289"/>
              <a:gd name="connsiteY5" fmla="*/ 4859338 h 4860055"/>
              <a:gd name="connsiteX6" fmla="*/ 0 w 5639289"/>
              <a:gd name="connsiteY6" fmla="*/ 0 h 4860055"/>
              <a:gd name="connsiteX0" fmla="*/ 0 w 5639289"/>
              <a:gd name="connsiteY0" fmla="*/ 0 h 4860055"/>
              <a:gd name="connsiteX1" fmla="*/ 5620764 w 5639289"/>
              <a:gd name="connsiteY1" fmla="*/ 0 h 4860055"/>
              <a:gd name="connsiteX2" fmla="*/ 5639128 w 5639289"/>
              <a:gd name="connsiteY2" fmla="*/ 4056509 h 4860055"/>
              <a:gd name="connsiteX3" fmla="*/ 2326134 w 5639289"/>
              <a:gd name="connsiteY3" fmla="*/ 4032538 h 4860055"/>
              <a:gd name="connsiteX4" fmla="*/ 2323582 w 5639289"/>
              <a:gd name="connsiteY4" fmla="*/ 4860055 h 4860055"/>
              <a:gd name="connsiteX5" fmla="*/ 0 w 5639289"/>
              <a:gd name="connsiteY5" fmla="*/ 4859338 h 4860055"/>
              <a:gd name="connsiteX6" fmla="*/ 0 w 5639289"/>
              <a:gd name="connsiteY6" fmla="*/ 0 h 4860055"/>
              <a:gd name="connsiteX0" fmla="*/ 0 w 5651473"/>
              <a:gd name="connsiteY0" fmla="*/ 0 h 4860055"/>
              <a:gd name="connsiteX1" fmla="*/ 5620764 w 5651473"/>
              <a:gd name="connsiteY1" fmla="*/ 0 h 4860055"/>
              <a:gd name="connsiteX2" fmla="*/ 5651366 w 5651473"/>
              <a:gd name="connsiteY2" fmla="*/ 4048139 h 4860055"/>
              <a:gd name="connsiteX3" fmla="*/ 2326134 w 5651473"/>
              <a:gd name="connsiteY3" fmla="*/ 4032538 h 4860055"/>
              <a:gd name="connsiteX4" fmla="*/ 2323582 w 5651473"/>
              <a:gd name="connsiteY4" fmla="*/ 4860055 h 4860055"/>
              <a:gd name="connsiteX5" fmla="*/ 0 w 5651473"/>
              <a:gd name="connsiteY5" fmla="*/ 4859338 h 4860055"/>
              <a:gd name="connsiteX6" fmla="*/ 0 w 5651473"/>
              <a:gd name="connsiteY6" fmla="*/ 0 h 4860055"/>
              <a:gd name="connsiteX0" fmla="*/ 0 w 5627215"/>
              <a:gd name="connsiteY0" fmla="*/ 0 h 4860055"/>
              <a:gd name="connsiteX1" fmla="*/ 5620764 w 5627215"/>
              <a:gd name="connsiteY1" fmla="*/ 0 h 4860055"/>
              <a:gd name="connsiteX2" fmla="*/ 5626891 w 5627215"/>
              <a:gd name="connsiteY2" fmla="*/ 4048139 h 4860055"/>
              <a:gd name="connsiteX3" fmla="*/ 2326134 w 5627215"/>
              <a:gd name="connsiteY3" fmla="*/ 4032538 h 4860055"/>
              <a:gd name="connsiteX4" fmla="*/ 2323582 w 5627215"/>
              <a:gd name="connsiteY4" fmla="*/ 4860055 h 4860055"/>
              <a:gd name="connsiteX5" fmla="*/ 0 w 5627215"/>
              <a:gd name="connsiteY5" fmla="*/ 4859338 h 4860055"/>
              <a:gd name="connsiteX6" fmla="*/ 0 w 5627215"/>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26134 w 5627552"/>
              <a:gd name="connsiteY3" fmla="*/ 4032538 h 4860055"/>
              <a:gd name="connsiteX4" fmla="*/ 2323582 w 5627552"/>
              <a:gd name="connsiteY4" fmla="*/ 4860055 h 4860055"/>
              <a:gd name="connsiteX5" fmla="*/ 0 w 5627552"/>
              <a:gd name="connsiteY5" fmla="*/ 4859338 h 4860055"/>
              <a:gd name="connsiteX6" fmla="*/ 0 w 5627552"/>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33018 w 5627552"/>
              <a:gd name="connsiteY3" fmla="*/ 4041955 h 4860055"/>
              <a:gd name="connsiteX4" fmla="*/ 2323582 w 5627552"/>
              <a:gd name="connsiteY4" fmla="*/ 4860055 h 4860055"/>
              <a:gd name="connsiteX5" fmla="*/ 0 w 5627552"/>
              <a:gd name="connsiteY5" fmla="*/ 4859338 h 4860055"/>
              <a:gd name="connsiteX6" fmla="*/ 0 w 5627552"/>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26135 w 5627552"/>
              <a:gd name="connsiteY3" fmla="*/ 4041955 h 4860055"/>
              <a:gd name="connsiteX4" fmla="*/ 2323582 w 5627552"/>
              <a:gd name="connsiteY4" fmla="*/ 4860055 h 4860055"/>
              <a:gd name="connsiteX5" fmla="*/ 0 w 5627552"/>
              <a:gd name="connsiteY5" fmla="*/ 4859338 h 4860055"/>
              <a:gd name="connsiteX6" fmla="*/ 0 w 5627552"/>
              <a:gd name="connsiteY6" fmla="*/ 0 h 4860055"/>
              <a:gd name="connsiteX0" fmla="*/ 0 w 5634079"/>
              <a:gd name="connsiteY0" fmla="*/ 0 h 4860055"/>
              <a:gd name="connsiteX1" fmla="*/ 5626884 w 5634079"/>
              <a:gd name="connsiteY1" fmla="*/ 16741 h 4860055"/>
              <a:gd name="connsiteX2" fmla="*/ 5633775 w 5634079"/>
              <a:gd name="connsiteY2" fmla="*/ 4048139 h 4860055"/>
              <a:gd name="connsiteX3" fmla="*/ 2326135 w 5634079"/>
              <a:gd name="connsiteY3" fmla="*/ 4041955 h 4860055"/>
              <a:gd name="connsiteX4" fmla="*/ 2323582 w 5634079"/>
              <a:gd name="connsiteY4" fmla="*/ 4860055 h 4860055"/>
              <a:gd name="connsiteX5" fmla="*/ 0 w 5634079"/>
              <a:gd name="connsiteY5" fmla="*/ 4859338 h 4860055"/>
              <a:gd name="connsiteX6" fmla="*/ 0 w 5634079"/>
              <a:gd name="connsiteY6" fmla="*/ 0 h 4860055"/>
              <a:gd name="connsiteX0" fmla="*/ 0 w 5634436"/>
              <a:gd name="connsiteY0" fmla="*/ 2093 h 4862148"/>
              <a:gd name="connsiteX1" fmla="*/ 5633768 w 5634436"/>
              <a:gd name="connsiteY1" fmla="*/ 0 h 4862148"/>
              <a:gd name="connsiteX2" fmla="*/ 5633775 w 5634436"/>
              <a:gd name="connsiteY2" fmla="*/ 4050232 h 4862148"/>
              <a:gd name="connsiteX3" fmla="*/ 2326135 w 5634436"/>
              <a:gd name="connsiteY3" fmla="*/ 4044048 h 4862148"/>
              <a:gd name="connsiteX4" fmla="*/ 2323582 w 5634436"/>
              <a:gd name="connsiteY4" fmla="*/ 4862148 h 4862148"/>
              <a:gd name="connsiteX5" fmla="*/ 0 w 5634436"/>
              <a:gd name="connsiteY5" fmla="*/ 4861431 h 4862148"/>
              <a:gd name="connsiteX6" fmla="*/ 0 w 5634436"/>
              <a:gd name="connsiteY6" fmla="*/ 2093 h 4862148"/>
              <a:gd name="connsiteX0" fmla="*/ 0 w 5647740"/>
              <a:gd name="connsiteY0" fmla="*/ 2093 h 4862148"/>
              <a:gd name="connsiteX1" fmla="*/ 5633768 w 5647740"/>
              <a:gd name="connsiteY1" fmla="*/ 0 h 4862148"/>
              <a:gd name="connsiteX2" fmla="*/ 5647542 w 5647740"/>
              <a:gd name="connsiteY2" fmla="*/ 4050232 h 4862148"/>
              <a:gd name="connsiteX3" fmla="*/ 2326135 w 5647740"/>
              <a:gd name="connsiteY3" fmla="*/ 4044048 h 4862148"/>
              <a:gd name="connsiteX4" fmla="*/ 2323582 w 5647740"/>
              <a:gd name="connsiteY4" fmla="*/ 4862148 h 4862148"/>
              <a:gd name="connsiteX5" fmla="*/ 0 w 5647740"/>
              <a:gd name="connsiteY5" fmla="*/ 4861431 h 4862148"/>
              <a:gd name="connsiteX6" fmla="*/ 0 w 5647740"/>
              <a:gd name="connsiteY6" fmla="*/ 2093 h 4862148"/>
              <a:gd name="connsiteX0" fmla="*/ 0 w 5661303"/>
              <a:gd name="connsiteY0" fmla="*/ 2093 h 4862148"/>
              <a:gd name="connsiteX1" fmla="*/ 5661303 w 5661303"/>
              <a:gd name="connsiteY1" fmla="*/ 0 h 4862148"/>
              <a:gd name="connsiteX2" fmla="*/ 5647542 w 5661303"/>
              <a:gd name="connsiteY2" fmla="*/ 4050232 h 4862148"/>
              <a:gd name="connsiteX3" fmla="*/ 2326135 w 5661303"/>
              <a:gd name="connsiteY3" fmla="*/ 4044048 h 4862148"/>
              <a:gd name="connsiteX4" fmla="*/ 2323582 w 5661303"/>
              <a:gd name="connsiteY4" fmla="*/ 4862148 h 4862148"/>
              <a:gd name="connsiteX5" fmla="*/ 0 w 5661303"/>
              <a:gd name="connsiteY5" fmla="*/ 4861431 h 4862148"/>
              <a:gd name="connsiteX6" fmla="*/ 0 w 5661303"/>
              <a:gd name="connsiteY6" fmla="*/ 2093 h 4862148"/>
              <a:gd name="connsiteX0" fmla="*/ 0 w 5661303"/>
              <a:gd name="connsiteY0" fmla="*/ 2093 h 4862148"/>
              <a:gd name="connsiteX1" fmla="*/ 5661303 w 5661303"/>
              <a:gd name="connsiteY1" fmla="*/ 0 h 4862148"/>
              <a:gd name="connsiteX2" fmla="*/ 5647542 w 5661303"/>
              <a:gd name="connsiteY2" fmla="*/ 4050232 h 4862148"/>
              <a:gd name="connsiteX3" fmla="*/ 2326135 w 5661303"/>
              <a:gd name="connsiteY3" fmla="*/ 4044048 h 4862148"/>
              <a:gd name="connsiteX4" fmla="*/ 2323582 w 5661303"/>
              <a:gd name="connsiteY4" fmla="*/ 4862148 h 4862148"/>
              <a:gd name="connsiteX5" fmla="*/ 0 w 5661303"/>
              <a:gd name="connsiteY5" fmla="*/ 4861431 h 4862148"/>
              <a:gd name="connsiteX6" fmla="*/ 0 w 5661303"/>
              <a:gd name="connsiteY6" fmla="*/ 2093 h 4862148"/>
              <a:gd name="connsiteX0" fmla="*/ 0 w 5654419"/>
              <a:gd name="connsiteY0" fmla="*/ 2093 h 4862148"/>
              <a:gd name="connsiteX1" fmla="*/ 5654419 w 5654419"/>
              <a:gd name="connsiteY1" fmla="*/ 0 h 4862148"/>
              <a:gd name="connsiteX2" fmla="*/ 5647542 w 5654419"/>
              <a:gd name="connsiteY2" fmla="*/ 4050232 h 4862148"/>
              <a:gd name="connsiteX3" fmla="*/ 2326135 w 5654419"/>
              <a:gd name="connsiteY3" fmla="*/ 4044048 h 4862148"/>
              <a:gd name="connsiteX4" fmla="*/ 2323582 w 5654419"/>
              <a:gd name="connsiteY4" fmla="*/ 4862148 h 4862148"/>
              <a:gd name="connsiteX5" fmla="*/ 0 w 5654419"/>
              <a:gd name="connsiteY5" fmla="*/ 4861431 h 4862148"/>
              <a:gd name="connsiteX6" fmla="*/ 0 w 5654419"/>
              <a:gd name="connsiteY6" fmla="*/ 2093 h 4862148"/>
              <a:gd name="connsiteX0" fmla="*/ 0 w 5647846"/>
              <a:gd name="connsiteY0" fmla="*/ 0 h 4860055"/>
              <a:gd name="connsiteX1" fmla="*/ 5640652 w 5647846"/>
              <a:gd name="connsiteY1" fmla="*/ 7323 h 4860055"/>
              <a:gd name="connsiteX2" fmla="*/ 5647542 w 5647846"/>
              <a:gd name="connsiteY2" fmla="*/ 4048139 h 4860055"/>
              <a:gd name="connsiteX3" fmla="*/ 2326135 w 5647846"/>
              <a:gd name="connsiteY3" fmla="*/ 4041955 h 4860055"/>
              <a:gd name="connsiteX4" fmla="*/ 2323582 w 5647846"/>
              <a:gd name="connsiteY4" fmla="*/ 4860055 h 4860055"/>
              <a:gd name="connsiteX5" fmla="*/ 0 w 5647846"/>
              <a:gd name="connsiteY5" fmla="*/ 4859338 h 4860055"/>
              <a:gd name="connsiteX6" fmla="*/ 0 w 5647846"/>
              <a:gd name="connsiteY6" fmla="*/ 0 h 4860055"/>
              <a:gd name="connsiteX0" fmla="*/ 0 w 5654419"/>
              <a:gd name="connsiteY0" fmla="*/ 11510 h 4871565"/>
              <a:gd name="connsiteX1" fmla="*/ 5654419 w 5654419"/>
              <a:gd name="connsiteY1" fmla="*/ 0 h 4871565"/>
              <a:gd name="connsiteX2" fmla="*/ 5647542 w 5654419"/>
              <a:gd name="connsiteY2" fmla="*/ 4059649 h 4871565"/>
              <a:gd name="connsiteX3" fmla="*/ 2326135 w 5654419"/>
              <a:gd name="connsiteY3" fmla="*/ 4053465 h 4871565"/>
              <a:gd name="connsiteX4" fmla="*/ 2323582 w 5654419"/>
              <a:gd name="connsiteY4" fmla="*/ 4871565 h 4871565"/>
              <a:gd name="connsiteX5" fmla="*/ 0 w 5654419"/>
              <a:gd name="connsiteY5" fmla="*/ 4870848 h 4871565"/>
              <a:gd name="connsiteX6" fmla="*/ 0 w 5654419"/>
              <a:gd name="connsiteY6" fmla="*/ 11510 h 4871565"/>
              <a:gd name="connsiteX0" fmla="*/ 0 w 5654419"/>
              <a:gd name="connsiteY0" fmla="*/ 11510 h 4871565"/>
              <a:gd name="connsiteX1" fmla="*/ 5654419 w 5654419"/>
              <a:gd name="connsiteY1" fmla="*/ 0 h 4871565"/>
              <a:gd name="connsiteX2" fmla="*/ 5633774 w 5654419"/>
              <a:gd name="connsiteY2" fmla="*/ 4050232 h 4871565"/>
              <a:gd name="connsiteX3" fmla="*/ 2326135 w 5654419"/>
              <a:gd name="connsiteY3" fmla="*/ 4053465 h 4871565"/>
              <a:gd name="connsiteX4" fmla="*/ 2323582 w 5654419"/>
              <a:gd name="connsiteY4" fmla="*/ 4871565 h 4871565"/>
              <a:gd name="connsiteX5" fmla="*/ 0 w 5654419"/>
              <a:gd name="connsiteY5" fmla="*/ 4870848 h 4871565"/>
              <a:gd name="connsiteX6" fmla="*/ 0 w 5654419"/>
              <a:gd name="connsiteY6" fmla="*/ 11510 h 4871565"/>
              <a:gd name="connsiteX0" fmla="*/ 0 w 5640651"/>
              <a:gd name="connsiteY0" fmla="*/ 11510 h 4871565"/>
              <a:gd name="connsiteX1" fmla="*/ 5640651 w 5640651"/>
              <a:gd name="connsiteY1" fmla="*/ 0 h 4871565"/>
              <a:gd name="connsiteX2" fmla="*/ 5633774 w 5640651"/>
              <a:gd name="connsiteY2" fmla="*/ 4050232 h 4871565"/>
              <a:gd name="connsiteX3" fmla="*/ 2326135 w 5640651"/>
              <a:gd name="connsiteY3" fmla="*/ 4053465 h 4871565"/>
              <a:gd name="connsiteX4" fmla="*/ 2323582 w 5640651"/>
              <a:gd name="connsiteY4" fmla="*/ 4871565 h 4871565"/>
              <a:gd name="connsiteX5" fmla="*/ 0 w 5640651"/>
              <a:gd name="connsiteY5" fmla="*/ 4870848 h 4871565"/>
              <a:gd name="connsiteX6" fmla="*/ 0 w 5640651"/>
              <a:gd name="connsiteY6" fmla="*/ 11510 h 4871565"/>
              <a:gd name="connsiteX0" fmla="*/ 0 w 5640651"/>
              <a:gd name="connsiteY0" fmla="*/ 11510 h 4871565"/>
              <a:gd name="connsiteX1" fmla="*/ 5640651 w 5640651"/>
              <a:gd name="connsiteY1" fmla="*/ 0 h 4871565"/>
              <a:gd name="connsiteX2" fmla="*/ 5626890 w 5640651"/>
              <a:gd name="connsiteY2" fmla="*/ 4031398 h 4871565"/>
              <a:gd name="connsiteX3" fmla="*/ 2326135 w 5640651"/>
              <a:gd name="connsiteY3" fmla="*/ 4053465 h 4871565"/>
              <a:gd name="connsiteX4" fmla="*/ 2323582 w 5640651"/>
              <a:gd name="connsiteY4" fmla="*/ 4871565 h 4871565"/>
              <a:gd name="connsiteX5" fmla="*/ 0 w 5640651"/>
              <a:gd name="connsiteY5" fmla="*/ 4870848 h 4871565"/>
              <a:gd name="connsiteX6" fmla="*/ 0 w 5640651"/>
              <a:gd name="connsiteY6" fmla="*/ 11510 h 4871565"/>
              <a:gd name="connsiteX0" fmla="*/ 0 w 5633768"/>
              <a:gd name="connsiteY0" fmla="*/ 11510 h 4871565"/>
              <a:gd name="connsiteX1" fmla="*/ 5633768 w 5633768"/>
              <a:gd name="connsiteY1" fmla="*/ 0 h 4871565"/>
              <a:gd name="connsiteX2" fmla="*/ 5626890 w 5633768"/>
              <a:gd name="connsiteY2" fmla="*/ 4031398 h 4871565"/>
              <a:gd name="connsiteX3" fmla="*/ 2326135 w 5633768"/>
              <a:gd name="connsiteY3" fmla="*/ 4053465 h 4871565"/>
              <a:gd name="connsiteX4" fmla="*/ 2323582 w 5633768"/>
              <a:gd name="connsiteY4" fmla="*/ 4871565 h 4871565"/>
              <a:gd name="connsiteX5" fmla="*/ 0 w 5633768"/>
              <a:gd name="connsiteY5" fmla="*/ 4870848 h 4871565"/>
              <a:gd name="connsiteX6" fmla="*/ 0 w 5633768"/>
              <a:gd name="connsiteY6" fmla="*/ 11510 h 4871565"/>
              <a:gd name="connsiteX0" fmla="*/ 0 w 5627194"/>
              <a:gd name="connsiteY0" fmla="*/ 11510 h 4871565"/>
              <a:gd name="connsiteX1" fmla="*/ 5620001 w 5627194"/>
              <a:gd name="connsiteY1" fmla="*/ 0 h 4871565"/>
              <a:gd name="connsiteX2" fmla="*/ 5626890 w 5627194"/>
              <a:gd name="connsiteY2" fmla="*/ 4031398 h 4871565"/>
              <a:gd name="connsiteX3" fmla="*/ 2326135 w 5627194"/>
              <a:gd name="connsiteY3" fmla="*/ 4053465 h 4871565"/>
              <a:gd name="connsiteX4" fmla="*/ 2323582 w 5627194"/>
              <a:gd name="connsiteY4" fmla="*/ 4871565 h 4871565"/>
              <a:gd name="connsiteX5" fmla="*/ 0 w 5627194"/>
              <a:gd name="connsiteY5" fmla="*/ 4870848 h 4871565"/>
              <a:gd name="connsiteX6" fmla="*/ 0 w 5627194"/>
              <a:gd name="connsiteY6" fmla="*/ 11510 h 4871565"/>
              <a:gd name="connsiteX0" fmla="*/ 0 w 5620001"/>
              <a:gd name="connsiteY0" fmla="*/ 11510 h 4871565"/>
              <a:gd name="connsiteX1" fmla="*/ 5620001 w 5620001"/>
              <a:gd name="connsiteY1" fmla="*/ 0 h 4871565"/>
              <a:gd name="connsiteX2" fmla="*/ 5606240 w 5620001"/>
              <a:gd name="connsiteY2" fmla="*/ 4031398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001"/>
              <a:gd name="connsiteY0" fmla="*/ 11510 h 4871565"/>
              <a:gd name="connsiteX1" fmla="*/ 5620001 w 5620001"/>
              <a:gd name="connsiteY1" fmla="*/ 0 h 4871565"/>
              <a:gd name="connsiteX2" fmla="*/ 5613124 w 5620001"/>
              <a:gd name="connsiteY2" fmla="*/ 4050232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001"/>
              <a:gd name="connsiteY0" fmla="*/ 11510 h 4871565"/>
              <a:gd name="connsiteX1" fmla="*/ 5620001 w 5620001"/>
              <a:gd name="connsiteY1" fmla="*/ 0 h 4871565"/>
              <a:gd name="connsiteX2" fmla="*/ 5606240 w 5620001"/>
              <a:gd name="connsiteY2" fmla="*/ 4050232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7194"/>
              <a:gd name="connsiteY0" fmla="*/ 11510 h 4871565"/>
              <a:gd name="connsiteX1" fmla="*/ 5620001 w 5627194"/>
              <a:gd name="connsiteY1" fmla="*/ 0 h 4871565"/>
              <a:gd name="connsiteX2" fmla="*/ 5626890 w 5627194"/>
              <a:gd name="connsiteY2" fmla="*/ 4050232 h 4871565"/>
              <a:gd name="connsiteX3" fmla="*/ 2326135 w 5627194"/>
              <a:gd name="connsiteY3" fmla="*/ 4053465 h 4871565"/>
              <a:gd name="connsiteX4" fmla="*/ 2323582 w 5627194"/>
              <a:gd name="connsiteY4" fmla="*/ 4871565 h 4871565"/>
              <a:gd name="connsiteX5" fmla="*/ 0 w 5627194"/>
              <a:gd name="connsiteY5" fmla="*/ 4870848 h 4871565"/>
              <a:gd name="connsiteX6" fmla="*/ 0 w 5627194"/>
              <a:gd name="connsiteY6" fmla="*/ 11510 h 4871565"/>
              <a:gd name="connsiteX0" fmla="*/ 0 w 5633770"/>
              <a:gd name="connsiteY0" fmla="*/ 11510 h 4871565"/>
              <a:gd name="connsiteX1" fmla="*/ 5633770 w 5633770"/>
              <a:gd name="connsiteY1" fmla="*/ 0 h 4871565"/>
              <a:gd name="connsiteX2" fmla="*/ 5626890 w 5633770"/>
              <a:gd name="connsiteY2" fmla="*/ 4050232 h 4871565"/>
              <a:gd name="connsiteX3" fmla="*/ 2326135 w 5633770"/>
              <a:gd name="connsiteY3" fmla="*/ 4053465 h 4871565"/>
              <a:gd name="connsiteX4" fmla="*/ 2323582 w 5633770"/>
              <a:gd name="connsiteY4" fmla="*/ 4871565 h 4871565"/>
              <a:gd name="connsiteX5" fmla="*/ 0 w 5633770"/>
              <a:gd name="connsiteY5" fmla="*/ 4870848 h 4871565"/>
              <a:gd name="connsiteX6" fmla="*/ 0 w 5633770"/>
              <a:gd name="connsiteY6" fmla="*/ 11510 h 4871565"/>
              <a:gd name="connsiteX0" fmla="*/ 0 w 5633770"/>
              <a:gd name="connsiteY0" fmla="*/ 11510 h 4871565"/>
              <a:gd name="connsiteX1" fmla="*/ 5633770 w 5633770"/>
              <a:gd name="connsiteY1" fmla="*/ 0 h 4871565"/>
              <a:gd name="connsiteX2" fmla="*/ 5626890 w 5633770"/>
              <a:gd name="connsiteY2" fmla="*/ 4050232 h 4871565"/>
              <a:gd name="connsiteX3" fmla="*/ 2326135 w 5633770"/>
              <a:gd name="connsiteY3" fmla="*/ 4053465 h 4871565"/>
              <a:gd name="connsiteX4" fmla="*/ 2323582 w 5633770"/>
              <a:gd name="connsiteY4" fmla="*/ 4871565 h 4871565"/>
              <a:gd name="connsiteX5" fmla="*/ 0 w 5633770"/>
              <a:gd name="connsiteY5" fmla="*/ 4870848 h 4871565"/>
              <a:gd name="connsiteX6" fmla="*/ 0 w 5633770"/>
              <a:gd name="connsiteY6" fmla="*/ 11510 h 4871565"/>
              <a:gd name="connsiteX0" fmla="*/ 0 w 5646008"/>
              <a:gd name="connsiteY0" fmla="*/ 11510 h 4871565"/>
              <a:gd name="connsiteX1" fmla="*/ 5646008 w 5646008"/>
              <a:gd name="connsiteY1" fmla="*/ 0 h 4871565"/>
              <a:gd name="connsiteX2" fmla="*/ 5626890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46008"/>
              <a:gd name="connsiteY0" fmla="*/ 11510 h 4871565"/>
              <a:gd name="connsiteX1" fmla="*/ 5646008 w 5646008"/>
              <a:gd name="connsiteY1" fmla="*/ 0 h 4871565"/>
              <a:gd name="connsiteX2" fmla="*/ 5626890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46008"/>
              <a:gd name="connsiteY0" fmla="*/ 11510 h 4871565"/>
              <a:gd name="connsiteX1" fmla="*/ 5646008 w 5646008"/>
              <a:gd name="connsiteY1" fmla="*/ 0 h 4871565"/>
              <a:gd name="connsiteX2" fmla="*/ 5635048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62325"/>
              <a:gd name="connsiteY0" fmla="*/ 11510 h 4871565"/>
              <a:gd name="connsiteX1" fmla="*/ 5662325 w 5662325"/>
              <a:gd name="connsiteY1" fmla="*/ 0 h 4871565"/>
              <a:gd name="connsiteX2" fmla="*/ 5635048 w 5662325"/>
              <a:gd name="connsiteY2" fmla="*/ 4050232 h 4871565"/>
              <a:gd name="connsiteX3" fmla="*/ 2326135 w 5662325"/>
              <a:gd name="connsiteY3" fmla="*/ 4053465 h 4871565"/>
              <a:gd name="connsiteX4" fmla="*/ 2323582 w 5662325"/>
              <a:gd name="connsiteY4" fmla="*/ 4871565 h 4871565"/>
              <a:gd name="connsiteX5" fmla="*/ 0 w 5662325"/>
              <a:gd name="connsiteY5" fmla="*/ 4870848 h 4871565"/>
              <a:gd name="connsiteX6" fmla="*/ 0 w 5662325"/>
              <a:gd name="connsiteY6" fmla="*/ 11510 h 4871565"/>
              <a:gd name="connsiteX0" fmla="*/ 0 w 5637850"/>
              <a:gd name="connsiteY0" fmla="*/ 351 h 4860406"/>
              <a:gd name="connsiteX1" fmla="*/ 5637850 w 5637850"/>
              <a:gd name="connsiteY1" fmla="*/ 0 h 4860406"/>
              <a:gd name="connsiteX2" fmla="*/ 5635048 w 5637850"/>
              <a:gd name="connsiteY2" fmla="*/ 4039073 h 4860406"/>
              <a:gd name="connsiteX3" fmla="*/ 2326135 w 5637850"/>
              <a:gd name="connsiteY3" fmla="*/ 4042306 h 4860406"/>
              <a:gd name="connsiteX4" fmla="*/ 2323582 w 5637850"/>
              <a:gd name="connsiteY4" fmla="*/ 4860406 h 4860406"/>
              <a:gd name="connsiteX5" fmla="*/ 0 w 5637850"/>
              <a:gd name="connsiteY5" fmla="*/ 4859689 h 4860406"/>
              <a:gd name="connsiteX6" fmla="*/ 0 w 5637850"/>
              <a:gd name="connsiteY6" fmla="*/ 351 h 486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7850" h="4860406">
                <a:moveTo>
                  <a:pt x="0" y="351"/>
                </a:moveTo>
                <a:lnTo>
                  <a:pt x="5637850" y="0"/>
                </a:lnTo>
                <a:cubicBezTo>
                  <a:pt x="5635556" y="1416545"/>
                  <a:pt x="5637342" y="2622528"/>
                  <a:pt x="5635048" y="4039073"/>
                </a:cubicBezTo>
                <a:lnTo>
                  <a:pt x="2326135" y="4042306"/>
                </a:lnTo>
                <a:cubicBezTo>
                  <a:pt x="2323841" y="4291688"/>
                  <a:pt x="2325876" y="4611024"/>
                  <a:pt x="2323582" y="4860406"/>
                </a:cubicBezTo>
                <a:lnTo>
                  <a:pt x="0" y="4859689"/>
                </a:lnTo>
                <a:lnTo>
                  <a:pt x="0" y="351"/>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680"/>
            </a:lvl1pPr>
          </a:lstStyle>
          <a:p>
            <a:r>
              <a:rPr lang="pl-PL" dirty="0"/>
              <a:t>Kliknij ikonę, aby dodać obraz</a:t>
            </a:r>
          </a:p>
        </p:txBody>
      </p:sp>
      <p:sp>
        <p:nvSpPr>
          <p:cNvPr id="4" name="Date Placeholder 3"/>
          <p:cNvSpPr>
            <a:spLocks noGrp="1"/>
          </p:cNvSpPr>
          <p:nvPr>
            <p:ph type="dt" sz="half" idx="10"/>
          </p:nvPr>
        </p:nvSpPr>
        <p:spPr>
          <a:xfrm>
            <a:off x="6727649" y="367239"/>
            <a:ext cx="1539287" cy="249515"/>
          </a:xfrm>
          <a:prstGeom prst="rect">
            <a:avLst/>
          </a:prstGeom>
        </p:spPr>
        <p:txBody>
          <a:bodyPr lIns="0" tIns="0" rIns="0" bIns="0"/>
          <a:lstStyle>
            <a:lvl1pPr algn="r">
              <a:lnSpc>
                <a:spcPts val="1225"/>
              </a:lnSpc>
              <a:defRPr sz="953">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13.03.2025</a:t>
            </a:fld>
            <a:endParaRPr lang="pl-PL" dirty="0"/>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411760" y="3062122"/>
            <a:ext cx="5976664" cy="1272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2" name="Title 1"/>
          <p:cNvSpPr>
            <a:spLocks noGrp="1"/>
          </p:cNvSpPr>
          <p:nvPr>
            <p:ph type="ctrTitle"/>
          </p:nvPr>
        </p:nvSpPr>
        <p:spPr>
          <a:xfrm>
            <a:off x="2570934" y="3790039"/>
            <a:ext cx="5245249" cy="441262"/>
          </a:xfrm>
        </p:spPr>
        <p:txBody>
          <a:bodyPr anchor="t" anchorCtr="0">
            <a:normAutofit/>
          </a:bodyPr>
          <a:lstStyle>
            <a:lvl1pPr algn="l">
              <a:lnSpc>
                <a:spcPts val="2381"/>
              </a:lnSpc>
              <a:defRPr sz="1905"/>
            </a:lvl1pPr>
          </a:lstStyle>
          <a:p>
            <a:r>
              <a:rPr lang="pl-PL" dirty="0"/>
              <a:t>Kliknij, aby edytować styl</a:t>
            </a:r>
            <a:endParaRPr lang="en-US" dirty="0"/>
          </a:p>
        </p:txBody>
      </p:sp>
      <p:pic>
        <p:nvPicPr>
          <p:cNvPr id="11" name="Obraz 10">
            <a:extLst>
              <a:ext uri="{FF2B5EF4-FFF2-40B4-BE49-F238E27FC236}">
                <a16:creationId xmlns:a16="http://schemas.microsoft.com/office/drawing/2014/main" id="{00077315-1D70-4F03-A08B-B97A5ED5F43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1760" y="3062122"/>
            <a:ext cx="3444545" cy="634812"/>
          </a:xfrm>
          <a:prstGeom prst="rect">
            <a:avLst/>
          </a:prstGeom>
        </p:spPr>
      </p:pic>
      <p:grpSp>
        <p:nvGrpSpPr>
          <p:cNvPr id="3" name="Grupa 2">
            <a:extLst>
              <a:ext uri="{FF2B5EF4-FFF2-40B4-BE49-F238E27FC236}">
                <a16:creationId xmlns:a16="http://schemas.microsoft.com/office/drawing/2014/main" id="{12327399-DE63-2C14-6E28-C3D20604403F}"/>
              </a:ext>
            </a:extLst>
          </p:cNvPr>
          <p:cNvGrpSpPr/>
          <p:nvPr userDrawn="1"/>
        </p:nvGrpSpPr>
        <p:grpSpPr>
          <a:xfrm>
            <a:off x="0" y="4313144"/>
            <a:ext cx="9144000" cy="830356"/>
            <a:chOff x="0" y="4313144"/>
            <a:chExt cx="9144000" cy="830356"/>
          </a:xfrm>
        </p:grpSpPr>
        <p:sp>
          <p:nvSpPr>
            <p:cNvPr id="5" name="Prostokąt 4">
              <a:extLst>
                <a:ext uri="{FF2B5EF4-FFF2-40B4-BE49-F238E27FC236}">
                  <a16:creationId xmlns:a16="http://schemas.microsoft.com/office/drawing/2014/main" id="{D5D75591-2F55-019D-4239-9A030A7146C5}"/>
                </a:ext>
              </a:extLst>
            </p:cNvPr>
            <p:cNvSpPr/>
            <p:nvPr/>
          </p:nvSpPr>
          <p:spPr>
            <a:xfrm>
              <a:off x="0" y="4313144"/>
              <a:ext cx="9144000" cy="83035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6" name="Obraz 5">
              <a:extLst>
                <a:ext uri="{FF2B5EF4-FFF2-40B4-BE49-F238E27FC236}">
                  <a16:creationId xmlns:a16="http://schemas.microsoft.com/office/drawing/2014/main" id="{4A268172-7358-A975-6BCC-51F2804B1BDA}"/>
                </a:ext>
              </a:extLst>
            </p:cNvPr>
            <p:cNvPicPr/>
            <p:nvPr/>
          </p:nvPicPr>
          <p:blipFill>
            <a:blip r:embed="rId3">
              <a:extLst>
                <a:ext uri="{28A0092B-C50C-407E-A947-70E740481C1C}">
                  <a14:useLocalDpi xmlns:a14="http://schemas.microsoft.com/office/drawing/2010/main" val="0"/>
                </a:ext>
              </a:extLst>
            </a:blip>
            <a:srcRect/>
            <a:stretch/>
          </p:blipFill>
          <p:spPr>
            <a:xfrm>
              <a:off x="2339607" y="4411957"/>
              <a:ext cx="4464786" cy="632729"/>
            </a:xfrm>
            <a:prstGeom prst="rect">
              <a:avLst/>
            </a:prstGeom>
          </p:spPr>
        </p:pic>
      </p:grpSp>
    </p:spTree>
    <p:extLst>
      <p:ext uri="{BB962C8B-B14F-4D97-AF65-F5344CB8AC3E}">
        <p14:creationId xmlns:p14="http://schemas.microsoft.com/office/powerpoint/2010/main" val="1633935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64"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416677" y="3062122"/>
            <a:ext cx="6154381" cy="1469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9" name="Symbol zastępczy obrazu 8">
            <a:extLst>
              <a:ext uri="{FF2B5EF4-FFF2-40B4-BE49-F238E27FC236}">
                <a16:creationId xmlns:a16="http://schemas.microsoft.com/office/drawing/2014/main" id="{12E8330A-FFD8-2BBA-E745-7200C0738BE5}"/>
              </a:ext>
              <a:ext uri="{C183D7F6-B498-43B3-948B-1728B52AA6E4}">
                <adec:decorative xmlns:adec="http://schemas.microsoft.com/office/drawing/2017/decorative" val="1"/>
              </a:ext>
            </a:extLst>
          </p:cNvPr>
          <p:cNvSpPr>
            <a:spLocks noGrp="1"/>
          </p:cNvSpPr>
          <p:nvPr>
            <p:ph type="pic" sz="quarter" idx="10"/>
          </p:nvPr>
        </p:nvSpPr>
        <p:spPr>
          <a:xfrm>
            <a:off x="572943" y="0"/>
            <a:ext cx="5850420" cy="3306227"/>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 name="connsiteX0" fmla="*/ 0 w 6835775"/>
              <a:gd name="connsiteY0" fmla="*/ 0 h 4859338"/>
              <a:gd name="connsiteX1" fmla="*/ 6835775 w 6835775"/>
              <a:gd name="connsiteY1" fmla="*/ 0 h 4859338"/>
              <a:gd name="connsiteX2" fmla="*/ 6835775 w 6835775"/>
              <a:gd name="connsiteY2" fmla="*/ 4500563 h 4859338"/>
              <a:gd name="connsiteX3" fmla="*/ 2145924 w 6835775"/>
              <a:gd name="connsiteY3" fmla="*/ 4519230 h 4859338"/>
              <a:gd name="connsiteX4" fmla="*/ 2155824 w 6835775"/>
              <a:gd name="connsiteY4" fmla="*/ 4859338 h 4859338"/>
              <a:gd name="connsiteX5" fmla="*/ 0 w 6835775"/>
              <a:gd name="connsiteY5" fmla="*/ 4859338 h 4859338"/>
              <a:gd name="connsiteX6" fmla="*/ 0 w 6835775"/>
              <a:gd name="connsiteY6" fmla="*/ 0 h 4859338"/>
              <a:gd name="connsiteX0" fmla="*/ 0 w 6840726"/>
              <a:gd name="connsiteY0" fmla="*/ 0 h 4859338"/>
              <a:gd name="connsiteX1" fmla="*/ 6835775 w 6840726"/>
              <a:gd name="connsiteY1" fmla="*/ 0 h 4859338"/>
              <a:gd name="connsiteX2" fmla="*/ 6840726 w 6840726"/>
              <a:gd name="connsiteY2" fmla="*/ 4513008 h 4859338"/>
              <a:gd name="connsiteX3" fmla="*/ 2145924 w 6840726"/>
              <a:gd name="connsiteY3" fmla="*/ 4519230 h 4859338"/>
              <a:gd name="connsiteX4" fmla="*/ 2155824 w 6840726"/>
              <a:gd name="connsiteY4" fmla="*/ 4859338 h 4859338"/>
              <a:gd name="connsiteX5" fmla="*/ 0 w 6840726"/>
              <a:gd name="connsiteY5" fmla="*/ 4859338 h 4859338"/>
              <a:gd name="connsiteX6" fmla="*/ 0 w 6840726"/>
              <a:gd name="connsiteY6" fmla="*/ 0 h 4859338"/>
              <a:gd name="connsiteX0" fmla="*/ 0 w 6840726"/>
              <a:gd name="connsiteY0" fmla="*/ 0 h 4859338"/>
              <a:gd name="connsiteX1" fmla="*/ 6835775 w 6840726"/>
              <a:gd name="connsiteY1" fmla="*/ 0 h 4859338"/>
              <a:gd name="connsiteX2" fmla="*/ 6840726 w 6840726"/>
              <a:gd name="connsiteY2" fmla="*/ 4513008 h 4859338"/>
              <a:gd name="connsiteX3" fmla="*/ 2155825 w 6840726"/>
              <a:gd name="connsiteY3" fmla="*/ 4519230 h 4859338"/>
              <a:gd name="connsiteX4" fmla="*/ 2155824 w 6840726"/>
              <a:gd name="connsiteY4" fmla="*/ 4859338 h 4859338"/>
              <a:gd name="connsiteX5" fmla="*/ 0 w 6840726"/>
              <a:gd name="connsiteY5" fmla="*/ 4859338 h 4859338"/>
              <a:gd name="connsiteX6" fmla="*/ 0 w 6840726"/>
              <a:gd name="connsiteY6" fmla="*/ 0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0726" h="4859338">
                <a:moveTo>
                  <a:pt x="0" y="0"/>
                </a:moveTo>
                <a:lnTo>
                  <a:pt x="6835775" y="0"/>
                </a:lnTo>
                <a:cubicBezTo>
                  <a:pt x="6837425" y="1504336"/>
                  <a:pt x="6839076" y="3008672"/>
                  <a:pt x="6840726" y="4513008"/>
                </a:cubicBezTo>
                <a:lnTo>
                  <a:pt x="2155825" y="4519230"/>
                </a:lnTo>
                <a:cubicBezTo>
                  <a:pt x="2155825" y="4632599"/>
                  <a:pt x="2155824" y="4745969"/>
                  <a:pt x="2155824" y="4859338"/>
                </a:cubicBezTo>
                <a:lnTo>
                  <a:pt x="0" y="4859338"/>
                </a:lnTo>
                <a:lnTo>
                  <a:pt x="0" y="0"/>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68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 uri="{C183D7F6-B498-43B3-948B-1728B52AA6E4}">
                <adec:decorative xmlns:adec="http://schemas.microsoft.com/office/drawing/2017/decorative" val="1"/>
              </a:ext>
            </a:extLst>
          </p:cNvPr>
          <p:cNvSpPr/>
          <p:nvPr userDrawn="1"/>
        </p:nvSpPr>
        <p:spPr>
          <a:xfrm>
            <a:off x="3339901" y="3062122"/>
            <a:ext cx="3079227" cy="244527"/>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6" name="Prostokąt 5">
            <a:extLst>
              <a:ext uri="{FF2B5EF4-FFF2-40B4-BE49-F238E27FC236}">
                <a16:creationId xmlns:a16="http://schemas.microsoft.com/office/drawing/2014/main" id="{03E2C530-5988-0861-50D8-1C7FE1662A60}"/>
              </a:ext>
              <a:ext uri="{C183D7F6-B498-43B3-948B-1728B52AA6E4}">
                <adec:decorative xmlns:adec="http://schemas.microsoft.com/office/drawing/2017/decorative" val="1"/>
              </a:ext>
            </a:extLst>
          </p:cNvPr>
          <p:cNvSpPr/>
          <p:nvPr userDrawn="1"/>
        </p:nvSpPr>
        <p:spPr>
          <a:xfrm>
            <a:off x="2416678" y="3062122"/>
            <a:ext cx="923225" cy="244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2" name="Title 1"/>
          <p:cNvSpPr>
            <a:spLocks noGrp="1"/>
          </p:cNvSpPr>
          <p:nvPr>
            <p:ph type="ctrTitle"/>
          </p:nvPr>
        </p:nvSpPr>
        <p:spPr>
          <a:xfrm>
            <a:off x="2724871" y="3535097"/>
            <a:ext cx="5542066" cy="898396"/>
          </a:xfrm>
        </p:spPr>
        <p:txBody>
          <a:bodyPr anchor="t" anchorCtr="0">
            <a:normAutofit/>
          </a:bodyPr>
          <a:lstStyle>
            <a:lvl1pPr algn="l">
              <a:lnSpc>
                <a:spcPts val="2381"/>
              </a:lnSpc>
              <a:defRPr sz="1905"/>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65"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77389" y="1347054"/>
            <a:ext cx="3540668" cy="3184221"/>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4725942" y="1346902"/>
            <a:ext cx="3540668" cy="318436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4572000" y="612237"/>
            <a:ext cx="3694610" cy="734818"/>
          </a:xfrm>
        </p:spPr>
        <p:txBody>
          <a:bodyPr/>
          <a:lstStyle/>
          <a:p>
            <a:r>
              <a:rPr lang="pl-PL"/>
              <a:t>Kliknij, aby edytować styl</a:t>
            </a:r>
            <a:endParaRPr lang="en-US" dirty="0"/>
          </a:p>
        </p:txBody>
      </p:sp>
      <p:sp>
        <p:nvSpPr>
          <p:cNvPr id="3" name="Content Placeholder 2"/>
          <p:cNvSpPr>
            <a:spLocks noGrp="1"/>
          </p:cNvSpPr>
          <p:nvPr>
            <p:ph sz="half" idx="1"/>
          </p:nvPr>
        </p:nvSpPr>
        <p:spPr>
          <a:xfrm>
            <a:off x="4571999" y="1347054"/>
            <a:ext cx="3694937" cy="3184210"/>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 uri="{C183D7F6-B498-43B3-948B-1728B52AA6E4}">
                <adec:decorative xmlns:adec="http://schemas.microsoft.com/office/drawing/2017/decorative" val="1"/>
              </a:ext>
            </a:extLst>
          </p:cNvPr>
          <p:cNvSpPr>
            <a:spLocks noGrp="1"/>
          </p:cNvSpPr>
          <p:nvPr>
            <p:ph type="pic" sz="quarter" idx="11"/>
          </p:nvPr>
        </p:nvSpPr>
        <p:spPr>
          <a:xfrm>
            <a:off x="0" y="612425"/>
            <a:ext cx="4264485" cy="3918839"/>
          </a:xfrm>
          <a:solidFill>
            <a:schemeClr val="bg1">
              <a:lumMod val="95000"/>
            </a:schemeClr>
          </a:solidFill>
        </p:spPr>
        <p:txBody>
          <a:bodyPr anchor="ctr" anchorCtr="0"/>
          <a:lstStyle>
            <a:lvl1pPr algn="ctr">
              <a:buFont typeface="Arial" panose="020B0604020202020204" pitchFamily="34" charset="0"/>
              <a:buNone/>
              <a:defRPr sz="680"/>
            </a:lvl1pPr>
          </a:lstStyle>
          <a:p>
            <a:r>
              <a:rPr lang="pl-PL" dirty="0"/>
              <a:t>Kliknij ikonę, aby dodać</a:t>
            </a:r>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 uri="{C183D7F6-B498-43B3-948B-1728B52AA6E4}">
                <adec:decorative xmlns:adec="http://schemas.microsoft.com/office/drawing/2017/decorative" val="1"/>
              </a:ext>
            </a:extLst>
          </p:cNvPr>
          <p:cNvSpPr/>
          <p:nvPr userDrawn="1"/>
        </p:nvSpPr>
        <p:spPr>
          <a:xfrm>
            <a:off x="7342649" y="5021448"/>
            <a:ext cx="924287"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77389" y="1347054"/>
            <a:ext cx="3540668" cy="3184221"/>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4725942" y="1346902"/>
            <a:ext cx="3540668" cy="318436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 uri="{C183D7F6-B498-43B3-948B-1728B52AA6E4}">
                <adec:decorative xmlns:adec="http://schemas.microsoft.com/office/drawing/2017/decorative" val="1"/>
              </a:ext>
            </a:extLst>
          </p:cNvPr>
          <p:cNvSpPr/>
          <p:nvPr userDrawn="1"/>
        </p:nvSpPr>
        <p:spPr>
          <a:xfrm>
            <a:off x="7342649" y="5021448"/>
            <a:ext cx="924287"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064" y="612237"/>
            <a:ext cx="7389546" cy="734818"/>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877390" y="1347054"/>
            <a:ext cx="7389547" cy="3184210"/>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 uri="{C183D7F6-B498-43B3-948B-1728B52AA6E4}">
                <adec:decorative xmlns:adec="http://schemas.microsoft.com/office/drawing/2017/decorative" val="1"/>
              </a:ext>
            </a:extLst>
          </p:cNvPr>
          <p:cNvSpPr/>
          <p:nvPr userDrawn="1"/>
        </p:nvSpPr>
        <p:spPr>
          <a:xfrm>
            <a:off x="877359" y="0"/>
            <a:ext cx="924287" cy="122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1801646" y="0"/>
            <a:ext cx="6464963"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7342353" y="4776201"/>
            <a:ext cx="923653" cy="122470"/>
          </a:xfrm>
          <a:prstGeom prst="rect">
            <a:avLst/>
          </a:prstGeom>
          <a:noFill/>
        </p:spPr>
        <p:txBody>
          <a:bodyPr vert="horz" lIns="0" tIns="72000" rIns="0" bIns="72000" rtlCol="0" anchor="ctr" anchorCtr="0"/>
          <a:lstStyle>
            <a:lvl1pPr algn="r">
              <a:defRPr sz="68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 uri="{C183D7F6-B498-43B3-948B-1728B52AA6E4}">
                <adec:decorative xmlns:adec="http://schemas.microsoft.com/office/drawing/2017/decorative" val="1"/>
              </a:ext>
            </a:extLst>
          </p:cNvPr>
          <p:cNvSpPr/>
          <p:nvPr userDrawn="1"/>
        </p:nvSpPr>
        <p:spPr>
          <a:xfrm>
            <a:off x="7342649" y="5021448"/>
            <a:ext cx="924287"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 id="2147483752" r:id="rId11"/>
  </p:sldLayoutIdLst>
  <p:hf hdr="0" ftr="0"/>
  <p:txStyles>
    <p:titleStyle>
      <a:lvl1pPr algn="l" defTabSz="685804" rtl="0" eaLnBrk="1" latinLnBrk="0" hangingPunct="1">
        <a:lnSpc>
          <a:spcPts val="2449"/>
        </a:lnSpc>
        <a:spcBef>
          <a:spcPct val="0"/>
        </a:spcBef>
        <a:buNone/>
        <a:defRPr sz="1905" b="1" kern="1200">
          <a:solidFill>
            <a:schemeClr val="tx2"/>
          </a:solidFill>
          <a:latin typeface="Open Sans" pitchFamily="2" charset="0"/>
          <a:ea typeface="Open Sans" pitchFamily="2" charset="0"/>
          <a:cs typeface="Open Sans" pitchFamily="2" charset="0"/>
        </a:defRPr>
      </a:lvl1pPr>
    </p:titleStyle>
    <p:bodyStyle>
      <a:lvl1pPr marL="171451" indent="-171451" algn="l" defTabSz="685804" rtl="0" eaLnBrk="1" latinLnBrk="0" hangingPunct="1">
        <a:lnSpc>
          <a:spcPts val="1633"/>
        </a:lnSpc>
        <a:spcBef>
          <a:spcPts val="750"/>
        </a:spcBef>
        <a:buClr>
          <a:schemeClr val="accent1"/>
        </a:buClr>
        <a:buFontTx/>
        <a:buBlip>
          <a:blip r:embed="rId13"/>
        </a:buBlip>
        <a:defRPr sz="1225" kern="1200">
          <a:solidFill>
            <a:schemeClr val="tx1"/>
          </a:solidFill>
          <a:latin typeface="Open Sans" pitchFamily="2" charset="0"/>
          <a:ea typeface="Open Sans" pitchFamily="2" charset="0"/>
          <a:cs typeface="Open Sans" pitchFamily="2" charset="0"/>
        </a:defRPr>
      </a:lvl1pPr>
      <a:lvl2pPr marL="514353" indent="-171451" algn="l" defTabSz="685804" rtl="0" eaLnBrk="1" latinLnBrk="0" hangingPunct="1">
        <a:lnSpc>
          <a:spcPts val="1633"/>
        </a:lnSpc>
        <a:spcBef>
          <a:spcPts val="375"/>
        </a:spcBef>
        <a:buFontTx/>
        <a:buBlip>
          <a:blip r:embed="rId14"/>
        </a:buBlip>
        <a:defRPr sz="1225" kern="1200">
          <a:solidFill>
            <a:schemeClr val="tx1"/>
          </a:solidFill>
          <a:latin typeface="Open Sans" pitchFamily="2" charset="0"/>
          <a:ea typeface="Open Sans" pitchFamily="2" charset="0"/>
          <a:cs typeface="Open Sans" pitchFamily="2" charset="0"/>
        </a:defRPr>
      </a:lvl2pPr>
      <a:lvl3pPr marL="857256" indent="-171451" algn="l" defTabSz="685804" rtl="0" eaLnBrk="1" latinLnBrk="0" hangingPunct="1">
        <a:lnSpc>
          <a:spcPts val="1633"/>
        </a:lnSpc>
        <a:spcBef>
          <a:spcPts val="375"/>
        </a:spcBef>
        <a:buFontTx/>
        <a:buBlip>
          <a:blip r:embed="rId15"/>
        </a:buBlip>
        <a:defRPr sz="1225" kern="1200">
          <a:solidFill>
            <a:schemeClr val="tx1"/>
          </a:solidFill>
          <a:latin typeface="Open Sans" pitchFamily="2" charset="0"/>
          <a:ea typeface="Open Sans" pitchFamily="2" charset="0"/>
          <a:cs typeface="Open Sans" pitchFamily="2" charset="0"/>
        </a:defRPr>
      </a:lvl3pPr>
      <a:lvl4pPr marL="1200158" indent="-171451" algn="l" defTabSz="685804" rtl="0" eaLnBrk="1" latinLnBrk="0" hangingPunct="1">
        <a:lnSpc>
          <a:spcPts val="1633"/>
        </a:lnSpc>
        <a:spcBef>
          <a:spcPts val="375"/>
        </a:spcBef>
        <a:buFont typeface="Arial" panose="020B0604020202020204" pitchFamily="34" charset="0"/>
        <a:buChar char="•"/>
        <a:defRPr sz="1225" kern="1200">
          <a:solidFill>
            <a:schemeClr val="tx1"/>
          </a:solidFill>
          <a:latin typeface="Open Sans" pitchFamily="2" charset="0"/>
          <a:ea typeface="Open Sans" pitchFamily="2" charset="0"/>
          <a:cs typeface="Open Sans" pitchFamily="2" charset="0"/>
        </a:defRPr>
      </a:lvl4pPr>
      <a:lvl5pPr marL="1543060" indent="-171451" algn="l" defTabSz="685804" rtl="0" eaLnBrk="1" latinLnBrk="0" hangingPunct="1">
        <a:lnSpc>
          <a:spcPts val="1633"/>
        </a:lnSpc>
        <a:spcBef>
          <a:spcPts val="375"/>
        </a:spcBef>
        <a:buFont typeface="Arial" panose="020B0604020202020204" pitchFamily="34" charset="0"/>
        <a:buChar char="•"/>
        <a:defRPr sz="1225" kern="1200">
          <a:solidFill>
            <a:schemeClr val="tx1"/>
          </a:solidFill>
          <a:latin typeface="Open Sans" pitchFamily="2" charset="0"/>
          <a:ea typeface="Open Sans" pitchFamily="2" charset="0"/>
          <a:cs typeface="Open Sans" pitchFamily="2" charset="0"/>
        </a:defRPr>
      </a:lvl5pPr>
      <a:lvl6pPr marL="1885963"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65"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67"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69"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4" rtl="0" eaLnBrk="1" latinLnBrk="0" hangingPunct="1">
        <a:defRPr sz="1350" kern="1200">
          <a:solidFill>
            <a:schemeClr val="tx1"/>
          </a:solidFill>
          <a:latin typeface="+mn-lt"/>
          <a:ea typeface="+mn-ea"/>
          <a:cs typeface="+mn-cs"/>
        </a:defRPr>
      </a:lvl1pPr>
      <a:lvl2pPr marL="342903" algn="l" defTabSz="685804" rtl="0" eaLnBrk="1" latinLnBrk="0" hangingPunct="1">
        <a:defRPr sz="1350" kern="1200">
          <a:solidFill>
            <a:schemeClr val="tx1"/>
          </a:solidFill>
          <a:latin typeface="+mn-lt"/>
          <a:ea typeface="+mn-ea"/>
          <a:cs typeface="+mn-cs"/>
        </a:defRPr>
      </a:lvl2pPr>
      <a:lvl3pPr marL="685804" algn="l" defTabSz="685804" rtl="0" eaLnBrk="1" latinLnBrk="0" hangingPunct="1">
        <a:defRPr sz="1350" kern="1200">
          <a:solidFill>
            <a:schemeClr val="tx1"/>
          </a:solidFill>
          <a:latin typeface="+mn-lt"/>
          <a:ea typeface="+mn-ea"/>
          <a:cs typeface="+mn-cs"/>
        </a:defRPr>
      </a:lvl3pPr>
      <a:lvl4pPr marL="1028707" algn="l" defTabSz="685804" rtl="0" eaLnBrk="1" latinLnBrk="0" hangingPunct="1">
        <a:defRPr sz="1350" kern="1200">
          <a:solidFill>
            <a:schemeClr val="tx1"/>
          </a:solidFill>
          <a:latin typeface="+mn-lt"/>
          <a:ea typeface="+mn-ea"/>
          <a:cs typeface="+mn-cs"/>
        </a:defRPr>
      </a:lvl4pPr>
      <a:lvl5pPr marL="1371609" algn="l" defTabSz="685804" rtl="0" eaLnBrk="1" latinLnBrk="0" hangingPunct="1">
        <a:defRPr sz="1350" kern="1200">
          <a:solidFill>
            <a:schemeClr val="tx1"/>
          </a:solidFill>
          <a:latin typeface="+mn-lt"/>
          <a:ea typeface="+mn-ea"/>
          <a:cs typeface="+mn-cs"/>
        </a:defRPr>
      </a:lvl5pPr>
      <a:lvl6pPr marL="1714511" algn="l" defTabSz="685804" rtl="0" eaLnBrk="1" latinLnBrk="0" hangingPunct="1">
        <a:defRPr sz="1350" kern="1200">
          <a:solidFill>
            <a:schemeClr val="tx1"/>
          </a:solidFill>
          <a:latin typeface="+mn-lt"/>
          <a:ea typeface="+mn-ea"/>
          <a:cs typeface="+mn-cs"/>
        </a:defRPr>
      </a:lvl6pPr>
      <a:lvl7pPr marL="2057413" algn="l" defTabSz="685804" rtl="0" eaLnBrk="1" latinLnBrk="0" hangingPunct="1">
        <a:defRPr sz="1350" kern="1200">
          <a:solidFill>
            <a:schemeClr val="tx1"/>
          </a:solidFill>
          <a:latin typeface="+mn-lt"/>
          <a:ea typeface="+mn-ea"/>
          <a:cs typeface="+mn-cs"/>
        </a:defRPr>
      </a:lvl7pPr>
      <a:lvl8pPr marL="2400316" algn="l" defTabSz="685804" rtl="0" eaLnBrk="1" latinLnBrk="0" hangingPunct="1">
        <a:defRPr sz="1350" kern="1200">
          <a:solidFill>
            <a:schemeClr val="tx1"/>
          </a:solidFill>
          <a:latin typeface="+mn-lt"/>
          <a:ea typeface="+mn-ea"/>
          <a:cs typeface="+mn-cs"/>
        </a:defRPr>
      </a:lvl8pPr>
      <a:lvl9pPr marL="2743218" algn="l" defTabSz="68580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5" userDrawn="1">
          <p15:clr>
            <a:srgbClr val="F26B43"/>
          </p15:clr>
        </p15:guide>
        <p15:guide id="2" pos="358" userDrawn="1">
          <p15:clr>
            <a:srgbClr val="F26B43"/>
          </p15:clr>
        </p15:guide>
        <p15:guide id="3" pos="552" userDrawn="1">
          <p15:clr>
            <a:srgbClr val="F26B43"/>
          </p15:clr>
        </p15:guide>
        <p15:guide id="4" pos="747" userDrawn="1">
          <p15:clr>
            <a:srgbClr val="F26B43"/>
          </p15:clr>
        </p15:guide>
        <p15:guide id="5" pos="941" userDrawn="1">
          <p15:clr>
            <a:srgbClr val="F26B43"/>
          </p15:clr>
        </p15:guide>
        <p15:guide id="6" pos="1135" userDrawn="1">
          <p15:clr>
            <a:srgbClr val="F26B43"/>
          </p15:clr>
        </p15:guide>
        <p15:guide id="7" pos="1328" userDrawn="1">
          <p15:clr>
            <a:srgbClr val="F26B43"/>
          </p15:clr>
        </p15:guide>
        <p15:guide id="8" pos="1522" userDrawn="1">
          <p15:clr>
            <a:srgbClr val="F26B43"/>
          </p15:clr>
        </p15:guide>
        <p15:guide id="9" pos="1716" userDrawn="1">
          <p15:clr>
            <a:srgbClr val="F26B43"/>
          </p15:clr>
        </p15:guide>
        <p15:guide id="10" pos="1911" userDrawn="1">
          <p15:clr>
            <a:srgbClr val="F26B43"/>
          </p15:clr>
        </p15:guide>
        <p15:guide id="11" pos="2104" userDrawn="1">
          <p15:clr>
            <a:srgbClr val="F26B43"/>
          </p15:clr>
        </p15:guide>
        <p15:guide id="12" pos="2298" userDrawn="1">
          <p15:clr>
            <a:srgbClr val="F26B43"/>
          </p15:clr>
        </p15:guide>
        <p15:guide id="13" pos="2492" userDrawn="1">
          <p15:clr>
            <a:srgbClr val="F26B43"/>
          </p15:clr>
        </p15:guide>
        <p15:guide id="14" pos="2686" userDrawn="1">
          <p15:clr>
            <a:srgbClr val="F26B43"/>
          </p15:clr>
        </p15:guide>
        <p15:guide id="15" pos="2880" userDrawn="1">
          <p15:clr>
            <a:srgbClr val="F26B43"/>
          </p15:clr>
        </p15:guide>
        <p15:guide id="16" pos="3074" userDrawn="1">
          <p15:clr>
            <a:srgbClr val="F26B43"/>
          </p15:clr>
        </p15:guide>
        <p15:guide id="17" pos="3268" userDrawn="1">
          <p15:clr>
            <a:srgbClr val="F26B43"/>
          </p15:clr>
        </p15:guide>
        <p15:guide id="18" pos="3462" userDrawn="1">
          <p15:clr>
            <a:srgbClr val="F26B43"/>
          </p15:clr>
        </p15:guide>
        <p15:guide id="19" pos="3656" userDrawn="1">
          <p15:clr>
            <a:srgbClr val="F26B43"/>
          </p15:clr>
        </p15:guide>
        <p15:guide id="20" pos="3849" userDrawn="1">
          <p15:clr>
            <a:srgbClr val="F26B43"/>
          </p15:clr>
        </p15:guide>
        <p15:guide id="21" pos="4044" userDrawn="1">
          <p15:clr>
            <a:srgbClr val="F26B43"/>
          </p15:clr>
        </p15:guide>
        <p15:guide id="22" pos="4238" userDrawn="1">
          <p15:clr>
            <a:srgbClr val="F26B43"/>
          </p15:clr>
        </p15:guide>
        <p15:guide id="23" pos="4432" userDrawn="1">
          <p15:clr>
            <a:srgbClr val="F26B43"/>
          </p15:clr>
        </p15:guide>
        <p15:guide id="24" pos="4625" userDrawn="1">
          <p15:clr>
            <a:srgbClr val="F26B43"/>
          </p15:clr>
        </p15:guide>
        <p15:guide id="25" pos="4819" userDrawn="1">
          <p15:clr>
            <a:srgbClr val="F26B43"/>
          </p15:clr>
        </p15:guide>
        <p15:guide id="26" pos="5013" userDrawn="1">
          <p15:clr>
            <a:srgbClr val="F26B43"/>
          </p15:clr>
        </p15:guide>
        <p15:guide id="27" pos="5208" userDrawn="1">
          <p15:clr>
            <a:srgbClr val="F26B43"/>
          </p15:clr>
        </p15:guide>
        <p15:guide id="28" pos="5402" userDrawn="1">
          <p15:clr>
            <a:srgbClr val="F26B43"/>
          </p15:clr>
        </p15:guide>
        <p15:guide id="29" pos="5595" userDrawn="1">
          <p15:clr>
            <a:srgbClr val="F26B43"/>
          </p15:clr>
        </p15:guide>
        <p15:guide id="30" orient="horz" pos="77" userDrawn="1">
          <p15:clr>
            <a:srgbClr val="F26B43"/>
          </p15:clr>
        </p15:guide>
        <p15:guide id="31" orient="horz" pos="231" userDrawn="1">
          <p15:clr>
            <a:srgbClr val="F26B43"/>
          </p15:clr>
        </p15:guide>
        <p15:guide id="32" orient="horz" pos="386" userDrawn="1">
          <p15:clr>
            <a:srgbClr val="F26B43"/>
          </p15:clr>
        </p15:guide>
        <p15:guide id="33" orient="horz" pos="540" userDrawn="1">
          <p15:clr>
            <a:srgbClr val="F26B43"/>
          </p15:clr>
        </p15:guide>
        <p15:guide id="34" orient="horz" pos="694" userDrawn="1">
          <p15:clr>
            <a:srgbClr val="F26B43"/>
          </p15:clr>
        </p15:guide>
        <p15:guide id="35" orient="horz" pos="848" userDrawn="1">
          <p15:clr>
            <a:srgbClr val="F26B43"/>
          </p15:clr>
        </p15:guide>
        <p15:guide id="36" orient="horz" pos="1003" userDrawn="1">
          <p15:clr>
            <a:srgbClr val="F26B43"/>
          </p15:clr>
        </p15:guide>
        <p15:guide id="37" orient="horz" pos="1157" userDrawn="1">
          <p15:clr>
            <a:srgbClr val="F26B43"/>
          </p15:clr>
        </p15:guide>
        <p15:guide id="38" orient="horz" pos="1311" userDrawn="1">
          <p15:clr>
            <a:srgbClr val="F26B43"/>
          </p15:clr>
        </p15:guide>
        <p15:guide id="39" orient="horz" pos="1466" userDrawn="1">
          <p15:clr>
            <a:srgbClr val="F26B43"/>
          </p15:clr>
        </p15:guide>
        <p15:guide id="40" orient="horz" pos="1620" userDrawn="1">
          <p15:clr>
            <a:srgbClr val="F26B43"/>
          </p15:clr>
        </p15:guide>
        <p15:guide id="41" orient="horz" pos="1774" userDrawn="1">
          <p15:clr>
            <a:srgbClr val="F26B43"/>
          </p15:clr>
        </p15:guide>
        <p15:guide id="42" orient="horz" pos="1929" userDrawn="1">
          <p15:clr>
            <a:srgbClr val="F26B43"/>
          </p15:clr>
        </p15:guide>
        <p15:guide id="43" orient="horz" pos="2083" userDrawn="1">
          <p15:clr>
            <a:srgbClr val="F26B43"/>
          </p15:clr>
        </p15:guide>
        <p15:guide id="44" orient="horz" pos="2237" userDrawn="1">
          <p15:clr>
            <a:srgbClr val="F26B43"/>
          </p15:clr>
        </p15:guide>
        <p15:guide id="45" orient="horz" pos="2392" userDrawn="1">
          <p15:clr>
            <a:srgbClr val="F26B43"/>
          </p15:clr>
        </p15:guide>
        <p15:guide id="46" orient="horz" pos="2546" userDrawn="1">
          <p15:clr>
            <a:srgbClr val="F26B43"/>
          </p15:clr>
        </p15:guide>
        <p15:guide id="47" orient="horz" pos="2700" userDrawn="1">
          <p15:clr>
            <a:srgbClr val="F26B43"/>
          </p15:clr>
        </p15:guide>
        <p15:guide id="48" orient="horz" pos="2854" userDrawn="1">
          <p15:clr>
            <a:srgbClr val="F26B43"/>
          </p15:clr>
        </p15:guide>
        <p15:guide id="49" orient="horz" pos="3009" userDrawn="1">
          <p15:clr>
            <a:srgbClr val="F26B43"/>
          </p15:clr>
        </p15:guide>
        <p15:guide id="50" orient="horz" pos="31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FCB38-B7EB-87D9-D00E-96C53ECE2C59}"/>
              </a:ext>
            </a:extLst>
          </p:cNvPr>
          <p:cNvSpPr txBox="1">
            <a:spLocks noGrp="1"/>
          </p:cNvSpPr>
          <p:nvPr>
            <p:ph type="title"/>
          </p:nvPr>
        </p:nvSpPr>
        <p:spPr>
          <a:xfrm>
            <a:off x="877065" y="612236"/>
            <a:ext cx="7389549" cy="734820"/>
          </a:xfrm>
          <a:prstGeom prst="rect">
            <a:avLst/>
          </a:prstGeom>
          <a:noFill/>
          <a:ln>
            <a:noFill/>
          </a:ln>
        </p:spPr>
        <p:txBody>
          <a:bodyPr vert="horz" wrap="square" lIns="0" tIns="0" rIns="0" bIns="0" anchor="t" anchorCtr="0" compatLnSpc="1">
            <a:normAutofit/>
          </a:bodyPr>
          <a:lstStyle/>
          <a:p>
            <a:pPr lvl="0"/>
            <a:r>
              <a:rPr lang="pl-PL"/>
              <a:t>Kliknij, aby edytować styl</a:t>
            </a:r>
            <a:endParaRPr lang="en-US"/>
          </a:p>
        </p:txBody>
      </p:sp>
      <p:sp>
        <p:nvSpPr>
          <p:cNvPr id="3" name="Text Placeholder 2">
            <a:extLst>
              <a:ext uri="{FF2B5EF4-FFF2-40B4-BE49-F238E27FC236}">
                <a16:creationId xmlns:a16="http://schemas.microsoft.com/office/drawing/2014/main" id="{CA249CA1-BEB4-2496-D3F2-82686CC84F4E}"/>
              </a:ext>
            </a:extLst>
          </p:cNvPr>
          <p:cNvSpPr txBox="1">
            <a:spLocks noGrp="1"/>
          </p:cNvSpPr>
          <p:nvPr>
            <p:ph type="body" idx="1"/>
          </p:nvPr>
        </p:nvSpPr>
        <p:spPr>
          <a:xfrm>
            <a:off x="877394" y="1347057"/>
            <a:ext cx="7389549" cy="3184205"/>
          </a:xfrm>
          <a:prstGeom prst="rect">
            <a:avLst/>
          </a:prstGeom>
          <a:noFill/>
          <a:ln>
            <a:noFill/>
          </a:ln>
        </p:spPr>
        <p:txBody>
          <a:bodyPr vert="horz" wrap="square" lIns="0" tIns="0" rIns="0" bIns="0" anchor="t" anchorCtr="0" compatLnSpc="1">
            <a:normAutofit/>
          </a:bodyPr>
          <a:lstStyle/>
          <a:p>
            <a:pPr lvl="0"/>
            <a:r>
              <a:rPr lang="pl-PL"/>
              <a:t>Kliknij, aby edytować style wzorca tekstu</a:t>
            </a:r>
          </a:p>
          <a:p>
            <a:pPr lvl="1"/>
            <a:r>
              <a:rPr lang="pl-PL"/>
              <a:t>Drugi poziom</a:t>
            </a:r>
          </a:p>
          <a:p>
            <a:pPr lvl="2"/>
            <a:r>
              <a:rPr lang="pl-PL"/>
              <a:t>Trzeci poziom</a:t>
            </a:r>
            <a:endParaRPr lang="en-US"/>
          </a:p>
        </p:txBody>
      </p:sp>
      <p:sp>
        <p:nvSpPr>
          <p:cNvPr id="4" name="Prostokąt 9">
            <a:extLst>
              <a:ext uri="{FF2B5EF4-FFF2-40B4-BE49-F238E27FC236}">
                <a16:creationId xmlns:a16="http://schemas.microsoft.com/office/drawing/2014/main" id="{5E43CC62-E3AE-7D5A-F38B-2AAC4B736324}"/>
              </a:ext>
            </a:extLst>
          </p:cNvPr>
          <p:cNvSpPr/>
          <p:nvPr/>
        </p:nvSpPr>
        <p:spPr>
          <a:xfrm>
            <a:off x="877357" y="0"/>
            <a:ext cx="924284" cy="122054"/>
          </a:xfrm>
          <a:prstGeom prst="rect">
            <a:avLst/>
          </a:prstGeom>
          <a:solidFill>
            <a:srgbClr val="003399"/>
          </a:solidFill>
          <a:ln cap="flat">
            <a:noFill/>
            <a:prstDash val="solid"/>
          </a:ln>
        </p:spPr>
        <p:txBody>
          <a:bodyPr vert="horz" wrap="square" lIns="91440" tIns="45720" rIns="91440" bIns="45720" anchor="ctr" anchorCtr="1" compatLnSpc="1">
            <a:noAutofit/>
          </a:bodyPr>
          <a:lstStyle/>
          <a:p>
            <a:pPr marL="0" marR="0" lvl="0" indent="0" algn="ctr" defTabSz="35789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959" b="0" i="0" u="none" strike="noStrike" kern="1200" cap="none" spc="0" baseline="0">
              <a:solidFill>
                <a:srgbClr val="FFFFFF"/>
              </a:solidFill>
              <a:uFillTx/>
              <a:latin typeface="Calibri"/>
            </a:endParaRPr>
          </a:p>
        </p:txBody>
      </p:sp>
      <p:sp>
        <p:nvSpPr>
          <p:cNvPr id="5" name="Prostokąt 11">
            <a:extLst>
              <a:ext uri="{FF2B5EF4-FFF2-40B4-BE49-F238E27FC236}">
                <a16:creationId xmlns:a16="http://schemas.microsoft.com/office/drawing/2014/main" id="{7C4EA413-03AB-C7E2-30CD-C67B2EBF5957}"/>
              </a:ext>
            </a:extLst>
          </p:cNvPr>
          <p:cNvSpPr/>
          <p:nvPr/>
        </p:nvSpPr>
        <p:spPr>
          <a:xfrm>
            <a:off x="1801642" y="0"/>
            <a:ext cx="6464963" cy="122054"/>
          </a:xfrm>
          <a:prstGeom prst="rect">
            <a:avLst/>
          </a:prstGeom>
          <a:solidFill>
            <a:srgbClr val="A6D3FF"/>
          </a:solidFill>
          <a:ln cap="flat">
            <a:noFill/>
            <a:prstDash val="solid"/>
          </a:ln>
        </p:spPr>
        <p:txBody>
          <a:bodyPr vert="horz" wrap="square" lIns="91440" tIns="45720" rIns="91440" bIns="45720" anchor="ctr" anchorCtr="1" compatLnSpc="1">
            <a:noAutofit/>
          </a:bodyPr>
          <a:lstStyle/>
          <a:p>
            <a:pPr marL="0" marR="0" lvl="0" indent="0" algn="ctr" defTabSz="35789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959" b="0" i="0" u="none" strike="noStrike" kern="1200" cap="none" spc="0" baseline="0">
              <a:solidFill>
                <a:srgbClr val="FFFFFF"/>
              </a:solidFill>
              <a:uFillTx/>
              <a:latin typeface="Calibri"/>
            </a:endParaRPr>
          </a:p>
        </p:txBody>
      </p:sp>
      <p:sp>
        <p:nvSpPr>
          <p:cNvPr id="6" name="Symbol zastępczy numeru slajdu 3">
            <a:extLst>
              <a:ext uri="{FF2B5EF4-FFF2-40B4-BE49-F238E27FC236}">
                <a16:creationId xmlns:a16="http://schemas.microsoft.com/office/drawing/2014/main" id="{7DF6FC76-8A0D-4E02-232A-E293ECF32CAA}"/>
              </a:ext>
            </a:extLst>
          </p:cNvPr>
          <p:cNvSpPr txBox="1">
            <a:spLocks noGrp="1"/>
          </p:cNvSpPr>
          <p:nvPr>
            <p:ph type="sldNum" sz="quarter" idx="4"/>
          </p:nvPr>
        </p:nvSpPr>
        <p:spPr>
          <a:xfrm>
            <a:off x="7342348" y="4776203"/>
            <a:ext cx="923653" cy="122465"/>
          </a:xfrm>
          <a:prstGeom prst="rect">
            <a:avLst/>
          </a:prstGeom>
          <a:noFill/>
          <a:ln>
            <a:noFill/>
          </a:ln>
        </p:spPr>
        <p:txBody>
          <a:bodyPr vert="horz" wrap="square" lIns="0" tIns="71999" rIns="0" bIns="71999" anchor="ctr" anchorCtr="0" compatLnSpc="1">
            <a:noAutofit/>
          </a:bodyPr>
          <a:lstStyle>
            <a:lvl1pPr marL="0" marR="0" lvl="0" indent="0" algn="r" defTabSz="357896" rtl="0" fontAlgn="auto" hangingPunct="1">
              <a:lnSpc>
                <a:spcPct val="100000"/>
              </a:lnSpc>
              <a:spcBef>
                <a:spcPts val="0"/>
              </a:spcBef>
              <a:spcAft>
                <a:spcPts val="0"/>
              </a:spcAft>
              <a:buNone/>
              <a:tabLst/>
              <a:defRPr lang="pl-PL" sz="680" b="0" i="0" u="none" strike="noStrike" kern="1200" cap="none" spc="0" baseline="0">
                <a:solidFill>
                  <a:srgbClr val="002073"/>
                </a:solidFill>
                <a:uFillTx/>
                <a:latin typeface="Open Sans" pitchFamily="2"/>
                <a:ea typeface="Open Sans" pitchFamily="2"/>
                <a:cs typeface="Open Sans" pitchFamily="2"/>
              </a:defRPr>
            </a:lvl1pPr>
          </a:lstStyle>
          <a:p>
            <a:pPr lvl="0"/>
            <a:fld id="{056893AF-559E-4E2A-A603-88C6532E792C}" type="slidenum">
              <a:t>‹#›</a:t>
            </a:fld>
            <a:endParaRPr lang="pl-PL"/>
          </a:p>
        </p:txBody>
      </p:sp>
      <p:sp>
        <p:nvSpPr>
          <p:cNvPr id="7" name="Prostokąt 6">
            <a:extLst>
              <a:ext uri="{FF2B5EF4-FFF2-40B4-BE49-F238E27FC236}">
                <a16:creationId xmlns:a16="http://schemas.microsoft.com/office/drawing/2014/main" id="{DC4FF4B4-F092-C9E1-B0C6-C6B6BD8E450B}"/>
              </a:ext>
            </a:extLst>
          </p:cNvPr>
          <p:cNvSpPr/>
          <p:nvPr/>
        </p:nvSpPr>
        <p:spPr>
          <a:xfrm>
            <a:off x="7342650" y="5021445"/>
            <a:ext cx="924284" cy="122054"/>
          </a:xfrm>
          <a:prstGeom prst="rect">
            <a:avLst/>
          </a:prstGeom>
          <a:solidFill>
            <a:srgbClr val="A6D3FF"/>
          </a:solidFill>
          <a:ln cap="flat">
            <a:noFill/>
            <a:prstDash val="solid"/>
          </a:ln>
        </p:spPr>
        <p:txBody>
          <a:bodyPr vert="horz" wrap="square" lIns="91440" tIns="45720" rIns="91440" bIns="45720" anchor="ctr" anchorCtr="1" compatLnSpc="1">
            <a:noAutofit/>
          </a:bodyPr>
          <a:lstStyle/>
          <a:p>
            <a:pPr marL="0" marR="0" lvl="0" indent="0" algn="ctr" defTabSz="35789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959"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81026750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xStyles>
    <p:titleStyle>
      <a:lvl1pPr marL="0" marR="0" lvl="0" indent="0" algn="l" defTabSz="685800" rtl="0" fontAlgn="auto" hangingPunct="1">
        <a:lnSpc>
          <a:spcPts val="2450"/>
        </a:lnSpc>
        <a:spcBef>
          <a:spcPts val="0"/>
        </a:spcBef>
        <a:spcAft>
          <a:spcPts val="0"/>
        </a:spcAft>
        <a:buNone/>
        <a:tabLst/>
        <a:defRPr lang="pl-PL" sz="1905" b="1" i="0" u="none" strike="noStrike" kern="1200" cap="none" spc="0" baseline="0">
          <a:solidFill>
            <a:srgbClr val="002073"/>
          </a:solidFill>
          <a:uFillTx/>
          <a:latin typeface="Open Sans" pitchFamily="2"/>
          <a:ea typeface="Open Sans" pitchFamily="2"/>
          <a:cs typeface="Open Sans" pitchFamily="2"/>
        </a:defRPr>
      </a:lvl1pPr>
    </p:titleStyle>
    <p:bodyStyle>
      <a:lvl1pPr marL="171450" marR="0" lvl="0" indent="-171450" algn="l" defTabSz="685800" rtl="0" fontAlgn="auto" hangingPunct="1">
        <a:lnSpc>
          <a:spcPts val="1635"/>
        </a:lnSpc>
        <a:spcBef>
          <a:spcPts val="750"/>
        </a:spcBef>
        <a:spcAft>
          <a:spcPts val="0"/>
        </a:spcAft>
        <a:buSzPts val="1224"/>
        <a:buBlip>
          <a:blip r:embed="rId12"/>
        </a:buBlip>
        <a:tabLst/>
        <a:defRPr lang="pl-PL" sz="1225" b="0" i="0" u="none" strike="noStrike" kern="1200" cap="none" spc="0" baseline="0">
          <a:solidFill>
            <a:srgbClr val="000000"/>
          </a:solidFill>
          <a:uFillTx/>
          <a:latin typeface="Open Sans" pitchFamily="2"/>
          <a:ea typeface="Open Sans" pitchFamily="2"/>
          <a:cs typeface="Open Sans" pitchFamily="2"/>
        </a:defRPr>
      </a:lvl1pPr>
      <a:lvl2pPr marL="514350" marR="0" lvl="1" indent="-171450" algn="l" defTabSz="685800" rtl="0" fontAlgn="auto" hangingPunct="1">
        <a:lnSpc>
          <a:spcPts val="1635"/>
        </a:lnSpc>
        <a:spcBef>
          <a:spcPts val="375"/>
        </a:spcBef>
        <a:spcAft>
          <a:spcPts val="0"/>
        </a:spcAft>
        <a:buSzPts val="1224"/>
        <a:buBlip>
          <a:blip r:embed="rId13"/>
        </a:buBlip>
        <a:tabLst/>
        <a:defRPr lang="pl-PL" sz="1225" b="0" i="0" u="none" strike="noStrike" kern="1200" cap="none" spc="0" baseline="0">
          <a:solidFill>
            <a:srgbClr val="000000"/>
          </a:solidFill>
          <a:uFillTx/>
          <a:latin typeface="Open Sans" pitchFamily="2"/>
          <a:ea typeface="Open Sans" pitchFamily="2"/>
          <a:cs typeface="Open Sans" pitchFamily="2"/>
        </a:defRPr>
      </a:lvl2pPr>
      <a:lvl3pPr marL="857259" marR="0" lvl="2" indent="-171450" algn="l" defTabSz="685800" rtl="0" fontAlgn="auto" hangingPunct="1">
        <a:lnSpc>
          <a:spcPts val="1635"/>
        </a:lnSpc>
        <a:spcBef>
          <a:spcPts val="375"/>
        </a:spcBef>
        <a:spcAft>
          <a:spcPts val="0"/>
        </a:spcAft>
        <a:buSzPts val="1224"/>
        <a:buBlip>
          <a:blip r:embed="rId14"/>
        </a:buBlip>
        <a:tabLst/>
        <a:defRPr lang="pl-PL" sz="1225" b="0" i="0" u="none" strike="noStrike" kern="1200" cap="none" spc="0" baseline="0">
          <a:solidFill>
            <a:srgbClr val="000000"/>
          </a:solidFill>
          <a:uFillTx/>
          <a:latin typeface="Open Sans" pitchFamily="2"/>
          <a:ea typeface="Open Sans" pitchFamily="2"/>
          <a:cs typeface="Open Sans" pitchFamily="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mailto:polskacyfrowa@mfipr.gov.pl" TargetMode="External"/><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hyperlink" Target="mailto:cppc@cppc.gov.p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rozwojcyfrowy.gov.pl/media/119379/FERC_Katalogwydatkow_IIpriorytet_30062023.pdf" TargetMode="External"/><Relationship Id="rId2" Type="http://schemas.openxmlformats.org/officeDocument/2006/relationships/hyperlink" Target="https://www.rozwojcyfrowy.gov.pl/media/112343/Wytyczne_dotyczace_kwalifikowalnosci_2021_2027.pdf" TargetMode="External"/><Relationship Id="rId1" Type="http://schemas.openxmlformats.org/officeDocument/2006/relationships/slideLayout" Target="../slideLayouts/slideLayout5.xml"/><Relationship Id="rId5" Type="http://schemas.openxmlformats.org/officeDocument/2006/relationships/hyperlink" Target="https://www.rozwojcyfrowy.gov.pl/strony/dowiedz-sie-wiecej-o-programie/promocja-programu/" TargetMode="External"/><Relationship Id="rId4" Type="http://schemas.openxmlformats.org/officeDocument/2006/relationships/hyperlink" Target="https://www.rozwojcyfrowy.gov.pl/media/127192/Podrecznik_wnioskodawcy_i_beneficjenta_FE_2021_27w_zakresie_informacji_i_promocji.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hyperlink" Target="https://www.rozwojcyfrowy.gov.pl/strony/dowiedz-sie-wiecej-o-programie/promocja-programu/"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funduszeeuropejskie.gov.pl/strony/o-funduszach/fundusze-na-lata-2021-2027/krajowy-plan-odbudowy/dla-instytucji/dokumenty/strategia-promocji-i-informacji-kpo"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s://www.funduszeeuropejskie.gov.pl/media/109692/KIW_KPO_wersja_dostepna.pdf" TargetMode="External"/><Relationship Id="rId4" Type="http://schemas.openxmlformats.org/officeDocument/2006/relationships/hyperlink" Target="https://www.funduszeeuropejskie.gov.pl/media/111889/OS_strategia_kpo.pdf"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6A8C7795-9C80-6263-2B6E-D4ABD19F6D43}"/>
              </a:ext>
            </a:extLst>
          </p:cNvPr>
          <p:cNvSpPr>
            <a:spLocks noGrp="1"/>
          </p:cNvSpPr>
          <p:nvPr>
            <p:ph type="ctrTitle"/>
          </p:nvPr>
        </p:nvSpPr>
        <p:spPr/>
        <p:txBody>
          <a:bodyPr/>
          <a:lstStyle/>
          <a:p>
            <a:r>
              <a:rPr lang="pl-PL" dirty="0"/>
              <a:t>Informacja i promocja</a:t>
            </a:r>
          </a:p>
        </p:txBody>
      </p:sp>
      <p:sp>
        <p:nvSpPr>
          <p:cNvPr id="7" name="Podtytuł 6">
            <a:extLst>
              <a:ext uri="{FF2B5EF4-FFF2-40B4-BE49-F238E27FC236}">
                <a16:creationId xmlns:a16="http://schemas.microsoft.com/office/drawing/2014/main" id="{72AD3BA2-4D23-D301-AF29-016FE437060C}"/>
              </a:ext>
            </a:extLst>
          </p:cNvPr>
          <p:cNvSpPr>
            <a:spLocks noGrp="1"/>
          </p:cNvSpPr>
          <p:nvPr>
            <p:ph type="subTitle" idx="1"/>
          </p:nvPr>
        </p:nvSpPr>
        <p:spPr/>
        <p:txBody>
          <a:bodyPr/>
          <a:lstStyle/>
          <a:p>
            <a:r>
              <a:rPr lang="pl-PL" dirty="0"/>
              <a:t>W projektach II priorytetu FERC  oraz </a:t>
            </a:r>
            <a:r>
              <a:rPr lang="pl-PL" b="1" dirty="0"/>
              <a:t>Inwestycji C2.1.1 KPO</a:t>
            </a:r>
          </a:p>
          <a:p>
            <a:endParaRPr lang="pl-PL" dirty="0"/>
          </a:p>
        </p:txBody>
      </p:sp>
      <p:sp>
        <p:nvSpPr>
          <p:cNvPr id="2" name="Symbol zastępczy daty 1">
            <a:extLst>
              <a:ext uri="{FF2B5EF4-FFF2-40B4-BE49-F238E27FC236}">
                <a16:creationId xmlns:a16="http://schemas.microsoft.com/office/drawing/2014/main" id="{01A395D3-35E7-4FC6-9F13-A51704F85134}"/>
              </a:ext>
            </a:extLst>
          </p:cNvPr>
          <p:cNvSpPr>
            <a:spLocks noGrp="1"/>
          </p:cNvSpPr>
          <p:nvPr>
            <p:ph type="dt" sz="half" idx="10"/>
          </p:nvPr>
        </p:nvSpPr>
        <p:spPr>
          <a:xfrm>
            <a:off x="6726719" y="367682"/>
            <a:ext cx="1539287" cy="237532"/>
          </a:xfrm>
        </p:spPr>
        <p:txBody>
          <a:bodyPr/>
          <a:lstStyle/>
          <a:p>
            <a:fld id="{A83385F5-A64F-428D-9CAC-5D502640F501}" type="datetime1">
              <a:rPr lang="pl-PL" smtClean="0"/>
              <a:pPr/>
              <a:t>13.03.2025</a:t>
            </a:fld>
            <a:endParaRPr lang="pl-PL" dirty="0"/>
          </a:p>
        </p:txBody>
      </p:sp>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0F0FE-BE0E-8741-AC89-99E620CCAC55}"/>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15EE4843-D657-527D-7E65-22AB3021C2EA}"/>
              </a:ext>
            </a:extLst>
          </p:cNvPr>
          <p:cNvSpPr>
            <a:spLocks noGrp="1"/>
          </p:cNvSpPr>
          <p:nvPr>
            <p:ph type="title"/>
          </p:nvPr>
        </p:nvSpPr>
        <p:spPr/>
        <p:txBody>
          <a:bodyPr/>
          <a:lstStyle/>
          <a:p>
            <a:r>
              <a:rPr lang="pl-PL" dirty="0"/>
              <a:t>Umowa o dofinansowanie FERC</a:t>
            </a:r>
          </a:p>
        </p:txBody>
      </p:sp>
      <p:sp>
        <p:nvSpPr>
          <p:cNvPr id="6" name="Symbol zastępczy zawartości 5">
            <a:extLst>
              <a:ext uri="{FF2B5EF4-FFF2-40B4-BE49-F238E27FC236}">
                <a16:creationId xmlns:a16="http://schemas.microsoft.com/office/drawing/2014/main" id="{9D963DD6-ECB6-AE25-30E1-F85685AF8BF7}"/>
              </a:ext>
            </a:extLst>
          </p:cNvPr>
          <p:cNvSpPr>
            <a:spLocks noGrp="1"/>
          </p:cNvSpPr>
          <p:nvPr>
            <p:ph idx="1"/>
          </p:nvPr>
        </p:nvSpPr>
        <p:spPr>
          <a:xfrm>
            <a:off x="395536" y="1059582"/>
            <a:ext cx="8280920" cy="3888432"/>
          </a:xfrm>
        </p:spPr>
        <p:txBody>
          <a:bodyPr>
            <a:normAutofit fontScale="92500" lnSpcReduction="10000"/>
          </a:bodyPr>
          <a:lstStyle/>
          <a:p>
            <a:pPr lvl="0">
              <a:lnSpc>
                <a:spcPct val="120000"/>
              </a:lnSpc>
              <a:spcBef>
                <a:spcPts val="600"/>
              </a:spcBef>
              <a:spcAft>
                <a:spcPts val="600"/>
              </a:spcAft>
            </a:pPr>
            <a:r>
              <a:rPr lang="pl-PL" sz="1600" dirty="0">
                <a:latin typeface="Calibri" pitchFamily="34"/>
                <a:cs typeface="Calibri" pitchFamily="34"/>
              </a:rPr>
              <a:t>W okresie realizacji projektu oraz w okresie trwałości projektu Beneficjent jest zobowiązany w szczególności do: </a:t>
            </a:r>
          </a:p>
          <a:p>
            <a:pPr lvl="1">
              <a:lnSpc>
                <a:spcPct val="120000"/>
              </a:lnSpc>
              <a:spcBef>
                <a:spcPts val="600"/>
              </a:spcBef>
              <a:spcAft>
                <a:spcPts val="600"/>
              </a:spcAft>
              <a:buSzPct val="93000"/>
              <a:buFont typeface="Wingdings" pitchFamily="2"/>
              <a:buChar char="ü"/>
            </a:pPr>
            <a:r>
              <a:rPr lang="pl-PL" sz="1600" b="1" dirty="0">
                <a:latin typeface="Calibri" pitchFamily="34"/>
                <a:cs typeface="Calibri" pitchFamily="34"/>
              </a:rPr>
              <a:t>Zamieszczenia znaków</a:t>
            </a:r>
            <a:r>
              <a:rPr lang="pl-PL" sz="1600" dirty="0">
                <a:latin typeface="Calibri" pitchFamily="34"/>
                <a:cs typeface="Calibri" pitchFamily="34"/>
              </a:rPr>
              <a:t>: Funduszy Europejskich, barw Rzeczypospolitej Polskiej i znaku Unii Europejskiej na:</a:t>
            </a:r>
          </a:p>
          <a:p>
            <a:pPr lvl="0">
              <a:lnSpc>
                <a:spcPct val="120000"/>
              </a:lnSpc>
              <a:spcBef>
                <a:spcPts val="600"/>
              </a:spcBef>
              <a:spcAft>
                <a:spcPts val="600"/>
              </a:spcAft>
              <a:buFont typeface="Wingdings" pitchFamily="2"/>
              <a:buChar char="§"/>
            </a:pPr>
            <a:r>
              <a:rPr lang="pl-PL" sz="1600" dirty="0">
                <a:latin typeface="Calibri" pitchFamily="34"/>
                <a:cs typeface="Calibri" pitchFamily="34"/>
              </a:rPr>
              <a:t>wszystkich prowadzonych działaniach informacyjnych i promocyjnych dotyczących Projektu (e-publikacje, broszury, strony internetowe),</a:t>
            </a:r>
          </a:p>
          <a:p>
            <a:pPr lvl="0">
              <a:lnSpc>
                <a:spcPct val="120000"/>
              </a:lnSpc>
              <a:spcBef>
                <a:spcPts val="600"/>
              </a:spcBef>
              <a:spcAft>
                <a:spcPts val="600"/>
              </a:spcAft>
              <a:buFont typeface="Wingdings" pitchFamily="2"/>
              <a:buChar char="§"/>
            </a:pPr>
            <a:r>
              <a:rPr lang="pl-PL" sz="1600" dirty="0">
                <a:latin typeface="Calibri" pitchFamily="34"/>
                <a:cs typeface="Calibri" pitchFamily="34"/>
              </a:rPr>
              <a:t>wszystkich dokumentach i materiałach podawanych do publicznej wiadomości (produkty drukowane i cyfrowe np. dokumentacja przetargowa, ogłoszenia, wzory umów), </a:t>
            </a:r>
          </a:p>
          <a:p>
            <a:pPr lvl="0">
              <a:lnSpc>
                <a:spcPct val="120000"/>
              </a:lnSpc>
              <a:spcBef>
                <a:spcPts val="600"/>
              </a:spcBef>
              <a:spcAft>
                <a:spcPts val="600"/>
              </a:spcAft>
              <a:buFont typeface="Wingdings" pitchFamily="2"/>
              <a:buChar char="§"/>
            </a:pPr>
            <a:r>
              <a:rPr lang="pl-PL" sz="1600" dirty="0">
                <a:latin typeface="Calibri" pitchFamily="34"/>
                <a:cs typeface="Calibri" pitchFamily="34"/>
              </a:rPr>
              <a:t>wszystkich dokumentach i materiałach dla osób i podmiotów uczestniczących w Projekcie (zaproszenia, zaświadczenia, certyfikaty, prezentacje multimedialne), </a:t>
            </a:r>
          </a:p>
          <a:p>
            <a:pPr lvl="0">
              <a:lnSpc>
                <a:spcPct val="120000"/>
              </a:lnSpc>
              <a:spcBef>
                <a:spcPts val="600"/>
              </a:spcBef>
              <a:spcAft>
                <a:spcPts val="600"/>
              </a:spcAft>
              <a:buFont typeface="Wingdings" pitchFamily="2"/>
              <a:buChar char="§"/>
            </a:pPr>
            <a:r>
              <a:rPr lang="pl-PL" sz="1600" dirty="0">
                <a:latin typeface="Calibri" pitchFamily="34"/>
                <a:cs typeface="Calibri" pitchFamily="34"/>
              </a:rPr>
              <a:t>produktach, sprzęcie itp. powstałych lub zakupionych w projekcie, poprzez umieszczenie na nich naklejek.</a:t>
            </a:r>
          </a:p>
          <a:p>
            <a:pPr marL="8549" indent="0">
              <a:lnSpc>
                <a:spcPct val="150000"/>
              </a:lnSpc>
              <a:spcBef>
                <a:spcPts val="600"/>
              </a:spcBef>
              <a:spcAft>
                <a:spcPts val="600"/>
              </a:spcAft>
              <a:buNone/>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1C9686D2-5993-21FA-8308-2A2DC3B08FF9}"/>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50962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986EA-E738-49AC-3139-B92057351F8E}"/>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ED6F5BE8-DD00-1169-5F50-40EBCED9204F}"/>
              </a:ext>
            </a:extLst>
          </p:cNvPr>
          <p:cNvSpPr>
            <a:spLocks noGrp="1"/>
          </p:cNvSpPr>
          <p:nvPr>
            <p:ph type="title"/>
          </p:nvPr>
        </p:nvSpPr>
        <p:spPr/>
        <p:txBody>
          <a:bodyPr/>
          <a:lstStyle/>
          <a:p>
            <a:r>
              <a:rPr lang="pl-PL" dirty="0"/>
              <a:t>Umowa o dofinansowanie FERC cd.1.</a:t>
            </a:r>
          </a:p>
        </p:txBody>
      </p:sp>
      <p:sp>
        <p:nvSpPr>
          <p:cNvPr id="6" name="Symbol zastępczy zawartości 5">
            <a:extLst>
              <a:ext uri="{FF2B5EF4-FFF2-40B4-BE49-F238E27FC236}">
                <a16:creationId xmlns:a16="http://schemas.microsoft.com/office/drawing/2014/main" id="{3B83AE99-30E0-E03A-BD14-B2A0D473CFC6}"/>
              </a:ext>
            </a:extLst>
          </p:cNvPr>
          <p:cNvSpPr>
            <a:spLocks noGrp="1"/>
          </p:cNvSpPr>
          <p:nvPr>
            <p:ph idx="1"/>
          </p:nvPr>
        </p:nvSpPr>
        <p:spPr>
          <a:xfrm>
            <a:off x="395536" y="1059582"/>
            <a:ext cx="8280920" cy="3888432"/>
          </a:xfrm>
        </p:spPr>
        <p:txBody>
          <a:bodyPr>
            <a:normAutofit/>
          </a:bodyPr>
          <a:lstStyle/>
          <a:p>
            <a:pPr marL="0" lvl="0" indent="0">
              <a:lnSpc>
                <a:spcPct val="150000"/>
              </a:lnSpc>
              <a:buNone/>
            </a:pPr>
            <a:r>
              <a:rPr lang="pl-PL" sz="1600" dirty="0">
                <a:latin typeface="Calibri" pitchFamily="34"/>
                <a:cs typeface="Calibri" pitchFamily="34"/>
              </a:rPr>
              <a:t>W okresie realizacji Projektu oraz w okresie trwałości Projektu Beneficjent jest zobowiązany w szczególności do: </a:t>
            </a:r>
          </a:p>
          <a:p>
            <a:pPr marL="514798" lvl="0">
              <a:lnSpc>
                <a:spcPct val="150000"/>
              </a:lnSpc>
              <a:spcBef>
                <a:spcPts val="375"/>
              </a:spcBef>
              <a:buFont typeface="Wingdings" pitchFamily="2"/>
              <a:buChar char="ü"/>
            </a:pPr>
            <a:r>
              <a:rPr lang="pl-PL" sz="1600" b="1" dirty="0">
                <a:latin typeface="Calibri" pitchFamily="34"/>
                <a:cs typeface="Calibri" pitchFamily="34"/>
              </a:rPr>
              <a:t>Oznaczenia miejsca realizacji projektu </a:t>
            </a:r>
            <a:r>
              <a:rPr lang="pl-PL" sz="1600" dirty="0">
                <a:latin typeface="Calibri" pitchFamily="34"/>
                <a:cs typeface="Calibri" pitchFamily="34"/>
              </a:rPr>
              <a:t>przez umieszczenie trwałej tablicy informacyjnej podkreślającej fakt otrzymania dofinansowania z UE, niezwłocznie po rozpoczęciu fizycznej realizacji Projektu obejmującego inwestycje rzeczowe lub zainstalowaniu zakupionego sprzętu.</a:t>
            </a:r>
          </a:p>
          <a:p>
            <a:pPr lvl="0">
              <a:lnSpc>
                <a:spcPct val="150000"/>
              </a:lnSpc>
              <a:buFont typeface="Wingdings" pitchFamily="2"/>
              <a:buChar char="§"/>
            </a:pPr>
            <a:r>
              <a:rPr lang="pl-PL" sz="1600" dirty="0">
                <a:latin typeface="Calibri" pitchFamily="34"/>
                <a:cs typeface="Calibri" pitchFamily="34"/>
              </a:rPr>
              <a:t>Tablica musi być umieszczona niezwłocznie po rozpoczęciu fizycznej realizacji Projektu lub zainstalowaniu zakupionego sprzętu </a:t>
            </a:r>
            <a:r>
              <a:rPr lang="pl-PL" sz="1600" b="1" dirty="0">
                <a:latin typeface="Calibri" pitchFamily="34"/>
                <a:cs typeface="Calibri" pitchFamily="34"/>
              </a:rPr>
              <a:t>aż do końca okresu trwałości Projektu</a:t>
            </a:r>
            <a:r>
              <a:rPr lang="pl-PL" sz="1600" dirty="0">
                <a:latin typeface="Calibri" pitchFamily="34"/>
                <a:cs typeface="Calibri" pitchFamily="34"/>
              </a:rPr>
              <a:t>. </a:t>
            </a:r>
          </a:p>
          <a:p>
            <a:pPr marL="8549" indent="0">
              <a:lnSpc>
                <a:spcPct val="150000"/>
              </a:lnSpc>
              <a:spcBef>
                <a:spcPts val="600"/>
              </a:spcBef>
              <a:spcAft>
                <a:spcPts val="600"/>
              </a:spcAft>
              <a:buNone/>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B8885301-245D-8807-EBFD-E0B845DE64A9}"/>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29412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9E502-2658-BB33-14B4-82A981D697D1}"/>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0C3E6F50-FEFB-3525-5063-1F53423A694C}"/>
              </a:ext>
            </a:extLst>
          </p:cNvPr>
          <p:cNvSpPr>
            <a:spLocks noGrp="1"/>
          </p:cNvSpPr>
          <p:nvPr>
            <p:ph type="title"/>
          </p:nvPr>
        </p:nvSpPr>
        <p:spPr/>
        <p:txBody>
          <a:bodyPr/>
          <a:lstStyle/>
          <a:p>
            <a:r>
              <a:rPr lang="pl-PL" dirty="0"/>
              <a:t>Umowa o dofinansowanie FERC cd.2.</a:t>
            </a:r>
          </a:p>
        </p:txBody>
      </p:sp>
      <p:sp>
        <p:nvSpPr>
          <p:cNvPr id="6" name="Symbol zastępczy zawartości 5">
            <a:extLst>
              <a:ext uri="{FF2B5EF4-FFF2-40B4-BE49-F238E27FC236}">
                <a16:creationId xmlns:a16="http://schemas.microsoft.com/office/drawing/2014/main" id="{E6658AF9-3A82-8280-262D-E94A4F1DF1C8}"/>
              </a:ext>
            </a:extLst>
          </p:cNvPr>
          <p:cNvSpPr>
            <a:spLocks noGrp="1"/>
          </p:cNvSpPr>
          <p:nvPr>
            <p:ph idx="1"/>
          </p:nvPr>
        </p:nvSpPr>
        <p:spPr>
          <a:xfrm>
            <a:off x="395536" y="1059582"/>
            <a:ext cx="8280920" cy="3888432"/>
          </a:xfrm>
        </p:spPr>
        <p:txBody>
          <a:bodyPr>
            <a:normAutofit/>
          </a:bodyPr>
          <a:lstStyle/>
          <a:p>
            <a:pPr marL="171450" marR="0" lvl="0" indent="-171450" algn="l" defTabSz="685800" rtl="0" fontAlgn="auto" hangingPunct="1">
              <a:lnSpc>
                <a:spcPct val="130000"/>
              </a:lnSpc>
              <a:spcBef>
                <a:spcPts val="750"/>
              </a:spcBef>
              <a:spcAft>
                <a:spcPts val="600"/>
              </a:spcAft>
              <a:buSzPts val="1224"/>
              <a:buBlip>
                <a:blip r:embed="rId2"/>
              </a:buBlip>
              <a:tabLst/>
              <a:defRPr sz="1500" b="0" i="0" u="none" strike="noStrike" kern="0" cap="none" spc="0" baseline="0">
                <a:solidFill>
                  <a:srgbClr val="000000"/>
                </a:solidFill>
                <a:uFillTx/>
              </a:defRPr>
            </a:pPr>
            <a:r>
              <a:rPr lang="pl-PL" sz="1600" b="0" i="0" u="none" strike="noStrike" kern="1200" cap="none" spc="0" baseline="0" dirty="0">
                <a:solidFill>
                  <a:srgbClr val="000000"/>
                </a:solidFill>
                <a:uFillTx/>
                <a:latin typeface="Calibri" pitchFamily="34"/>
                <a:ea typeface="Open Sans" pitchFamily="2"/>
                <a:cs typeface="Calibri" pitchFamily="34"/>
              </a:rPr>
              <a:t>W okresie realizacji Projektu oraz w okresie trwałości Projektu Beneficjent jest zobowiązany w szczególności do: </a:t>
            </a:r>
          </a:p>
          <a:p>
            <a:pPr marL="514798" marR="0" lvl="0" indent="-171450" algn="l" defTabSz="685800" rtl="0" fontAlgn="auto" hangingPunct="1">
              <a:lnSpc>
                <a:spcPct val="130000"/>
              </a:lnSpc>
              <a:spcBef>
                <a:spcPts val="375"/>
              </a:spcBef>
              <a:spcAft>
                <a:spcPts val="600"/>
              </a:spcAft>
              <a:buSzPts val="1224"/>
              <a:buFont typeface="Wingdings" pitchFamily="2"/>
              <a:buChar char="ü"/>
              <a:tabLst/>
              <a:defRPr sz="1500" b="0" i="0" u="none" strike="noStrike" kern="0" cap="none" spc="0" baseline="0">
                <a:solidFill>
                  <a:srgbClr val="000000"/>
                </a:solidFill>
                <a:uFillTx/>
              </a:defRPr>
            </a:pPr>
            <a:r>
              <a:rPr lang="pl-PL" sz="1600" b="1" i="0" u="none" strike="noStrike" kern="1200" cap="none" spc="0" baseline="0" dirty="0">
                <a:solidFill>
                  <a:srgbClr val="000000"/>
                </a:solidFill>
                <a:uFillTx/>
                <a:latin typeface="Calibri" pitchFamily="34"/>
                <a:ea typeface="Open Sans" pitchFamily="2"/>
                <a:cs typeface="Calibri" pitchFamily="34"/>
              </a:rPr>
              <a:t>umieszczenia krótkiego opisu Projektu na oficjalnej stronie internetowej </a:t>
            </a:r>
            <a:r>
              <a:rPr lang="pl-PL" sz="1600" b="0" i="0" u="none" strike="noStrike" kern="1200" cap="none" spc="0" baseline="0" dirty="0">
                <a:solidFill>
                  <a:srgbClr val="000000"/>
                </a:solidFill>
                <a:uFillTx/>
                <a:latin typeface="Calibri" pitchFamily="34"/>
                <a:ea typeface="Open Sans" pitchFamily="2"/>
                <a:cs typeface="Calibri" pitchFamily="34"/>
              </a:rPr>
              <a:t>Beneficjenta lub na jego stronach mediów społecznościowych, jeśli je posiada.</a:t>
            </a: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362F5D09-6367-0DFA-83E6-F8007C849941}"/>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3687333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B5763-941A-C8EB-1A92-DC94A14F1C8D}"/>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1BCF069C-A416-F9B0-11A3-80FA8261B729}"/>
              </a:ext>
            </a:extLst>
          </p:cNvPr>
          <p:cNvSpPr>
            <a:spLocks noGrp="1"/>
          </p:cNvSpPr>
          <p:nvPr>
            <p:ph type="title"/>
          </p:nvPr>
        </p:nvSpPr>
        <p:spPr/>
        <p:txBody>
          <a:bodyPr/>
          <a:lstStyle/>
          <a:p>
            <a:r>
              <a:rPr lang="pl-PL" dirty="0"/>
              <a:t>Umowa o dofinansowanie FERC cd.3.</a:t>
            </a:r>
          </a:p>
        </p:txBody>
      </p:sp>
      <p:sp>
        <p:nvSpPr>
          <p:cNvPr id="6" name="Symbol zastępczy zawartości 5">
            <a:extLst>
              <a:ext uri="{FF2B5EF4-FFF2-40B4-BE49-F238E27FC236}">
                <a16:creationId xmlns:a16="http://schemas.microsoft.com/office/drawing/2014/main" id="{D3227DE5-FDDB-3045-07F2-275DF95B2E21}"/>
              </a:ext>
            </a:extLst>
          </p:cNvPr>
          <p:cNvSpPr>
            <a:spLocks noGrp="1"/>
          </p:cNvSpPr>
          <p:nvPr>
            <p:ph idx="1"/>
          </p:nvPr>
        </p:nvSpPr>
        <p:spPr>
          <a:xfrm>
            <a:off x="395536" y="1059582"/>
            <a:ext cx="8280920" cy="3888432"/>
          </a:xfrm>
        </p:spPr>
        <p:txBody>
          <a:bodyPr>
            <a:normAutofit/>
          </a:bodyPr>
          <a:lstStyle/>
          <a:p>
            <a:pPr marL="0" lvl="0" indent="0">
              <a:lnSpc>
                <a:spcPct val="90000"/>
              </a:lnSpc>
              <a:buNone/>
            </a:pPr>
            <a:r>
              <a:rPr lang="pl-PL" sz="1600" b="1" dirty="0">
                <a:latin typeface="Calibri" pitchFamily="34"/>
                <a:cs typeface="Calibri" pitchFamily="34"/>
              </a:rPr>
              <a:t>Opis Projektu musi zawierać: </a:t>
            </a:r>
          </a:p>
          <a:p>
            <a:pPr lvl="0">
              <a:lnSpc>
                <a:spcPct val="90000"/>
              </a:lnSpc>
              <a:buFont typeface="Wingdings" pitchFamily="2"/>
              <a:buChar char="§"/>
            </a:pPr>
            <a:r>
              <a:rPr lang="pl-PL" sz="1600" dirty="0">
                <a:latin typeface="Calibri" pitchFamily="34"/>
                <a:cs typeface="Calibri" pitchFamily="34"/>
              </a:rPr>
              <a:t>tytuł Projektu, </a:t>
            </a:r>
          </a:p>
          <a:p>
            <a:pPr lvl="0">
              <a:lnSpc>
                <a:spcPct val="110000"/>
              </a:lnSpc>
              <a:buFont typeface="Wingdings" pitchFamily="2"/>
              <a:buChar char="§"/>
            </a:pPr>
            <a:r>
              <a:rPr lang="pl-PL" sz="1600" dirty="0">
                <a:latin typeface="Calibri" pitchFamily="34"/>
                <a:cs typeface="Calibri" pitchFamily="34"/>
              </a:rPr>
              <a:t>podkreślenie faktu otrzymania wsparcia finansowego z Unii Europejskiej przez zamieszczenie znaku FE, znaku barw RP i znaku UE, </a:t>
            </a:r>
          </a:p>
          <a:p>
            <a:pPr lvl="0">
              <a:lnSpc>
                <a:spcPct val="110000"/>
              </a:lnSpc>
              <a:buFont typeface="Wingdings" pitchFamily="2"/>
              <a:buChar char="§"/>
            </a:pPr>
            <a:r>
              <a:rPr lang="pl-PL" sz="1600" dirty="0">
                <a:latin typeface="Calibri" pitchFamily="34"/>
                <a:cs typeface="Calibri" pitchFamily="34"/>
              </a:rPr>
              <a:t>zadania, działania, które będą realizowane w ramach Projektu (opis, co zostanie zrobione, zakupione etc.), </a:t>
            </a:r>
          </a:p>
          <a:p>
            <a:pPr lvl="0">
              <a:lnSpc>
                <a:spcPct val="110000"/>
              </a:lnSpc>
              <a:buFont typeface="Wingdings" pitchFamily="2"/>
              <a:buChar char="§"/>
            </a:pPr>
            <a:r>
              <a:rPr lang="pl-PL" sz="1600" dirty="0">
                <a:latin typeface="Calibri" pitchFamily="34"/>
                <a:cs typeface="Calibri" pitchFamily="34"/>
              </a:rPr>
              <a:t>grupy docelowe (do kogo skierowany jest Projekt, kto z niego skorzysta), </a:t>
            </a:r>
          </a:p>
          <a:p>
            <a:pPr lvl="0">
              <a:lnSpc>
                <a:spcPct val="110000"/>
              </a:lnSpc>
              <a:buFont typeface="Wingdings" pitchFamily="2"/>
              <a:buChar char="§"/>
            </a:pPr>
            <a:r>
              <a:rPr lang="pl-PL" sz="1600" dirty="0">
                <a:latin typeface="Calibri" pitchFamily="34"/>
                <a:cs typeface="Calibri" pitchFamily="34"/>
              </a:rPr>
              <a:t>cel lub cele Projektu, </a:t>
            </a:r>
          </a:p>
          <a:p>
            <a:pPr lvl="0">
              <a:lnSpc>
                <a:spcPct val="110000"/>
              </a:lnSpc>
              <a:buFont typeface="Wingdings" pitchFamily="2"/>
              <a:buChar char="§"/>
            </a:pPr>
            <a:r>
              <a:rPr lang="pl-PL" sz="1600" dirty="0">
                <a:latin typeface="Calibri" pitchFamily="34"/>
                <a:cs typeface="Calibri" pitchFamily="34"/>
              </a:rPr>
              <a:t>rezultaty Projektu, </a:t>
            </a:r>
          </a:p>
          <a:p>
            <a:pPr lvl="0">
              <a:lnSpc>
                <a:spcPct val="110000"/>
              </a:lnSpc>
              <a:buFont typeface="Wingdings" pitchFamily="2"/>
              <a:buChar char="§"/>
            </a:pPr>
            <a:r>
              <a:rPr lang="pl-PL" sz="1600" dirty="0">
                <a:latin typeface="Calibri" pitchFamily="34"/>
                <a:cs typeface="Calibri" pitchFamily="34"/>
              </a:rPr>
              <a:t>wartość Projektu (całkowity koszt Projektu), </a:t>
            </a:r>
          </a:p>
          <a:p>
            <a:pPr lvl="0">
              <a:lnSpc>
                <a:spcPct val="110000"/>
              </a:lnSpc>
              <a:buFont typeface="Wingdings" pitchFamily="2"/>
              <a:buChar char="§"/>
            </a:pPr>
            <a:r>
              <a:rPr lang="pl-PL" sz="1600" dirty="0">
                <a:latin typeface="Calibri" pitchFamily="34"/>
                <a:cs typeface="Calibri" pitchFamily="34"/>
              </a:rPr>
              <a:t>wysokość dofinansowania ze środków europejskich.</a:t>
            </a:r>
          </a:p>
        </p:txBody>
      </p:sp>
      <p:sp>
        <p:nvSpPr>
          <p:cNvPr id="4" name="Symbol zastępczy daty 3">
            <a:extLst>
              <a:ext uri="{FF2B5EF4-FFF2-40B4-BE49-F238E27FC236}">
                <a16:creationId xmlns:a16="http://schemas.microsoft.com/office/drawing/2014/main" id="{79C7BEC2-EEA6-04F6-5D3D-201470C2BB46}"/>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2183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B799A-B19D-4109-EC0E-205F1A0C36BD}"/>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5E28FE5-2C5C-B33E-F1B4-7BEE3D77DC6D}"/>
              </a:ext>
            </a:extLst>
          </p:cNvPr>
          <p:cNvSpPr>
            <a:spLocks noGrp="1"/>
          </p:cNvSpPr>
          <p:nvPr>
            <p:ph type="title"/>
          </p:nvPr>
        </p:nvSpPr>
        <p:spPr/>
        <p:txBody>
          <a:bodyPr/>
          <a:lstStyle/>
          <a:p>
            <a:r>
              <a:rPr lang="pl-PL" dirty="0"/>
              <a:t>Umowa o dofinansowanie FERC cd.4.</a:t>
            </a:r>
          </a:p>
        </p:txBody>
      </p:sp>
      <p:sp>
        <p:nvSpPr>
          <p:cNvPr id="6" name="Symbol zastępczy zawartości 5">
            <a:extLst>
              <a:ext uri="{FF2B5EF4-FFF2-40B4-BE49-F238E27FC236}">
                <a16:creationId xmlns:a16="http://schemas.microsoft.com/office/drawing/2014/main" id="{FB233B5D-5DE1-1F13-2C1F-B82C98529D50}"/>
              </a:ext>
            </a:extLst>
          </p:cNvPr>
          <p:cNvSpPr>
            <a:spLocks noGrp="1"/>
          </p:cNvSpPr>
          <p:nvPr>
            <p:ph idx="1"/>
          </p:nvPr>
        </p:nvSpPr>
        <p:spPr>
          <a:xfrm>
            <a:off x="395536" y="1059582"/>
            <a:ext cx="8280920" cy="3888432"/>
          </a:xfrm>
        </p:spPr>
        <p:txBody>
          <a:bodyPr>
            <a:normAutofit/>
          </a:bodyPr>
          <a:lstStyle/>
          <a:p>
            <a:pPr marL="171450" marR="0" lvl="0" indent="-171450" algn="l" defTabSz="685800" rtl="0" fontAlgn="auto" hangingPunct="1">
              <a:lnSpc>
                <a:spcPct val="150000"/>
              </a:lnSpc>
              <a:spcBef>
                <a:spcPts val="750"/>
              </a:spcBef>
              <a:spcAft>
                <a:spcPts val="600"/>
              </a:spcAft>
              <a:buSzPts val="1224"/>
              <a:buBlip>
                <a:blip r:embed="rId2"/>
              </a:buBlip>
              <a:tabLst/>
              <a:defRPr sz="1800" b="0" i="0" u="none" strike="noStrike" kern="0" cap="none" spc="0" baseline="0">
                <a:solidFill>
                  <a:srgbClr val="000000"/>
                </a:solidFill>
                <a:uFillTx/>
              </a:defRPr>
            </a:pPr>
            <a:r>
              <a:rPr lang="pl-PL" sz="1600" b="0" i="0" u="none" strike="noStrike" kern="1200" cap="none" spc="0" baseline="0" dirty="0">
                <a:solidFill>
                  <a:srgbClr val="000000"/>
                </a:solidFill>
                <a:uFillTx/>
                <a:latin typeface="Calibri" pitchFamily="34"/>
                <a:ea typeface="Open Sans" pitchFamily="2"/>
                <a:cs typeface="Calibri" pitchFamily="34"/>
              </a:rPr>
              <a:t>W okresie realizacji Projektu oraz w okresie trwałości Projektu Beneficjent jest zobowiązany w szczególności do: </a:t>
            </a:r>
          </a:p>
          <a:p>
            <a:pPr marL="514798" marR="0" lvl="0" indent="-171450" algn="l" defTabSz="685800" rtl="0" fontAlgn="auto" hangingPunct="1">
              <a:lnSpc>
                <a:spcPct val="150000"/>
              </a:lnSpc>
              <a:spcBef>
                <a:spcPts val="600"/>
              </a:spcBef>
              <a:spcAft>
                <a:spcPts val="600"/>
              </a:spcAft>
              <a:buSzPts val="1224"/>
              <a:buFont typeface="Wingdings" pitchFamily="2"/>
              <a:buChar char="ü"/>
              <a:tabLst/>
              <a:defRPr sz="1800" b="0" i="0" u="none" strike="noStrike" kern="0" cap="none" spc="0" baseline="0">
                <a:solidFill>
                  <a:srgbClr val="000000"/>
                </a:solidFill>
                <a:uFillTx/>
              </a:defRPr>
            </a:pPr>
            <a:r>
              <a:rPr lang="pl-PL" sz="1600" b="0" i="0" u="none" strike="noStrike" kern="1200" cap="none" spc="0" baseline="0" dirty="0">
                <a:solidFill>
                  <a:srgbClr val="000000"/>
                </a:solidFill>
                <a:uFillTx/>
                <a:latin typeface="Calibri" pitchFamily="34"/>
                <a:ea typeface="Open Sans" pitchFamily="2"/>
                <a:cs typeface="Calibri" pitchFamily="34"/>
              </a:rPr>
              <a:t>przekazywania uczestnikom Projektu, podmiotom uczestniczących w Projekcie oraz opinii publicznej informacji o wsparciu z UE i programu, w szczególności w formie odpowiedniego oznakowania.</a:t>
            </a:r>
          </a:p>
          <a:p>
            <a:pPr marL="514798" marR="0" lvl="0" indent="-171450" algn="l" defTabSz="685800" rtl="0" fontAlgn="auto" hangingPunct="1">
              <a:lnSpc>
                <a:spcPct val="150000"/>
              </a:lnSpc>
              <a:spcBef>
                <a:spcPts val="600"/>
              </a:spcBef>
              <a:spcAft>
                <a:spcPts val="600"/>
              </a:spcAft>
              <a:buSzPts val="1224"/>
              <a:buFont typeface="Wingdings" pitchFamily="2"/>
              <a:buChar char="ü"/>
              <a:tabLst/>
              <a:defRPr sz="1800" b="0" i="0" u="none" strike="noStrike" kern="0" cap="none" spc="0" baseline="0">
                <a:solidFill>
                  <a:srgbClr val="000000"/>
                </a:solidFill>
                <a:uFillTx/>
              </a:defRPr>
            </a:pPr>
            <a:r>
              <a:rPr lang="pl-PL" sz="1600" b="1" i="0" u="none" strike="noStrike" kern="1200" cap="none" spc="0" baseline="0" dirty="0">
                <a:solidFill>
                  <a:srgbClr val="000000"/>
                </a:solidFill>
                <a:uFillTx/>
                <a:latin typeface="Calibri" pitchFamily="34"/>
                <a:ea typeface="Open Sans" pitchFamily="2"/>
                <a:cs typeface="Calibri" pitchFamily="34"/>
              </a:rPr>
              <a:t>dokumentowania</a:t>
            </a:r>
            <a:r>
              <a:rPr lang="pl-PL" sz="1600" b="0" i="0" u="none" strike="noStrike" kern="1200" cap="none" spc="0" baseline="0" dirty="0">
                <a:solidFill>
                  <a:srgbClr val="000000"/>
                </a:solidFill>
                <a:uFillTx/>
                <a:latin typeface="Calibri" pitchFamily="34"/>
                <a:ea typeface="Open Sans" pitchFamily="2"/>
                <a:cs typeface="Calibri" pitchFamily="34"/>
              </a:rPr>
              <a:t> działań informacyjnych i promocyjnych prowadzonych w ramach Projektu.</a:t>
            </a:r>
          </a:p>
        </p:txBody>
      </p:sp>
      <p:sp>
        <p:nvSpPr>
          <p:cNvPr id="4" name="Symbol zastępczy daty 3">
            <a:extLst>
              <a:ext uri="{FF2B5EF4-FFF2-40B4-BE49-F238E27FC236}">
                <a16:creationId xmlns:a16="http://schemas.microsoft.com/office/drawing/2014/main" id="{75965F58-906A-59CE-0FD4-819445E0DA5D}"/>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3799851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20690-4475-70E7-A6F4-9592325A7ADE}"/>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245FD67D-DCFB-AFEE-83EA-02A362DEBDD1}"/>
              </a:ext>
            </a:extLst>
          </p:cNvPr>
          <p:cNvSpPr>
            <a:spLocks noGrp="1"/>
          </p:cNvSpPr>
          <p:nvPr>
            <p:ph type="title"/>
          </p:nvPr>
        </p:nvSpPr>
        <p:spPr/>
        <p:txBody>
          <a:bodyPr/>
          <a:lstStyle/>
          <a:p>
            <a:r>
              <a:rPr lang="pl-PL" dirty="0"/>
              <a:t>Umowa o dofinansowanie FERC cd.5.</a:t>
            </a:r>
          </a:p>
        </p:txBody>
      </p:sp>
      <p:sp>
        <p:nvSpPr>
          <p:cNvPr id="6" name="Symbol zastępczy zawartości 5">
            <a:extLst>
              <a:ext uri="{FF2B5EF4-FFF2-40B4-BE49-F238E27FC236}">
                <a16:creationId xmlns:a16="http://schemas.microsoft.com/office/drawing/2014/main" id="{F61EE983-D574-972E-9067-1BED696DB4E8}"/>
              </a:ext>
            </a:extLst>
          </p:cNvPr>
          <p:cNvSpPr>
            <a:spLocks noGrp="1"/>
          </p:cNvSpPr>
          <p:nvPr>
            <p:ph idx="1"/>
          </p:nvPr>
        </p:nvSpPr>
        <p:spPr>
          <a:xfrm>
            <a:off x="395536" y="1059582"/>
            <a:ext cx="8280920" cy="3888432"/>
          </a:xfrm>
        </p:spPr>
        <p:txBody>
          <a:bodyPr>
            <a:normAutofit lnSpcReduction="10000"/>
          </a:bodyPr>
          <a:lstStyle/>
          <a:p>
            <a:pPr marL="0" marR="0" lvl="0" indent="0" algn="l" defTabSz="685800" rtl="0" fontAlgn="auto" hangingPunct="1">
              <a:lnSpc>
                <a:spcPct val="150000"/>
              </a:lnSpc>
              <a:spcBef>
                <a:spcPts val="750"/>
              </a:spcBef>
              <a:spcAft>
                <a:spcPts val="600"/>
              </a:spcAft>
              <a:buSzPts val="1224"/>
              <a:buNone/>
              <a:tabLst/>
              <a:defRPr sz="1800" b="0" i="0" u="none" strike="noStrike" kern="0" cap="none" spc="0" baseline="0">
                <a:solidFill>
                  <a:srgbClr val="000000"/>
                </a:solidFill>
                <a:uFillTx/>
              </a:defRPr>
            </a:pPr>
            <a:r>
              <a:rPr lang="pl-PL" sz="1600" b="0" i="0" u="none" strike="noStrike" kern="1200" cap="none" spc="0" baseline="0" dirty="0">
                <a:solidFill>
                  <a:srgbClr val="000000"/>
                </a:solidFill>
                <a:uFillTx/>
                <a:latin typeface="Calibri" pitchFamily="34"/>
                <a:ea typeface="Open Sans" pitchFamily="2"/>
                <a:cs typeface="Calibri" pitchFamily="34"/>
              </a:rPr>
              <a:t>W okresie realizacji Projektu oraz w okresie trwałości Projektu Beneficjent jest zobowiązany w szczególności do: </a:t>
            </a:r>
          </a:p>
          <a:p>
            <a:pPr marL="514798" marR="0" lvl="0" indent="-171450" algn="l" defTabSz="685800" rtl="0" fontAlgn="auto" hangingPunct="1">
              <a:lnSpc>
                <a:spcPct val="150000"/>
              </a:lnSpc>
              <a:spcBef>
                <a:spcPts val="600"/>
              </a:spcBef>
              <a:spcAft>
                <a:spcPts val="600"/>
              </a:spcAft>
              <a:buSzPts val="1224"/>
              <a:buFont typeface="Wingdings" pitchFamily="2"/>
              <a:buChar char="ü"/>
              <a:tabLst/>
              <a:defRPr sz="1800" b="0" i="0" u="none" strike="noStrike" kern="0" cap="none" spc="0" baseline="0">
                <a:solidFill>
                  <a:srgbClr val="000000"/>
                </a:solidFill>
                <a:uFillTx/>
              </a:defRPr>
            </a:pPr>
            <a:r>
              <a:rPr lang="pl-PL" sz="1600" b="0" i="0" u="none" strike="noStrike" kern="1200" cap="none" spc="0" baseline="0" dirty="0">
                <a:solidFill>
                  <a:srgbClr val="000000"/>
                </a:solidFill>
                <a:uFillTx/>
                <a:latin typeface="Calibri" pitchFamily="34"/>
                <a:ea typeface="Open Sans" pitchFamily="2"/>
                <a:cs typeface="Calibri" pitchFamily="34"/>
              </a:rPr>
              <a:t>jeżeli Projekt ma znaczenie strategiczne lub jego całkowity koszt przekracza </a:t>
            </a:r>
            <a:r>
              <a:rPr lang="pl-PL" sz="1600" b="1" i="0" u="none" strike="noStrike" kern="1200" cap="none" spc="0" baseline="0" dirty="0">
                <a:solidFill>
                  <a:srgbClr val="000000"/>
                </a:solidFill>
                <a:uFillTx/>
                <a:latin typeface="Calibri" pitchFamily="34"/>
                <a:ea typeface="Open Sans" pitchFamily="2"/>
                <a:cs typeface="Calibri" pitchFamily="34"/>
              </a:rPr>
              <a:t>10 mln EURO</a:t>
            </a:r>
            <a:r>
              <a:rPr lang="pl-PL" sz="1600" b="0" i="0" u="none" strike="noStrike" kern="1200" cap="none" spc="0" baseline="0" dirty="0">
                <a:solidFill>
                  <a:srgbClr val="000000"/>
                </a:solidFill>
                <a:uFillTx/>
                <a:latin typeface="Calibri" pitchFamily="34"/>
                <a:ea typeface="Open Sans" pitchFamily="2"/>
                <a:cs typeface="Calibri" pitchFamily="34"/>
              </a:rPr>
              <a:t>, </a:t>
            </a:r>
            <a:r>
              <a:rPr lang="pl-PL" sz="1600" b="1" i="0" u="none" strike="noStrike" kern="1200" cap="none" spc="0" baseline="0" dirty="0">
                <a:solidFill>
                  <a:srgbClr val="000000"/>
                </a:solidFill>
                <a:uFillTx/>
                <a:latin typeface="Calibri" pitchFamily="34"/>
                <a:ea typeface="Open Sans" pitchFamily="2"/>
                <a:cs typeface="Calibri" pitchFamily="34"/>
              </a:rPr>
              <a:t>zorganizowania wydarzenia lub działania informacyjno-promocyjnego (np. konferencję prasową, wydarzenie promujące Projekt, prezentację Projektu na targach branżowych) w ważnym momencie realizacji Projektu</a:t>
            </a:r>
            <a:r>
              <a:rPr lang="pl-PL" sz="1600" b="0" i="0" u="none" strike="noStrike" kern="1200" cap="none" spc="0" baseline="0" dirty="0">
                <a:solidFill>
                  <a:srgbClr val="000000"/>
                </a:solidFill>
                <a:uFillTx/>
                <a:latin typeface="Calibri" pitchFamily="34"/>
                <a:ea typeface="Open Sans" pitchFamily="2"/>
                <a:cs typeface="Calibri" pitchFamily="34"/>
              </a:rPr>
              <a:t>, np. na otwarcie Projektu, zakończenie Projektu lub jego ważnego etapu np. rozpoczęcie inwestycji, oddanie inwestycji do użytkowania itp. Do udziału w wydarzeniu informacyjno-promocyjnym należy zaprosić z co najmniej 4-tygodniowym wyprzedzeniem przedstawicieli Komisji Europejskiej i Instytucji Zarządzającej za pośrednictwem poczty elektronicznej pod adresem: polskacyfrowa@mfipr.gov.pl oraz regio-poland@ec.europa.eu.</a:t>
            </a:r>
          </a:p>
        </p:txBody>
      </p:sp>
      <p:sp>
        <p:nvSpPr>
          <p:cNvPr id="4" name="Symbol zastępczy daty 3">
            <a:extLst>
              <a:ext uri="{FF2B5EF4-FFF2-40B4-BE49-F238E27FC236}">
                <a16:creationId xmlns:a16="http://schemas.microsoft.com/office/drawing/2014/main" id="{9DF4DFAE-E7B2-B08C-DCEE-2104FB34CE74}"/>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755073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387F3-CB07-AB5A-25EE-66E8A5C4B981}"/>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513247CF-1FD8-0F8C-CF18-0BFD2CF1ACB8}"/>
              </a:ext>
            </a:extLst>
          </p:cNvPr>
          <p:cNvSpPr>
            <a:spLocks noGrp="1"/>
          </p:cNvSpPr>
          <p:nvPr>
            <p:ph type="title"/>
          </p:nvPr>
        </p:nvSpPr>
        <p:spPr/>
        <p:txBody>
          <a:bodyPr/>
          <a:lstStyle/>
          <a:p>
            <a:r>
              <a:rPr lang="pl-PL" dirty="0"/>
              <a:t>Umowa o dofinansowanie FERC cd.6.</a:t>
            </a:r>
          </a:p>
        </p:txBody>
      </p:sp>
      <p:sp>
        <p:nvSpPr>
          <p:cNvPr id="6" name="Symbol zastępczy zawartości 5">
            <a:extLst>
              <a:ext uri="{FF2B5EF4-FFF2-40B4-BE49-F238E27FC236}">
                <a16:creationId xmlns:a16="http://schemas.microsoft.com/office/drawing/2014/main" id="{F96F2C00-A114-08C0-032A-BB81408DE8BE}"/>
              </a:ext>
            </a:extLst>
          </p:cNvPr>
          <p:cNvSpPr>
            <a:spLocks noGrp="1"/>
          </p:cNvSpPr>
          <p:nvPr>
            <p:ph idx="1"/>
          </p:nvPr>
        </p:nvSpPr>
        <p:spPr>
          <a:xfrm>
            <a:off x="395536" y="1059582"/>
            <a:ext cx="8280920" cy="3888432"/>
          </a:xfrm>
        </p:spPr>
        <p:txBody>
          <a:bodyPr>
            <a:normAutofit/>
          </a:bodyPr>
          <a:lstStyle/>
          <a:p>
            <a:pPr marL="171450" marR="0" lvl="0" indent="-171450" algn="l" defTabSz="685800" rtl="0" fontAlgn="auto" hangingPunct="1">
              <a:lnSpc>
                <a:spcPct val="150000"/>
              </a:lnSpc>
              <a:spcBef>
                <a:spcPts val="600"/>
              </a:spcBef>
              <a:spcAft>
                <a:spcPts val="0"/>
              </a:spcAft>
              <a:buSzPts val="1224"/>
              <a:buBlip>
                <a:blip r:embed="rId2"/>
              </a:buBlip>
              <a:tabLst/>
              <a:defRPr sz="1800" b="0" i="0" u="none" strike="noStrike" kern="0" cap="none" spc="0" baseline="0">
                <a:solidFill>
                  <a:srgbClr val="000000"/>
                </a:solidFill>
                <a:uFillTx/>
              </a:defRPr>
            </a:pPr>
            <a:r>
              <a:rPr lang="pl-PL" sz="1600" b="0" i="0" u="none" strike="noStrike" kern="1200" cap="none" spc="0" baseline="0" dirty="0">
                <a:solidFill>
                  <a:srgbClr val="000000"/>
                </a:solidFill>
                <a:uFillTx/>
                <a:latin typeface="Calibri" pitchFamily="34"/>
                <a:ea typeface="Open Sans" pitchFamily="2"/>
                <a:cs typeface="Calibri" pitchFamily="34"/>
              </a:rPr>
              <a:t>Beneficjent, który realizuje Projekt o całkowitym koszcie przekraczającym </a:t>
            </a:r>
            <a:r>
              <a:rPr lang="pl-PL" sz="1600" b="1" i="0" u="none" strike="noStrike" kern="1200" cap="none" spc="0" baseline="0" dirty="0">
                <a:solidFill>
                  <a:srgbClr val="000000"/>
                </a:solidFill>
                <a:uFillTx/>
                <a:latin typeface="Calibri" pitchFamily="34"/>
                <a:ea typeface="Open Sans" pitchFamily="2"/>
                <a:cs typeface="Calibri" pitchFamily="34"/>
              </a:rPr>
              <a:t>5 mln EUR </a:t>
            </a:r>
            <a:r>
              <a:rPr lang="pl-PL" sz="1600" b="0" i="0" u="none" strike="noStrike" kern="1200" cap="none" spc="0" baseline="0" dirty="0">
                <a:solidFill>
                  <a:srgbClr val="000000"/>
                </a:solidFill>
                <a:uFillTx/>
                <a:latin typeface="Calibri" pitchFamily="34"/>
                <a:ea typeface="Open Sans" pitchFamily="2"/>
                <a:cs typeface="Calibri" pitchFamily="34"/>
              </a:rPr>
              <a:t>, informuje Instytucję Zarządzającą i Instytucję Pośredniczącą o: </a:t>
            </a:r>
          </a:p>
          <a:p>
            <a:pPr marL="171450" marR="0" lvl="0" indent="-171450" algn="l" defTabSz="685800" rtl="0" fontAlgn="auto" hangingPunct="1">
              <a:lnSpc>
                <a:spcPct val="150000"/>
              </a:lnSpc>
              <a:spcBef>
                <a:spcPts val="600"/>
              </a:spcBef>
              <a:spcAft>
                <a:spcPts val="0"/>
              </a:spcAft>
              <a:buSzPts val="1224"/>
              <a:buFont typeface="Wingdings" pitchFamily="2"/>
              <a:buChar char="§"/>
              <a:tabLst/>
              <a:defRPr sz="1800" b="0" i="0" u="none" strike="noStrike" kern="0" cap="none" spc="0" baseline="0">
                <a:solidFill>
                  <a:srgbClr val="000000"/>
                </a:solidFill>
                <a:uFillTx/>
              </a:defRPr>
            </a:pPr>
            <a:r>
              <a:rPr lang="pl-PL" sz="1600" b="0" i="0" u="none" strike="noStrike" kern="1200" cap="none" spc="0" baseline="0" dirty="0">
                <a:solidFill>
                  <a:srgbClr val="000000"/>
                </a:solidFill>
                <a:uFillTx/>
                <a:latin typeface="Calibri" pitchFamily="34"/>
                <a:ea typeface="Open Sans" pitchFamily="2"/>
                <a:cs typeface="Calibri" pitchFamily="34"/>
              </a:rPr>
              <a:t>planowanych wydarzeniach informacyjno-promocyjnych związanych z Projektem; </a:t>
            </a:r>
          </a:p>
          <a:p>
            <a:pPr marL="171450" marR="0" lvl="0" indent="-171450" algn="l" defTabSz="685800" rtl="0" fontAlgn="auto" hangingPunct="1">
              <a:lnSpc>
                <a:spcPct val="150000"/>
              </a:lnSpc>
              <a:spcBef>
                <a:spcPts val="600"/>
              </a:spcBef>
              <a:spcAft>
                <a:spcPts val="0"/>
              </a:spcAft>
              <a:buSzPts val="1224"/>
              <a:buFont typeface="Wingdings" pitchFamily="2"/>
              <a:buChar char="§"/>
              <a:tabLst/>
              <a:defRPr sz="1800" b="0" i="0" u="none" strike="noStrike" kern="0" cap="none" spc="0" baseline="0">
                <a:solidFill>
                  <a:srgbClr val="000000"/>
                </a:solidFill>
                <a:uFillTx/>
              </a:defRPr>
            </a:pPr>
            <a:r>
              <a:rPr lang="pl-PL" sz="1600" b="0" i="0" u="none" strike="noStrike" kern="1200" cap="none" spc="0" baseline="0" dirty="0">
                <a:solidFill>
                  <a:srgbClr val="000000"/>
                </a:solidFill>
                <a:uFillTx/>
                <a:latin typeface="Calibri" pitchFamily="34"/>
                <a:ea typeface="Open Sans" pitchFamily="2"/>
                <a:cs typeface="Calibri" pitchFamily="34"/>
              </a:rPr>
              <a:t>innych planowanych wydarzeniach i istotnych okolicznościach związanych z realizacją Projektu, które mogą mieć znaczenie dla opinii publicznej i mogą służyć budowaniu marki Funduszy Europejskich.</a:t>
            </a:r>
          </a:p>
          <a:p>
            <a:pPr marL="171450" marR="0" lvl="0" indent="-171450" algn="l" defTabSz="685800" rtl="0" fontAlgn="auto" hangingPunct="1">
              <a:lnSpc>
                <a:spcPct val="150000"/>
              </a:lnSpc>
              <a:spcBef>
                <a:spcPts val="600"/>
              </a:spcBef>
              <a:spcAft>
                <a:spcPts val="0"/>
              </a:spcAft>
              <a:buSzPts val="1224"/>
              <a:buFont typeface="Wingdings" pitchFamily="2"/>
              <a:buChar char="§"/>
              <a:tabLst/>
              <a:defRPr sz="1800" b="0" i="0" u="none" strike="noStrike" kern="0" cap="none" spc="0" baseline="0">
                <a:solidFill>
                  <a:srgbClr val="000000"/>
                </a:solidFill>
                <a:uFillTx/>
              </a:defRPr>
            </a:pPr>
            <a:r>
              <a:rPr lang="pl-PL" sz="1600" b="0" i="0" u="none" strike="noStrike" kern="1200" cap="none" spc="0" baseline="0" dirty="0">
                <a:solidFill>
                  <a:srgbClr val="000000"/>
                </a:solidFill>
                <a:uFillTx/>
                <a:latin typeface="Calibri" pitchFamily="34"/>
                <a:ea typeface="Open Sans" pitchFamily="2"/>
                <a:cs typeface="Calibri" pitchFamily="34"/>
              </a:rPr>
              <a:t>Forma: co najmniej 14 dni przed wydarzeniem za pośrednictwem poczty elektronicznej na adres Instytucji: </a:t>
            </a:r>
            <a:r>
              <a:rPr lang="pl-PL" sz="1600" b="0" i="0" u="none" strike="noStrike" kern="1200" cap="none" spc="0" baseline="0" dirty="0">
                <a:solidFill>
                  <a:schemeClr val="accent4"/>
                </a:solidFill>
                <a:uFillTx/>
                <a:latin typeface="Calibri" pitchFamily="34"/>
                <a:ea typeface="Open Sans" pitchFamily="2"/>
                <a:cs typeface="Calibri" pitchFamily="34"/>
                <a:hlinkClick r:id="rId3">
                  <a:extLst>
                    <a:ext uri="{A12FA001-AC4F-418D-AE19-62706E023703}">
                      <ahyp:hlinkClr xmlns:ahyp="http://schemas.microsoft.com/office/drawing/2018/hyperlinkcolor" val="tx"/>
                    </a:ext>
                  </a:extLst>
                </a:hlinkClick>
              </a:rPr>
              <a:t>polskacyfrowa</a:t>
            </a:r>
            <a:r>
              <a:rPr lang="pl-PL" sz="1600" b="0" i="0" u="none" strike="noStrike" kern="1200" cap="none" spc="0" baseline="0" dirty="0">
                <a:solidFill>
                  <a:srgbClr val="0563C1"/>
                </a:solidFill>
                <a:uFillTx/>
                <a:latin typeface="Calibri" pitchFamily="34"/>
                <a:ea typeface="Open Sans" pitchFamily="2"/>
                <a:cs typeface="Calibri" pitchFamily="34"/>
                <a:hlinkClick r:id="rId3">
                  <a:extLst>
                    <a:ext uri="{A12FA001-AC4F-418D-AE19-62706E023703}">
                      <ahyp:hlinkClr xmlns:ahyp="http://schemas.microsoft.com/office/drawing/2018/hyperlinkcolor" val="tx"/>
                    </a:ext>
                  </a:extLst>
                </a:hlinkClick>
              </a:rPr>
              <a:t>@mfipr.gov.pl</a:t>
            </a:r>
            <a:r>
              <a:rPr lang="pl-PL" sz="1600" b="0" i="0" u="none" strike="noStrike" kern="1200" cap="none" spc="0" baseline="0" dirty="0">
                <a:solidFill>
                  <a:srgbClr val="000000"/>
                </a:solidFill>
                <a:uFillTx/>
                <a:latin typeface="Calibri" pitchFamily="34"/>
                <a:ea typeface="Open Sans" pitchFamily="2"/>
                <a:cs typeface="Calibri" pitchFamily="34"/>
              </a:rPr>
              <a:t> oraz na </a:t>
            </a:r>
            <a:r>
              <a:rPr lang="pl-PL" sz="1600" b="0" i="0" u="none" strike="noStrike" kern="1200" cap="none" spc="0" baseline="0" dirty="0">
                <a:solidFill>
                  <a:schemeClr val="accent4"/>
                </a:solidFill>
                <a:uFillTx/>
                <a:latin typeface="Calibri" pitchFamily="34"/>
                <a:ea typeface="Open Sans" pitchFamily="2"/>
                <a:cs typeface="Calibri" pitchFamily="34"/>
                <a:hlinkClick r:id="rId4">
                  <a:extLst>
                    <a:ext uri="{A12FA001-AC4F-418D-AE19-62706E023703}">
                      <ahyp:hlinkClr xmlns:ahyp="http://schemas.microsoft.com/office/drawing/2018/hyperlinkcolor" val="tx"/>
                    </a:ext>
                  </a:extLst>
                </a:hlinkClick>
              </a:rPr>
              <a:t>cppc@cppc.gov.pl</a:t>
            </a:r>
            <a:r>
              <a:rPr lang="pl-PL" sz="1600" b="0" i="0" u="none" strike="noStrike" kern="1200" cap="none" spc="0" baseline="0" dirty="0">
                <a:solidFill>
                  <a:srgbClr val="000000"/>
                </a:solidFill>
                <a:uFillTx/>
                <a:latin typeface="Calibri" pitchFamily="34"/>
                <a:ea typeface="Open Sans" pitchFamily="2"/>
                <a:cs typeface="Calibri" pitchFamily="34"/>
              </a:rPr>
              <a:t>. Informacja powinna wskazywać dane kontaktowe osób ze strony Beneficjenta zaangażowanych w wydarzenie.</a:t>
            </a:r>
          </a:p>
        </p:txBody>
      </p:sp>
      <p:sp>
        <p:nvSpPr>
          <p:cNvPr id="4" name="Symbol zastępczy daty 3">
            <a:extLst>
              <a:ext uri="{FF2B5EF4-FFF2-40B4-BE49-F238E27FC236}">
                <a16:creationId xmlns:a16="http://schemas.microsoft.com/office/drawing/2014/main" id="{228DFF5D-6E8B-D284-DBDB-45A479892511}"/>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1859111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013C5-7AC2-4B48-EFD0-50CE356E8AFD}"/>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B1DA6B06-AF44-35E2-70FD-9715D80E2456}"/>
              </a:ext>
            </a:extLst>
          </p:cNvPr>
          <p:cNvSpPr>
            <a:spLocks noGrp="1"/>
          </p:cNvSpPr>
          <p:nvPr>
            <p:ph type="title"/>
          </p:nvPr>
        </p:nvSpPr>
        <p:spPr/>
        <p:txBody>
          <a:bodyPr/>
          <a:lstStyle/>
          <a:p>
            <a:r>
              <a:rPr lang="pl-PL" dirty="0"/>
              <a:t>Umowa o dofinansowanie FERC cd.7.</a:t>
            </a:r>
          </a:p>
        </p:txBody>
      </p:sp>
      <p:sp>
        <p:nvSpPr>
          <p:cNvPr id="6" name="Symbol zastępczy zawartości 5">
            <a:extLst>
              <a:ext uri="{FF2B5EF4-FFF2-40B4-BE49-F238E27FC236}">
                <a16:creationId xmlns:a16="http://schemas.microsoft.com/office/drawing/2014/main" id="{64181EF8-D208-12EC-12C7-182CD0158059}"/>
              </a:ext>
            </a:extLst>
          </p:cNvPr>
          <p:cNvSpPr>
            <a:spLocks noGrp="1"/>
          </p:cNvSpPr>
          <p:nvPr>
            <p:ph idx="1"/>
          </p:nvPr>
        </p:nvSpPr>
        <p:spPr>
          <a:xfrm>
            <a:off x="395536" y="1059582"/>
            <a:ext cx="8280920" cy="3888432"/>
          </a:xfrm>
        </p:spPr>
        <p:txBody>
          <a:bodyPr>
            <a:normAutofit/>
          </a:bodyPr>
          <a:lstStyle/>
          <a:p>
            <a:pPr marL="171450" marR="0" lvl="0" indent="-171450" algn="l" defTabSz="685800" rtl="0" fontAlgn="auto" hangingPunct="1">
              <a:lnSpc>
                <a:spcPct val="150000"/>
              </a:lnSpc>
              <a:spcBef>
                <a:spcPts val="750"/>
              </a:spcBef>
              <a:spcAft>
                <a:spcPts val="600"/>
              </a:spcAft>
              <a:buSzPts val="1224"/>
              <a:buBlip>
                <a:blip r:embed="rId2"/>
              </a:buBlip>
              <a:tabLst/>
              <a:defRPr sz="1800" b="0" i="0" u="none" strike="noStrike" kern="0" cap="none" spc="0" baseline="0">
                <a:solidFill>
                  <a:srgbClr val="000000"/>
                </a:solidFill>
                <a:uFillTx/>
              </a:defRPr>
            </a:pPr>
            <a:r>
              <a:rPr lang="pl-PL" sz="1600" b="0" i="0" u="none" strike="noStrike" kern="1200" cap="none" spc="0" baseline="0" dirty="0">
                <a:solidFill>
                  <a:srgbClr val="000000"/>
                </a:solidFill>
                <a:uFillTx/>
                <a:latin typeface="Calibri" pitchFamily="34"/>
                <a:ea typeface="Open Sans" pitchFamily="2"/>
                <a:cs typeface="Calibri" pitchFamily="34"/>
              </a:rPr>
              <a:t>Każdorazowo, na prośbę Instytucji Zarządzającej lub Instytucji Pośredniczącej, Beneficjent jest zobowiązany do zorganizowania wspólnego wydarzenia medialnego (np. briefingu prasowego, konferencji prasowej) z przedstawicielami Instytucji Zarządzającej oraz Instytucji Pośredniczącej z okazji podpisania Porozumienia o dofinansowanie, otwarcia Projektu, zakończenia Projektu lub zakończenia ważnego etapu Projektu.</a:t>
            </a:r>
          </a:p>
          <a:p>
            <a:pPr marL="171450" marR="0" lvl="0" indent="-171450" algn="l" defTabSz="685800" rtl="0" fontAlgn="auto" hangingPunct="1">
              <a:lnSpc>
                <a:spcPct val="150000"/>
              </a:lnSpc>
              <a:spcBef>
                <a:spcPts val="750"/>
              </a:spcBef>
              <a:spcAft>
                <a:spcPts val="600"/>
              </a:spcAft>
              <a:buSzPts val="1224"/>
              <a:buBlip>
                <a:blip r:embed="rId2"/>
              </a:buBlip>
              <a:tabLst/>
              <a:defRPr sz="1800" b="0" i="0" u="none" strike="noStrike" kern="0" cap="none" spc="0" baseline="0">
                <a:solidFill>
                  <a:srgbClr val="000000"/>
                </a:solidFill>
                <a:uFillTx/>
              </a:defRPr>
            </a:pPr>
            <a:r>
              <a:rPr lang="pl-PL" sz="1600" b="0" i="0" u="none" strike="noStrike" kern="1200" cap="none" spc="0" baseline="0" dirty="0">
                <a:solidFill>
                  <a:srgbClr val="000000"/>
                </a:solidFill>
                <a:uFillTx/>
                <a:latin typeface="Calibri" pitchFamily="34"/>
                <a:ea typeface="Open Sans" pitchFamily="2"/>
                <a:cs typeface="Calibri" pitchFamily="34"/>
              </a:rPr>
              <a:t>Jeśli Beneficjent realizuje projekty, w których przewidziany jest udział uczestników projektu, Beneficjent zobowiązany jest do rzetelnego i regularnego wprowadzania aktualnych danych do wyszukiwarki wsparcia dla potencjalnych beneficjentów i uczestników projektów, dostępnej na Portalu Funduszy Europejskich</a:t>
            </a:r>
          </a:p>
        </p:txBody>
      </p:sp>
      <p:sp>
        <p:nvSpPr>
          <p:cNvPr id="4" name="Symbol zastępczy daty 3">
            <a:extLst>
              <a:ext uri="{FF2B5EF4-FFF2-40B4-BE49-F238E27FC236}">
                <a16:creationId xmlns:a16="http://schemas.microsoft.com/office/drawing/2014/main" id="{764E12DB-7F7F-4016-B1C8-0FE17FF33E0E}"/>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2430467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CA699-6B16-1430-A64D-7F7BC5BDA92F}"/>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3643F61D-ABE8-6EAE-885A-3A4920CC5D7D}"/>
              </a:ext>
            </a:extLst>
          </p:cNvPr>
          <p:cNvSpPr>
            <a:spLocks noGrp="1"/>
          </p:cNvSpPr>
          <p:nvPr>
            <p:ph type="title"/>
          </p:nvPr>
        </p:nvSpPr>
        <p:spPr/>
        <p:txBody>
          <a:bodyPr/>
          <a:lstStyle/>
          <a:p>
            <a:r>
              <a:rPr lang="pl-PL" dirty="0"/>
              <a:t>Umowa o dofinansowanie FERC cd.8.</a:t>
            </a:r>
          </a:p>
        </p:txBody>
      </p:sp>
      <p:sp>
        <p:nvSpPr>
          <p:cNvPr id="6" name="Symbol zastępczy zawartości 5">
            <a:extLst>
              <a:ext uri="{FF2B5EF4-FFF2-40B4-BE49-F238E27FC236}">
                <a16:creationId xmlns:a16="http://schemas.microsoft.com/office/drawing/2014/main" id="{B7747654-A378-5D10-1A92-4C748D5E19D2}"/>
              </a:ext>
            </a:extLst>
          </p:cNvPr>
          <p:cNvSpPr>
            <a:spLocks noGrp="1"/>
          </p:cNvSpPr>
          <p:nvPr>
            <p:ph idx="1"/>
          </p:nvPr>
        </p:nvSpPr>
        <p:spPr>
          <a:xfrm>
            <a:off x="395536" y="1059582"/>
            <a:ext cx="8280920" cy="3888432"/>
          </a:xfrm>
        </p:spPr>
        <p:txBody>
          <a:bodyPr>
            <a:normAutofit/>
          </a:bodyPr>
          <a:lstStyle/>
          <a:p>
            <a:pPr marL="171450" marR="0" lvl="0" indent="-171450" algn="l" defTabSz="685800" rtl="0" fontAlgn="auto" hangingPunct="1">
              <a:lnSpc>
                <a:spcPct val="150000"/>
              </a:lnSpc>
              <a:spcBef>
                <a:spcPts val="750"/>
              </a:spcBef>
              <a:spcAft>
                <a:spcPts val="600"/>
              </a:spcAft>
              <a:buSzPts val="1224"/>
              <a:buBlip>
                <a:blip r:embed="rId2"/>
              </a:buBlip>
              <a:tabLst/>
              <a:defRPr sz="1800" b="0" i="0" u="none" strike="noStrike" kern="0" cap="none" spc="0" baseline="0">
                <a:solidFill>
                  <a:srgbClr val="000000"/>
                </a:solidFill>
                <a:uFillTx/>
              </a:defRPr>
            </a:pPr>
            <a:r>
              <a:rPr lang="pl-PL" sz="1600" b="0" i="0" u="none" strike="noStrike" kern="1200" cap="none" spc="0" baseline="0" dirty="0">
                <a:solidFill>
                  <a:srgbClr val="000000"/>
                </a:solidFill>
                <a:uFillTx/>
                <a:latin typeface="Calibri" pitchFamily="34"/>
                <a:ea typeface="Open Sans" pitchFamily="2"/>
                <a:cs typeface="Calibri" pitchFamily="34"/>
              </a:rPr>
              <a:t>W przypadku niewłaściwej realizacji obowiązków lub niewywiązania się przez Beneficjenta z obowiązków, Instytucja Pośrednicząca wzywa Beneficjenta do podjęcia działań naprawczych. </a:t>
            </a:r>
          </a:p>
          <a:p>
            <a:pPr marL="171450" marR="0" lvl="0" indent="-171450" algn="l" defTabSz="685800" rtl="0" fontAlgn="auto" hangingPunct="1">
              <a:lnSpc>
                <a:spcPct val="150000"/>
              </a:lnSpc>
              <a:spcBef>
                <a:spcPts val="750"/>
              </a:spcBef>
              <a:spcAft>
                <a:spcPts val="600"/>
              </a:spcAft>
              <a:buSzPts val="1224"/>
              <a:buBlip>
                <a:blip r:embed="rId2"/>
              </a:buBlip>
              <a:tabLst/>
              <a:defRPr sz="1800" b="0" i="0" u="none" strike="noStrike" kern="0" cap="none" spc="0" baseline="0">
                <a:solidFill>
                  <a:srgbClr val="000000"/>
                </a:solidFill>
                <a:uFillTx/>
              </a:defRPr>
            </a:pPr>
            <a:r>
              <a:rPr lang="pl-PL" sz="1600" b="0" i="0" u="none" strike="noStrike" kern="1200" cap="none" spc="0" baseline="0" dirty="0">
                <a:solidFill>
                  <a:srgbClr val="000000"/>
                </a:solidFill>
                <a:uFillTx/>
                <a:latin typeface="Calibri" pitchFamily="34"/>
                <a:ea typeface="Open Sans" pitchFamily="2"/>
                <a:cs typeface="Calibri" pitchFamily="34"/>
              </a:rPr>
              <a:t>W przypadku niewykonania przez Beneficjenta działań naprawczych, Instytucja Pośrednicząca może pomniejszyć kwotę dofinansowania o wartość nie większą niż </a:t>
            </a:r>
            <a:r>
              <a:rPr lang="pl-PL" sz="1600" b="1" i="0" u="none" strike="noStrike" kern="1200" cap="none" spc="0" baseline="0" dirty="0">
                <a:solidFill>
                  <a:srgbClr val="000000"/>
                </a:solidFill>
                <a:uFillTx/>
                <a:latin typeface="Calibri" pitchFamily="34"/>
                <a:ea typeface="Open Sans" pitchFamily="2"/>
                <a:cs typeface="Calibri" pitchFamily="34"/>
              </a:rPr>
              <a:t>3%</a:t>
            </a:r>
            <a:r>
              <a:rPr lang="pl-PL" sz="1600" b="0" i="0" u="none" strike="noStrike" kern="1200" cap="none" spc="0" baseline="0" dirty="0">
                <a:solidFill>
                  <a:srgbClr val="000000"/>
                </a:solidFill>
                <a:uFillTx/>
                <a:latin typeface="Calibri" pitchFamily="34"/>
                <a:ea typeface="Open Sans" pitchFamily="2"/>
                <a:cs typeface="Calibri" pitchFamily="34"/>
              </a:rPr>
              <a:t> tego dofinansowania, zgodnie z wykazem pomniejszenia wartości dofinansowania Projektu w zakresie obowiązków komunikacyjnych, który stanowi Załącznik nr 7 do Porozumienia - </a:t>
            </a:r>
            <a:r>
              <a:rPr lang="pl-PL" sz="1600" b="1" i="0" u="none" strike="noStrike" kern="1200" cap="none" spc="0" baseline="0" dirty="0">
                <a:solidFill>
                  <a:srgbClr val="000000"/>
                </a:solidFill>
                <a:uFillTx/>
                <a:latin typeface="Calibri" pitchFamily="34"/>
                <a:ea typeface="Open Sans" pitchFamily="2"/>
                <a:cs typeface="Calibri" pitchFamily="34"/>
              </a:rPr>
              <a:t>Taryfikator korekt z tytułu niedochowania obowiązków informacyjnych i promocyjnych.</a:t>
            </a:r>
            <a:endParaRPr lang="pl-PL" sz="1600" b="0" i="0" u="none" strike="noStrike" kern="1200" cap="none" spc="0" baseline="0" dirty="0">
              <a:solidFill>
                <a:srgbClr val="000000"/>
              </a:solidFill>
              <a:uFillTx/>
              <a:latin typeface="Calibri" pitchFamily="34"/>
              <a:ea typeface="Open Sans" pitchFamily="2"/>
              <a:cs typeface="Calibri" pitchFamily="34"/>
            </a:endParaRPr>
          </a:p>
        </p:txBody>
      </p:sp>
      <p:sp>
        <p:nvSpPr>
          <p:cNvPr id="4" name="Symbol zastępczy daty 3">
            <a:extLst>
              <a:ext uri="{FF2B5EF4-FFF2-40B4-BE49-F238E27FC236}">
                <a16:creationId xmlns:a16="http://schemas.microsoft.com/office/drawing/2014/main" id="{3C24694C-BEAC-E706-51AF-818783E80F13}"/>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1348044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17F7B-09FF-DFC9-5037-8B2550873CBF}"/>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BA6DCC2C-5D3F-A1BD-9741-1139F25FC675}"/>
              </a:ext>
            </a:extLst>
          </p:cNvPr>
          <p:cNvSpPr>
            <a:spLocks noGrp="1"/>
          </p:cNvSpPr>
          <p:nvPr>
            <p:ph type="title"/>
          </p:nvPr>
        </p:nvSpPr>
        <p:spPr/>
        <p:txBody>
          <a:bodyPr/>
          <a:lstStyle/>
          <a:p>
            <a:r>
              <a:rPr lang="pl-PL" dirty="0"/>
              <a:t>Umowa o dofinansowanie FERC cd.9.</a:t>
            </a:r>
          </a:p>
        </p:txBody>
      </p:sp>
      <p:sp>
        <p:nvSpPr>
          <p:cNvPr id="6" name="Symbol zastępczy zawartości 5">
            <a:extLst>
              <a:ext uri="{FF2B5EF4-FFF2-40B4-BE49-F238E27FC236}">
                <a16:creationId xmlns:a16="http://schemas.microsoft.com/office/drawing/2014/main" id="{55E741B4-D6B1-3F5B-58C6-D5F45EC6E7F9}"/>
              </a:ext>
            </a:extLst>
          </p:cNvPr>
          <p:cNvSpPr>
            <a:spLocks noGrp="1"/>
          </p:cNvSpPr>
          <p:nvPr>
            <p:ph idx="1"/>
          </p:nvPr>
        </p:nvSpPr>
        <p:spPr>
          <a:xfrm>
            <a:off x="395536" y="1059582"/>
            <a:ext cx="8280920" cy="3888432"/>
          </a:xfrm>
        </p:spPr>
        <p:txBody>
          <a:bodyPr>
            <a:normAutofit/>
          </a:bodyPr>
          <a:lstStyle/>
          <a:p>
            <a:pPr lvl="0">
              <a:lnSpc>
                <a:spcPct val="130000"/>
              </a:lnSpc>
              <a:spcBef>
                <a:spcPts val="600"/>
              </a:spcBef>
              <a:spcAft>
                <a:spcPts val="600"/>
              </a:spcAft>
            </a:pPr>
            <a:r>
              <a:rPr lang="pl-PL" sz="1600" b="1" dirty="0">
                <a:latin typeface="Calibri" pitchFamily="34"/>
                <a:cs typeface="Calibri" pitchFamily="34"/>
              </a:rPr>
              <a:t>Taryfikator korekt z tytułu niedochowania obowiązków informacyjnych i promocyjnych:</a:t>
            </a:r>
          </a:p>
          <a:p>
            <a:pPr lvl="0">
              <a:lnSpc>
                <a:spcPct val="130000"/>
              </a:lnSpc>
              <a:spcBef>
                <a:spcPts val="600"/>
              </a:spcBef>
              <a:spcAft>
                <a:spcPts val="600"/>
              </a:spcAft>
            </a:pPr>
            <a:r>
              <a:rPr lang="pl-PL" sz="1600" b="1" dirty="0">
                <a:latin typeface="Calibri" pitchFamily="34"/>
                <a:cs typeface="Calibri" pitchFamily="34"/>
              </a:rPr>
              <a:t>0,5 % </a:t>
            </a:r>
            <a:r>
              <a:rPr lang="pl-PL" sz="1600" dirty="0">
                <a:latin typeface="Calibri" pitchFamily="34"/>
                <a:cs typeface="Calibri" pitchFamily="34"/>
              </a:rPr>
              <a:t>wartości dofinansowania za brak informacji o realizowanym projekcie na stronie internetowej, brak informacji o współfinansowaniu projektu z UE na stronie internetowej, mediach społecznościowych, publikowanych dokumentach, brak tablicy informacyjnej w okresie realizacji i w okresie trwałości,</a:t>
            </a:r>
          </a:p>
          <a:p>
            <a:pPr lvl="0">
              <a:lnSpc>
                <a:spcPct val="130000"/>
              </a:lnSpc>
              <a:spcBef>
                <a:spcPts val="600"/>
              </a:spcBef>
              <a:spcAft>
                <a:spcPts val="600"/>
              </a:spcAft>
            </a:pPr>
            <a:r>
              <a:rPr lang="pl-PL" sz="1600" b="1" dirty="0">
                <a:latin typeface="Calibri" pitchFamily="34"/>
                <a:cs typeface="Calibri" pitchFamily="34"/>
              </a:rPr>
              <a:t>0,2 % </a:t>
            </a:r>
            <a:r>
              <a:rPr lang="pl-PL" sz="1600" dirty="0">
                <a:latin typeface="Calibri" pitchFamily="34"/>
                <a:cs typeface="Calibri" pitchFamily="34"/>
              </a:rPr>
              <a:t>wartości dofinansowania za brak logotypów na stronie internetowej Beneficjenta lub w mediach społecznościowych </a:t>
            </a:r>
          </a:p>
          <a:p>
            <a:pPr lvl="0">
              <a:lnSpc>
                <a:spcPct val="130000"/>
              </a:lnSpc>
              <a:spcBef>
                <a:spcPts val="600"/>
              </a:spcBef>
              <a:spcAft>
                <a:spcPts val="600"/>
              </a:spcAft>
            </a:pPr>
            <a:r>
              <a:rPr lang="pl-PL" sz="1600" b="1" dirty="0">
                <a:latin typeface="Calibri" pitchFamily="34"/>
                <a:cs typeface="Calibri" pitchFamily="34"/>
              </a:rPr>
              <a:t>0,1 % </a:t>
            </a:r>
            <a:r>
              <a:rPr lang="pl-PL" sz="1600" dirty="0">
                <a:latin typeface="Calibri" pitchFamily="34"/>
                <a:cs typeface="Calibri" pitchFamily="34"/>
              </a:rPr>
              <a:t>wartości dofinansowania za błędny zakres danych na tablicy informacyjnej tzn. niezgodny z Księgą Tożsamości Wizualnej marki Fundusze Europejskie 2021-2027.</a:t>
            </a:r>
          </a:p>
        </p:txBody>
      </p:sp>
      <p:sp>
        <p:nvSpPr>
          <p:cNvPr id="4" name="Symbol zastępczy daty 3">
            <a:extLst>
              <a:ext uri="{FF2B5EF4-FFF2-40B4-BE49-F238E27FC236}">
                <a16:creationId xmlns:a16="http://schemas.microsoft.com/office/drawing/2014/main" id="{DBFADDFF-93D7-D71C-0FE6-1F60E14C1F31}"/>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401547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01A5A8-1DE8-4F2F-9F76-A398C21971C3}"/>
              </a:ext>
            </a:extLst>
          </p:cNvPr>
          <p:cNvSpPr>
            <a:spLocks noGrp="1"/>
          </p:cNvSpPr>
          <p:nvPr>
            <p:ph type="ctrTitle"/>
          </p:nvPr>
        </p:nvSpPr>
        <p:spPr/>
        <p:txBody>
          <a:bodyPr/>
          <a:lstStyle/>
          <a:p>
            <a:r>
              <a:rPr lang="pl-PL" sz="2000" dirty="0">
                <a:latin typeface="Calibri" pitchFamily="34"/>
                <a:cs typeface="Calibri" pitchFamily="34"/>
              </a:rPr>
              <a:t>Obowiązki informacyjno-promocyjne?</a:t>
            </a:r>
            <a:endParaRPr lang="pl-PL" dirty="0"/>
          </a:p>
        </p:txBody>
      </p:sp>
      <p:sp>
        <p:nvSpPr>
          <p:cNvPr id="4" name="Symbol zastępczy daty 3">
            <a:extLst>
              <a:ext uri="{FF2B5EF4-FFF2-40B4-BE49-F238E27FC236}">
                <a16:creationId xmlns:a16="http://schemas.microsoft.com/office/drawing/2014/main" id="{B229C2C5-54F9-4EC4-92E9-11C5F82C31FB}"/>
              </a:ext>
            </a:extLst>
          </p:cNvPr>
          <p:cNvSpPr>
            <a:spLocks noGrp="1"/>
          </p:cNvSpPr>
          <p:nvPr>
            <p:ph type="dt" sz="half" idx="10"/>
          </p:nvPr>
        </p:nvSpPr>
        <p:spPr/>
        <p:txBody>
          <a:bodyPr/>
          <a:lstStyle/>
          <a:p>
            <a:fld id="{0C2D1261-A096-4701-818F-FA57047FD5DA}" type="datetime1">
              <a:rPr lang="pl-PL" smtClean="0"/>
              <a:t>13.03.2025</a:t>
            </a:fld>
            <a:endParaRPr lang="pl-PL" dirty="0"/>
          </a:p>
        </p:txBody>
      </p:sp>
    </p:spTree>
    <p:extLst>
      <p:ext uri="{BB962C8B-B14F-4D97-AF65-F5344CB8AC3E}">
        <p14:creationId xmlns:p14="http://schemas.microsoft.com/office/powerpoint/2010/main" val="1671839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03A1C-D5AD-90C9-5FCE-69CAC69F3D5F}"/>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92DBE6CA-2A28-0269-7132-B839ABFC548A}"/>
              </a:ext>
            </a:extLst>
          </p:cNvPr>
          <p:cNvSpPr>
            <a:spLocks noGrp="1"/>
          </p:cNvSpPr>
          <p:nvPr>
            <p:ph type="title"/>
          </p:nvPr>
        </p:nvSpPr>
        <p:spPr/>
        <p:txBody>
          <a:bodyPr/>
          <a:lstStyle/>
          <a:p>
            <a:r>
              <a:rPr lang="pl-PL" dirty="0"/>
              <a:t>Umowa o dofinansowanie FERC cd.10.</a:t>
            </a:r>
          </a:p>
        </p:txBody>
      </p:sp>
      <p:sp>
        <p:nvSpPr>
          <p:cNvPr id="6" name="Symbol zastępczy zawartości 5">
            <a:extLst>
              <a:ext uri="{FF2B5EF4-FFF2-40B4-BE49-F238E27FC236}">
                <a16:creationId xmlns:a16="http://schemas.microsoft.com/office/drawing/2014/main" id="{013F6544-0CF2-E3E2-3079-2447DABC3656}"/>
              </a:ext>
            </a:extLst>
          </p:cNvPr>
          <p:cNvSpPr>
            <a:spLocks noGrp="1"/>
          </p:cNvSpPr>
          <p:nvPr>
            <p:ph idx="1"/>
          </p:nvPr>
        </p:nvSpPr>
        <p:spPr>
          <a:xfrm>
            <a:off x="395536" y="1059582"/>
            <a:ext cx="8280920" cy="3888432"/>
          </a:xfrm>
        </p:spPr>
        <p:txBody>
          <a:bodyPr>
            <a:normAutofit/>
          </a:bodyPr>
          <a:lstStyle/>
          <a:p>
            <a:pPr marL="0" marR="0" lvl="0" indent="0" algn="l" defTabSz="685800" rtl="0" fontAlgn="auto" hangingPunct="1">
              <a:lnSpc>
                <a:spcPct val="150000"/>
              </a:lnSpc>
              <a:spcBef>
                <a:spcPts val="750"/>
              </a:spcBef>
              <a:spcAft>
                <a:spcPts val="600"/>
              </a:spcAft>
              <a:buSzPts val="1224"/>
              <a:buNone/>
              <a:tabLst/>
              <a:defRPr sz="1800" b="0" i="0" u="none" strike="noStrike" kern="0" cap="none" spc="0" baseline="0">
                <a:solidFill>
                  <a:srgbClr val="000000"/>
                </a:solidFill>
                <a:uFillTx/>
              </a:defRPr>
            </a:pPr>
            <a:r>
              <a:rPr lang="pl-PL" sz="1600" b="0" i="0" u="none" strike="noStrike" kern="1200" cap="none" spc="0" baseline="0" dirty="0">
                <a:solidFill>
                  <a:srgbClr val="000000"/>
                </a:solidFill>
                <a:uFillTx/>
                <a:latin typeface="Calibri" pitchFamily="34"/>
                <a:ea typeface="Open Sans" pitchFamily="2"/>
                <a:cs typeface="Calibri" pitchFamily="34"/>
              </a:rPr>
              <a:t>Na wniosek Instytucji Koordynującej Umowę Partnerstwa, Instytucji Zarządzającej, Instytucji Pośredniczącej i unijnych instytucji, organów lub jednostek organizacyjnych Beneficjent zobowiązuje się do udzielenia tym podmiotom nieodpłatnej i niewyłącznej licencji do korzystania z utworów związanych z komunikacją i widocznością (np. zdjęcia, filmy, broszury, ulotki, prezentacje multimedialne) nt. Projektu.</a:t>
            </a:r>
          </a:p>
        </p:txBody>
      </p:sp>
      <p:sp>
        <p:nvSpPr>
          <p:cNvPr id="4" name="Symbol zastępczy daty 3">
            <a:extLst>
              <a:ext uri="{FF2B5EF4-FFF2-40B4-BE49-F238E27FC236}">
                <a16:creationId xmlns:a16="http://schemas.microsoft.com/office/drawing/2014/main" id="{03B26212-835F-A388-6398-A910ECFD39E2}"/>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2933394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1FD02-BD3E-597C-B82F-2354DF5F571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338B4FF-30E8-4A77-F608-DE14E2C860A9}"/>
              </a:ext>
            </a:extLst>
          </p:cNvPr>
          <p:cNvSpPr>
            <a:spLocks noGrp="1"/>
          </p:cNvSpPr>
          <p:nvPr>
            <p:ph type="ctrTitle"/>
          </p:nvPr>
        </p:nvSpPr>
        <p:spPr/>
        <p:txBody>
          <a:bodyPr/>
          <a:lstStyle/>
          <a:p>
            <a:r>
              <a:rPr lang="pl-PL" dirty="0"/>
              <a:t>Zapisy umowy o dofinansowanie KPO</a:t>
            </a:r>
          </a:p>
        </p:txBody>
      </p:sp>
      <p:pic>
        <p:nvPicPr>
          <p:cNvPr id="15" name="Symbol zastępczy obrazu 14">
            <a:extLst>
              <a:ext uri="{FF2B5EF4-FFF2-40B4-BE49-F238E27FC236}">
                <a16:creationId xmlns:a16="http://schemas.microsoft.com/office/drawing/2014/main" id="{394B5714-F364-8FE3-908A-B3DC67174000}"/>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915" b="6915"/>
          <a:stretch>
            <a:fillRect/>
          </a:stretch>
        </p:blipFill>
        <p:spPr/>
      </p:pic>
    </p:spTree>
    <p:extLst>
      <p:ext uri="{BB962C8B-B14F-4D97-AF65-F5344CB8AC3E}">
        <p14:creationId xmlns:p14="http://schemas.microsoft.com/office/powerpoint/2010/main" val="2436273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CC3C9-22CC-258E-3451-E5FFE96E7895}"/>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4743816D-E783-AA24-8B63-B9F39EF27104}"/>
              </a:ext>
            </a:extLst>
          </p:cNvPr>
          <p:cNvSpPr>
            <a:spLocks noGrp="1"/>
          </p:cNvSpPr>
          <p:nvPr>
            <p:ph type="title"/>
          </p:nvPr>
        </p:nvSpPr>
        <p:spPr/>
        <p:txBody>
          <a:bodyPr/>
          <a:lstStyle/>
          <a:p>
            <a:r>
              <a:rPr lang="pl-PL" dirty="0"/>
              <a:t>Umowa o dofinansowanie KPO</a:t>
            </a:r>
          </a:p>
        </p:txBody>
      </p:sp>
      <p:sp>
        <p:nvSpPr>
          <p:cNvPr id="6" name="Symbol zastępczy zawartości 5">
            <a:extLst>
              <a:ext uri="{FF2B5EF4-FFF2-40B4-BE49-F238E27FC236}">
                <a16:creationId xmlns:a16="http://schemas.microsoft.com/office/drawing/2014/main" id="{0ADAC9DB-2E61-86FF-F1C7-502F977F47C3}"/>
              </a:ext>
            </a:extLst>
          </p:cNvPr>
          <p:cNvSpPr>
            <a:spLocks noGrp="1"/>
          </p:cNvSpPr>
          <p:nvPr>
            <p:ph idx="1"/>
          </p:nvPr>
        </p:nvSpPr>
        <p:spPr>
          <a:xfrm>
            <a:off x="395536" y="1059582"/>
            <a:ext cx="8280920" cy="3888432"/>
          </a:xfrm>
        </p:spPr>
        <p:txBody>
          <a:bodyPr>
            <a:normAutofit/>
          </a:bodyPr>
          <a:lstStyle/>
          <a:p>
            <a:pPr marL="0" lvl="0" indent="0">
              <a:lnSpc>
                <a:spcPct val="150000"/>
              </a:lnSpc>
              <a:spcAft>
                <a:spcPts val="10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Ostateczny odbiorca wsparcia (OOW) jest zobowiązany do informowania opinii publicznej o fakcie otrzymania wsparcia na realizację Przedsięwzięcia ze środków Krajowego Planu Odbudowy i Zwiększania Odporności oraz Unii Europejskiej –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NextGenerationEU</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ymbol zastępczy daty 3">
            <a:extLst>
              <a:ext uri="{FF2B5EF4-FFF2-40B4-BE49-F238E27FC236}">
                <a16:creationId xmlns:a16="http://schemas.microsoft.com/office/drawing/2014/main" id="{28C26726-CAFB-6661-C81E-A903BFC733C9}"/>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2019122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532C8-1484-F2A1-4908-2BD6F4CBB59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00D9DDCE-62F8-1565-63EE-8129D5A9BB26}"/>
              </a:ext>
            </a:extLst>
          </p:cNvPr>
          <p:cNvSpPr>
            <a:spLocks noGrp="1"/>
          </p:cNvSpPr>
          <p:nvPr>
            <p:ph type="title"/>
          </p:nvPr>
        </p:nvSpPr>
        <p:spPr/>
        <p:txBody>
          <a:bodyPr/>
          <a:lstStyle/>
          <a:p>
            <a:r>
              <a:rPr lang="pl-PL" dirty="0"/>
              <a:t>Umowa o dofinansowanie KPO cd.1.</a:t>
            </a:r>
          </a:p>
        </p:txBody>
      </p:sp>
      <p:sp>
        <p:nvSpPr>
          <p:cNvPr id="6" name="Symbol zastępczy zawartości 5">
            <a:extLst>
              <a:ext uri="{FF2B5EF4-FFF2-40B4-BE49-F238E27FC236}">
                <a16:creationId xmlns:a16="http://schemas.microsoft.com/office/drawing/2014/main" id="{CDCCC0DB-EC93-9D4E-F71E-216E7EF3A095}"/>
              </a:ext>
            </a:extLst>
          </p:cNvPr>
          <p:cNvSpPr>
            <a:spLocks noGrp="1"/>
          </p:cNvSpPr>
          <p:nvPr>
            <p:ph idx="1"/>
          </p:nvPr>
        </p:nvSpPr>
        <p:spPr>
          <a:xfrm>
            <a:off x="395536" y="1059582"/>
            <a:ext cx="8280920" cy="3888432"/>
          </a:xfrm>
        </p:spPr>
        <p:txBody>
          <a:bodyPr>
            <a:noAutofit/>
          </a:bodyPr>
          <a:lstStyle/>
          <a:p>
            <a:pPr marL="0" lvl="0" indent="0">
              <a:lnSpc>
                <a:spcPct val="150000"/>
              </a:lnSpc>
              <a:spcAft>
                <a:spcPts val="10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Ostateczny odbiorca wsparcia jest zobowiązany w szczególności do:</a:t>
            </a:r>
            <a:br>
              <a:rPr lang="pl-PL"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1) eksponowania źródła finansowania Przedsięwzięcia m.in. przez właściwe oznaczanie Przedsięwzięcia oraz związanych z nim materiałów, dokumentów, w tym także:</a:t>
            </a:r>
            <a:br>
              <a:rPr lang="pl-PL"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a) wszelkie działania informacyjne i promocyjne na temat Przedsięwzięć KPO m. in. ulotki, broszury, publikacje, konferencje prasowe, strony internetowe, newslettery, mailing, stopki wiadomości e-mail, materiały audiowizualne, spotkania, konferencje, wystąpienia publiczne itp., </a:t>
            </a:r>
            <a:br>
              <a:rPr lang="pl-PL"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b) dokumentację dotyczącą KPO i Przedsięwzięcia, </a:t>
            </a:r>
            <a:br>
              <a:rPr lang="pl-PL"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c) miejsce realizacji Przedsięwzięcia,</a:t>
            </a:r>
            <a:br>
              <a:rPr lang="pl-PL"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d) wszystkie inne produkty będące wynikiem realizowanego Przedsięwzięcia zarówno w formie materialnej, jak i niematerialnej;</a:t>
            </a:r>
          </a:p>
        </p:txBody>
      </p:sp>
      <p:sp>
        <p:nvSpPr>
          <p:cNvPr id="4" name="Symbol zastępczy daty 3">
            <a:extLst>
              <a:ext uri="{FF2B5EF4-FFF2-40B4-BE49-F238E27FC236}">
                <a16:creationId xmlns:a16="http://schemas.microsoft.com/office/drawing/2014/main" id="{43521DFB-BABE-623E-BBF4-86D1D0E7C17A}"/>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140569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81BD3-AC8C-0D56-3B49-67422A952BF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FD203343-3D8F-5337-CBCC-476B9D59EF13}"/>
              </a:ext>
            </a:extLst>
          </p:cNvPr>
          <p:cNvSpPr>
            <a:spLocks noGrp="1"/>
          </p:cNvSpPr>
          <p:nvPr>
            <p:ph type="title"/>
          </p:nvPr>
        </p:nvSpPr>
        <p:spPr/>
        <p:txBody>
          <a:bodyPr/>
          <a:lstStyle/>
          <a:p>
            <a:r>
              <a:rPr lang="pl-PL" dirty="0"/>
              <a:t>Umowa o dofinansowanie KPO cd.2.</a:t>
            </a:r>
          </a:p>
        </p:txBody>
      </p:sp>
      <p:sp>
        <p:nvSpPr>
          <p:cNvPr id="6" name="Symbol zastępczy zawartości 5">
            <a:extLst>
              <a:ext uri="{FF2B5EF4-FFF2-40B4-BE49-F238E27FC236}">
                <a16:creationId xmlns:a16="http://schemas.microsoft.com/office/drawing/2014/main" id="{659C3147-4366-0B7F-791B-691194593C6B}"/>
              </a:ext>
            </a:extLst>
          </p:cNvPr>
          <p:cNvSpPr>
            <a:spLocks noGrp="1"/>
          </p:cNvSpPr>
          <p:nvPr>
            <p:ph idx="1"/>
          </p:nvPr>
        </p:nvSpPr>
        <p:spPr>
          <a:xfrm>
            <a:off x="395536" y="1059582"/>
            <a:ext cx="8280920" cy="3888432"/>
          </a:xfrm>
        </p:spPr>
        <p:txBody>
          <a:bodyPr>
            <a:noAutofit/>
          </a:bodyPr>
          <a:lstStyle/>
          <a:p>
            <a:pPr marL="0" lvl="0" indent="0">
              <a:lnSpc>
                <a:spcPct val="150000"/>
              </a:lnSpc>
              <a:spcAft>
                <a:spcPts val="10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Ostateczny odbiorca wsparcia jest zobowiązany w szczególności do:</a:t>
            </a:r>
            <a:br>
              <a:rPr lang="pl-PL"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2) umieszczenia opisu realizowanego Przedsięwzięcia na swojej stronie internetowej (jeśli posiada) i na profilach w mediach społecznościowych (jeśli posiada); </a:t>
            </a:r>
          </a:p>
          <a:p>
            <a:pPr marL="0" lvl="0" indent="0">
              <a:lnSpc>
                <a:spcPct val="150000"/>
              </a:lnSpc>
              <a:spcAft>
                <a:spcPts val="10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3) umieszczenia w miejscu realizacji Przedsięwzięcia plakatów lub tablic informacyjnych z właściwym oznaczeniem Przedsięwzięcia;</a:t>
            </a:r>
          </a:p>
          <a:p>
            <a:pPr marL="0" lvl="0" indent="0">
              <a:lnSpc>
                <a:spcPct val="150000"/>
              </a:lnSpc>
              <a:spcAft>
                <a:spcPts val="10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4) dostarczania ukierunkowanych informacji o Przedsięwzięciu różnym grupom odbiorców, w tym mediom i opinii publicznej przez działania PR, współpracę z mediami, instytucjami zaangażowanymi, partnerami społecznymi i gospodarczymi.</a:t>
            </a:r>
          </a:p>
          <a:p>
            <a:pPr marL="0" lvl="0" indent="0">
              <a:lnSpc>
                <a:spcPct val="150000"/>
              </a:lnSpc>
              <a:spcAft>
                <a:spcPts val="1000"/>
              </a:spcAft>
              <a:buNone/>
            </a:pP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ymbol zastępczy daty 3">
            <a:extLst>
              <a:ext uri="{FF2B5EF4-FFF2-40B4-BE49-F238E27FC236}">
                <a16:creationId xmlns:a16="http://schemas.microsoft.com/office/drawing/2014/main" id="{DC5A57D1-FB48-5CB2-6BC2-1FA6AA2021E2}"/>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2454801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276E7-4090-A841-12A6-68E2E3E6EC5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D9A7E635-E0B1-9E34-79E1-EA3AB0D48535}"/>
              </a:ext>
            </a:extLst>
          </p:cNvPr>
          <p:cNvSpPr>
            <a:spLocks noGrp="1"/>
          </p:cNvSpPr>
          <p:nvPr>
            <p:ph type="title"/>
          </p:nvPr>
        </p:nvSpPr>
        <p:spPr/>
        <p:txBody>
          <a:bodyPr/>
          <a:lstStyle/>
          <a:p>
            <a:r>
              <a:rPr lang="pl-PL" dirty="0"/>
              <a:t>Umowa o dofinansowanie KPO cd.3.</a:t>
            </a:r>
          </a:p>
        </p:txBody>
      </p:sp>
      <p:sp>
        <p:nvSpPr>
          <p:cNvPr id="6" name="Symbol zastępczy zawartości 5">
            <a:extLst>
              <a:ext uri="{FF2B5EF4-FFF2-40B4-BE49-F238E27FC236}">
                <a16:creationId xmlns:a16="http://schemas.microsoft.com/office/drawing/2014/main" id="{839B20C9-5B4D-C8C9-65AA-F3FF391810AA}"/>
              </a:ext>
            </a:extLst>
          </p:cNvPr>
          <p:cNvSpPr>
            <a:spLocks noGrp="1"/>
          </p:cNvSpPr>
          <p:nvPr>
            <p:ph idx="1"/>
          </p:nvPr>
        </p:nvSpPr>
        <p:spPr>
          <a:xfrm>
            <a:off x="395536" y="1059582"/>
            <a:ext cx="8280920" cy="3888432"/>
          </a:xfrm>
        </p:spPr>
        <p:txBody>
          <a:bodyPr>
            <a:noAutofit/>
          </a:bodyPr>
          <a:lstStyle/>
          <a:p>
            <a:pPr marL="0" lvl="0" indent="0">
              <a:lnSpc>
                <a:spcPct val="150000"/>
              </a:lnSpc>
              <a:spcAft>
                <a:spcPts val="10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Ostateczny odbiorca wsparcia jest zobowiązany w szczególności do:</a:t>
            </a:r>
            <a:br>
              <a:rPr lang="pl-PL"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5) przekazywania Jednostce wspierającej za pośrednictwem CST2021 informacji o terminach osiąganych kolejnych kamieni milowych w Przedsięwzięciu, a także wysłanie z odpowiednim wyprzedzeniem (ok. 4 tygodniowym) informacji o planowanym wydarzeniu wraz z zaproszeniem do udziału w wydarzeniu.</a:t>
            </a:r>
          </a:p>
          <a:p>
            <a:pPr marL="0" lvl="0" indent="0">
              <a:lnSpc>
                <a:spcPct val="150000"/>
              </a:lnSpc>
              <a:spcAft>
                <a:spcPts val="1000"/>
              </a:spcAft>
              <a:buNone/>
            </a:pP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ymbol zastępczy daty 3">
            <a:extLst>
              <a:ext uri="{FF2B5EF4-FFF2-40B4-BE49-F238E27FC236}">
                <a16:creationId xmlns:a16="http://schemas.microsoft.com/office/drawing/2014/main" id="{2AA2B5E9-1AB2-FFFB-4687-539578EA460B}"/>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63500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A1DDB-2A56-AFEA-68AA-8133DCFBC4DB}"/>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5A6B5248-127F-2AFF-813A-F55155AC5DA2}"/>
              </a:ext>
            </a:extLst>
          </p:cNvPr>
          <p:cNvSpPr>
            <a:spLocks noGrp="1"/>
          </p:cNvSpPr>
          <p:nvPr>
            <p:ph type="title"/>
          </p:nvPr>
        </p:nvSpPr>
        <p:spPr/>
        <p:txBody>
          <a:bodyPr/>
          <a:lstStyle/>
          <a:p>
            <a:r>
              <a:rPr lang="pl-PL" dirty="0"/>
              <a:t>Umowa o dofinansowanie KPO cd.4.</a:t>
            </a:r>
          </a:p>
        </p:txBody>
      </p:sp>
      <p:sp>
        <p:nvSpPr>
          <p:cNvPr id="6" name="Symbol zastępczy zawartości 5">
            <a:extLst>
              <a:ext uri="{FF2B5EF4-FFF2-40B4-BE49-F238E27FC236}">
                <a16:creationId xmlns:a16="http://schemas.microsoft.com/office/drawing/2014/main" id="{0918B1CE-620F-0547-B8FE-1ECE6CDF4DE6}"/>
              </a:ext>
            </a:extLst>
          </p:cNvPr>
          <p:cNvSpPr>
            <a:spLocks noGrp="1"/>
          </p:cNvSpPr>
          <p:nvPr>
            <p:ph idx="1"/>
          </p:nvPr>
        </p:nvSpPr>
        <p:spPr>
          <a:xfrm>
            <a:off x="395536" y="1059582"/>
            <a:ext cx="8280920" cy="3888432"/>
          </a:xfrm>
        </p:spPr>
        <p:txBody>
          <a:bodyPr>
            <a:noAutofit/>
          </a:bodyPr>
          <a:lstStyle/>
          <a:p>
            <a:pPr marL="0" lvl="0" indent="0">
              <a:lnSpc>
                <a:spcPct val="150000"/>
              </a:lnSpc>
              <a:spcAft>
                <a:spcPts val="10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Ostateczny odbiorca wsparcia jest zobowiązany do stosowania Księgi Identyfikacji Wizualizacji KPO, obowiązujących znaków, wzorów oraz szablonów.</a:t>
            </a:r>
          </a:p>
          <a:p>
            <a:pPr marL="0" lvl="0" indent="0">
              <a:lnSpc>
                <a:spcPct val="150000"/>
              </a:lnSpc>
              <a:spcAft>
                <a:spcPts val="10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Warunkiem uznania za kwalifikowalne wydatków związanych z realizacją działań promocyjnych Przedsięwzięcia jest ich oznakowanie i przeprowadzenie zgodnie ze Strategią Promocji i Informacji Krajowego Planu Odbudowy i Zwiększania Odporności, Księgą Identyfikacji Wizualizacji KPO, obowiązujących znaków, wzorów oraz szablonów.</a:t>
            </a:r>
          </a:p>
        </p:txBody>
      </p:sp>
      <p:sp>
        <p:nvSpPr>
          <p:cNvPr id="4" name="Symbol zastępczy daty 3">
            <a:extLst>
              <a:ext uri="{FF2B5EF4-FFF2-40B4-BE49-F238E27FC236}">
                <a16:creationId xmlns:a16="http://schemas.microsoft.com/office/drawing/2014/main" id="{873A8B4C-2AD6-DD84-1940-96172C6132B6}"/>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3233830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422B9-674A-4484-C36B-EA5BD78C2AC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DD907DAB-3174-9162-2138-2E45D59FAABD}"/>
              </a:ext>
            </a:extLst>
          </p:cNvPr>
          <p:cNvSpPr>
            <a:spLocks noGrp="1"/>
          </p:cNvSpPr>
          <p:nvPr>
            <p:ph type="ctrTitle"/>
          </p:nvPr>
        </p:nvSpPr>
        <p:spPr>
          <a:xfrm>
            <a:off x="1185249" y="2081378"/>
            <a:ext cx="6773550" cy="994427"/>
          </a:xfrm>
        </p:spPr>
        <p:txBody>
          <a:bodyPr>
            <a:normAutofit fontScale="90000"/>
          </a:bodyPr>
          <a:lstStyle/>
          <a:p>
            <a:r>
              <a:rPr lang="pl-PL" sz="2700" dirty="0">
                <a:latin typeface="Calibri" pitchFamily="34"/>
                <a:cs typeface="Calibri" pitchFamily="34"/>
              </a:rPr>
              <a:t>Podręcznik wnioskodawcy i beneficjenta Funduszy Europejskich na lata 2021-2027 w zakresie informacji i promocji (FERC)</a:t>
            </a:r>
            <a:br>
              <a:rPr lang="pl-PL" dirty="0"/>
            </a:br>
            <a:endParaRPr lang="pl-PL" dirty="0"/>
          </a:p>
        </p:txBody>
      </p:sp>
      <p:sp>
        <p:nvSpPr>
          <p:cNvPr id="8" name="Podtytuł 7">
            <a:extLst>
              <a:ext uri="{FF2B5EF4-FFF2-40B4-BE49-F238E27FC236}">
                <a16:creationId xmlns:a16="http://schemas.microsoft.com/office/drawing/2014/main" id="{BFADA7A0-02A8-CA68-CC23-A435824E6A35}"/>
              </a:ext>
            </a:extLst>
          </p:cNvPr>
          <p:cNvSpPr>
            <a:spLocks noGrp="1"/>
          </p:cNvSpPr>
          <p:nvPr>
            <p:ph type="subTitle" idx="1"/>
          </p:nvPr>
        </p:nvSpPr>
        <p:spPr>
          <a:xfrm>
            <a:off x="1200389" y="3277094"/>
            <a:ext cx="6773483" cy="734816"/>
          </a:xfrm>
        </p:spPr>
        <p:txBody>
          <a:bodyPr>
            <a:normAutofit/>
          </a:bodyPr>
          <a:lstStyle/>
          <a:p>
            <a:r>
              <a:rPr lang="pl-PL" sz="2400" dirty="0">
                <a:latin typeface="Calibri" pitchFamily="34"/>
                <a:cs typeface="Calibri" pitchFamily="34"/>
              </a:rPr>
              <a:t>Księga Identyfikacji Wizualnej (KPO)</a:t>
            </a:r>
          </a:p>
        </p:txBody>
      </p:sp>
      <p:sp>
        <p:nvSpPr>
          <p:cNvPr id="4" name="Symbol zastępczy daty 3">
            <a:extLst>
              <a:ext uri="{FF2B5EF4-FFF2-40B4-BE49-F238E27FC236}">
                <a16:creationId xmlns:a16="http://schemas.microsoft.com/office/drawing/2014/main" id="{8F718FAF-AFEE-F0E1-83F0-C67E5B77AEF6}"/>
              </a:ext>
            </a:extLst>
          </p:cNvPr>
          <p:cNvSpPr>
            <a:spLocks noGrp="1"/>
          </p:cNvSpPr>
          <p:nvPr>
            <p:ph type="dt" sz="half" idx="10"/>
          </p:nvPr>
        </p:nvSpPr>
        <p:spPr/>
        <p:txBody>
          <a:bodyPr/>
          <a:lstStyle/>
          <a:p>
            <a:fld id="{0C2D1261-A096-4701-818F-FA57047FD5DA}" type="datetime1">
              <a:rPr lang="pl-PL" smtClean="0"/>
              <a:t>13.03.2025</a:t>
            </a:fld>
            <a:endParaRPr lang="pl-PL" dirty="0"/>
          </a:p>
        </p:txBody>
      </p:sp>
    </p:spTree>
    <p:extLst>
      <p:ext uri="{BB962C8B-B14F-4D97-AF65-F5344CB8AC3E}">
        <p14:creationId xmlns:p14="http://schemas.microsoft.com/office/powerpoint/2010/main" val="1884538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AF09B-DB74-A8A5-3A19-06E14D169103}"/>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7693E01C-D651-7A41-5D73-5E5280221D3A}"/>
              </a:ext>
            </a:extLst>
          </p:cNvPr>
          <p:cNvSpPr>
            <a:spLocks noGrp="1"/>
          </p:cNvSpPr>
          <p:nvPr>
            <p:ph type="title"/>
          </p:nvPr>
        </p:nvSpPr>
        <p:spPr/>
        <p:txBody>
          <a:bodyPr/>
          <a:lstStyle/>
          <a:p>
            <a:r>
              <a:rPr lang="pl-PL" sz="1800" dirty="0">
                <a:latin typeface="Calibri" pitchFamily="34"/>
                <a:cs typeface="Calibri" pitchFamily="34"/>
              </a:rPr>
              <a:t>Dokumenty w zakresie informacji i promocji</a:t>
            </a:r>
            <a:endParaRPr lang="pl-PL" dirty="0"/>
          </a:p>
        </p:txBody>
      </p:sp>
      <p:sp>
        <p:nvSpPr>
          <p:cNvPr id="6" name="Symbol zastępczy zawartości 5">
            <a:extLst>
              <a:ext uri="{FF2B5EF4-FFF2-40B4-BE49-F238E27FC236}">
                <a16:creationId xmlns:a16="http://schemas.microsoft.com/office/drawing/2014/main" id="{9FE6177E-8215-5254-3231-2A34A01951BD}"/>
              </a:ext>
            </a:extLst>
          </p:cNvPr>
          <p:cNvSpPr>
            <a:spLocks noGrp="1"/>
          </p:cNvSpPr>
          <p:nvPr>
            <p:ph idx="1"/>
          </p:nvPr>
        </p:nvSpPr>
        <p:spPr>
          <a:xfrm>
            <a:off x="877064" y="1059582"/>
            <a:ext cx="7332219" cy="3024336"/>
          </a:xfrm>
        </p:spPr>
        <p:txBody>
          <a:bodyPr>
            <a:noAutofit/>
          </a:bodyPr>
          <a:lstStyle/>
          <a:p>
            <a:pPr marL="0" lvl="0" indent="0">
              <a:lnSpc>
                <a:spcPct val="150000"/>
              </a:lnSpc>
              <a:buNone/>
            </a:pPr>
            <a:r>
              <a:rPr lang="pl-PL" sz="1600" dirty="0">
                <a:latin typeface="Calibri" pitchFamily="34"/>
                <a:cs typeface="Calibri" pitchFamily="34"/>
              </a:rPr>
              <a:t>Podręcznik i Księga Identyfikacji Wizualnej zawierają szczegółowe informacje dot. zasad promocji projektu rozszerzające zapisy umowy w tym zakresie. Zapoznanie się z treścią tych dokumentów jest niezbędne dla prawidłowego prowadzenia działań informacyjnych. </a:t>
            </a:r>
          </a:p>
        </p:txBody>
      </p:sp>
      <p:sp>
        <p:nvSpPr>
          <p:cNvPr id="4" name="Symbol zastępczy daty 3">
            <a:extLst>
              <a:ext uri="{FF2B5EF4-FFF2-40B4-BE49-F238E27FC236}">
                <a16:creationId xmlns:a16="http://schemas.microsoft.com/office/drawing/2014/main" id="{32CEBDFD-DC95-FDA4-3744-1D3EEA4F84A3}"/>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1294569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32304-62F9-46E7-1B64-9D5B06193E45}"/>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840A8FAF-7A78-3925-3119-28B5339B0C8E}"/>
              </a:ext>
            </a:extLst>
          </p:cNvPr>
          <p:cNvSpPr>
            <a:spLocks noGrp="1"/>
          </p:cNvSpPr>
          <p:nvPr>
            <p:ph type="title"/>
          </p:nvPr>
        </p:nvSpPr>
        <p:spPr/>
        <p:txBody>
          <a:bodyPr/>
          <a:lstStyle/>
          <a:p>
            <a:r>
              <a:rPr lang="pl-PL" sz="1800" dirty="0">
                <a:latin typeface="Calibri" pitchFamily="34"/>
                <a:cs typeface="Calibri" pitchFamily="34"/>
              </a:rPr>
              <a:t>Od kiedy do kiedy musisz wypełniać obowiązki</a:t>
            </a:r>
            <a:br>
              <a:rPr lang="pl-PL" sz="1800" dirty="0">
                <a:latin typeface="Calibri" pitchFamily="34"/>
                <a:cs typeface="Calibri" pitchFamily="34"/>
              </a:rPr>
            </a:br>
            <a:r>
              <a:rPr lang="pl-PL" sz="1800" dirty="0">
                <a:latin typeface="Calibri" pitchFamily="34"/>
                <a:cs typeface="Calibri" pitchFamily="34"/>
              </a:rPr>
              <a:t>informacyjne? FERC i KPO</a:t>
            </a:r>
            <a:endParaRPr lang="pl-PL" dirty="0"/>
          </a:p>
        </p:txBody>
      </p:sp>
      <p:sp>
        <p:nvSpPr>
          <p:cNvPr id="6" name="Symbol zastępczy zawartości 5">
            <a:extLst>
              <a:ext uri="{FF2B5EF4-FFF2-40B4-BE49-F238E27FC236}">
                <a16:creationId xmlns:a16="http://schemas.microsoft.com/office/drawing/2014/main" id="{487CF24D-8B0C-6176-39A5-C444C5B2DD09}"/>
              </a:ext>
            </a:extLst>
          </p:cNvPr>
          <p:cNvSpPr>
            <a:spLocks noGrp="1"/>
          </p:cNvSpPr>
          <p:nvPr>
            <p:ph idx="1"/>
          </p:nvPr>
        </p:nvSpPr>
        <p:spPr>
          <a:xfrm>
            <a:off x="877064" y="1491630"/>
            <a:ext cx="7332219" cy="2664296"/>
          </a:xfrm>
        </p:spPr>
        <p:txBody>
          <a:bodyPr>
            <a:noAutofit/>
          </a:bodyPr>
          <a:lstStyle/>
          <a:p>
            <a:pPr marL="0" lvl="0" indent="0">
              <a:lnSpc>
                <a:spcPct val="130000"/>
              </a:lnSpc>
              <a:buNone/>
            </a:pPr>
            <a:r>
              <a:rPr lang="pl-PL" sz="1600" dirty="0">
                <a:latin typeface="Calibri" pitchFamily="34"/>
                <a:cs typeface="Calibri" pitchFamily="34"/>
              </a:rPr>
              <a:t>Obowiązki informacyjne wypełniasz od momentu uzyskania dofinansowania, tj. podpisania umowy o dofinansowanie do końca okresu trwałości projektu, który został określony w umowie. W tym okresie musisz wypełniać obowiązki, jakie masz zapisane w umowie o dofinansowanie i stosować zasady opisane w tym Podręczniku i Księdze Identyfikacji Wizualnej.</a:t>
            </a:r>
          </a:p>
          <a:p>
            <a:pPr marL="0" lvl="0" indent="0">
              <a:lnSpc>
                <a:spcPct val="130000"/>
              </a:lnSpc>
              <a:buNone/>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9AD9C540-8A74-16C0-40C3-A5544B06FE63}"/>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3519296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p:txBody>
          <a:bodyPr/>
          <a:lstStyle/>
          <a:p>
            <a:r>
              <a:rPr lang="pl-PL" dirty="0"/>
              <a:t>Obowiązek informacyjny</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p:txBody>
          <a:bodyPr>
            <a:normAutofit/>
          </a:bodyPr>
          <a:lstStyle/>
          <a:p>
            <a:pPr marL="0" indent="0">
              <a:lnSpc>
                <a:spcPct val="150000"/>
              </a:lnSpc>
              <a:spcBef>
                <a:spcPts val="1800"/>
              </a:spcBef>
              <a:spcAft>
                <a:spcPts val="1800"/>
              </a:spcAft>
              <a:buNone/>
            </a:pPr>
            <a:r>
              <a:rPr lang="pl-PL" sz="1600" dirty="0">
                <a:solidFill>
                  <a:srgbClr val="000000"/>
                </a:solidFill>
                <a:latin typeface="Calibri" pitchFamily="34"/>
                <a:ea typeface="Open Sans" pitchFamily="2"/>
                <a:cs typeface="Calibri" pitchFamily="34"/>
              </a:rPr>
              <a:t>Obowiązkiem wszystkich instytucji i podmiotów realizujących projekty współfinansowane ze środków Unijnych jest wypełnianie obowiązków informacyjnych i promocyjnych, w tym informowania społeczeństwa o dofinansowaniu projektu przez Unię Europejską.</a:t>
            </a:r>
          </a:p>
        </p:txBody>
      </p:sp>
      <p:sp>
        <p:nvSpPr>
          <p:cNvPr id="4" name="Symbol zastępczy daty 3">
            <a:extLst>
              <a:ext uri="{FF2B5EF4-FFF2-40B4-BE49-F238E27FC236}">
                <a16:creationId xmlns:a16="http://schemas.microsoft.com/office/drawing/2014/main" id="{D315552F-3A1D-4DE6-AEF3-01B8E89D2ADE}"/>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3852992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66A51-691C-50B9-584B-8B1B815D463D}"/>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E650BF19-47C6-C9B2-14AD-DB55DDD90EB1}"/>
              </a:ext>
            </a:extLst>
          </p:cNvPr>
          <p:cNvSpPr>
            <a:spLocks noGrp="1"/>
          </p:cNvSpPr>
          <p:nvPr>
            <p:ph type="title"/>
          </p:nvPr>
        </p:nvSpPr>
        <p:spPr/>
        <p:txBody>
          <a:bodyPr/>
          <a:lstStyle/>
          <a:p>
            <a:r>
              <a:rPr lang="pl-PL" sz="1800" dirty="0">
                <a:latin typeface="Calibri" pitchFamily="34"/>
                <a:cs typeface="Calibri" pitchFamily="34"/>
              </a:rPr>
              <a:t>Czy musisz stosować oznaczanie dokumentacji projektu</a:t>
            </a:r>
            <a:br>
              <a:rPr lang="pl-PL" sz="1800" dirty="0">
                <a:latin typeface="Calibri" pitchFamily="34"/>
                <a:cs typeface="Calibri" pitchFamily="34"/>
              </a:rPr>
            </a:br>
            <a:r>
              <a:rPr lang="pl-PL" sz="1800" dirty="0">
                <a:latin typeface="Calibri" pitchFamily="34"/>
                <a:cs typeface="Calibri" pitchFamily="34"/>
              </a:rPr>
              <a:t>„wstecz” lub „na zapas”? FERC</a:t>
            </a:r>
            <a:endParaRPr lang="pl-PL" dirty="0"/>
          </a:p>
        </p:txBody>
      </p:sp>
      <p:sp>
        <p:nvSpPr>
          <p:cNvPr id="6" name="Symbol zastępczy zawartości 5">
            <a:extLst>
              <a:ext uri="{FF2B5EF4-FFF2-40B4-BE49-F238E27FC236}">
                <a16:creationId xmlns:a16="http://schemas.microsoft.com/office/drawing/2014/main" id="{8F818766-D9ED-384C-798E-EDF15242137D}"/>
              </a:ext>
            </a:extLst>
          </p:cNvPr>
          <p:cNvSpPr>
            <a:spLocks noGrp="1"/>
          </p:cNvSpPr>
          <p:nvPr>
            <p:ph idx="1"/>
          </p:nvPr>
        </p:nvSpPr>
        <p:spPr>
          <a:xfrm>
            <a:off x="395536" y="1491630"/>
            <a:ext cx="8280920" cy="3456384"/>
          </a:xfrm>
        </p:spPr>
        <p:txBody>
          <a:bodyPr>
            <a:noAutofit/>
          </a:bodyPr>
          <a:lstStyle/>
          <a:p>
            <a:pPr marL="0" lvl="0" indent="0">
              <a:lnSpc>
                <a:spcPct val="150000"/>
              </a:lnSpc>
              <a:buNone/>
            </a:pPr>
            <a:r>
              <a:rPr lang="pl-PL" sz="1600" dirty="0">
                <a:latin typeface="Calibri" pitchFamily="34"/>
                <a:cs typeface="Calibri" pitchFamily="34"/>
              </a:rPr>
              <a:t>Jeżeli prowadziłeś/</a:t>
            </a:r>
            <a:r>
              <a:rPr lang="pl-PL" sz="1600" dirty="0" err="1">
                <a:latin typeface="Calibri" pitchFamily="34"/>
                <a:cs typeface="Calibri" pitchFamily="34"/>
              </a:rPr>
              <a:t>aś</a:t>
            </a:r>
            <a:r>
              <a:rPr lang="pl-PL" sz="1600" dirty="0">
                <a:latin typeface="Calibri" pitchFamily="34"/>
                <a:cs typeface="Calibri" pitchFamily="34"/>
              </a:rPr>
              <a:t> działania w projekcie w okresie poprzedzającym moment podpisania umowy o dofinansowanie nie masz obowiązku uzupełnienia odpowiednimi znakami i informacjami dotychczas powstałej dokumentacji dotyczącej projektu.</a:t>
            </a:r>
          </a:p>
          <a:p>
            <a:pPr marL="0" lvl="0" indent="0">
              <a:lnSpc>
                <a:spcPct val="150000"/>
              </a:lnSpc>
              <a:buNone/>
            </a:pPr>
            <a:r>
              <a:rPr lang="pl-PL" sz="1600" dirty="0">
                <a:latin typeface="Calibri" pitchFamily="34"/>
                <a:cs typeface="Calibri" pitchFamily="34"/>
              </a:rPr>
              <a:t>Może się zdarzyć, że zanim umowa o dofinansowanie zostanie podpisana, zechcesz np. podczas prowadzenia kampanii promującej przedsięwzięcie, posłużyć się znakiem Funduszy Europejskich, znakiem barw RP oraz znakiem UE. Nie możesz jednak tego zrobić. Z używaniem tych oznaczeń musisz poczekać na uzyskanie dofinansowania.</a:t>
            </a:r>
          </a:p>
        </p:txBody>
      </p:sp>
      <p:sp>
        <p:nvSpPr>
          <p:cNvPr id="4" name="Symbol zastępczy daty 3">
            <a:extLst>
              <a:ext uri="{FF2B5EF4-FFF2-40B4-BE49-F238E27FC236}">
                <a16:creationId xmlns:a16="http://schemas.microsoft.com/office/drawing/2014/main" id="{06A26D0D-4497-ECB6-1E0A-EC8B252750B0}"/>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3036763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1CCC7A87-403F-E439-0F14-91170B486447}"/>
              </a:ext>
            </a:extLst>
          </p:cNvPr>
          <p:cNvSpPr txBox="1">
            <a:spLocks noGrp="1"/>
          </p:cNvSpPr>
          <p:nvPr>
            <p:ph type="title"/>
          </p:nvPr>
        </p:nvSpPr>
        <p:spPr>
          <a:xfrm>
            <a:off x="877065" y="612236"/>
            <a:ext cx="7389549" cy="734820"/>
          </a:xfrm>
          <a:prstGeom prst="rect">
            <a:avLst/>
          </a:prstGeom>
          <a:noFill/>
          <a:ln>
            <a:noFill/>
          </a:ln>
        </p:spPr>
        <p:txBody>
          <a:bodyPr vert="horz" wrap="square" lIns="0" tIns="0" rIns="0" bIns="0" anchor="t" anchorCtr="0" compatLnSpc="1">
            <a:normAutofit/>
          </a:bodyPr>
          <a:lstStyle/>
          <a:p>
            <a:pPr lvl="0"/>
            <a:r>
              <a:rPr lang="pl-PL" sz="2000" dirty="0">
                <a:latin typeface="Calibri" pitchFamily="34"/>
                <a:cs typeface="Calibri" pitchFamily="34"/>
              </a:rPr>
              <a:t>Jak oznaczać dokumenty i działania informacyjno-</a:t>
            </a:r>
            <a:br>
              <a:rPr lang="pl-PL" sz="2000" dirty="0">
                <a:latin typeface="Calibri" pitchFamily="34"/>
                <a:cs typeface="Calibri" pitchFamily="34"/>
              </a:rPr>
            </a:br>
            <a:r>
              <a:rPr lang="pl-PL" sz="2000" dirty="0">
                <a:latin typeface="Calibri" pitchFamily="34"/>
                <a:cs typeface="Calibri" pitchFamily="34"/>
              </a:rPr>
              <a:t>promocyjne w projekcie FERC?</a:t>
            </a:r>
          </a:p>
        </p:txBody>
      </p:sp>
      <p:sp>
        <p:nvSpPr>
          <p:cNvPr id="3" name="Symbol zastępczy zawartości 5">
            <a:extLst>
              <a:ext uri="{FF2B5EF4-FFF2-40B4-BE49-F238E27FC236}">
                <a16:creationId xmlns:a16="http://schemas.microsoft.com/office/drawing/2014/main" id="{96A3C9DD-35A9-CA2E-D8A5-5BFABB36FAF6}"/>
              </a:ext>
            </a:extLst>
          </p:cNvPr>
          <p:cNvSpPr txBox="1">
            <a:spLocks noGrp="1"/>
          </p:cNvSpPr>
          <p:nvPr>
            <p:ph idx="1"/>
          </p:nvPr>
        </p:nvSpPr>
        <p:spPr>
          <a:xfrm>
            <a:off x="877394" y="1347057"/>
            <a:ext cx="7389549" cy="3429202"/>
          </a:xfrm>
          <a:prstGeom prst="rect">
            <a:avLst/>
          </a:prstGeom>
          <a:noFill/>
          <a:ln>
            <a:noFill/>
          </a:ln>
        </p:spPr>
        <p:txBody>
          <a:bodyPr vert="horz" wrap="square" lIns="0" tIns="0" rIns="0" bIns="0" anchor="t" anchorCtr="0" compatLnSpc="1">
            <a:normAutofit/>
          </a:bodyPr>
          <a:lstStyle/>
          <a:p>
            <a:pPr marL="0" lvl="0" indent="0">
              <a:buNone/>
            </a:pPr>
            <a:r>
              <a:rPr lang="pl-PL" sz="1600" dirty="0">
                <a:latin typeface="Calibri" pitchFamily="34"/>
                <a:cs typeface="Calibri" pitchFamily="34"/>
              </a:rPr>
              <a:t>Oznaczenie projektu musi zawierać następujące znaki:</a:t>
            </a:r>
          </a:p>
          <a:p>
            <a:pPr lvl="0"/>
            <a:r>
              <a:rPr lang="pl-PL" sz="1600" dirty="0">
                <a:latin typeface="Calibri" pitchFamily="34"/>
                <a:cs typeface="Calibri" pitchFamily="34"/>
              </a:rPr>
              <a:t>wariant pełnokolorowy</a:t>
            </a:r>
          </a:p>
          <a:p>
            <a:pPr lvl="0"/>
            <a:endParaRPr lang="pl-PL" sz="1600" dirty="0">
              <a:latin typeface="Calibri" pitchFamily="34"/>
              <a:cs typeface="Calibri" pitchFamily="34"/>
            </a:endParaRPr>
          </a:p>
          <a:p>
            <a:pPr lvl="0"/>
            <a:endParaRPr lang="pl-PL" sz="1600" dirty="0">
              <a:latin typeface="Calibri" pitchFamily="34"/>
              <a:cs typeface="Calibri" pitchFamily="34"/>
            </a:endParaRPr>
          </a:p>
          <a:p>
            <a:pPr lvl="0"/>
            <a:endParaRPr lang="pl-PL" sz="1600" dirty="0">
              <a:latin typeface="Calibri" pitchFamily="34"/>
              <a:cs typeface="Calibri" pitchFamily="34"/>
            </a:endParaRPr>
          </a:p>
          <a:p>
            <a:pPr lvl="0"/>
            <a:endParaRPr lang="pl-PL" sz="1600" dirty="0">
              <a:latin typeface="Calibri" pitchFamily="34"/>
              <a:cs typeface="Calibri" pitchFamily="34"/>
            </a:endParaRPr>
          </a:p>
          <a:p>
            <a:pPr marL="0" lvl="0" indent="0">
              <a:buNone/>
            </a:pPr>
            <a:endParaRPr lang="pl-PL" sz="1600" dirty="0">
              <a:latin typeface="Calibri" pitchFamily="34"/>
              <a:cs typeface="Calibri" pitchFamily="34"/>
            </a:endParaRPr>
          </a:p>
          <a:p>
            <a:pPr lvl="0"/>
            <a:r>
              <a:rPr lang="pl-PL" sz="1600" dirty="0">
                <a:latin typeface="Calibri" pitchFamily="34"/>
                <a:cs typeface="Calibri" pitchFamily="34"/>
              </a:rPr>
              <a:t>wariant achromatyczny</a:t>
            </a:r>
          </a:p>
          <a:p>
            <a:pPr marL="0" lvl="0" indent="0">
              <a:buNone/>
            </a:pPr>
            <a:endParaRPr lang="pl-PL" sz="1600" dirty="0"/>
          </a:p>
        </p:txBody>
      </p:sp>
      <p:sp>
        <p:nvSpPr>
          <p:cNvPr id="4" name="Symbol zastępczy daty 3">
            <a:extLst>
              <a:ext uri="{FF2B5EF4-FFF2-40B4-BE49-F238E27FC236}">
                <a16:creationId xmlns:a16="http://schemas.microsoft.com/office/drawing/2014/main" id="{C1933245-95E9-1C65-B48C-BDD8087B9E7F}"/>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552B9D51-8C5B-485E-AC4E-1B768DDDBCAF}"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pic>
        <p:nvPicPr>
          <p:cNvPr id="5" name="Obraz 4">
            <a:extLst>
              <a:ext uri="{FF2B5EF4-FFF2-40B4-BE49-F238E27FC236}">
                <a16:creationId xmlns:a16="http://schemas.microsoft.com/office/drawing/2014/main" id="{1280B688-8414-D822-12AC-3566996AB33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8958" y="2133222"/>
            <a:ext cx="7461439" cy="1051102"/>
          </a:xfrm>
          <a:prstGeom prst="rect">
            <a:avLst/>
          </a:prstGeom>
          <a:noFill/>
          <a:ln cap="flat">
            <a:noFill/>
          </a:ln>
        </p:spPr>
      </p:pic>
      <p:pic>
        <p:nvPicPr>
          <p:cNvPr id="6" name="Obraz 5">
            <a:extLst>
              <a:ext uri="{FF2B5EF4-FFF2-40B4-BE49-F238E27FC236}">
                <a16:creationId xmlns:a16="http://schemas.microsoft.com/office/drawing/2014/main" id="{193A25B8-1908-2FD2-A4FA-C74CD97F18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1876" y="3874742"/>
            <a:ext cx="4859194" cy="922748"/>
          </a:xfrm>
          <a:prstGeom prst="rect">
            <a:avLst/>
          </a:prstGeom>
          <a:noFill/>
          <a:ln cap="flat">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364C0-1A0E-E69B-6D02-C17B78BBB49D}"/>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98D44252-39E4-A785-550D-C5C180FDF438}"/>
              </a:ext>
            </a:extLst>
          </p:cNvPr>
          <p:cNvSpPr>
            <a:spLocks noGrp="1"/>
          </p:cNvSpPr>
          <p:nvPr>
            <p:ph type="title"/>
          </p:nvPr>
        </p:nvSpPr>
        <p:spPr/>
        <p:txBody>
          <a:bodyPr/>
          <a:lstStyle/>
          <a:p>
            <a:r>
              <a:rPr lang="pl-PL" sz="1800" dirty="0">
                <a:latin typeface="Calibri" pitchFamily="34"/>
                <a:cs typeface="Calibri" pitchFamily="34"/>
              </a:rPr>
              <a:t>Jak oznaczać dokumenty i działania informacyjno- promocyjne w projekcie KPO?</a:t>
            </a:r>
            <a:endParaRPr lang="pl-PL" dirty="0"/>
          </a:p>
        </p:txBody>
      </p:sp>
      <p:sp>
        <p:nvSpPr>
          <p:cNvPr id="6" name="Symbol zastępczy zawartości 5">
            <a:extLst>
              <a:ext uri="{FF2B5EF4-FFF2-40B4-BE49-F238E27FC236}">
                <a16:creationId xmlns:a16="http://schemas.microsoft.com/office/drawing/2014/main" id="{9388FD2E-6A4D-887E-C222-279AFB8BC84E}"/>
              </a:ext>
            </a:extLst>
          </p:cNvPr>
          <p:cNvSpPr>
            <a:spLocks noGrp="1"/>
          </p:cNvSpPr>
          <p:nvPr>
            <p:ph idx="1"/>
          </p:nvPr>
        </p:nvSpPr>
        <p:spPr>
          <a:xfrm>
            <a:off x="395536" y="1491630"/>
            <a:ext cx="8280920" cy="3168352"/>
          </a:xfrm>
        </p:spPr>
        <p:txBody>
          <a:bodyPr>
            <a:noAutofit/>
          </a:bodyPr>
          <a:lstStyle/>
          <a:p>
            <a:pPr marL="0" lvl="0" indent="0">
              <a:buNone/>
            </a:pPr>
            <a:r>
              <a:rPr lang="pl-PL" sz="1600" dirty="0">
                <a:latin typeface="Calibri" pitchFamily="34"/>
                <a:cs typeface="Calibri" pitchFamily="34"/>
              </a:rPr>
              <a:t>Oznaczenie projektu musi zawierać następujące znaki:</a:t>
            </a:r>
          </a:p>
          <a:p>
            <a:pPr lvl="0"/>
            <a:r>
              <a:rPr lang="pl-PL" sz="1600" dirty="0">
                <a:latin typeface="Calibri" pitchFamily="34"/>
                <a:cs typeface="Calibri" pitchFamily="34"/>
              </a:rPr>
              <a:t>wariant pełnokolorowy:</a:t>
            </a:r>
          </a:p>
          <a:p>
            <a:pPr lvl="0"/>
            <a:endParaRPr lang="pl-PL" sz="1600" dirty="0">
              <a:latin typeface="Calibri" pitchFamily="34"/>
              <a:cs typeface="Calibri" pitchFamily="34"/>
            </a:endParaRPr>
          </a:p>
          <a:p>
            <a:pPr lvl="0"/>
            <a:endParaRPr lang="pl-PL" sz="1600" dirty="0">
              <a:latin typeface="Calibri" pitchFamily="34"/>
              <a:cs typeface="Calibri" pitchFamily="34"/>
            </a:endParaRPr>
          </a:p>
          <a:p>
            <a:pPr lvl="0"/>
            <a:endParaRPr lang="pl-PL" sz="1600" dirty="0">
              <a:latin typeface="Calibri" pitchFamily="34"/>
              <a:cs typeface="Calibri" pitchFamily="34"/>
            </a:endParaRPr>
          </a:p>
          <a:p>
            <a:pPr lvl="0"/>
            <a:endParaRPr lang="pl-PL" sz="1600" dirty="0">
              <a:latin typeface="Calibri" pitchFamily="34"/>
              <a:cs typeface="Calibri" pitchFamily="34"/>
            </a:endParaRPr>
          </a:p>
          <a:p>
            <a:r>
              <a:rPr lang="pl-PL" sz="1600" dirty="0">
                <a:latin typeface="Calibri" pitchFamily="34"/>
                <a:cs typeface="Calibri" pitchFamily="34"/>
              </a:rPr>
              <a:t>wariant achromatyczny:</a:t>
            </a:r>
          </a:p>
          <a:p>
            <a:pPr marL="0" lvl="0" indent="0">
              <a:buNone/>
            </a:pPr>
            <a:endParaRPr lang="pl-PL" sz="1600" dirty="0">
              <a:latin typeface="Calibri" pitchFamily="34"/>
              <a:cs typeface="Calibri" pitchFamily="34"/>
            </a:endParaRPr>
          </a:p>
          <a:p>
            <a:pPr marL="0" lvl="0" indent="0">
              <a:lnSpc>
                <a:spcPct val="130000"/>
              </a:lnSpc>
              <a:buNone/>
            </a:pPr>
            <a:endParaRPr lang="pl-PL" sz="1600" dirty="0">
              <a:latin typeface="Calibri" pitchFamily="34"/>
              <a:cs typeface="Calibri" pitchFamily="34"/>
            </a:endParaRPr>
          </a:p>
        </p:txBody>
      </p:sp>
      <p:pic>
        <p:nvPicPr>
          <p:cNvPr id="2" name="Obraz 1" descr="Obraz zawierający tekst, zrzut ekranu, oprogramowanie, wyświetlacz">
            <a:extLst>
              <a:ext uri="{FF2B5EF4-FFF2-40B4-BE49-F238E27FC236}">
                <a16:creationId xmlns:a16="http://schemas.microsoft.com/office/drawing/2014/main" id="{BE4321D2-C486-2086-47EC-CA02BF8259E1}"/>
              </a:ext>
            </a:extLst>
          </p:cNvPr>
          <p:cNvPicPr>
            <a:picLocks noChangeAspect="1"/>
          </p:cNvPicPr>
          <p:nvPr/>
        </p:nvPicPr>
        <p:blipFill rotWithShape="1">
          <a:blip r:embed="rId2"/>
          <a:srcRect l="5496" t="43631" r="6068" b="38554"/>
          <a:stretch/>
        </p:blipFill>
        <p:spPr bwMode="auto">
          <a:xfrm>
            <a:off x="683568" y="2211709"/>
            <a:ext cx="6912768" cy="783131"/>
          </a:xfrm>
          <a:prstGeom prst="rect">
            <a:avLst/>
          </a:prstGeom>
          <a:ln>
            <a:noFill/>
          </a:ln>
          <a:extLst>
            <a:ext uri="{53640926-AAD7-44D8-BBD7-CCE9431645EC}">
              <a14:shadowObscured xmlns:a14="http://schemas.microsoft.com/office/drawing/2010/main"/>
            </a:ext>
          </a:extLst>
        </p:spPr>
      </p:pic>
      <p:pic>
        <p:nvPicPr>
          <p:cNvPr id="3" name="Obraz 2" descr="Obraz zawierający tekst, zrzut ekranu, oprogramowanie, wyświetlacz">
            <a:extLst>
              <a:ext uri="{FF2B5EF4-FFF2-40B4-BE49-F238E27FC236}">
                <a16:creationId xmlns:a16="http://schemas.microsoft.com/office/drawing/2014/main" id="{58D8B505-C0CB-B607-1426-163CCEACC8CA}"/>
              </a:ext>
            </a:extLst>
          </p:cNvPr>
          <p:cNvPicPr>
            <a:picLocks noChangeAspect="1"/>
          </p:cNvPicPr>
          <p:nvPr/>
        </p:nvPicPr>
        <p:blipFill rotWithShape="1">
          <a:blip r:embed="rId3"/>
          <a:srcRect l="6593" t="39072" r="5862" b="32057"/>
          <a:stretch/>
        </p:blipFill>
        <p:spPr bwMode="auto">
          <a:xfrm>
            <a:off x="611560" y="3682571"/>
            <a:ext cx="6048672" cy="1121986"/>
          </a:xfrm>
          <a:prstGeom prst="rect">
            <a:avLst/>
          </a:prstGeom>
          <a:ln>
            <a:noFill/>
          </a:ln>
          <a:extLst>
            <a:ext uri="{53640926-AAD7-44D8-BBD7-CCE9431645EC}">
              <a14:shadowObscured xmlns:a14="http://schemas.microsoft.com/office/drawing/2010/main"/>
            </a:ext>
          </a:extLst>
        </p:spPr>
      </p:pic>
      <p:sp>
        <p:nvSpPr>
          <p:cNvPr id="4" name="Symbol zastępczy daty 3">
            <a:extLst>
              <a:ext uri="{FF2B5EF4-FFF2-40B4-BE49-F238E27FC236}">
                <a16:creationId xmlns:a16="http://schemas.microsoft.com/office/drawing/2014/main" id="{66E1009C-7913-138F-728D-DA364C366D30}"/>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1901062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2F57558E-2CD6-77DD-6E9C-4EAD37C2DA82}"/>
              </a:ext>
            </a:extLst>
          </p:cNvPr>
          <p:cNvSpPr txBox="1">
            <a:spLocks noGrp="1"/>
          </p:cNvSpPr>
          <p:nvPr>
            <p:ph type="title"/>
          </p:nvPr>
        </p:nvSpPr>
        <p:spPr>
          <a:xfrm>
            <a:off x="877065" y="616744"/>
            <a:ext cx="7389549" cy="734820"/>
          </a:xfrm>
          <a:prstGeom prst="rect">
            <a:avLst/>
          </a:prstGeom>
          <a:noFill/>
          <a:ln>
            <a:noFill/>
          </a:ln>
        </p:spPr>
        <p:txBody>
          <a:bodyPr vert="horz" wrap="square" lIns="0" tIns="0" rIns="0" bIns="0" anchor="t" anchorCtr="0" compatLnSpc="1">
            <a:normAutofit/>
          </a:bodyPr>
          <a:lstStyle/>
          <a:p>
            <a:pPr lvl="0"/>
            <a:r>
              <a:rPr lang="pl-PL" sz="2000">
                <a:latin typeface="Calibri" pitchFamily="34"/>
                <a:cs typeface="Calibri" pitchFamily="34"/>
              </a:rPr>
              <a:t>Kolejność znaków - pozioma</a:t>
            </a:r>
          </a:p>
        </p:txBody>
      </p:sp>
      <p:sp>
        <p:nvSpPr>
          <p:cNvPr id="3" name="Symbol zastępczy zawartości 5">
            <a:extLst>
              <a:ext uri="{FF2B5EF4-FFF2-40B4-BE49-F238E27FC236}">
                <a16:creationId xmlns:a16="http://schemas.microsoft.com/office/drawing/2014/main" id="{29D440EF-ABB4-C14F-0D89-D82B4D90190A}"/>
              </a:ext>
            </a:extLst>
          </p:cNvPr>
          <p:cNvSpPr txBox="1">
            <a:spLocks noGrp="1"/>
          </p:cNvSpPr>
          <p:nvPr>
            <p:ph idx="1"/>
          </p:nvPr>
        </p:nvSpPr>
        <p:spPr>
          <a:xfrm>
            <a:off x="683568" y="1021069"/>
            <a:ext cx="7389549" cy="975277"/>
          </a:xfrm>
          <a:prstGeom prst="rect">
            <a:avLst/>
          </a:prstGeom>
          <a:noFill/>
          <a:ln>
            <a:noFill/>
          </a:ln>
        </p:spPr>
        <p:txBody>
          <a:bodyPr vert="horz" wrap="square" lIns="0" tIns="0" rIns="0" bIns="0" anchor="t" anchorCtr="0" compatLnSpc="1">
            <a:noAutofit/>
          </a:bodyPr>
          <a:lstStyle/>
          <a:p>
            <a:pPr marL="0" lvl="0" indent="0">
              <a:lnSpc>
                <a:spcPct val="140000"/>
              </a:lnSpc>
              <a:buNone/>
            </a:pPr>
            <a:r>
              <a:rPr lang="pl-PL" sz="1600" dirty="0">
                <a:latin typeface="Calibri" pitchFamily="34"/>
                <a:cs typeface="Calibri" pitchFamily="34"/>
              </a:rPr>
              <a:t>W podstawowym zestawieniu znaków dla </a:t>
            </a:r>
            <a:r>
              <a:rPr lang="pl-PL" sz="1600" b="1" dirty="0">
                <a:latin typeface="Calibri" pitchFamily="34"/>
                <a:cs typeface="Calibri" pitchFamily="34"/>
              </a:rPr>
              <a:t>FERC</a:t>
            </a:r>
            <a:r>
              <a:rPr lang="pl-PL" sz="1600" dirty="0">
                <a:latin typeface="Calibri" pitchFamily="34"/>
                <a:cs typeface="Calibri" pitchFamily="34"/>
              </a:rPr>
              <a:t> znak FE umieszczasz zawsze z lewej strony, znak barw RP jako drugi znak od lewej strony, natomiast znak UE pierwszy z prawej strony.</a:t>
            </a:r>
          </a:p>
          <a:p>
            <a:pPr marL="0" lvl="0" indent="0">
              <a:lnSpc>
                <a:spcPct val="140000"/>
              </a:lnSpc>
              <a:buNone/>
            </a:pPr>
            <a:endParaRPr lang="pl-PL" sz="1600" dirty="0">
              <a:latin typeface="Calibri" pitchFamily="34"/>
              <a:cs typeface="Calibri" pitchFamily="34"/>
            </a:endParaRPr>
          </a:p>
          <a:p>
            <a:pPr marL="0" lvl="0" indent="0">
              <a:lnSpc>
                <a:spcPct val="140000"/>
              </a:lnSpc>
              <a:buNone/>
            </a:pPr>
            <a:endParaRPr lang="pl-PL" sz="1600" dirty="0">
              <a:latin typeface="Calibri" pitchFamily="34"/>
              <a:cs typeface="Calibri" pitchFamily="34"/>
            </a:endParaRPr>
          </a:p>
          <a:p>
            <a:pPr marL="0" indent="0">
              <a:lnSpc>
                <a:spcPct val="140000"/>
              </a:lnSpc>
              <a:buNone/>
            </a:pPr>
            <a:r>
              <a:rPr lang="pl-PL" sz="1600" dirty="0">
                <a:latin typeface="Calibri" pitchFamily="34"/>
                <a:cs typeface="Calibri" pitchFamily="34"/>
              </a:rPr>
              <a:t>W podstawowym zestawieniu znaków dla </a:t>
            </a:r>
            <a:r>
              <a:rPr lang="pl-PL" sz="1600" b="1" dirty="0">
                <a:latin typeface="Calibri" pitchFamily="34"/>
                <a:cs typeface="Calibri" pitchFamily="34"/>
              </a:rPr>
              <a:t>KPO</a:t>
            </a:r>
            <a:r>
              <a:rPr lang="pl-PL" sz="1600" dirty="0">
                <a:latin typeface="Calibri" pitchFamily="34"/>
                <a:cs typeface="Calibri" pitchFamily="34"/>
              </a:rPr>
              <a:t> z lewej strony znak Krajowego Planu Odbudowy, barwy RP oraz znak </a:t>
            </a:r>
            <a:r>
              <a:rPr lang="pl-PL" sz="1600" dirty="0" err="1">
                <a:latin typeface="Calibri" pitchFamily="34"/>
                <a:cs typeface="Calibri" pitchFamily="34"/>
              </a:rPr>
              <a:t>NextGenerationEU</a:t>
            </a:r>
            <a:r>
              <a:rPr lang="pl-PL" sz="1600" dirty="0">
                <a:latin typeface="Calibri" pitchFamily="34"/>
                <a:cs typeface="Calibri" pitchFamily="34"/>
              </a:rPr>
              <a:t>.</a:t>
            </a:r>
          </a:p>
          <a:p>
            <a:pPr marL="0" lvl="0" indent="0">
              <a:lnSpc>
                <a:spcPct val="140000"/>
              </a:lnSpc>
              <a:buNone/>
            </a:pPr>
            <a:endParaRPr lang="pl-PL" sz="1600" dirty="0">
              <a:latin typeface="Calibri" pitchFamily="34"/>
              <a:cs typeface="Calibri" pitchFamily="34"/>
            </a:endParaRPr>
          </a:p>
          <a:p>
            <a:pPr marL="0" lvl="0" indent="0">
              <a:lnSpc>
                <a:spcPct val="140000"/>
              </a:lnSpc>
              <a:buNone/>
            </a:pPr>
            <a:endParaRPr lang="pl-PL" sz="1600" dirty="0">
              <a:latin typeface="Calibri" pitchFamily="34"/>
              <a:cs typeface="Calibri" pitchFamily="34"/>
            </a:endParaRPr>
          </a:p>
          <a:p>
            <a:pPr marL="0" lvl="0" indent="0">
              <a:lnSpc>
                <a:spcPct val="140000"/>
              </a:lnSpc>
              <a:buNone/>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566ACA37-DACB-9915-34EA-BAEBB3AB9B6C}"/>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A69368F-E6BD-4EBB-AD6E-4EF24416B69F}"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pic>
        <p:nvPicPr>
          <p:cNvPr id="5" name="Obraz 4">
            <a:extLst>
              <a:ext uri="{FF2B5EF4-FFF2-40B4-BE49-F238E27FC236}">
                <a16:creationId xmlns:a16="http://schemas.microsoft.com/office/drawing/2014/main" id="{17296C1D-7B1D-5735-AE76-EFF3A70364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0980" y="1996346"/>
            <a:ext cx="7462153" cy="1048606"/>
          </a:xfrm>
          <a:prstGeom prst="rect">
            <a:avLst/>
          </a:prstGeom>
          <a:noFill/>
          <a:ln cap="flat">
            <a:noFill/>
          </a:ln>
        </p:spPr>
      </p:pic>
      <p:pic>
        <p:nvPicPr>
          <p:cNvPr id="6" name="Obraz 5">
            <a:extLst>
              <a:ext uri="{FF2B5EF4-FFF2-40B4-BE49-F238E27FC236}">
                <a16:creationId xmlns:a16="http://schemas.microsoft.com/office/drawing/2014/main" id="{ABD45588-09C3-C20D-DD30-E25F03885361}"/>
              </a:ext>
              <a:ext uri="{C183D7F6-B498-43B3-948B-1728B52AA6E4}">
                <adec:decorative xmlns:adec="http://schemas.microsoft.com/office/drawing/2017/decorative" val="1"/>
              </a:ext>
            </a:extLst>
          </p:cNvPr>
          <p:cNvPicPr>
            <a:picLocks noChangeAspect="1"/>
          </p:cNvPicPr>
          <p:nvPr/>
        </p:nvPicPr>
        <p:blipFill rotWithShape="1">
          <a:blip r:embed="rId3"/>
          <a:srcRect l="5496" t="43631" r="6068" b="38554"/>
          <a:stretch/>
        </p:blipFill>
        <p:spPr bwMode="auto">
          <a:xfrm>
            <a:off x="580980" y="3903435"/>
            <a:ext cx="7448543" cy="843828"/>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17C8-411C-1884-B160-63CDA81F1E06}"/>
            </a:ext>
          </a:extLst>
        </p:cNvPr>
        <p:cNvGrpSpPr/>
        <p:nvPr/>
      </p:nvGrpSpPr>
      <p:grpSpPr>
        <a:xfrm>
          <a:off x="0" y="0"/>
          <a:ext cx="0" cy="0"/>
          <a:chOff x="0" y="0"/>
          <a:chExt cx="0" cy="0"/>
        </a:xfrm>
      </p:grpSpPr>
      <p:sp>
        <p:nvSpPr>
          <p:cNvPr id="2" name="Tytuł 4">
            <a:extLst>
              <a:ext uri="{FF2B5EF4-FFF2-40B4-BE49-F238E27FC236}">
                <a16:creationId xmlns:a16="http://schemas.microsoft.com/office/drawing/2014/main" id="{FA0DDD8F-431B-7C53-3B2E-16FA7ECDA492}"/>
              </a:ext>
            </a:extLst>
          </p:cNvPr>
          <p:cNvSpPr txBox="1">
            <a:spLocks noGrp="1"/>
          </p:cNvSpPr>
          <p:nvPr>
            <p:ph type="title"/>
          </p:nvPr>
        </p:nvSpPr>
        <p:spPr>
          <a:xfrm>
            <a:off x="877065" y="616744"/>
            <a:ext cx="7389549" cy="734820"/>
          </a:xfrm>
          <a:prstGeom prst="rect">
            <a:avLst/>
          </a:prstGeom>
          <a:noFill/>
          <a:ln>
            <a:noFill/>
          </a:ln>
        </p:spPr>
        <p:txBody>
          <a:bodyPr vert="horz" wrap="square" lIns="0" tIns="0" rIns="0" bIns="0" anchor="t" anchorCtr="0" compatLnSpc="1">
            <a:normAutofit/>
          </a:bodyPr>
          <a:lstStyle/>
          <a:p>
            <a:pPr lvl="0"/>
            <a:r>
              <a:rPr lang="pl-PL" sz="2000" dirty="0">
                <a:latin typeface="Calibri" pitchFamily="34"/>
                <a:cs typeface="Calibri" pitchFamily="34"/>
              </a:rPr>
              <a:t>Wspólny zestaw znaków  </a:t>
            </a:r>
          </a:p>
        </p:txBody>
      </p:sp>
      <p:sp>
        <p:nvSpPr>
          <p:cNvPr id="3" name="Symbol zastępczy zawartości 5">
            <a:extLst>
              <a:ext uri="{FF2B5EF4-FFF2-40B4-BE49-F238E27FC236}">
                <a16:creationId xmlns:a16="http://schemas.microsoft.com/office/drawing/2014/main" id="{3419343F-F7A1-7246-1A24-0F03671BB1F6}"/>
              </a:ext>
            </a:extLst>
          </p:cNvPr>
          <p:cNvSpPr txBox="1">
            <a:spLocks noGrp="1"/>
          </p:cNvSpPr>
          <p:nvPr>
            <p:ph idx="1"/>
          </p:nvPr>
        </p:nvSpPr>
        <p:spPr>
          <a:xfrm>
            <a:off x="683568" y="1021069"/>
            <a:ext cx="7389549" cy="1190641"/>
          </a:xfrm>
          <a:prstGeom prst="rect">
            <a:avLst/>
          </a:prstGeom>
          <a:noFill/>
          <a:ln>
            <a:noFill/>
          </a:ln>
        </p:spPr>
        <p:txBody>
          <a:bodyPr vert="horz" wrap="square" lIns="0" tIns="0" rIns="0" bIns="0" anchor="t" anchorCtr="0" compatLnSpc="1">
            <a:noAutofit/>
          </a:bodyPr>
          <a:lstStyle/>
          <a:p>
            <a:pPr marL="0" lvl="0" indent="0">
              <a:lnSpc>
                <a:spcPct val="140000"/>
              </a:lnSpc>
              <a:buNone/>
            </a:pPr>
            <a:r>
              <a:rPr lang="pl-PL" sz="1600" i="0" u="none" strike="noStrike" baseline="0" dirty="0">
                <a:solidFill>
                  <a:srgbClr val="000000"/>
                </a:solidFill>
                <a:latin typeface="Calibri" panose="020F0502020204030204" pitchFamily="34" charset="0"/>
                <a:cs typeface="Calibri" panose="020F0502020204030204" pitchFamily="34" charset="0"/>
              </a:rPr>
              <a:t>Jeśli realizujesz projekt dofinansowany jednocześnie z Funduszy Europejskich (FE) oraz Krajowego Planu Odbudowy i Zwiększania Odporności (KPO), oznaczenie projektu musi zawierać następujące znaki:</a:t>
            </a:r>
            <a:endParaRPr lang="pl-PL" sz="1600" dirty="0">
              <a:latin typeface="Calibri" panose="020F0502020204030204" pitchFamily="34" charset="0"/>
              <a:cs typeface="Calibri" panose="020F0502020204030204" pitchFamily="34" charset="0"/>
            </a:endParaRPr>
          </a:p>
          <a:p>
            <a:pPr marL="0" lvl="0" indent="0">
              <a:lnSpc>
                <a:spcPct val="140000"/>
              </a:lnSpc>
              <a:buNone/>
            </a:pPr>
            <a:endParaRPr lang="pl-PL" sz="1600" dirty="0">
              <a:latin typeface="Calibri" pitchFamily="34"/>
              <a:cs typeface="Calibri" pitchFamily="34"/>
            </a:endParaRPr>
          </a:p>
          <a:p>
            <a:pPr marL="0" lvl="0" indent="0">
              <a:lnSpc>
                <a:spcPct val="140000"/>
              </a:lnSpc>
              <a:buNone/>
            </a:pPr>
            <a:endParaRPr lang="pl-PL" sz="1600" dirty="0">
              <a:latin typeface="Calibri" pitchFamily="34"/>
              <a:cs typeface="Calibri" pitchFamily="34"/>
            </a:endParaRPr>
          </a:p>
          <a:p>
            <a:pPr marL="0" lvl="0" indent="0">
              <a:lnSpc>
                <a:spcPct val="140000"/>
              </a:lnSpc>
              <a:buNone/>
            </a:pPr>
            <a:endParaRPr lang="pl-PL" sz="1600" dirty="0">
              <a:latin typeface="Calibri" pitchFamily="34"/>
              <a:cs typeface="Calibri" pitchFamily="34"/>
            </a:endParaRPr>
          </a:p>
          <a:p>
            <a:pPr marL="0" lvl="0" indent="0">
              <a:lnSpc>
                <a:spcPct val="140000"/>
              </a:lnSpc>
              <a:buNone/>
            </a:pPr>
            <a:endParaRPr lang="pl-PL" sz="1600" dirty="0">
              <a:latin typeface="Calibri" pitchFamily="34"/>
              <a:cs typeface="Calibri" pitchFamily="34"/>
            </a:endParaRPr>
          </a:p>
          <a:p>
            <a:pPr marL="0" lvl="0" indent="0">
              <a:lnSpc>
                <a:spcPct val="140000"/>
              </a:lnSpc>
              <a:buNone/>
            </a:pPr>
            <a:r>
              <a:rPr lang="pl-PL" sz="1800" b="1" i="0" u="none" strike="noStrike" baseline="0" dirty="0">
                <a:solidFill>
                  <a:srgbClr val="144094"/>
                </a:solidFill>
                <a:latin typeface="Calibri" panose="020F0502020204030204" pitchFamily="34" charset="0"/>
                <a:cs typeface="Calibri" panose="020F0502020204030204" pitchFamily="34" charset="0"/>
              </a:rPr>
              <a:t>UWAGA: </a:t>
            </a:r>
            <a:r>
              <a:rPr lang="pl-PL" sz="1800" b="1" i="0" u="none" strike="noStrike" baseline="0" dirty="0">
                <a:solidFill>
                  <a:srgbClr val="000000"/>
                </a:solidFill>
                <a:latin typeface="Calibri" panose="020F0502020204030204" pitchFamily="34" charset="0"/>
                <a:cs typeface="Calibri" panose="020F0502020204030204" pitchFamily="34" charset="0"/>
              </a:rPr>
              <a:t>Pod zestawieniem tych znaków musisz umieścić informację słowną: </a:t>
            </a:r>
            <a:r>
              <a:rPr lang="pl-PL" sz="1800" b="1" i="0" u="none" strike="noStrike" baseline="0" dirty="0">
                <a:solidFill>
                  <a:srgbClr val="144094"/>
                </a:solidFill>
                <a:latin typeface="Calibri" panose="020F0502020204030204" pitchFamily="34" charset="0"/>
                <a:cs typeface="Calibri" panose="020F0502020204030204" pitchFamily="34" charset="0"/>
              </a:rPr>
              <a:t>„Dofinansowane przez Unię Europejską – </a:t>
            </a:r>
            <a:r>
              <a:rPr lang="pl-PL" sz="1800" b="1" i="0" u="none" strike="noStrike" baseline="0" dirty="0" err="1">
                <a:solidFill>
                  <a:srgbClr val="144094"/>
                </a:solidFill>
                <a:latin typeface="Calibri" panose="020F0502020204030204" pitchFamily="34" charset="0"/>
                <a:cs typeface="Calibri" panose="020F0502020204030204" pitchFamily="34" charset="0"/>
              </a:rPr>
              <a:t>NextGenerationEU</a:t>
            </a:r>
            <a:r>
              <a:rPr lang="pl-PL" sz="1800" b="1" i="0" u="none" strike="noStrike" baseline="0" dirty="0">
                <a:solidFill>
                  <a:srgbClr val="144094"/>
                </a:solidFill>
                <a:latin typeface="Calibri" panose="020F0502020204030204" pitchFamily="34" charset="0"/>
                <a:cs typeface="Calibri" panose="020F0502020204030204" pitchFamily="34" charset="0"/>
              </a:rPr>
              <a:t>”</a:t>
            </a:r>
            <a:r>
              <a:rPr lang="pl-PL" sz="1800" b="1" i="0" u="none" strike="noStrike" baseline="0" dirty="0">
                <a:solidFill>
                  <a:srgbClr val="000000"/>
                </a:solidFill>
                <a:latin typeface="Calibri" panose="020F0502020204030204" pitchFamily="34" charset="0"/>
                <a:cs typeface="Calibri" panose="020F0502020204030204" pitchFamily="34" charset="0"/>
              </a:rPr>
              <a:t>.</a:t>
            </a:r>
            <a:endParaRPr lang="pl-PL" sz="1600" dirty="0">
              <a:latin typeface="Calibri" panose="020F0502020204030204" pitchFamily="34" charset="0"/>
              <a:cs typeface="Calibri" panose="020F0502020204030204" pitchFamily="34" charset="0"/>
            </a:endParaRPr>
          </a:p>
          <a:p>
            <a:pPr marL="0" lvl="0" indent="0">
              <a:lnSpc>
                <a:spcPct val="140000"/>
              </a:lnSpc>
              <a:buNone/>
            </a:pPr>
            <a:endParaRPr lang="pl-PL" sz="1600" dirty="0">
              <a:latin typeface="Calibri" pitchFamily="34"/>
              <a:cs typeface="Calibri" pitchFamily="34"/>
            </a:endParaRPr>
          </a:p>
          <a:p>
            <a:pPr marL="0" lvl="0" indent="0">
              <a:lnSpc>
                <a:spcPct val="140000"/>
              </a:lnSpc>
              <a:buNone/>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E92368DB-D7B8-CE77-728B-4344D9FC8050}"/>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A69368F-E6BD-4EBB-AD6E-4EF24416B69F}"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pic>
        <p:nvPicPr>
          <p:cNvPr id="7" name="Obraz 6">
            <a:extLst>
              <a:ext uri="{FF2B5EF4-FFF2-40B4-BE49-F238E27FC236}">
                <a16:creationId xmlns:a16="http://schemas.microsoft.com/office/drawing/2014/main" id="{134872A4-5A82-86C8-EDA4-DFB1B17D53F0}"/>
              </a:ext>
              <a:ext uri="{C183D7F6-B498-43B3-948B-1728B52AA6E4}">
                <adec:decorative xmlns:adec="http://schemas.microsoft.com/office/drawing/2017/decorative" val="1"/>
              </a:ext>
            </a:extLst>
          </p:cNvPr>
          <p:cNvPicPr>
            <a:picLocks noChangeAspect="1"/>
          </p:cNvPicPr>
          <p:nvPr/>
        </p:nvPicPr>
        <p:blipFill rotWithShape="1">
          <a:blip r:embed="rId2"/>
          <a:srcRect l="24970" t="53787" r="19143" b="26519"/>
          <a:stretch/>
        </p:blipFill>
        <p:spPr bwMode="auto">
          <a:xfrm>
            <a:off x="1115616" y="2427734"/>
            <a:ext cx="6264696" cy="12417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2725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2B7A5155-5434-8557-94BA-58817EA29B97}"/>
              </a:ext>
            </a:extLst>
          </p:cNvPr>
          <p:cNvSpPr txBox="1">
            <a:spLocks noGrp="1"/>
          </p:cNvSpPr>
          <p:nvPr>
            <p:ph type="title"/>
          </p:nvPr>
        </p:nvSpPr>
        <p:spPr>
          <a:xfrm>
            <a:off x="877065" y="612236"/>
            <a:ext cx="7389549" cy="734820"/>
          </a:xfrm>
          <a:prstGeom prst="rect">
            <a:avLst/>
          </a:prstGeom>
          <a:noFill/>
          <a:ln>
            <a:noFill/>
          </a:ln>
        </p:spPr>
        <p:txBody>
          <a:bodyPr vert="horz" wrap="square" lIns="0" tIns="0" rIns="0" bIns="0" anchor="t" anchorCtr="0" compatLnSpc="1">
            <a:normAutofit/>
          </a:bodyPr>
          <a:lstStyle/>
          <a:p>
            <a:pPr lvl="0"/>
            <a:r>
              <a:rPr lang="pl-PL" sz="2000" dirty="0">
                <a:latin typeface="Calibri" pitchFamily="34"/>
                <a:cs typeface="Calibri" pitchFamily="34"/>
              </a:rPr>
              <a:t>Kolejność znaków - pionowa</a:t>
            </a:r>
          </a:p>
        </p:txBody>
      </p:sp>
      <p:sp>
        <p:nvSpPr>
          <p:cNvPr id="3" name="Symbol zastępczy zawartości 5">
            <a:extLst>
              <a:ext uri="{FF2B5EF4-FFF2-40B4-BE49-F238E27FC236}">
                <a16:creationId xmlns:a16="http://schemas.microsoft.com/office/drawing/2014/main" id="{E235B5C6-C312-4134-0105-D7396C6BBA2F}"/>
              </a:ext>
            </a:extLst>
          </p:cNvPr>
          <p:cNvSpPr txBox="1">
            <a:spLocks noGrp="1"/>
          </p:cNvSpPr>
          <p:nvPr>
            <p:ph idx="1"/>
          </p:nvPr>
        </p:nvSpPr>
        <p:spPr>
          <a:xfrm>
            <a:off x="453322" y="1025718"/>
            <a:ext cx="3758638" cy="2626151"/>
          </a:xfrm>
          <a:prstGeom prst="rect">
            <a:avLst/>
          </a:prstGeom>
          <a:noFill/>
          <a:ln>
            <a:noFill/>
          </a:ln>
        </p:spPr>
        <p:txBody>
          <a:bodyPr vert="horz" wrap="square" lIns="0" tIns="0" rIns="0" bIns="0" anchor="t" anchorCtr="0" compatLnSpc="1">
            <a:normAutofit/>
          </a:bodyPr>
          <a:lstStyle/>
          <a:p>
            <a:pPr lvl="0"/>
            <a:endParaRPr lang="pl-PL" sz="1000" dirty="0"/>
          </a:p>
          <a:p>
            <a:pPr lvl="0">
              <a:lnSpc>
                <a:spcPct val="140000"/>
              </a:lnSpc>
            </a:pPr>
            <a:r>
              <a:rPr lang="pl-PL" sz="1600" dirty="0">
                <a:latin typeface="Calibri" pitchFamily="34"/>
                <a:cs typeface="Calibri" pitchFamily="34"/>
              </a:rPr>
              <a:t>Gdy nie jest możliwe umieszczenie znaków w linii poziomej, możesz zastosować układ pionowy. </a:t>
            </a:r>
          </a:p>
        </p:txBody>
      </p:sp>
      <p:sp>
        <p:nvSpPr>
          <p:cNvPr id="4" name="Symbol zastępczy daty 3">
            <a:extLst>
              <a:ext uri="{FF2B5EF4-FFF2-40B4-BE49-F238E27FC236}">
                <a16:creationId xmlns:a16="http://schemas.microsoft.com/office/drawing/2014/main" id="{7FD5043C-7582-E63A-1DBC-351F07DD1149}"/>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E9FA2134-48D1-4B85-90D6-2AD7C8EE6085}"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pic>
        <p:nvPicPr>
          <p:cNvPr id="5" name="Obraz 4">
            <a:extLst>
              <a:ext uri="{FF2B5EF4-FFF2-40B4-BE49-F238E27FC236}">
                <a16:creationId xmlns:a16="http://schemas.microsoft.com/office/drawing/2014/main" id="{EBA16464-4A34-718B-3F68-62994CB708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55976" y="1308492"/>
            <a:ext cx="1518210" cy="3207385"/>
          </a:xfrm>
          <a:prstGeom prst="rect">
            <a:avLst/>
          </a:prstGeom>
          <a:noFill/>
          <a:ln cap="flat">
            <a:noFill/>
          </a:ln>
        </p:spPr>
      </p:pic>
      <p:pic>
        <p:nvPicPr>
          <p:cNvPr id="8" name="Obraz 7" descr="Obraz zawierający tekst, zrzut ekranu, oprogramowanie, Ikona komputerowa">
            <a:extLst>
              <a:ext uri="{FF2B5EF4-FFF2-40B4-BE49-F238E27FC236}">
                <a16:creationId xmlns:a16="http://schemas.microsoft.com/office/drawing/2014/main" id="{0BC10F81-74EF-288F-1DFF-531024826C3F}"/>
              </a:ext>
            </a:extLst>
          </p:cNvPr>
          <p:cNvPicPr>
            <a:picLocks noChangeAspect="1"/>
          </p:cNvPicPr>
          <p:nvPr/>
        </p:nvPicPr>
        <p:blipFill rotWithShape="1">
          <a:blip r:embed="rId3"/>
          <a:srcRect l="41691" t="16184" r="46716" b="42735"/>
          <a:stretch/>
        </p:blipFill>
        <p:spPr bwMode="auto">
          <a:xfrm>
            <a:off x="6156175" y="1419622"/>
            <a:ext cx="1456167" cy="3024336"/>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4A5E3A41-A5AA-BB98-90E7-DCEF0BC5A140}"/>
              </a:ext>
            </a:extLst>
          </p:cNvPr>
          <p:cNvSpPr txBox="1">
            <a:spLocks noGrp="1"/>
          </p:cNvSpPr>
          <p:nvPr>
            <p:ph type="title"/>
          </p:nvPr>
        </p:nvSpPr>
        <p:spPr>
          <a:xfrm>
            <a:off x="877065" y="612236"/>
            <a:ext cx="7389549" cy="437339"/>
          </a:xfrm>
          <a:prstGeom prst="rect">
            <a:avLst/>
          </a:prstGeom>
          <a:noFill/>
          <a:ln>
            <a:noFill/>
          </a:ln>
        </p:spPr>
        <p:txBody>
          <a:bodyPr vert="horz" wrap="square" lIns="0" tIns="0" rIns="0" bIns="0" anchor="t" anchorCtr="0" compatLnSpc="1">
            <a:normAutofit/>
          </a:bodyPr>
          <a:lstStyle/>
          <a:p>
            <a:pPr lvl="0"/>
            <a:r>
              <a:rPr lang="pl-PL" sz="2000">
                <a:latin typeface="Calibri" pitchFamily="34"/>
                <a:cs typeface="Calibri" pitchFamily="34"/>
              </a:rPr>
              <a:t>Umieszczenie znaku dodatkowego</a:t>
            </a:r>
          </a:p>
        </p:txBody>
      </p:sp>
      <p:sp>
        <p:nvSpPr>
          <p:cNvPr id="3" name="Symbol zastępczy zawartości 5">
            <a:extLst>
              <a:ext uri="{FF2B5EF4-FFF2-40B4-BE49-F238E27FC236}">
                <a16:creationId xmlns:a16="http://schemas.microsoft.com/office/drawing/2014/main" id="{51155B01-5B0F-76B3-B0F8-103B9A5A89B5}"/>
              </a:ext>
            </a:extLst>
          </p:cNvPr>
          <p:cNvSpPr txBox="1">
            <a:spLocks noGrp="1"/>
          </p:cNvSpPr>
          <p:nvPr>
            <p:ph idx="1"/>
          </p:nvPr>
        </p:nvSpPr>
        <p:spPr>
          <a:xfrm>
            <a:off x="877065" y="1141646"/>
            <a:ext cx="7389549" cy="2523908"/>
          </a:xfrm>
          <a:prstGeom prst="rect">
            <a:avLst/>
          </a:prstGeom>
          <a:noFill/>
          <a:ln>
            <a:noFill/>
          </a:ln>
        </p:spPr>
        <p:txBody>
          <a:bodyPr vert="horz" wrap="square" lIns="0" tIns="0" rIns="0" bIns="0" anchor="t" anchorCtr="0" compatLnSpc="1">
            <a:normAutofit/>
          </a:bodyPr>
          <a:lstStyle/>
          <a:p>
            <a:pPr marL="0" lvl="0" indent="0">
              <a:lnSpc>
                <a:spcPct val="150000"/>
              </a:lnSpc>
              <a:buNone/>
            </a:pPr>
            <a:r>
              <a:rPr lang="pl-PL" sz="1500" dirty="0">
                <a:latin typeface="Calibri" pitchFamily="34"/>
                <a:cs typeface="Calibri" pitchFamily="34"/>
              </a:rPr>
              <a:t>Znak dodatkowy w układzie poziomym umieszcza się zawsze po pionowej rozdzielającej linii w kolorze czarnym. Z kolei znak dodatkowy w układzie pionowym umieszcza się zawsze po poziomej rozdzielającej linii w kolorze czarnym.</a:t>
            </a:r>
          </a:p>
          <a:p>
            <a:pPr marL="0" lvl="0" indent="0">
              <a:lnSpc>
                <a:spcPct val="150000"/>
              </a:lnSpc>
              <a:buNone/>
            </a:pPr>
            <a:r>
              <a:rPr lang="pl-PL" sz="1500" b="1" dirty="0">
                <a:latin typeface="Calibri" pitchFamily="34"/>
                <a:cs typeface="Calibri" pitchFamily="34"/>
              </a:rPr>
              <a:t>Liczba znaków w zestawieniu (tzn. w jednej linii) nie może przekraczać czterech.</a:t>
            </a:r>
          </a:p>
          <a:p>
            <a:pPr marL="0" lvl="0" indent="0">
              <a:lnSpc>
                <a:spcPct val="150000"/>
              </a:lnSpc>
              <a:buNone/>
            </a:pPr>
            <a:r>
              <a:rPr lang="pl-PL" sz="1500" dirty="0">
                <a:latin typeface="Calibri" pitchFamily="34"/>
                <a:cs typeface="Calibri" pitchFamily="34"/>
              </a:rPr>
              <a:t>Jeśli w zestawieniu lub na materiale występują inne znaki dodatkowe (logo), to nie mogą być one większe (mierzone wysokością lub szerokością) od flagi (symbolu) Unii Europejskiej.</a:t>
            </a:r>
          </a:p>
        </p:txBody>
      </p:sp>
      <p:sp>
        <p:nvSpPr>
          <p:cNvPr id="4" name="Symbol zastępczy daty 3">
            <a:extLst>
              <a:ext uri="{FF2B5EF4-FFF2-40B4-BE49-F238E27FC236}">
                <a16:creationId xmlns:a16="http://schemas.microsoft.com/office/drawing/2014/main" id="{9F463FE4-25D0-F1D1-7AF4-7430EC060DC5}"/>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378EEDDB-845F-4FBF-8CFE-500A405ED877}"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pic>
        <p:nvPicPr>
          <p:cNvPr id="6" name="Picture 3">
            <a:extLst>
              <a:ext uri="{FF2B5EF4-FFF2-40B4-BE49-F238E27FC236}">
                <a16:creationId xmlns:a16="http://schemas.microsoft.com/office/drawing/2014/main" id="{BCEDA2FA-EF2F-FD19-A539-4BEFFF20B1E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77065" y="3809958"/>
            <a:ext cx="7235059" cy="54231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14E87-EEB9-BCF0-F765-AC56FD3CF039}"/>
            </a:ext>
          </a:extLst>
        </p:cNvPr>
        <p:cNvGrpSpPr/>
        <p:nvPr/>
      </p:nvGrpSpPr>
      <p:grpSpPr>
        <a:xfrm>
          <a:off x="0" y="0"/>
          <a:ext cx="0" cy="0"/>
          <a:chOff x="0" y="0"/>
          <a:chExt cx="0" cy="0"/>
        </a:xfrm>
      </p:grpSpPr>
      <p:sp>
        <p:nvSpPr>
          <p:cNvPr id="2" name="Tytuł 4">
            <a:extLst>
              <a:ext uri="{FF2B5EF4-FFF2-40B4-BE49-F238E27FC236}">
                <a16:creationId xmlns:a16="http://schemas.microsoft.com/office/drawing/2014/main" id="{C902CEAE-1CB2-6F41-A91F-5EE132E5F1C0}"/>
              </a:ext>
            </a:extLst>
          </p:cNvPr>
          <p:cNvSpPr txBox="1">
            <a:spLocks noGrp="1"/>
          </p:cNvSpPr>
          <p:nvPr>
            <p:ph type="title"/>
          </p:nvPr>
        </p:nvSpPr>
        <p:spPr>
          <a:xfrm>
            <a:off x="877065" y="612236"/>
            <a:ext cx="7389549" cy="437339"/>
          </a:xfrm>
          <a:prstGeom prst="rect">
            <a:avLst/>
          </a:prstGeom>
          <a:noFill/>
          <a:ln>
            <a:noFill/>
          </a:ln>
        </p:spPr>
        <p:txBody>
          <a:bodyPr vert="horz" wrap="square" lIns="0" tIns="0" rIns="0" bIns="0" anchor="t" anchorCtr="0" compatLnSpc="1">
            <a:normAutofit/>
          </a:bodyPr>
          <a:lstStyle/>
          <a:p>
            <a:pPr lvl="0"/>
            <a:r>
              <a:rPr lang="pl-PL" sz="2000" dirty="0">
                <a:latin typeface="Calibri" pitchFamily="34"/>
                <a:cs typeface="Calibri" pitchFamily="34"/>
              </a:rPr>
              <a:t>Umieszczenie znaku dodatkowego KPO</a:t>
            </a:r>
          </a:p>
        </p:txBody>
      </p:sp>
      <p:sp>
        <p:nvSpPr>
          <p:cNvPr id="3" name="Symbol zastępczy zawartości 5">
            <a:extLst>
              <a:ext uri="{FF2B5EF4-FFF2-40B4-BE49-F238E27FC236}">
                <a16:creationId xmlns:a16="http://schemas.microsoft.com/office/drawing/2014/main" id="{29724A4D-2C8C-C95E-878C-1C927B5F6F71}"/>
              </a:ext>
            </a:extLst>
          </p:cNvPr>
          <p:cNvSpPr txBox="1">
            <a:spLocks noGrp="1"/>
          </p:cNvSpPr>
          <p:nvPr>
            <p:ph idx="1"/>
          </p:nvPr>
        </p:nvSpPr>
        <p:spPr>
          <a:xfrm>
            <a:off x="877065" y="1141646"/>
            <a:ext cx="7389549" cy="2523908"/>
          </a:xfrm>
          <a:prstGeom prst="rect">
            <a:avLst/>
          </a:prstGeom>
          <a:noFill/>
          <a:ln>
            <a:noFill/>
          </a:ln>
        </p:spPr>
        <p:txBody>
          <a:bodyPr vert="horz" wrap="square" lIns="0" tIns="0" rIns="0" bIns="0" anchor="t" anchorCtr="0" compatLnSpc="1">
            <a:normAutofit/>
          </a:bodyPr>
          <a:lstStyle/>
          <a:p>
            <a:pPr marL="0" lvl="0" indent="0">
              <a:lnSpc>
                <a:spcPct val="150000"/>
              </a:lnSpc>
              <a:buNone/>
            </a:pPr>
            <a:r>
              <a:rPr lang="pl-PL" sz="1500" dirty="0">
                <a:latin typeface="Calibri" pitchFamily="34"/>
                <a:cs typeface="Calibri" pitchFamily="34"/>
              </a:rPr>
              <a:t>Znak dodatkowy w układzie poziomym umieszcza się zawsze po pionowej rozdzielającej linii w kolorze czarnym. Z kolei znak dodatkowy w układzie pionowym umieszcza się zawsze po poziomej rozdzielającej linii w kolorze czarnym.</a:t>
            </a:r>
          </a:p>
          <a:p>
            <a:pPr marL="0" lvl="0" indent="0">
              <a:lnSpc>
                <a:spcPct val="150000"/>
              </a:lnSpc>
              <a:buNone/>
            </a:pPr>
            <a:r>
              <a:rPr lang="pl-PL" sz="1500" b="1" dirty="0">
                <a:latin typeface="Calibri" pitchFamily="34"/>
                <a:cs typeface="Calibri" pitchFamily="34"/>
              </a:rPr>
              <a:t>Liczba znaków w zestawieniu (tzn. w jednej linii) nie może przekraczać czterech.</a:t>
            </a:r>
          </a:p>
          <a:p>
            <a:pPr marL="0" lvl="0" indent="0">
              <a:lnSpc>
                <a:spcPct val="150000"/>
              </a:lnSpc>
              <a:buNone/>
            </a:pPr>
            <a:r>
              <a:rPr lang="pl-PL" sz="1500" dirty="0">
                <a:latin typeface="Calibri" pitchFamily="34"/>
                <a:cs typeface="Calibri" pitchFamily="34"/>
              </a:rPr>
              <a:t>Jeśli w zestawieniu lub na materiale występują inne znaki dodatkowe (logo), to nie mogą być one większe (mierzone wysokością lub szerokością) od flagi (symbolu) Unii Europejskiej.</a:t>
            </a:r>
          </a:p>
        </p:txBody>
      </p:sp>
      <p:sp>
        <p:nvSpPr>
          <p:cNvPr id="4" name="Symbol zastępczy daty 3">
            <a:extLst>
              <a:ext uri="{FF2B5EF4-FFF2-40B4-BE49-F238E27FC236}">
                <a16:creationId xmlns:a16="http://schemas.microsoft.com/office/drawing/2014/main" id="{190AC573-98E1-A455-717B-D35371AE87B2}"/>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378EEDDB-845F-4FBF-8CFE-500A405ED877}"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pic>
        <p:nvPicPr>
          <p:cNvPr id="10" name="Obraz 9">
            <a:extLst>
              <a:ext uri="{FF2B5EF4-FFF2-40B4-BE49-F238E27FC236}">
                <a16:creationId xmlns:a16="http://schemas.microsoft.com/office/drawing/2014/main" id="{C3F0F9A3-B2A3-DE82-44BC-B9275975337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144" y="3783184"/>
            <a:ext cx="7484273" cy="437339"/>
          </a:xfrm>
          <a:prstGeom prst="rect">
            <a:avLst/>
          </a:prstGeom>
          <a:noFill/>
          <a:ln>
            <a:noFill/>
          </a:ln>
        </p:spPr>
      </p:pic>
    </p:spTree>
    <p:extLst>
      <p:ext uri="{BB962C8B-B14F-4D97-AF65-F5344CB8AC3E}">
        <p14:creationId xmlns:p14="http://schemas.microsoft.com/office/powerpoint/2010/main" val="3434259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3837AE3C-B9D8-FE78-3829-B5BD1FE14574}"/>
              </a:ext>
            </a:extLst>
          </p:cNvPr>
          <p:cNvSpPr txBox="1">
            <a:spLocks noGrp="1"/>
          </p:cNvSpPr>
          <p:nvPr>
            <p:ph type="title"/>
          </p:nvPr>
        </p:nvSpPr>
        <p:spPr>
          <a:xfrm>
            <a:off x="877065" y="612236"/>
            <a:ext cx="7389549" cy="380756"/>
          </a:xfrm>
          <a:prstGeom prst="rect">
            <a:avLst/>
          </a:prstGeom>
          <a:noFill/>
          <a:ln>
            <a:noFill/>
          </a:ln>
        </p:spPr>
        <p:txBody>
          <a:bodyPr vert="horz" wrap="square" lIns="0" tIns="0" rIns="0" bIns="0" anchor="t" anchorCtr="0" compatLnSpc="1">
            <a:normAutofit/>
          </a:bodyPr>
          <a:lstStyle/>
          <a:p>
            <a:pPr lvl="0"/>
            <a:r>
              <a:rPr lang="pl-PL" sz="2000">
                <a:latin typeface="Calibri" pitchFamily="34"/>
                <a:cs typeface="Calibri" pitchFamily="34"/>
              </a:rPr>
              <a:t>Znak dodatkowy</a:t>
            </a:r>
          </a:p>
        </p:txBody>
      </p:sp>
      <p:sp>
        <p:nvSpPr>
          <p:cNvPr id="3" name="Symbol zastępczy zawartości 5">
            <a:extLst>
              <a:ext uri="{FF2B5EF4-FFF2-40B4-BE49-F238E27FC236}">
                <a16:creationId xmlns:a16="http://schemas.microsoft.com/office/drawing/2014/main" id="{E9BB5692-F73F-BD2F-0A0F-BEC6C194FCA3}"/>
              </a:ext>
            </a:extLst>
          </p:cNvPr>
          <p:cNvSpPr txBox="1">
            <a:spLocks noGrp="1"/>
          </p:cNvSpPr>
          <p:nvPr>
            <p:ph idx="1"/>
          </p:nvPr>
        </p:nvSpPr>
        <p:spPr>
          <a:xfrm>
            <a:off x="877394" y="993915"/>
            <a:ext cx="7389549" cy="3882091"/>
          </a:xfrm>
          <a:prstGeom prst="rect">
            <a:avLst/>
          </a:prstGeom>
          <a:noFill/>
          <a:ln>
            <a:noFill/>
          </a:ln>
        </p:spPr>
        <p:txBody>
          <a:bodyPr vert="horz" wrap="square" lIns="0" tIns="0" rIns="0" bIns="0" anchor="t" anchorCtr="0" compatLnSpc="1">
            <a:noAutofit/>
          </a:bodyPr>
          <a:lstStyle/>
          <a:p>
            <a:pPr marL="0" lvl="0" indent="0">
              <a:lnSpc>
                <a:spcPct val="120000"/>
              </a:lnSpc>
              <a:buNone/>
            </a:pPr>
            <a:r>
              <a:rPr lang="pl-PL" sz="1600" dirty="0">
                <a:latin typeface="Calibri" pitchFamily="34"/>
                <a:cs typeface="Calibri" pitchFamily="34"/>
              </a:rPr>
              <a:t>Może nim być: logo beneficjenta/OOW, logo partnera projektu, logo projektu, logo instytucji zarządzającej, pośredniczącej lub wdrażającej, logo instytucji koordynującej, logo instytucji odpowiedzialnej za inwestycje lub reformy czy logo jednostki wspierającej.</a:t>
            </a:r>
          </a:p>
          <a:p>
            <a:pPr marL="0" lvl="0" indent="0">
              <a:lnSpc>
                <a:spcPct val="120000"/>
              </a:lnSpc>
              <a:buNone/>
            </a:pPr>
            <a:r>
              <a:rPr lang="pl-PL" sz="1600" dirty="0">
                <a:latin typeface="Calibri" pitchFamily="34"/>
                <a:cs typeface="Calibri" pitchFamily="34"/>
              </a:rPr>
              <a:t>Nie można w zestawieniu umieszczać znaków podmiotów (np. wykonawców, podwykonawców), którzy realizują działania w projekcie/przedsięwzięciu, ale którzy nie są beneficjentami/ odbiorcami wsparcia. Inne znaki, jeśli są potrzebne, można umieścić poza zestawieniem – linią znaków: </a:t>
            </a:r>
            <a:br>
              <a:rPr lang="pl-PL" sz="1600" dirty="0">
                <a:latin typeface="Calibri" pitchFamily="34"/>
                <a:cs typeface="Calibri" pitchFamily="34"/>
              </a:rPr>
            </a:br>
            <a:r>
              <a:rPr lang="pl-PL" sz="1600" dirty="0">
                <a:latin typeface="Calibri" pitchFamily="34"/>
                <a:cs typeface="Calibri" pitchFamily="34"/>
              </a:rPr>
              <a:t>FERC - FE, barw RP, UE</a:t>
            </a:r>
          </a:p>
          <a:p>
            <a:pPr marL="0" lvl="0" indent="0">
              <a:lnSpc>
                <a:spcPct val="120000"/>
              </a:lnSpc>
              <a:buNone/>
            </a:pPr>
            <a:br>
              <a:rPr lang="pl-PL" sz="1600" dirty="0">
                <a:latin typeface="Calibri" pitchFamily="34"/>
                <a:cs typeface="Calibri" pitchFamily="34"/>
              </a:rPr>
            </a:br>
            <a:r>
              <a:rPr lang="pl-PL" sz="1600" dirty="0">
                <a:latin typeface="Calibri" pitchFamily="34"/>
                <a:cs typeface="Calibri" pitchFamily="34"/>
              </a:rPr>
              <a:t>KPO – KPO, barw RP, NGEU  </a:t>
            </a:r>
          </a:p>
          <a:p>
            <a:pPr marL="0" lvl="0" indent="0">
              <a:lnSpc>
                <a:spcPct val="120000"/>
              </a:lnSpc>
              <a:buNone/>
            </a:pPr>
            <a:br>
              <a:rPr lang="pl-PL" sz="1600" dirty="0">
                <a:latin typeface="Calibri" pitchFamily="34"/>
                <a:cs typeface="Calibri" pitchFamily="34"/>
              </a:rPr>
            </a:br>
            <a:r>
              <a:rPr lang="pl-PL" sz="1600" dirty="0">
                <a:latin typeface="Calibri" pitchFamily="34"/>
                <a:cs typeface="Calibri" pitchFamily="34"/>
              </a:rPr>
              <a:t>(z wyjątkiem tablic, plakatów i naklejek, których wzory </a:t>
            </a:r>
            <a:r>
              <a:rPr lang="pl-PL" sz="1600" b="1" dirty="0">
                <a:latin typeface="Calibri" pitchFamily="34"/>
                <a:cs typeface="Calibri" pitchFamily="34"/>
              </a:rPr>
              <a:t>nie mogą </a:t>
            </a:r>
            <a:r>
              <a:rPr lang="pl-PL" sz="1600" dirty="0">
                <a:latin typeface="Calibri" pitchFamily="34"/>
                <a:cs typeface="Calibri" pitchFamily="34"/>
              </a:rPr>
              <a:t>być modyfikowane).</a:t>
            </a:r>
          </a:p>
        </p:txBody>
      </p:sp>
      <p:sp>
        <p:nvSpPr>
          <p:cNvPr id="4" name="Symbol zastępczy daty 3">
            <a:extLst>
              <a:ext uri="{FF2B5EF4-FFF2-40B4-BE49-F238E27FC236}">
                <a16:creationId xmlns:a16="http://schemas.microsoft.com/office/drawing/2014/main" id="{B0B497DC-29E2-B06C-EDA9-4087F0119B67}"/>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BAE48A2-2BA7-4007-9A88-808D24057FA9}"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pic>
        <p:nvPicPr>
          <p:cNvPr id="7" name="Obraz 6">
            <a:extLst>
              <a:ext uri="{FF2B5EF4-FFF2-40B4-BE49-F238E27FC236}">
                <a16:creationId xmlns:a16="http://schemas.microsoft.com/office/drawing/2014/main" id="{A0C0EBA9-4F08-B76D-BA0D-774542F612B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03848" y="3129343"/>
            <a:ext cx="4607152" cy="647412"/>
          </a:xfrm>
          <a:prstGeom prst="rect">
            <a:avLst/>
          </a:prstGeom>
          <a:noFill/>
          <a:ln cap="flat">
            <a:noFill/>
          </a:ln>
        </p:spPr>
      </p:pic>
      <p:pic>
        <p:nvPicPr>
          <p:cNvPr id="8" name="Obraz 7">
            <a:extLst>
              <a:ext uri="{FF2B5EF4-FFF2-40B4-BE49-F238E27FC236}">
                <a16:creationId xmlns:a16="http://schemas.microsoft.com/office/drawing/2014/main" id="{81713DFD-148A-5416-8D4E-4518C32EB18C}"/>
              </a:ext>
              <a:ext uri="{C183D7F6-B498-43B3-948B-1728B52AA6E4}">
                <adec:decorative xmlns:adec="http://schemas.microsoft.com/office/drawing/2017/decorative" val="1"/>
              </a:ext>
            </a:extLst>
          </p:cNvPr>
          <p:cNvPicPr>
            <a:picLocks noChangeAspect="1"/>
          </p:cNvPicPr>
          <p:nvPr/>
        </p:nvPicPr>
        <p:blipFill rotWithShape="1">
          <a:blip r:embed="rId3"/>
          <a:srcRect l="5496" t="43631" r="6068" b="38554"/>
          <a:stretch/>
        </p:blipFill>
        <p:spPr bwMode="auto">
          <a:xfrm>
            <a:off x="3203848" y="3888618"/>
            <a:ext cx="4607152" cy="521934"/>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A456CD3E-3FC3-BF62-4319-F799F8180F1E}"/>
              </a:ext>
            </a:extLst>
          </p:cNvPr>
          <p:cNvSpPr txBox="1">
            <a:spLocks noGrp="1"/>
          </p:cNvSpPr>
          <p:nvPr>
            <p:ph type="title"/>
          </p:nvPr>
        </p:nvSpPr>
        <p:spPr>
          <a:xfrm>
            <a:off x="877065" y="616744"/>
            <a:ext cx="7389549" cy="734820"/>
          </a:xfrm>
          <a:prstGeom prst="rect">
            <a:avLst/>
          </a:prstGeom>
          <a:noFill/>
          <a:ln>
            <a:noFill/>
          </a:ln>
        </p:spPr>
        <p:txBody>
          <a:bodyPr vert="horz" wrap="square" lIns="0" tIns="0" rIns="0" bIns="0" anchor="t" anchorCtr="0" compatLnSpc="1">
            <a:normAutofit/>
          </a:bodyPr>
          <a:lstStyle/>
          <a:p>
            <a:pPr lvl="0"/>
            <a:r>
              <a:rPr lang="pl-PL" sz="2000">
                <a:latin typeface="Calibri" pitchFamily="34"/>
                <a:cs typeface="Calibri" pitchFamily="34"/>
              </a:rPr>
              <a:t>Widoczność znaków</a:t>
            </a:r>
          </a:p>
        </p:txBody>
      </p:sp>
      <p:sp>
        <p:nvSpPr>
          <p:cNvPr id="3" name="Symbol zastępczy zawartości 5">
            <a:extLst>
              <a:ext uri="{FF2B5EF4-FFF2-40B4-BE49-F238E27FC236}">
                <a16:creationId xmlns:a16="http://schemas.microsoft.com/office/drawing/2014/main" id="{BEE5E1F4-B734-1D53-3E06-D204DF365EAC}"/>
              </a:ext>
            </a:extLst>
          </p:cNvPr>
          <p:cNvSpPr txBox="1">
            <a:spLocks noGrp="1"/>
          </p:cNvSpPr>
          <p:nvPr>
            <p:ph idx="1"/>
          </p:nvPr>
        </p:nvSpPr>
        <p:spPr>
          <a:xfrm>
            <a:off x="819732" y="1260289"/>
            <a:ext cx="7389549" cy="3515969"/>
          </a:xfrm>
          <a:prstGeom prst="rect">
            <a:avLst/>
          </a:prstGeom>
          <a:noFill/>
          <a:ln>
            <a:noFill/>
          </a:ln>
        </p:spPr>
        <p:txBody>
          <a:bodyPr vert="horz" wrap="square" lIns="0" tIns="0" rIns="0" bIns="0" anchor="t" anchorCtr="0" compatLnSpc="1">
            <a:noAutofit/>
          </a:bodyPr>
          <a:lstStyle/>
          <a:p>
            <a:pPr lvl="0">
              <a:lnSpc>
                <a:spcPct val="140000"/>
              </a:lnSpc>
            </a:pPr>
            <a:r>
              <a:rPr lang="pl-PL" sz="1600" b="1" dirty="0">
                <a:latin typeface="Calibri" pitchFamily="34"/>
                <a:cs typeface="Calibri" pitchFamily="34"/>
              </a:rPr>
              <a:t>FERC. </a:t>
            </a:r>
            <a:r>
              <a:rPr lang="pl-PL" sz="1600" dirty="0">
                <a:latin typeface="Calibri" pitchFamily="34"/>
                <a:cs typeface="Calibri" pitchFamily="34"/>
              </a:rPr>
              <a:t>Znak Funduszy Europejskich, znak barw RP oraz znak Unii Europejskiej muszą być czytelne i wyraźne, zawsze umieszczone w widocznym miejscu materiału lub dokumentu. Dla spełnienia tego warunku wystarczy, jeśli np. pierwsza strona dokumentu zostanie oznaczona zestawieniem znaków.</a:t>
            </a:r>
          </a:p>
          <a:p>
            <a:pPr lvl="0">
              <a:lnSpc>
                <a:spcPct val="140000"/>
              </a:lnSpc>
            </a:pPr>
            <a:r>
              <a:rPr lang="pl-PL" sz="1600" b="1" dirty="0">
                <a:latin typeface="Calibri" pitchFamily="34"/>
                <a:cs typeface="Calibri" pitchFamily="34"/>
              </a:rPr>
              <a:t>KPO. </a:t>
            </a:r>
            <a:r>
              <a:rPr lang="pl-PL" sz="1600" dirty="0">
                <a:latin typeface="Calibri" pitchFamily="34"/>
                <a:cs typeface="Calibri" pitchFamily="34"/>
              </a:rPr>
              <a:t>Należy zadbać, aby znaki i napisy (logotypy) były czytelne dla odbiorcy i wyraźnie widoczne. Znak KPO, barwy RP i znak NGEU muszą być proporcjonalne względem siebie. </a:t>
            </a:r>
            <a:br>
              <a:rPr lang="pl-PL" sz="1600" dirty="0">
                <a:latin typeface="Calibri" pitchFamily="34"/>
                <a:cs typeface="Calibri" pitchFamily="34"/>
              </a:rPr>
            </a:br>
            <a:r>
              <a:rPr lang="pl-PL" sz="1600" dirty="0">
                <a:latin typeface="Calibri" pitchFamily="34"/>
                <a:cs typeface="Calibri" pitchFamily="34"/>
              </a:rPr>
              <a:t>Jeżeli zestawienie jest umieszczane na różnych, barwnych tłach, trzeba zastosować najpierw biały obszar/ ramkę z zachowanie wymiarów dla pola ochronnego znaków.</a:t>
            </a:r>
          </a:p>
        </p:txBody>
      </p:sp>
      <p:sp>
        <p:nvSpPr>
          <p:cNvPr id="4" name="Symbol zastępczy daty 3">
            <a:extLst>
              <a:ext uri="{FF2B5EF4-FFF2-40B4-BE49-F238E27FC236}">
                <a16:creationId xmlns:a16="http://schemas.microsoft.com/office/drawing/2014/main" id="{6506CC67-BBE8-F686-92A7-781E544E709B}"/>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05185EE8-974C-4E68-8CFC-4276AB0B3D53}"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99D0A-3966-C8D8-1441-E3BAB8746BB5}"/>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CC4ACC74-EFAF-3689-94A8-E59017021354}"/>
              </a:ext>
            </a:extLst>
          </p:cNvPr>
          <p:cNvSpPr>
            <a:spLocks noGrp="1"/>
          </p:cNvSpPr>
          <p:nvPr>
            <p:ph type="title"/>
          </p:nvPr>
        </p:nvSpPr>
        <p:spPr/>
        <p:txBody>
          <a:bodyPr/>
          <a:lstStyle/>
          <a:p>
            <a:r>
              <a:rPr lang="pl-PL" dirty="0"/>
              <a:t>Obowiązki informacyjne i promocyjne</a:t>
            </a:r>
          </a:p>
        </p:txBody>
      </p:sp>
      <p:sp>
        <p:nvSpPr>
          <p:cNvPr id="6" name="Symbol zastępczy zawartości 5">
            <a:extLst>
              <a:ext uri="{FF2B5EF4-FFF2-40B4-BE49-F238E27FC236}">
                <a16:creationId xmlns:a16="http://schemas.microsoft.com/office/drawing/2014/main" id="{6AE16571-D9FD-ED27-65FE-1B4DC378B881}"/>
              </a:ext>
            </a:extLst>
          </p:cNvPr>
          <p:cNvSpPr>
            <a:spLocks noGrp="1"/>
          </p:cNvSpPr>
          <p:nvPr>
            <p:ph idx="1"/>
          </p:nvPr>
        </p:nvSpPr>
        <p:spPr>
          <a:xfrm>
            <a:off x="395536" y="1059582"/>
            <a:ext cx="8280920" cy="3888432"/>
          </a:xfrm>
        </p:spPr>
        <p:txBody>
          <a:bodyPr>
            <a:normAutofit/>
          </a:bodyPr>
          <a:lstStyle/>
          <a:p>
            <a:pPr marL="0" indent="0">
              <a:lnSpc>
                <a:spcPct val="170000"/>
              </a:lnSpc>
              <a:spcBef>
                <a:spcPts val="1800"/>
              </a:spcBef>
              <a:spcAft>
                <a:spcPts val="1800"/>
              </a:spcAft>
              <a:buNone/>
            </a:pPr>
            <a:r>
              <a:rPr lang="pl-PL" sz="1600" dirty="0">
                <a:solidFill>
                  <a:srgbClr val="000000"/>
                </a:solidFill>
                <a:latin typeface="Calibri" pitchFamily="34"/>
                <a:ea typeface="Open Sans" pitchFamily="2"/>
                <a:cs typeface="Calibri" pitchFamily="34"/>
              </a:rPr>
              <a:t>Obowiązki, zakres wydatków oraz warunki kwalifikowalności wydatków w ramach informacji i promocji dla </a:t>
            </a:r>
            <a:r>
              <a:rPr lang="pl-PL" sz="1600" b="1" dirty="0">
                <a:solidFill>
                  <a:srgbClr val="000000"/>
                </a:solidFill>
                <a:latin typeface="Calibri" pitchFamily="34"/>
                <a:ea typeface="Open Sans" pitchFamily="2"/>
                <a:cs typeface="Calibri" pitchFamily="34"/>
              </a:rPr>
              <a:t>FERC</a:t>
            </a:r>
            <a:r>
              <a:rPr lang="pl-PL" sz="1600" dirty="0">
                <a:solidFill>
                  <a:srgbClr val="000000"/>
                </a:solidFill>
                <a:latin typeface="Calibri" pitchFamily="34"/>
                <a:ea typeface="Open Sans" pitchFamily="2"/>
                <a:cs typeface="Calibri" pitchFamily="34"/>
              </a:rPr>
              <a:t> wynikają z:</a:t>
            </a:r>
          </a:p>
          <a:p>
            <a:pPr marL="495449" lvl="0" indent="-342900">
              <a:lnSpc>
                <a:spcPct val="150000"/>
              </a:lnSpc>
              <a:spcBef>
                <a:spcPts val="600"/>
              </a:spcBef>
              <a:buFont typeface="Wingdings" pitchFamily="2"/>
              <a:buChar char="ü"/>
            </a:pPr>
            <a:r>
              <a:rPr lang="pl-PL" sz="1600" dirty="0">
                <a:latin typeface="Calibri" pitchFamily="34"/>
                <a:cs typeface="Calibri" pitchFamily="34"/>
              </a:rPr>
              <a:t>Umowy o dofinasowanie projektu,</a:t>
            </a:r>
          </a:p>
          <a:p>
            <a:pPr marL="495449" lvl="0" indent="-342900">
              <a:lnSpc>
                <a:spcPct val="150000"/>
              </a:lnSpc>
              <a:spcBef>
                <a:spcPts val="600"/>
              </a:spcBef>
              <a:buFont typeface="Wingdings" pitchFamily="2"/>
              <a:buChar char="ü"/>
            </a:pPr>
            <a:r>
              <a:rPr lang="pl-PL" sz="1600" dirty="0">
                <a:latin typeface="Calibri" pitchFamily="34"/>
                <a:cs typeface="Calibri" pitchFamily="34"/>
              </a:rPr>
              <a:t>Wytycznych w zakresie kwalifikowania wydatków, </a:t>
            </a:r>
          </a:p>
          <a:p>
            <a:pPr marL="495449" lvl="0" indent="-342900">
              <a:lnSpc>
                <a:spcPct val="150000"/>
              </a:lnSpc>
              <a:spcBef>
                <a:spcPts val="600"/>
              </a:spcBef>
              <a:buFont typeface="Wingdings" pitchFamily="2"/>
              <a:buChar char="ü"/>
            </a:pPr>
            <a:r>
              <a:rPr lang="pl-PL" sz="1600" dirty="0">
                <a:latin typeface="Calibri" pitchFamily="34"/>
                <a:cs typeface="Calibri" pitchFamily="34"/>
              </a:rPr>
              <a:t>Katalogu wydatków kwalifikowanych,</a:t>
            </a:r>
          </a:p>
          <a:p>
            <a:pPr marL="495449" lvl="0" indent="-342900">
              <a:lnSpc>
                <a:spcPct val="150000"/>
              </a:lnSpc>
              <a:spcBef>
                <a:spcPts val="600"/>
              </a:spcBef>
              <a:buFont typeface="Wingdings" pitchFamily="2"/>
              <a:buChar char="ü"/>
            </a:pPr>
            <a:r>
              <a:rPr lang="pl-PL" sz="1600" dirty="0">
                <a:latin typeface="Calibri" pitchFamily="34"/>
                <a:cs typeface="Calibri" pitchFamily="34"/>
              </a:rPr>
              <a:t>Podręcznika wnioskodawcy i beneficjenta programów polityki spójności 2021-2027 w zakresie informacji i promocji.</a:t>
            </a:r>
          </a:p>
        </p:txBody>
      </p:sp>
      <p:sp>
        <p:nvSpPr>
          <p:cNvPr id="4" name="Symbol zastępczy daty 3">
            <a:extLst>
              <a:ext uri="{FF2B5EF4-FFF2-40B4-BE49-F238E27FC236}">
                <a16:creationId xmlns:a16="http://schemas.microsoft.com/office/drawing/2014/main" id="{10C2BDB9-D1AF-B31C-1EE0-29D2574496EE}"/>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647292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AA089C3D-3EBC-1A33-71A5-467ADC21896D}"/>
              </a:ext>
            </a:extLst>
          </p:cNvPr>
          <p:cNvSpPr txBox="1">
            <a:spLocks noGrp="1"/>
          </p:cNvSpPr>
          <p:nvPr>
            <p:ph type="title"/>
          </p:nvPr>
        </p:nvSpPr>
        <p:spPr>
          <a:xfrm>
            <a:off x="877065" y="612236"/>
            <a:ext cx="7389549" cy="734820"/>
          </a:xfrm>
          <a:prstGeom prst="rect">
            <a:avLst/>
          </a:prstGeom>
          <a:noFill/>
          <a:ln>
            <a:noFill/>
          </a:ln>
        </p:spPr>
        <p:txBody>
          <a:bodyPr vert="horz" wrap="square" lIns="0" tIns="0" rIns="0" bIns="0" anchor="t" anchorCtr="0" compatLnSpc="1">
            <a:normAutofit/>
          </a:bodyPr>
          <a:lstStyle/>
          <a:p>
            <a:pPr lvl="0"/>
            <a:r>
              <a:rPr lang="pl-PL" sz="1700" dirty="0">
                <a:latin typeface="Calibri" pitchFamily="34"/>
                <a:cs typeface="Calibri" pitchFamily="34"/>
              </a:rPr>
              <a:t>Wersje kolorystyczne znaku Funduszy Europejskich/KPO, znaku barw RP</a:t>
            </a:r>
            <a:br>
              <a:rPr lang="pl-PL" sz="1700" dirty="0">
                <a:latin typeface="Calibri" pitchFamily="34"/>
                <a:cs typeface="Calibri" pitchFamily="34"/>
              </a:rPr>
            </a:br>
            <a:r>
              <a:rPr lang="pl-PL" sz="1700" dirty="0">
                <a:latin typeface="Calibri" pitchFamily="34"/>
                <a:cs typeface="Calibri" pitchFamily="34"/>
              </a:rPr>
              <a:t>i znaku Unii Europejskiej/NextGenerationUE</a:t>
            </a:r>
          </a:p>
        </p:txBody>
      </p:sp>
      <p:sp>
        <p:nvSpPr>
          <p:cNvPr id="3" name="Symbol zastępczy zawartości 5">
            <a:extLst>
              <a:ext uri="{FF2B5EF4-FFF2-40B4-BE49-F238E27FC236}">
                <a16:creationId xmlns:a16="http://schemas.microsoft.com/office/drawing/2014/main" id="{21B0EB33-C8DD-4FE2-8F15-FADC63E42DFD}"/>
              </a:ext>
            </a:extLst>
          </p:cNvPr>
          <p:cNvSpPr txBox="1">
            <a:spLocks noGrp="1"/>
          </p:cNvSpPr>
          <p:nvPr>
            <p:ph idx="1"/>
          </p:nvPr>
        </p:nvSpPr>
        <p:spPr>
          <a:xfrm>
            <a:off x="611560" y="1275606"/>
            <a:ext cx="7649524" cy="4032448"/>
          </a:xfrm>
          <a:prstGeom prst="rect">
            <a:avLst/>
          </a:prstGeom>
          <a:noFill/>
          <a:ln>
            <a:noFill/>
          </a:ln>
        </p:spPr>
        <p:txBody>
          <a:bodyPr vert="horz" wrap="square" lIns="0" tIns="0" rIns="0" bIns="0" anchor="t" anchorCtr="0" compatLnSpc="1">
            <a:noAutofit/>
          </a:bodyPr>
          <a:lstStyle/>
          <a:p>
            <a:pPr marL="0" lvl="0" indent="0">
              <a:lnSpc>
                <a:spcPct val="130000"/>
              </a:lnSpc>
              <a:spcBef>
                <a:spcPts val="600"/>
              </a:spcBef>
              <a:buNone/>
            </a:pPr>
            <a:r>
              <a:rPr lang="pl-PL" sz="1600" b="1" dirty="0">
                <a:latin typeface="Calibri" pitchFamily="34"/>
                <a:cs typeface="Calibri" pitchFamily="34"/>
              </a:rPr>
              <a:t>UWAGA</a:t>
            </a:r>
            <a:r>
              <a:rPr lang="pl-PL" sz="1600" dirty="0">
                <a:latin typeface="Calibri" pitchFamily="34"/>
                <a:cs typeface="Calibri" pitchFamily="34"/>
              </a:rPr>
              <a:t>: Znak barw RP występuje wyłącznie w wersji pełnokolorowej. Dlatego zestawienie znaków FE/KPO, znaku barw RP i znaku UE/NGUE zawsze występuje w wersji pełnokolorowej.</a:t>
            </a:r>
          </a:p>
          <a:p>
            <a:pPr marL="0" lvl="0" indent="0">
              <a:lnSpc>
                <a:spcPct val="130000"/>
              </a:lnSpc>
              <a:spcBef>
                <a:spcPts val="600"/>
              </a:spcBef>
              <a:buNone/>
            </a:pPr>
            <a:r>
              <a:rPr lang="pl-PL" sz="1600" dirty="0">
                <a:latin typeface="Calibri" pitchFamily="34"/>
                <a:cs typeface="Calibri" pitchFamily="34"/>
              </a:rPr>
              <a:t>Pełnokolorowe zestawienia znaków musisz stosować w przypadku następujących materiałów:</a:t>
            </a:r>
          </a:p>
          <a:p>
            <a:pPr lvl="0">
              <a:lnSpc>
                <a:spcPct val="100000"/>
              </a:lnSpc>
              <a:spcBef>
                <a:spcPts val="600"/>
              </a:spcBef>
              <a:buFont typeface="Wingdings" pitchFamily="2"/>
              <a:buChar char="ü"/>
            </a:pPr>
            <a:r>
              <a:rPr lang="pl-PL" sz="1600" dirty="0">
                <a:latin typeface="Calibri" pitchFamily="34"/>
                <a:cs typeface="Calibri" pitchFamily="34"/>
              </a:rPr>
              <a:t>strony internetowe, </a:t>
            </a:r>
          </a:p>
          <a:p>
            <a:pPr lvl="0">
              <a:lnSpc>
                <a:spcPct val="100000"/>
              </a:lnSpc>
              <a:spcBef>
                <a:spcPts val="600"/>
              </a:spcBef>
              <a:buFont typeface="Wingdings" pitchFamily="2"/>
              <a:buChar char="ü"/>
            </a:pPr>
            <a:r>
              <a:rPr lang="pl-PL" sz="1600" dirty="0">
                <a:latin typeface="Calibri" pitchFamily="34"/>
                <a:cs typeface="Calibri" pitchFamily="34"/>
              </a:rPr>
              <a:t>publikacje elektroniczne,</a:t>
            </a:r>
          </a:p>
          <a:p>
            <a:pPr lvl="0">
              <a:lnSpc>
                <a:spcPct val="100000"/>
              </a:lnSpc>
              <a:spcBef>
                <a:spcPts val="600"/>
              </a:spcBef>
              <a:buFont typeface="Wingdings" pitchFamily="2"/>
              <a:buChar char="ü"/>
            </a:pPr>
            <a:r>
              <a:rPr lang="pl-PL" sz="1600" dirty="0">
                <a:latin typeface="Calibri" pitchFamily="34"/>
                <a:cs typeface="Calibri" pitchFamily="34"/>
              </a:rPr>
              <a:t>publikacje i materiały drukowane,</a:t>
            </a:r>
          </a:p>
          <a:p>
            <a:pPr lvl="0">
              <a:lnSpc>
                <a:spcPct val="100000"/>
              </a:lnSpc>
              <a:spcBef>
                <a:spcPts val="600"/>
              </a:spcBef>
              <a:buFont typeface="Wingdings" pitchFamily="2"/>
              <a:buChar char="ü"/>
            </a:pPr>
            <a:r>
              <a:rPr lang="pl-PL" sz="1600" dirty="0">
                <a:latin typeface="Calibri" pitchFamily="34"/>
                <a:cs typeface="Calibri" pitchFamily="34"/>
              </a:rPr>
              <a:t>korespondencja drukowana, jeśli papier firmowy jest w wersji kolorowej,</a:t>
            </a:r>
          </a:p>
          <a:p>
            <a:pPr lvl="0">
              <a:lnSpc>
                <a:spcPct val="100000"/>
              </a:lnSpc>
              <a:spcBef>
                <a:spcPts val="600"/>
              </a:spcBef>
              <a:buFont typeface="Wingdings" pitchFamily="2"/>
              <a:buChar char="ü"/>
            </a:pPr>
            <a:r>
              <a:rPr lang="pl-PL" sz="1600" dirty="0">
                <a:latin typeface="Calibri" pitchFamily="34"/>
                <a:cs typeface="Calibri" pitchFamily="34"/>
              </a:rPr>
              <a:t>naklejki,</a:t>
            </a:r>
          </a:p>
          <a:p>
            <a:pPr lvl="0">
              <a:lnSpc>
                <a:spcPct val="100000"/>
              </a:lnSpc>
              <a:spcBef>
                <a:spcPts val="600"/>
              </a:spcBef>
              <a:buFont typeface="Wingdings" pitchFamily="2"/>
              <a:buChar char="ü"/>
            </a:pPr>
            <a:r>
              <a:rPr lang="pl-PL" sz="1600" dirty="0">
                <a:latin typeface="Calibri" pitchFamily="34"/>
                <a:cs typeface="Calibri" pitchFamily="34"/>
              </a:rPr>
              <a:t>materiały </a:t>
            </a:r>
            <a:r>
              <a:rPr lang="pl-PL" sz="1600" dirty="0" err="1">
                <a:latin typeface="Calibri" pitchFamily="34"/>
                <a:cs typeface="Calibri" pitchFamily="34"/>
              </a:rPr>
              <a:t>brandingowe</a:t>
            </a:r>
            <a:r>
              <a:rPr lang="pl-PL" sz="1600" dirty="0">
                <a:latin typeface="Calibri" pitchFamily="34"/>
                <a:cs typeface="Calibri" pitchFamily="34"/>
              </a:rPr>
              <a:t> i wystawowe (np. baner, stand, </a:t>
            </a:r>
            <a:r>
              <a:rPr lang="pl-PL" sz="1600" dirty="0" err="1">
                <a:latin typeface="Calibri" pitchFamily="34"/>
                <a:cs typeface="Calibri" pitchFamily="34"/>
              </a:rPr>
              <a:t>roll-up</a:t>
            </a:r>
            <a:r>
              <a:rPr lang="pl-PL" sz="1600" dirty="0">
                <a:latin typeface="Calibri" pitchFamily="34"/>
                <a:cs typeface="Calibri" pitchFamily="34"/>
              </a:rPr>
              <a:t>, ścianki itp.).</a:t>
            </a:r>
          </a:p>
        </p:txBody>
      </p:sp>
      <p:sp>
        <p:nvSpPr>
          <p:cNvPr id="4" name="Symbol zastępczy daty 3">
            <a:extLst>
              <a:ext uri="{FF2B5EF4-FFF2-40B4-BE49-F238E27FC236}">
                <a16:creationId xmlns:a16="http://schemas.microsoft.com/office/drawing/2014/main" id="{15DB7789-B530-4E16-BFC6-43F9D174F013}"/>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1C6E367-30CC-4F18-9376-3A28124D4A93}"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3C4425B6-A36A-1C26-DE20-0C141CCFAE29}"/>
              </a:ext>
            </a:extLst>
          </p:cNvPr>
          <p:cNvSpPr txBox="1">
            <a:spLocks noGrp="1"/>
          </p:cNvSpPr>
          <p:nvPr>
            <p:ph type="title"/>
          </p:nvPr>
        </p:nvSpPr>
        <p:spPr>
          <a:xfrm>
            <a:off x="877065" y="612236"/>
            <a:ext cx="7389549" cy="734820"/>
          </a:xfrm>
          <a:prstGeom prst="rect">
            <a:avLst/>
          </a:prstGeom>
          <a:noFill/>
          <a:ln>
            <a:noFill/>
          </a:ln>
        </p:spPr>
        <p:txBody>
          <a:bodyPr vert="horz" wrap="square" lIns="0" tIns="0" rIns="0" bIns="0" anchor="t" anchorCtr="0" compatLnSpc="1">
            <a:normAutofit/>
          </a:bodyPr>
          <a:lstStyle/>
          <a:p>
            <a:pPr lvl="0"/>
            <a:r>
              <a:rPr lang="pl-PL" sz="2000" dirty="0">
                <a:latin typeface="Calibri" pitchFamily="34"/>
                <a:cs typeface="Calibri" pitchFamily="34"/>
              </a:rPr>
              <a:t>Achromatyczne zestawienia znaków KPO i FERC </a:t>
            </a:r>
          </a:p>
        </p:txBody>
      </p:sp>
      <p:sp>
        <p:nvSpPr>
          <p:cNvPr id="3" name="Symbol zastępczy zawartości 5">
            <a:extLst>
              <a:ext uri="{FF2B5EF4-FFF2-40B4-BE49-F238E27FC236}">
                <a16:creationId xmlns:a16="http://schemas.microsoft.com/office/drawing/2014/main" id="{A2EB0710-B61E-E0F2-E874-E394EF61AF46}"/>
              </a:ext>
            </a:extLst>
          </p:cNvPr>
          <p:cNvSpPr txBox="1">
            <a:spLocks noGrp="1"/>
          </p:cNvSpPr>
          <p:nvPr>
            <p:ph idx="1"/>
          </p:nvPr>
        </p:nvSpPr>
        <p:spPr>
          <a:xfrm>
            <a:off x="877394" y="1200643"/>
            <a:ext cx="7389549" cy="3689411"/>
          </a:xfrm>
          <a:prstGeom prst="rect">
            <a:avLst/>
          </a:prstGeom>
          <a:noFill/>
          <a:ln>
            <a:noFill/>
          </a:ln>
        </p:spPr>
        <p:txBody>
          <a:bodyPr vert="horz" wrap="square" lIns="0" tIns="0" rIns="0" bIns="0" anchor="t" anchorCtr="0" compatLnSpc="1">
            <a:normAutofit/>
          </a:bodyPr>
          <a:lstStyle/>
          <a:p>
            <a:pPr marL="0" lvl="0" indent="0">
              <a:lnSpc>
                <a:spcPct val="120000"/>
              </a:lnSpc>
              <a:buNone/>
            </a:pPr>
            <a:r>
              <a:rPr lang="pl-PL" sz="1600" dirty="0">
                <a:latin typeface="Calibri" pitchFamily="34"/>
                <a:cs typeface="Calibri" pitchFamily="34"/>
              </a:rPr>
              <a:t>Można użyć, gdy:</a:t>
            </a:r>
          </a:p>
          <a:p>
            <a:pPr lvl="0">
              <a:lnSpc>
                <a:spcPct val="120000"/>
              </a:lnSpc>
            </a:pPr>
            <a:r>
              <a:rPr lang="pl-PL" sz="1600" dirty="0">
                <a:latin typeface="Calibri" pitchFamily="34"/>
                <a:cs typeface="Calibri" pitchFamily="34"/>
              </a:rPr>
              <a:t>nie ma ogólnodostępnych możliwości technicznych zastosowania oznaczeń pełnokolorowych ze względu np. na materiał, z którego wykonano przedmiot np. kamień, mosiądz, brąz lub jeżeli zastosowanie technik pełnokolorowych znacznie podniosłoby koszty,</a:t>
            </a:r>
          </a:p>
          <a:p>
            <a:pPr lvl="0">
              <a:lnSpc>
                <a:spcPct val="120000"/>
              </a:lnSpc>
            </a:pPr>
            <a:r>
              <a:rPr lang="pl-PL" sz="1600" dirty="0">
                <a:latin typeface="Calibri" pitchFamily="34"/>
                <a:cs typeface="Calibri" pitchFamily="34"/>
              </a:rPr>
              <a:t>zastosowanie wersji pełnokolorowych nie jest możliwe ze względu na charakter otoczenia (miejsce kultu lub zabytek), </a:t>
            </a:r>
          </a:p>
          <a:p>
            <a:pPr lvl="0">
              <a:lnSpc>
                <a:spcPct val="120000"/>
              </a:lnSpc>
            </a:pPr>
            <a:r>
              <a:rPr lang="pl-PL" sz="1600" dirty="0">
                <a:latin typeface="Calibri" pitchFamily="34"/>
                <a:cs typeface="Calibri" pitchFamily="34"/>
              </a:rPr>
              <a:t>materiały z założenia występują w wersji achromatycznej, np. korespondencja drukowana (jeśli papier firmowy jest wykonany w wersji achromatycznej), dokumentacja projektowa (np. dokumenty przetargowe, umowy, ogłoszenia, opisy stanowisk pracy).</a:t>
            </a:r>
          </a:p>
        </p:txBody>
      </p:sp>
      <p:sp>
        <p:nvSpPr>
          <p:cNvPr id="4" name="Symbol zastępczy daty 3">
            <a:extLst>
              <a:ext uri="{FF2B5EF4-FFF2-40B4-BE49-F238E27FC236}">
                <a16:creationId xmlns:a16="http://schemas.microsoft.com/office/drawing/2014/main" id="{D40EA3B0-E56E-1473-2760-3C96FD9E31F1}"/>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E7358FDD-1A74-48D5-A973-EEEEF9C645FF}"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4D737DA9-DF33-906A-547B-DEDE0F93548C}"/>
              </a:ext>
            </a:extLst>
          </p:cNvPr>
          <p:cNvSpPr txBox="1">
            <a:spLocks noGrp="1"/>
          </p:cNvSpPr>
          <p:nvPr>
            <p:ph type="title"/>
          </p:nvPr>
        </p:nvSpPr>
        <p:spPr>
          <a:xfrm>
            <a:off x="877065" y="612236"/>
            <a:ext cx="7389549" cy="734820"/>
          </a:xfrm>
          <a:prstGeom prst="rect">
            <a:avLst/>
          </a:prstGeom>
          <a:noFill/>
          <a:ln>
            <a:noFill/>
          </a:ln>
        </p:spPr>
        <p:txBody>
          <a:bodyPr vert="horz" wrap="square" lIns="0" tIns="0" rIns="0" bIns="0" anchor="t" anchorCtr="0" compatLnSpc="1">
            <a:normAutofit/>
          </a:bodyPr>
          <a:lstStyle/>
          <a:p>
            <a:pPr lvl="0"/>
            <a:r>
              <a:rPr lang="pl-PL" sz="2000" dirty="0">
                <a:latin typeface="Calibri" pitchFamily="34"/>
                <a:cs typeface="Calibri" pitchFamily="34"/>
              </a:rPr>
              <a:t>Obowiązek umieszczania tablicy informacyjnej KPO i FERC</a:t>
            </a:r>
          </a:p>
        </p:txBody>
      </p:sp>
      <p:sp>
        <p:nvSpPr>
          <p:cNvPr id="3" name="Symbol zastępczy zawartości 5">
            <a:extLst>
              <a:ext uri="{FF2B5EF4-FFF2-40B4-BE49-F238E27FC236}">
                <a16:creationId xmlns:a16="http://schemas.microsoft.com/office/drawing/2014/main" id="{E66B3AC3-5346-E37D-16F3-846E493F8122}"/>
              </a:ext>
            </a:extLst>
          </p:cNvPr>
          <p:cNvSpPr txBox="1">
            <a:spLocks noGrp="1"/>
          </p:cNvSpPr>
          <p:nvPr>
            <p:ph idx="1"/>
          </p:nvPr>
        </p:nvSpPr>
        <p:spPr>
          <a:xfrm>
            <a:off x="763322" y="1200643"/>
            <a:ext cx="7625102" cy="3689411"/>
          </a:xfrm>
          <a:prstGeom prst="rect">
            <a:avLst/>
          </a:prstGeom>
          <a:noFill/>
          <a:ln>
            <a:noFill/>
          </a:ln>
        </p:spPr>
        <p:txBody>
          <a:bodyPr vert="horz" wrap="square" lIns="0" tIns="0" rIns="0" bIns="0" anchor="t" anchorCtr="0" compatLnSpc="1">
            <a:normAutofit lnSpcReduction="10000"/>
          </a:bodyPr>
          <a:lstStyle/>
          <a:p>
            <a:pPr marL="0" lvl="0" indent="0">
              <a:lnSpc>
                <a:spcPct val="120000"/>
              </a:lnSpc>
              <a:buNone/>
            </a:pPr>
            <a:r>
              <a:rPr lang="pl-PL" sz="1600" b="1" dirty="0">
                <a:latin typeface="Calibri" pitchFamily="34"/>
                <a:cs typeface="Calibri" pitchFamily="34"/>
              </a:rPr>
              <a:t>FERC. </a:t>
            </a:r>
            <a:r>
              <a:rPr lang="pl-PL" sz="1600" dirty="0">
                <a:latin typeface="Calibri" pitchFamily="34"/>
                <a:cs typeface="Calibri" pitchFamily="34"/>
              </a:rPr>
              <a:t>Tablicę informacyjną umieszczasz, gdy projekt obejmuje prace budowlane, działania w zakresie infrastruktury, inwestycje rzeczowe lub zakup sprzętu oraz jest wspierany z Europejskiego Funduszu Rozwoju Regionalnego lub Funduszu Spójności i jego całkowity koszt przekracza 500 tys. euro. </a:t>
            </a:r>
          </a:p>
          <a:p>
            <a:pPr marL="0" lvl="0" indent="0">
              <a:lnSpc>
                <a:spcPct val="120000"/>
              </a:lnSpc>
              <a:buNone/>
            </a:pPr>
            <a:r>
              <a:rPr lang="pl-PL" sz="1600" b="1" dirty="0">
                <a:latin typeface="Calibri" pitchFamily="34"/>
                <a:cs typeface="Calibri" pitchFamily="34"/>
              </a:rPr>
              <a:t>KPO. </a:t>
            </a:r>
            <a:r>
              <a:rPr lang="pl-PL" sz="1600" dirty="0">
                <a:latin typeface="Calibri" pitchFamily="34"/>
                <a:cs typeface="Calibri" pitchFamily="34"/>
              </a:rPr>
              <a:t>Tablicę informacyjną umieszczasz jeśli łączny koszt przedsięwzięcia przekracza równowartość 500 tys. euro.</a:t>
            </a:r>
          </a:p>
          <a:p>
            <a:pPr marL="0" lvl="0" indent="0">
              <a:lnSpc>
                <a:spcPct val="120000"/>
              </a:lnSpc>
              <a:buNone/>
            </a:pPr>
            <a:endParaRPr lang="pl-PL" sz="1600" dirty="0">
              <a:latin typeface="Calibri" pitchFamily="34"/>
              <a:cs typeface="Calibri" pitchFamily="34"/>
            </a:endParaRPr>
          </a:p>
          <a:p>
            <a:pPr marL="0" lvl="0" indent="0">
              <a:lnSpc>
                <a:spcPct val="120000"/>
              </a:lnSpc>
              <a:buNone/>
            </a:pPr>
            <a:r>
              <a:rPr lang="pl-PL" sz="1600" dirty="0">
                <a:latin typeface="Calibri" pitchFamily="34"/>
                <a:cs typeface="Calibri" pitchFamily="34"/>
              </a:rPr>
              <a:t>Plakat umieszczasz, gdy nie masz obowiązku umieszczenia tablicy.</a:t>
            </a:r>
          </a:p>
          <a:p>
            <a:pPr marL="0" lvl="0" indent="0">
              <a:lnSpc>
                <a:spcPct val="120000"/>
              </a:lnSpc>
              <a:buNone/>
            </a:pPr>
            <a:r>
              <a:rPr lang="pl-PL" sz="1600" dirty="0">
                <a:latin typeface="Calibri" pitchFamily="34"/>
                <a:cs typeface="Calibri" pitchFamily="34"/>
              </a:rPr>
              <a:t>Musisz wówczas umieścić co najmniej jeden plakat informujący o Twoim Projekcie/przedsięwzięciu, o wymiarze min. A3 (orientacja pozioma) lub podobnej wielkości</a:t>
            </a:r>
          </a:p>
          <a:p>
            <a:pPr marL="0" lvl="0" indent="0">
              <a:lnSpc>
                <a:spcPct val="120000"/>
              </a:lnSpc>
              <a:buNone/>
            </a:pPr>
            <a:r>
              <a:rPr lang="pl-PL" sz="1600" dirty="0">
                <a:latin typeface="Calibri" pitchFamily="34"/>
                <a:cs typeface="Calibri" pitchFamily="34"/>
              </a:rPr>
              <a:t>elektroniczny wyświetlacz.</a:t>
            </a:r>
          </a:p>
        </p:txBody>
      </p:sp>
      <p:sp>
        <p:nvSpPr>
          <p:cNvPr id="4" name="Symbol zastępczy daty 3">
            <a:extLst>
              <a:ext uri="{FF2B5EF4-FFF2-40B4-BE49-F238E27FC236}">
                <a16:creationId xmlns:a16="http://schemas.microsoft.com/office/drawing/2014/main" id="{CCB3CABC-3280-7CF8-2196-E87C5576D0D9}"/>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6DA1584C-58FB-4A97-9346-D170607DC973}"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4354AB57-E7FB-420F-4227-3C6398394AE4}"/>
              </a:ext>
            </a:extLst>
          </p:cNvPr>
          <p:cNvSpPr txBox="1">
            <a:spLocks noGrp="1"/>
          </p:cNvSpPr>
          <p:nvPr>
            <p:ph type="title"/>
          </p:nvPr>
        </p:nvSpPr>
        <p:spPr>
          <a:xfrm>
            <a:off x="877065" y="612236"/>
            <a:ext cx="7389549" cy="734820"/>
          </a:xfrm>
          <a:prstGeom prst="rect">
            <a:avLst/>
          </a:prstGeom>
          <a:noFill/>
          <a:ln>
            <a:noFill/>
          </a:ln>
        </p:spPr>
        <p:txBody>
          <a:bodyPr vert="horz" wrap="square" lIns="0" tIns="0" rIns="0" bIns="0" anchor="t" anchorCtr="0" compatLnSpc="1">
            <a:normAutofit/>
          </a:bodyPr>
          <a:lstStyle/>
          <a:p>
            <a:pPr lvl="0"/>
            <a:r>
              <a:rPr lang="pl-PL" sz="2000" dirty="0">
                <a:latin typeface="Calibri" pitchFamily="34"/>
                <a:cs typeface="Calibri" pitchFamily="34"/>
              </a:rPr>
              <a:t>Kiedy umieścić tablicę informacyjną KPO i FERC</a:t>
            </a:r>
          </a:p>
        </p:txBody>
      </p:sp>
      <p:sp>
        <p:nvSpPr>
          <p:cNvPr id="3" name="Symbol zastępczy zawartości 5">
            <a:extLst>
              <a:ext uri="{FF2B5EF4-FFF2-40B4-BE49-F238E27FC236}">
                <a16:creationId xmlns:a16="http://schemas.microsoft.com/office/drawing/2014/main" id="{384C695A-59E1-EA51-A231-FC25641E7158}"/>
              </a:ext>
            </a:extLst>
          </p:cNvPr>
          <p:cNvSpPr txBox="1">
            <a:spLocks noGrp="1"/>
          </p:cNvSpPr>
          <p:nvPr>
            <p:ph idx="1"/>
          </p:nvPr>
        </p:nvSpPr>
        <p:spPr>
          <a:xfrm>
            <a:off x="763322" y="1200643"/>
            <a:ext cx="7503621" cy="3689411"/>
          </a:xfrm>
          <a:prstGeom prst="rect">
            <a:avLst/>
          </a:prstGeom>
          <a:noFill/>
          <a:ln>
            <a:noFill/>
          </a:ln>
        </p:spPr>
        <p:txBody>
          <a:bodyPr vert="horz" wrap="square" lIns="0" tIns="0" rIns="0" bIns="0" anchor="t" anchorCtr="0" compatLnSpc="1">
            <a:normAutofit/>
          </a:bodyPr>
          <a:lstStyle/>
          <a:p>
            <a:pPr marL="0" lvl="0" indent="0">
              <a:lnSpc>
                <a:spcPct val="120000"/>
              </a:lnSpc>
              <a:buNone/>
            </a:pPr>
            <a:r>
              <a:rPr lang="pl-PL" sz="1600" dirty="0">
                <a:latin typeface="Calibri" pitchFamily="34"/>
                <a:cs typeface="Calibri" pitchFamily="34"/>
              </a:rPr>
              <a:t>Tablicę informacyjną musisz umieścić niezwłocznie po rozpoczęciu fizycznej realizacji projektu/przedsięwzięcia obejmującego inwestycje rzeczowe lub zainstalowaniu zakupionego sprzętu.</a:t>
            </a:r>
          </a:p>
          <a:p>
            <a:pPr marL="0" lvl="0" indent="0">
              <a:lnSpc>
                <a:spcPct val="120000"/>
              </a:lnSpc>
              <a:buNone/>
            </a:pPr>
            <a:endParaRPr lang="pl-PL" sz="1600" dirty="0">
              <a:latin typeface="Calibri" pitchFamily="34"/>
              <a:cs typeface="Calibri" pitchFamily="34"/>
            </a:endParaRPr>
          </a:p>
          <a:p>
            <a:pPr marL="0" lvl="0" indent="0">
              <a:lnSpc>
                <a:spcPct val="120000"/>
              </a:lnSpc>
              <a:buNone/>
            </a:pPr>
            <a:r>
              <a:rPr lang="pl-PL" sz="1600" b="1" dirty="0">
                <a:solidFill>
                  <a:schemeClr val="tx1"/>
                </a:solidFill>
                <a:latin typeface="Calibri" pitchFamily="34"/>
                <a:cs typeface="Calibri" pitchFamily="34"/>
              </a:rPr>
              <a:t>FERC. Jeśli projekt rozpoczął się przed uzyskaniem dofinansowania, tablica powinna stanąć bezpośrednio po podpisaniu umowy lub uzyskaniu decyzji o dofinansowaniu (nie później niż dwa miesiące od tej daty).</a:t>
            </a:r>
          </a:p>
        </p:txBody>
      </p:sp>
      <p:sp>
        <p:nvSpPr>
          <p:cNvPr id="4" name="Symbol zastępczy daty 3">
            <a:extLst>
              <a:ext uri="{FF2B5EF4-FFF2-40B4-BE49-F238E27FC236}">
                <a16:creationId xmlns:a16="http://schemas.microsoft.com/office/drawing/2014/main" id="{D2C7F59E-2265-B12C-EACC-1893F9D6A8C5}"/>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AC3067D9-102F-419C-BB41-21CB0D589D75}"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E8A78469-1832-7C28-C189-C64E9D27ECD6}"/>
              </a:ext>
            </a:extLst>
          </p:cNvPr>
          <p:cNvSpPr txBox="1">
            <a:spLocks noGrp="1"/>
          </p:cNvSpPr>
          <p:nvPr>
            <p:ph type="title"/>
          </p:nvPr>
        </p:nvSpPr>
        <p:spPr>
          <a:xfrm>
            <a:off x="4030720" y="718773"/>
            <a:ext cx="4393097" cy="402363"/>
          </a:xfrm>
          <a:prstGeom prst="rect">
            <a:avLst/>
          </a:prstGeom>
          <a:noFill/>
          <a:ln>
            <a:noFill/>
          </a:ln>
        </p:spPr>
        <p:txBody>
          <a:bodyPr vert="horz" wrap="square" lIns="0" tIns="0" rIns="0" bIns="0" anchor="t" anchorCtr="0" compatLnSpc="1">
            <a:normAutofit/>
          </a:bodyPr>
          <a:lstStyle/>
          <a:p>
            <a:pPr lvl="0"/>
            <a:r>
              <a:rPr lang="pl-PL" sz="2000" dirty="0">
                <a:latin typeface="Calibri" pitchFamily="34"/>
                <a:cs typeface="Calibri" pitchFamily="34"/>
              </a:rPr>
              <a:t>Tablica informacyjna FERC</a:t>
            </a:r>
          </a:p>
        </p:txBody>
      </p:sp>
      <p:sp>
        <p:nvSpPr>
          <p:cNvPr id="3" name="Symbol zastępczy zawartości 5">
            <a:extLst>
              <a:ext uri="{FF2B5EF4-FFF2-40B4-BE49-F238E27FC236}">
                <a16:creationId xmlns:a16="http://schemas.microsoft.com/office/drawing/2014/main" id="{F1C05EDF-7A5E-9759-E00D-6002E82F328B}"/>
              </a:ext>
            </a:extLst>
          </p:cNvPr>
          <p:cNvSpPr txBox="1">
            <a:spLocks noGrp="1"/>
          </p:cNvSpPr>
          <p:nvPr>
            <p:ph idx="1"/>
          </p:nvPr>
        </p:nvSpPr>
        <p:spPr>
          <a:xfrm>
            <a:off x="161446" y="556595"/>
            <a:ext cx="2866671" cy="4234074"/>
          </a:xfrm>
          <a:prstGeom prst="rect">
            <a:avLst/>
          </a:prstGeom>
          <a:noFill/>
          <a:ln w="28575">
            <a:solidFill>
              <a:srgbClr val="1F4E79"/>
            </a:solidFill>
            <a:prstDash val="solid"/>
          </a:ln>
        </p:spPr>
        <p:txBody>
          <a:bodyPr vert="horz" wrap="square" lIns="0" tIns="0" rIns="0" bIns="0" anchor="t" anchorCtr="0" compatLnSpc="1">
            <a:normAutofit/>
          </a:bodyPr>
          <a:lstStyle/>
          <a:p>
            <a:pPr marL="143999" lvl="0" indent="0">
              <a:lnSpc>
                <a:spcPct val="140000"/>
              </a:lnSpc>
              <a:buNone/>
            </a:pPr>
            <a:r>
              <a:rPr lang="pl-PL" sz="1400" dirty="0">
                <a:latin typeface="Calibri" pitchFamily="34"/>
                <a:cs typeface="Calibri" pitchFamily="34"/>
              </a:rPr>
              <a:t>Tablica musi znajdować się w miejscu realizacji projektu, w miejscu dobrze widocznym dla społeczeństwa.</a:t>
            </a:r>
          </a:p>
          <a:p>
            <a:pPr marL="143999" lvl="0" indent="0">
              <a:lnSpc>
                <a:spcPct val="140000"/>
              </a:lnSpc>
              <a:buNone/>
            </a:pPr>
            <a:r>
              <a:rPr lang="pl-PL" sz="1400" b="1" dirty="0">
                <a:latin typeface="Calibri" pitchFamily="34"/>
                <a:cs typeface="Calibri" pitchFamily="34"/>
              </a:rPr>
              <a:t>UWAGA: </a:t>
            </a:r>
            <a:r>
              <a:rPr lang="pl-PL" sz="1400" dirty="0">
                <a:latin typeface="Calibri" pitchFamily="34"/>
                <a:cs typeface="Calibri" pitchFamily="34"/>
              </a:rPr>
              <a:t>Wzór tablic informacyjnych jest obowiązkowy, tzn. nie można go modyfikować, dodawać/usuwać znaków. Należy jedynie uzupełnić treść we wskazanych polach.</a:t>
            </a:r>
          </a:p>
          <a:p>
            <a:pPr marL="143999" lvl="0" indent="0">
              <a:lnSpc>
                <a:spcPct val="140000"/>
              </a:lnSpc>
              <a:buNone/>
            </a:pPr>
            <a:endParaRPr lang="pl-PL" sz="1400" dirty="0">
              <a:latin typeface="Calibri" pitchFamily="34"/>
              <a:cs typeface="Calibri" pitchFamily="34"/>
            </a:endParaRPr>
          </a:p>
          <a:p>
            <a:pPr marL="143999" lvl="0" indent="0">
              <a:lnSpc>
                <a:spcPct val="140000"/>
              </a:lnSpc>
              <a:buNone/>
            </a:pPr>
            <a:r>
              <a:rPr lang="pl-PL" sz="1400" dirty="0">
                <a:latin typeface="Calibri" pitchFamily="34"/>
                <a:cs typeface="Calibri" pitchFamily="34"/>
              </a:rPr>
              <a:t>Wyjątki są opisane w Podręczniku w rozdziale 9.3.</a:t>
            </a:r>
          </a:p>
          <a:p>
            <a:pPr marL="143999" lvl="0" indent="0">
              <a:lnSpc>
                <a:spcPct val="140000"/>
              </a:lnSpc>
              <a:buNone/>
            </a:pPr>
            <a:endParaRPr lang="pl-PL" sz="1400" dirty="0">
              <a:latin typeface="Calibri" pitchFamily="34"/>
              <a:cs typeface="Calibri" pitchFamily="34"/>
            </a:endParaRPr>
          </a:p>
        </p:txBody>
      </p:sp>
      <p:pic>
        <p:nvPicPr>
          <p:cNvPr id="4" name="Obraz 7">
            <a:extLst>
              <a:ext uri="{FF2B5EF4-FFF2-40B4-BE49-F238E27FC236}">
                <a16:creationId xmlns:a16="http://schemas.microsoft.com/office/drawing/2014/main" id="{8CECFBD3-3FDD-F7ED-A302-0EC1956D378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24110" y="1453594"/>
            <a:ext cx="5591482" cy="2719480"/>
          </a:xfrm>
          <a:prstGeom prst="rect">
            <a:avLst/>
          </a:prstGeom>
          <a:noFill/>
          <a:ln cap="flat">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A096E-8D08-4EB5-46B6-0426757C8B55}"/>
            </a:ext>
          </a:extLst>
        </p:cNvPr>
        <p:cNvGrpSpPr/>
        <p:nvPr/>
      </p:nvGrpSpPr>
      <p:grpSpPr>
        <a:xfrm>
          <a:off x="0" y="0"/>
          <a:ext cx="0" cy="0"/>
          <a:chOff x="0" y="0"/>
          <a:chExt cx="0" cy="0"/>
        </a:xfrm>
      </p:grpSpPr>
      <p:sp>
        <p:nvSpPr>
          <p:cNvPr id="2" name="Tytuł 4">
            <a:extLst>
              <a:ext uri="{FF2B5EF4-FFF2-40B4-BE49-F238E27FC236}">
                <a16:creationId xmlns:a16="http://schemas.microsoft.com/office/drawing/2014/main" id="{812FECA8-367B-3BAC-5FD1-EC554F766D81}"/>
              </a:ext>
            </a:extLst>
          </p:cNvPr>
          <p:cNvSpPr txBox="1">
            <a:spLocks noGrp="1"/>
          </p:cNvSpPr>
          <p:nvPr>
            <p:ph type="title"/>
          </p:nvPr>
        </p:nvSpPr>
        <p:spPr>
          <a:xfrm>
            <a:off x="1259632" y="718773"/>
            <a:ext cx="7164185" cy="268801"/>
          </a:xfrm>
          <a:prstGeom prst="rect">
            <a:avLst/>
          </a:prstGeom>
          <a:noFill/>
          <a:ln>
            <a:noFill/>
          </a:ln>
        </p:spPr>
        <p:txBody>
          <a:bodyPr vert="horz" wrap="square" lIns="0" tIns="0" rIns="0" bIns="0" anchor="t" anchorCtr="0" compatLnSpc="1">
            <a:normAutofit fontScale="90000"/>
          </a:bodyPr>
          <a:lstStyle/>
          <a:p>
            <a:pPr lvl="0"/>
            <a:r>
              <a:rPr lang="pl-PL" sz="2000" dirty="0">
                <a:latin typeface="Calibri" pitchFamily="34"/>
                <a:cs typeface="Calibri" pitchFamily="34"/>
              </a:rPr>
              <a:t>Tablica informacyjna</a:t>
            </a:r>
          </a:p>
        </p:txBody>
      </p:sp>
      <p:pic>
        <p:nvPicPr>
          <p:cNvPr id="5" name="Obraz 4" descr="Obraz zawierający tekst, oprogramowanie, Oprogramowanie multimedialne, Ikona komputerowa">
            <a:extLst>
              <a:ext uri="{FF2B5EF4-FFF2-40B4-BE49-F238E27FC236}">
                <a16:creationId xmlns:a16="http://schemas.microsoft.com/office/drawing/2014/main" id="{0841E3CA-ADC0-8844-BA42-501E8104B184}"/>
              </a:ext>
            </a:extLst>
          </p:cNvPr>
          <p:cNvPicPr>
            <a:picLocks noChangeAspect="1"/>
          </p:cNvPicPr>
          <p:nvPr/>
        </p:nvPicPr>
        <p:blipFill rotWithShape="1">
          <a:blip r:embed="rId2"/>
          <a:srcRect l="32958" t="34293" r="33862" b="34744"/>
          <a:stretch/>
        </p:blipFill>
        <p:spPr bwMode="auto">
          <a:xfrm>
            <a:off x="1259632" y="1275606"/>
            <a:ext cx="6408712" cy="33640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0211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A974BAED-86CD-8AC2-D000-608311867A6D}"/>
              </a:ext>
            </a:extLst>
          </p:cNvPr>
          <p:cNvSpPr txBox="1">
            <a:spLocks noGrp="1"/>
          </p:cNvSpPr>
          <p:nvPr>
            <p:ph type="title"/>
          </p:nvPr>
        </p:nvSpPr>
        <p:spPr>
          <a:xfrm>
            <a:off x="3593994" y="842839"/>
            <a:ext cx="4672620" cy="834883"/>
          </a:xfrm>
        </p:spPr>
        <p:txBody>
          <a:bodyPr/>
          <a:lstStyle/>
          <a:p>
            <a:pPr lvl="0"/>
            <a:r>
              <a:rPr lang="pl-PL" sz="2000">
                <a:latin typeface="Calibri" pitchFamily="34"/>
                <a:cs typeface="Calibri" pitchFamily="34"/>
              </a:rPr>
              <a:t>Tablica informacyjna – kilka projektów</a:t>
            </a:r>
          </a:p>
        </p:txBody>
      </p:sp>
      <p:sp>
        <p:nvSpPr>
          <p:cNvPr id="3" name="Symbol zastępczy zawartości 5">
            <a:extLst>
              <a:ext uri="{FF2B5EF4-FFF2-40B4-BE49-F238E27FC236}">
                <a16:creationId xmlns:a16="http://schemas.microsoft.com/office/drawing/2014/main" id="{85220008-6627-0499-9A17-1C96A2C104EE}"/>
              </a:ext>
            </a:extLst>
          </p:cNvPr>
          <p:cNvSpPr txBox="1">
            <a:spLocks noGrp="1"/>
          </p:cNvSpPr>
          <p:nvPr>
            <p:ph idx="1"/>
          </p:nvPr>
        </p:nvSpPr>
        <p:spPr>
          <a:xfrm>
            <a:off x="286243" y="699543"/>
            <a:ext cx="2639836" cy="4320480"/>
          </a:xfrm>
          <a:ln w="28575">
            <a:solidFill>
              <a:srgbClr val="156082"/>
            </a:solidFill>
            <a:prstDash val="solid"/>
          </a:ln>
        </p:spPr>
        <p:txBody>
          <a:bodyPr>
            <a:normAutofit/>
          </a:bodyPr>
          <a:lstStyle/>
          <a:p>
            <a:pPr marL="107999" lvl="0" indent="0">
              <a:lnSpc>
                <a:spcPct val="150000"/>
              </a:lnSpc>
              <a:buNone/>
            </a:pPr>
            <a:r>
              <a:rPr lang="pl-PL" sz="1400" dirty="0">
                <a:latin typeface="Calibri" pitchFamily="34"/>
                <a:cs typeface="Calibri" pitchFamily="34"/>
              </a:rPr>
              <a:t>Jeśli w tym samym miejscu realizujesz kilka projektów, możesz umieścić jedną, wspólną tablicę informacyjną.</a:t>
            </a:r>
          </a:p>
          <a:p>
            <a:pPr marL="107999" lvl="0" indent="0">
              <a:lnSpc>
                <a:spcPct val="150000"/>
              </a:lnSpc>
              <a:buNone/>
            </a:pPr>
            <a:r>
              <a:rPr lang="pl-PL" sz="1400" b="1" dirty="0">
                <a:latin typeface="Calibri" pitchFamily="34"/>
                <a:cs typeface="Calibri" pitchFamily="34"/>
              </a:rPr>
              <a:t>UWAGA: </a:t>
            </a:r>
            <a:r>
              <a:rPr lang="pl-PL" sz="1400" dirty="0">
                <a:latin typeface="Calibri" pitchFamily="34"/>
                <a:cs typeface="Calibri" pitchFamily="34"/>
              </a:rPr>
              <a:t>Wzór wspólnej tablicy jest obowiązkowy, tzn.: nie można go modyfikować, zmieniać ani dodawać znaków.</a:t>
            </a:r>
          </a:p>
          <a:p>
            <a:pPr marL="107999" lvl="0" indent="0">
              <a:lnSpc>
                <a:spcPct val="150000"/>
              </a:lnSpc>
              <a:buNone/>
            </a:pPr>
            <a:r>
              <a:rPr lang="pl-PL" sz="1400" b="1" dirty="0">
                <a:latin typeface="Calibri" pitchFamily="34"/>
                <a:cs typeface="Calibri" pitchFamily="34"/>
              </a:rPr>
              <a:t>WAŻNE: </a:t>
            </a:r>
            <a:r>
              <a:rPr lang="pl-PL" sz="1400" dirty="0">
                <a:latin typeface="Calibri" pitchFamily="34"/>
                <a:cs typeface="Calibri" pitchFamily="34"/>
              </a:rPr>
              <a:t>Minimalny rozmiar wspólnej tablicy 120/60</a:t>
            </a:r>
          </a:p>
          <a:p>
            <a:pPr marL="107999" lvl="0" indent="0">
              <a:lnSpc>
                <a:spcPct val="150000"/>
              </a:lnSpc>
              <a:buNone/>
            </a:pPr>
            <a:endParaRPr lang="pl-PL" sz="1400" dirty="0">
              <a:latin typeface="Calibri" pitchFamily="34"/>
              <a:cs typeface="Calibri" pitchFamily="34"/>
            </a:endParaRPr>
          </a:p>
        </p:txBody>
      </p:sp>
      <p:pic>
        <p:nvPicPr>
          <p:cNvPr id="4" name="Symbol zastępczy zawartości 6">
            <a:extLst>
              <a:ext uri="{FF2B5EF4-FFF2-40B4-BE49-F238E27FC236}">
                <a16:creationId xmlns:a16="http://schemas.microsoft.com/office/drawing/2014/main" id="{C40F464D-7934-E780-36FA-93427C847797}"/>
              </a:ext>
              <a:ext uri="{C183D7F6-B498-43B3-948B-1728B52AA6E4}">
                <adec:decorative xmlns:adec="http://schemas.microsoft.com/office/drawing/2017/decorative" val="1"/>
              </a:ext>
            </a:extLst>
          </p:cNvPr>
          <p:cNvPicPr>
            <a:picLocks noGrp="1" noChangeAspect="1"/>
          </p:cNvPicPr>
          <p:nvPr>
            <p:ph idx="2"/>
          </p:nvPr>
        </p:nvPicPr>
        <p:blipFill>
          <a:blip r:embed="rId3"/>
          <a:srcRect l="5677" t="13197" r="5785" b="7822"/>
          <a:stretch>
            <a:fillRect/>
          </a:stretch>
        </p:blipFill>
        <p:spPr>
          <a:xfrm>
            <a:off x="3144182" y="1677722"/>
            <a:ext cx="5411428" cy="2715374"/>
          </a:xfrm>
        </p:spPr>
      </p:pic>
      <p:sp>
        <p:nvSpPr>
          <p:cNvPr id="5" name="Symbol zastępczy daty 3">
            <a:extLst>
              <a:ext uri="{FF2B5EF4-FFF2-40B4-BE49-F238E27FC236}">
                <a16:creationId xmlns:a16="http://schemas.microsoft.com/office/drawing/2014/main" id="{B3C1C2B6-15AC-4139-7761-5B47E847780A}"/>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C07B5380-8569-4368-8642-7BD805B72BFA}"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B10EF-D46E-8502-37D6-CA382FDFA0BD}"/>
            </a:ext>
          </a:extLst>
        </p:cNvPr>
        <p:cNvGrpSpPr/>
        <p:nvPr/>
      </p:nvGrpSpPr>
      <p:grpSpPr>
        <a:xfrm>
          <a:off x="0" y="0"/>
          <a:ext cx="0" cy="0"/>
          <a:chOff x="0" y="0"/>
          <a:chExt cx="0" cy="0"/>
        </a:xfrm>
      </p:grpSpPr>
      <p:sp>
        <p:nvSpPr>
          <p:cNvPr id="2" name="Tytuł 4">
            <a:extLst>
              <a:ext uri="{FF2B5EF4-FFF2-40B4-BE49-F238E27FC236}">
                <a16:creationId xmlns:a16="http://schemas.microsoft.com/office/drawing/2014/main" id="{229CB3E3-F2A4-DEC4-BE3B-DEC1FBC37683}"/>
              </a:ext>
            </a:extLst>
          </p:cNvPr>
          <p:cNvSpPr txBox="1">
            <a:spLocks noGrp="1"/>
          </p:cNvSpPr>
          <p:nvPr>
            <p:ph type="title"/>
          </p:nvPr>
        </p:nvSpPr>
        <p:spPr>
          <a:xfrm>
            <a:off x="4030720" y="718773"/>
            <a:ext cx="4393097" cy="402363"/>
          </a:xfrm>
          <a:prstGeom prst="rect">
            <a:avLst/>
          </a:prstGeom>
          <a:noFill/>
          <a:ln>
            <a:noFill/>
          </a:ln>
        </p:spPr>
        <p:txBody>
          <a:bodyPr vert="horz" wrap="square" lIns="0" tIns="0" rIns="0" bIns="0" anchor="t" anchorCtr="0" compatLnSpc="1">
            <a:normAutofit/>
          </a:bodyPr>
          <a:lstStyle/>
          <a:p>
            <a:pPr lvl="0"/>
            <a:r>
              <a:rPr lang="pl-PL" sz="2000" dirty="0">
                <a:latin typeface="Calibri" pitchFamily="34"/>
                <a:cs typeface="Calibri" pitchFamily="34"/>
              </a:rPr>
              <a:t>Tablica informacyjna KPO</a:t>
            </a:r>
          </a:p>
        </p:txBody>
      </p:sp>
      <p:sp>
        <p:nvSpPr>
          <p:cNvPr id="3" name="Symbol zastępczy zawartości 5">
            <a:extLst>
              <a:ext uri="{FF2B5EF4-FFF2-40B4-BE49-F238E27FC236}">
                <a16:creationId xmlns:a16="http://schemas.microsoft.com/office/drawing/2014/main" id="{FCE8F456-81C9-05FC-1C57-2D6ABED26F2D}"/>
              </a:ext>
            </a:extLst>
          </p:cNvPr>
          <p:cNvSpPr txBox="1">
            <a:spLocks noGrp="1"/>
          </p:cNvSpPr>
          <p:nvPr>
            <p:ph idx="1"/>
          </p:nvPr>
        </p:nvSpPr>
        <p:spPr>
          <a:xfrm>
            <a:off x="161446" y="556595"/>
            <a:ext cx="2866671" cy="4234074"/>
          </a:xfrm>
          <a:prstGeom prst="rect">
            <a:avLst/>
          </a:prstGeom>
          <a:noFill/>
          <a:ln w="28575">
            <a:solidFill>
              <a:srgbClr val="1F4E79"/>
            </a:solidFill>
            <a:prstDash val="solid"/>
          </a:ln>
        </p:spPr>
        <p:txBody>
          <a:bodyPr vert="horz" wrap="square" lIns="0" tIns="0" rIns="0" bIns="0" anchor="t" anchorCtr="0" compatLnSpc="1">
            <a:normAutofit/>
          </a:bodyPr>
          <a:lstStyle/>
          <a:p>
            <a:pPr marL="143999" lvl="0" indent="0">
              <a:lnSpc>
                <a:spcPct val="140000"/>
              </a:lnSpc>
              <a:buNone/>
            </a:pPr>
            <a:r>
              <a:rPr lang="pl-PL" sz="1400" dirty="0">
                <a:latin typeface="Calibri" pitchFamily="34"/>
                <a:cs typeface="Calibri" pitchFamily="34"/>
              </a:rPr>
              <a:t>Tablica musi znajdować się w miejscu realizacji przedsięwzięcia, w miejscu dobrze widocznym dla społeczeństwa.</a:t>
            </a:r>
          </a:p>
          <a:p>
            <a:pPr marL="143999" lvl="0" indent="0">
              <a:lnSpc>
                <a:spcPct val="140000"/>
              </a:lnSpc>
              <a:buNone/>
            </a:pPr>
            <a:r>
              <a:rPr lang="pl-PL" sz="1400" b="1" dirty="0">
                <a:latin typeface="Calibri" pitchFamily="34"/>
                <a:cs typeface="Calibri" pitchFamily="34"/>
              </a:rPr>
              <a:t>UWAGA: </a:t>
            </a:r>
            <a:r>
              <a:rPr lang="pl-PL" sz="1400" dirty="0">
                <a:latin typeface="Calibri" pitchFamily="34"/>
                <a:cs typeface="Calibri" pitchFamily="34"/>
              </a:rPr>
              <a:t>Wzór tablic informacyjnych jest obowiązkowy, tzn. nie można go modyfikować, dodawać/usuwać znaków. Należy jedynie uzupełnić treść we wskazanych polach.</a:t>
            </a:r>
          </a:p>
          <a:p>
            <a:pPr marL="143999" lvl="0" indent="0">
              <a:lnSpc>
                <a:spcPct val="140000"/>
              </a:lnSpc>
              <a:buNone/>
            </a:pPr>
            <a:endParaRPr lang="pl-PL" sz="1400" dirty="0">
              <a:latin typeface="Calibri" pitchFamily="34"/>
              <a:cs typeface="Calibri" pitchFamily="34"/>
            </a:endParaRPr>
          </a:p>
          <a:p>
            <a:pPr marL="143999" lvl="0" indent="0">
              <a:lnSpc>
                <a:spcPct val="140000"/>
              </a:lnSpc>
              <a:buNone/>
            </a:pPr>
            <a:endParaRPr lang="pl-PL" sz="1400" dirty="0">
              <a:latin typeface="Calibri" pitchFamily="34"/>
              <a:cs typeface="Calibri" pitchFamily="34"/>
            </a:endParaRPr>
          </a:p>
        </p:txBody>
      </p:sp>
      <p:pic>
        <p:nvPicPr>
          <p:cNvPr id="5" name="Obraz 4" descr="Obraz zawierający tekst, zrzut ekranu, oprogramowanie, Ikona komputerowa">
            <a:extLst>
              <a:ext uri="{FF2B5EF4-FFF2-40B4-BE49-F238E27FC236}">
                <a16:creationId xmlns:a16="http://schemas.microsoft.com/office/drawing/2014/main" id="{F7F1AE60-7B06-B826-5B78-D0E3127098DE}"/>
              </a:ext>
            </a:extLst>
          </p:cNvPr>
          <p:cNvPicPr>
            <a:picLocks noChangeAspect="1"/>
          </p:cNvPicPr>
          <p:nvPr/>
        </p:nvPicPr>
        <p:blipFill rotWithShape="1">
          <a:blip r:embed="rId2"/>
          <a:srcRect l="13999" t="23908" r="19753" b="18088"/>
          <a:stretch/>
        </p:blipFill>
        <p:spPr bwMode="auto">
          <a:xfrm>
            <a:off x="3131840" y="1339356"/>
            <a:ext cx="5004519" cy="24647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8263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96434-BE97-DE10-7F1E-A3DB64DA6A55}"/>
            </a:ext>
          </a:extLst>
        </p:cNvPr>
        <p:cNvGrpSpPr/>
        <p:nvPr/>
      </p:nvGrpSpPr>
      <p:grpSpPr>
        <a:xfrm>
          <a:off x="0" y="0"/>
          <a:ext cx="0" cy="0"/>
          <a:chOff x="0" y="0"/>
          <a:chExt cx="0" cy="0"/>
        </a:xfrm>
      </p:grpSpPr>
      <p:sp>
        <p:nvSpPr>
          <p:cNvPr id="2" name="Tytuł 4">
            <a:extLst>
              <a:ext uri="{FF2B5EF4-FFF2-40B4-BE49-F238E27FC236}">
                <a16:creationId xmlns:a16="http://schemas.microsoft.com/office/drawing/2014/main" id="{96E6A626-B160-FAE7-233D-642BCDBC1CDC}"/>
              </a:ext>
            </a:extLst>
          </p:cNvPr>
          <p:cNvSpPr txBox="1">
            <a:spLocks noGrp="1"/>
          </p:cNvSpPr>
          <p:nvPr>
            <p:ph type="title"/>
          </p:nvPr>
        </p:nvSpPr>
        <p:spPr>
          <a:xfrm>
            <a:off x="3593994" y="842839"/>
            <a:ext cx="4672620" cy="834883"/>
          </a:xfrm>
        </p:spPr>
        <p:txBody>
          <a:bodyPr>
            <a:normAutofit fontScale="90000"/>
          </a:bodyPr>
          <a:lstStyle/>
          <a:p>
            <a:pPr lvl="0"/>
            <a:r>
              <a:rPr lang="pl-PL" sz="2000" dirty="0">
                <a:latin typeface="Calibri" pitchFamily="34"/>
                <a:cs typeface="Calibri" pitchFamily="34"/>
              </a:rPr>
              <a:t>Tablica informacyjna dla projektu dofinansowanego jednocześnie z FE oraz KPO</a:t>
            </a:r>
          </a:p>
        </p:txBody>
      </p:sp>
      <p:sp>
        <p:nvSpPr>
          <p:cNvPr id="3" name="Symbol zastępczy zawartości 5">
            <a:extLst>
              <a:ext uri="{FF2B5EF4-FFF2-40B4-BE49-F238E27FC236}">
                <a16:creationId xmlns:a16="http://schemas.microsoft.com/office/drawing/2014/main" id="{4D83C186-C02B-0B1C-7C98-0929A84661E2}"/>
              </a:ext>
            </a:extLst>
          </p:cNvPr>
          <p:cNvSpPr txBox="1">
            <a:spLocks noGrp="1"/>
          </p:cNvSpPr>
          <p:nvPr>
            <p:ph idx="1"/>
          </p:nvPr>
        </p:nvSpPr>
        <p:spPr>
          <a:xfrm>
            <a:off x="286242" y="699543"/>
            <a:ext cx="2917605" cy="4320480"/>
          </a:xfrm>
          <a:ln w="28575">
            <a:solidFill>
              <a:srgbClr val="156082"/>
            </a:solidFill>
            <a:prstDash val="solid"/>
          </a:ln>
        </p:spPr>
        <p:txBody>
          <a:bodyPr>
            <a:normAutofit fontScale="92500" lnSpcReduction="10000"/>
          </a:bodyPr>
          <a:lstStyle/>
          <a:p>
            <a:pPr marL="107999" lvl="0" indent="0">
              <a:lnSpc>
                <a:spcPct val="150000"/>
              </a:lnSpc>
              <a:buNone/>
            </a:pPr>
            <a:r>
              <a:rPr lang="pl-PL" sz="1400" dirty="0">
                <a:latin typeface="Calibri" pitchFamily="34"/>
                <a:cs typeface="Calibri" pitchFamily="34"/>
              </a:rPr>
              <a:t>Jeśli w Twoim projekcie (z dofinansowaniem z FE i KPO) istnieje obowiązek umieszczenia tablic informacyjnych, możesz umieścić dwie oddzielne tablice – jedną dla Funduszy Europejskich (zgodnie z rozdz. 9) i drugą dla Krajowego Planu Odbudowy (zgodnie z zapisami „Księgi Identyfikacji Wizualnej KPO”) albo możesz postawić jedną wspólną tablicę informacyjną.</a:t>
            </a:r>
          </a:p>
          <a:p>
            <a:pPr marL="107999" lvl="0" indent="0">
              <a:lnSpc>
                <a:spcPct val="150000"/>
              </a:lnSpc>
              <a:buNone/>
            </a:pPr>
            <a:br>
              <a:rPr lang="pl-PL" sz="1400" dirty="0">
                <a:latin typeface="Calibri" pitchFamily="34"/>
                <a:cs typeface="Calibri" pitchFamily="34"/>
              </a:rPr>
            </a:br>
            <a:r>
              <a:rPr lang="pl-PL" sz="1400" b="1" dirty="0">
                <a:latin typeface="Calibri" pitchFamily="34"/>
                <a:cs typeface="Calibri" pitchFamily="34"/>
              </a:rPr>
              <a:t>UWAGA: </a:t>
            </a:r>
            <a:r>
              <a:rPr lang="pl-PL" sz="1400" dirty="0">
                <a:latin typeface="Calibri" pitchFamily="34"/>
                <a:cs typeface="Calibri" pitchFamily="34"/>
              </a:rPr>
              <a:t>Wzór wspólnej tablicy jest obowiązkowy, tzn.: nie można go modyfikować, zmieniać ani dodawać znaków.</a:t>
            </a:r>
          </a:p>
          <a:p>
            <a:pPr marL="107999" lvl="0" indent="0">
              <a:lnSpc>
                <a:spcPct val="150000"/>
              </a:lnSpc>
              <a:buNone/>
            </a:pPr>
            <a:endParaRPr lang="pl-PL" sz="1400" dirty="0">
              <a:latin typeface="Calibri" pitchFamily="34"/>
              <a:cs typeface="Calibri" pitchFamily="34"/>
            </a:endParaRPr>
          </a:p>
        </p:txBody>
      </p:sp>
      <p:sp>
        <p:nvSpPr>
          <p:cNvPr id="5" name="Symbol zastępczy daty 3">
            <a:extLst>
              <a:ext uri="{FF2B5EF4-FFF2-40B4-BE49-F238E27FC236}">
                <a16:creationId xmlns:a16="http://schemas.microsoft.com/office/drawing/2014/main" id="{6C1DE49A-09F6-EC6F-50CB-CEACA0495CEF}"/>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C07B5380-8569-4368-8642-7BD805B72BFA}"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pic>
        <p:nvPicPr>
          <p:cNvPr id="8" name="Symbol zastępczy zawartości 7" descr="Obraz zawierający tekst, elektronika, zrzut ekranu, oprogramowanie">
            <a:extLst>
              <a:ext uri="{FF2B5EF4-FFF2-40B4-BE49-F238E27FC236}">
                <a16:creationId xmlns:a16="http://schemas.microsoft.com/office/drawing/2014/main" id="{4C0E589E-43C5-DC30-ED85-ECBAD8A8A8E6}"/>
              </a:ext>
            </a:extLst>
          </p:cNvPr>
          <p:cNvPicPr>
            <a:picLocks noGrp="1" noChangeAspect="1"/>
          </p:cNvPicPr>
          <p:nvPr>
            <p:ph idx="2"/>
          </p:nvPr>
        </p:nvPicPr>
        <p:blipFill rotWithShape="1">
          <a:blip r:embed="rId3"/>
          <a:srcRect l="15873" t="21752" r="20635" b="23183"/>
          <a:stretch/>
        </p:blipFill>
        <p:spPr bwMode="auto">
          <a:xfrm>
            <a:off x="3593994" y="1779662"/>
            <a:ext cx="4803251" cy="23432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4855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AEF4D22D-9B0F-FB44-B364-B0C91A46C099}"/>
              </a:ext>
            </a:extLst>
          </p:cNvPr>
          <p:cNvSpPr txBox="1">
            <a:spLocks noGrp="1"/>
          </p:cNvSpPr>
          <p:nvPr>
            <p:ph type="title"/>
          </p:nvPr>
        </p:nvSpPr>
        <p:spPr>
          <a:xfrm>
            <a:off x="877065" y="612236"/>
            <a:ext cx="7389549" cy="734820"/>
          </a:xfrm>
          <a:prstGeom prst="rect">
            <a:avLst/>
          </a:prstGeom>
          <a:noFill/>
          <a:ln>
            <a:noFill/>
          </a:ln>
        </p:spPr>
        <p:txBody>
          <a:bodyPr vert="horz" wrap="square" lIns="0" tIns="0" rIns="0" bIns="0" anchor="t" anchorCtr="0" compatLnSpc="1">
            <a:normAutofit/>
          </a:bodyPr>
          <a:lstStyle/>
          <a:p>
            <a:pPr lvl="0"/>
            <a:r>
              <a:rPr lang="pl-PL" sz="2000">
                <a:latin typeface="Calibri" pitchFamily="34"/>
                <a:cs typeface="Calibri" pitchFamily="34"/>
              </a:rPr>
              <a:t>Tablica informacyjna cd. 1</a:t>
            </a:r>
          </a:p>
        </p:txBody>
      </p:sp>
      <p:sp>
        <p:nvSpPr>
          <p:cNvPr id="3" name="Symbol zastępczy zawartości 5">
            <a:extLst>
              <a:ext uri="{FF2B5EF4-FFF2-40B4-BE49-F238E27FC236}">
                <a16:creationId xmlns:a16="http://schemas.microsoft.com/office/drawing/2014/main" id="{4BA28FCD-E3E6-134D-C862-83EC4A79FE0D}"/>
              </a:ext>
            </a:extLst>
          </p:cNvPr>
          <p:cNvSpPr txBox="1">
            <a:spLocks noGrp="1"/>
          </p:cNvSpPr>
          <p:nvPr>
            <p:ph idx="1"/>
          </p:nvPr>
        </p:nvSpPr>
        <p:spPr>
          <a:xfrm>
            <a:off x="877394" y="1200643"/>
            <a:ext cx="7389549" cy="3689411"/>
          </a:xfrm>
          <a:prstGeom prst="rect">
            <a:avLst/>
          </a:prstGeom>
          <a:noFill/>
          <a:ln>
            <a:noFill/>
          </a:ln>
        </p:spPr>
        <p:txBody>
          <a:bodyPr vert="horz" wrap="square" lIns="0" tIns="0" rIns="0" bIns="0" anchor="t" anchorCtr="0" compatLnSpc="1">
            <a:normAutofit/>
          </a:bodyPr>
          <a:lstStyle/>
          <a:p>
            <a:pPr marL="0" lvl="0" indent="0">
              <a:lnSpc>
                <a:spcPct val="120000"/>
              </a:lnSpc>
              <a:buNone/>
            </a:pPr>
            <a:r>
              <a:rPr lang="pl-PL" sz="1600" dirty="0">
                <a:latin typeface="Calibri" pitchFamily="34"/>
                <a:cs typeface="Calibri" pitchFamily="34"/>
              </a:rPr>
              <a:t>Tablicę umieść w miejscu realizacji projektu. Wybierz miejsce dobrze widoczne i ogólnie dostępne, aby jak największa liczba osób miała możliwość zapoznać się z jej treścią.</a:t>
            </a:r>
          </a:p>
          <a:p>
            <a:pPr marL="0" lvl="0" indent="0">
              <a:lnSpc>
                <a:spcPct val="120000"/>
              </a:lnSpc>
              <a:buNone/>
            </a:pPr>
            <a:r>
              <a:rPr lang="pl-PL" sz="1600" dirty="0">
                <a:latin typeface="Calibri" pitchFamily="34"/>
                <a:cs typeface="Calibri" pitchFamily="34"/>
              </a:rPr>
              <a:t>Zwróć uwagę, aby znaki i informacje były widoczne i czytelne dla odbiorców.</a:t>
            </a:r>
          </a:p>
          <a:p>
            <a:pPr marL="0" lvl="0" indent="0">
              <a:lnSpc>
                <a:spcPct val="120000"/>
              </a:lnSpc>
              <a:buNone/>
            </a:pPr>
            <a:endParaRPr lang="pl-PL" sz="1600" dirty="0">
              <a:latin typeface="Calibri" pitchFamily="34"/>
              <a:cs typeface="Calibri" pitchFamily="34"/>
            </a:endParaRPr>
          </a:p>
          <a:p>
            <a:pPr marL="0" lvl="0" indent="0">
              <a:lnSpc>
                <a:spcPct val="120000"/>
              </a:lnSpc>
              <a:buNone/>
            </a:pPr>
            <a:r>
              <a:rPr lang="pl-PL" sz="1600" dirty="0">
                <a:latin typeface="Calibri" pitchFamily="34"/>
                <a:cs typeface="Calibri" pitchFamily="34"/>
              </a:rPr>
              <a:t>Rozmiar tablicy: 80/40, 120/60, 240/120.</a:t>
            </a:r>
          </a:p>
          <a:p>
            <a:pPr marL="0" lvl="0" indent="0">
              <a:lnSpc>
                <a:spcPct val="120000"/>
              </a:lnSpc>
              <a:buNone/>
            </a:pPr>
            <a:endParaRPr lang="pl-PL" sz="1600" dirty="0">
              <a:latin typeface="Calibri" pitchFamily="34"/>
              <a:cs typeface="Calibri" pitchFamily="34"/>
            </a:endParaRPr>
          </a:p>
          <a:p>
            <a:pPr marL="0" lvl="0" indent="0">
              <a:lnSpc>
                <a:spcPct val="120000"/>
              </a:lnSpc>
              <a:buNone/>
            </a:pPr>
            <a:r>
              <a:rPr lang="pl-PL" sz="1600" b="1" dirty="0">
                <a:latin typeface="Calibri" pitchFamily="34"/>
                <a:cs typeface="Calibri" pitchFamily="34"/>
              </a:rPr>
              <a:t>FERC</a:t>
            </a:r>
            <a:r>
              <a:rPr lang="pl-PL" sz="1600" dirty="0">
                <a:latin typeface="Calibri" pitchFamily="34"/>
                <a:cs typeface="Calibri" pitchFamily="34"/>
              </a:rPr>
              <a:t>. Wybór właściwego rozmiaru tablicy informacyjnej zależy od zakresu projektu, rodzaju projektu oraz lokalizacji tablicy.</a:t>
            </a:r>
          </a:p>
          <a:p>
            <a:pPr marL="0" lvl="0" indent="0">
              <a:lnSpc>
                <a:spcPct val="120000"/>
              </a:lnSpc>
              <a:buNone/>
            </a:pPr>
            <a:r>
              <a:rPr lang="pl-PL" sz="1600" b="1" dirty="0">
                <a:latin typeface="Calibri" pitchFamily="34"/>
                <a:cs typeface="Calibri" pitchFamily="34"/>
              </a:rPr>
              <a:t>KPO</a:t>
            </a:r>
            <a:r>
              <a:rPr lang="pl-PL" sz="1600" dirty="0">
                <a:latin typeface="Calibri" pitchFamily="34"/>
                <a:cs typeface="Calibri" pitchFamily="34"/>
              </a:rPr>
              <a:t>. Dla przedsięwzięć obejmujących zadania w zakresie infrastruktury lub prac budowlanych minimalny wymiar tablicy to: 240x120 cm.</a:t>
            </a:r>
          </a:p>
        </p:txBody>
      </p:sp>
      <p:sp>
        <p:nvSpPr>
          <p:cNvPr id="4" name="Symbol zastępczy daty 3">
            <a:extLst>
              <a:ext uri="{FF2B5EF4-FFF2-40B4-BE49-F238E27FC236}">
                <a16:creationId xmlns:a16="http://schemas.microsoft.com/office/drawing/2014/main" id="{B80865C1-CD00-F583-0B9A-00F112FCAA2A}"/>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74493C50-3207-4907-95F6-A3D940F973B2}"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DCAB6-1906-C99C-0AF5-CCEC91F53FC5}"/>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34ED5F16-3627-0D0B-5722-C50BEB5A888C}"/>
              </a:ext>
            </a:extLst>
          </p:cNvPr>
          <p:cNvSpPr>
            <a:spLocks noGrp="1"/>
          </p:cNvSpPr>
          <p:nvPr>
            <p:ph type="title"/>
          </p:nvPr>
        </p:nvSpPr>
        <p:spPr>
          <a:xfrm>
            <a:off x="877064" y="612237"/>
            <a:ext cx="7389546" cy="447345"/>
          </a:xfrm>
        </p:spPr>
        <p:txBody>
          <a:bodyPr/>
          <a:lstStyle/>
          <a:p>
            <a:r>
              <a:rPr lang="pl-PL" dirty="0"/>
              <a:t>Obowiązki informacyjne i promocyjne </a:t>
            </a:r>
          </a:p>
        </p:txBody>
      </p:sp>
      <p:sp>
        <p:nvSpPr>
          <p:cNvPr id="6" name="Symbol zastępczy zawartości 5">
            <a:extLst>
              <a:ext uri="{FF2B5EF4-FFF2-40B4-BE49-F238E27FC236}">
                <a16:creationId xmlns:a16="http://schemas.microsoft.com/office/drawing/2014/main" id="{F8B5E060-B41B-01AB-6C4B-22FA1692753D}"/>
              </a:ext>
            </a:extLst>
          </p:cNvPr>
          <p:cNvSpPr>
            <a:spLocks noGrp="1"/>
          </p:cNvSpPr>
          <p:nvPr>
            <p:ph idx="1"/>
          </p:nvPr>
        </p:nvSpPr>
        <p:spPr>
          <a:xfrm>
            <a:off x="395536" y="1059582"/>
            <a:ext cx="8280920" cy="3888432"/>
          </a:xfrm>
        </p:spPr>
        <p:txBody>
          <a:bodyPr>
            <a:normAutofit/>
          </a:bodyPr>
          <a:lstStyle/>
          <a:p>
            <a:pPr marL="8549" indent="0">
              <a:lnSpc>
                <a:spcPct val="150000"/>
              </a:lnSpc>
              <a:spcBef>
                <a:spcPts val="600"/>
              </a:spcBef>
              <a:spcAft>
                <a:spcPts val="600"/>
              </a:spcAft>
              <a:buNone/>
            </a:pPr>
            <a:r>
              <a:rPr lang="pl-PL" sz="1600" dirty="0">
                <a:solidFill>
                  <a:srgbClr val="000000"/>
                </a:solidFill>
                <a:latin typeface="Calibri" pitchFamily="34"/>
                <a:ea typeface="Open Sans" pitchFamily="2"/>
                <a:cs typeface="Calibri" pitchFamily="34"/>
              </a:rPr>
              <a:t>Obowiązki, zakres wydatków oraz warunki kwalifikowalności wydatków w ramach informacji i promocji dla </a:t>
            </a:r>
            <a:r>
              <a:rPr lang="pl-PL" sz="1600" b="1" dirty="0">
                <a:solidFill>
                  <a:srgbClr val="000000"/>
                </a:solidFill>
                <a:latin typeface="Calibri" pitchFamily="34"/>
                <a:ea typeface="Open Sans" pitchFamily="2"/>
                <a:cs typeface="Calibri" pitchFamily="34"/>
              </a:rPr>
              <a:t>KPO</a:t>
            </a:r>
            <a:r>
              <a:rPr lang="pl-PL" sz="1600" dirty="0">
                <a:solidFill>
                  <a:srgbClr val="000000"/>
                </a:solidFill>
                <a:latin typeface="Calibri" pitchFamily="34"/>
                <a:ea typeface="Open Sans" pitchFamily="2"/>
                <a:cs typeface="Calibri" pitchFamily="34"/>
              </a:rPr>
              <a:t> wynikają z:</a:t>
            </a:r>
          </a:p>
          <a:p>
            <a:pPr marL="180000" lvl="0" indent="-342900">
              <a:lnSpc>
                <a:spcPct val="150000"/>
              </a:lnSpc>
              <a:spcBef>
                <a:spcPts val="600"/>
              </a:spcBef>
              <a:spcAft>
                <a:spcPts val="600"/>
              </a:spcAft>
              <a:buFont typeface="Wingdings" pitchFamily="2"/>
              <a:buChar char="ü"/>
            </a:pPr>
            <a:r>
              <a:rPr lang="pl-PL" sz="1600" dirty="0">
                <a:latin typeface="Calibri" pitchFamily="34"/>
                <a:cs typeface="Calibri" pitchFamily="34"/>
              </a:rPr>
              <a:t>Umowy o dofinasowanie przedsięwzięcia,</a:t>
            </a:r>
          </a:p>
          <a:p>
            <a:pPr marL="180000" lvl="0" indent="-342900">
              <a:lnSpc>
                <a:spcPct val="150000"/>
              </a:lnSpc>
              <a:spcBef>
                <a:spcPts val="600"/>
              </a:spcBef>
              <a:spcAft>
                <a:spcPts val="600"/>
              </a:spcAft>
              <a:buFont typeface="Wingdings" pitchFamily="2"/>
              <a:buChar char="ü"/>
            </a:pPr>
            <a:r>
              <a:rPr lang="pl-PL" sz="1600" dirty="0">
                <a:latin typeface="Calibri" pitchFamily="34"/>
                <a:cs typeface="Calibri" pitchFamily="34"/>
              </a:rPr>
              <a:t>Zasad kwalifikowania wydatków w Przedsięwzięciach realizowanych w ramach C2.1.1 KPO,</a:t>
            </a:r>
          </a:p>
          <a:p>
            <a:pPr marL="180000" lvl="0" indent="-342900">
              <a:lnSpc>
                <a:spcPct val="150000"/>
              </a:lnSpc>
              <a:spcBef>
                <a:spcPts val="600"/>
              </a:spcBef>
              <a:spcAft>
                <a:spcPts val="600"/>
              </a:spcAft>
              <a:buFont typeface="Wingdings" pitchFamily="2"/>
              <a:buChar char="ü"/>
            </a:pPr>
            <a:r>
              <a:rPr lang="pl-PL" sz="1600" dirty="0">
                <a:latin typeface="Calibri" pitchFamily="34"/>
                <a:cs typeface="Calibri" pitchFamily="34"/>
              </a:rPr>
              <a:t>Strategii Promocji i Informacji KPO,</a:t>
            </a:r>
          </a:p>
          <a:p>
            <a:pPr marL="180000" lvl="0" indent="-342900">
              <a:lnSpc>
                <a:spcPct val="150000"/>
              </a:lnSpc>
              <a:spcBef>
                <a:spcPts val="600"/>
              </a:spcBef>
              <a:spcAft>
                <a:spcPts val="600"/>
              </a:spcAft>
              <a:buFont typeface="Wingdings" pitchFamily="2"/>
              <a:buChar char="ü"/>
            </a:pPr>
            <a:r>
              <a:rPr lang="pl-PL" sz="1600" dirty="0">
                <a:latin typeface="Calibri" pitchFamily="34"/>
                <a:cs typeface="Calibri" pitchFamily="34"/>
              </a:rPr>
              <a:t>Księgi Identyfikacji Wizualnej.</a:t>
            </a:r>
          </a:p>
        </p:txBody>
      </p:sp>
      <p:sp>
        <p:nvSpPr>
          <p:cNvPr id="4" name="Symbol zastępczy daty 3">
            <a:extLst>
              <a:ext uri="{FF2B5EF4-FFF2-40B4-BE49-F238E27FC236}">
                <a16:creationId xmlns:a16="http://schemas.microsoft.com/office/drawing/2014/main" id="{DEF50741-62AA-5D27-88AA-32E366EC55C8}"/>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2004225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508B24B7-C160-DF8D-6278-77ED42E5A4BE}"/>
              </a:ext>
            </a:extLst>
          </p:cNvPr>
          <p:cNvSpPr txBox="1">
            <a:spLocks noGrp="1"/>
          </p:cNvSpPr>
          <p:nvPr>
            <p:ph type="title"/>
          </p:nvPr>
        </p:nvSpPr>
        <p:spPr>
          <a:xfrm>
            <a:off x="3919337" y="352839"/>
            <a:ext cx="4393097" cy="898791"/>
          </a:xfrm>
          <a:prstGeom prst="rect">
            <a:avLst/>
          </a:prstGeom>
          <a:noFill/>
          <a:ln>
            <a:noFill/>
          </a:ln>
        </p:spPr>
        <p:txBody>
          <a:bodyPr vert="horz" wrap="square" lIns="0" tIns="0" rIns="0" bIns="0" anchor="t" anchorCtr="0" compatLnSpc="1">
            <a:normAutofit/>
          </a:bodyPr>
          <a:lstStyle/>
          <a:p>
            <a:pPr lvl="0"/>
            <a:r>
              <a:rPr lang="pl-PL" sz="2000">
                <a:latin typeface="Calibri" pitchFamily="34"/>
                <a:cs typeface="Calibri" pitchFamily="34"/>
              </a:rPr>
              <a:t>Plakat (lub wyświetlacz elektroniczny)</a:t>
            </a:r>
          </a:p>
        </p:txBody>
      </p:sp>
      <p:sp>
        <p:nvSpPr>
          <p:cNvPr id="3" name="Symbol zastępczy zawartości 5">
            <a:extLst>
              <a:ext uri="{FF2B5EF4-FFF2-40B4-BE49-F238E27FC236}">
                <a16:creationId xmlns:a16="http://schemas.microsoft.com/office/drawing/2014/main" id="{DCFB6CF9-1E93-2AD5-84DF-CB629F5E7A95}"/>
              </a:ext>
            </a:extLst>
          </p:cNvPr>
          <p:cNvSpPr txBox="1">
            <a:spLocks noGrp="1"/>
          </p:cNvSpPr>
          <p:nvPr>
            <p:ph idx="1"/>
          </p:nvPr>
        </p:nvSpPr>
        <p:spPr>
          <a:xfrm>
            <a:off x="161446" y="556595"/>
            <a:ext cx="2866671" cy="4234074"/>
          </a:xfrm>
          <a:prstGeom prst="rect">
            <a:avLst/>
          </a:prstGeom>
          <a:noFill/>
          <a:ln w="28575">
            <a:solidFill>
              <a:srgbClr val="1F4E79"/>
            </a:solidFill>
            <a:prstDash val="solid"/>
          </a:ln>
        </p:spPr>
        <p:txBody>
          <a:bodyPr vert="horz" wrap="square" lIns="0" tIns="0" rIns="0" bIns="0" anchor="t" anchorCtr="0" compatLnSpc="1">
            <a:normAutofit/>
          </a:bodyPr>
          <a:lstStyle/>
          <a:p>
            <a:pPr marL="143999" lvl="0" indent="0">
              <a:lnSpc>
                <a:spcPct val="150000"/>
              </a:lnSpc>
              <a:buNone/>
            </a:pPr>
            <a:r>
              <a:rPr lang="pl-PL" sz="1400" dirty="0">
                <a:latin typeface="Calibri" pitchFamily="34"/>
                <a:cs typeface="Calibri" pitchFamily="34"/>
              </a:rPr>
              <a:t>Plakatem może być wydrukowany, zgodnie ze wzorem, arkusz papieru o minimalnym rozmiarze A3. Plakat może być też wykonany z innego, trwalszego tworzywa lub mieć formę elektronicznego wyświetlacza.</a:t>
            </a:r>
          </a:p>
          <a:p>
            <a:pPr marL="143999" lvl="0" indent="0">
              <a:lnSpc>
                <a:spcPct val="150000"/>
              </a:lnSpc>
              <a:buNone/>
            </a:pPr>
            <a:r>
              <a:rPr lang="pl-PL" sz="1400" b="1" dirty="0">
                <a:latin typeface="Calibri" pitchFamily="34"/>
                <a:cs typeface="Calibri" pitchFamily="34"/>
              </a:rPr>
              <a:t>UWAGA: </a:t>
            </a:r>
            <a:r>
              <a:rPr lang="pl-PL" sz="1400" dirty="0">
                <a:latin typeface="Calibri" pitchFamily="34"/>
                <a:cs typeface="Calibri" pitchFamily="34"/>
              </a:rPr>
              <a:t>Wzór plakatu jest obowiązkowy, tzn. nie można go modyfikować, dodawać/usuwać znaków. Należy jedynie uzupełnić treść we wskazanych polach.</a:t>
            </a:r>
          </a:p>
        </p:txBody>
      </p:sp>
      <p:pic>
        <p:nvPicPr>
          <p:cNvPr id="4" name="Obraz 3">
            <a:extLst>
              <a:ext uri="{FF2B5EF4-FFF2-40B4-BE49-F238E27FC236}">
                <a16:creationId xmlns:a16="http://schemas.microsoft.com/office/drawing/2014/main" id="{5F9DBF27-4DEF-D804-F3A5-2FA641F3809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372682" y="1239853"/>
            <a:ext cx="5148474" cy="3550807"/>
          </a:xfrm>
          <a:prstGeom prst="rect">
            <a:avLst/>
          </a:prstGeom>
          <a:noFill/>
          <a:ln cap="flat">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E8876-883E-FE8D-CF5F-DEAE2C17254D}"/>
            </a:ext>
          </a:extLst>
        </p:cNvPr>
        <p:cNvGrpSpPr/>
        <p:nvPr/>
      </p:nvGrpSpPr>
      <p:grpSpPr>
        <a:xfrm>
          <a:off x="0" y="0"/>
          <a:ext cx="0" cy="0"/>
          <a:chOff x="0" y="0"/>
          <a:chExt cx="0" cy="0"/>
        </a:xfrm>
      </p:grpSpPr>
      <p:sp>
        <p:nvSpPr>
          <p:cNvPr id="2" name="Tytuł 4">
            <a:extLst>
              <a:ext uri="{FF2B5EF4-FFF2-40B4-BE49-F238E27FC236}">
                <a16:creationId xmlns:a16="http://schemas.microsoft.com/office/drawing/2014/main" id="{2E500A34-335A-12C2-3A8B-F476011E521F}"/>
              </a:ext>
            </a:extLst>
          </p:cNvPr>
          <p:cNvSpPr txBox="1">
            <a:spLocks noGrp="1"/>
          </p:cNvSpPr>
          <p:nvPr>
            <p:ph type="title"/>
          </p:nvPr>
        </p:nvSpPr>
        <p:spPr>
          <a:xfrm>
            <a:off x="3919337" y="352839"/>
            <a:ext cx="4393097" cy="898791"/>
          </a:xfrm>
          <a:prstGeom prst="rect">
            <a:avLst/>
          </a:prstGeom>
          <a:noFill/>
          <a:ln>
            <a:noFill/>
          </a:ln>
        </p:spPr>
        <p:txBody>
          <a:bodyPr vert="horz" wrap="square" lIns="0" tIns="0" rIns="0" bIns="0" anchor="t" anchorCtr="0" compatLnSpc="1">
            <a:normAutofit/>
          </a:bodyPr>
          <a:lstStyle/>
          <a:p>
            <a:pPr lvl="0"/>
            <a:r>
              <a:rPr lang="pl-PL" sz="2000" dirty="0">
                <a:latin typeface="Calibri" pitchFamily="34"/>
                <a:cs typeface="Calibri" pitchFamily="34"/>
              </a:rPr>
              <a:t>Plakat (lub wyświetlacz elektroniczny) </a:t>
            </a:r>
          </a:p>
        </p:txBody>
      </p:sp>
      <p:sp>
        <p:nvSpPr>
          <p:cNvPr id="3" name="Symbol zastępczy zawartości 5">
            <a:extLst>
              <a:ext uri="{FF2B5EF4-FFF2-40B4-BE49-F238E27FC236}">
                <a16:creationId xmlns:a16="http://schemas.microsoft.com/office/drawing/2014/main" id="{B71C42DB-0ACE-445E-C6A0-07D76A4B546C}"/>
              </a:ext>
            </a:extLst>
          </p:cNvPr>
          <p:cNvSpPr txBox="1">
            <a:spLocks noGrp="1"/>
          </p:cNvSpPr>
          <p:nvPr>
            <p:ph idx="1"/>
          </p:nvPr>
        </p:nvSpPr>
        <p:spPr>
          <a:xfrm>
            <a:off x="161446" y="556595"/>
            <a:ext cx="2866671" cy="4234074"/>
          </a:xfrm>
          <a:prstGeom prst="rect">
            <a:avLst/>
          </a:prstGeom>
          <a:noFill/>
          <a:ln w="28575">
            <a:solidFill>
              <a:srgbClr val="1F4E79"/>
            </a:solidFill>
            <a:prstDash val="solid"/>
          </a:ln>
        </p:spPr>
        <p:txBody>
          <a:bodyPr vert="horz" wrap="square" lIns="0" tIns="0" rIns="0" bIns="0" anchor="t" anchorCtr="0" compatLnSpc="1">
            <a:normAutofit/>
          </a:bodyPr>
          <a:lstStyle/>
          <a:p>
            <a:pPr marL="143999" lvl="0" indent="0">
              <a:lnSpc>
                <a:spcPct val="150000"/>
              </a:lnSpc>
              <a:buNone/>
            </a:pPr>
            <a:r>
              <a:rPr lang="pl-PL" sz="1400" dirty="0">
                <a:latin typeface="Calibri" pitchFamily="34"/>
                <a:cs typeface="Calibri" pitchFamily="34"/>
              </a:rPr>
              <a:t>Plakatem może być wydrukowany, zgodnie ze wzorem, arkusz papieru o minimalnym rozmiarze A3. Plakat może być też wykonany z innego, trwalszego tworzywa lub mieć formę elektronicznego wyświetlacza.</a:t>
            </a:r>
          </a:p>
          <a:p>
            <a:pPr marL="143999" lvl="0" indent="0">
              <a:lnSpc>
                <a:spcPct val="150000"/>
              </a:lnSpc>
              <a:buNone/>
            </a:pPr>
            <a:r>
              <a:rPr lang="pl-PL" sz="1400" b="1" dirty="0">
                <a:latin typeface="Calibri" pitchFamily="34"/>
                <a:cs typeface="Calibri" pitchFamily="34"/>
              </a:rPr>
              <a:t>UWAGA: </a:t>
            </a:r>
            <a:r>
              <a:rPr lang="pl-PL" sz="1400" dirty="0">
                <a:latin typeface="Calibri" pitchFamily="34"/>
                <a:cs typeface="Calibri" pitchFamily="34"/>
              </a:rPr>
              <a:t>Wzory plakatów są obowiązkowe, tzn. poza uzupełnianiem treści we wskazanych polach, nie można ich modyfikować, dodawać innych znaków, informacji itp.</a:t>
            </a:r>
          </a:p>
        </p:txBody>
      </p:sp>
      <p:pic>
        <p:nvPicPr>
          <p:cNvPr id="5" name="Obraz 4" descr="Obraz zawierający tekst, zrzut ekranu, oprogramowanie, Ikona komputerowa">
            <a:extLst>
              <a:ext uri="{FF2B5EF4-FFF2-40B4-BE49-F238E27FC236}">
                <a16:creationId xmlns:a16="http://schemas.microsoft.com/office/drawing/2014/main" id="{43AC6363-613D-3BD0-B23D-8001F7C997F3}"/>
              </a:ext>
            </a:extLst>
          </p:cNvPr>
          <p:cNvPicPr>
            <a:picLocks noChangeAspect="1"/>
          </p:cNvPicPr>
          <p:nvPr/>
        </p:nvPicPr>
        <p:blipFill rotWithShape="1">
          <a:blip r:embed="rId2"/>
          <a:srcRect l="23479" t="23123" r="28681" b="16716"/>
          <a:stretch/>
        </p:blipFill>
        <p:spPr bwMode="auto">
          <a:xfrm>
            <a:off x="3550108" y="989261"/>
            <a:ext cx="4762326" cy="33687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7962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5FFB7-0567-A388-1999-0608009F0B9A}"/>
            </a:ext>
          </a:extLst>
        </p:cNvPr>
        <p:cNvGrpSpPr/>
        <p:nvPr/>
      </p:nvGrpSpPr>
      <p:grpSpPr>
        <a:xfrm>
          <a:off x="0" y="0"/>
          <a:ext cx="0" cy="0"/>
          <a:chOff x="0" y="0"/>
          <a:chExt cx="0" cy="0"/>
        </a:xfrm>
      </p:grpSpPr>
      <p:sp>
        <p:nvSpPr>
          <p:cNvPr id="2" name="Tytuł 4">
            <a:extLst>
              <a:ext uri="{FF2B5EF4-FFF2-40B4-BE49-F238E27FC236}">
                <a16:creationId xmlns:a16="http://schemas.microsoft.com/office/drawing/2014/main" id="{AD2FEF8F-69C3-FEA7-1945-D7F09C3945B2}"/>
              </a:ext>
            </a:extLst>
          </p:cNvPr>
          <p:cNvSpPr txBox="1">
            <a:spLocks noGrp="1"/>
          </p:cNvSpPr>
          <p:nvPr>
            <p:ph type="title"/>
          </p:nvPr>
        </p:nvSpPr>
        <p:spPr>
          <a:xfrm>
            <a:off x="3919337" y="352839"/>
            <a:ext cx="4393097" cy="898791"/>
          </a:xfrm>
          <a:prstGeom prst="rect">
            <a:avLst/>
          </a:prstGeom>
          <a:noFill/>
          <a:ln>
            <a:noFill/>
          </a:ln>
        </p:spPr>
        <p:txBody>
          <a:bodyPr vert="horz" wrap="square" lIns="0" tIns="0" rIns="0" bIns="0" anchor="t" anchorCtr="0" compatLnSpc="1">
            <a:normAutofit/>
          </a:bodyPr>
          <a:lstStyle/>
          <a:p>
            <a:pPr lvl="0"/>
            <a:r>
              <a:rPr lang="pl-PL" sz="2000" dirty="0">
                <a:latin typeface="Calibri" pitchFamily="34"/>
                <a:cs typeface="Calibri" pitchFamily="34"/>
              </a:rPr>
              <a:t>Plakat dla projektu dofinansowanego jednocześnie z FE i KPO</a:t>
            </a:r>
          </a:p>
        </p:txBody>
      </p:sp>
      <p:sp>
        <p:nvSpPr>
          <p:cNvPr id="3" name="Symbol zastępczy zawartości 5">
            <a:extLst>
              <a:ext uri="{FF2B5EF4-FFF2-40B4-BE49-F238E27FC236}">
                <a16:creationId xmlns:a16="http://schemas.microsoft.com/office/drawing/2014/main" id="{7983A659-767C-9D60-7980-7F08DAE74142}"/>
              </a:ext>
            </a:extLst>
          </p:cNvPr>
          <p:cNvSpPr txBox="1">
            <a:spLocks noGrp="1"/>
          </p:cNvSpPr>
          <p:nvPr>
            <p:ph idx="1"/>
          </p:nvPr>
        </p:nvSpPr>
        <p:spPr>
          <a:xfrm>
            <a:off x="251520" y="454712"/>
            <a:ext cx="2866671" cy="4565310"/>
          </a:xfrm>
          <a:prstGeom prst="rect">
            <a:avLst/>
          </a:prstGeom>
          <a:noFill/>
          <a:ln w="28575">
            <a:solidFill>
              <a:srgbClr val="1F4E79"/>
            </a:solidFill>
            <a:prstDash val="solid"/>
          </a:ln>
        </p:spPr>
        <p:txBody>
          <a:bodyPr vert="horz" wrap="square" lIns="0" tIns="0" rIns="0" bIns="0" anchor="t" anchorCtr="0" compatLnSpc="1">
            <a:normAutofit/>
          </a:bodyPr>
          <a:lstStyle/>
          <a:p>
            <a:pPr marL="143999" lvl="0" indent="0">
              <a:lnSpc>
                <a:spcPct val="150000"/>
              </a:lnSpc>
              <a:buNone/>
            </a:pPr>
            <a:r>
              <a:rPr lang="pl-PL" sz="1400" dirty="0">
                <a:latin typeface="Calibri" pitchFamily="34"/>
                <a:cs typeface="Calibri" pitchFamily="34"/>
              </a:rPr>
              <a:t>Jeśli w Twoim projekcie (z dofinansowaniem z FE i KPO) musisz umieścić plakaty informacyjne, możesz umieścić dwa oddzielne plakaty – jeden dla FE (zgodnie z rozdz. 9.8.) i drugi dla KPO (wzór ten znajdziesz w „Księdze Identyfikacji Wizualnej KPO”) lub możesz umieścić jeden wspólny plakat informacyjny.</a:t>
            </a:r>
          </a:p>
          <a:p>
            <a:pPr marL="143999" lvl="0" indent="0">
              <a:lnSpc>
                <a:spcPct val="150000"/>
              </a:lnSpc>
              <a:buNone/>
            </a:pPr>
            <a:r>
              <a:rPr lang="pl-PL" sz="1400" b="1" dirty="0">
                <a:latin typeface="Calibri" pitchFamily="34"/>
                <a:cs typeface="Calibri" pitchFamily="34"/>
              </a:rPr>
              <a:t>UWAGA: </a:t>
            </a:r>
            <a:r>
              <a:rPr lang="pl-PL" sz="1400" dirty="0">
                <a:latin typeface="Calibri" pitchFamily="34"/>
                <a:cs typeface="Calibri" pitchFamily="34"/>
              </a:rPr>
              <a:t>Wzór plakatu jest obowiązkowy, tzn. nie można go modyfikować, dodawać/usuwać znaków. Należy jedynie uzupełnić treść we wskazanych polach.</a:t>
            </a:r>
          </a:p>
        </p:txBody>
      </p:sp>
      <p:pic>
        <p:nvPicPr>
          <p:cNvPr id="4" name="Obraz 3" descr="Obraz zawierający tekst, zrzut ekranu, oprogramowanie, Ikona komputerowa">
            <a:extLst>
              <a:ext uri="{FF2B5EF4-FFF2-40B4-BE49-F238E27FC236}">
                <a16:creationId xmlns:a16="http://schemas.microsoft.com/office/drawing/2014/main" id="{BE3A28B8-0FC2-ABEE-7D4A-E302B5E5AE31}"/>
              </a:ext>
            </a:extLst>
          </p:cNvPr>
          <p:cNvPicPr>
            <a:picLocks noChangeAspect="1"/>
          </p:cNvPicPr>
          <p:nvPr/>
        </p:nvPicPr>
        <p:blipFill rotWithShape="1">
          <a:blip r:embed="rId2"/>
          <a:srcRect l="19400" t="29590" r="23941" b="7701"/>
          <a:stretch/>
        </p:blipFill>
        <p:spPr bwMode="auto">
          <a:xfrm>
            <a:off x="3635896" y="1269070"/>
            <a:ext cx="4990355" cy="31068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25530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D22B452A-186F-268A-19B8-E0705049AD2C}"/>
              </a:ext>
            </a:extLst>
          </p:cNvPr>
          <p:cNvSpPr txBox="1">
            <a:spLocks noGrp="1"/>
          </p:cNvSpPr>
          <p:nvPr>
            <p:ph type="title"/>
          </p:nvPr>
        </p:nvSpPr>
        <p:spPr>
          <a:xfrm>
            <a:off x="877065" y="612236"/>
            <a:ext cx="7389549" cy="734820"/>
          </a:xfrm>
          <a:prstGeom prst="rect">
            <a:avLst/>
          </a:prstGeom>
          <a:noFill/>
          <a:ln>
            <a:noFill/>
          </a:ln>
        </p:spPr>
        <p:txBody>
          <a:bodyPr vert="horz" wrap="square" lIns="0" tIns="0" rIns="0" bIns="0" anchor="t" anchorCtr="0" compatLnSpc="1">
            <a:normAutofit/>
          </a:bodyPr>
          <a:lstStyle/>
          <a:p>
            <a:pPr lvl="0"/>
            <a:r>
              <a:rPr lang="pl-PL" sz="2000">
                <a:latin typeface="Calibri" pitchFamily="34"/>
                <a:cs typeface="Calibri" pitchFamily="34"/>
              </a:rPr>
              <a:t>Plakat</a:t>
            </a:r>
          </a:p>
        </p:txBody>
      </p:sp>
      <p:sp>
        <p:nvSpPr>
          <p:cNvPr id="3" name="Symbol zastępczy zawartości 5">
            <a:extLst>
              <a:ext uri="{FF2B5EF4-FFF2-40B4-BE49-F238E27FC236}">
                <a16:creationId xmlns:a16="http://schemas.microsoft.com/office/drawing/2014/main" id="{4D45384E-AE5E-FEAA-91DC-31244254CF05}"/>
              </a:ext>
            </a:extLst>
          </p:cNvPr>
          <p:cNvSpPr txBox="1">
            <a:spLocks noGrp="1"/>
          </p:cNvSpPr>
          <p:nvPr>
            <p:ph idx="1"/>
          </p:nvPr>
        </p:nvSpPr>
        <p:spPr>
          <a:xfrm>
            <a:off x="694514" y="1236433"/>
            <a:ext cx="7389549" cy="3717228"/>
          </a:xfrm>
          <a:prstGeom prst="rect">
            <a:avLst/>
          </a:prstGeom>
          <a:noFill/>
          <a:ln>
            <a:noFill/>
          </a:ln>
        </p:spPr>
        <p:txBody>
          <a:bodyPr vert="horz" wrap="square" lIns="0" tIns="0" rIns="0" bIns="0" anchor="t" anchorCtr="0" compatLnSpc="1">
            <a:noAutofit/>
          </a:bodyPr>
          <a:lstStyle/>
          <a:p>
            <a:pPr marL="0" lvl="0" indent="0">
              <a:lnSpc>
                <a:spcPct val="150000"/>
              </a:lnSpc>
              <a:spcAft>
                <a:spcPts val="600"/>
              </a:spcAft>
              <a:buNone/>
            </a:pPr>
            <a:r>
              <a:rPr lang="pl-PL" sz="1600" dirty="0">
                <a:latin typeface="Calibri" pitchFamily="34"/>
                <a:cs typeface="Calibri" pitchFamily="34"/>
              </a:rPr>
              <a:t>Plakat musi być wyeksponowany w trakcie realizacji projektu. Trzeba go umieścić w widocznym miejscu. Dla </a:t>
            </a:r>
            <a:r>
              <a:rPr lang="pl-PL" sz="1600" b="1" dirty="0">
                <a:latin typeface="Calibri" pitchFamily="34"/>
                <a:cs typeface="Calibri" pitchFamily="34"/>
              </a:rPr>
              <a:t>FERC</a:t>
            </a:r>
            <a:r>
              <a:rPr lang="pl-PL" sz="1600" dirty="0">
                <a:latin typeface="Calibri" pitchFamily="34"/>
                <a:cs typeface="Calibri" pitchFamily="34"/>
              </a:rPr>
              <a:t> nie później niż miesiąc od uzyskania dofinansowania, czyli podpisania umowy o dofinansowanie.</a:t>
            </a:r>
          </a:p>
          <a:p>
            <a:pPr marL="0" lvl="0" indent="0">
              <a:lnSpc>
                <a:spcPct val="150000"/>
              </a:lnSpc>
              <a:spcAft>
                <a:spcPts val="600"/>
              </a:spcAft>
              <a:buNone/>
            </a:pPr>
            <a:r>
              <a:rPr lang="pl-PL" sz="1600" dirty="0">
                <a:latin typeface="Calibri" pitchFamily="34"/>
                <a:cs typeface="Calibri" pitchFamily="34"/>
              </a:rPr>
              <a:t>Plakat umieść w widocznym i dostępnym publicznie miejscu. Może być to np. wejście do budynku, w którym masz swoją siedzibę albo w recepcji. Musisz zawiesić przynajmniej jeden plakat, a jeśli działania w projekcie realizujesz w kilku lokalizacjach, plakaty umieść w każdej z nich (np. jeśli organizujesz spotkania lub szkolenia w kilku salach, plakat umieść w każdej z nich).</a:t>
            </a:r>
          </a:p>
          <a:p>
            <a:pPr marL="0" lvl="0" indent="0">
              <a:lnSpc>
                <a:spcPct val="150000"/>
              </a:lnSpc>
              <a:spcAft>
                <a:spcPts val="600"/>
              </a:spcAft>
              <a:buNone/>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29C56E13-EF5D-1F1E-9E99-1C36B4C12A0C}"/>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69A00233-F602-4F96-8320-54CD1346F83B}"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E5B41C88-0F68-7078-18FF-0F7A2D1C2997}"/>
              </a:ext>
            </a:extLst>
          </p:cNvPr>
          <p:cNvSpPr txBox="1">
            <a:spLocks noGrp="1"/>
          </p:cNvSpPr>
          <p:nvPr>
            <p:ph type="title"/>
          </p:nvPr>
        </p:nvSpPr>
        <p:spPr>
          <a:xfrm>
            <a:off x="877065" y="612236"/>
            <a:ext cx="7389549" cy="734820"/>
          </a:xfrm>
          <a:prstGeom prst="rect">
            <a:avLst/>
          </a:prstGeom>
          <a:noFill/>
          <a:ln>
            <a:noFill/>
          </a:ln>
        </p:spPr>
        <p:txBody>
          <a:bodyPr vert="horz" wrap="square" lIns="0" tIns="0" rIns="0" bIns="0" anchor="t" anchorCtr="0" compatLnSpc="1">
            <a:normAutofit/>
          </a:bodyPr>
          <a:lstStyle/>
          <a:p>
            <a:pPr lvl="0"/>
            <a:r>
              <a:rPr lang="pl-PL" sz="2000" dirty="0">
                <a:latin typeface="Calibri" pitchFamily="34"/>
                <a:cs typeface="Calibri" pitchFamily="34"/>
              </a:rPr>
              <a:t>Materiały audio FERC - oznakowanie</a:t>
            </a:r>
          </a:p>
        </p:txBody>
      </p:sp>
      <p:sp>
        <p:nvSpPr>
          <p:cNvPr id="3" name="Symbol zastępczy zawartości 5">
            <a:extLst>
              <a:ext uri="{FF2B5EF4-FFF2-40B4-BE49-F238E27FC236}">
                <a16:creationId xmlns:a16="http://schemas.microsoft.com/office/drawing/2014/main" id="{5B9EB0A4-ED43-A4C6-7A80-923766EA5CC6}"/>
              </a:ext>
            </a:extLst>
          </p:cNvPr>
          <p:cNvSpPr txBox="1">
            <a:spLocks noGrp="1"/>
          </p:cNvSpPr>
          <p:nvPr>
            <p:ph idx="1"/>
          </p:nvPr>
        </p:nvSpPr>
        <p:spPr>
          <a:xfrm>
            <a:off x="694514" y="1236433"/>
            <a:ext cx="7389549" cy="1602184"/>
          </a:xfrm>
          <a:prstGeom prst="rect">
            <a:avLst/>
          </a:prstGeom>
          <a:noFill/>
          <a:ln>
            <a:noFill/>
          </a:ln>
        </p:spPr>
        <p:txBody>
          <a:bodyPr vert="horz" wrap="square" lIns="0" tIns="0" rIns="0" bIns="0" anchor="t" anchorCtr="0" compatLnSpc="1">
            <a:noAutofit/>
          </a:bodyPr>
          <a:lstStyle/>
          <a:p>
            <a:pPr lvl="0">
              <a:lnSpc>
                <a:spcPct val="150000"/>
              </a:lnSpc>
              <a:spcAft>
                <a:spcPts val="600"/>
              </a:spcAft>
            </a:pPr>
            <a:r>
              <a:rPr lang="pl-PL" sz="1600" dirty="0">
                <a:latin typeface="Calibri" pitchFamily="34"/>
                <a:cs typeface="Calibri" pitchFamily="34"/>
              </a:rPr>
              <a:t>Jeśli przygotowujesz materiały informacyjno-promocyjne audio (np. spoty, audycje radiowe), które nie mają możliwości umieszczenia obowiązkowych znaków, na końcu materiału umieść informację słowną: „Audycja/ kampania/ materiał/ projekt dofinansowany przez Unię Europejską”.</a:t>
            </a:r>
          </a:p>
        </p:txBody>
      </p:sp>
      <p:sp>
        <p:nvSpPr>
          <p:cNvPr id="4" name="Symbol zastępczy daty 3">
            <a:extLst>
              <a:ext uri="{FF2B5EF4-FFF2-40B4-BE49-F238E27FC236}">
                <a16:creationId xmlns:a16="http://schemas.microsoft.com/office/drawing/2014/main" id="{4CA1ADF4-316B-7080-B7E7-21C546EFB24C}"/>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D9724E7F-4DE4-4812-8D1B-60E9B17839F9}"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7834E0F6-ED18-0C43-9E77-599658B76365}"/>
              </a:ext>
            </a:extLst>
          </p:cNvPr>
          <p:cNvSpPr txBox="1">
            <a:spLocks noGrp="1"/>
          </p:cNvSpPr>
          <p:nvPr>
            <p:ph type="title"/>
          </p:nvPr>
        </p:nvSpPr>
        <p:spPr>
          <a:xfrm>
            <a:off x="4500439" y="305400"/>
            <a:ext cx="3760963" cy="734820"/>
          </a:xfrm>
          <a:prstGeom prst="rect">
            <a:avLst/>
          </a:prstGeom>
          <a:noFill/>
          <a:ln>
            <a:noFill/>
          </a:ln>
        </p:spPr>
        <p:txBody>
          <a:bodyPr vert="horz" wrap="square" lIns="0" tIns="0" rIns="0" bIns="0" anchor="t" anchorCtr="0" compatLnSpc="1">
            <a:normAutofit/>
          </a:bodyPr>
          <a:lstStyle/>
          <a:p>
            <a:pPr lvl="0"/>
            <a:r>
              <a:rPr lang="pl-PL" sz="2000" dirty="0">
                <a:latin typeface="Calibri" pitchFamily="34"/>
                <a:cs typeface="Calibri" pitchFamily="34"/>
              </a:rPr>
              <a:t>Naklejki FERC</a:t>
            </a:r>
          </a:p>
        </p:txBody>
      </p:sp>
      <p:sp>
        <p:nvSpPr>
          <p:cNvPr id="3" name="Symbol zastępczy zawartości 5">
            <a:extLst>
              <a:ext uri="{FF2B5EF4-FFF2-40B4-BE49-F238E27FC236}">
                <a16:creationId xmlns:a16="http://schemas.microsoft.com/office/drawing/2014/main" id="{74270D8B-EE3C-E400-83CD-11861F175872}"/>
              </a:ext>
            </a:extLst>
          </p:cNvPr>
          <p:cNvSpPr txBox="1">
            <a:spLocks noGrp="1"/>
          </p:cNvSpPr>
          <p:nvPr>
            <p:ph idx="1"/>
          </p:nvPr>
        </p:nvSpPr>
        <p:spPr>
          <a:xfrm>
            <a:off x="161446" y="305400"/>
            <a:ext cx="3880466" cy="4575986"/>
          </a:xfrm>
          <a:prstGeom prst="rect">
            <a:avLst/>
          </a:prstGeom>
          <a:noFill/>
          <a:ln w="28575">
            <a:solidFill>
              <a:srgbClr val="1F4E79"/>
            </a:solidFill>
            <a:prstDash val="solid"/>
          </a:ln>
        </p:spPr>
        <p:txBody>
          <a:bodyPr vert="horz" wrap="square" lIns="0" tIns="0" rIns="0" bIns="0" anchor="t" anchorCtr="0" compatLnSpc="1">
            <a:normAutofit/>
          </a:bodyPr>
          <a:lstStyle/>
          <a:p>
            <a:pPr marL="143999" lvl="0" indent="0">
              <a:lnSpc>
                <a:spcPct val="110000"/>
              </a:lnSpc>
              <a:buNone/>
            </a:pPr>
            <a:r>
              <a:rPr lang="pl-PL" sz="1200" b="1">
                <a:latin typeface="Calibri" pitchFamily="34"/>
                <a:cs typeface="Calibri" pitchFamily="34"/>
              </a:rPr>
              <a:t>Gdzie umieścić naklejki?</a:t>
            </a:r>
          </a:p>
          <a:p>
            <a:pPr marL="486899" lvl="0" indent="-342900">
              <a:lnSpc>
                <a:spcPct val="110000"/>
              </a:lnSpc>
              <a:buFont typeface="Arial" pitchFamily="34"/>
              <a:buChar char="•"/>
            </a:pPr>
            <a:r>
              <a:rPr lang="pl-PL" sz="1200">
                <a:latin typeface="Calibri" pitchFamily="34"/>
                <a:cs typeface="Calibri" pitchFamily="34"/>
              </a:rPr>
              <a:t>Na wyposażeniu, sprzęcie i środkach transportu powstałych lub zakupionych w projekcie dofinansowanym z Funduszy Europejskich.</a:t>
            </a:r>
          </a:p>
          <a:p>
            <a:pPr marL="143999" lvl="0" indent="0">
              <a:lnSpc>
                <a:spcPct val="110000"/>
              </a:lnSpc>
              <a:buNone/>
            </a:pPr>
            <a:r>
              <a:rPr lang="pl-PL" sz="1200" b="1">
                <a:latin typeface="Calibri" pitchFamily="34"/>
                <a:cs typeface="Calibri" pitchFamily="34"/>
              </a:rPr>
              <a:t>Jaki rozmiar ma naklejka?</a:t>
            </a:r>
          </a:p>
          <a:p>
            <a:pPr marL="486899" lvl="0" indent="-342900">
              <a:lnSpc>
                <a:spcPct val="110000"/>
              </a:lnSpc>
              <a:buFont typeface="Arial" pitchFamily="34"/>
              <a:buChar char="•"/>
            </a:pPr>
            <a:r>
              <a:rPr lang="pl-PL" sz="1200">
                <a:latin typeface="Calibri" pitchFamily="34"/>
                <a:cs typeface="Calibri" pitchFamily="34"/>
              </a:rPr>
              <a:t>Jeśli wielkość powierzchni to umożliwia, najmniejszy rozmiar naklejki to ok.14x8 cm.</a:t>
            </a:r>
          </a:p>
          <a:p>
            <a:pPr marL="143999" lvl="0" indent="0">
              <a:lnSpc>
                <a:spcPct val="110000"/>
              </a:lnSpc>
              <a:buNone/>
            </a:pPr>
            <a:r>
              <a:rPr lang="pl-PL" sz="1200" b="1">
                <a:latin typeface="Calibri" pitchFamily="34"/>
                <a:cs typeface="Calibri" pitchFamily="34"/>
              </a:rPr>
              <a:t>Kiedy i na jak długo umieścić naklejki?</a:t>
            </a:r>
          </a:p>
          <a:p>
            <a:pPr marL="486899" lvl="0" indent="-342900">
              <a:lnSpc>
                <a:spcPct val="110000"/>
              </a:lnSpc>
              <a:buFont typeface="Arial" pitchFamily="34"/>
              <a:buChar char="•"/>
            </a:pPr>
            <a:r>
              <a:rPr lang="pl-PL" sz="1200">
                <a:latin typeface="Calibri" pitchFamily="34"/>
                <a:cs typeface="Calibri" pitchFamily="34"/>
              </a:rPr>
              <a:t>Naklejki trzeba umieścić przed rozpoczęciem użytkowania zakupionych/powstałych w projekcie sprzętów. Muszą one być widoczne przez cały okres użytkowania tego sprzętu. Naklejki muszą być trwałe. Uszkodzoną lub nieczytelną naklejkę musisz wymienić.</a:t>
            </a:r>
          </a:p>
          <a:p>
            <a:pPr marL="143999" lvl="0" indent="0">
              <a:lnSpc>
                <a:spcPct val="110000"/>
              </a:lnSpc>
              <a:buNone/>
            </a:pPr>
            <a:r>
              <a:rPr lang="pl-PL" sz="1200" b="1">
                <a:latin typeface="Calibri" pitchFamily="34"/>
                <a:cs typeface="Calibri" pitchFamily="34"/>
              </a:rPr>
              <a:t>UWAGA: </a:t>
            </a:r>
            <a:r>
              <a:rPr lang="pl-PL" sz="1200">
                <a:latin typeface="Calibri" pitchFamily="34"/>
                <a:cs typeface="Calibri" pitchFamily="34"/>
              </a:rPr>
              <a:t>Wzór naklejki jest obowiązkowy, tzn. nie można go modyfikować, dodawać/usuwać znaków, poza zmianą znaku FE na znak odpowiedniego programu. Kolorystyka naklejek jest taka sama dla wszystkich programów.</a:t>
            </a:r>
          </a:p>
          <a:p>
            <a:pPr marL="429749" lvl="0" indent="-285750">
              <a:lnSpc>
                <a:spcPct val="110000"/>
              </a:lnSpc>
              <a:buChar char="-"/>
            </a:pPr>
            <a:endParaRPr lang="pl-PL" sz="600"/>
          </a:p>
        </p:txBody>
      </p:sp>
      <p:pic>
        <p:nvPicPr>
          <p:cNvPr id="4" name="Obraz 6">
            <a:extLst>
              <a:ext uri="{FF2B5EF4-FFF2-40B4-BE49-F238E27FC236}">
                <a16:creationId xmlns:a16="http://schemas.microsoft.com/office/drawing/2014/main" id="{ADF0704B-83CD-17F4-7340-78E81F55C0E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108170" y="1252334"/>
            <a:ext cx="4934541" cy="2657063"/>
          </a:xfrm>
          <a:prstGeom prst="rect">
            <a:avLst/>
          </a:prstGeom>
          <a:noFill/>
          <a:ln cap="flat">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DF8CD-1EDC-197B-61B0-12C103633E1E}"/>
            </a:ext>
          </a:extLst>
        </p:cNvPr>
        <p:cNvGrpSpPr/>
        <p:nvPr/>
      </p:nvGrpSpPr>
      <p:grpSpPr>
        <a:xfrm>
          <a:off x="0" y="0"/>
          <a:ext cx="0" cy="0"/>
          <a:chOff x="0" y="0"/>
          <a:chExt cx="0" cy="0"/>
        </a:xfrm>
      </p:grpSpPr>
      <p:sp>
        <p:nvSpPr>
          <p:cNvPr id="2" name="Tytuł 4">
            <a:extLst>
              <a:ext uri="{FF2B5EF4-FFF2-40B4-BE49-F238E27FC236}">
                <a16:creationId xmlns:a16="http://schemas.microsoft.com/office/drawing/2014/main" id="{3508DE8F-A2CE-8882-72FD-7B64B69612B2}"/>
              </a:ext>
            </a:extLst>
          </p:cNvPr>
          <p:cNvSpPr txBox="1">
            <a:spLocks noGrp="1"/>
          </p:cNvSpPr>
          <p:nvPr>
            <p:ph type="title"/>
          </p:nvPr>
        </p:nvSpPr>
        <p:spPr>
          <a:xfrm>
            <a:off x="3059832" y="305400"/>
            <a:ext cx="5201571" cy="734820"/>
          </a:xfrm>
          <a:prstGeom prst="rect">
            <a:avLst/>
          </a:prstGeom>
          <a:noFill/>
          <a:ln>
            <a:noFill/>
          </a:ln>
        </p:spPr>
        <p:txBody>
          <a:bodyPr vert="horz" wrap="square" lIns="0" tIns="0" rIns="0" bIns="0" anchor="t" anchorCtr="0" compatLnSpc="1">
            <a:normAutofit fontScale="90000"/>
          </a:bodyPr>
          <a:lstStyle/>
          <a:p>
            <a:pPr lvl="0"/>
            <a:r>
              <a:rPr lang="pl-PL" sz="2000" dirty="0">
                <a:latin typeface="Calibri" pitchFamily="34"/>
                <a:cs typeface="Calibri" pitchFamily="34"/>
              </a:rPr>
              <a:t>Naklejki łączone FERC i KPO</a:t>
            </a:r>
            <a:br>
              <a:rPr lang="pl-PL" sz="2000" dirty="0">
                <a:latin typeface="Calibri" pitchFamily="34"/>
                <a:cs typeface="Calibri" pitchFamily="34"/>
              </a:rPr>
            </a:br>
            <a:r>
              <a:rPr lang="pl-PL" sz="1400" b="0" dirty="0">
                <a:solidFill>
                  <a:schemeClr val="tx1"/>
                </a:solidFill>
                <a:latin typeface="Calibri" pitchFamily="34"/>
                <a:cs typeface="Calibri" pitchFamily="34"/>
              </a:rPr>
              <a:t>wariant 1, jeśli projekt jest finansowany w 100% ze środków UE</a:t>
            </a:r>
            <a:br>
              <a:rPr lang="pl-PL" sz="1400" dirty="0">
                <a:latin typeface="Calibri" pitchFamily="34"/>
                <a:cs typeface="Calibri" pitchFamily="34"/>
              </a:rPr>
            </a:br>
            <a:br>
              <a:rPr lang="pl-PL" sz="1400" dirty="0">
                <a:latin typeface="Calibri" pitchFamily="34"/>
                <a:cs typeface="Calibri" pitchFamily="34"/>
              </a:rPr>
            </a:br>
            <a:br>
              <a:rPr lang="pl-PL" sz="1400" dirty="0">
                <a:latin typeface="Calibri" pitchFamily="34"/>
                <a:cs typeface="Calibri" pitchFamily="34"/>
              </a:rPr>
            </a:br>
            <a:br>
              <a:rPr lang="pl-PL" sz="1400" dirty="0">
                <a:latin typeface="Calibri" pitchFamily="34"/>
                <a:cs typeface="Calibri" pitchFamily="34"/>
              </a:rPr>
            </a:br>
            <a:br>
              <a:rPr lang="pl-PL" sz="1400" dirty="0">
                <a:latin typeface="Calibri" pitchFamily="34"/>
                <a:cs typeface="Calibri" pitchFamily="34"/>
              </a:rPr>
            </a:br>
            <a:br>
              <a:rPr lang="pl-PL" sz="1400" dirty="0">
                <a:latin typeface="Calibri" pitchFamily="34"/>
                <a:cs typeface="Calibri" pitchFamily="34"/>
              </a:rPr>
            </a:br>
            <a:br>
              <a:rPr lang="pl-PL" sz="1400" dirty="0">
                <a:latin typeface="Calibri" pitchFamily="34"/>
                <a:cs typeface="Calibri" pitchFamily="34"/>
              </a:rPr>
            </a:br>
            <a:r>
              <a:rPr lang="pl-PL" sz="1400" b="0" dirty="0">
                <a:solidFill>
                  <a:schemeClr val="tx1"/>
                </a:solidFill>
                <a:latin typeface="Calibri" pitchFamily="34"/>
                <a:cs typeface="Calibri" pitchFamily="34"/>
              </a:rPr>
              <a:t>wariant 2, jeśli projekt jest częściowo współfinansowany ze środków UE</a:t>
            </a:r>
            <a:endParaRPr lang="pl-PL" sz="2000" dirty="0">
              <a:latin typeface="Calibri" pitchFamily="34"/>
              <a:cs typeface="Calibri" pitchFamily="34"/>
            </a:endParaRPr>
          </a:p>
        </p:txBody>
      </p:sp>
      <p:sp>
        <p:nvSpPr>
          <p:cNvPr id="3" name="Symbol zastępczy zawartości 5">
            <a:extLst>
              <a:ext uri="{FF2B5EF4-FFF2-40B4-BE49-F238E27FC236}">
                <a16:creationId xmlns:a16="http://schemas.microsoft.com/office/drawing/2014/main" id="{F536814B-AC2E-6593-157A-E38E3A829E8A}"/>
              </a:ext>
            </a:extLst>
          </p:cNvPr>
          <p:cNvSpPr txBox="1">
            <a:spLocks noGrp="1"/>
          </p:cNvSpPr>
          <p:nvPr>
            <p:ph idx="1"/>
          </p:nvPr>
        </p:nvSpPr>
        <p:spPr>
          <a:xfrm>
            <a:off x="161446" y="305400"/>
            <a:ext cx="1962282" cy="4575986"/>
          </a:xfrm>
          <a:prstGeom prst="rect">
            <a:avLst/>
          </a:prstGeom>
          <a:noFill/>
          <a:ln w="28575">
            <a:solidFill>
              <a:srgbClr val="1F4E79"/>
            </a:solidFill>
            <a:prstDash val="solid"/>
          </a:ln>
        </p:spPr>
        <p:txBody>
          <a:bodyPr vert="horz" wrap="square" lIns="0" tIns="0" rIns="0" bIns="0" anchor="t" anchorCtr="0" compatLnSpc="1">
            <a:normAutofit/>
          </a:bodyPr>
          <a:lstStyle/>
          <a:p>
            <a:pPr marL="143999" lvl="0" indent="0">
              <a:lnSpc>
                <a:spcPct val="110000"/>
              </a:lnSpc>
              <a:buNone/>
            </a:pPr>
            <a:r>
              <a:rPr lang="pl-PL" sz="1200" dirty="0">
                <a:latin typeface="Calibri" pitchFamily="34"/>
                <a:cs typeface="Calibri" pitchFamily="34"/>
              </a:rPr>
              <a:t>Aby oznaczyć sprzęt i wyposażenie zakupione/powstałe w projekcie finansowanym jednocześnie z FERC i KPO, zastosuj wspólny wzór naklejek.</a:t>
            </a:r>
          </a:p>
          <a:p>
            <a:pPr marL="143999" lvl="0" indent="0">
              <a:lnSpc>
                <a:spcPct val="110000"/>
              </a:lnSpc>
              <a:buNone/>
            </a:pPr>
            <a:r>
              <a:rPr lang="pl-PL" sz="1200" b="1" dirty="0">
                <a:latin typeface="Calibri" pitchFamily="34"/>
                <a:cs typeface="Calibri" pitchFamily="34"/>
              </a:rPr>
              <a:t>UWAGA: </a:t>
            </a:r>
            <a:r>
              <a:rPr lang="pl-PL" sz="1200" dirty="0">
                <a:latin typeface="Calibri" pitchFamily="34"/>
                <a:cs typeface="Calibri" pitchFamily="34"/>
              </a:rPr>
              <a:t>Wzór naklejki jest obowiązkowy, tzn. nie można go modyfikować, dodawać/usuwać znaków, poza zmianą znaku FE na znak odpowiedniego programu. Kolorystyka naklejek jest taka sama dla wszystkich programów.</a:t>
            </a:r>
          </a:p>
          <a:p>
            <a:pPr marL="429749" lvl="0" indent="-285750">
              <a:lnSpc>
                <a:spcPct val="110000"/>
              </a:lnSpc>
              <a:buChar char="-"/>
            </a:pPr>
            <a:endParaRPr lang="pl-PL" sz="600" dirty="0"/>
          </a:p>
        </p:txBody>
      </p:sp>
      <p:pic>
        <p:nvPicPr>
          <p:cNvPr id="5" name="Obraz 4">
            <a:extLst>
              <a:ext uri="{FF2B5EF4-FFF2-40B4-BE49-F238E27FC236}">
                <a16:creationId xmlns:a16="http://schemas.microsoft.com/office/drawing/2014/main" id="{D42A26D8-F9F4-7530-8267-3B0A9B182003}"/>
              </a:ext>
              <a:ext uri="{C183D7F6-B498-43B3-948B-1728B52AA6E4}">
                <adec:decorative xmlns:adec="http://schemas.microsoft.com/office/drawing/2017/decorative" val="1"/>
              </a:ext>
            </a:extLst>
          </p:cNvPr>
          <p:cNvPicPr>
            <a:picLocks noChangeAspect="1"/>
          </p:cNvPicPr>
          <p:nvPr/>
        </p:nvPicPr>
        <p:blipFill rotWithShape="1">
          <a:blip r:embed="rId2"/>
          <a:srcRect l="33730" t="49187" r="35847" b="22201"/>
          <a:stretch/>
        </p:blipFill>
        <p:spPr bwMode="auto">
          <a:xfrm>
            <a:off x="3419872" y="1040221"/>
            <a:ext cx="3168352" cy="1675987"/>
          </a:xfrm>
          <a:prstGeom prst="rect">
            <a:avLst/>
          </a:prstGeom>
          <a:ln>
            <a:noFill/>
          </a:ln>
          <a:extLst>
            <a:ext uri="{53640926-AAD7-44D8-BBD7-CCE9431645EC}">
              <a14:shadowObscured xmlns:a14="http://schemas.microsoft.com/office/drawing/2010/main"/>
            </a:ext>
          </a:extLst>
        </p:spPr>
      </p:pic>
      <p:pic>
        <p:nvPicPr>
          <p:cNvPr id="6" name="Obraz 5">
            <a:extLst>
              <a:ext uri="{FF2B5EF4-FFF2-40B4-BE49-F238E27FC236}">
                <a16:creationId xmlns:a16="http://schemas.microsoft.com/office/drawing/2014/main" id="{47907364-4FE9-8655-4C44-4F268DAFD06F}"/>
              </a:ext>
              <a:ext uri="{C183D7F6-B498-43B3-948B-1728B52AA6E4}">
                <adec:decorative xmlns:adec="http://schemas.microsoft.com/office/drawing/2017/decorative" val="1"/>
              </a:ext>
            </a:extLst>
          </p:cNvPr>
          <p:cNvPicPr>
            <a:picLocks noChangeAspect="1"/>
          </p:cNvPicPr>
          <p:nvPr/>
        </p:nvPicPr>
        <p:blipFill rotWithShape="1">
          <a:blip r:embed="rId3"/>
          <a:srcRect l="32738" t="31549" r="34965" b="37880"/>
          <a:stretch/>
        </p:blipFill>
        <p:spPr bwMode="auto">
          <a:xfrm>
            <a:off x="3419872" y="3219822"/>
            <a:ext cx="3168352" cy="1686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92192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02A7A-0792-BAD9-F40C-175B76F0A126}"/>
            </a:ext>
          </a:extLst>
        </p:cNvPr>
        <p:cNvGrpSpPr/>
        <p:nvPr/>
      </p:nvGrpSpPr>
      <p:grpSpPr>
        <a:xfrm>
          <a:off x="0" y="0"/>
          <a:ext cx="0" cy="0"/>
          <a:chOff x="0" y="0"/>
          <a:chExt cx="0" cy="0"/>
        </a:xfrm>
      </p:grpSpPr>
      <p:sp>
        <p:nvSpPr>
          <p:cNvPr id="2" name="Tytuł 4">
            <a:extLst>
              <a:ext uri="{FF2B5EF4-FFF2-40B4-BE49-F238E27FC236}">
                <a16:creationId xmlns:a16="http://schemas.microsoft.com/office/drawing/2014/main" id="{F5E6C43E-2EB9-1DD6-C583-AB91A8BEDCD2}"/>
              </a:ext>
            </a:extLst>
          </p:cNvPr>
          <p:cNvSpPr txBox="1">
            <a:spLocks noGrp="1"/>
          </p:cNvSpPr>
          <p:nvPr>
            <p:ph type="title"/>
          </p:nvPr>
        </p:nvSpPr>
        <p:spPr>
          <a:xfrm>
            <a:off x="4211960" y="305400"/>
            <a:ext cx="4049442" cy="4426590"/>
          </a:xfrm>
          <a:prstGeom prst="rect">
            <a:avLst/>
          </a:prstGeom>
          <a:noFill/>
          <a:ln>
            <a:noFill/>
          </a:ln>
        </p:spPr>
        <p:txBody>
          <a:bodyPr vert="horz" wrap="square" lIns="0" tIns="0" rIns="0" bIns="0" anchor="t" anchorCtr="0" compatLnSpc="1">
            <a:normAutofit fontScale="90000"/>
          </a:bodyPr>
          <a:lstStyle/>
          <a:p>
            <a:pPr lvl="0"/>
            <a:r>
              <a:rPr lang="pl-PL" sz="2000" dirty="0">
                <a:latin typeface="Calibri" pitchFamily="34"/>
                <a:cs typeface="Calibri" pitchFamily="34"/>
              </a:rPr>
              <a:t>Naklejki KPO</a:t>
            </a:r>
            <a:br>
              <a:rPr lang="pl-PL" sz="2000" dirty="0">
                <a:latin typeface="Calibri" pitchFamily="34"/>
                <a:cs typeface="Calibri" pitchFamily="34"/>
              </a:rPr>
            </a:br>
            <a:br>
              <a:rPr lang="pl-PL" sz="2000" dirty="0">
                <a:latin typeface="Calibri" pitchFamily="34"/>
                <a:cs typeface="Calibri" pitchFamily="34"/>
              </a:rPr>
            </a:br>
            <a:r>
              <a:rPr lang="pl-PL" sz="2000" dirty="0">
                <a:latin typeface="Calibri" pitchFamily="34"/>
                <a:cs typeface="Calibri" pitchFamily="34"/>
              </a:rPr>
              <a:t>Wzór podstawowy</a:t>
            </a:r>
            <a:br>
              <a:rPr lang="pl-PL" sz="2000" dirty="0">
                <a:latin typeface="Calibri" pitchFamily="34"/>
                <a:cs typeface="Calibri" pitchFamily="34"/>
              </a:rPr>
            </a:br>
            <a:br>
              <a:rPr lang="pl-PL" sz="2000" dirty="0">
                <a:latin typeface="Calibri" pitchFamily="34"/>
                <a:cs typeface="Calibri" pitchFamily="34"/>
              </a:rPr>
            </a:br>
            <a:br>
              <a:rPr lang="pl-PL" sz="2000" dirty="0">
                <a:latin typeface="Calibri" pitchFamily="34"/>
                <a:cs typeface="Calibri" pitchFamily="34"/>
              </a:rPr>
            </a:br>
            <a:br>
              <a:rPr lang="pl-PL" sz="2000" dirty="0">
                <a:latin typeface="Calibri" pitchFamily="34"/>
                <a:cs typeface="Calibri" pitchFamily="34"/>
              </a:rPr>
            </a:br>
            <a:r>
              <a:rPr lang="pl-PL" sz="2000" dirty="0">
                <a:latin typeface="Calibri" pitchFamily="34"/>
                <a:cs typeface="Calibri" pitchFamily="34"/>
              </a:rPr>
              <a:t>Wzór minimalny</a:t>
            </a:r>
            <a:br>
              <a:rPr lang="pl-PL" sz="2000" dirty="0">
                <a:latin typeface="Calibri" pitchFamily="34"/>
                <a:cs typeface="Calibri" pitchFamily="34"/>
              </a:rPr>
            </a:br>
            <a:br>
              <a:rPr lang="pl-PL" sz="2000" dirty="0">
                <a:latin typeface="Calibri" pitchFamily="34"/>
                <a:cs typeface="Calibri" pitchFamily="34"/>
              </a:rPr>
            </a:br>
            <a:br>
              <a:rPr lang="pl-PL" sz="2000" dirty="0">
                <a:latin typeface="Calibri" pitchFamily="34"/>
                <a:cs typeface="Calibri" pitchFamily="34"/>
              </a:rPr>
            </a:br>
            <a:br>
              <a:rPr lang="pl-PL" sz="2000" dirty="0">
                <a:latin typeface="Calibri" pitchFamily="34"/>
                <a:cs typeface="Calibri" pitchFamily="34"/>
              </a:rPr>
            </a:br>
            <a:br>
              <a:rPr lang="pl-PL" sz="2000" dirty="0">
                <a:latin typeface="Calibri" pitchFamily="34"/>
                <a:cs typeface="Calibri" pitchFamily="34"/>
              </a:rPr>
            </a:br>
            <a:br>
              <a:rPr lang="pl-PL" sz="2000" dirty="0">
                <a:latin typeface="Calibri" pitchFamily="34"/>
                <a:cs typeface="Calibri" pitchFamily="34"/>
              </a:rPr>
            </a:br>
            <a:br>
              <a:rPr lang="pl-PL" sz="2000" dirty="0">
                <a:latin typeface="Calibri" pitchFamily="34"/>
                <a:cs typeface="Calibri" pitchFamily="34"/>
              </a:rPr>
            </a:br>
            <a:br>
              <a:rPr lang="pl-PL" sz="2000" dirty="0">
                <a:latin typeface="Calibri" pitchFamily="34"/>
                <a:cs typeface="Calibri" pitchFamily="34"/>
              </a:rPr>
            </a:br>
            <a:endParaRPr lang="pl-PL" sz="2000" dirty="0">
              <a:latin typeface="Calibri" pitchFamily="34"/>
              <a:cs typeface="Calibri" pitchFamily="34"/>
            </a:endParaRPr>
          </a:p>
        </p:txBody>
      </p:sp>
      <p:sp>
        <p:nvSpPr>
          <p:cNvPr id="3" name="Symbol zastępczy zawartości 5">
            <a:extLst>
              <a:ext uri="{FF2B5EF4-FFF2-40B4-BE49-F238E27FC236}">
                <a16:creationId xmlns:a16="http://schemas.microsoft.com/office/drawing/2014/main" id="{326AF6D1-BAE3-FA11-B3BC-5C467FE11D60}"/>
              </a:ext>
            </a:extLst>
          </p:cNvPr>
          <p:cNvSpPr txBox="1">
            <a:spLocks noGrp="1"/>
          </p:cNvSpPr>
          <p:nvPr>
            <p:ph idx="1"/>
          </p:nvPr>
        </p:nvSpPr>
        <p:spPr>
          <a:xfrm>
            <a:off x="161446" y="305400"/>
            <a:ext cx="3330434" cy="4575986"/>
          </a:xfrm>
          <a:prstGeom prst="rect">
            <a:avLst/>
          </a:prstGeom>
          <a:noFill/>
          <a:ln w="28575">
            <a:solidFill>
              <a:srgbClr val="1F4E79"/>
            </a:solidFill>
            <a:prstDash val="solid"/>
          </a:ln>
        </p:spPr>
        <p:txBody>
          <a:bodyPr vert="horz" wrap="square" lIns="0" tIns="0" rIns="0" bIns="0" anchor="t" anchorCtr="0" compatLnSpc="1">
            <a:normAutofit/>
          </a:bodyPr>
          <a:lstStyle/>
          <a:p>
            <a:pPr marL="143999" lvl="0" indent="0">
              <a:lnSpc>
                <a:spcPct val="110000"/>
              </a:lnSpc>
              <a:buNone/>
            </a:pPr>
            <a:r>
              <a:rPr lang="pl-PL" sz="1200" b="1" dirty="0">
                <a:latin typeface="Calibri" pitchFamily="34"/>
                <a:cs typeface="Calibri" pitchFamily="34"/>
              </a:rPr>
              <a:t>Gdzie umieścić naklejki?</a:t>
            </a:r>
          </a:p>
          <a:p>
            <a:pPr marL="486899" lvl="0" indent="-342900">
              <a:lnSpc>
                <a:spcPct val="110000"/>
              </a:lnSpc>
              <a:buFont typeface="Arial" pitchFamily="34"/>
              <a:buChar char="•"/>
            </a:pPr>
            <a:r>
              <a:rPr lang="pl-PL" sz="1200" dirty="0">
                <a:latin typeface="Calibri" pitchFamily="34"/>
                <a:cs typeface="Calibri" pitchFamily="34"/>
              </a:rPr>
              <a:t>Na sprzęcie, urządzeniach, wyposażeniu, maszynach i środkach  transportu itp. powstałych lub zakupionych z przedsięwzięcia dzięki wsparciu z KPO.</a:t>
            </a:r>
          </a:p>
          <a:p>
            <a:pPr marL="143999" lvl="0" indent="0">
              <a:lnSpc>
                <a:spcPct val="110000"/>
              </a:lnSpc>
              <a:buNone/>
            </a:pPr>
            <a:r>
              <a:rPr lang="pl-PL" sz="1200" b="1" dirty="0">
                <a:latin typeface="Calibri" pitchFamily="34"/>
                <a:cs typeface="Calibri" pitchFamily="34"/>
              </a:rPr>
              <a:t>Jaki rozmiar ma naklejka?</a:t>
            </a:r>
          </a:p>
          <a:p>
            <a:pPr marL="486899" lvl="0" indent="-342900">
              <a:lnSpc>
                <a:spcPct val="110000"/>
              </a:lnSpc>
              <a:buFont typeface="Arial" pitchFamily="34"/>
              <a:buChar char="•"/>
            </a:pPr>
            <a:r>
              <a:rPr lang="pl-PL" sz="1200" dirty="0">
                <a:latin typeface="Calibri" pitchFamily="34"/>
                <a:cs typeface="Calibri" pitchFamily="34"/>
              </a:rPr>
              <a:t>Rozmiar i materiał naklejki powinien być dostosowany do powierzchni na której zostanie umieszczona, tak by znaki były odpowiednio czytelne i wyraźnie widoczne.</a:t>
            </a:r>
          </a:p>
          <a:p>
            <a:pPr marL="143999" lvl="0" indent="0">
              <a:lnSpc>
                <a:spcPct val="110000"/>
              </a:lnSpc>
              <a:buNone/>
            </a:pPr>
            <a:endParaRPr lang="pl-PL" sz="1200" b="1" dirty="0">
              <a:latin typeface="Calibri" pitchFamily="34"/>
              <a:cs typeface="Calibri" pitchFamily="34"/>
            </a:endParaRPr>
          </a:p>
          <a:p>
            <a:pPr marL="143999" lvl="0" indent="0">
              <a:lnSpc>
                <a:spcPct val="110000"/>
              </a:lnSpc>
              <a:buNone/>
            </a:pPr>
            <a:r>
              <a:rPr lang="pl-PL" sz="1200" b="1" dirty="0">
                <a:latin typeface="Calibri" pitchFamily="34"/>
                <a:cs typeface="Calibri" pitchFamily="34"/>
              </a:rPr>
              <a:t>UWAGA: </a:t>
            </a:r>
            <a:r>
              <a:rPr lang="pl-PL" sz="1200" dirty="0">
                <a:latin typeface="Calibri" pitchFamily="34"/>
                <a:cs typeface="Calibri" pitchFamily="34"/>
              </a:rPr>
              <a:t>Wzór naklejek jest obowiązkowy, tzn. nie można go modyfikować: dodawać innych znaków, informacji itp.</a:t>
            </a:r>
            <a:endParaRPr lang="pl-PL" sz="600" dirty="0"/>
          </a:p>
        </p:txBody>
      </p:sp>
      <p:pic>
        <p:nvPicPr>
          <p:cNvPr id="5" name="Obraz 4" descr="Obraz zawierający tekst, zrzut ekranu, oprogramowanie, wyświetlacz">
            <a:extLst>
              <a:ext uri="{FF2B5EF4-FFF2-40B4-BE49-F238E27FC236}">
                <a16:creationId xmlns:a16="http://schemas.microsoft.com/office/drawing/2014/main" id="{446907AE-103E-46F5-E462-D419D8EBC696}"/>
              </a:ext>
            </a:extLst>
          </p:cNvPr>
          <p:cNvPicPr>
            <a:picLocks noChangeAspect="1"/>
          </p:cNvPicPr>
          <p:nvPr/>
        </p:nvPicPr>
        <p:blipFill rotWithShape="1">
          <a:blip r:embed="rId2"/>
          <a:srcRect l="5290" t="42132" r="4651" b="36704"/>
          <a:stretch/>
        </p:blipFill>
        <p:spPr bwMode="auto">
          <a:xfrm>
            <a:off x="3635896" y="1275606"/>
            <a:ext cx="5198737" cy="687226"/>
          </a:xfrm>
          <a:prstGeom prst="rect">
            <a:avLst/>
          </a:prstGeom>
          <a:ln>
            <a:noFill/>
          </a:ln>
          <a:extLst>
            <a:ext uri="{53640926-AAD7-44D8-BBD7-CCE9431645EC}">
              <a14:shadowObscured xmlns:a14="http://schemas.microsoft.com/office/drawing/2010/main"/>
            </a:ext>
          </a:extLst>
        </p:spPr>
      </p:pic>
      <p:pic>
        <p:nvPicPr>
          <p:cNvPr id="6" name="Obraz 5" descr="Obraz zawierający tekst, zrzut ekranu, oprogramowanie, wyświetlacz">
            <a:extLst>
              <a:ext uri="{FF2B5EF4-FFF2-40B4-BE49-F238E27FC236}">
                <a16:creationId xmlns:a16="http://schemas.microsoft.com/office/drawing/2014/main" id="{9F392492-B85C-376E-B589-A6418AF09FBB}"/>
              </a:ext>
            </a:extLst>
          </p:cNvPr>
          <p:cNvPicPr>
            <a:picLocks noChangeAspect="1"/>
          </p:cNvPicPr>
          <p:nvPr/>
        </p:nvPicPr>
        <p:blipFill rotWithShape="1">
          <a:blip r:embed="rId3"/>
          <a:srcRect l="4299" t="37624" r="4431" b="31413"/>
          <a:stretch/>
        </p:blipFill>
        <p:spPr bwMode="auto">
          <a:xfrm>
            <a:off x="3728855" y="2892636"/>
            <a:ext cx="4720874" cy="9008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55093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4BC6307E-54AF-B5EE-AB26-5AC2CEFA21C8}"/>
              </a:ext>
            </a:extLst>
          </p:cNvPr>
          <p:cNvSpPr txBox="1">
            <a:spLocks noGrp="1"/>
          </p:cNvSpPr>
          <p:nvPr>
            <p:ph type="title"/>
          </p:nvPr>
        </p:nvSpPr>
        <p:spPr>
          <a:xfrm>
            <a:off x="539553" y="214682"/>
            <a:ext cx="7727062" cy="485034"/>
          </a:xfrm>
          <a:prstGeom prst="rect">
            <a:avLst/>
          </a:prstGeom>
          <a:noFill/>
          <a:ln>
            <a:noFill/>
          </a:ln>
        </p:spPr>
        <p:txBody>
          <a:bodyPr vert="horz" wrap="square" lIns="0" tIns="0" rIns="0" bIns="0" anchor="t" anchorCtr="0" compatLnSpc="1">
            <a:normAutofit/>
          </a:bodyPr>
          <a:lstStyle/>
          <a:p>
            <a:pPr lvl="0"/>
            <a:r>
              <a:rPr lang="pl-PL" sz="2000" dirty="0">
                <a:latin typeface="Calibri" pitchFamily="34"/>
                <a:cs typeface="Calibri" pitchFamily="34"/>
              </a:rPr>
              <a:t>Strona internetowa  i media społecznościowe FERC – obowiązki </a:t>
            </a:r>
          </a:p>
        </p:txBody>
      </p:sp>
      <p:sp>
        <p:nvSpPr>
          <p:cNvPr id="3" name="Symbol zastępczy zawartości 5">
            <a:extLst>
              <a:ext uri="{FF2B5EF4-FFF2-40B4-BE49-F238E27FC236}">
                <a16:creationId xmlns:a16="http://schemas.microsoft.com/office/drawing/2014/main" id="{479FA98A-65B1-63A0-4781-D050835089C2}"/>
              </a:ext>
            </a:extLst>
          </p:cNvPr>
          <p:cNvSpPr txBox="1">
            <a:spLocks noGrp="1"/>
          </p:cNvSpPr>
          <p:nvPr>
            <p:ph idx="1"/>
          </p:nvPr>
        </p:nvSpPr>
        <p:spPr>
          <a:xfrm>
            <a:off x="705774" y="699716"/>
            <a:ext cx="7754658" cy="4229102"/>
          </a:xfrm>
          <a:prstGeom prst="rect">
            <a:avLst/>
          </a:prstGeom>
          <a:noFill/>
          <a:ln>
            <a:noFill/>
          </a:ln>
        </p:spPr>
        <p:txBody>
          <a:bodyPr vert="horz" wrap="square" lIns="0" tIns="0" rIns="0" bIns="0" anchor="t" anchorCtr="0" compatLnSpc="1">
            <a:noAutofit/>
          </a:bodyPr>
          <a:lstStyle/>
          <a:p>
            <a:pPr marL="0" lvl="0" indent="0">
              <a:lnSpc>
                <a:spcPct val="150000"/>
              </a:lnSpc>
              <a:spcAft>
                <a:spcPts val="600"/>
              </a:spcAft>
              <a:buNone/>
            </a:pPr>
            <a:r>
              <a:rPr lang="pl-PL" sz="1600" dirty="0">
                <a:latin typeface="Calibri" pitchFamily="34"/>
                <a:cs typeface="Calibri" pitchFamily="34"/>
              </a:rPr>
              <a:t>Jeśli posiadasz oficjalną stronę internetową, musisz zamieścić na niej opis projektu który zawiera:</a:t>
            </a:r>
          </a:p>
          <a:p>
            <a:pPr marL="342900" lvl="0" indent="-342900">
              <a:lnSpc>
                <a:spcPct val="100000"/>
              </a:lnSpc>
              <a:spcBef>
                <a:spcPts val="600"/>
              </a:spcBef>
              <a:buFont typeface="Aptos Display"/>
              <a:buAutoNum type="arabicPeriod"/>
            </a:pPr>
            <a:r>
              <a:rPr lang="pl-PL" sz="1600" dirty="0">
                <a:latin typeface="Calibri" pitchFamily="34"/>
                <a:cs typeface="Calibri" pitchFamily="34"/>
              </a:rPr>
              <a:t>tytuł projektu lub jego skróconą nazwę (maksymalnie 150 znaków),</a:t>
            </a:r>
          </a:p>
          <a:p>
            <a:pPr marL="342900" lvl="0" indent="-342900">
              <a:lnSpc>
                <a:spcPct val="100000"/>
              </a:lnSpc>
              <a:spcBef>
                <a:spcPts val="600"/>
              </a:spcBef>
              <a:buFont typeface="Aptos Display"/>
              <a:buAutoNum type="arabicPeriod"/>
            </a:pPr>
            <a:r>
              <a:rPr lang="pl-PL" sz="1600" dirty="0">
                <a:latin typeface="Calibri" pitchFamily="34"/>
                <a:cs typeface="Calibri" pitchFamily="34"/>
              </a:rPr>
              <a:t>podkreślenie faktu otrzymania wsparcia finansowego z UE czyli: znak FE, znak barw RP i znak UE </a:t>
            </a:r>
          </a:p>
          <a:p>
            <a:pPr marL="342900" lvl="0" indent="-342900">
              <a:lnSpc>
                <a:spcPct val="100000"/>
              </a:lnSpc>
              <a:spcBef>
                <a:spcPts val="600"/>
              </a:spcBef>
              <a:buFont typeface="Aptos Display"/>
              <a:buAutoNum type="arabicPeriod"/>
            </a:pPr>
            <a:r>
              <a:rPr lang="pl-PL" sz="1600" dirty="0">
                <a:latin typeface="Calibri" pitchFamily="34"/>
                <a:cs typeface="Calibri" pitchFamily="34"/>
              </a:rPr>
              <a:t>zadania, działania, które będą realizowane w projekcie (opis, co zostanie zrobione, zakupione etc.),</a:t>
            </a:r>
          </a:p>
          <a:p>
            <a:pPr marL="342900" lvl="0" indent="-342900">
              <a:lnSpc>
                <a:spcPct val="100000"/>
              </a:lnSpc>
              <a:spcBef>
                <a:spcPts val="600"/>
              </a:spcBef>
              <a:buFont typeface="Aptos Display"/>
              <a:buAutoNum type="arabicPeriod"/>
            </a:pPr>
            <a:r>
              <a:rPr lang="pl-PL" sz="1600" dirty="0">
                <a:latin typeface="Calibri" pitchFamily="34"/>
                <a:cs typeface="Calibri" pitchFamily="34"/>
              </a:rPr>
              <a:t>grupy docelowe (do kogo skierowany jest projekt, kto z niego skorzysta),</a:t>
            </a:r>
          </a:p>
          <a:p>
            <a:pPr marL="342900" lvl="0" indent="-342900">
              <a:lnSpc>
                <a:spcPct val="100000"/>
              </a:lnSpc>
              <a:spcBef>
                <a:spcPts val="600"/>
              </a:spcBef>
              <a:buFont typeface="Aptos Display"/>
              <a:buAutoNum type="arabicPeriod"/>
            </a:pPr>
            <a:r>
              <a:rPr lang="pl-PL" sz="1600" dirty="0">
                <a:latin typeface="Calibri" pitchFamily="34"/>
                <a:cs typeface="Calibri" pitchFamily="34"/>
              </a:rPr>
              <a:t>cel lub cele projektu,</a:t>
            </a:r>
          </a:p>
          <a:p>
            <a:pPr marL="342900" lvl="0" indent="-342900">
              <a:lnSpc>
                <a:spcPct val="100000"/>
              </a:lnSpc>
              <a:spcBef>
                <a:spcPts val="600"/>
              </a:spcBef>
              <a:buFont typeface="Aptos Display"/>
              <a:buAutoNum type="arabicPeriod"/>
            </a:pPr>
            <a:r>
              <a:rPr lang="pl-PL" sz="1600" dirty="0">
                <a:latin typeface="Calibri" pitchFamily="34"/>
                <a:cs typeface="Calibri" pitchFamily="34"/>
              </a:rPr>
              <a:t>efekty, rezultaty projektu (jeśli opis zadań, działań nie zawiera opisu efektów, rezultatów), </a:t>
            </a:r>
          </a:p>
          <a:p>
            <a:pPr marL="342900" lvl="0" indent="-342900">
              <a:lnSpc>
                <a:spcPct val="100000"/>
              </a:lnSpc>
              <a:spcBef>
                <a:spcPts val="600"/>
              </a:spcBef>
              <a:buFont typeface="Aptos Display"/>
              <a:buAutoNum type="arabicPeriod"/>
            </a:pPr>
            <a:r>
              <a:rPr lang="pl-PL" sz="1600" dirty="0">
                <a:latin typeface="Calibri" pitchFamily="34"/>
                <a:cs typeface="Calibri" pitchFamily="34"/>
              </a:rPr>
              <a:t>wartość projektu (całkowity koszt projektu), </a:t>
            </a:r>
          </a:p>
          <a:p>
            <a:pPr marL="342900" lvl="0" indent="-342900">
              <a:lnSpc>
                <a:spcPct val="100000"/>
              </a:lnSpc>
              <a:spcBef>
                <a:spcPts val="600"/>
              </a:spcBef>
              <a:buFont typeface="Aptos Display"/>
              <a:buAutoNum type="arabicPeriod"/>
            </a:pPr>
            <a:r>
              <a:rPr lang="pl-PL" sz="1600" dirty="0">
                <a:latin typeface="Calibri" pitchFamily="34"/>
                <a:cs typeface="Calibri" pitchFamily="34"/>
              </a:rPr>
              <a:t>wysokość wkładu Funduszy Europejskich, </a:t>
            </a:r>
          </a:p>
          <a:p>
            <a:pPr marL="342900" lvl="0" indent="-342900">
              <a:lnSpc>
                <a:spcPct val="100000"/>
              </a:lnSpc>
              <a:spcBef>
                <a:spcPts val="600"/>
              </a:spcBef>
              <a:buFont typeface="Aptos Display"/>
              <a:buAutoNum type="arabicPeriod"/>
            </a:pPr>
            <a:r>
              <a:rPr lang="pl-PL" sz="1600" dirty="0">
                <a:latin typeface="Calibri" pitchFamily="34"/>
                <a:cs typeface="Calibri" pitchFamily="34"/>
              </a:rPr>
              <a:t>hasztagi: #FunduszeUE lub #FunduszeEuropejskie.</a:t>
            </a:r>
          </a:p>
        </p:txBody>
      </p:sp>
      <p:sp>
        <p:nvSpPr>
          <p:cNvPr id="4" name="Symbol zastępczy daty 3">
            <a:extLst>
              <a:ext uri="{FF2B5EF4-FFF2-40B4-BE49-F238E27FC236}">
                <a16:creationId xmlns:a16="http://schemas.microsoft.com/office/drawing/2014/main" id="{0B790066-E6BE-4A6E-595D-12650F3446D2}"/>
              </a:ext>
            </a:extLst>
          </p:cNvPr>
          <p:cNvSpPr txBox="1"/>
          <p:nvPr/>
        </p:nvSpPr>
        <p:spPr>
          <a:xfrm>
            <a:off x="6984435" y="367241"/>
            <a:ext cx="1187966" cy="188285"/>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3E594A6-97CB-4414-88F2-ADEF2C3FE43A}"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dirty="0">
              <a:ln>
                <a:noFill/>
              </a:ln>
              <a:solidFill>
                <a:srgbClr val="000000"/>
              </a:solidFill>
              <a:effectLst/>
              <a:uLnTx/>
              <a:uFillTx/>
              <a:latin typeface="Calibri"/>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563DBEC8-7DA8-26B3-88D7-DE0744487921}"/>
              </a:ext>
            </a:extLst>
          </p:cNvPr>
          <p:cNvSpPr txBox="1">
            <a:spLocks noGrp="1"/>
          </p:cNvSpPr>
          <p:nvPr>
            <p:ph type="title"/>
          </p:nvPr>
        </p:nvSpPr>
        <p:spPr>
          <a:xfrm>
            <a:off x="492980" y="492980"/>
            <a:ext cx="7773634" cy="508881"/>
          </a:xfrm>
          <a:prstGeom prst="rect">
            <a:avLst/>
          </a:prstGeom>
          <a:noFill/>
          <a:ln>
            <a:noFill/>
          </a:ln>
        </p:spPr>
        <p:txBody>
          <a:bodyPr vert="horz" wrap="square" lIns="0" tIns="0" rIns="0" bIns="0" anchor="t" anchorCtr="0" compatLnSpc="1">
            <a:normAutofit fontScale="90000"/>
          </a:bodyPr>
          <a:lstStyle/>
          <a:p>
            <a:pPr lvl="0"/>
            <a:r>
              <a:rPr lang="pl-PL" sz="2000" dirty="0">
                <a:latin typeface="Calibri" pitchFamily="34"/>
                <a:cs typeface="Calibri" pitchFamily="34"/>
              </a:rPr>
              <a:t>Strona internetowa  i media społecznościowe FERC </a:t>
            </a:r>
            <a:br>
              <a:rPr lang="pl-PL" sz="2000" dirty="0">
                <a:latin typeface="Calibri" pitchFamily="34"/>
                <a:cs typeface="Calibri" pitchFamily="34"/>
              </a:rPr>
            </a:br>
            <a:r>
              <a:rPr lang="pl-PL" sz="2000" dirty="0">
                <a:latin typeface="Calibri" pitchFamily="34"/>
                <a:cs typeface="Calibri" pitchFamily="34"/>
              </a:rPr>
              <a:t>– obowiązki cd.1</a:t>
            </a:r>
          </a:p>
        </p:txBody>
      </p:sp>
      <p:sp>
        <p:nvSpPr>
          <p:cNvPr id="3" name="Symbol zastępczy zawartości 5">
            <a:extLst>
              <a:ext uri="{FF2B5EF4-FFF2-40B4-BE49-F238E27FC236}">
                <a16:creationId xmlns:a16="http://schemas.microsoft.com/office/drawing/2014/main" id="{E9C6E783-B842-2BA1-F14E-B9E57BC44B0F}"/>
              </a:ext>
            </a:extLst>
          </p:cNvPr>
          <p:cNvSpPr txBox="1">
            <a:spLocks noGrp="1"/>
          </p:cNvSpPr>
          <p:nvPr>
            <p:ph idx="1"/>
          </p:nvPr>
        </p:nvSpPr>
        <p:spPr>
          <a:xfrm>
            <a:off x="492980" y="1203599"/>
            <a:ext cx="8126236" cy="3384376"/>
          </a:xfrm>
          <a:prstGeom prst="rect">
            <a:avLst/>
          </a:prstGeom>
          <a:noFill/>
          <a:ln>
            <a:noFill/>
          </a:ln>
        </p:spPr>
        <p:txBody>
          <a:bodyPr vert="horz" wrap="square" lIns="0" tIns="0" rIns="0" bIns="0" anchor="t" anchorCtr="0" compatLnSpc="1">
            <a:noAutofit/>
          </a:bodyPr>
          <a:lstStyle/>
          <a:p>
            <a:pPr marL="0" lvl="0" indent="0">
              <a:lnSpc>
                <a:spcPct val="150000"/>
              </a:lnSpc>
              <a:spcAft>
                <a:spcPts val="600"/>
              </a:spcAft>
              <a:buNone/>
            </a:pPr>
            <a:r>
              <a:rPr lang="pl-PL" sz="1600" dirty="0">
                <a:latin typeface="Calibri" pitchFamily="34"/>
                <a:cs typeface="Calibri" pitchFamily="34"/>
              </a:rPr>
              <a:t>Opis projektu zawierający informacje i oznaczenia, wskazane w punktach od 1 do 9, musisz także umieścić na profilu w mediach społecznościowych. Jeżeli nie posiadasz takiego profilu, </a:t>
            </a:r>
            <a:r>
              <a:rPr lang="pl-PL" sz="1600" b="1" dirty="0">
                <a:latin typeface="Calibri" pitchFamily="34"/>
                <a:cs typeface="Calibri" pitchFamily="34"/>
              </a:rPr>
              <a:t>musisz go założyć (przynajmniej jeden profil</a:t>
            </a:r>
            <a:r>
              <a:rPr lang="pl-PL" sz="1600" dirty="0">
                <a:latin typeface="Calibri" pitchFamily="34"/>
                <a:cs typeface="Calibri" pitchFamily="34"/>
              </a:rPr>
              <a:t>).</a:t>
            </a:r>
          </a:p>
          <a:p>
            <a:pPr marL="0" lvl="0" indent="0">
              <a:lnSpc>
                <a:spcPct val="150000"/>
              </a:lnSpc>
              <a:spcAft>
                <a:spcPts val="600"/>
              </a:spcAft>
              <a:buNone/>
            </a:pPr>
            <a:endParaRPr lang="pl-PL" sz="1600" dirty="0">
              <a:latin typeface="Calibri" pitchFamily="34"/>
              <a:cs typeface="Calibri" pitchFamily="34"/>
            </a:endParaRPr>
          </a:p>
          <a:p>
            <a:pPr marL="0" lvl="0" indent="0">
              <a:lnSpc>
                <a:spcPct val="150000"/>
              </a:lnSpc>
              <a:spcAft>
                <a:spcPts val="600"/>
              </a:spcAft>
              <a:buNone/>
            </a:pPr>
            <a:r>
              <a:rPr lang="pl-PL" sz="1600" b="1" dirty="0">
                <a:latin typeface="Calibri" pitchFamily="34"/>
                <a:cs typeface="Calibri" pitchFamily="34"/>
              </a:rPr>
              <a:t>Rekomendujemy:</a:t>
            </a:r>
          </a:p>
          <a:p>
            <a:pPr marL="0" lvl="0" indent="0">
              <a:lnSpc>
                <a:spcPct val="150000"/>
              </a:lnSpc>
              <a:spcAft>
                <a:spcPts val="600"/>
              </a:spcAft>
              <a:buNone/>
            </a:pPr>
            <a:r>
              <a:rPr lang="pl-PL" sz="1600" dirty="0">
                <a:latin typeface="Calibri" pitchFamily="34"/>
                <a:cs typeface="Calibri" pitchFamily="34"/>
              </a:rPr>
              <a:t>Zamieszczanie zdjęć, grafik, materiałów audiowizualnych oraz harmonogramu projektu, prezentującego jego główne etapy i postęp prac.</a:t>
            </a:r>
          </a:p>
          <a:p>
            <a:pPr marL="0" lvl="0" indent="0">
              <a:lnSpc>
                <a:spcPct val="150000"/>
              </a:lnSpc>
              <a:spcAft>
                <a:spcPts val="600"/>
              </a:spcAft>
              <a:buNone/>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F7F29445-3C92-FC5C-1DB8-2A12699CD65C}"/>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52A65837-E09D-4A8D-9540-EA929BA2DBCC}"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EED10-9556-6A05-04EA-B95D83485F60}"/>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D3EAA58D-278E-B02B-AB5E-D6A113CF29F0}"/>
              </a:ext>
            </a:extLst>
          </p:cNvPr>
          <p:cNvSpPr>
            <a:spLocks noGrp="1"/>
          </p:cNvSpPr>
          <p:nvPr>
            <p:ph type="title"/>
          </p:nvPr>
        </p:nvSpPr>
        <p:spPr/>
        <p:txBody>
          <a:bodyPr/>
          <a:lstStyle/>
          <a:p>
            <a:r>
              <a:rPr lang="pl-PL" dirty="0"/>
              <a:t>Linki do dokumentów FERC</a:t>
            </a:r>
          </a:p>
        </p:txBody>
      </p:sp>
      <p:sp>
        <p:nvSpPr>
          <p:cNvPr id="6" name="Symbol zastępczy zawartości 5">
            <a:extLst>
              <a:ext uri="{FF2B5EF4-FFF2-40B4-BE49-F238E27FC236}">
                <a16:creationId xmlns:a16="http://schemas.microsoft.com/office/drawing/2014/main" id="{37AF52B8-4E67-61B7-6A22-EBA9A5C819B0}"/>
              </a:ext>
            </a:extLst>
          </p:cNvPr>
          <p:cNvSpPr>
            <a:spLocks noGrp="1"/>
          </p:cNvSpPr>
          <p:nvPr>
            <p:ph idx="1"/>
          </p:nvPr>
        </p:nvSpPr>
        <p:spPr>
          <a:xfrm>
            <a:off x="395536" y="1059582"/>
            <a:ext cx="8280920" cy="3888432"/>
          </a:xfrm>
        </p:spPr>
        <p:txBody>
          <a:bodyPr>
            <a:normAutofit/>
          </a:bodyPr>
          <a:lstStyle/>
          <a:p>
            <a:pPr marL="495449" lvl="0" indent="-342900">
              <a:lnSpc>
                <a:spcPct val="150000"/>
              </a:lnSpc>
              <a:spcBef>
                <a:spcPts val="0"/>
              </a:spcBef>
              <a:spcAft>
                <a:spcPts val="600"/>
              </a:spcAft>
              <a:buFont typeface="Wingdings" pitchFamily="2"/>
              <a:buChar char="ü"/>
            </a:pPr>
            <a:r>
              <a:rPr lang="pl-PL" sz="1700" dirty="0">
                <a:solidFill>
                  <a:schemeClr val="accent4"/>
                </a:solidFill>
                <a:latin typeface="Calibri" pitchFamily="34"/>
                <a:cs typeface="Calibri" pitchFamily="34"/>
                <a:hlinkClick r:id="rId2">
                  <a:extLst>
                    <a:ext uri="{A12FA001-AC4F-418D-AE19-62706E023703}">
                      <ahyp:hlinkClr xmlns:ahyp="http://schemas.microsoft.com/office/drawing/2018/hyperlinkcolor" val="tx"/>
                    </a:ext>
                  </a:extLst>
                </a:hlinkClick>
              </a:rPr>
              <a:t>Wytyczne w zakresie kwalifikowania wydatków</a:t>
            </a:r>
            <a:endParaRPr lang="pl-PL" sz="1700" dirty="0">
              <a:solidFill>
                <a:schemeClr val="accent4"/>
              </a:solidFill>
              <a:latin typeface="Calibri" pitchFamily="34"/>
              <a:cs typeface="Calibri" pitchFamily="34"/>
            </a:endParaRPr>
          </a:p>
          <a:p>
            <a:pPr marL="495449" lvl="0" indent="-342900">
              <a:lnSpc>
                <a:spcPct val="150000"/>
              </a:lnSpc>
              <a:spcBef>
                <a:spcPts val="0"/>
              </a:spcBef>
              <a:spcAft>
                <a:spcPts val="600"/>
              </a:spcAft>
              <a:buFont typeface="Wingdings" pitchFamily="2"/>
              <a:buChar char="ü"/>
            </a:pPr>
            <a:r>
              <a:rPr lang="pl-PL" sz="1700" dirty="0">
                <a:solidFill>
                  <a:schemeClr val="accent4"/>
                </a:solidFill>
                <a:latin typeface="Calibri" pitchFamily="34"/>
                <a:cs typeface="Calibri" pitchFamily="34"/>
                <a:hlinkClick r:id="rId3">
                  <a:extLst>
                    <a:ext uri="{A12FA001-AC4F-418D-AE19-62706E023703}">
                      <ahyp:hlinkClr xmlns:ahyp="http://schemas.microsoft.com/office/drawing/2018/hyperlinkcolor" val="tx"/>
                    </a:ext>
                  </a:extLst>
                </a:hlinkClick>
              </a:rPr>
              <a:t>Katalog wydatków kwalifikowanych</a:t>
            </a:r>
            <a:endParaRPr lang="pl-PL" sz="1700" dirty="0">
              <a:solidFill>
                <a:schemeClr val="accent4"/>
              </a:solidFill>
              <a:latin typeface="Calibri" pitchFamily="34"/>
              <a:cs typeface="Calibri" pitchFamily="34"/>
            </a:endParaRPr>
          </a:p>
          <a:p>
            <a:pPr marL="495449" lvl="0" indent="-342900">
              <a:lnSpc>
                <a:spcPct val="150000"/>
              </a:lnSpc>
              <a:spcBef>
                <a:spcPts val="0"/>
              </a:spcBef>
              <a:spcAft>
                <a:spcPts val="600"/>
              </a:spcAft>
              <a:buFont typeface="Wingdings" pitchFamily="2"/>
              <a:buChar char="ü"/>
            </a:pPr>
            <a:r>
              <a:rPr lang="pl-PL" sz="1700" dirty="0">
                <a:solidFill>
                  <a:schemeClr val="accent4"/>
                </a:solidFill>
                <a:latin typeface="Calibri" pitchFamily="34"/>
                <a:cs typeface="Calibri" pitchFamily="34"/>
                <a:hlinkClick r:id="rId4">
                  <a:extLst>
                    <a:ext uri="{A12FA001-AC4F-418D-AE19-62706E023703}">
                      <ahyp:hlinkClr xmlns:ahyp="http://schemas.microsoft.com/office/drawing/2018/hyperlinkcolor" val="tx"/>
                    </a:ext>
                  </a:extLst>
                </a:hlinkClick>
              </a:rPr>
              <a:t>Podręcznik wnioskodawcy i beneficjenta programów polityki spójności 2021-2027 w zakresie informacji i promocji</a:t>
            </a:r>
            <a:endParaRPr lang="pl-PL" sz="1700" dirty="0">
              <a:solidFill>
                <a:schemeClr val="accent4"/>
              </a:solidFill>
              <a:latin typeface="Calibri" pitchFamily="34"/>
              <a:cs typeface="Calibri" pitchFamily="34"/>
            </a:endParaRPr>
          </a:p>
          <a:p>
            <a:pPr marL="495449" lvl="0" indent="-342900">
              <a:lnSpc>
                <a:spcPct val="150000"/>
              </a:lnSpc>
              <a:spcBef>
                <a:spcPts val="0"/>
              </a:spcBef>
              <a:spcAft>
                <a:spcPts val="600"/>
              </a:spcAft>
              <a:buFont typeface="Wingdings" pitchFamily="2"/>
              <a:buChar char="ü"/>
            </a:pPr>
            <a:r>
              <a:rPr lang="pl-PL" sz="1700" kern="0" dirty="0">
                <a:solidFill>
                  <a:schemeClr val="accent4"/>
                </a:solidFill>
                <a:latin typeface="Calibri" pitchFamily="34"/>
                <a:cs typeface="Calibri" pitchFamily="34"/>
                <a:hlinkClick r:id="rId5">
                  <a:extLst>
                    <a:ext uri="{A12FA001-AC4F-418D-AE19-62706E023703}">
                      <ahyp:hlinkClr xmlns:ahyp="http://schemas.microsoft.com/office/drawing/2018/hyperlinkcolor" val="tx"/>
                    </a:ext>
                  </a:extLst>
                </a:hlinkClick>
              </a:rPr>
              <a:t>Promocja programu - Ministerstwo Funduszy i Polityki Regionalnej (rozwojcyfrowy.gov.pl)</a:t>
            </a:r>
            <a:endParaRPr lang="pl-PL" sz="1700" kern="0" dirty="0">
              <a:solidFill>
                <a:schemeClr val="accent4"/>
              </a:solidFill>
              <a:latin typeface="Calibri" pitchFamily="34"/>
              <a:cs typeface="Calibri" pitchFamily="34"/>
            </a:endParaRPr>
          </a:p>
          <a:p>
            <a:pPr marL="8549" indent="0">
              <a:lnSpc>
                <a:spcPct val="150000"/>
              </a:lnSpc>
              <a:spcBef>
                <a:spcPts val="600"/>
              </a:spcBef>
              <a:spcAft>
                <a:spcPts val="600"/>
              </a:spcAft>
              <a:buNone/>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C43F1DDE-77AC-35AC-4E25-E33AA2FD5B28}"/>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11295450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C7721616-B4FF-EDF8-B316-EC37E7C323FF}"/>
              </a:ext>
            </a:extLst>
          </p:cNvPr>
          <p:cNvSpPr txBox="1">
            <a:spLocks noGrp="1"/>
          </p:cNvSpPr>
          <p:nvPr>
            <p:ph type="title"/>
          </p:nvPr>
        </p:nvSpPr>
        <p:spPr>
          <a:xfrm>
            <a:off x="492980" y="616744"/>
            <a:ext cx="7773634" cy="583899"/>
          </a:xfrm>
          <a:prstGeom prst="rect">
            <a:avLst/>
          </a:prstGeom>
          <a:noFill/>
          <a:ln>
            <a:noFill/>
          </a:ln>
        </p:spPr>
        <p:txBody>
          <a:bodyPr vert="horz" wrap="square" lIns="0" tIns="0" rIns="0" bIns="0" anchor="t" anchorCtr="0" compatLnSpc="1">
            <a:normAutofit/>
          </a:bodyPr>
          <a:lstStyle/>
          <a:p>
            <a:pPr lvl="0"/>
            <a:r>
              <a:rPr lang="pl-PL" sz="2000" dirty="0">
                <a:latin typeface="Calibri" pitchFamily="34"/>
                <a:cs typeface="Calibri" pitchFamily="34"/>
              </a:rPr>
              <a:t>Strona internetowa  i media społecznościowe FERC – obowiązki cd.2</a:t>
            </a:r>
          </a:p>
        </p:txBody>
      </p:sp>
      <p:sp>
        <p:nvSpPr>
          <p:cNvPr id="3" name="Symbol zastępczy zawartości 5">
            <a:extLst>
              <a:ext uri="{FF2B5EF4-FFF2-40B4-BE49-F238E27FC236}">
                <a16:creationId xmlns:a16="http://schemas.microsoft.com/office/drawing/2014/main" id="{1F382198-4833-8499-D8A2-5A87118AA876}"/>
              </a:ext>
            </a:extLst>
          </p:cNvPr>
          <p:cNvSpPr txBox="1">
            <a:spLocks noGrp="1"/>
          </p:cNvSpPr>
          <p:nvPr>
            <p:ph idx="1"/>
          </p:nvPr>
        </p:nvSpPr>
        <p:spPr>
          <a:xfrm>
            <a:off x="492980" y="1200643"/>
            <a:ext cx="8126236" cy="3267983"/>
          </a:xfrm>
          <a:prstGeom prst="rect">
            <a:avLst/>
          </a:prstGeom>
          <a:noFill/>
          <a:ln>
            <a:noFill/>
          </a:ln>
        </p:spPr>
        <p:txBody>
          <a:bodyPr vert="horz" wrap="square" lIns="0" tIns="0" rIns="0" bIns="0" anchor="t" anchorCtr="0" compatLnSpc="1">
            <a:noAutofit/>
          </a:bodyPr>
          <a:lstStyle/>
          <a:p>
            <a:pPr marL="0" lvl="0" indent="0">
              <a:lnSpc>
                <a:spcPct val="150000"/>
              </a:lnSpc>
              <a:spcAft>
                <a:spcPts val="600"/>
              </a:spcAft>
              <a:buNone/>
            </a:pPr>
            <a:r>
              <a:rPr lang="pl-PL" sz="1600" dirty="0">
                <a:latin typeface="Calibri" pitchFamily="34"/>
                <a:cs typeface="Calibri" pitchFamily="34"/>
              </a:rPr>
              <a:t>Profil w mediach społecznościowych oraz strona internetowa, na których zamieszczony jest opis projektu, powinny być utrzymywane do końca realizacji projektu. Pod koniec realizacji projektu musisz zaktualizować opis projektu o osiągnięte efekty (na przykład przed złożeniem wniosku o płatność końcową). Staraj się też, w miarę możliwości, aktualizować opis o kluczowe etapy projektu.</a:t>
            </a:r>
          </a:p>
          <a:p>
            <a:pPr marL="0" lvl="0" indent="0">
              <a:lnSpc>
                <a:spcPct val="150000"/>
              </a:lnSpc>
              <a:spcAft>
                <a:spcPts val="600"/>
              </a:spcAft>
              <a:buNone/>
            </a:pPr>
            <a:r>
              <a:rPr lang="pl-PL" sz="1600" b="1" dirty="0">
                <a:latin typeface="Calibri" pitchFamily="34"/>
                <a:cs typeface="Calibri" pitchFamily="34"/>
              </a:rPr>
              <a:t>Pamiętaj: </a:t>
            </a:r>
            <a:r>
              <a:rPr lang="pl-PL" sz="1600" dirty="0">
                <a:latin typeface="Calibri" pitchFamily="34"/>
                <a:cs typeface="Calibri" pitchFamily="34"/>
              </a:rPr>
              <a:t>oznaczenia na stronach internetowych i w mediach społecznościowych występują zawsze w wariancie pełnokolorowym. </a:t>
            </a:r>
            <a:r>
              <a:rPr lang="pl-PL" sz="1600" b="1" dirty="0">
                <a:latin typeface="Calibri" pitchFamily="34"/>
                <a:cs typeface="Calibri" pitchFamily="34"/>
              </a:rPr>
              <a:t>Nie można tu zastosować wersji achromatycznych</a:t>
            </a:r>
            <a:r>
              <a:rPr lang="pl-PL" sz="1600" dirty="0">
                <a:latin typeface="Calibri" pitchFamily="34"/>
                <a:cs typeface="Calibri" pitchFamily="34"/>
              </a:rPr>
              <a:t>.</a:t>
            </a:r>
          </a:p>
        </p:txBody>
      </p:sp>
      <p:sp>
        <p:nvSpPr>
          <p:cNvPr id="4" name="Symbol zastępczy daty 3">
            <a:extLst>
              <a:ext uri="{FF2B5EF4-FFF2-40B4-BE49-F238E27FC236}">
                <a16:creationId xmlns:a16="http://schemas.microsoft.com/office/drawing/2014/main" id="{21368264-F840-4713-70CB-F08AA585C08B}"/>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51E85D4-4C18-43B3-8059-89A7B5BDC8DD}"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11D86098-6EAA-39C4-BD18-8470EA9814CE}"/>
              </a:ext>
            </a:extLst>
          </p:cNvPr>
          <p:cNvSpPr txBox="1">
            <a:spLocks noGrp="1"/>
          </p:cNvSpPr>
          <p:nvPr>
            <p:ph type="title"/>
          </p:nvPr>
        </p:nvSpPr>
        <p:spPr>
          <a:xfrm>
            <a:off x="877065" y="214682"/>
            <a:ext cx="7389549" cy="485034"/>
          </a:xfrm>
          <a:prstGeom prst="rect">
            <a:avLst/>
          </a:prstGeom>
          <a:noFill/>
          <a:ln>
            <a:noFill/>
          </a:ln>
        </p:spPr>
        <p:txBody>
          <a:bodyPr vert="horz" wrap="square" lIns="0" tIns="0" rIns="0" bIns="0" anchor="t" anchorCtr="0" compatLnSpc="1">
            <a:normAutofit/>
          </a:bodyPr>
          <a:lstStyle/>
          <a:p>
            <a:pPr lvl="0"/>
            <a:r>
              <a:rPr lang="pl-PL" sz="2000" dirty="0">
                <a:latin typeface="Calibri" pitchFamily="34"/>
                <a:cs typeface="Calibri" pitchFamily="34"/>
              </a:rPr>
              <a:t>Strona internetowa stworzona w ramach projektu FERC</a:t>
            </a:r>
          </a:p>
        </p:txBody>
      </p:sp>
      <p:sp>
        <p:nvSpPr>
          <p:cNvPr id="3" name="Symbol zastępczy zawartości 5">
            <a:extLst>
              <a:ext uri="{FF2B5EF4-FFF2-40B4-BE49-F238E27FC236}">
                <a16:creationId xmlns:a16="http://schemas.microsoft.com/office/drawing/2014/main" id="{7AA2A511-BC27-81EB-7839-4EE53F0E8673}"/>
              </a:ext>
            </a:extLst>
          </p:cNvPr>
          <p:cNvSpPr txBox="1">
            <a:spLocks noGrp="1"/>
          </p:cNvSpPr>
          <p:nvPr>
            <p:ph idx="1"/>
          </p:nvPr>
        </p:nvSpPr>
        <p:spPr>
          <a:xfrm>
            <a:off x="492980" y="616744"/>
            <a:ext cx="8126236" cy="4464137"/>
          </a:xfrm>
          <a:prstGeom prst="rect">
            <a:avLst/>
          </a:prstGeom>
          <a:noFill/>
          <a:ln>
            <a:noFill/>
          </a:ln>
        </p:spPr>
        <p:txBody>
          <a:bodyPr vert="horz" wrap="square" lIns="0" tIns="0" rIns="0" bIns="0" anchor="t" anchorCtr="0" compatLnSpc="1">
            <a:noAutofit/>
          </a:bodyPr>
          <a:lstStyle/>
          <a:p>
            <a:pPr marL="0" lvl="0" indent="0">
              <a:lnSpc>
                <a:spcPct val="150000"/>
              </a:lnSpc>
              <a:spcAft>
                <a:spcPts val="600"/>
              </a:spcAft>
              <a:buNone/>
            </a:pPr>
            <a:r>
              <a:rPr lang="pl-PL" sz="1600" dirty="0">
                <a:latin typeface="Calibri" pitchFamily="34"/>
                <a:cs typeface="Calibri" pitchFamily="34"/>
              </a:rPr>
              <a:t>Jeżeli tworzysz nową stronę internetową, którą finansujesz z projektu, oznaczenia graficzne muszą znaleźć się na samej górze strony internetowej. Taką stronę musisz utrzymywać do końca okresu trwałości projektu.</a:t>
            </a:r>
          </a:p>
          <a:p>
            <a:pPr marL="0" lvl="0" indent="0">
              <a:lnSpc>
                <a:spcPct val="150000"/>
              </a:lnSpc>
              <a:spcBef>
                <a:spcPts val="0"/>
              </a:spcBef>
              <a:buNone/>
            </a:pPr>
            <a:r>
              <a:rPr lang="pl-PL" sz="1600" b="1" dirty="0">
                <a:latin typeface="Calibri" pitchFamily="34"/>
                <a:cs typeface="Calibri" pitchFamily="34"/>
              </a:rPr>
              <a:t>Dwa warianty oznakowania strony internetowej powstałej w ramach projektu.</a:t>
            </a:r>
          </a:p>
          <a:p>
            <a:pPr marL="0" lvl="0" indent="0">
              <a:lnSpc>
                <a:spcPct val="150000"/>
              </a:lnSpc>
              <a:spcBef>
                <a:spcPts val="0"/>
              </a:spcBef>
              <a:buNone/>
            </a:pPr>
            <a:r>
              <a:rPr lang="pl-PL" sz="1600" b="1" dirty="0">
                <a:latin typeface="Calibri" pitchFamily="34"/>
                <a:cs typeface="Calibri" pitchFamily="34"/>
              </a:rPr>
              <a:t>Wariant 1</a:t>
            </a:r>
            <a:r>
              <a:rPr lang="pl-PL" sz="1600" dirty="0">
                <a:latin typeface="Calibri" pitchFamily="34"/>
                <a:cs typeface="Calibri" pitchFamily="34"/>
              </a:rPr>
              <a:t>. Na samej górze strony, tj. w widocznym miejscu nad treścią, musi znaleźć się zestawienie znaków złożone ze: znaku Funduszy Europejskich (lub znaku odpowiedniego programu), znaku barw RP oraz znaku Unii Europejskiej. Umieszczenie w widocznym miejscu oznacza, że w momencie wejścia na stronę internetową użytkownik nie musi przewijać strony, aby zobaczyć zestawienie znaków.</a:t>
            </a:r>
          </a:p>
          <a:p>
            <a:pPr marL="342900" lvl="0" indent="-342900">
              <a:lnSpc>
                <a:spcPct val="150000"/>
              </a:lnSpc>
              <a:spcAft>
                <a:spcPts val="600"/>
              </a:spcAft>
              <a:buAutoNum type="arabicPeriod"/>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C21B3C17-66AF-B2E3-CA94-CFD0BD1096A0}"/>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C15129DE-1C91-45CF-93AE-C7AA48B8EE6A}"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pic>
        <p:nvPicPr>
          <p:cNvPr id="5" name="Obraz 4">
            <a:extLst>
              <a:ext uri="{FF2B5EF4-FFF2-40B4-BE49-F238E27FC236}">
                <a16:creationId xmlns:a16="http://schemas.microsoft.com/office/drawing/2014/main" id="{70FCEB88-91F1-9093-1023-69B4C0156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2140" y="3913824"/>
            <a:ext cx="7222900" cy="1014984"/>
          </a:xfrm>
          <a:prstGeom prst="rect">
            <a:avLst/>
          </a:prstGeom>
          <a:noFill/>
          <a:ln cap="flat">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3449D7C9-9140-B159-4720-BEC8FA3DCF16}"/>
              </a:ext>
            </a:extLst>
          </p:cNvPr>
          <p:cNvSpPr txBox="1">
            <a:spLocks noGrp="1"/>
          </p:cNvSpPr>
          <p:nvPr>
            <p:ph type="title"/>
          </p:nvPr>
        </p:nvSpPr>
        <p:spPr>
          <a:xfrm>
            <a:off x="663708" y="367241"/>
            <a:ext cx="7389549" cy="616909"/>
          </a:xfrm>
          <a:prstGeom prst="rect">
            <a:avLst/>
          </a:prstGeom>
          <a:noFill/>
          <a:ln>
            <a:noFill/>
          </a:ln>
        </p:spPr>
        <p:txBody>
          <a:bodyPr vert="horz" wrap="square" lIns="0" tIns="0" rIns="0" bIns="0" anchor="t" anchorCtr="0" compatLnSpc="1">
            <a:normAutofit/>
          </a:bodyPr>
          <a:lstStyle/>
          <a:p>
            <a:pPr lvl="0"/>
            <a:r>
              <a:rPr lang="pl-PL" sz="2000" dirty="0">
                <a:latin typeface="Calibri" pitchFamily="34"/>
                <a:cs typeface="Calibri" pitchFamily="34"/>
              </a:rPr>
              <a:t>Strona internetowa stworzona w ramach projektu FERC cd.1</a:t>
            </a:r>
          </a:p>
        </p:txBody>
      </p:sp>
      <p:sp>
        <p:nvSpPr>
          <p:cNvPr id="3" name="Symbol zastępczy zawartości 5">
            <a:extLst>
              <a:ext uri="{FF2B5EF4-FFF2-40B4-BE49-F238E27FC236}">
                <a16:creationId xmlns:a16="http://schemas.microsoft.com/office/drawing/2014/main" id="{BF72EF33-E017-D2E9-BBB4-3BD6A290B4A7}"/>
              </a:ext>
            </a:extLst>
          </p:cNvPr>
          <p:cNvSpPr txBox="1">
            <a:spLocks noGrp="1"/>
          </p:cNvSpPr>
          <p:nvPr>
            <p:ph idx="1"/>
          </p:nvPr>
        </p:nvSpPr>
        <p:spPr>
          <a:xfrm>
            <a:off x="420757" y="771550"/>
            <a:ext cx="8302486" cy="4182383"/>
          </a:xfrm>
          <a:prstGeom prst="rect">
            <a:avLst/>
          </a:prstGeom>
          <a:noFill/>
          <a:ln>
            <a:noFill/>
          </a:ln>
        </p:spPr>
        <p:txBody>
          <a:bodyPr vert="horz" wrap="square" lIns="0" tIns="0" rIns="0" bIns="0" anchor="t" anchorCtr="0" compatLnSpc="1">
            <a:noAutofit/>
          </a:bodyPr>
          <a:lstStyle/>
          <a:p>
            <a:pPr marL="0" lvl="0" indent="0">
              <a:lnSpc>
                <a:spcPct val="130000"/>
              </a:lnSpc>
              <a:buNone/>
            </a:pPr>
            <a:r>
              <a:rPr lang="pl-PL" sz="1600" b="1" dirty="0">
                <a:latin typeface="Calibri" pitchFamily="34"/>
                <a:cs typeface="Calibri" pitchFamily="34"/>
              </a:rPr>
              <a:t>Wariant 2</a:t>
            </a:r>
            <a:r>
              <a:rPr lang="pl-PL" sz="1600" dirty="0">
                <a:latin typeface="Calibri" pitchFamily="34"/>
                <a:cs typeface="Calibri" pitchFamily="34"/>
              </a:rPr>
              <a:t>. Jeżeli nie masz możliwości, aby umieścić obowiązkowe zestawienie znaków na górze strony np. jej struktura to uniemożliwia, zastosuj poniższe rozwiązanie. W widocznym miejscu na górze strony, bez konieczności jej przewijania, </a:t>
            </a:r>
            <a:r>
              <a:rPr lang="pl-PL" sz="1600" b="1" dirty="0">
                <a:latin typeface="Calibri" pitchFamily="34"/>
                <a:cs typeface="Calibri" pitchFamily="34"/>
              </a:rPr>
              <a:t>umieść znak UE w jednej z wersji</a:t>
            </a:r>
            <a:r>
              <a:rPr lang="pl-PL" sz="1600" dirty="0">
                <a:latin typeface="Calibri" pitchFamily="34"/>
                <a:cs typeface="Calibri" pitchFamily="34"/>
              </a:rPr>
              <a:t>:</a:t>
            </a:r>
          </a:p>
          <a:p>
            <a:pPr marL="0" lvl="0" indent="0">
              <a:lnSpc>
                <a:spcPct val="130000"/>
              </a:lnSpc>
              <a:buNone/>
            </a:pPr>
            <a:endParaRPr lang="pl-PL" sz="1400" dirty="0"/>
          </a:p>
          <a:p>
            <a:pPr marL="0" lvl="0" indent="0">
              <a:lnSpc>
                <a:spcPct val="130000"/>
              </a:lnSpc>
              <a:buNone/>
            </a:pPr>
            <a:endParaRPr lang="pl-PL" sz="1400" dirty="0"/>
          </a:p>
          <a:p>
            <a:pPr marL="0" lvl="0" indent="0">
              <a:lnSpc>
                <a:spcPct val="130000"/>
              </a:lnSpc>
              <a:buNone/>
            </a:pPr>
            <a:r>
              <a:rPr lang="pl-PL" sz="1600" dirty="0">
                <a:latin typeface="Calibri" pitchFamily="34"/>
                <a:cs typeface="Calibri" pitchFamily="34"/>
              </a:rPr>
              <a:t>Po kliknięciu na znak UE powinniśmy zostać przekierowani do opisu projektu. Na stronie dodatkowo musisz umieścić również obowiązkowe zestawienie znaków opisane w wariancie 1.</a:t>
            </a:r>
          </a:p>
          <a:p>
            <a:pPr marL="0" lvl="0" indent="0">
              <a:lnSpc>
                <a:spcPct val="130000"/>
              </a:lnSpc>
              <a:buNone/>
            </a:pPr>
            <a:endParaRPr lang="pl-PL" sz="1400" dirty="0"/>
          </a:p>
          <a:p>
            <a:pPr marL="0" lvl="0" indent="0">
              <a:lnSpc>
                <a:spcPct val="130000"/>
              </a:lnSpc>
              <a:buNone/>
            </a:pPr>
            <a:endParaRPr lang="pl-PL" sz="1400" dirty="0"/>
          </a:p>
          <a:p>
            <a:pPr marL="0" lvl="0" indent="0">
              <a:lnSpc>
                <a:spcPct val="130000"/>
              </a:lnSpc>
              <a:buNone/>
            </a:pPr>
            <a:r>
              <a:rPr lang="pl-PL" sz="1600" dirty="0">
                <a:latin typeface="Calibri" pitchFamily="34"/>
                <a:cs typeface="Calibri" pitchFamily="34"/>
              </a:rPr>
              <a:t>W przypadku tego rozwiązania znak Unii Europejskiej pojawi się na stronie dwa razy.</a:t>
            </a:r>
          </a:p>
          <a:p>
            <a:pPr marL="0" lvl="0" indent="0">
              <a:lnSpc>
                <a:spcPct val="130000"/>
              </a:lnSpc>
              <a:buNone/>
            </a:pPr>
            <a:endParaRPr lang="pl-PL" sz="1400" dirty="0"/>
          </a:p>
        </p:txBody>
      </p:sp>
      <p:sp>
        <p:nvSpPr>
          <p:cNvPr id="4" name="Symbol zastępczy daty 3">
            <a:extLst>
              <a:ext uri="{FF2B5EF4-FFF2-40B4-BE49-F238E27FC236}">
                <a16:creationId xmlns:a16="http://schemas.microsoft.com/office/drawing/2014/main" id="{11988E29-6E93-D4A0-7784-BB46684CE9B9}"/>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2353DAF4-7432-4BFE-90DD-E208E09E846F}" type="datetime1">
              <a:rPr kumimoji="0" lang="pl-PL" sz="1409"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3578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13.03.2025</a:t>
            </a:fld>
            <a:endParaRPr kumimoji="0" lang="pl-PL" sz="1409" b="0" i="0" u="none" strike="noStrike" kern="1200" cap="none" spc="0" normalizeH="0" baseline="0" noProof="0">
              <a:ln>
                <a:noFill/>
              </a:ln>
              <a:solidFill>
                <a:srgbClr val="000000"/>
              </a:solidFill>
              <a:effectLst/>
              <a:uLnTx/>
              <a:uFillTx/>
              <a:latin typeface="Calibri"/>
              <a:ea typeface="+mn-ea"/>
              <a:cs typeface="+mn-cs"/>
            </a:endParaRPr>
          </a:p>
        </p:txBody>
      </p:sp>
      <p:pic>
        <p:nvPicPr>
          <p:cNvPr id="5" name="Obraz 5">
            <a:extLst>
              <a:ext uri="{FF2B5EF4-FFF2-40B4-BE49-F238E27FC236}">
                <a16:creationId xmlns:a16="http://schemas.microsoft.com/office/drawing/2014/main" id="{518CF1F8-234D-38DD-6F8E-859BF9C4F719}"/>
              </a:ext>
              <a:ext uri="{C183D7F6-B498-43B3-948B-1728B52AA6E4}">
                <adec:decorative xmlns:adec="http://schemas.microsoft.com/office/drawing/2017/decorative" val="1"/>
              </a:ext>
            </a:extLst>
          </p:cNvPr>
          <p:cNvPicPr>
            <a:picLocks noChangeAspect="1"/>
          </p:cNvPicPr>
          <p:nvPr/>
        </p:nvPicPr>
        <p:blipFill>
          <a:blip r:embed="rId2"/>
          <a:srcRect l="22609" t="33700" r="25391" b="51150"/>
          <a:stretch>
            <a:fillRect/>
          </a:stretch>
        </p:blipFill>
        <p:spPr>
          <a:xfrm>
            <a:off x="955749" y="1690734"/>
            <a:ext cx="6440558" cy="971742"/>
          </a:xfrm>
          <a:prstGeom prst="rect">
            <a:avLst/>
          </a:prstGeom>
          <a:noFill/>
          <a:ln cap="flat">
            <a:noFill/>
          </a:ln>
        </p:spPr>
      </p:pic>
      <p:pic>
        <p:nvPicPr>
          <p:cNvPr id="6" name="Obraz 6">
            <a:extLst>
              <a:ext uri="{FF2B5EF4-FFF2-40B4-BE49-F238E27FC236}">
                <a16:creationId xmlns:a16="http://schemas.microsoft.com/office/drawing/2014/main" id="{60873C8F-8771-DBFF-AE6F-68C5D1F4E6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49097" y="3235823"/>
            <a:ext cx="6075648" cy="853766"/>
          </a:xfrm>
          <a:prstGeom prst="rect">
            <a:avLst/>
          </a:prstGeom>
          <a:noFill/>
          <a:ln cap="flat">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517A4-BB8D-8533-73A1-F075511CDD22}"/>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13A44C6C-37E0-9C85-06AA-AD8EB6C9650E}"/>
              </a:ext>
            </a:extLst>
          </p:cNvPr>
          <p:cNvSpPr>
            <a:spLocks noGrp="1"/>
          </p:cNvSpPr>
          <p:nvPr>
            <p:ph type="title"/>
          </p:nvPr>
        </p:nvSpPr>
        <p:spPr/>
        <p:txBody>
          <a:bodyPr/>
          <a:lstStyle/>
          <a:p>
            <a:r>
              <a:rPr lang="pl-PL" sz="1800" dirty="0">
                <a:latin typeface="Calibri" pitchFamily="34"/>
                <a:cs typeface="Calibri" pitchFamily="34"/>
              </a:rPr>
              <a:t>Oznaczenie stron internetowych i profili w mediach społecznościowych KPO</a:t>
            </a:r>
            <a:endParaRPr lang="pl-PL" dirty="0"/>
          </a:p>
        </p:txBody>
      </p:sp>
      <p:sp>
        <p:nvSpPr>
          <p:cNvPr id="6" name="Symbol zastępczy zawartości 5">
            <a:extLst>
              <a:ext uri="{FF2B5EF4-FFF2-40B4-BE49-F238E27FC236}">
                <a16:creationId xmlns:a16="http://schemas.microsoft.com/office/drawing/2014/main" id="{F98C1A88-1289-03B0-7D1B-96D77AB9D6B9}"/>
              </a:ext>
            </a:extLst>
          </p:cNvPr>
          <p:cNvSpPr>
            <a:spLocks noGrp="1"/>
          </p:cNvSpPr>
          <p:nvPr>
            <p:ph idx="1"/>
          </p:nvPr>
        </p:nvSpPr>
        <p:spPr>
          <a:xfrm>
            <a:off x="877064" y="1491631"/>
            <a:ext cx="7389546" cy="2808312"/>
          </a:xfrm>
        </p:spPr>
        <p:txBody>
          <a:bodyPr>
            <a:noAutofit/>
          </a:bodyPr>
          <a:lstStyle/>
          <a:p>
            <a:pPr marL="0" lvl="0" indent="0">
              <a:lnSpc>
                <a:spcPct val="150000"/>
              </a:lnSpc>
              <a:buNone/>
            </a:pPr>
            <a:r>
              <a:rPr lang="pl-PL" sz="1600" dirty="0">
                <a:latin typeface="Calibri" pitchFamily="34"/>
                <a:cs typeface="Calibri" pitchFamily="34"/>
              </a:rPr>
              <a:t>Poprawne oznaczanie stron internetowych i/ lub stron mediów społecznościowych to co najmniej umieszczenie w widocznym miejscu:</a:t>
            </a:r>
          </a:p>
          <a:p>
            <a:pPr marL="0" lvl="0" indent="0">
              <a:lnSpc>
                <a:spcPct val="150000"/>
              </a:lnSpc>
              <a:buNone/>
            </a:pPr>
            <a:r>
              <a:rPr lang="pl-PL" sz="1600" dirty="0">
                <a:latin typeface="Calibri" pitchFamily="34"/>
                <a:cs typeface="Calibri" pitchFamily="34"/>
              </a:rPr>
              <a:t>• zestawienia złożonego ze znaku KPO, barw RP oraz znaku NGEU</a:t>
            </a:r>
          </a:p>
          <a:p>
            <a:pPr marL="0" lvl="0" indent="0">
              <a:lnSpc>
                <a:spcPct val="150000"/>
              </a:lnSpc>
              <a:buNone/>
            </a:pPr>
            <a:r>
              <a:rPr lang="pl-PL" sz="1600" dirty="0">
                <a:latin typeface="Calibri" pitchFamily="34"/>
                <a:cs typeface="Calibri" pitchFamily="34"/>
              </a:rPr>
              <a:t>• krótkiego opisu przedsięwzięcia (prosty i zwięzły język, bez żargonów i skrótów).</a:t>
            </a:r>
          </a:p>
        </p:txBody>
      </p:sp>
      <p:sp>
        <p:nvSpPr>
          <p:cNvPr id="4" name="Symbol zastępczy daty 3">
            <a:extLst>
              <a:ext uri="{FF2B5EF4-FFF2-40B4-BE49-F238E27FC236}">
                <a16:creationId xmlns:a16="http://schemas.microsoft.com/office/drawing/2014/main" id="{9CD6AE0E-1ABD-51B0-568E-F2C8BDC9179D}"/>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4141951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37FAF-3DEB-BBE5-8658-9D475660FE78}"/>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D659E01B-C338-C51F-7607-83D0BC97F657}"/>
              </a:ext>
            </a:extLst>
          </p:cNvPr>
          <p:cNvSpPr>
            <a:spLocks noGrp="1"/>
          </p:cNvSpPr>
          <p:nvPr>
            <p:ph type="title"/>
          </p:nvPr>
        </p:nvSpPr>
        <p:spPr/>
        <p:txBody>
          <a:bodyPr/>
          <a:lstStyle/>
          <a:p>
            <a:r>
              <a:rPr lang="pl-PL" sz="1800" dirty="0">
                <a:latin typeface="Calibri" pitchFamily="34"/>
                <a:cs typeface="Calibri" pitchFamily="34"/>
              </a:rPr>
              <a:t>Opis przedsięwzięcia KPO na stronie internetowej</a:t>
            </a:r>
            <a:endParaRPr lang="pl-PL" dirty="0"/>
          </a:p>
        </p:txBody>
      </p:sp>
      <p:sp>
        <p:nvSpPr>
          <p:cNvPr id="6" name="Symbol zastępczy zawartości 5">
            <a:extLst>
              <a:ext uri="{FF2B5EF4-FFF2-40B4-BE49-F238E27FC236}">
                <a16:creationId xmlns:a16="http://schemas.microsoft.com/office/drawing/2014/main" id="{952ED5B6-4B3F-E13C-F94D-BA16F769B04D}"/>
              </a:ext>
            </a:extLst>
          </p:cNvPr>
          <p:cNvSpPr>
            <a:spLocks noGrp="1"/>
          </p:cNvSpPr>
          <p:nvPr>
            <p:ph idx="1"/>
          </p:nvPr>
        </p:nvSpPr>
        <p:spPr>
          <a:xfrm>
            <a:off x="755576" y="987574"/>
            <a:ext cx="7704856" cy="3888432"/>
          </a:xfrm>
        </p:spPr>
        <p:txBody>
          <a:bodyPr>
            <a:noAutofit/>
          </a:bodyPr>
          <a:lstStyle/>
          <a:p>
            <a:pPr marL="0" lvl="0" indent="0">
              <a:lnSpc>
                <a:spcPct val="150000"/>
              </a:lnSpc>
              <a:buNone/>
            </a:pPr>
            <a:r>
              <a:rPr lang="pl-PL" sz="1600" kern="1000" dirty="0">
                <a:latin typeface="Calibri" pitchFamily="34"/>
                <a:cs typeface="Calibri" pitchFamily="34"/>
              </a:rPr>
              <a:t>Opis powinien przedstawiać główne założenia przedsięwzięcia m.in.:</a:t>
            </a:r>
          </a:p>
          <a:p>
            <a:pPr marL="0" lvl="0" indent="0">
              <a:lnSpc>
                <a:spcPct val="150000"/>
              </a:lnSpc>
              <a:buNone/>
            </a:pPr>
            <a:r>
              <a:rPr lang="pl-PL" sz="1600" kern="1000" dirty="0">
                <a:latin typeface="Calibri" pitchFamily="34"/>
                <a:cs typeface="Calibri" pitchFamily="34"/>
              </a:rPr>
              <a:t>• cel/cele lub zadania</a:t>
            </a:r>
          </a:p>
          <a:p>
            <a:pPr marL="0" lvl="0" indent="0">
              <a:lnSpc>
                <a:spcPct val="150000"/>
              </a:lnSpc>
              <a:buNone/>
            </a:pPr>
            <a:r>
              <a:rPr lang="pl-PL" sz="1600" kern="1000" dirty="0">
                <a:latin typeface="Calibri" pitchFamily="34"/>
                <a:cs typeface="Calibri" pitchFamily="34"/>
              </a:rPr>
              <a:t>• grupy docelowe </a:t>
            </a:r>
          </a:p>
          <a:p>
            <a:pPr marL="0" lvl="0" indent="0">
              <a:lnSpc>
                <a:spcPct val="150000"/>
              </a:lnSpc>
              <a:buNone/>
            </a:pPr>
            <a:r>
              <a:rPr lang="pl-PL" sz="1600" kern="1000" dirty="0">
                <a:latin typeface="Calibri" pitchFamily="34"/>
                <a:cs typeface="Calibri" pitchFamily="34"/>
              </a:rPr>
              <a:t>• koszt przedsięwzięcia (wartość przedsięwzięcia i wartość dofinansowania z UE)</a:t>
            </a:r>
          </a:p>
          <a:p>
            <a:pPr marL="0" lvl="0" indent="0">
              <a:lnSpc>
                <a:spcPct val="150000"/>
              </a:lnSpc>
              <a:buNone/>
            </a:pPr>
            <a:r>
              <a:rPr lang="pl-PL" sz="1600" kern="1000" dirty="0">
                <a:latin typeface="Calibri" pitchFamily="34"/>
                <a:cs typeface="Calibri" pitchFamily="34"/>
              </a:rPr>
              <a:t>• efekty/produkty/usługi/korzyści (UWAGA: należy dbać o aktualność informacji).</a:t>
            </a:r>
          </a:p>
          <a:p>
            <a:pPr marL="0" lvl="0" indent="0">
              <a:lnSpc>
                <a:spcPct val="150000"/>
              </a:lnSpc>
              <a:buNone/>
            </a:pPr>
            <a:r>
              <a:rPr lang="pl-PL" sz="1600" kern="1000" dirty="0">
                <a:latin typeface="Calibri" pitchFamily="34"/>
                <a:cs typeface="Calibri" pitchFamily="34"/>
              </a:rPr>
              <a:t>Dodatkowo można zamieścić zdjęcia, grafiki, materiały audiowizualne oraz harmonogram przedsięwzięcia prezentujące jego główne etapy i postęp prac.</a:t>
            </a:r>
          </a:p>
          <a:p>
            <a:pPr marL="0" lvl="0" indent="0">
              <a:lnSpc>
                <a:spcPct val="150000"/>
              </a:lnSpc>
              <a:buNone/>
            </a:pPr>
            <a:r>
              <a:rPr lang="pl-PL" sz="1600" kern="1000" dirty="0">
                <a:latin typeface="Calibri" pitchFamily="34"/>
                <a:cs typeface="Calibri" pitchFamily="34"/>
              </a:rPr>
              <a:t>Zestawienie znaków i opis należy umieścić na głównej stronie lub istniejącej już podstronie (jeśli struktura serwisu/strony na to pozwala).</a:t>
            </a:r>
          </a:p>
        </p:txBody>
      </p:sp>
      <p:sp>
        <p:nvSpPr>
          <p:cNvPr id="4" name="Symbol zastępczy daty 3">
            <a:extLst>
              <a:ext uri="{FF2B5EF4-FFF2-40B4-BE49-F238E27FC236}">
                <a16:creationId xmlns:a16="http://schemas.microsoft.com/office/drawing/2014/main" id="{4AC26A10-95A4-EBE2-421F-532DA9E1FF02}"/>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22264990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E7EA6-D75A-B23D-8556-A53E27076F76}"/>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5A027FD3-4A4C-E564-F162-58411CC38FE1}"/>
              </a:ext>
            </a:extLst>
          </p:cNvPr>
          <p:cNvSpPr>
            <a:spLocks noGrp="1"/>
          </p:cNvSpPr>
          <p:nvPr>
            <p:ph type="title"/>
          </p:nvPr>
        </p:nvSpPr>
        <p:spPr/>
        <p:txBody>
          <a:bodyPr/>
          <a:lstStyle/>
          <a:p>
            <a:r>
              <a:rPr lang="pl-PL" sz="1800" dirty="0">
                <a:latin typeface="Calibri" pitchFamily="34"/>
                <a:cs typeface="Calibri" pitchFamily="34"/>
              </a:rPr>
              <a:t>Oznaczenie stron internetowych i profili w mediach społecznościowych KPO Cd. 1.</a:t>
            </a:r>
            <a:endParaRPr lang="pl-PL" dirty="0"/>
          </a:p>
        </p:txBody>
      </p:sp>
      <p:sp>
        <p:nvSpPr>
          <p:cNvPr id="6" name="Symbol zastępczy zawartości 5">
            <a:extLst>
              <a:ext uri="{FF2B5EF4-FFF2-40B4-BE49-F238E27FC236}">
                <a16:creationId xmlns:a16="http://schemas.microsoft.com/office/drawing/2014/main" id="{5C956F2A-70D9-2BFD-21A3-66F226CC94D1}"/>
              </a:ext>
            </a:extLst>
          </p:cNvPr>
          <p:cNvSpPr>
            <a:spLocks noGrp="1"/>
          </p:cNvSpPr>
          <p:nvPr>
            <p:ph idx="1"/>
          </p:nvPr>
        </p:nvSpPr>
        <p:spPr>
          <a:xfrm>
            <a:off x="683568" y="1347055"/>
            <a:ext cx="7583042" cy="3429207"/>
          </a:xfrm>
        </p:spPr>
        <p:txBody>
          <a:bodyPr>
            <a:noAutofit/>
          </a:bodyPr>
          <a:lstStyle/>
          <a:p>
            <a:pPr marL="0" lvl="0" indent="0">
              <a:lnSpc>
                <a:spcPct val="150000"/>
              </a:lnSpc>
              <a:buNone/>
            </a:pPr>
            <a:r>
              <a:rPr lang="pl-PL" sz="1600" dirty="0">
                <a:latin typeface="Calibri" pitchFamily="34"/>
                <a:cs typeface="Calibri" pitchFamily="34"/>
              </a:rPr>
              <a:t>Można też utworzyć odrębną zakładkę/ podstronę przeznaczoną specjalnie dla realizowanego przedsięwzięcia lub przedsięwzięć. Ważne jest, aby użytkownikom łatwo było tam trafić (np. na stronie głównej powinien znaleźć się odnośnik do zakładki/podstrony z opisem przedsięwzięcia/przedsięwzięć). </a:t>
            </a:r>
          </a:p>
          <a:p>
            <a:pPr marL="0" lvl="0" indent="0">
              <a:lnSpc>
                <a:spcPct val="150000"/>
              </a:lnSpc>
              <a:buNone/>
            </a:pPr>
            <a:endParaRPr lang="pl-PL" sz="1600" dirty="0">
              <a:latin typeface="Calibri" pitchFamily="34"/>
              <a:cs typeface="Calibri" pitchFamily="34"/>
            </a:endParaRPr>
          </a:p>
          <a:p>
            <a:pPr marL="0" lvl="0" indent="0">
              <a:lnSpc>
                <a:spcPct val="150000"/>
              </a:lnSpc>
              <a:buNone/>
            </a:pPr>
            <a:r>
              <a:rPr lang="pl-PL" sz="1600" dirty="0">
                <a:latin typeface="Calibri" pitchFamily="34"/>
                <a:cs typeface="Calibri" pitchFamily="34"/>
              </a:rPr>
              <a:t>Za dobrą praktykę uważa się umieszczanie zestawienia znaków (na www i aplikacjach mobilnych itp.) w taki sposób, aby symbol UE był widoczny w momencie wejścia użytkownika na stronę z opisem. To znaczy bez konieczności przewijania jej w dół.</a:t>
            </a:r>
          </a:p>
        </p:txBody>
      </p:sp>
      <p:sp>
        <p:nvSpPr>
          <p:cNvPr id="4" name="Symbol zastępczy daty 3">
            <a:extLst>
              <a:ext uri="{FF2B5EF4-FFF2-40B4-BE49-F238E27FC236}">
                <a16:creationId xmlns:a16="http://schemas.microsoft.com/office/drawing/2014/main" id="{5D8F7401-C432-B406-3FE7-D7B46C77F90D}"/>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3156531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67630-B6E3-5D31-CBCD-2AA5FDBA4356}"/>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868B9654-DE79-E1FD-05A6-BB385ECB9E7B}"/>
              </a:ext>
            </a:extLst>
          </p:cNvPr>
          <p:cNvSpPr>
            <a:spLocks noGrp="1"/>
          </p:cNvSpPr>
          <p:nvPr>
            <p:ph type="title"/>
          </p:nvPr>
        </p:nvSpPr>
        <p:spPr>
          <a:xfrm>
            <a:off x="877064" y="612237"/>
            <a:ext cx="7389546" cy="375337"/>
          </a:xfrm>
        </p:spPr>
        <p:txBody>
          <a:bodyPr/>
          <a:lstStyle/>
          <a:p>
            <a:r>
              <a:rPr lang="pl-PL" sz="1800" dirty="0">
                <a:latin typeface="Calibri" pitchFamily="34"/>
                <a:cs typeface="Calibri" pitchFamily="34"/>
              </a:rPr>
              <a:t>Posty w mediach społecznościowych KPO</a:t>
            </a:r>
            <a:endParaRPr lang="pl-PL" dirty="0"/>
          </a:p>
        </p:txBody>
      </p:sp>
      <p:sp>
        <p:nvSpPr>
          <p:cNvPr id="6" name="Symbol zastępczy zawartości 5">
            <a:extLst>
              <a:ext uri="{FF2B5EF4-FFF2-40B4-BE49-F238E27FC236}">
                <a16:creationId xmlns:a16="http://schemas.microsoft.com/office/drawing/2014/main" id="{5A2CA31A-43C4-B0FC-A030-07A0A5ECC8B2}"/>
              </a:ext>
            </a:extLst>
          </p:cNvPr>
          <p:cNvSpPr>
            <a:spLocks noGrp="1"/>
          </p:cNvSpPr>
          <p:nvPr>
            <p:ph idx="1"/>
          </p:nvPr>
        </p:nvSpPr>
        <p:spPr>
          <a:xfrm>
            <a:off x="755576" y="987574"/>
            <a:ext cx="7661549" cy="3543689"/>
          </a:xfrm>
        </p:spPr>
        <p:txBody>
          <a:bodyPr>
            <a:noAutofit/>
          </a:bodyPr>
          <a:lstStyle/>
          <a:p>
            <a:pPr marL="0" lvl="0" indent="0">
              <a:lnSpc>
                <a:spcPct val="150000"/>
              </a:lnSpc>
              <a:buNone/>
            </a:pPr>
            <a:r>
              <a:rPr lang="pl-PL" sz="1600" kern="1000" dirty="0">
                <a:latin typeface="Calibri" pitchFamily="34"/>
                <a:cs typeface="Calibri" pitchFamily="34"/>
              </a:rPr>
              <a:t>Rekomendowane jest użycie w mediach społecznościowych hasztagów:</a:t>
            </a:r>
          </a:p>
          <a:p>
            <a:pPr lvl="0">
              <a:lnSpc>
                <a:spcPct val="150000"/>
              </a:lnSpc>
              <a:buFont typeface="Arial" panose="020B0604020202020204" pitchFamily="34" charset="0"/>
              <a:buChar char="•"/>
            </a:pPr>
            <a:r>
              <a:rPr lang="pl-PL" sz="1600" kern="1000" dirty="0">
                <a:latin typeface="Calibri" pitchFamily="34"/>
                <a:cs typeface="Calibri" pitchFamily="34"/>
              </a:rPr>
              <a:t>#KorzyściDlaCiebie</a:t>
            </a:r>
          </a:p>
          <a:p>
            <a:pPr lvl="0">
              <a:lnSpc>
                <a:spcPct val="150000"/>
              </a:lnSpc>
              <a:buFont typeface="Arial" panose="020B0604020202020204" pitchFamily="34" charset="0"/>
              <a:buChar char="•"/>
            </a:pPr>
            <a:r>
              <a:rPr lang="pl-PL" sz="1600" kern="1000" dirty="0">
                <a:latin typeface="Calibri" pitchFamily="34"/>
                <a:cs typeface="Calibri" pitchFamily="34"/>
              </a:rPr>
              <a:t>#NextGenerationEU</a:t>
            </a:r>
          </a:p>
          <a:p>
            <a:pPr lvl="0">
              <a:lnSpc>
                <a:spcPct val="150000"/>
              </a:lnSpc>
              <a:buFont typeface="Arial" panose="020B0604020202020204" pitchFamily="34" charset="0"/>
              <a:buChar char="•"/>
            </a:pPr>
            <a:r>
              <a:rPr lang="pl-PL" sz="1600" kern="1000" dirty="0">
                <a:latin typeface="Calibri" pitchFamily="34"/>
                <a:cs typeface="Calibri" pitchFamily="34"/>
              </a:rPr>
              <a:t>#FunduszeUE</a:t>
            </a:r>
          </a:p>
        </p:txBody>
      </p:sp>
      <p:sp>
        <p:nvSpPr>
          <p:cNvPr id="4" name="Symbol zastępczy daty 3">
            <a:extLst>
              <a:ext uri="{FF2B5EF4-FFF2-40B4-BE49-F238E27FC236}">
                <a16:creationId xmlns:a16="http://schemas.microsoft.com/office/drawing/2014/main" id="{567FEAD9-DD74-D340-840A-DE7BF13472BC}"/>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pic>
        <p:nvPicPr>
          <p:cNvPr id="3" name="Obraz 2">
            <a:extLst>
              <a:ext uri="{FF2B5EF4-FFF2-40B4-BE49-F238E27FC236}">
                <a16:creationId xmlns:a16="http://schemas.microsoft.com/office/drawing/2014/main" id="{767ECA37-5F68-7092-4AD6-60FA7F2400FA}"/>
              </a:ext>
              <a:ext uri="{C183D7F6-B498-43B3-948B-1728B52AA6E4}">
                <adec:decorative xmlns:adec="http://schemas.microsoft.com/office/drawing/2017/decorative" val="1"/>
              </a:ext>
            </a:extLst>
          </p:cNvPr>
          <p:cNvPicPr>
            <a:picLocks noChangeAspect="1"/>
          </p:cNvPicPr>
          <p:nvPr/>
        </p:nvPicPr>
        <p:blipFill>
          <a:blip r:embed="rId2"/>
          <a:srcRect l="55512" t="16754" r="22438" b="9401"/>
          <a:stretch/>
        </p:blipFill>
        <p:spPr>
          <a:xfrm>
            <a:off x="6626075" y="1214167"/>
            <a:ext cx="1640535" cy="3090501"/>
          </a:xfrm>
          <a:prstGeom prst="rect">
            <a:avLst/>
          </a:prstGeom>
        </p:spPr>
      </p:pic>
      <p:pic>
        <p:nvPicPr>
          <p:cNvPr id="7" name="Obraz 6">
            <a:extLst>
              <a:ext uri="{FF2B5EF4-FFF2-40B4-BE49-F238E27FC236}">
                <a16:creationId xmlns:a16="http://schemas.microsoft.com/office/drawing/2014/main" id="{AA8B59F8-5C3B-086E-F9EE-AABACF891138}"/>
              </a:ext>
              <a:ext uri="{C183D7F6-B498-43B3-948B-1728B52AA6E4}">
                <adec:decorative xmlns:adec="http://schemas.microsoft.com/office/drawing/2017/decorative" val="1"/>
              </a:ext>
            </a:extLst>
          </p:cNvPr>
          <p:cNvPicPr>
            <a:picLocks noChangeAspect="1"/>
          </p:cNvPicPr>
          <p:nvPr/>
        </p:nvPicPr>
        <p:blipFill rotWithShape="1">
          <a:blip r:embed="rId3"/>
          <a:srcRect l="49052" t="25670" r="13580" b="13777"/>
          <a:stretch/>
        </p:blipFill>
        <p:spPr bwMode="auto">
          <a:xfrm>
            <a:off x="3495512" y="2067694"/>
            <a:ext cx="2152650" cy="19621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03644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ED3AA511-C55A-773F-A39C-561CD93F3C23}"/>
              </a:ext>
            </a:extLst>
          </p:cNvPr>
          <p:cNvSpPr txBox="1">
            <a:spLocks noGrp="1"/>
          </p:cNvSpPr>
          <p:nvPr>
            <p:ph type="title"/>
          </p:nvPr>
        </p:nvSpPr>
        <p:spPr>
          <a:xfrm>
            <a:off x="751170" y="616744"/>
            <a:ext cx="7389549" cy="524902"/>
          </a:xfrm>
          <a:prstGeom prst="rect">
            <a:avLst/>
          </a:prstGeom>
          <a:noFill/>
          <a:ln>
            <a:noFill/>
          </a:ln>
        </p:spPr>
        <p:txBody>
          <a:bodyPr vert="horz" wrap="square" lIns="0" tIns="0" rIns="0" bIns="0" anchor="t" anchorCtr="0" compatLnSpc="1">
            <a:normAutofit/>
          </a:bodyPr>
          <a:lstStyle/>
          <a:p>
            <a:pPr lvl="0"/>
            <a:r>
              <a:rPr lang="pl-PL" sz="2000" dirty="0">
                <a:latin typeface="Calibri" pitchFamily="34"/>
                <a:cs typeface="Calibri" pitchFamily="34"/>
              </a:rPr>
              <a:t>Strona internetowa i media społecznościowe FERC - podsumowanie</a:t>
            </a:r>
          </a:p>
        </p:txBody>
      </p:sp>
      <p:sp>
        <p:nvSpPr>
          <p:cNvPr id="3" name="Symbol zastępczy zawartości 5">
            <a:extLst>
              <a:ext uri="{FF2B5EF4-FFF2-40B4-BE49-F238E27FC236}">
                <a16:creationId xmlns:a16="http://schemas.microsoft.com/office/drawing/2014/main" id="{C4C18DDE-2902-3046-2AC3-B74B3DBD3DCE}"/>
              </a:ext>
            </a:extLst>
          </p:cNvPr>
          <p:cNvSpPr txBox="1">
            <a:spLocks noGrp="1"/>
          </p:cNvSpPr>
          <p:nvPr>
            <p:ph idx="1"/>
          </p:nvPr>
        </p:nvSpPr>
        <p:spPr>
          <a:xfrm>
            <a:off x="618417" y="979647"/>
            <a:ext cx="7655054" cy="3184205"/>
          </a:xfrm>
          <a:prstGeom prst="rect">
            <a:avLst/>
          </a:prstGeom>
          <a:noFill/>
          <a:ln>
            <a:noFill/>
          </a:ln>
        </p:spPr>
        <p:txBody>
          <a:bodyPr vert="horz" wrap="square" lIns="0" tIns="0" rIns="0" bIns="0" anchor="t" anchorCtr="0" compatLnSpc="1">
            <a:noAutofit/>
          </a:bodyPr>
          <a:lstStyle/>
          <a:p>
            <a:pPr marL="0" lvl="0" indent="0">
              <a:lnSpc>
                <a:spcPct val="100000"/>
              </a:lnSpc>
              <a:buNone/>
            </a:pPr>
            <a:r>
              <a:rPr lang="pl-PL" sz="1300" dirty="0">
                <a:latin typeface="Calibri" pitchFamily="34"/>
                <a:cs typeface="Calibri" pitchFamily="34"/>
              </a:rPr>
              <a:t>Najważniejsze zmiany względem POPC</a:t>
            </a:r>
          </a:p>
          <a:p>
            <a:pPr marL="0" lvl="0" indent="0">
              <a:lnSpc>
                <a:spcPct val="100000"/>
              </a:lnSpc>
              <a:buNone/>
            </a:pPr>
            <a:r>
              <a:rPr lang="pl-PL" sz="1300" dirty="0">
                <a:latin typeface="Calibri" pitchFamily="34"/>
                <a:cs typeface="Calibri" pitchFamily="34"/>
              </a:rPr>
              <a:t>1. Podstawowe informacje wymagane na stronie internetowej projektu musisz także umieścić na profilu w mediach społecznościowych. Jeżeli nie posiadasz takiego profilu, </a:t>
            </a:r>
            <a:r>
              <a:rPr lang="pl-PL" sz="1300" b="1" dirty="0">
                <a:latin typeface="Calibri" pitchFamily="34"/>
                <a:cs typeface="Calibri" pitchFamily="34"/>
              </a:rPr>
              <a:t>musisz go założyć </a:t>
            </a:r>
            <a:r>
              <a:rPr lang="pl-PL" sz="1300" dirty="0">
                <a:latin typeface="Calibri" pitchFamily="34"/>
                <a:cs typeface="Calibri" pitchFamily="34"/>
              </a:rPr>
              <a:t>(przynajmniej jeden profil).</a:t>
            </a:r>
          </a:p>
          <a:p>
            <a:pPr marL="0" lvl="0" indent="0">
              <a:lnSpc>
                <a:spcPct val="100000"/>
              </a:lnSpc>
              <a:buNone/>
            </a:pPr>
            <a:r>
              <a:rPr lang="pl-PL" sz="1300" dirty="0">
                <a:latin typeface="Calibri" pitchFamily="34"/>
                <a:cs typeface="Calibri" pitchFamily="34"/>
              </a:rPr>
              <a:t>2. Pod koniec realizacji projektu musisz zaktualizować opis projektu o osiągnięte efekty (na przykład przed złożeniem wniosku o płatność końcową). Staraj się też, w miarę możliwości, aktualizować opis o kluczowe etapy projektu.</a:t>
            </a:r>
          </a:p>
          <a:p>
            <a:pPr marL="0" lvl="0" indent="0">
              <a:lnSpc>
                <a:spcPct val="100000"/>
              </a:lnSpc>
              <a:buNone/>
            </a:pPr>
            <a:r>
              <a:rPr lang="pl-PL" sz="1300" dirty="0">
                <a:latin typeface="Calibri" pitchFamily="34"/>
                <a:cs typeface="Calibri" pitchFamily="34"/>
              </a:rPr>
              <a:t>3. Jeżeli tworzysz nową stronę internetową, którą finansujesz z projektu, oznaczenia graficzne muszą znaleźć się na samej górze strony internetowej.  Jeśli technicznie jest to niemożliwe musisz umieścić znak UE w widocznym miejscu na górze strony. Wówczas po kliknięciu na znak UE na stronie internetowej powinniśmy zostać przekierowani do opisu projektu.</a:t>
            </a:r>
          </a:p>
          <a:p>
            <a:pPr marL="0" lvl="0" indent="0">
              <a:lnSpc>
                <a:spcPct val="100000"/>
              </a:lnSpc>
              <a:buNone/>
            </a:pPr>
            <a:r>
              <a:rPr lang="pl-PL" sz="1300" dirty="0">
                <a:latin typeface="Calibri" pitchFamily="34"/>
                <a:cs typeface="Calibri" pitchFamily="34"/>
              </a:rPr>
              <a:t>4. W przypadku wszelkich informacji o realizowanym projekcie, podawanych do wiadomości za pośrednictwem Internetu, musisz stosować hasztagi: #FunduszeUE lub #FunduszeEuropejskie.</a:t>
            </a:r>
          </a:p>
        </p:txBody>
      </p:sp>
      <p:sp>
        <p:nvSpPr>
          <p:cNvPr id="4" name="Symbol zastępczy daty 3">
            <a:extLst>
              <a:ext uri="{FF2B5EF4-FFF2-40B4-BE49-F238E27FC236}">
                <a16:creationId xmlns:a16="http://schemas.microsoft.com/office/drawing/2014/main" id="{E5478875-BDA0-458C-36B7-6A37EF73A065}"/>
              </a:ext>
            </a:extLst>
          </p:cNvPr>
          <p:cNvSpPr txBox="1"/>
          <p:nvPr/>
        </p:nvSpPr>
        <p:spPr>
          <a:xfrm>
            <a:off x="6984434" y="367241"/>
            <a:ext cx="1224847" cy="249503"/>
          </a:xfrm>
          <a:prstGeom prst="rect">
            <a:avLst/>
          </a:prstGeom>
          <a:noFill/>
          <a:ln cap="flat">
            <a:noFill/>
          </a:ln>
        </p:spPr>
        <p:txBody>
          <a:bodyPr vert="horz" wrap="square" lIns="91440" tIns="45720" rIns="91440" bIns="45720" anchor="t" anchorCtr="0" compatLnSpc="1">
            <a:noAutofit/>
          </a:bodyPr>
          <a:lstStyle/>
          <a:p>
            <a:pPr marL="0" marR="0" lvl="0" indent="0" algn="l" defTabSz="35789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AC9625-CC7A-4E8C-AE05-C2DEB87CFD43}" type="datetime1">
              <a:rPr lang="pl-PL" sz="1409" b="0" i="0" u="none" strike="noStrike" kern="1200" cap="none" spc="0" baseline="0">
                <a:solidFill>
                  <a:srgbClr val="000000"/>
                </a:solidFill>
                <a:uFillTx/>
                <a:latin typeface="Calibri"/>
              </a:rPr>
              <a:pPr marL="0" marR="0" lvl="0" indent="0" algn="l" defTabSz="357896" rtl="0" fontAlgn="auto" hangingPunct="1">
                <a:lnSpc>
                  <a:spcPct val="100000"/>
                </a:lnSpc>
                <a:spcBef>
                  <a:spcPts val="0"/>
                </a:spcBef>
                <a:spcAft>
                  <a:spcPts val="0"/>
                </a:spcAft>
                <a:buNone/>
                <a:tabLst/>
                <a:defRPr sz="1800" b="0" i="0" u="none" strike="noStrike" kern="0" cap="none" spc="0" baseline="0">
                  <a:solidFill>
                    <a:srgbClr val="000000"/>
                  </a:solidFill>
                  <a:uFillTx/>
                </a:defRPr>
              </a:pPr>
              <a:t>13.03.2025</a:t>
            </a:fld>
            <a:endParaRPr lang="pl-PL" sz="1409" b="0" i="0" u="none" strike="noStrike" kern="1200" cap="none" spc="0" baseline="0">
              <a:solidFill>
                <a:srgbClr val="000000"/>
              </a:solidFill>
              <a:uFillTx/>
              <a:latin typeface="Calibri"/>
            </a:endParaRPr>
          </a:p>
        </p:txBody>
      </p:sp>
      <p:pic>
        <p:nvPicPr>
          <p:cNvPr id="6" name="Picture 3">
            <a:extLst>
              <a:ext uri="{FF2B5EF4-FFF2-40B4-BE49-F238E27FC236}">
                <a16:creationId xmlns:a16="http://schemas.microsoft.com/office/drawing/2014/main" id="{0BA2237D-F4CB-81B6-A8F7-82A2F8CD15A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18417" y="4161221"/>
            <a:ext cx="7235059" cy="542317"/>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88C62-94F3-A75C-4892-7326FDD03B92}"/>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A1CF7685-06ED-FD3B-7069-8780B54762B6}"/>
              </a:ext>
            </a:extLst>
          </p:cNvPr>
          <p:cNvSpPr>
            <a:spLocks noGrp="1"/>
          </p:cNvSpPr>
          <p:nvPr>
            <p:ph type="title"/>
          </p:nvPr>
        </p:nvSpPr>
        <p:spPr/>
        <p:txBody>
          <a:bodyPr>
            <a:normAutofit/>
          </a:bodyPr>
          <a:lstStyle/>
          <a:p>
            <a:r>
              <a:rPr lang="pl-PL" dirty="0"/>
              <a:t>Materiały audio, wideo, artykuły prasowe i inne treści </a:t>
            </a:r>
            <a:br>
              <a:rPr lang="pl-PL" dirty="0"/>
            </a:br>
            <a:r>
              <a:rPr lang="pl-PL" dirty="0"/>
              <a:t>o projektach dofinansowanych z FERC</a:t>
            </a:r>
          </a:p>
        </p:txBody>
      </p:sp>
      <p:sp>
        <p:nvSpPr>
          <p:cNvPr id="6" name="Symbol zastępczy zawartości 5">
            <a:extLst>
              <a:ext uri="{FF2B5EF4-FFF2-40B4-BE49-F238E27FC236}">
                <a16:creationId xmlns:a16="http://schemas.microsoft.com/office/drawing/2014/main" id="{B32F298F-A38E-2504-39C2-DB7C7E33DA0C}"/>
              </a:ext>
            </a:extLst>
          </p:cNvPr>
          <p:cNvSpPr>
            <a:spLocks noGrp="1"/>
          </p:cNvSpPr>
          <p:nvPr>
            <p:ph idx="1"/>
          </p:nvPr>
        </p:nvSpPr>
        <p:spPr>
          <a:xfrm>
            <a:off x="539552" y="1347055"/>
            <a:ext cx="7920880" cy="3528951"/>
          </a:xfrm>
        </p:spPr>
        <p:txBody>
          <a:bodyPr>
            <a:noAutofit/>
          </a:bodyPr>
          <a:lstStyle/>
          <a:p>
            <a:pPr marL="0" lvl="0" indent="0">
              <a:lnSpc>
                <a:spcPct val="130000"/>
              </a:lnSpc>
              <a:buNone/>
            </a:pPr>
            <a:r>
              <a:rPr lang="pl-PL" sz="1600" dirty="0">
                <a:latin typeface="Calibri" pitchFamily="34"/>
                <a:cs typeface="Calibri" pitchFamily="34"/>
              </a:rPr>
              <a:t>Gdy tworzysz materiały informacyjno-promocyjne, musisz pamiętać, żeby informować o finansowaniu przez Unię Europejską zarówno:</a:t>
            </a:r>
          </a:p>
          <a:p>
            <a:pPr marL="0" lvl="0" indent="0">
              <a:lnSpc>
                <a:spcPct val="130000"/>
              </a:lnSpc>
              <a:buNone/>
            </a:pPr>
            <a:r>
              <a:rPr lang="pl-PL" sz="1600" dirty="0">
                <a:latin typeface="Calibri" pitchFamily="34"/>
                <a:cs typeface="Calibri" pitchFamily="34"/>
              </a:rPr>
              <a:t>1. </a:t>
            </a:r>
            <a:r>
              <a:rPr lang="pl-PL" sz="1600" b="1" dirty="0">
                <a:latin typeface="Calibri" pitchFamily="34"/>
                <a:cs typeface="Calibri" pitchFamily="34"/>
              </a:rPr>
              <a:t>w warstwie graficznej</a:t>
            </a:r>
            <a:r>
              <a:rPr lang="pl-PL" sz="1600" dirty="0">
                <a:latin typeface="Calibri" pitchFamily="34"/>
                <a:cs typeface="Calibri" pitchFamily="34"/>
              </a:rPr>
              <a:t>: zamieść odpowiednie zestawienia znaków, wskazujące na to, że ten materiał, audycja, spot reklamowy, artykuł prasowy itp., jest dofinansowany przez UE (lub przez informację słowną, gdy nie ma możliwości umieszczenia zestawienia znaków, np. w przypadku audycji radiowej), </a:t>
            </a:r>
          </a:p>
          <a:p>
            <a:pPr marL="0" lvl="0" indent="0">
              <a:lnSpc>
                <a:spcPct val="130000"/>
              </a:lnSpc>
              <a:buNone/>
            </a:pPr>
            <a:r>
              <a:rPr lang="pl-PL" sz="1600" dirty="0">
                <a:latin typeface="Calibri" pitchFamily="34"/>
                <a:cs typeface="Calibri" pitchFamily="34"/>
              </a:rPr>
              <a:t>jak i</a:t>
            </a:r>
          </a:p>
          <a:p>
            <a:pPr marL="0" lvl="0" indent="0">
              <a:lnSpc>
                <a:spcPct val="130000"/>
              </a:lnSpc>
              <a:buNone/>
            </a:pPr>
            <a:r>
              <a:rPr lang="pl-PL" sz="1600" dirty="0">
                <a:latin typeface="Calibri" pitchFamily="34"/>
                <a:cs typeface="Calibri" pitchFamily="34"/>
              </a:rPr>
              <a:t>2. </a:t>
            </a:r>
            <a:r>
              <a:rPr lang="pl-PL" sz="1600" b="1" dirty="0">
                <a:latin typeface="Calibri" pitchFamily="34"/>
                <a:cs typeface="Calibri" pitchFamily="34"/>
              </a:rPr>
              <a:t>w warstwie tekstowej, zawartości merytorycznej</a:t>
            </a:r>
            <a:r>
              <a:rPr lang="pl-PL" sz="1600" dirty="0">
                <a:latin typeface="Calibri" pitchFamily="34"/>
                <a:cs typeface="Calibri" pitchFamily="34"/>
              </a:rPr>
              <a:t>: zamieść w treści, czyli przekazie tworzonej audycji, spotu reklamowego, artykułu prasowego itp. wyraźną informację wskazującą, że projekt (np. usługa, inwestycja), o którym opowiadasz, został dofinansowany przez UE.</a:t>
            </a:r>
          </a:p>
          <a:p>
            <a:pPr marL="0" lvl="0" indent="0">
              <a:lnSpc>
                <a:spcPct val="150000"/>
              </a:lnSpc>
              <a:buNone/>
            </a:pPr>
            <a:endParaRPr lang="pl-PL" sz="1600" kern="1000" dirty="0">
              <a:latin typeface="Calibri" pitchFamily="34"/>
              <a:cs typeface="Calibri" pitchFamily="34"/>
            </a:endParaRPr>
          </a:p>
        </p:txBody>
      </p:sp>
      <p:sp>
        <p:nvSpPr>
          <p:cNvPr id="4" name="Symbol zastępczy daty 3">
            <a:extLst>
              <a:ext uri="{FF2B5EF4-FFF2-40B4-BE49-F238E27FC236}">
                <a16:creationId xmlns:a16="http://schemas.microsoft.com/office/drawing/2014/main" id="{DD022DFA-9918-1FDD-4D18-8F24AC32CE17}"/>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6178222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F3627-1D0B-2B2F-7167-511E2AD165BE}"/>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B7EEB7F8-F83D-C756-F9F4-A370A3B895AA}"/>
              </a:ext>
            </a:extLst>
          </p:cNvPr>
          <p:cNvSpPr>
            <a:spLocks noGrp="1"/>
          </p:cNvSpPr>
          <p:nvPr>
            <p:ph type="title"/>
          </p:nvPr>
        </p:nvSpPr>
        <p:spPr>
          <a:xfrm>
            <a:off x="755576" y="612237"/>
            <a:ext cx="7511034" cy="375337"/>
          </a:xfrm>
        </p:spPr>
        <p:txBody>
          <a:bodyPr/>
          <a:lstStyle/>
          <a:p>
            <a:r>
              <a:rPr lang="pl-PL" dirty="0"/>
              <a:t>Najczęściej zadawane pytania</a:t>
            </a:r>
          </a:p>
        </p:txBody>
      </p:sp>
      <p:sp>
        <p:nvSpPr>
          <p:cNvPr id="6" name="Symbol zastępczy zawartości 5">
            <a:extLst>
              <a:ext uri="{FF2B5EF4-FFF2-40B4-BE49-F238E27FC236}">
                <a16:creationId xmlns:a16="http://schemas.microsoft.com/office/drawing/2014/main" id="{8F862DCB-75AC-3A79-3B06-DF73544E40AA}"/>
              </a:ext>
            </a:extLst>
          </p:cNvPr>
          <p:cNvSpPr>
            <a:spLocks noGrp="1"/>
          </p:cNvSpPr>
          <p:nvPr>
            <p:ph idx="1"/>
          </p:nvPr>
        </p:nvSpPr>
        <p:spPr>
          <a:xfrm>
            <a:off x="611560" y="987574"/>
            <a:ext cx="7920880" cy="3960440"/>
          </a:xfrm>
        </p:spPr>
        <p:txBody>
          <a:bodyPr>
            <a:noAutofit/>
          </a:bodyPr>
          <a:lstStyle/>
          <a:p>
            <a:pPr marL="0" indent="0">
              <a:lnSpc>
                <a:spcPct val="150000"/>
              </a:lnSpc>
              <a:buNone/>
            </a:pPr>
            <a:r>
              <a:rPr lang="pl-PL" sz="1600" u="sng" dirty="0">
                <a:latin typeface="Calibri" panose="020F0502020204030204" pitchFamily="34" charset="0"/>
                <a:ea typeface="Aptos" panose="020B000402020202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https://www.rozwojcyfrowy.gov.pl/strony/dowiedz-sie-wiecej-o-programie/promocja-programu/</a:t>
            </a:r>
            <a:endParaRPr lang="pl-PL" sz="1600" dirty="0">
              <a:latin typeface="Aptos" panose="020B0004020202020204" pitchFamily="34" charset="0"/>
              <a:ea typeface="Aptos" panose="020B0004020202020204" pitchFamily="34" charset="0"/>
              <a:cs typeface="Aptos" panose="020B0004020202020204" pitchFamily="34" charset="0"/>
            </a:endParaRPr>
          </a:p>
          <a:p>
            <a:pPr marL="0" lvl="0" indent="0">
              <a:lnSpc>
                <a:spcPct val="100000"/>
              </a:lnSpc>
              <a:buNone/>
            </a:pPr>
            <a:r>
              <a:rPr lang="pl-PL" sz="1600" b="1" dirty="0">
                <a:latin typeface="Calibri" pitchFamily="34"/>
                <a:cs typeface="Calibri" pitchFamily="34"/>
              </a:rPr>
              <a:t>1. Beneficjent realizuje kilka projektów jaką tablicę należy zastosować?</a:t>
            </a:r>
          </a:p>
          <a:p>
            <a:pPr marL="0" indent="0">
              <a:lnSpc>
                <a:spcPct val="100000"/>
              </a:lnSpc>
              <a:buNone/>
            </a:pPr>
            <a:r>
              <a:rPr lang="pl-PL" sz="1600" dirty="0">
                <a:effectLst/>
                <a:latin typeface="Calibri" panose="020F0502020204030204" pitchFamily="34" charset="0"/>
                <a:ea typeface="Aptos" panose="020B0004020202020204" pitchFamily="34" charset="0"/>
                <a:cs typeface="Aptos" panose="020B0004020202020204" pitchFamily="34" charset="0"/>
              </a:rPr>
              <a:t>Jeśli w tym samym miejscu realizowane jest kilka projektów finansowanych z programów z perspektywy 2021 – 2027 (kilka projektów z jednego programu albo z różnych programów FE) to można powiesić jedną tablicę wspólną dla kilku projektów. </a:t>
            </a:r>
            <a:endParaRPr lang="pl-PL" sz="1600" dirty="0">
              <a:effectLst/>
              <a:latin typeface="Aptos" panose="020B0004020202020204" pitchFamily="34" charset="0"/>
              <a:ea typeface="Aptos" panose="020B0004020202020204" pitchFamily="34" charset="0"/>
              <a:cs typeface="Aptos" panose="020B0004020202020204" pitchFamily="34" charset="0"/>
            </a:endParaRPr>
          </a:p>
          <a:p>
            <a:pPr marL="0" indent="0">
              <a:lnSpc>
                <a:spcPct val="100000"/>
              </a:lnSpc>
              <a:buNone/>
            </a:pPr>
            <a:r>
              <a:rPr lang="pl-PL" sz="1600" b="1" dirty="0">
                <a:effectLst/>
                <a:latin typeface="Calibri" panose="020F0502020204030204" pitchFamily="34" charset="0"/>
                <a:ea typeface="Aptos" panose="020B0004020202020204" pitchFamily="34" charset="0"/>
                <a:cs typeface="Aptos" panose="020B0004020202020204" pitchFamily="34" charset="0"/>
              </a:rPr>
              <a:t>2. Czy obowiązek umieszczenia tablicy informacyjnej oraz informacji promocyjnych na stronach www/</a:t>
            </a:r>
            <a:r>
              <a:rPr lang="pl-PL" sz="1600" b="1" dirty="0" err="1">
                <a:effectLst/>
                <a:latin typeface="Calibri" panose="020F0502020204030204" pitchFamily="34" charset="0"/>
                <a:ea typeface="Aptos" panose="020B0004020202020204" pitchFamily="34" charset="0"/>
                <a:cs typeface="Aptos" panose="020B0004020202020204" pitchFamily="34" charset="0"/>
              </a:rPr>
              <a:t>social</a:t>
            </a:r>
            <a:r>
              <a:rPr lang="pl-PL" sz="1600" b="1" dirty="0">
                <a:effectLst/>
                <a:latin typeface="Calibri" panose="020F0502020204030204" pitchFamily="34" charset="0"/>
                <a:ea typeface="Aptos" panose="020B0004020202020204" pitchFamily="34" charset="0"/>
                <a:cs typeface="Aptos" panose="020B0004020202020204" pitchFamily="34" charset="0"/>
              </a:rPr>
              <a:t> mediach dotyczy również partnera projektu?  </a:t>
            </a:r>
          </a:p>
          <a:p>
            <a:pPr marL="0" indent="0">
              <a:lnSpc>
                <a:spcPct val="100000"/>
              </a:lnSpc>
              <a:buNone/>
            </a:pPr>
            <a:r>
              <a:rPr lang="pl-PL" sz="1600" dirty="0">
                <a:effectLst/>
                <a:latin typeface="Calibri" panose="020F0502020204030204" pitchFamily="34" charset="0"/>
                <a:ea typeface="Aptos" panose="020B0004020202020204" pitchFamily="34" charset="0"/>
                <a:cs typeface="Aptos" panose="020B0004020202020204" pitchFamily="34" charset="0"/>
              </a:rPr>
              <a:t>Obowiązek informacyjny i promocyjny jest taki sam dla Beneficjenta jak i dla Partnerów. </a:t>
            </a:r>
          </a:p>
          <a:p>
            <a:pPr marL="0" indent="0">
              <a:lnSpc>
                <a:spcPct val="100000"/>
              </a:lnSpc>
              <a:buNone/>
            </a:pPr>
            <a:r>
              <a:rPr lang="pl-PL" sz="1600" b="1" dirty="0">
                <a:effectLst/>
                <a:latin typeface="Calibri" panose="020F0502020204030204" pitchFamily="34" charset="0"/>
                <a:ea typeface="Aptos" panose="020B0004020202020204" pitchFamily="34" charset="0"/>
                <a:cs typeface="Aptos" panose="020B0004020202020204" pitchFamily="34" charset="0"/>
              </a:rPr>
              <a:t>3. Czy na plakacie można wpisać całą wartość projektu?</a:t>
            </a:r>
          </a:p>
          <a:p>
            <a:pPr marL="0" indent="0">
              <a:lnSpc>
                <a:spcPct val="100000"/>
              </a:lnSpc>
              <a:buNone/>
            </a:pPr>
            <a:r>
              <a:rPr lang="pl-PL" sz="1600" dirty="0">
                <a:latin typeface="Calibri" panose="020F0502020204030204" pitchFamily="34" charset="0"/>
                <a:ea typeface="Aptos" panose="020B0004020202020204" pitchFamily="34" charset="0"/>
                <a:cs typeface="Aptos" panose="020B0004020202020204" pitchFamily="34" charset="0"/>
              </a:rPr>
              <a:t>Nie. Wzór plakatu jest obowiązkowy i nie można go modyfikować (poza uzupełnieniem informacji we wskazanych polach).</a:t>
            </a:r>
          </a:p>
          <a:p>
            <a:pPr marL="0" indent="0">
              <a:buNone/>
            </a:pPr>
            <a:endParaRPr lang="pl-PL" sz="1600" dirty="0">
              <a:effectLst/>
              <a:latin typeface="Calibri" panose="020F0502020204030204" pitchFamily="34" charset="0"/>
              <a:ea typeface="Aptos" panose="020B0004020202020204" pitchFamily="34" charset="0"/>
              <a:cs typeface="Aptos" panose="020B0004020202020204" pitchFamily="34" charset="0"/>
            </a:endParaRPr>
          </a:p>
          <a:p>
            <a:pPr marL="0" indent="0">
              <a:buNone/>
            </a:pPr>
            <a:endParaRPr lang="pl-PL"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50000"/>
              </a:lnSpc>
              <a:buAutoNum type="arabicPeriod"/>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127CB042-6036-1548-925E-382195F60C01}"/>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371826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E0A92-4132-B9C7-FAC3-CC2772F23375}"/>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EBD43CBE-D31B-0A92-6111-963BB42BA6EC}"/>
              </a:ext>
            </a:extLst>
          </p:cNvPr>
          <p:cNvSpPr>
            <a:spLocks noGrp="1"/>
          </p:cNvSpPr>
          <p:nvPr>
            <p:ph type="title"/>
          </p:nvPr>
        </p:nvSpPr>
        <p:spPr/>
        <p:txBody>
          <a:bodyPr/>
          <a:lstStyle/>
          <a:p>
            <a:r>
              <a:rPr lang="pl-PL" dirty="0"/>
              <a:t>Linki do dokumentów KPO</a:t>
            </a:r>
          </a:p>
        </p:txBody>
      </p:sp>
      <p:sp>
        <p:nvSpPr>
          <p:cNvPr id="6" name="Symbol zastępczy zawartości 5">
            <a:extLst>
              <a:ext uri="{FF2B5EF4-FFF2-40B4-BE49-F238E27FC236}">
                <a16:creationId xmlns:a16="http://schemas.microsoft.com/office/drawing/2014/main" id="{818D9369-7350-E09D-1E49-0A782FE538EF}"/>
              </a:ext>
            </a:extLst>
          </p:cNvPr>
          <p:cNvSpPr>
            <a:spLocks noGrp="1"/>
          </p:cNvSpPr>
          <p:nvPr>
            <p:ph idx="1"/>
          </p:nvPr>
        </p:nvSpPr>
        <p:spPr>
          <a:xfrm>
            <a:off x="431540" y="1059582"/>
            <a:ext cx="8280920" cy="3888432"/>
          </a:xfrm>
        </p:spPr>
        <p:txBody>
          <a:bodyPr>
            <a:normAutofit/>
          </a:bodyPr>
          <a:lstStyle/>
          <a:p>
            <a:pPr marL="294299" indent="-285750">
              <a:lnSpc>
                <a:spcPct val="150000"/>
              </a:lnSpc>
              <a:spcBef>
                <a:spcPts val="600"/>
              </a:spcBef>
              <a:spcAft>
                <a:spcPts val="600"/>
              </a:spcAft>
              <a:buFont typeface="Wingdings" panose="05000000000000000000" pitchFamily="2" charset="2"/>
              <a:buChar char="ü"/>
            </a:pPr>
            <a:r>
              <a:rPr lang="pl-PL" sz="1600" dirty="0">
                <a:solidFill>
                  <a:schemeClr val="accent4"/>
                </a:solidFill>
                <a:latin typeface="Calibri" pitchFamily="34"/>
                <a:cs typeface="Calibri" pitchFamily="34"/>
                <a:hlinkClick r:id="rId3">
                  <a:extLst>
                    <a:ext uri="{A12FA001-AC4F-418D-AE19-62706E023703}">
                      <ahyp:hlinkClr xmlns:ahyp="http://schemas.microsoft.com/office/drawing/2018/hyperlinkcolor" val="tx"/>
                    </a:ext>
                  </a:extLst>
                </a:hlinkClick>
              </a:rPr>
              <a:t>Dokumenty, wzory znaków, tablic, naklejek etc.</a:t>
            </a:r>
            <a:endParaRPr lang="pl-PL" sz="1600" dirty="0">
              <a:solidFill>
                <a:schemeClr val="accent4"/>
              </a:solidFill>
              <a:latin typeface="Calibri" pitchFamily="34"/>
              <a:cs typeface="Calibri" pitchFamily="34"/>
            </a:endParaRPr>
          </a:p>
          <a:p>
            <a:pPr marL="294299" indent="-285750">
              <a:lnSpc>
                <a:spcPct val="150000"/>
              </a:lnSpc>
              <a:spcBef>
                <a:spcPts val="600"/>
              </a:spcBef>
              <a:spcAft>
                <a:spcPts val="600"/>
              </a:spcAft>
              <a:buFont typeface="Wingdings" panose="05000000000000000000" pitchFamily="2" charset="2"/>
              <a:buChar char="ü"/>
            </a:pPr>
            <a:r>
              <a:rPr lang="pl-PL" sz="1600" dirty="0">
                <a:solidFill>
                  <a:srgbClr val="0563C1"/>
                </a:solidFill>
                <a:latin typeface="Calibri" pitchFamily="34"/>
                <a:cs typeface="Calibri" pitchFamily="34"/>
                <a:hlinkClick r:id="rId4">
                  <a:extLst>
                    <a:ext uri="{A12FA001-AC4F-418D-AE19-62706E023703}">
                      <ahyp:hlinkClr xmlns:ahyp="http://schemas.microsoft.com/office/drawing/2018/hyperlinkcolor" val="tx"/>
                    </a:ext>
                  </a:extLst>
                </a:hlinkClick>
              </a:rPr>
              <a:t>Strategia </a:t>
            </a:r>
            <a:r>
              <a:rPr lang="pl-PL" sz="1600" dirty="0">
                <a:solidFill>
                  <a:schemeClr val="accent4"/>
                </a:solidFill>
                <a:latin typeface="Calibri" pitchFamily="34"/>
                <a:cs typeface="Calibri" pitchFamily="34"/>
                <a:hlinkClick r:id="rId4">
                  <a:extLst>
                    <a:ext uri="{A12FA001-AC4F-418D-AE19-62706E023703}">
                      <ahyp:hlinkClr xmlns:ahyp="http://schemas.microsoft.com/office/drawing/2018/hyperlinkcolor" val="tx"/>
                    </a:ext>
                  </a:extLst>
                </a:hlinkClick>
              </a:rPr>
              <a:t>Promocji i Informacji KPO</a:t>
            </a:r>
            <a:endParaRPr lang="pl-PL" sz="1600" dirty="0">
              <a:solidFill>
                <a:schemeClr val="accent4"/>
              </a:solidFill>
              <a:latin typeface="Calibri" pitchFamily="34"/>
              <a:cs typeface="Calibri" pitchFamily="34"/>
            </a:endParaRPr>
          </a:p>
          <a:p>
            <a:pPr marL="294299" indent="-285750">
              <a:lnSpc>
                <a:spcPct val="150000"/>
              </a:lnSpc>
              <a:spcBef>
                <a:spcPts val="600"/>
              </a:spcBef>
              <a:spcAft>
                <a:spcPts val="600"/>
              </a:spcAft>
              <a:buFont typeface="Wingdings" panose="05000000000000000000" pitchFamily="2" charset="2"/>
              <a:buChar char="ü"/>
            </a:pPr>
            <a:r>
              <a:rPr lang="pl-PL" sz="1600" dirty="0">
                <a:solidFill>
                  <a:srgbClr val="0563C1"/>
                </a:solidFill>
                <a:latin typeface="Calibri" pitchFamily="34"/>
                <a:cs typeface="Calibri" pitchFamily="34"/>
                <a:hlinkClick r:id="rId5">
                  <a:extLst>
                    <a:ext uri="{A12FA001-AC4F-418D-AE19-62706E023703}">
                      <ahyp:hlinkClr xmlns:ahyp="http://schemas.microsoft.com/office/drawing/2018/hyperlinkcolor" val="tx"/>
                    </a:ext>
                  </a:extLst>
                </a:hlinkClick>
              </a:rPr>
              <a:t>Księga </a:t>
            </a:r>
            <a:r>
              <a:rPr lang="pl-PL" sz="1600" dirty="0">
                <a:solidFill>
                  <a:schemeClr val="accent4"/>
                </a:solidFill>
                <a:latin typeface="Calibri" pitchFamily="34"/>
                <a:cs typeface="Calibri" pitchFamily="34"/>
                <a:hlinkClick r:id="rId5">
                  <a:extLst>
                    <a:ext uri="{A12FA001-AC4F-418D-AE19-62706E023703}">
                      <ahyp:hlinkClr xmlns:ahyp="http://schemas.microsoft.com/office/drawing/2018/hyperlinkcolor" val="tx"/>
                    </a:ext>
                  </a:extLst>
                </a:hlinkClick>
              </a:rPr>
              <a:t>Identyfikacji Wizualnej </a:t>
            </a:r>
            <a:endParaRPr lang="pl-PL" sz="1600" dirty="0">
              <a:solidFill>
                <a:schemeClr val="accent4"/>
              </a:solidFill>
              <a:latin typeface="Calibri" pitchFamily="34"/>
              <a:cs typeface="Calibri" pitchFamily="34"/>
            </a:endParaRPr>
          </a:p>
          <a:p>
            <a:pPr marL="294299" indent="-285750">
              <a:lnSpc>
                <a:spcPct val="150000"/>
              </a:lnSpc>
              <a:spcBef>
                <a:spcPts val="600"/>
              </a:spcBef>
              <a:spcAft>
                <a:spcPts val="600"/>
              </a:spcAft>
              <a:buFont typeface="Wingdings" panose="05000000000000000000" pitchFamily="2" charset="2"/>
              <a:buChar char="ü"/>
            </a:pPr>
            <a:r>
              <a:rPr lang="pl-PL" sz="1600" dirty="0">
                <a:latin typeface="Calibri" pitchFamily="34"/>
                <a:cs typeface="Calibri" pitchFamily="34"/>
              </a:rPr>
              <a:t>Zasady kwalifikowania wydatków w Przedsięwzięciach realizowanych w ramach Inwestycji C2.1.1 Krajowego Planu Odbudowy i Zwiększania Odporności – załącznik do umowy.</a:t>
            </a:r>
          </a:p>
          <a:p>
            <a:pPr marL="8549" indent="0">
              <a:lnSpc>
                <a:spcPct val="150000"/>
              </a:lnSpc>
              <a:spcBef>
                <a:spcPts val="600"/>
              </a:spcBef>
              <a:spcAft>
                <a:spcPts val="600"/>
              </a:spcAft>
              <a:buNone/>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9D3CD134-F929-C0EE-70DB-B555EC36F30F}"/>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2417111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E7ED5-9775-1F72-8D20-7273652E74D8}"/>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E35AC98C-2F71-A4A0-710E-5D67ECCD02A6}"/>
              </a:ext>
            </a:extLst>
          </p:cNvPr>
          <p:cNvSpPr>
            <a:spLocks noGrp="1"/>
          </p:cNvSpPr>
          <p:nvPr>
            <p:ph type="title"/>
          </p:nvPr>
        </p:nvSpPr>
        <p:spPr>
          <a:xfrm>
            <a:off x="877064" y="612237"/>
            <a:ext cx="7389546" cy="447345"/>
          </a:xfrm>
        </p:spPr>
        <p:txBody>
          <a:bodyPr/>
          <a:lstStyle/>
          <a:p>
            <a:r>
              <a:rPr lang="pl-PL" dirty="0"/>
              <a:t>Najczęściej zadawane pytania </a:t>
            </a:r>
          </a:p>
        </p:txBody>
      </p:sp>
      <p:sp>
        <p:nvSpPr>
          <p:cNvPr id="6" name="Symbol zastępczy zawartości 5">
            <a:extLst>
              <a:ext uri="{FF2B5EF4-FFF2-40B4-BE49-F238E27FC236}">
                <a16:creationId xmlns:a16="http://schemas.microsoft.com/office/drawing/2014/main" id="{A775DC38-83ED-FB8C-4D2E-6E53176D14F7}"/>
              </a:ext>
            </a:extLst>
          </p:cNvPr>
          <p:cNvSpPr>
            <a:spLocks noGrp="1"/>
          </p:cNvSpPr>
          <p:nvPr>
            <p:ph idx="1"/>
          </p:nvPr>
        </p:nvSpPr>
        <p:spPr>
          <a:xfrm>
            <a:off x="611560" y="1233759"/>
            <a:ext cx="7848872" cy="3384376"/>
          </a:xfrm>
        </p:spPr>
        <p:txBody>
          <a:bodyPr>
            <a:noAutofit/>
          </a:bodyPr>
          <a:lstStyle/>
          <a:p>
            <a:pPr marL="0" indent="0">
              <a:buNone/>
            </a:pPr>
            <a:r>
              <a:rPr lang="pl-PL" sz="1600" b="1" dirty="0">
                <a:effectLst/>
                <a:latin typeface="+mn-lt"/>
                <a:ea typeface="Aptos" panose="020B0004020202020204" pitchFamily="34" charset="0"/>
                <a:cs typeface="Aptos" panose="020B0004020202020204" pitchFamily="34" charset="0"/>
              </a:rPr>
              <a:t>4. Czy na plakatach wieszanych przez partnerów powinna być nazwa beneficjenta czy partnera?</a:t>
            </a:r>
          </a:p>
          <a:p>
            <a:pPr marL="0" indent="0">
              <a:lnSpc>
                <a:spcPct val="100000"/>
              </a:lnSpc>
              <a:buNone/>
            </a:pPr>
            <a:r>
              <a:rPr lang="pl-PL" sz="1600" dirty="0">
                <a:latin typeface="+mn-lt"/>
              </a:rPr>
              <a:t>Należy podać nazwę beneficjenta i wartość projektu. Wzór plakatu jest obowiązkowy i nie można go modyfikować (poza uzupełnieniem informacji we wskazanych polach). Jeśli podamy nazwę beneficjenta, to informacja nie jest myląca. Miejsce realizacji projektu można oznaczyć w inny sposób wskazany przez beneficjenta w porozumieniu z instytucją przyznającą dofinansowanie (np. jeśli plakat z nazwą beneficjenta i pełną kwotą dofinansowania projektu może wprowadzać w błąd), np. przez umieszczenie tabliczki/ plakatu z informacją o realizowanym z Funduszy Europejskich projekcie z obowiązkowym zestawieniem znaków. </a:t>
            </a:r>
          </a:p>
          <a:p>
            <a:pPr marL="0" indent="0">
              <a:lnSpc>
                <a:spcPct val="100000"/>
              </a:lnSpc>
              <a:buNone/>
            </a:pPr>
            <a:endParaRPr lang="pl-PL" sz="1600" dirty="0">
              <a:latin typeface="+mn-lt"/>
            </a:endParaRPr>
          </a:p>
          <a:p>
            <a:pPr marL="0" indent="0">
              <a:buNone/>
            </a:pPr>
            <a:r>
              <a:rPr lang="pl-PL" sz="1600" b="1" dirty="0">
                <a:latin typeface="+mn-lt"/>
              </a:rPr>
              <a:t>5. Czy tablica informacyjna może być umieszczona na wyświetlaczu elektronicznym?</a:t>
            </a:r>
          </a:p>
          <a:p>
            <a:pPr marL="0" indent="0">
              <a:buNone/>
            </a:pPr>
            <a:r>
              <a:rPr lang="pl-PL" sz="1600" dirty="0">
                <a:latin typeface="+mn-lt"/>
              </a:rPr>
              <a:t>Nie, tylko plakat może mieć formę elektronicznego wyświetlacza.</a:t>
            </a:r>
          </a:p>
          <a:p>
            <a:pPr marL="0" indent="0">
              <a:buNone/>
            </a:pPr>
            <a:endParaRPr lang="pl-PL" sz="1600" dirty="0">
              <a:latin typeface="+mn-lt"/>
            </a:endParaRPr>
          </a:p>
          <a:p>
            <a:pPr marL="0" indent="0">
              <a:buNone/>
            </a:pPr>
            <a:endParaRPr lang="pl-PL" sz="1600" dirty="0">
              <a:effectLst/>
              <a:latin typeface="Calibri" panose="020F0502020204030204" pitchFamily="34" charset="0"/>
              <a:ea typeface="Aptos" panose="020B0004020202020204" pitchFamily="34" charset="0"/>
              <a:cs typeface="Aptos" panose="020B0004020202020204" pitchFamily="34" charset="0"/>
            </a:endParaRPr>
          </a:p>
          <a:p>
            <a:pPr marL="0" indent="0">
              <a:buNone/>
            </a:pPr>
            <a:endParaRPr lang="pl-PL"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50000"/>
              </a:lnSpc>
              <a:buAutoNum type="arabicPeriod"/>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06CE5551-145F-EB79-04DC-610D7B33542E}"/>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30146002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68BFE-23C2-1F70-5973-BAE2921118F0}"/>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7B8D4DC6-6E68-56B7-AED7-33D295EBB33B}"/>
              </a:ext>
            </a:extLst>
          </p:cNvPr>
          <p:cNvSpPr>
            <a:spLocks noGrp="1"/>
          </p:cNvSpPr>
          <p:nvPr>
            <p:ph type="title"/>
          </p:nvPr>
        </p:nvSpPr>
        <p:spPr>
          <a:xfrm>
            <a:off x="877064" y="612237"/>
            <a:ext cx="7389546" cy="519353"/>
          </a:xfrm>
        </p:spPr>
        <p:txBody>
          <a:bodyPr/>
          <a:lstStyle/>
          <a:p>
            <a:r>
              <a:rPr lang="pl-PL" dirty="0"/>
              <a:t>Najczęściej zadawane pytania  </a:t>
            </a:r>
          </a:p>
        </p:txBody>
      </p:sp>
      <p:sp>
        <p:nvSpPr>
          <p:cNvPr id="6" name="Symbol zastępczy zawartości 5">
            <a:extLst>
              <a:ext uri="{FF2B5EF4-FFF2-40B4-BE49-F238E27FC236}">
                <a16:creationId xmlns:a16="http://schemas.microsoft.com/office/drawing/2014/main" id="{8E7AE772-19F9-D831-B63E-DCE7FA69F682}"/>
              </a:ext>
            </a:extLst>
          </p:cNvPr>
          <p:cNvSpPr>
            <a:spLocks noGrp="1"/>
          </p:cNvSpPr>
          <p:nvPr>
            <p:ph idx="1"/>
          </p:nvPr>
        </p:nvSpPr>
        <p:spPr>
          <a:xfrm>
            <a:off x="815402" y="1328992"/>
            <a:ext cx="7389546" cy="3392304"/>
          </a:xfrm>
        </p:spPr>
        <p:txBody>
          <a:bodyPr>
            <a:noAutofit/>
          </a:bodyPr>
          <a:lstStyle/>
          <a:p>
            <a:pPr marL="0" indent="0">
              <a:buNone/>
            </a:pPr>
            <a:r>
              <a:rPr lang="pl-PL" sz="1600" b="1" dirty="0">
                <a:latin typeface="+mn-lt"/>
              </a:rPr>
              <a:t>6. Czy partnerzy projektu zobowiązani są do zakładania kont w mediach społecznościowych?</a:t>
            </a:r>
          </a:p>
          <a:p>
            <a:pPr marL="0" indent="0">
              <a:buNone/>
            </a:pPr>
            <a:r>
              <a:rPr lang="pl-PL" sz="1600" dirty="0">
                <a:latin typeface="+mn-lt"/>
              </a:rPr>
              <a:t>Obowiązek dotyczący publikacji opisu projektu na stronie internetowej i w mediach społecznościowych ciąży na beneficjencie projektu. Beneficjent może w razie potrzeby zobowiązać także partnerów do realizacji tego obowiązku, jeśli uzna, że jest to zasadne w przypadku tego projektu.</a:t>
            </a:r>
          </a:p>
          <a:p>
            <a:pPr marL="0" indent="0">
              <a:buNone/>
            </a:pPr>
            <a:endParaRPr lang="pl-PL" sz="1600" b="1" dirty="0">
              <a:latin typeface="+mn-lt"/>
              <a:ea typeface="Aptos" panose="020B0004020202020204" pitchFamily="34" charset="0"/>
              <a:cs typeface="Aptos" panose="020B0004020202020204" pitchFamily="34" charset="0"/>
            </a:endParaRPr>
          </a:p>
          <a:p>
            <a:pPr marL="0" indent="0">
              <a:buNone/>
            </a:pPr>
            <a:r>
              <a:rPr lang="pl-PL" sz="1600" b="1" dirty="0">
                <a:effectLst/>
                <a:latin typeface="+mn-lt"/>
                <a:ea typeface="Aptos" panose="020B0004020202020204" pitchFamily="34" charset="0"/>
                <a:cs typeface="Aptos" panose="020B0004020202020204" pitchFamily="34" charset="0"/>
              </a:rPr>
              <a:t>7. Jak </a:t>
            </a:r>
            <a:r>
              <a:rPr lang="pl-PL" sz="1600" b="1" dirty="0">
                <a:latin typeface="+mn-lt"/>
                <a:ea typeface="Aptos" panose="020B0004020202020204" pitchFamily="34" charset="0"/>
                <a:cs typeface="Aptos" panose="020B0004020202020204" pitchFamily="34" charset="0"/>
              </a:rPr>
              <a:t>należy oznaczać projekt dofinansowany w ramach dwóch perspektyw finansowych POPC i FERC?</a:t>
            </a:r>
          </a:p>
          <a:p>
            <a:pPr marL="0" indent="0">
              <a:buNone/>
            </a:pPr>
            <a:r>
              <a:rPr lang="pl-PL" sz="1600" dirty="0">
                <a:latin typeface="+mn-lt"/>
              </a:rPr>
              <a:t>Oznaczamy zestawieniem znaków zgodnym z zasadami obowiązującymi w perspektywie 2021-2027, z dodatkowym dopiskiem pod zestawieniem: Projekt współfinansowany z … (tu podajemy nazwę odpowiedniego Funduszu/y z perspektywy 2014-2020).</a:t>
            </a:r>
          </a:p>
          <a:p>
            <a:pPr marL="0" indent="0">
              <a:buNone/>
            </a:pPr>
            <a:endParaRPr lang="pl-PL" sz="1600" dirty="0">
              <a:latin typeface="+mn-lt"/>
            </a:endParaRPr>
          </a:p>
          <a:p>
            <a:pPr marL="0" indent="0">
              <a:buNone/>
            </a:pPr>
            <a:endParaRPr lang="pl-PL" sz="1600" dirty="0">
              <a:effectLst/>
              <a:latin typeface="Calibri" panose="020F0502020204030204" pitchFamily="34" charset="0"/>
              <a:ea typeface="Aptos" panose="020B0004020202020204" pitchFamily="34" charset="0"/>
              <a:cs typeface="Aptos" panose="020B0004020202020204" pitchFamily="34" charset="0"/>
            </a:endParaRPr>
          </a:p>
          <a:p>
            <a:pPr marL="0" indent="0">
              <a:buNone/>
            </a:pPr>
            <a:endParaRPr lang="pl-PL"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50000"/>
              </a:lnSpc>
              <a:buAutoNum type="arabicPeriod"/>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483A47E0-9367-8BDE-D93D-0BBA70C7FB00}"/>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13721380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98229-6EF2-E3A6-4249-5AFF8338387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0EC43E9-E5FF-59BD-E0D8-A36A2E92B3DC}"/>
              </a:ext>
            </a:extLst>
          </p:cNvPr>
          <p:cNvSpPr>
            <a:spLocks noGrp="1"/>
          </p:cNvSpPr>
          <p:nvPr>
            <p:ph type="ctrTitle"/>
          </p:nvPr>
        </p:nvSpPr>
        <p:spPr>
          <a:xfrm>
            <a:off x="2555776" y="3535097"/>
            <a:ext cx="5711161" cy="898396"/>
          </a:xfrm>
        </p:spPr>
        <p:txBody>
          <a:bodyPr/>
          <a:lstStyle/>
          <a:p>
            <a:r>
              <a:rPr lang="pl-PL" sz="1800" dirty="0">
                <a:latin typeface="Calibri" pitchFamily="34"/>
                <a:cs typeface="Calibri" pitchFamily="34"/>
              </a:rPr>
              <a:t>Katalog wydatków kwalifikowalnych II priorytetu programu Fundusze Europejskie na Rozwój Cyfrowy 2021-2027 </a:t>
            </a:r>
            <a:endParaRPr lang="pl-PL" dirty="0"/>
          </a:p>
        </p:txBody>
      </p:sp>
      <p:pic>
        <p:nvPicPr>
          <p:cNvPr id="15" name="Symbol zastępczy obrazu 14">
            <a:extLst>
              <a:ext uri="{FF2B5EF4-FFF2-40B4-BE49-F238E27FC236}">
                <a16:creationId xmlns:a16="http://schemas.microsoft.com/office/drawing/2014/main" id="{D179AEAC-95BF-E208-2694-6C56455740DF}"/>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915" b="6915"/>
          <a:stretch>
            <a:fillRect/>
          </a:stretch>
        </p:blipFill>
        <p:spPr/>
      </p:pic>
    </p:spTree>
    <p:extLst>
      <p:ext uri="{BB962C8B-B14F-4D97-AF65-F5344CB8AC3E}">
        <p14:creationId xmlns:p14="http://schemas.microsoft.com/office/powerpoint/2010/main" val="3703603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D9CF6-A432-B93F-AA01-5BEDB86413C9}"/>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C37D47FB-5E41-B0A9-CDCC-4288450BCB55}"/>
              </a:ext>
            </a:extLst>
          </p:cNvPr>
          <p:cNvSpPr>
            <a:spLocks noGrp="1"/>
          </p:cNvSpPr>
          <p:nvPr>
            <p:ph type="title"/>
          </p:nvPr>
        </p:nvSpPr>
        <p:spPr>
          <a:xfrm>
            <a:off x="833435" y="693424"/>
            <a:ext cx="7389546" cy="734818"/>
          </a:xfrm>
        </p:spPr>
        <p:txBody>
          <a:bodyPr/>
          <a:lstStyle/>
          <a:p>
            <a:r>
              <a:rPr lang="pl-PL" sz="1800" dirty="0">
                <a:latin typeface="Calibri" pitchFamily="34"/>
                <a:cs typeface="Calibri" pitchFamily="34"/>
              </a:rPr>
              <a:t>Podrozdział 3.1 Katalogu wydatków kwalifikowalnych</a:t>
            </a:r>
            <a:endParaRPr lang="pl-PL" dirty="0"/>
          </a:p>
        </p:txBody>
      </p:sp>
      <p:sp>
        <p:nvSpPr>
          <p:cNvPr id="6" name="Symbol zastępczy zawartości 5">
            <a:extLst>
              <a:ext uri="{FF2B5EF4-FFF2-40B4-BE49-F238E27FC236}">
                <a16:creationId xmlns:a16="http://schemas.microsoft.com/office/drawing/2014/main" id="{D7D7715E-B062-8964-DA10-DE5D8814F698}"/>
              </a:ext>
              <a:ext uri="{C183D7F6-B498-43B3-948B-1728B52AA6E4}">
                <adec:decorative xmlns:adec="http://schemas.microsoft.com/office/drawing/2017/decorative" val="1"/>
              </a:ext>
            </a:extLst>
          </p:cNvPr>
          <p:cNvSpPr>
            <a:spLocks noGrp="1"/>
          </p:cNvSpPr>
          <p:nvPr>
            <p:ph idx="1"/>
          </p:nvPr>
        </p:nvSpPr>
        <p:spPr>
          <a:xfrm>
            <a:off x="431540" y="1036404"/>
            <a:ext cx="8280920" cy="4055626"/>
          </a:xfrm>
        </p:spPr>
        <p:txBody>
          <a:bodyPr>
            <a:noAutofit/>
          </a:bodyPr>
          <a:lstStyle/>
          <a:p>
            <a:pPr marL="0" indent="0">
              <a:buNone/>
            </a:pPr>
            <a:endParaRPr lang="pl-PL" sz="1600" dirty="0">
              <a:latin typeface="+mn-lt"/>
            </a:endParaRPr>
          </a:p>
          <a:p>
            <a:pPr marL="0" indent="0">
              <a:buNone/>
            </a:pPr>
            <a:endParaRPr lang="pl-PL" sz="1600" dirty="0">
              <a:effectLst/>
              <a:latin typeface="Calibri" panose="020F0502020204030204" pitchFamily="34" charset="0"/>
              <a:ea typeface="Aptos" panose="020B0004020202020204" pitchFamily="34" charset="0"/>
              <a:cs typeface="Aptos" panose="020B0004020202020204" pitchFamily="34" charset="0"/>
            </a:endParaRPr>
          </a:p>
          <a:p>
            <a:pPr marL="0" indent="0">
              <a:buNone/>
            </a:pPr>
            <a:endParaRPr lang="pl-PL"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50000"/>
              </a:lnSpc>
              <a:buAutoNum type="arabicPeriod"/>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0805E551-FD6C-4063-A654-023EFEDEF2B2}"/>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
        <p:nvSpPr>
          <p:cNvPr id="3" name="pole tekstowe 2">
            <a:extLst>
              <a:ext uri="{FF2B5EF4-FFF2-40B4-BE49-F238E27FC236}">
                <a16:creationId xmlns:a16="http://schemas.microsoft.com/office/drawing/2014/main" id="{2EFD5E3D-2553-6B52-F09C-7EF2A53E9B87}"/>
              </a:ext>
            </a:extLst>
          </p:cNvPr>
          <p:cNvSpPr txBox="1"/>
          <p:nvPr/>
        </p:nvSpPr>
        <p:spPr>
          <a:xfrm>
            <a:off x="683568" y="1131572"/>
            <a:ext cx="7389546" cy="3865289"/>
          </a:xfrm>
          <a:prstGeom prst="rect">
            <a:avLst/>
          </a:prstGeom>
          <a:noFill/>
        </p:spPr>
        <p:txBody>
          <a:bodyPr wrap="square">
            <a:spAutoFit/>
          </a:bodyPr>
          <a:lstStyle/>
          <a:p>
            <a:pPr lvl="0">
              <a:lnSpc>
                <a:spcPct val="150000"/>
              </a:lnSpc>
              <a:spcBef>
                <a:spcPts val="0"/>
              </a:spcBef>
            </a:pPr>
            <a:r>
              <a:rPr lang="pl-PL" sz="1500" dirty="0">
                <a:latin typeface="Calibri" pitchFamily="34"/>
                <a:cs typeface="Calibri" pitchFamily="34"/>
              </a:rPr>
              <a:t>Za kwalifikowalne uznaje się następujące wydatki:</a:t>
            </a:r>
          </a:p>
          <a:p>
            <a:pPr marL="323999" lvl="0">
              <a:lnSpc>
                <a:spcPct val="150000"/>
              </a:lnSpc>
              <a:spcBef>
                <a:spcPts val="0"/>
              </a:spcBef>
              <a:buFont typeface="Wingdings" pitchFamily="2"/>
              <a:buChar char="ü"/>
            </a:pPr>
            <a:r>
              <a:rPr lang="pl-PL" sz="1500" dirty="0">
                <a:latin typeface="Calibri" pitchFamily="34"/>
                <a:cs typeface="Calibri" pitchFamily="34"/>
              </a:rPr>
              <a:t>poniesione na tablice informacyjne, </a:t>
            </a:r>
          </a:p>
          <a:p>
            <a:pPr marL="323999" lvl="0">
              <a:lnSpc>
                <a:spcPct val="150000"/>
              </a:lnSpc>
              <a:spcBef>
                <a:spcPts val="0"/>
              </a:spcBef>
              <a:buFont typeface="Wingdings" pitchFamily="2"/>
              <a:buChar char="ü"/>
            </a:pPr>
            <a:r>
              <a:rPr lang="pl-PL" sz="1500" dirty="0">
                <a:latin typeface="Calibri" pitchFamily="34"/>
                <a:cs typeface="Calibri" pitchFamily="34"/>
              </a:rPr>
              <a:t>związane ze stworzeniem i prowadzeniem strony internetowej projektu, profili na portalach społecznościowych, blogów i innych form wykorzystujących komunikację internetową, </a:t>
            </a:r>
          </a:p>
          <a:p>
            <a:pPr marL="323999" lvl="0">
              <a:lnSpc>
                <a:spcPct val="150000"/>
              </a:lnSpc>
              <a:spcBef>
                <a:spcPts val="0"/>
              </a:spcBef>
              <a:buFont typeface="Wingdings" pitchFamily="2"/>
              <a:buChar char="ü"/>
            </a:pPr>
            <a:r>
              <a:rPr lang="pl-PL" sz="1500" dirty="0">
                <a:latin typeface="Calibri" pitchFamily="34"/>
                <a:cs typeface="Calibri" pitchFamily="34"/>
              </a:rPr>
              <a:t>poniesione w związku z organizacją konferencji promujących projekt, </a:t>
            </a:r>
          </a:p>
          <a:p>
            <a:pPr marL="323999" lvl="0">
              <a:lnSpc>
                <a:spcPct val="150000"/>
              </a:lnSpc>
              <a:spcBef>
                <a:spcPts val="0"/>
              </a:spcBef>
              <a:buFont typeface="Wingdings" pitchFamily="2"/>
              <a:buChar char="ü"/>
            </a:pPr>
            <a:r>
              <a:rPr lang="pl-PL" sz="1500" dirty="0">
                <a:latin typeface="Calibri" pitchFamily="34"/>
                <a:cs typeface="Calibri" pitchFamily="34"/>
              </a:rPr>
              <a:t>poniesione w związku z realizacją działań informacyjno-promocyjnych, w tym m.in. kampanii, promocji w mediach elektronicznych i tradycyjnych,</a:t>
            </a:r>
          </a:p>
          <a:p>
            <a:pPr marL="323999" lvl="0">
              <a:lnSpc>
                <a:spcPct val="150000"/>
              </a:lnSpc>
              <a:spcBef>
                <a:spcPts val="0"/>
              </a:spcBef>
              <a:buFont typeface="Wingdings" pitchFamily="2"/>
              <a:buChar char="ü"/>
            </a:pPr>
            <a:r>
              <a:rPr lang="pl-PL" sz="1500" dirty="0">
                <a:latin typeface="Calibri" pitchFamily="34"/>
                <a:cs typeface="Calibri" pitchFamily="34"/>
              </a:rPr>
              <a:t>poniesione w związku z organizowaniem spotkań informacyjnych i wydarzeń promocyjnych (w tym wynajem sali, catering), </a:t>
            </a:r>
          </a:p>
          <a:p>
            <a:pPr marL="323999" lvl="0">
              <a:lnSpc>
                <a:spcPct val="150000"/>
              </a:lnSpc>
              <a:spcBef>
                <a:spcPts val="0"/>
              </a:spcBef>
              <a:buFont typeface="Wingdings" pitchFamily="2"/>
              <a:buChar char="ü"/>
            </a:pPr>
            <a:r>
              <a:rPr lang="pl-PL" sz="1500" dirty="0">
                <a:latin typeface="Calibri" pitchFamily="34"/>
                <a:cs typeface="Calibri" pitchFamily="34"/>
              </a:rPr>
              <a:t>poniesione na podstawowe materiały informacyjne i promocyjne.</a:t>
            </a:r>
          </a:p>
        </p:txBody>
      </p:sp>
    </p:spTree>
    <p:extLst>
      <p:ext uri="{BB962C8B-B14F-4D97-AF65-F5344CB8AC3E}">
        <p14:creationId xmlns:p14="http://schemas.microsoft.com/office/powerpoint/2010/main" val="12611345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5A07C-9428-E6A2-AA81-721ADF710227}"/>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5E94E934-68D2-8EEB-5BDF-E40F0C292DB7}"/>
              </a:ext>
            </a:extLst>
          </p:cNvPr>
          <p:cNvSpPr>
            <a:spLocks noGrp="1"/>
          </p:cNvSpPr>
          <p:nvPr>
            <p:ph type="title"/>
          </p:nvPr>
        </p:nvSpPr>
        <p:spPr>
          <a:xfrm>
            <a:off x="833435" y="693424"/>
            <a:ext cx="7389546" cy="734818"/>
          </a:xfrm>
        </p:spPr>
        <p:txBody>
          <a:bodyPr/>
          <a:lstStyle/>
          <a:p>
            <a:r>
              <a:rPr lang="pl-PL" sz="1800" dirty="0">
                <a:latin typeface="Calibri" pitchFamily="34"/>
                <a:cs typeface="Calibri" pitchFamily="34"/>
              </a:rPr>
              <a:t>Podrozdział 3.3 Katalogu wydatków kwalifikowalnych</a:t>
            </a:r>
            <a:endParaRPr lang="pl-PL" dirty="0"/>
          </a:p>
        </p:txBody>
      </p:sp>
      <p:sp>
        <p:nvSpPr>
          <p:cNvPr id="6" name="Symbol zastępczy zawartości 5">
            <a:extLst>
              <a:ext uri="{FF2B5EF4-FFF2-40B4-BE49-F238E27FC236}">
                <a16:creationId xmlns:a16="http://schemas.microsoft.com/office/drawing/2014/main" id="{0801CCF6-C713-C8C9-66CB-D8A344776CB5}"/>
              </a:ext>
              <a:ext uri="{C183D7F6-B498-43B3-948B-1728B52AA6E4}">
                <adec:decorative xmlns:adec="http://schemas.microsoft.com/office/drawing/2017/decorative" val="1"/>
              </a:ext>
            </a:extLst>
          </p:cNvPr>
          <p:cNvSpPr>
            <a:spLocks noGrp="1"/>
          </p:cNvSpPr>
          <p:nvPr>
            <p:ph idx="1"/>
          </p:nvPr>
        </p:nvSpPr>
        <p:spPr>
          <a:xfrm>
            <a:off x="395536" y="987574"/>
            <a:ext cx="8280920" cy="3960440"/>
          </a:xfrm>
        </p:spPr>
        <p:txBody>
          <a:bodyPr>
            <a:noAutofit/>
          </a:bodyPr>
          <a:lstStyle/>
          <a:p>
            <a:pPr marL="0" indent="0">
              <a:buNone/>
            </a:pPr>
            <a:endParaRPr lang="pl-PL" sz="1600" dirty="0">
              <a:latin typeface="+mn-lt"/>
            </a:endParaRPr>
          </a:p>
          <a:p>
            <a:pPr marL="0" indent="0">
              <a:buNone/>
            </a:pPr>
            <a:endParaRPr lang="pl-PL" sz="1600" dirty="0">
              <a:effectLst/>
              <a:latin typeface="Calibri" panose="020F0502020204030204" pitchFamily="34" charset="0"/>
              <a:ea typeface="Aptos" panose="020B0004020202020204" pitchFamily="34" charset="0"/>
              <a:cs typeface="Aptos" panose="020B0004020202020204" pitchFamily="34" charset="0"/>
            </a:endParaRPr>
          </a:p>
          <a:p>
            <a:pPr marL="0" indent="0">
              <a:buNone/>
            </a:pPr>
            <a:endParaRPr lang="pl-PL"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50000"/>
              </a:lnSpc>
              <a:buAutoNum type="arabicPeriod"/>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D18D7178-D4ED-B39D-F2C4-7AF441FD822E}"/>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
        <p:nvSpPr>
          <p:cNvPr id="3" name="pole tekstowe 2">
            <a:extLst>
              <a:ext uri="{FF2B5EF4-FFF2-40B4-BE49-F238E27FC236}">
                <a16:creationId xmlns:a16="http://schemas.microsoft.com/office/drawing/2014/main" id="{D7BE4A74-4412-E614-3361-9A2492E1302C}"/>
              </a:ext>
            </a:extLst>
          </p:cNvPr>
          <p:cNvSpPr txBox="1"/>
          <p:nvPr/>
        </p:nvSpPr>
        <p:spPr>
          <a:xfrm>
            <a:off x="833435" y="1284835"/>
            <a:ext cx="6840760" cy="1900777"/>
          </a:xfrm>
          <a:prstGeom prst="rect">
            <a:avLst/>
          </a:prstGeom>
          <a:noFill/>
        </p:spPr>
        <p:txBody>
          <a:bodyPr wrap="square">
            <a:spAutoFit/>
          </a:bodyPr>
          <a:lstStyle/>
          <a:p>
            <a:pPr lvl="0">
              <a:lnSpc>
                <a:spcPct val="150000"/>
              </a:lnSpc>
              <a:spcBef>
                <a:spcPts val="0"/>
              </a:spcBef>
            </a:pPr>
            <a:r>
              <a:rPr lang="pl-PL" sz="1600" dirty="0">
                <a:latin typeface="Calibri" pitchFamily="34"/>
                <a:cs typeface="Calibri" pitchFamily="34"/>
              </a:rPr>
              <a:t>Produkcja i dystrybucja przedmiotów promocyjnych typu tzw. „gadżety” nie powinna być narzędziem promocji FERC. Przedmiotów o charakterze upominkowym nie można stosować w komunikacji projektu.</a:t>
            </a:r>
          </a:p>
          <a:p>
            <a:pPr lvl="0">
              <a:lnSpc>
                <a:spcPct val="150000"/>
              </a:lnSpc>
              <a:spcBef>
                <a:spcPts val="0"/>
              </a:spcBef>
            </a:pPr>
            <a:endParaRPr lang="pl-PL" sz="1600" dirty="0">
              <a:latin typeface="Calibri" pitchFamily="34"/>
              <a:cs typeface="Calibri" pitchFamily="34"/>
            </a:endParaRPr>
          </a:p>
          <a:p>
            <a:pPr lvl="0">
              <a:lnSpc>
                <a:spcPct val="150000"/>
              </a:lnSpc>
              <a:spcBef>
                <a:spcPts val="0"/>
              </a:spcBef>
            </a:pPr>
            <a:r>
              <a:rPr lang="pl-PL" sz="1600" dirty="0">
                <a:latin typeface="Calibri" pitchFamily="34"/>
                <a:cs typeface="Calibri" pitchFamily="34"/>
              </a:rPr>
              <a:t>Wydatki dotyczące zakupu „gadżetów” są niekwalifikowane.</a:t>
            </a:r>
          </a:p>
        </p:txBody>
      </p:sp>
    </p:spTree>
    <p:extLst>
      <p:ext uri="{BB962C8B-B14F-4D97-AF65-F5344CB8AC3E}">
        <p14:creationId xmlns:p14="http://schemas.microsoft.com/office/powerpoint/2010/main" val="756148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11051-954A-7548-D68F-544187241782}"/>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D27BCBE8-EAF6-154F-7FFD-940A17472C98}"/>
              </a:ext>
            </a:extLst>
          </p:cNvPr>
          <p:cNvSpPr>
            <a:spLocks noGrp="1"/>
          </p:cNvSpPr>
          <p:nvPr>
            <p:ph type="title"/>
          </p:nvPr>
        </p:nvSpPr>
        <p:spPr>
          <a:xfrm>
            <a:off x="833435" y="693424"/>
            <a:ext cx="7389546" cy="734818"/>
          </a:xfrm>
        </p:spPr>
        <p:txBody>
          <a:bodyPr/>
          <a:lstStyle/>
          <a:p>
            <a:r>
              <a:rPr lang="pl-PL" sz="1800" dirty="0">
                <a:latin typeface="Calibri" pitchFamily="34"/>
                <a:cs typeface="Calibri" pitchFamily="34"/>
              </a:rPr>
              <a:t>Dokumenty potwierdzające kwalifikowalność wydatku</a:t>
            </a:r>
            <a:endParaRPr lang="pl-PL" dirty="0"/>
          </a:p>
        </p:txBody>
      </p:sp>
      <p:sp>
        <p:nvSpPr>
          <p:cNvPr id="6" name="Symbol zastępczy zawartości 5">
            <a:extLst>
              <a:ext uri="{FF2B5EF4-FFF2-40B4-BE49-F238E27FC236}">
                <a16:creationId xmlns:a16="http://schemas.microsoft.com/office/drawing/2014/main" id="{8BACFE63-50EF-15DE-5C8F-C865D5599510}"/>
              </a:ext>
              <a:ext uri="{C183D7F6-B498-43B3-948B-1728B52AA6E4}">
                <adec:decorative xmlns:adec="http://schemas.microsoft.com/office/drawing/2017/decorative" val="1"/>
              </a:ext>
            </a:extLst>
          </p:cNvPr>
          <p:cNvSpPr>
            <a:spLocks noGrp="1"/>
          </p:cNvSpPr>
          <p:nvPr>
            <p:ph idx="1"/>
          </p:nvPr>
        </p:nvSpPr>
        <p:spPr>
          <a:xfrm>
            <a:off x="395536" y="987574"/>
            <a:ext cx="8280920" cy="3960440"/>
          </a:xfrm>
        </p:spPr>
        <p:txBody>
          <a:bodyPr>
            <a:noAutofit/>
          </a:bodyPr>
          <a:lstStyle/>
          <a:p>
            <a:pPr marL="0" indent="0">
              <a:buNone/>
            </a:pPr>
            <a:endParaRPr lang="pl-PL" sz="1600" dirty="0">
              <a:latin typeface="+mn-lt"/>
            </a:endParaRPr>
          </a:p>
          <a:p>
            <a:pPr marL="0" indent="0">
              <a:buNone/>
            </a:pPr>
            <a:endParaRPr lang="pl-PL" sz="1600" dirty="0">
              <a:effectLst/>
              <a:latin typeface="Calibri" panose="020F0502020204030204" pitchFamily="34" charset="0"/>
              <a:ea typeface="Aptos" panose="020B0004020202020204" pitchFamily="34" charset="0"/>
              <a:cs typeface="Aptos" panose="020B0004020202020204" pitchFamily="34" charset="0"/>
            </a:endParaRPr>
          </a:p>
          <a:p>
            <a:pPr marL="0" indent="0">
              <a:buNone/>
            </a:pPr>
            <a:endParaRPr lang="pl-PL"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50000"/>
              </a:lnSpc>
              <a:buAutoNum type="arabicPeriod"/>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D0C0427D-DC31-6A7B-8524-50BBFE90CA3D}"/>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
        <p:nvSpPr>
          <p:cNvPr id="3" name="pole tekstowe 2">
            <a:extLst>
              <a:ext uri="{FF2B5EF4-FFF2-40B4-BE49-F238E27FC236}">
                <a16:creationId xmlns:a16="http://schemas.microsoft.com/office/drawing/2014/main" id="{8F79AAF0-A6C2-62E0-2FEE-A207F52DD9C9}"/>
              </a:ext>
            </a:extLst>
          </p:cNvPr>
          <p:cNvSpPr txBox="1"/>
          <p:nvPr/>
        </p:nvSpPr>
        <p:spPr>
          <a:xfrm>
            <a:off x="756098" y="1249625"/>
            <a:ext cx="6840760" cy="3378104"/>
          </a:xfrm>
          <a:prstGeom prst="rect">
            <a:avLst/>
          </a:prstGeom>
          <a:noFill/>
        </p:spPr>
        <p:txBody>
          <a:bodyPr wrap="square">
            <a:spAutoFit/>
          </a:bodyPr>
          <a:lstStyle/>
          <a:p>
            <a:pPr marL="438299" lvl="0" indent="-285750">
              <a:lnSpc>
                <a:spcPct val="150000"/>
              </a:lnSpc>
              <a:buFont typeface="Arial" pitchFamily="34"/>
              <a:buChar char="•"/>
            </a:pPr>
            <a:r>
              <a:rPr lang="pl-PL" sz="1600" dirty="0">
                <a:latin typeface="Calibri" pitchFamily="34"/>
                <a:cs typeface="Calibri" pitchFamily="34"/>
              </a:rPr>
              <a:t>faktura,</a:t>
            </a:r>
          </a:p>
          <a:p>
            <a:pPr marL="438299" lvl="0" indent="-285750">
              <a:lnSpc>
                <a:spcPct val="150000"/>
              </a:lnSpc>
              <a:buFont typeface="Arial" pitchFamily="34"/>
              <a:buChar char="•"/>
            </a:pPr>
            <a:r>
              <a:rPr lang="pl-PL" sz="1600" dirty="0">
                <a:latin typeface="Calibri" pitchFamily="34"/>
                <a:cs typeface="Calibri" pitchFamily="34"/>
              </a:rPr>
              <a:t>potwierdzenie zapłaty,</a:t>
            </a:r>
          </a:p>
          <a:p>
            <a:pPr marL="438299" lvl="0" indent="-285750">
              <a:lnSpc>
                <a:spcPct val="150000"/>
              </a:lnSpc>
              <a:buFont typeface="Arial" pitchFamily="34"/>
              <a:buChar char="•"/>
            </a:pPr>
            <a:r>
              <a:rPr lang="pl-PL" sz="1600" dirty="0">
                <a:latin typeface="Calibri" pitchFamily="34"/>
                <a:cs typeface="Calibri" pitchFamily="34"/>
              </a:rPr>
              <a:t>protokół odbioru,</a:t>
            </a:r>
          </a:p>
          <a:p>
            <a:pPr marL="438299" lvl="0" indent="-285750">
              <a:lnSpc>
                <a:spcPct val="150000"/>
              </a:lnSpc>
              <a:buFont typeface="Arial" pitchFamily="34"/>
              <a:buChar char="•"/>
            </a:pPr>
            <a:r>
              <a:rPr lang="pl-PL" sz="1600" dirty="0">
                <a:latin typeface="Calibri" pitchFamily="34"/>
                <a:cs typeface="Calibri" pitchFamily="34"/>
              </a:rPr>
              <a:t>umowa z wykonawcą,</a:t>
            </a:r>
          </a:p>
          <a:p>
            <a:pPr marL="438299" lvl="0" indent="-285750">
              <a:lnSpc>
                <a:spcPct val="150000"/>
              </a:lnSpc>
              <a:buFont typeface="Arial" pitchFamily="34"/>
              <a:buChar char="•"/>
            </a:pPr>
            <a:r>
              <a:rPr lang="pl-PL" sz="1600" dirty="0">
                <a:latin typeface="Calibri" pitchFamily="34"/>
                <a:cs typeface="Calibri" pitchFamily="34"/>
              </a:rPr>
              <a:t>kopie, zdjęcia, skany, </a:t>
            </a:r>
          </a:p>
          <a:p>
            <a:pPr marL="438299" lvl="0" indent="-285750">
              <a:lnSpc>
                <a:spcPct val="150000"/>
              </a:lnSpc>
              <a:buFont typeface="Arial" pitchFamily="34"/>
              <a:buChar char="•"/>
            </a:pPr>
            <a:r>
              <a:rPr lang="pl-PL" sz="1600" dirty="0">
                <a:latin typeface="Calibri" pitchFamily="34"/>
                <a:cs typeface="Calibri" pitchFamily="34"/>
              </a:rPr>
              <a:t>umowa przeniesienia autorskich praw majątkowych i praw wykonywania praw zależnych do projektów materiałów informacyjno-promocyjnych na polach eksploatacji w zakresie niezbędnym do korzystania z tych materiałów (jeśli dotyczy). </a:t>
            </a:r>
          </a:p>
        </p:txBody>
      </p:sp>
    </p:spTree>
    <p:extLst>
      <p:ext uri="{BB962C8B-B14F-4D97-AF65-F5344CB8AC3E}">
        <p14:creationId xmlns:p14="http://schemas.microsoft.com/office/powerpoint/2010/main" val="23443902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1B6AC-8734-5EA2-0072-86A3A510D18C}"/>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04CDFC3F-3533-F835-F22B-D6D758FDE4B4}"/>
              </a:ext>
            </a:extLst>
          </p:cNvPr>
          <p:cNvSpPr>
            <a:spLocks noGrp="1"/>
          </p:cNvSpPr>
          <p:nvPr>
            <p:ph type="title"/>
          </p:nvPr>
        </p:nvSpPr>
        <p:spPr>
          <a:xfrm>
            <a:off x="833435" y="693424"/>
            <a:ext cx="7389546" cy="438166"/>
          </a:xfrm>
        </p:spPr>
        <p:txBody>
          <a:bodyPr/>
          <a:lstStyle/>
          <a:p>
            <a:r>
              <a:rPr lang="pl-PL" sz="1800" dirty="0">
                <a:latin typeface="Calibri" pitchFamily="34"/>
                <a:cs typeface="Calibri" pitchFamily="34"/>
              </a:rPr>
              <a:t>Dokumenty potwierdzające kwalifikowalność wydatku </a:t>
            </a:r>
            <a:endParaRPr lang="pl-PL" dirty="0"/>
          </a:p>
        </p:txBody>
      </p:sp>
      <p:sp>
        <p:nvSpPr>
          <p:cNvPr id="6" name="Symbol zastępczy zawartości 5">
            <a:extLst>
              <a:ext uri="{FF2B5EF4-FFF2-40B4-BE49-F238E27FC236}">
                <a16:creationId xmlns:a16="http://schemas.microsoft.com/office/drawing/2014/main" id="{A3271E6F-5EC4-7A00-013D-DF4390D90978}"/>
              </a:ext>
              <a:ext uri="{C183D7F6-B498-43B3-948B-1728B52AA6E4}">
                <adec:decorative xmlns:adec="http://schemas.microsoft.com/office/drawing/2017/decorative" val="1"/>
              </a:ext>
            </a:extLst>
          </p:cNvPr>
          <p:cNvSpPr>
            <a:spLocks noGrp="1"/>
          </p:cNvSpPr>
          <p:nvPr>
            <p:ph idx="1"/>
          </p:nvPr>
        </p:nvSpPr>
        <p:spPr>
          <a:xfrm>
            <a:off x="395536" y="987574"/>
            <a:ext cx="8280920" cy="3960440"/>
          </a:xfrm>
        </p:spPr>
        <p:txBody>
          <a:bodyPr>
            <a:noAutofit/>
          </a:bodyPr>
          <a:lstStyle/>
          <a:p>
            <a:pPr marL="0" indent="0">
              <a:buNone/>
            </a:pPr>
            <a:endParaRPr lang="pl-PL" sz="1600" dirty="0">
              <a:latin typeface="+mn-lt"/>
            </a:endParaRPr>
          </a:p>
          <a:p>
            <a:pPr marL="0" indent="0">
              <a:buNone/>
            </a:pPr>
            <a:endParaRPr lang="pl-PL" sz="1600" dirty="0">
              <a:effectLst/>
              <a:latin typeface="Calibri" panose="020F0502020204030204" pitchFamily="34" charset="0"/>
              <a:ea typeface="Aptos" panose="020B0004020202020204" pitchFamily="34" charset="0"/>
              <a:cs typeface="Aptos" panose="020B0004020202020204" pitchFamily="34" charset="0"/>
            </a:endParaRPr>
          </a:p>
          <a:p>
            <a:pPr marL="0" indent="0">
              <a:buNone/>
            </a:pPr>
            <a:endParaRPr lang="pl-PL"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50000"/>
              </a:lnSpc>
              <a:buAutoNum type="arabicPeriod"/>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55901FD7-ED06-A06F-FE50-1856ED9880A8}"/>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
        <p:nvSpPr>
          <p:cNvPr id="3" name="pole tekstowe 2">
            <a:extLst>
              <a:ext uri="{FF2B5EF4-FFF2-40B4-BE49-F238E27FC236}">
                <a16:creationId xmlns:a16="http://schemas.microsoft.com/office/drawing/2014/main" id="{3CB8DF87-70FD-723B-3034-9E2DC7D49A72}"/>
              </a:ext>
            </a:extLst>
          </p:cNvPr>
          <p:cNvSpPr txBox="1"/>
          <p:nvPr/>
        </p:nvSpPr>
        <p:spPr>
          <a:xfrm>
            <a:off x="756098" y="1249625"/>
            <a:ext cx="7389546" cy="3316549"/>
          </a:xfrm>
          <a:prstGeom prst="rect">
            <a:avLst/>
          </a:prstGeom>
          <a:noFill/>
        </p:spPr>
        <p:txBody>
          <a:bodyPr wrap="square">
            <a:spAutoFit/>
          </a:bodyPr>
          <a:lstStyle/>
          <a:p>
            <a:pPr marL="0" lvl="0" indent="0">
              <a:lnSpc>
                <a:spcPct val="150000"/>
              </a:lnSpc>
              <a:spcBef>
                <a:spcPts val="600"/>
              </a:spcBef>
              <a:spcAft>
                <a:spcPts val="600"/>
              </a:spcAft>
              <a:buNone/>
            </a:pPr>
            <a:r>
              <a:rPr lang="pl-PL" sz="1600" dirty="0">
                <a:latin typeface="Calibri" pitchFamily="34"/>
                <a:cs typeface="Calibri" pitchFamily="34"/>
              </a:rPr>
              <a:t>Wszystkie obowiązki informacyjne oraz działania informacyjno- promocyjne związane z realizowanym projektem muszą zostać udokumentowane. Dokumentację tę przechowuj razem z pozostałymi dokumentami projektowymi przez czas określony w umowie o dofinansowanie. Przyda Ci się w razie kontroli i działań monitoringowych. </a:t>
            </a:r>
          </a:p>
          <a:p>
            <a:pPr marL="0" lvl="0" indent="0">
              <a:lnSpc>
                <a:spcPct val="150000"/>
              </a:lnSpc>
              <a:spcBef>
                <a:spcPts val="600"/>
              </a:spcBef>
              <a:spcAft>
                <a:spcPts val="600"/>
              </a:spcAft>
              <a:buNone/>
            </a:pPr>
            <a:r>
              <a:rPr lang="pl-PL" sz="1600" dirty="0">
                <a:latin typeface="Calibri" pitchFamily="34"/>
                <a:cs typeface="Calibri" pitchFamily="34"/>
              </a:rPr>
              <a:t>Dokumentację możesz przechowywać w formie papierowej albo elektronicznej, np. jako skany dokumentów, zdjęcia, kopie (zrzuty) stron internetowych. </a:t>
            </a:r>
          </a:p>
          <a:p>
            <a:pPr marL="0" lvl="0" indent="0">
              <a:lnSpc>
                <a:spcPct val="150000"/>
              </a:lnSpc>
              <a:spcBef>
                <a:spcPts val="600"/>
              </a:spcBef>
              <a:spcAft>
                <a:spcPts val="600"/>
              </a:spcAft>
              <a:buNone/>
            </a:pPr>
            <a:r>
              <a:rPr lang="pl-PL" sz="1600" dirty="0">
                <a:latin typeface="Calibri" pitchFamily="34"/>
                <a:cs typeface="Calibri" pitchFamily="34"/>
              </a:rPr>
              <a:t>Jeśli na potrzeby projektu powstały materiały informacyjne możesz przechowywać ich pojedyncze egzemplarze (np. broszury, publikacje) albo tylko ich zdjęcia.</a:t>
            </a:r>
          </a:p>
        </p:txBody>
      </p:sp>
    </p:spTree>
    <p:extLst>
      <p:ext uri="{BB962C8B-B14F-4D97-AF65-F5344CB8AC3E}">
        <p14:creationId xmlns:p14="http://schemas.microsoft.com/office/powerpoint/2010/main" val="24041441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9E7FB-02C5-1706-B06B-E45E4E971E5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AFCE9DE-E14A-92A3-58EF-9DCC94A3E008}"/>
              </a:ext>
            </a:extLst>
          </p:cNvPr>
          <p:cNvSpPr>
            <a:spLocks noGrp="1"/>
          </p:cNvSpPr>
          <p:nvPr>
            <p:ph type="ctrTitle"/>
          </p:nvPr>
        </p:nvSpPr>
        <p:spPr>
          <a:xfrm>
            <a:off x="2483768" y="3535097"/>
            <a:ext cx="5783169" cy="898396"/>
          </a:xfrm>
        </p:spPr>
        <p:txBody>
          <a:bodyPr>
            <a:normAutofit fontScale="90000"/>
          </a:bodyPr>
          <a:lstStyle/>
          <a:p>
            <a:r>
              <a:rPr lang="pl-PL" dirty="0"/>
              <a:t>Zasady kwalifikowania wydatków w przedsięwzięciach realizowanych w ramach C2.1.1 KPO</a:t>
            </a:r>
          </a:p>
        </p:txBody>
      </p:sp>
      <p:pic>
        <p:nvPicPr>
          <p:cNvPr id="15" name="Symbol zastępczy obrazu 14">
            <a:extLst>
              <a:ext uri="{FF2B5EF4-FFF2-40B4-BE49-F238E27FC236}">
                <a16:creationId xmlns:a16="http://schemas.microsoft.com/office/drawing/2014/main" id="{43066F7E-5A41-51B4-4158-1BA809566CBE}"/>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915" b="6915"/>
          <a:stretch>
            <a:fillRect/>
          </a:stretch>
        </p:blipFill>
        <p:spPr/>
      </p:pic>
    </p:spTree>
    <p:extLst>
      <p:ext uri="{BB962C8B-B14F-4D97-AF65-F5344CB8AC3E}">
        <p14:creationId xmlns:p14="http://schemas.microsoft.com/office/powerpoint/2010/main" val="10066541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6ADE2-E5B8-64A6-59DE-EA5907DD5A32}"/>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32D71898-DE82-C437-201D-B860E24190BC}"/>
              </a:ext>
            </a:extLst>
          </p:cNvPr>
          <p:cNvSpPr>
            <a:spLocks noGrp="1"/>
          </p:cNvSpPr>
          <p:nvPr>
            <p:ph type="title"/>
          </p:nvPr>
        </p:nvSpPr>
        <p:spPr>
          <a:xfrm>
            <a:off x="833435" y="693424"/>
            <a:ext cx="7389546" cy="734818"/>
          </a:xfrm>
        </p:spPr>
        <p:txBody>
          <a:bodyPr/>
          <a:lstStyle/>
          <a:p>
            <a:r>
              <a:rPr lang="pl-PL" sz="1800" dirty="0">
                <a:latin typeface="Calibri" pitchFamily="34"/>
                <a:cs typeface="Calibri" pitchFamily="34"/>
              </a:rPr>
              <a:t>Rozdział 4.1 Zasad kwalifikowania wydatków </a:t>
            </a:r>
            <a:endParaRPr lang="pl-PL" dirty="0"/>
          </a:p>
        </p:txBody>
      </p:sp>
      <p:sp>
        <p:nvSpPr>
          <p:cNvPr id="6" name="Symbol zastępczy zawartości 5">
            <a:extLst>
              <a:ext uri="{FF2B5EF4-FFF2-40B4-BE49-F238E27FC236}">
                <a16:creationId xmlns:a16="http://schemas.microsoft.com/office/drawing/2014/main" id="{02179E77-03B7-C515-6CA8-5DE27C96EF73}"/>
              </a:ext>
              <a:ext uri="{C183D7F6-B498-43B3-948B-1728B52AA6E4}">
                <adec:decorative xmlns:adec="http://schemas.microsoft.com/office/drawing/2017/decorative" val="1"/>
              </a:ext>
            </a:extLst>
          </p:cNvPr>
          <p:cNvSpPr>
            <a:spLocks noGrp="1"/>
          </p:cNvSpPr>
          <p:nvPr>
            <p:ph idx="1"/>
          </p:nvPr>
        </p:nvSpPr>
        <p:spPr>
          <a:xfrm>
            <a:off x="395536" y="987574"/>
            <a:ext cx="8280920" cy="3960440"/>
          </a:xfrm>
        </p:spPr>
        <p:txBody>
          <a:bodyPr>
            <a:noAutofit/>
          </a:bodyPr>
          <a:lstStyle/>
          <a:p>
            <a:pPr marL="0" indent="0">
              <a:buNone/>
            </a:pPr>
            <a:endParaRPr lang="pl-PL" sz="1600" dirty="0">
              <a:latin typeface="+mn-lt"/>
            </a:endParaRPr>
          </a:p>
          <a:p>
            <a:pPr marL="0" indent="0">
              <a:buNone/>
            </a:pPr>
            <a:endParaRPr lang="pl-PL" sz="1600" dirty="0">
              <a:effectLst/>
              <a:latin typeface="Calibri" panose="020F0502020204030204" pitchFamily="34" charset="0"/>
              <a:ea typeface="Aptos" panose="020B0004020202020204" pitchFamily="34" charset="0"/>
              <a:cs typeface="Aptos" panose="020B0004020202020204" pitchFamily="34" charset="0"/>
            </a:endParaRPr>
          </a:p>
          <a:p>
            <a:pPr marL="0" indent="0">
              <a:buNone/>
            </a:pPr>
            <a:endParaRPr lang="pl-PL"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50000"/>
              </a:lnSpc>
              <a:buAutoNum type="arabicPeriod"/>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3DF915CE-E16B-2FFF-EE3D-C7DA6A031A2B}"/>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
        <p:nvSpPr>
          <p:cNvPr id="3" name="pole tekstowe 2">
            <a:extLst>
              <a:ext uri="{FF2B5EF4-FFF2-40B4-BE49-F238E27FC236}">
                <a16:creationId xmlns:a16="http://schemas.microsoft.com/office/drawing/2014/main" id="{2E67AE6E-600E-B93E-2076-E5F5F212422B}"/>
              </a:ext>
            </a:extLst>
          </p:cNvPr>
          <p:cNvSpPr txBox="1"/>
          <p:nvPr/>
        </p:nvSpPr>
        <p:spPr>
          <a:xfrm>
            <a:off x="683569" y="1275606"/>
            <a:ext cx="7992887" cy="3378104"/>
          </a:xfrm>
          <a:prstGeom prst="rect">
            <a:avLst/>
          </a:prstGeom>
          <a:noFill/>
        </p:spPr>
        <p:txBody>
          <a:bodyPr wrap="square">
            <a:spAutoFit/>
          </a:bodyPr>
          <a:lstStyle/>
          <a:p>
            <a:pPr lvl="0">
              <a:lnSpc>
                <a:spcPct val="150000"/>
              </a:lnSpc>
              <a:spcBef>
                <a:spcPts val="0"/>
              </a:spcBef>
            </a:pPr>
            <a:r>
              <a:rPr lang="pl-PL" sz="1600" dirty="0">
                <a:latin typeface="Calibri" pitchFamily="34"/>
                <a:cs typeface="Calibri" pitchFamily="34"/>
              </a:rPr>
              <a:t>Za kwalifikowalne uznaje się następujące wydatki:</a:t>
            </a:r>
          </a:p>
          <a:p>
            <a:pPr marL="323999" lvl="0">
              <a:lnSpc>
                <a:spcPct val="150000"/>
              </a:lnSpc>
              <a:spcBef>
                <a:spcPts val="0"/>
              </a:spcBef>
              <a:buFont typeface="Wingdings" pitchFamily="2"/>
              <a:buChar char="ü"/>
            </a:pPr>
            <a:r>
              <a:rPr lang="pl-PL" sz="1600" dirty="0">
                <a:latin typeface="Calibri" pitchFamily="34"/>
                <a:cs typeface="Calibri" pitchFamily="34"/>
              </a:rPr>
              <a:t> tablice informacyjne, </a:t>
            </a:r>
          </a:p>
          <a:p>
            <a:pPr marL="323999" lvl="0">
              <a:lnSpc>
                <a:spcPct val="150000"/>
              </a:lnSpc>
              <a:spcBef>
                <a:spcPts val="0"/>
              </a:spcBef>
              <a:buFont typeface="Wingdings" pitchFamily="2"/>
              <a:buChar char="ü"/>
            </a:pPr>
            <a:r>
              <a:rPr lang="pl-PL" sz="1600" dirty="0">
                <a:latin typeface="Calibri" pitchFamily="34"/>
                <a:cs typeface="Calibri" pitchFamily="34"/>
              </a:rPr>
              <a:t>  stworzenie i prowadzenie strony internetowej Przedsięwzięcia, profili na portalach społecznościowych, blogów i innych form wykorzystujących komunikację internetową w okresie jego realizacji, organizacja konferencji oraz innych wydarzeń promujących Przedsięwzięcie (w formie stacjonarnej bądź on-line),</a:t>
            </a:r>
          </a:p>
          <a:p>
            <a:pPr marL="323999" lvl="0">
              <a:lnSpc>
                <a:spcPct val="150000"/>
              </a:lnSpc>
              <a:spcBef>
                <a:spcPts val="0"/>
              </a:spcBef>
              <a:buFont typeface="Wingdings" pitchFamily="2"/>
              <a:buChar char="ü"/>
            </a:pPr>
            <a:r>
              <a:rPr lang="pl-PL" sz="1600" dirty="0">
                <a:latin typeface="Calibri" pitchFamily="34"/>
                <a:cs typeface="Calibri" pitchFamily="34"/>
              </a:rPr>
              <a:t> wydatki związane z organizacją konferencji oraz innych wydarzeń promujących Przedsięwzięcie (w formie stacjonarnej bądź on-line) w tym m.in. wynajem </a:t>
            </a:r>
            <a:r>
              <a:rPr lang="pl-PL" sz="1600" dirty="0" err="1">
                <a:latin typeface="Calibri" pitchFamily="34"/>
                <a:cs typeface="Calibri" pitchFamily="34"/>
              </a:rPr>
              <a:t>sal</a:t>
            </a:r>
            <a:r>
              <a:rPr lang="pl-PL" sz="1600" dirty="0">
                <a:latin typeface="Calibri" pitchFamily="34"/>
                <a:cs typeface="Calibri" pitchFamily="34"/>
              </a:rPr>
              <a:t>, catering, materiały promocyjne, zaproszenia itd.;</a:t>
            </a:r>
          </a:p>
        </p:txBody>
      </p:sp>
    </p:spTree>
    <p:extLst>
      <p:ext uri="{BB962C8B-B14F-4D97-AF65-F5344CB8AC3E}">
        <p14:creationId xmlns:p14="http://schemas.microsoft.com/office/powerpoint/2010/main" val="25954973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64A77-A523-5517-2ADA-97A54BF80EFB}"/>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CC7ADE5-5E90-30DF-1F1A-C0E095C61DFD}"/>
              </a:ext>
            </a:extLst>
          </p:cNvPr>
          <p:cNvSpPr>
            <a:spLocks noGrp="1"/>
          </p:cNvSpPr>
          <p:nvPr>
            <p:ph type="title"/>
          </p:nvPr>
        </p:nvSpPr>
        <p:spPr>
          <a:xfrm>
            <a:off x="833435" y="693424"/>
            <a:ext cx="7389546" cy="438166"/>
          </a:xfrm>
        </p:spPr>
        <p:txBody>
          <a:bodyPr/>
          <a:lstStyle/>
          <a:p>
            <a:r>
              <a:rPr lang="pl-PL" sz="1800" dirty="0">
                <a:latin typeface="Calibri" pitchFamily="34"/>
                <a:cs typeface="Calibri" pitchFamily="34"/>
              </a:rPr>
              <a:t>Rozdział 4.1 Zasad kwalifikowania wydatków  </a:t>
            </a:r>
            <a:endParaRPr lang="pl-PL" dirty="0"/>
          </a:p>
        </p:txBody>
      </p:sp>
      <p:sp>
        <p:nvSpPr>
          <p:cNvPr id="6" name="Symbol zastępczy zawartości 5">
            <a:extLst>
              <a:ext uri="{FF2B5EF4-FFF2-40B4-BE49-F238E27FC236}">
                <a16:creationId xmlns:a16="http://schemas.microsoft.com/office/drawing/2014/main" id="{EAD97CB2-762A-282A-0DE7-7A52887DBDD7}"/>
              </a:ext>
              <a:ext uri="{C183D7F6-B498-43B3-948B-1728B52AA6E4}">
                <adec:decorative xmlns:adec="http://schemas.microsoft.com/office/drawing/2017/decorative" val="1"/>
              </a:ext>
            </a:extLst>
          </p:cNvPr>
          <p:cNvSpPr>
            <a:spLocks noGrp="1"/>
          </p:cNvSpPr>
          <p:nvPr>
            <p:ph idx="1"/>
          </p:nvPr>
        </p:nvSpPr>
        <p:spPr>
          <a:xfrm>
            <a:off x="395536" y="987574"/>
            <a:ext cx="8280920" cy="3960440"/>
          </a:xfrm>
        </p:spPr>
        <p:txBody>
          <a:bodyPr>
            <a:noAutofit/>
          </a:bodyPr>
          <a:lstStyle/>
          <a:p>
            <a:pPr marL="0" indent="0">
              <a:buNone/>
            </a:pPr>
            <a:endParaRPr lang="pl-PL" sz="1600" dirty="0">
              <a:latin typeface="+mn-lt"/>
            </a:endParaRPr>
          </a:p>
          <a:p>
            <a:pPr marL="0" indent="0">
              <a:buNone/>
            </a:pPr>
            <a:endParaRPr lang="pl-PL" sz="1600" dirty="0">
              <a:effectLst/>
              <a:latin typeface="Calibri" panose="020F0502020204030204" pitchFamily="34" charset="0"/>
              <a:ea typeface="Aptos" panose="020B0004020202020204" pitchFamily="34" charset="0"/>
              <a:cs typeface="Aptos" panose="020B0004020202020204" pitchFamily="34" charset="0"/>
            </a:endParaRPr>
          </a:p>
          <a:p>
            <a:pPr marL="0" indent="0">
              <a:buNone/>
            </a:pPr>
            <a:endParaRPr lang="pl-PL"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50000"/>
              </a:lnSpc>
              <a:buAutoNum type="arabicPeriod"/>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3B7364EA-C8CB-C1DF-0C46-F803ADF487EA}"/>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
        <p:nvSpPr>
          <p:cNvPr id="3" name="pole tekstowe 2">
            <a:extLst>
              <a:ext uri="{FF2B5EF4-FFF2-40B4-BE49-F238E27FC236}">
                <a16:creationId xmlns:a16="http://schemas.microsoft.com/office/drawing/2014/main" id="{46700D20-38F5-F47C-5CED-4C137B8916C6}"/>
              </a:ext>
            </a:extLst>
          </p:cNvPr>
          <p:cNvSpPr txBox="1"/>
          <p:nvPr/>
        </p:nvSpPr>
        <p:spPr>
          <a:xfrm>
            <a:off x="485338" y="1060833"/>
            <a:ext cx="7992887" cy="4306243"/>
          </a:xfrm>
          <a:prstGeom prst="rect">
            <a:avLst/>
          </a:prstGeom>
          <a:noFill/>
        </p:spPr>
        <p:txBody>
          <a:bodyPr wrap="square">
            <a:spAutoFit/>
          </a:bodyPr>
          <a:lstStyle/>
          <a:p>
            <a:pPr lvl="0">
              <a:lnSpc>
                <a:spcPct val="150000"/>
              </a:lnSpc>
              <a:spcBef>
                <a:spcPts val="1200"/>
              </a:spcBef>
            </a:pPr>
            <a:r>
              <a:rPr lang="pl-PL" sz="1500" dirty="0">
                <a:latin typeface="Calibri" pitchFamily="34"/>
                <a:cs typeface="Calibri" pitchFamily="34"/>
              </a:rPr>
              <a:t>Za kwalifikowalne uznaje się następujące wydatki:</a:t>
            </a:r>
          </a:p>
          <a:p>
            <a:pPr marL="285750" lvl="0" indent="-285750">
              <a:lnSpc>
                <a:spcPct val="150000"/>
              </a:lnSpc>
              <a:spcBef>
                <a:spcPts val="1200"/>
              </a:spcBef>
              <a:buFont typeface="Wingdings" panose="05000000000000000000" pitchFamily="2" charset="2"/>
              <a:buChar char="ü"/>
            </a:pPr>
            <a:r>
              <a:rPr lang="pl-PL" sz="1500" dirty="0">
                <a:latin typeface="Calibri" pitchFamily="34"/>
                <a:cs typeface="Calibri" pitchFamily="34"/>
              </a:rPr>
              <a:t>wydatki dotyczące działań informacyjno-promocyjnych, w tym, m.in. kampanii i promocji Przedsięwzięcia w mediach elektronicznych (platformy VOD, banery w Internecie) i tradycyjnych (TV, prasa, radio, nośniki zewnętrzne),</a:t>
            </a:r>
          </a:p>
          <a:p>
            <a:pPr marL="285750" lvl="0" indent="-285750">
              <a:lnSpc>
                <a:spcPct val="150000"/>
              </a:lnSpc>
              <a:spcBef>
                <a:spcPts val="1200"/>
              </a:spcBef>
              <a:buFont typeface="Wingdings" panose="05000000000000000000" pitchFamily="2" charset="2"/>
              <a:buChar char="ü"/>
            </a:pPr>
            <a:r>
              <a:rPr lang="pl-PL" sz="1500" dirty="0">
                <a:latin typeface="Calibri" pitchFamily="34"/>
                <a:cs typeface="Calibri" pitchFamily="34"/>
              </a:rPr>
              <a:t>zakup ogłoszeń prasowych.</a:t>
            </a:r>
          </a:p>
          <a:p>
            <a:pPr marL="323999" lvl="0">
              <a:lnSpc>
                <a:spcPct val="150000"/>
              </a:lnSpc>
              <a:spcBef>
                <a:spcPts val="1200"/>
              </a:spcBef>
            </a:pPr>
            <a:r>
              <a:rPr lang="pl-PL" sz="1500" dirty="0">
                <a:latin typeface="Calibri" pitchFamily="34"/>
                <a:cs typeface="Calibri" pitchFamily="34"/>
              </a:rPr>
              <a:t>Wydatki związane z działaniami informacyjno-promocyjnymi mogą stanowić wydatki kwalifikowalne, jeśli ponoszone są zgodnie z Umową/Porozumieniem o objęcie Przedsięwzięcia wsparciem, z warunkami określonymi w niniejszych Zasadach oraz warunkami określonymi w Strategii Promocji i Informacji Krajowego Planu Odbudowy i Zwiększania Odporności przez ministra właściwego do spraw rozwoju regionalnego.</a:t>
            </a:r>
          </a:p>
          <a:p>
            <a:pPr marL="323999" lvl="0">
              <a:lnSpc>
                <a:spcPct val="150000"/>
              </a:lnSpc>
              <a:spcBef>
                <a:spcPts val="0"/>
              </a:spcBef>
              <a:buFont typeface="Wingdings" pitchFamily="2"/>
              <a:buChar char="ü"/>
            </a:pPr>
            <a:endParaRPr lang="pl-PL" sz="1400" dirty="0">
              <a:latin typeface="Calibri" pitchFamily="34"/>
              <a:cs typeface="Calibri" pitchFamily="34"/>
            </a:endParaRPr>
          </a:p>
        </p:txBody>
      </p:sp>
    </p:spTree>
    <p:extLst>
      <p:ext uri="{BB962C8B-B14F-4D97-AF65-F5344CB8AC3E}">
        <p14:creationId xmlns:p14="http://schemas.microsoft.com/office/powerpoint/2010/main" val="2168246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430B7D-8364-4D7A-AE47-9AA414D9F7DD}"/>
              </a:ext>
            </a:extLst>
          </p:cNvPr>
          <p:cNvSpPr>
            <a:spLocks noGrp="1"/>
          </p:cNvSpPr>
          <p:nvPr>
            <p:ph type="ctrTitle"/>
          </p:nvPr>
        </p:nvSpPr>
        <p:spPr/>
        <p:txBody>
          <a:bodyPr/>
          <a:lstStyle/>
          <a:p>
            <a:r>
              <a:rPr lang="pl-PL" dirty="0"/>
              <a:t>Zapisy umowy o dofinansowanie FERC</a:t>
            </a:r>
          </a:p>
        </p:txBody>
      </p:sp>
      <p:pic>
        <p:nvPicPr>
          <p:cNvPr id="15" name="Symbol zastępczy obrazu 14">
            <a:extLst>
              <a:ext uri="{FF2B5EF4-FFF2-40B4-BE49-F238E27FC236}">
                <a16:creationId xmlns:a16="http://schemas.microsoft.com/office/drawing/2014/main" id="{101E5E4B-1642-4CE6-892B-1C8705436FA9}"/>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915" b="6915"/>
          <a:stretch>
            <a:fillRect/>
          </a:stretch>
        </p:blipFill>
        <p:spPr/>
      </p:pic>
    </p:spTree>
    <p:extLst>
      <p:ext uri="{BB962C8B-B14F-4D97-AF65-F5344CB8AC3E}">
        <p14:creationId xmlns:p14="http://schemas.microsoft.com/office/powerpoint/2010/main" val="3486684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5AAB9-85FB-D62D-B12E-35196D1C2EDD}"/>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DE8C73F8-C66F-4B84-30A7-DCCDC02FD38B}"/>
              </a:ext>
            </a:extLst>
          </p:cNvPr>
          <p:cNvSpPr>
            <a:spLocks noGrp="1"/>
          </p:cNvSpPr>
          <p:nvPr>
            <p:ph type="title"/>
          </p:nvPr>
        </p:nvSpPr>
        <p:spPr>
          <a:xfrm>
            <a:off x="1043607" y="693424"/>
            <a:ext cx="7179373" cy="734818"/>
          </a:xfrm>
        </p:spPr>
        <p:txBody>
          <a:bodyPr/>
          <a:lstStyle/>
          <a:p>
            <a:r>
              <a:rPr lang="pl-PL" sz="1800" dirty="0">
                <a:latin typeface="Calibri" pitchFamily="34"/>
                <a:cs typeface="Calibri" pitchFamily="34"/>
              </a:rPr>
              <a:t>Rozdział 4.2 Zasad kwalifikowania wydatków </a:t>
            </a:r>
            <a:endParaRPr lang="pl-PL" dirty="0"/>
          </a:p>
        </p:txBody>
      </p:sp>
      <p:sp>
        <p:nvSpPr>
          <p:cNvPr id="6" name="Symbol zastępczy zawartości 5">
            <a:extLst>
              <a:ext uri="{FF2B5EF4-FFF2-40B4-BE49-F238E27FC236}">
                <a16:creationId xmlns:a16="http://schemas.microsoft.com/office/drawing/2014/main" id="{2DB252E6-0C32-D510-0AA6-71100B09BDE8}"/>
              </a:ext>
              <a:ext uri="{C183D7F6-B498-43B3-948B-1728B52AA6E4}">
                <adec:decorative xmlns:adec="http://schemas.microsoft.com/office/drawing/2017/decorative" val="1"/>
              </a:ext>
            </a:extLst>
          </p:cNvPr>
          <p:cNvSpPr>
            <a:spLocks noGrp="1"/>
          </p:cNvSpPr>
          <p:nvPr>
            <p:ph idx="1"/>
          </p:nvPr>
        </p:nvSpPr>
        <p:spPr>
          <a:xfrm>
            <a:off x="395536" y="987574"/>
            <a:ext cx="8280920" cy="3960440"/>
          </a:xfrm>
        </p:spPr>
        <p:txBody>
          <a:bodyPr>
            <a:noAutofit/>
          </a:bodyPr>
          <a:lstStyle/>
          <a:p>
            <a:pPr marL="0" indent="0">
              <a:buNone/>
            </a:pPr>
            <a:endParaRPr lang="pl-PL" sz="1600" dirty="0">
              <a:latin typeface="+mn-lt"/>
            </a:endParaRPr>
          </a:p>
          <a:p>
            <a:pPr marL="0" indent="0">
              <a:buNone/>
            </a:pPr>
            <a:endParaRPr lang="pl-PL" sz="1600" dirty="0">
              <a:effectLst/>
              <a:latin typeface="Calibri" panose="020F0502020204030204" pitchFamily="34" charset="0"/>
              <a:ea typeface="Aptos" panose="020B0004020202020204" pitchFamily="34" charset="0"/>
              <a:cs typeface="Aptos" panose="020B0004020202020204" pitchFamily="34" charset="0"/>
            </a:endParaRPr>
          </a:p>
          <a:p>
            <a:pPr marL="0" indent="0">
              <a:buNone/>
            </a:pPr>
            <a:endParaRPr lang="pl-PL"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50000"/>
              </a:lnSpc>
              <a:buAutoNum type="arabicPeriod"/>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57C27302-E7C3-EA12-E81C-A8F2BC40A634}"/>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
        <p:nvSpPr>
          <p:cNvPr id="3" name="pole tekstowe 2">
            <a:extLst>
              <a:ext uri="{FF2B5EF4-FFF2-40B4-BE49-F238E27FC236}">
                <a16:creationId xmlns:a16="http://schemas.microsoft.com/office/drawing/2014/main" id="{2A99CD96-7C96-4573-8474-6B3B78B9880E}"/>
              </a:ext>
            </a:extLst>
          </p:cNvPr>
          <p:cNvSpPr txBox="1"/>
          <p:nvPr/>
        </p:nvSpPr>
        <p:spPr>
          <a:xfrm>
            <a:off x="1043607" y="1088530"/>
            <a:ext cx="6336705" cy="1290033"/>
          </a:xfrm>
          <a:prstGeom prst="rect">
            <a:avLst/>
          </a:prstGeom>
          <a:noFill/>
        </p:spPr>
        <p:txBody>
          <a:bodyPr wrap="square">
            <a:spAutoFit/>
          </a:bodyPr>
          <a:lstStyle/>
          <a:p>
            <a:pPr lvl="0">
              <a:lnSpc>
                <a:spcPct val="150000"/>
              </a:lnSpc>
              <a:spcBef>
                <a:spcPts val="600"/>
              </a:spcBef>
              <a:spcAft>
                <a:spcPts val="600"/>
              </a:spcAft>
            </a:pPr>
            <a:r>
              <a:rPr lang="pl-PL" sz="1800" b="1" dirty="0">
                <a:effectLst/>
                <a:latin typeface="Calibri" panose="020F0502020204030204" pitchFamily="34" charset="0"/>
                <a:ea typeface="MS Mincho" panose="02020609040205080304" pitchFamily="49" charset="-128"/>
                <a:cs typeface="Calibri" panose="020F0502020204030204" pitchFamily="34" charset="0"/>
              </a:rPr>
              <a:t>Wydatki reprezentacji, w tym prezenty, gadżety i upominki są niekwalifikowalne.</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p>
            <a:pPr marL="323999" lvl="0">
              <a:lnSpc>
                <a:spcPct val="150000"/>
              </a:lnSpc>
              <a:spcBef>
                <a:spcPts val="0"/>
              </a:spcBef>
              <a:buFont typeface="Wingdings" pitchFamily="2"/>
              <a:buChar char="ü"/>
            </a:pPr>
            <a:endParaRPr lang="pl-PL" sz="1400" dirty="0">
              <a:latin typeface="Calibri" pitchFamily="34"/>
              <a:cs typeface="Calibri" pitchFamily="34"/>
            </a:endParaRPr>
          </a:p>
        </p:txBody>
      </p:sp>
    </p:spTree>
    <p:extLst>
      <p:ext uri="{BB962C8B-B14F-4D97-AF65-F5344CB8AC3E}">
        <p14:creationId xmlns:p14="http://schemas.microsoft.com/office/powerpoint/2010/main" val="40059558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1F1D4-C9E1-EA9B-76D2-2C50EAA4D17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52679647-C570-75C3-A3E6-2CADFEC438A4}"/>
              </a:ext>
            </a:extLst>
          </p:cNvPr>
          <p:cNvSpPr>
            <a:spLocks noGrp="1"/>
          </p:cNvSpPr>
          <p:nvPr>
            <p:ph type="title"/>
          </p:nvPr>
        </p:nvSpPr>
        <p:spPr>
          <a:xfrm>
            <a:off x="833435" y="693424"/>
            <a:ext cx="7389546" cy="294150"/>
          </a:xfrm>
        </p:spPr>
        <p:txBody>
          <a:bodyPr/>
          <a:lstStyle/>
          <a:p>
            <a:r>
              <a:rPr lang="pl-PL" sz="1800" dirty="0">
                <a:latin typeface="Calibri" pitchFamily="34"/>
                <a:cs typeface="Calibri" pitchFamily="34"/>
              </a:rPr>
              <a:t>Dokumenty potwierdzające kwalifikowalność wydatku  </a:t>
            </a:r>
            <a:endParaRPr lang="pl-PL" dirty="0"/>
          </a:p>
        </p:txBody>
      </p:sp>
      <p:sp>
        <p:nvSpPr>
          <p:cNvPr id="6" name="Symbol zastępczy zawartości 5">
            <a:extLst>
              <a:ext uri="{FF2B5EF4-FFF2-40B4-BE49-F238E27FC236}">
                <a16:creationId xmlns:a16="http://schemas.microsoft.com/office/drawing/2014/main" id="{A8A61019-764E-0385-1E54-754729C6E35E}"/>
              </a:ext>
              <a:ext uri="{C183D7F6-B498-43B3-948B-1728B52AA6E4}">
                <adec:decorative xmlns:adec="http://schemas.microsoft.com/office/drawing/2017/decorative" val="1"/>
              </a:ext>
            </a:extLst>
          </p:cNvPr>
          <p:cNvSpPr>
            <a:spLocks noGrp="1"/>
          </p:cNvSpPr>
          <p:nvPr>
            <p:ph idx="1"/>
          </p:nvPr>
        </p:nvSpPr>
        <p:spPr>
          <a:xfrm>
            <a:off x="395536" y="987574"/>
            <a:ext cx="8280920" cy="3960440"/>
          </a:xfrm>
        </p:spPr>
        <p:txBody>
          <a:bodyPr>
            <a:noAutofit/>
          </a:bodyPr>
          <a:lstStyle/>
          <a:p>
            <a:pPr marL="0" indent="0">
              <a:buNone/>
            </a:pPr>
            <a:endParaRPr lang="pl-PL" sz="1600" dirty="0">
              <a:latin typeface="+mn-lt"/>
            </a:endParaRPr>
          </a:p>
          <a:p>
            <a:pPr marL="0" indent="0">
              <a:buNone/>
            </a:pPr>
            <a:endParaRPr lang="pl-PL" sz="1600" dirty="0">
              <a:effectLst/>
              <a:latin typeface="Calibri" panose="020F0502020204030204" pitchFamily="34" charset="0"/>
              <a:ea typeface="Aptos" panose="020B0004020202020204" pitchFamily="34" charset="0"/>
              <a:cs typeface="Aptos" panose="020B0004020202020204" pitchFamily="34" charset="0"/>
            </a:endParaRPr>
          </a:p>
          <a:p>
            <a:pPr marL="0" indent="0">
              <a:buNone/>
            </a:pPr>
            <a:endParaRPr lang="pl-PL"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50000"/>
              </a:lnSpc>
              <a:buAutoNum type="arabicPeriod"/>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8F0BB0E3-C6D7-6FFE-138C-AF447E773F55}"/>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
        <p:nvSpPr>
          <p:cNvPr id="3" name="pole tekstowe 2">
            <a:extLst>
              <a:ext uri="{FF2B5EF4-FFF2-40B4-BE49-F238E27FC236}">
                <a16:creationId xmlns:a16="http://schemas.microsoft.com/office/drawing/2014/main" id="{9A05247A-31FD-B0A6-EEA3-D8B31F95C0CC}"/>
              </a:ext>
            </a:extLst>
          </p:cNvPr>
          <p:cNvSpPr txBox="1"/>
          <p:nvPr/>
        </p:nvSpPr>
        <p:spPr>
          <a:xfrm>
            <a:off x="833435" y="1107621"/>
            <a:ext cx="6840760" cy="3378104"/>
          </a:xfrm>
          <a:prstGeom prst="rect">
            <a:avLst/>
          </a:prstGeom>
          <a:noFill/>
        </p:spPr>
        <p:txBody>
          <a:bodyPr wrap="square">
            <a:spAutoFit/>
          </a:bodyPr>
          <a:lstStyle/>
          <a:p>
            <a:pPr marL="438299" lvl="0" indent="-285750">
              <a:lnSpc>
                <a:spcPct val="150000"/>
              </a:lnSpc>
              <a:buFont typeface="Arial" pitchFamily="34"/>
              <a:buChar char="•"/>
            </a:pPr>
            <a:r>
              <a:rPr lang="pl-PL" sz="1600" dirty="0">
                <a:latin typeface="Calibri" pitchFamily="34"/>
                <a:cs typeface="Calibri" pitchFamily="34"/>
              </a:rPr>
              <a:t>faktura,</a:t>
            </a:r>
          </a:p>
          <a:p>
            <a:pPr marL="438299" lvl="0" indent="-285750">
              <a:lnSpc>
                <a:spcPct val="150000"/>
              </a:lnSpc>
              <a:buFont typeface="Arial" pitchFamily="34"/>
              <a:buChar char="•"/>
            </a:pPr>
            <a:r>
              <a:rPr lang="pl-PL" sz="1600" dirty="0">
                <a:latin typeface="Calibri" pitchFamily="34"/>
                <a:cs typeface="Calibri" pitchFamily="34"/>
              </a:rPr>
              <a:t>potwierdzenie zapłaty,</a:t>
            </a:r>
          </a:p>
          <a:p>
            <a:pPr marL="438299" lvl="0" indent="-285750">
              <a:lnSpc>
                <a:spcPct val="150000"/>
              </a:lnSpc>
              <a:buFont typeface="Arial" pitchFamily="34"/>
              <a:buChar char="•"/>
            </a:pPr>
            <a:r>
              <a:rPr lang="pl-PL" sz="1600" dirty="0">
                <a:latin typeface="Calibri" pitchFamily="34"/>
                <a:cs typeface="Calibri" pitchFamily="34"/>
              </a:rPr>
              <a:t>protokół odbioru,</a:t>
            </a:r>
          </a:p>
          <a:p>
            <a:pPr marL="438299" lvl="0" indent="-285750">
              <a:lnSpc>
                <a:spcPct val="150000"/>
              </a:lnSpc>
              <a:buFont typeface="Arial" pitchFamily="34"/>
              <a:buChar char="•"/>
            </a:pPr>
            <a:r>
              <a:rPr lang="pl-PL" sz="1600" dirty="0">
                <a:latin typeface="Calibri" pitchFamily="34"/>
                <a:cs typeface="Calibri" pitchFamily="34"/>
              </a:rPr>
              <a:t>umowa z wykonawcą,</a:t>
            </a:r>
          </a:p>
          <a:p>
            <a:pPr marL="438299" lvl="0" indent="-285750">
              <a:lnSpc>
                <a:spcPct val="150000"/>
              </a:lnSpc>
              <a:buFont typeface="Arial" pitchFamily="34"/>
              <a:buChar char="•"/>
            </a:pPr>
            <a:r>
              <a:rPr lang="pl-PL" sz="1600" dirty="0">
                <a:latin typeface="Calibri" pitchFamily="34"/>
                <a:cs typeface="Calibri" pitchFamily="34"/>
              </a:rPr>
              <a:t>kopie, zdjęcia, skany, </a:t>
            </a:r>
          </a:p>
          <a:p>
            <a:pPr marL="438299" lvl="0" indent="-285750">
              <a:lnSpc>
                <a:spcPct val="150000"/>
              </a:lnSpc>
              <a:buFont typeface="Arial" pitchFamily="34"/>
              <a:buChar char="•"/>
            </a:pPr>
            <a:r>
              <a:rPr lang="pl-PL" sz="1600" dirty="0">
                <a:latin typeface="Calibri" pitchFamily="34"/>
                <a:cs typeface="Calibri" pitchFamily="34"/>
              </a:rPr>
              <a:t>umowa przeniesienia autorskich praw majątkowych i praw wykonywania praw zależnych do projektów materiałów informacyjno-promocyjnych na polach eksploatacji w zakresie niezbędnym do korzystania z tych materiałów (jeśli dotyczy). </a:t>
            </a:r>
          </a:p>
        </p:txBody>
      </p:sp>
    </p:spTree>
    <p:extLst>
      <p:ext uri="{BB962C8B-B14F-4D97-AF65-F5344CB8AC3E}">
        <p14:creationId xmlns:p14="http://schemas.microsoft.com/office/powerpoint/2010/main" val="31356904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5C5D3-DA2E-6FB5-8BD0-D5B455B85B4D}"/>
            </a:ext>
          </a:extLst>
        </p:cNvPr>
        <p:cNvGrpSpPr/>
        <p:nvPr/>
      </p:nvGrpSpPr>
      <p:grpSpPr>
        <a:xfrm>
          <a:off x="0" y="0"/>
          <a:ext cx="0" cy="0"/>
          <a:chOff x="0" y="0"/>
          <a:chExt cx="0" cy="0"/>
        </a:xfrm>
      </p:grpSpPr>
      <p:sp>
        <p:nvSpPr>
          <p:cNvPr id="7" name="Podtytuł 6">
            <a:extLst>
              <a:ext uri="{FF2B5EF4-FFF2-40B4-BE49-F238E27FC236}">
                <a16:creationId xmlns:a16="http://schemas.microsoft.com/office/drawing/2014/main" id="{552F1289-9860-AF72-B55A-EA853F30EEF3}"/>
              </a:ext>
            </a:extLst>
          </p:cNvPr>
          <p:cNvSpPr>
            <a:spLocks noGrp="1"/>
          </p:cNvSpPr>
          <p:nvPr>
            <p:ph type="title" idx="4294967295"/>
          </p:nvPr>
        </p:nvSpPr>
        <p:spPr>
          <a:xfrm>
            <a:off x="1185863" y="2427288"/>
            <a:ext cx="6772275" cy="1616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ctr" defTabSz="685804" rtl="0" eaLnBrk="1" fontAlgn="auto" latinLnBrk="0" hangingPunct="1">
              <a:lnSpc>
                <a:spcPts val="2381"/>
              </a:lnSpc>
              <a:spcBef>
                <a:spcPts val="750"/>
              </a:spcBef>
              <a:spcAft>
                <a:spcPts val="0"/>
              </a:spcAft>
              <a:buClr>
                <a:schemeClr val="accent1"/>
              </a:buClr>
              <a:buSzTx/>
              <a:buFontTx/>
              <a:buNone/>
              <a:tabLst/>
              <a:defRPr/>
            </a:pPr>
            <a:r>
              <a:rPr kumimoji="0" lang="pl-PL" sz="2400" b="1" i="0" u="none" strike="noStrike" kern="1200" cap="none" spc="0" normalizeH="0" baseline="0" noProof="0" dirty="0">
                <a:ln>
                  <a:noFill/>
                </a:ln>
                <a:solidFill>
                  <a:schemeClr val="tx2"/>
                </a:solidFill>
                <a:effectLst/>
                <a:uLnTx/>
                <a:uFillTx/>
                <a:latin typeface="Calibri "/>
                <a:ea typeface="Open Sans" pitchFamily="2" charset="0"/>
                <a:cs typeface="Open Sans" pitchFamily="2" charset="0"/>
              </a:rPr>
              <a:t>Dziękuję za uwagę</a:t>
            </a:r>
          </a:p>
          <a:p>
            <a:pPr marL="0" marR="0" lvl="0" indent="0" algn="l" defTabSz="685804" rtl="0" eaLnBrk="1" fontAlgn="auto" latinLnBrk="0" hangingPunct="1">
              <a:lnSpc>
                <a:spcPts val="2381"/>
              </a:lnSpc>
              <a:spcBef>
                <a:spcPts val="750"/>
              </a:spcBef>
              <a:spcAft>
                <a:spcPts val="0"/>
              </a:spcAft>
              <a:buClr>
                <a:schemeClr val="accent1"/>
              </a:buClr>
              <a:buSzTx/>
              <a:buFontTx/>
              <a:buNone/>
              <a:tabLst/>
              <a:defRPr/>
            </a:pPr>
            <a:endParaRPr kumimoji="0" lang="pl-PL" sz="1905" b="1" i="0" u="none" strike="noStrike" kern="1200" cap="none" spc="0" normalizeH="0" baseline="0" noProof="0" dirty="0">
              <a:ln>
                <a:noFill/>
              </a:ln>
              <a:solidFill>
                <a:schemeClr val="tx2"/>
              </a:solidFill>
              <a:effectLst/>
              <a:uLnTx/>
              <a:uFillTx/>
              <a:latin typeface="Open Sans" pitchFamily="2" charset="0"/>
              <a:ea typeface="Open Sans" pitchFamily="2" charset="0"/>
              <a:cs typeface="Open Sans" pitchFamily="2" charset="0"/>
            </a:endParaRPr>
          </a:p>
        </p:txBody>
      </p:sp>
      <p:sp>
        <p:nvSpPr>
          <p:cNvPr id="2" name="Symbol zastępczy daty 1">
            <a:extLst>
              <a:ext uri="{FF2B5EF4-FFF2-40B4-BE49-F238E27FC236}">
                <a16:creationId xmlns:a16="http://schemas.microsoft.com/office/drawing/2014/main" id="{3F2339E6-95B1-C816-165A-F9CCCDA782BE}"/>
              </a:ext>
            </a:extLst>
          </p:cNvPr>
          <p:cNvSpPr>
            <a:spLocks noGrp="1"/>
          </p:cNvSpPr>
          <p:nvPr>
            <p:ph type="dt" sz="half" idx="10"/>
          </p:nvPr>
        </p:nvSpPr>
        <p:spPr>
          <a:xfrm>
            <a:off x="6726719" y="367682"/>
            <a:ext cx="1539287" cy="237532"/>
          </a:xfrm>
        </p:spPr>
        <p:txBody>
          <a:bodyPr/>
          <a:lstStyle/>
          <a:p>
            <a:fld id="{A83385F5-A64F-428D-9CAC-5D502640F501}" type="datetime1">
              <a:rPr lang="pl-PL" smtClean="0"/>
              <a:pPr/>
              <a:t>13.03.2025</a:t>
            </a:fld>
            <a:endParaRPr lang="pl-PL" dirty="0"/>
          </a:p>
        </p:txBody>
      </p:sp>
    </p:spTree>
    <p:extLst>
      <p:ext uri="{BB962C8B-B14F-4D97-AF65-F5344CB8AC3E}">
        <p14:creationId xmlns:p14="http://schemas.microsoft.com/office/powerpoint/2010/main" val="26103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EAE5B-97DA-D5E9-95C9-7276837158FC}"/>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E9C5343C-95F8-FD4A-FDD3-EFB1F0473561}"/>
              </a:ext>
            </a:extLst>
          </p:cNvPr>
          <p:cNvSpPr>
            <a:spLocks noGrp="1"/>
          </p:cNvSpPr>
          <p:nvPr>
            <p:ph type="title"/>
          </p:nvPr>
        </p:nvSpPr>
        <p:spPr/>
        <p:txBody>
          <a:bodyPr/>
          <a:lstStyle/>
          <a:p>
            <a:r>
              <a:rPr lang="pl-PL" dirty="0"/>
              <a:t>Umowa o dofinansowanie</a:t>
            </a:r>
          </a:p>
        </p:txBody>
      </p:sp>
      <p:sp>
        <p:nvSpPr>
          <p:cNvPr id="6" name="Symbol zastępczy zawartości 5">
            <a:extLst>
              <a:ext uri="{FF2B5EF4-FFF2-40B4-BE49-F238E27FC236}">
                <a16:creationId xmlns:a16="http://schemas.microsoft.com/office/drawing/2014/main" id="{D2AC5573-4B86-F952-A91C-1805A88B5E7B}"/>
              </a:ext>
            </a:extLst>
          </p:cNvPr>
          <p:cNvSpPr>
            <a:spLocks noGrp="1"/>
          </p:cNvSpPr>
          <p:nvPr>
            <p:ph idx="1"/>
          </p:nvPr>
        </p:nvSpPr>
        <p:spPr>
          <a:xfrm>
            <a:off x="901645" y="1131590"/>
            <a:ext cx="6336704" cy="2736304"/>
          </a:xfrm>
        </p:spPr>
        <p:txBody>
          <a:bodyPr>
            <a:normAutofit/>
          </a:bodyPr>
          <a:lstStyle/>
          <a:p>
            <a:pPr marL="8549" indent="0">
              <a:lnSpc>
                <a:spcPct val="150000"/>
              </a:lnSpc>
              <a:spcBef>
                <a:spcPts val="600"/>
              </a:spcBef>
              <a:spcAft>
                <a:spcPts val="600"/>
              </a:spcAft>
              <a:buNone/>
            </a:pPr>
            <a:r>
              <a:rPr lang="pl-PL" sz="1600" dirty="0">
                <a:latin typeface="Calibri" pitchFamily="34"/>
                <a:cs typeface="Calibri" pitchFamily="34"/>
              </a:rPr>
              <a:t>W umowie/porozumieniu o dofinansowanie znajdują się wszystkie informacje i odniesienia do innych dokumentów, niezbędnych do należytego wykonania obowiązku informacyjnego. </a:t>
            </a:r>
          </a:p>
          <a:p>
            <a:pPr marL="8549" indent="0">
              <a:lnSpc>
                <a:spcPct val="150000"/>
              </a:lnSpc>
              <a:spcBef>
                <a:spcPts val="600"/>
              </a:spcBef>
              <a:spcAft>
                <a:spcPts val="600"/>
              </a:spcAft>
              <a:buNone/>
            </a:pPr>
            <a:endParaRPr lang="pl-PL" sz="1600" dirty="0">
              <a:latin typeface="Calibri" pitchFamily="34"/>
              <a:cs typeface="Calibri" pitchFamily="34"/>
            </a:endParaRPr>
          </a:p>
        </p:txBody>
      </p:sp>
      <p:sp>
        <p:nvSpPr>
          <p:cNvPr id="4" name="Symbol zastępczy daty 3">
            <a:extLst>
              <a:ext uri="{FF2B5EF4-FFF2-40B4-BE49-F238E27FC236}">
                <a16:creationId xmlns:a16="http://schemas.microsoft.com/office/drawing/2014/main" id="{6E2E20FB-40DE-8F8D-6C34-5BF31CA458A1}"/>
              </a:ext>
            </a:extLst>
          </p:cNvPr>
          <p:cNvSpPr>
            <a:spLocks noGrp="1"/>
          </p:cNvSpPr>
          <p:nvPr>
            <p:ph type="dt" sz="half" idx="4294967295"/>
          </p:nvPr>
        </p:nvSpPr>
        <p:spPr>
          <a:xfrm>
            <a:off x="6984434" y="367239"/>
            <a:ext cx="1224849" cy="249507"/>
          </a:xfrm>
          <a:prstGeom prst="rect">
            <a:avLst/>
          </a:prstGeom>
        </p:spPr>
        <p:txBody>
          <a:bodyPr/>
          <a:lstStyle/>
          <a:p>
            <a:fld id="{D857886D-A165-4D54-8DB0-CE6586ECA8EC}" type="datetime1">
              <a:rPr lang="pl-PL" smtClean="0"/>
              <a:t>13.03.2025</a:t>
            </a:fld>
            <a:endParaRPr lang="pl-PL" dirty="0"/>
          </a:p>
        </p:txBody>
      </p:sp>
    </p:spTree>
    <p:extLst>
      <p:ext uri="{BB962C8B-B14F-4D97-AF65-F5344CB8AC3E}">
        <p14:creationId xmlns:p14="http://schemas.microsoft.com/office/powerpoint/2010/main" val="1618434956"/>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799D898E1E6F040BD442E0C7616D4F7" ma:contentTypeVersion="11" ma:contentTypeDescription="Utwórz nowy dokument." ma:contentTypeScope="" ma:versionID="cb9f8fb12ecb176181ffad622d4f7ab2">
  <xsd:schema xmlns:xsd="http://www.w3.org/2001/XMLSchema" xmlns:xs="http://www.w3.org/2001/XMLSchema" xmlns:p="http://schemas.microsoft.com/office/2006/metadata/properties" xmlns:ns2="83783693-ef60-425a-b273-585e3fe453e9" xmlns:ns3="3361ad4d-7ab5-4428-8e8f-a55a688db929" targetNamespace="http://schemas.microsoft.com/office/2006/metadata/properties" ma:root="true" ma:fieldsID="2d233c887c4737f822d2eda039c83450" ns2:_="" ns3:_="">
    <xsd:import namespace="83783693-ef60-425a-b273-585e3fe453e9"/>
    <xsd:import namespace="3361ad4d-7ab5-4428-8e8f-a55a688db92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83693-ef60-425a-b273-585e3fe453e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Tagi obrazów" ma:readOnly="false" ma:fieldId="{5cf76f15-5ced-4ddc-b409-7134ff3c332f}" ma:taxonomyMulti="true" ma:sspId="cc6f6cad-d038-4c8c-a53d-3cb4c28787a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61ad4d-7ab5-4428-8e8f-a55a688db92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372394b-1633-40ed-88d1-f992bef83b33}" ma:internalName="TaxCatchAll" ma:showField="CatchAllData" ma:web="3361ad4d-7ab5-4428-8e8f-a55a688db9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361ad4d-7ab5-4428-8e8f-a55a688db929" xsi:nil="true"/>
    <lcf76f155ced4ddcb4097134ff3c332f xmlns="83783693-ef60-425a-b273-585e3fe453e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FB1D06-465B-4D98-86B9-6D6F655AC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83693-ef60-425a-b273-585e3fe453e9"/>
    <ds:schemaRef ds:uri="3361ad4d-7ab5-4428-8e8f-a55a688db9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00ED74-F21E-47AC-8EB5-4D5C43638848}">
  <ds:schemaRefs>
    <ds:schemaRef ds:uri="http://www.w3.org/XML/1998/namespace"/>
    <ds:schemaRef ds:uri="3361ad4d-7ab5-4428-8e8f-a55a688db929"/>
    <ds:schemaRef ds:uri="83783693-ef60-425a-b273-585e3fe453e9"/>
    <ds:schemaRef ds:uri="http://purl.org/dc/dcmitype/"/>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793E8F10-5985-40DE-8807-26C79C1407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Prezentacja z numerem strony</Template>
  <TotalTime>2203</TotalTime>
  <Words>5894</Words>
  <Application>Microsoft Office PowerPoint</Application>
  <PresentationFormat>Pokaz na ekranie (16:9)</PresentationFormat>
  <Paragraphs>456</Paragraphs>
  <Slides>82</Slides>
  <Notes>6</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82</vt:i4>
      </vt:variant>
    </vt:vector>
  </HeadingPairs>
  <TitlesOfParts>
    <vt:vector size="91" baseType="lpstr">
      <vt:lpstr>Aptos</vt:lpstr>
      <vt:lpstr>Aptos Display</vt:lpstr>
      <vt:lpstr>Arial</vt:lpstr>
      <vt:lpstr>Calibri</vt:lpstr>
      <vt:lpstr>Calibri </vt:lpstr>
      <vt:lpstr>Open Sans</vt:lpstr>
      <vt:lpstr>Wingdings</vt:lpstr>
      <vt:lpstr>Motyw pakietu Office</vt:lpstr>
      <vt:lpstr>1_Motyw pakietu Office</vt:lpstr>
      <vt:lpstr>Informacja i promocja</vt:lpstr>
      <vt:lpstr>Obowiązki informacyjno-promocyjne?</vt:lpstr>
      <vt:lpstr>Obowiązek informacyjny</vt:lpstr>
      <vt:lpstr>Obowiązki informacyjne i promocyjne</vt:lpstr>
      <vt:lpstr>Obowiązki informacyjne i promocyjne </vt:lpstr>
      <vt:lpstr>Linki do dokumentów FERC</vt:lpstr>
      <vt:lpstr>Linki do dokumentów KPO</vt:lpstr>
      <vt:lpstr>Zapisy umowy o dofinansowanie FERC</vt:lpstr>
      <vt:lpstr>Umowa o dofinansowanie</vt:lpstr>
      <vt:lpstr>Umowa o dofinansowanie FERC</vt:lpstr>
      <vt:lpstr>Umowa o dofinansowanie FERC cd.1.</vt:lpstr>
      <vt:lpstr>Umowa o dofinansowanie FERC cd.2.</vt:lpstr>
      <vt:lpstr>Umowa o dofinansowanie FERC cd.3.</vt:lpstr>
      <vt:lpstr>Umowa o dofinansowanie FERC cd.4.</vt:lpstr>
      <vt:lpstr>Umowa o dofinansowanie FERC cd.5.</vt:lpstr>
      <vt:lpstr>Umowa o dofinansowanie FERC cd.6.</vt:lpstr>
      <vt:lpstr>Umowa o dofinansowanie FERC cd.7.</vt:lpstr>
      <vt:lpstr>Umowa o dofinansowanie FERC cd.8.</vt:lpstr>
      <vt:lpstr>Umowa o dofinansowanie FERC cd.9.</vt:lpstr>
      <vt:lpstr>Umowa o dofinansowanie FERC cd.10.</vt:lpstr>
      <vt:lpstr>Zapisy umowy o dofinansowanie KPO</vt:lpstr>
      <vt:lpstr>Umowa o dofinansowanie KPO</vt:lpstr>
      <vt:lpstr>Umowa o dofinansowanie KPO cd.1.</vt:lpstr>
      <vt:lpstr>Umowa o dofinansowanie KPO cd.2.</vt:lpstr>
      <vt:lpstr>Umowa o dofinansowanie KPO cd.3.</vt:lpstr>
      <vt:lpstr>Umowa o dofinansowanie KPO cd.4.</vt:lpstr>
      <vt:lpstr>Podręcznik wnioskodawcy i beneficjenta Funduszy Europejskich na lata 2021-2027 w zakresie informacji i promocji (FERC) </vt:lpstr>
      <vt:lpstr>Dokumenty w zakresie informacji i promocji</vt:lpstr>
      <vt:lpstr>Od kiedy do kiedy musisz wypełniać obowiązki informacyjne? FERC i KPO</vt:lpstr>
      <vt:lpstr>Czy musisz stosować oznaczanie dokumentacji projektu „wstecz” lub „na zapas”? FERC</vt:lpstr>
      <vt:lpstr>Jak oznaczać dokumenty i działania informacyjno- promocyjne w projekcie FERC?</vt:lpstr>
      <vt:lpstr>Jak oznaczać dokumenty i działania informacyjno- promocyjne w projekcie KPO?</vt:lpstr>
      <vt:lpstr>Kolejność znaków - pozioma</vt:lpstr>
      <vt:lpstr>Wspólny zestaw znaków  </vt:lpstr>
      <vt:lpstr>Kolejność znaków - pionowa</vt:lpstr>
      <vt:lpstr>Umieszczenie znaku dodatkowego</vt:lpstr>
      <vt:lpstr>Umieszczenie znaku dodatkowego KPO</vt:lpstr>
      <vt:lpstr>Znak dodatkowy</vt:lpstr>
      <vt:lpstr>Widoczność znaków</vt:lpstr>
      <vt:lpstr>Wersje kolorystyczne znaku Funduszy Europejskich/KPO, znaku barw RP i znaku Unii Europejskiej/NextGenerationUE</vt:lpstr>
      <vt:lpstr>Achromatyczne zestawienia znaków KPO i FERC </vt:lpstr>
      <vt:lpstr>Obowiązek umieszczania tablicy informacyjnej KPO i FERC</vt:lpstr>
      <vt:lpstr>Kiedy umieścić tablicę informacyjną KPO i FERC</vt:lpstr>
      <vt:lpstr>Tablica informacyjna FERC</vt:lpstr>
      <vt:lpstr>Tablica informacyjna</vt:lpstr>
      <vt:lpstr>Tablica informacyjna – kilka projektów</vt:lpstr>
      <vt:lpstr>Tablica informacyjna KPO</vt:lpstr>
      <vt:lpstr>Tablica informacyjna dla projektu dofinansowanego jednocześnie z FE oraz KPO</vt:lpstr>
      <vt:lpstr>Tablica informacyjna cd. 1</vt:lpstr>
      <vt:lpstr>Plakat (lub wyświetlacz elektroniczny)</vt:lpstr>
      <vt:lpstr>Plakat (lub wyświetlacz elektroniczny) </vt:lpstr>
      <vt:lpstr>Plakat dla projektu dofinansowanego jednocześnie z FE i KPO</vt:lpstr>
      <vt:lpstr>Plakat</vt:lpstr>
      <vt:lpstr>Materiały audio FERC - oznakowanie</vt:lpstr>
      <vt:lpstr>Naklejki FERC</vt:lpstr>
      <vt:lpstr>Naklejki łączone FERC i KPO wariant 1, jeśli projekt jest finansowany w 100% ze środków UE       wariant 2, jeśli projekt jest częściowo współfinansowany ze środków UE</vt:lpstr>
      <vt:lpstr>Naklejki KPO  Wzór podstawowy    Wzór minimalny        </vt:lpstr>
      <vt:lpstr>Strona internetowa  i media społecznościowe FERC – obowiązki </vt:lpstr>
      <vt:lpstr>Strona internetowa  i media społecznościowe FERC  – obowiązki cd.1</vt:lpstr>
      <vt:lpstr>Strona internetowa  i media społecznościowe FERC – obowiązki cd.2</vt:lpstr>
      <vt:lpstr>Strona internetowa stworzona w ramach projektu FERC</vt:lpstr>
      <vt:lpstr>Strona internetowa stworzona w ramach projektu FERC cd.1</vt:lpstr>
      <vt:lpstr>Oznaczenie stron internetowych i profili w mediach społecznościowych KPO</vt:lpstr>
      <vt:lpstr>Opis przedsięwzięcia KPO na stronie internetowej</vt:lpstr>
      <vt:lpstr>Oznaczenie stron internetowych i profili w mediach społecznościowych KPO Cd. 1.</vt:lpstr>
      <vt:lpstr>Posty w mediach społecznościowych KPO</vt:lpstr>
      <vt:lpstr>Strona internetowa i media społecznościowe FERC - podsumowanie</vt:lpstr>
      <vt:lpstr>Materiały audio, wideo, artykuły prasowe i inne treści  o projektach dofinansowanych z FERC</vt:lpstr>
      <vt:lpstr>Najczęściej zadawane pytania</vt:lpstr>
      <vt:lpstr>Najczęściej zadawane pytania </vt:lpstr>
      <vt:lpstr>Najczęściej zadawane pytania  </vt:lpstr>
      <vt:lpstr>Katalog wydatków kwalifikowalnych II priorytetu programu Fundusze Europejskie na Rozwój Cyfrowy 2021-2027 </vt:lpstr>
      <vt:lpstr>Podrozdział 3.1 Katalogu wydatków kwalifikowalnych</vt:lpstr>
      <vt:lpstr>Podrozdział 3.3 Katalogu wydatków kwalifikowalnych</vt:lpstr>
      <vt:lpstr>Dokumenty potwierdzające kwalifikowalność wydatku</vt:lpstr>
      <vt:lpstr>Dokumenty potwierdzające kwalifikowalność wydatku </vt:lpstr>
      <vt:lpstr>Zasady kwalifikowania wydatków w przedsięwzięciach realizowanych w ramach C2.1.1 KPO</vt:lpstr>
      <vt:lpstr>Rozdział 4.1 Zasad kwalifikowania wydatków </vt:lpstr>
      <vt:lpstr>Rozdział 4.1 Zasad kwalifikowania wydatków  </vt:lpstr>
      <vt:lpstr>Rozdział 4.2 Zasad kwalifikowania wydatków </vt:lpstr>
      <vt:lpstr>Dokumenty potwierdzające kwalifikowalność wydatku  </vt:lpstr>
      <vt:lpstr>Dziękuję za uwagę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informacja i promocja FERC i KPO</dc:title>
  <dc:creator>Anna Czekalska</dc:creator>
  <cp:lastModifiedBy>Anna Ciesek</cp:lastModifiedBy>
  <cp:revision>103</cp:revision>
  <dcterms:created xsi:type="dcterms:W3CDTF">2022-06-22T09:40:44Z</dcterms:created>
  <dcterms:modified xsi:type="dcterms:W3CDTF">2025-03-13T10:31:33Z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0x0101000799D898E1E6F040BD442E0C7616D4F7</vt:lpwstr>
  </property>
</Properties>
</file>