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9" r:id="rId1"/>
  </p:sldMasterIdLst>
  <p:notesMasterIdLst>
    <p:notesMasterId r:id="rId44"/>
  </p:notesMasterIdLst>
  <p:handoutMasterIdLst>
    <p:handoutMasterId r:id="rId45"/>
  </p:handoutMasterIdLst>
  <p:sldIdLst>
    <p:sldId id="865" r:id="rId2"/>
    <p:sldId id="1290" r:id="rId3"/>
    <p:sldId id="1170" r:id="rId4"/>
    <p:sldId id="1244" r:id="rId5"/>
    <p:sldId id="1288" r:id="rId6"/>
    <p:sldId id="1289" r:id="rId7"/>
    <p:sldId id="1217" r:id="rId8"/>
    <p:sldId id="1291" r:id="rId9"/>
    <p:sldId id="1292" r:id="rId10"/>
    <p:sldId id="1293" r:id="rId11"/>
    <p:sldId id="1250" r:id="rId12"/>
    <p:sldId id="1294" r:id="rId13"/>
    <p:sldId id="1252" r:id="rId14"/>
    <p:sldId id="1253" r:id="rId15"/>
    <p:sldId id="1090" r:id="rId16"/>
    <p:sldId id="1295" r:id="rId17"/>
    <p:sldId id="1233" r:id="rId18"/>
    <p:sldId id="1296" r:id="rId19"/>
    <p:sldId id="1297" r:id="rId20"/>
    <p:sldId id="1298" r:id="rId21"/>
    <p:sldId id="1240" r:id="rId22"/>
    <p:sldId id="1239" r:id="rId23"/>
    <p:sldId id="1255" r:id="rId24"/>
    <p:sldId id="1299" r:id="rId25"/>
    <p:sldId id="1300" r:id="rId26"/>
    <p:sldId id="1301" r:id="rId27"/>
    <p:sldId id="1302" r:id="rId28"/>
    <p:sldId id="1303" r:id="rId29"/>
    <p:sldId id="1304" r:id="rId30"/>
    <p:sldId id="1305" r:id="rId31"/>
    <p:sldId id="1306" r:id="rId32"/>
    <p:sldId id="1307" r:id="rId33"/>
    <p:sldId id="1308" r:id="rId34"/>
    <p:sldId id="1309" r:id="rId35"/>
    <p:sldId id="1310" r:id="rId36"/>
    <p:sldId id="1311" r:id="rId37"/>
    <p:sldId id="1312" r:id="rId38"/>
    <p:sldId id="1313" r:id="rId39"/>
    <p:sldId id="1287" r:id="rId40"/>
    <p:sldId id="870" r:id="rId41"/>
    <p:sldId id="1314" r:id="rId42"/>
    <p:sldId id="871" r:id="rId43"/>
  </p:sldIdLst>
  <p:sldSz cx="12192000" cy="6858000"/>
  <p:notesSz cx="6858000" cy="9144000"/>
  <p:embeddedFontLs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pen Sans Semibold" panose="020B0706030804020204" pitchFamily="34" charset="0"/>
      <p:bold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83862" y="6003904"/>
            <a:ext cx="704891" cy="70489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63518" y="604988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kceslab.pl/poradni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jak-zbadac-czy-strona-www-jest-dostepna-cyfrow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sap.sejm.gov.pl/isap.nsf/download.xsp/WDU20190000848/T/D20190848L.pdf" TargetMode="External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pl/web/dostepnosc-cyfrowa/omowienie-wymogow-dostepnosci-cyfrowej-dla-podmiotow-publicznych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1477" y="26084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Podstawy tworzenia </a:t>
            </a:r>
            <a:br>
              <a:rPr lang="pl-PL" sz="5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5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dostępnych cyfrowo treści</a:t>
            </a:r>
            <a:endParaRPr lang="pl-PL" sz="54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5806113"/>
            <a:ext cx="7350105" cy="9652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2022</a:t>
            </a: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niewidome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„Widzą” i nawigują czytnikami ekranu,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Mają do dyspozycji wiele własnych skrótów klawiaturowych </a:t>
            </a:r>
            <a:br>
              <a:rPr lang="pl-PL" sz="2300" dirty="0"/>
            </a:br>
            <a:r>
              <a:rPr lang="pl-PL" sz="2300" dirty="0"/>
              <a:t>i gestów,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Potrzebują alternatywy dla treści graficznych i części multimediów,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Potrzebują solidnej struktury, spójności i kolejności kodu,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Wygoda użycia opiera się na rozwiązaniach zgodnych ze standardami.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40923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300352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Obsługują komputery i smartfony, w zależności od specyfiki swej niepełnosprawności np. za pomocą samej klawiatury, samej myszki, głosowo.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Nawigując tylko klawiaturą potrzebują fokusu (najprostszy test - TAB) </a:t>
            </a:r>
            <a:br>
              <a:rPr lang="pl-PL" sz="2300" dirty="0"/>
            </a:br>
            <a:r>
              <a:rPr lang="pl-PL" sz="2300" dirty="0"/>
              <a:t>i potrzebują dostępu z poziomu klawiatury do wszystkich linków, przycisków, pól formularzy itp.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Nawigując tylko myszką mogą mieć problemy z obsługą wielopoziomowych elementów rozwijanych za to docenią większe obszary </a:t>
            </a:r>
            <a:r>
              <a:rPr lang="pl-PL" sz="2300" dirty="0" err="1"/>
              <a:t>klikalne</a:t>
            </a:r>
            <a:r>
              <a:rPr lang="pl-PL" sz="23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6328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słabosłyszące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300352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Docenią prosty język i zrozumiałe instrukcje,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 filmach z dźwiękiem potrzebują napisów rozszerzonych,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 nagraniach audio potrzebują transkrypcji,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Sam kontakt telefoniczny to zbyt mało, potrzebny kanał komunikacji pisanej,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23316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niesłyszące (Głusi)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Funkcjonują jak mniejszość językowa,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Podstawą komunikacji jest język migowy (inny niż język pisany/mówiony w danym kraju)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 filmach z dźwiękiem potrzebują tłumaczenia na język migowy (PJM) (nie jest wymagane w ustawie o dostępności cyfrowej)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Docenią prosty język i zrozumiałe instrukcje,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Sam kontakt telefoniczny i kanał komunikacji pisanej to zbyt mało, potrzebują komunikacji w języku migowym.</a:t>
            </a:r>
          </a:p>
        </p:txBody>
      </p:sp>
    </p:spTree>
    <p:extLst>
      <p:ext uri="{BB962C8B-B14F-4D97-AF65-F5344CB8AC3E}">
        <p14:creationId xmlns:p14="http://schemas.microsoft.com/office/powerpoint/2010/main" val="261781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Inni użytkownicy korzystający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 zaburzeniami postrzegania kolorów,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 zaburzeniami poznawczymi,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 dysleksją,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z depresją,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Osoby nieposługujące się biegle językiem polskim,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Seniorzy,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Każdy z nas, w określonych sytuacjach.</a:t>
            </a:r>
          </a:p>
        </p:txBody>
      </p:sp>
    </p:spTree>
    <p:extLst>
      <p:ext uri="{BB962C8B-B14F-4D97-AF65-F5344CB8AC3E}">
        <p14:creationId xmlns:p14="http://schemas.microsoft.com/office/powerpoint/2010/main" val="118091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Wytyczne</a:t>
            </a:r>
            <a:r>
              <a:rPr lang="en-US" sz="4000" b="1" dirty="0"/>
              <a:t> Web Content Accessibility Guidelines (WCAG)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i o czym jest WCAG?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Jeden ze standardów sieciowych stworzonych przez W3C,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Opisuje jak tworzyć dostępne cyfrowo rozwiązania cyfrowe,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Obecnie obowiązuje wersja WCAG 2.1,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Zawiera informacje i wskazówki dla webmasterów, ale również dla redaktorów i grafików.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17103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Najważniejsze aspekty dostępności treści</a:t>
            </a:r>
          </a:p>
        </p:txBody>
      </p:sp>
    </p:spTree>
    <p:extLst>
      <p:ext uri="{BB962C8B-B14F-4D97-AF65-F5344CB8AC3E}">
        <p14:creationId xmlns:p14="http://schemas.microsoft.com/office/powerpoint/2010/main" val="54105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90727" cy="4374448"/>
          </a:xfrm>
        </p:spPr>
        <p:txBody>
          <a:bodyPr>
            <a:normAutofit/>
          </a:bodyPr>
          <a:lstStyle/>
          <a:p>
            <a:r>
              <a:rPr lang="pl-PL" sz="2300" dirty="0"/>
              <a:t>Struktura czyli </a:t>
            </a:r>
            <a:r>
              <a:rPr lang="pl-PL" sz="2300" b="1" dirty="0"/>
              <a:t>układ i podział </a:t>
            </a:r>
            <a:r>
              <a:rPr lang="pl-PL" sz="2300" dirty="0"/>
              <a:t>treści to podstawa czytelności. </a:t>
            </a:r>
          </a:p>
          <a:p>
            <a:r>
              <a:rPr lang="pl-PL" sz="2300" dirty="0"/>
              <a:t>Prawidłowo wdrożona struktura wspomaga dostępność cyfrową np. pozwala rozumieć zależności między treściami i umożliwia nawigowanie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w </a:t>
            </a:r>
            <a:r>
              <a:rPr lang="pl-PL" sz="2300" dirty="0"/>
              <a:t>treści osobom niewidomym. </a:t>
            </a:r>
          </a:p>
          <a:p>
            <a:r>
              <a:rPr lang="pl-PL" sz="2300" dirty="0"/>
              <a:t>Strukturę budują między innymi: </a:t>
            </a:r>
            <a:r>
              <a:rPr lang="pl-PL" sz="2300" b="1" dirty="0"/>
              <a:t>akapity, nagłówki, listy</a:t>
            </a:r>
            <a:r>
              <a:rPr lang="pl-PL" sz="2300" dirty="0"/>
              <a:t>.</a:t>
            </a:r>
          </a:p>
          <a:p>
            <a:r>
              <a:rPr lang="pl-PL" sz="2300" dirty="0"/>
              <a:t>W strukturze </a:t>
            </a:r>
            <a:r>
              <a:rPr lang="pl-PL" sz="2300" b="1" dirty="0"/>
              <a:t>nie chodzi tylko o wygląd</a:t>
            </a:r>
            <a:r>
              <a:rPr lang="pl-PL" sz="2300" dirty="0"/>
              <a:t>, ale głównie o logikę.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91246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Alternatywa tekstowa dla elementów graficznych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300352" cy="4374448"/>
          </a:xfrm>
        </p:spPr>
        <p:txBody>
          <a:bodyPr>
            <a:normAutofit/>
          </a:bodyPr>
          <a:lstStyle/>
          <a:p>
            <a:r>
              <a:rPr lang="pl-PL" sz="2300" dirty="0"/>
              <a:t>Treść przekazywana obrazem musi mieć alternatywę tekstową.</a:t>
            </a:r>
          </a:p>
          <a:p>
            <a:r>
              <a:rPr lang="pl-PL" sz="2300" dirty="0"/>
              <a:t>Najczęściej dla grafik i zdjęć stosujemy opis alternatywny - zwięzły </a:t>
            </a:r>
            <a:r>
              <a:rPr lang="pl-PL" sz="2300" b="1" dirty="0"/>
              <a:t>opis tego co widać </a:t>
            </a:r>
            <a:r>
              <a:rPr lang="pl-PL" sz="2300" dirty="0"/>
              <a:t>na grafice/zdjęciu (</a:t>
            </a:r>
            <a:r>
              <a:rPr lang="pl-PL" sz="2300" dirty="0">
                <a:hlinkClick r:id="rId2"/>
              </a:rPr>
              <a:t>Poradnik tworzenia opisów alternatywnych</a:t>
            </a:r>
            <a:r>
              <a:rPr lang="pl-PL" sz="2300" dirty="0"/>
              <a:t>).</a:t>
            </a:r>
          </a:p>
          <a:p>
            <a:r>
              <a:rPr lang="pl-PL" sz="2300" dirty="0"/>
              <a:t>W opisie alternatywnym </a:t>
            </a:r>
            <a:r>
              <a:rPr lang="pl-PL" sz="2300" b="1" dirty="0"/>
              <a:t>linku</a:t>
            </a:r>
            <a:r>
              <a:rPr lang="pl-PL" sz="2300" dirty="0"/>
              <a:t> graficznego </a:t>
            </a:r>
            <a:r>
              <a:rPr lang="pl-PL" sz="2300" b="1" dirty="0"/>
              <a:t>opisz funkcję </a:t>
            </a:r>
            <a:r>
              <a:rPr lang="pl-PL" sz="2300" dirty="0"/>
              <a:t>(dokąd prowadzi), a nie wygląd. </a:t>
            </a:r>
          </a:p>
          <a:p>
            <a:r>
              <a:rPr lang="pl-PL" sz="2300" dirty="0"/>
              <a:t>Alternatywą dla złożonych wykresów lub schematów mogą być tabele.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75535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szkolenia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300" dirty="0"/>
              <a:t>Wprowadzenie do idei dostępności;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Wprowadzenie do wytycznych WCAG 2.1;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Najważniejsze aspekty dostępności treści;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Prezentacja na żywo zapewniania dostępności cyfrowej treści (CMS </a:t>
            </a:r>
            <a:r>
              <a:rPr lang="pl-PL" sz="2300" dirty="0" err="1"/>
              <a:t>GovPress</a:t>
            </a:r>
            <a:r>
              <a:rPr lang="pl-PL" sz="2300" dirty="0"/>
              <a:t>).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83800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Alternatywa dla multimediów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300352" cy="4374448"/>
          </a:xfrm>
        </p:spPr>
        <p:txBody>
          <a:bodyPr>
            <a:normAutofit/>
          </a:bodyPr>
          <a:lstStyle/>
          <a:p>
            <a:r>
              <a:rPr lang="pl-PL" sz="2300" dirty="0"/>
              <a:t>W filmach ze ścieżką dźwiękową muszą być </a:t>
            </a:r>
            <a:r>
              <a:rPr lang="pl-PL" sz="2300" b="1" dirty="0"/>
              <a:t>napisy rozszerzone</a:t>
            </a:r>
            <a:r>
              <a:rPr lang="pl-PL" sz="2300" dirty="0"/>
              <a:t>.</a:t>
            </a:r>
          </a:p>
          <a:p>
            <a:r>
              <a:rPr lang="pl-PL" sz="2300" b="1" dirty="0"/>
              <a:t>Tłumacz języka migowego </a:t>
            </a:r>
            <a:r>
              <a:rPr lang="pl-PL" sz="2300" dirty="0"/>
              <a:t>nie jest wymagany prawnie w filmach, ale dla części osób to jedyny sposób na zrozumienie informacji.</a:t>
            </a:r>
          </a:p>
          <a:p>
            <a:r>
              <a:rPr lang="pl-PL" sz="2300" b="1" dirty="0"/>
              <a:t>Transkrypcja</a:t>
            </a:r>
            <a:r>
              <a:rPr lang="pl-PL" sz="2300" dirty="0"/>
              <a:t> to podstawa dostępności materiałów audio (wymagana).</a:t>
            </a:r>
          </a:p>
          <a:p>
            <a:r>
              <a:rPr lang="pl-PL" sz="2300" b="1" dirty="0"/>
              <a:t>Audiodeskrypcja</a:t>
            </a:r>
            <a:r>
              <a:rPr lang="pl-PL" sz="2300" dirty="0"/>
              <a:t> pozwala opowiedzieć złożone sceny i obrazy i jest obowiązkowa dla multimediów w których obraz przekazuje ważne informacje.</a:t>
            </a:r>
          </a:p>
          <a:p>
            <a:r>
              <a:rPr lang="pl-PL" sz="2300" dirty="0"/>
              <a:t>Formy udostępniania multimediów </a:t>
            </a:r>
            <a:r>
              <a:rPr lang="pl-PL" sz="2300" b="1" dirty="0"/>
              <a:t>nie są zamienne</a:t>
            </a:r>
            <a:r>
              <a:rPr lang="pl-PL" sz="2300" dirty="0"/>
              <a:t>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1230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Zrozumiałość czyli prosty język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13725" cy="4374448"/>
          </a:xfrm>
        </p:spPr>
        <p:txBody>
          <a:bodyPr>
            <a:normAutofit/>
          </a:bodyPr>
          <a:lstStyle/>
          <a:p>
            <a:r>
              <a:rPr lang="pl-PL" sz="2300" dirty="0"/>
              <a:t>Zrozumiałość tekstu to uniwersalna cecha, z której </a:t>
            </a:r>
            <a:r>
              <a:rPr lang="pl-PL" sz="2300" b="1" dirty="0"/>
              <a:t>korzystają wszyscy użytkownicy</a:t>
            </a:r>
            <a:r>
              <a:rPr lang="pl-PL" sz="2300" dirty="0"/>
              <a:t>.</a:t>
            </a:r>
          </a:p>
          <a:p>
            <a:r>
              <a:rPr lang="pl-PL" sz="2300" dirty="0"/>
              <a:t>Zrozumiale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prosto,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krótkimi zdaniami,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bez zbędnych, trudnych słów,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bezpośrednio do użytkownika,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ale nie infantylnie. </a:t>
            </a:r>
          </a:p>
        </p:txBody>
      </p:sp>
    </p:spTree>
    <p:extLst>
      <p:ext uri="{BB962C8B-B14F-4D97-AF65-F5344CB8AC3E}">
        <p14:creationId xmlns:p14="http://schemas.microsoft.com/office/powerpoint/2010/main" val="334770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Dokumenty dostępne cyfrowo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r>
              <a:rPr lang="pl-PL" sz="2300" dirty="0"/>
              <a:t>Dokumenty </a:t>
            </a:r>
            <a:r>
              <a:rPr lang="pl-PL" sz="2300" b="1" dirty="0"/>
              <a:t>jak każda inna treść na stronie internetowej muszą być dostępne</a:t>
            </a:r>
            <a:r>
              <a:rPr lang="pl-PL" sz="2300" dirty="0"/>
              <a:t> cyfrowo.</a:t>
            </a:r>
          </a:p>
          <a:p>
            <a:r>
              <a:rPr lang="pl-PL" sz="2300" dirty="0"/>
              <a:t>Można tworzyć dostępne cyfrowo dokumenty </a:t>
            </a:r>
            <a:r>
              <a:rPr lang="pl-PL" sz="2300" b="1" dirty="0"/>
              <a:t>w każdym formacie</a:t>
            </a:r>
            <a:r>
              <a:rPr lang="pl-PL" sz="2300" dirty="0"/>
              <a:t>. </a:t>
            </a:r>
          </a:p>
          <a:p>
            <a:r>
              <a:rPr lang="pl-PL" sz="2300" dirty="0"/>
              <a:t>Niedostępność formatu PDF to mit – niedostępne są skany w formacie PDF, ale sam format świetnie działa przy interaktywnych formularzach.</a:t>
            </a:r>
          </a:p>
          <a:p>
            <a:r>
              <a:rPr lang="pl-PL" sz="2300" dirty="0"/>
              <a:t>Programy MS Word, MS Excel, MS PowerPoint pozwalają tworzyć bardzo dostępne dokumenty – UWAGA! Należy korzystać z odpowiednich ich funkcji, a nie „ręcznie” tworzyć elementy treści. </a:t>
            </a:r>
          </a:p>
        </p:txBody>
      </p:sp>
    </p:spTree>
    <p:extLst>
      <p:ext uri="{BB962C8B-B14F-4D97-AF65-F5344CB8AC3E}">
        <p14:creationId xmlns:p14="http://schemas.microsoft.com/office/powerpoint/2010/main" val="159646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Wykorzystywanie listy kontrolnej w pracy redaktora</a:t>
            </a:r>
          </a:p>
        </p:txBody>
      </p:sp>
    </p:spTree>
    <p:extLst>
      <p:ext uri="{BB962C8B-B14F-4D97-AF65-F5344CB8AC3E}">
        <p14:creationId xmlns:p14="http://schemas.microsoft.com/office/powerpoint/2010/main" val="1578234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>
                <a:hlinkClick r:id="rId2"/>
              </a:rPr>
              <a:t>Narzędzie do samodzielnego wykrywania błędów dostępności cyfrowej strony internetowej</a:t>
            </a:r>
            <a:r>
              <a:rPr lang="pl-PL" sz="23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Powstała w oparciu o francuską metodologię RGAA (</a:t>
            </a:r>
            <a:r>
              <a:rPr lang="pl-PL" sz="2300" dirty="0" err="1"/>
              <a:t>Référentiel</a:t>
            </a:r>
            <a:r>
              <a:rPr lang="pl-PL" sz="2300" dirty="0"/>
              <a:t> </a:t>
            </a:r>
            <a:r>
              <a:rPr lang="pl-PL" sz="2300" dirty="0" err="1"/>
              <a:t>Général</a:t>
            </a:r>
            <a:r>
              <a:rPr lang="pl-PL" sz="2300" dirty="0"/>
              <a:t> </a:t>
            </a:r>
            <a:r>
              <a:rPr lang="pl-PL" sz="2300" dirty="0" err="1"/>
              <a:t>d’Accessibilité</a:t>
            </a:r>
            <a:r>
              <a:rPr lang="pl-PL" sz="2300" dirty="0"/>
              <a:t> des </a:t>
            </a:r>
            <a:r>
              <a:rPr lang="pl-PL" sz="2300" dirty="0" err="1"/>
              <a:t>Administrations</a:t>
            </a:r>
            <a:r>
              <a:rPr lang="pl-PL" sz="2300" dirty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Składa się z pytań, opisów testów i możliwych odpowiedzi.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Nie zastępuje badania wykonanego przez eksperta ds. dostępności cyfrowej,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824853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element &lt;</a:t>
            </a:r>
            <a:r>
              <a:rPr lang="pl-PL" dirty="0" err="1"/>
              <a:t>img</a:t>
            </a:r>
            <a:r>
              <a:rPr lang="pl-PL" dirty="0"/>
              <a:t>&gt; przekazujący informacje ma poprawnie sformułowany atrybut &lt;alt&gt;?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jest element graficzny &lt;</a:t>
            </a:r>
            <a:r>
              <a:rPr lang="pl-PL" sz="2300" dirty="0" err="1"/>
              <a:t>img</a:t>
            </a:r>
            <a:r>
              <a:rPr lang="pl-PL" sz="2300" dirty="0"/>
              <a:t>&gt;, który obrazem przekazuje informacje (a nie jest wyłącznie dekoracyjny),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każdy taki element ma atrybut &lt;alt&gt; z odpowiednią treścią opisującą jego wygląd lub funkcję (w przypadku linków graficznych)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jest tekst w formie grafiki &lt;</a:t>
            </a:r>
            <a:r>
              <a:rPr lang="pl-PL" sz="2300" dirty="0" err="1"/>
              <a:t>img</a:t>
            </a:r>
            <a:r>
              <a:rPr lang="pl-PL" sz="2300" dirty="0"/>
              <a:t>&gt;. Jeśli tak, sprawdź czy jego opis alternatywny ma dokładanie tę samą treść co ten graficzny tekst.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983077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dekoracyjny element &lt;</a:t>
            </a:r>
            <a:r>
              <a:rPr lang="pl-PL" dirty="0" err="1"/>
              <a:t>img</a:t>
            </a:r>
            <a:r>
              <a:rPr lang="pl-PL" dirty="0"/>
              <a:t>&gt; ma pusty atrybut &lt;alt&gt;?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r>
              <a:rPr lang="pl-PL" sz="2300" dirty="0"/>
              <a:t>Sprawdź, czy każdy wyłącznie dekoracyjny element graficzny &lt;</a:t>
            </a:r>
            <a:r>
              <a:rPr lang="pl-PL" sz="2300" dirty="0" err="1"/>
              <a:t>img</a:t>
            </a:r>
            <a:r>
              <a:rPr lang="pl-PL" sz="2300" dirty="0"/>
              <a:t>&gt; ma pusty atrybut &lt;alt&gt; (alt=””).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4063346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złożony element graficzny ma poszerzony opis?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są złożone elementy graficzne (np. skomplikowane infografiki, wykresy, mapy itp.),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 czy takie elementy mają dodatkowy opis, który umożliwi dokładne zrozumienie ich zawartości np. przez osoby niewidome. Opis ten może być umieszczony obok elementu graficznego lub w formie linku prowadzącego do miejsca, gdzie można go przeczytać.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280618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powtarzające się elementy graficzne mają zawsze taką samą alternatywę tekstową?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są powtarzające się elementy graficzne, </a:t>
            </a:r>
            <a:r>
              <a:rPr lang="pl-PL" sz="2300" b="1" dirty="0"/>
              <a:t>które pełnią taką samą lub analogiczną funkcję</a:t>
            </a:r>
            <a:r>
              <a:rPr lang="pl-PL" sz="23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Jeśli tak, sprawdź czy każdy z tych elementów ma taki sam jego opis alternatywny, etykietę lub atrybut &lt;</a:t>
            </a:r>
            <a:r>
              <a:rPr lang="pl-PL" sz="2300" dirty="0" err="1"/>
              <a:t>title</a:t>
            </a:r>
            <a:r>
              <a:rPr lang="pl-PL" sz="2300" dirty="0"/>
              <a:t>&gt;,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92129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funkcja linków o tej samej treści jest spójna w całym serwisie?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badanych stronach są linki o takiej samej treści,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Jeśli tak, sprawdź czy zawsze mają tę samą funkcję lub prowadzą do tego </a:t>
            </a:r>
            <a:r>
              <a:rPr lang="pl-PL" sz="2300" dirty="0" smtClean="0"/>
              <a:t>samego </a:t>
            </a:r>
            <a:r>
              <a:rPr lang="pl-PL" sz="2300" dirty="0"/>
              <a:t>celu</a:t>
            </a:r>
            <a:r>
              <a:rPr lang="pl-PL" sz="2300" dirty="0" smtClean="0"/>
              <a:t>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9541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cel i działanie linku są łatwe do zrozumienia?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treści linków na stronie są łatwe do zrozumienia samodzielnie lub ze wsparciem treści z atrybutu &lt;</a:t>
            </a:r>
            <a:r>
              <a:rPr lang="pl-PL" sz="2300" dirty="0" err="1"/>
              <a:t>title</a:t>
            </a:r>
            <a:r>
              <a:rPr lang="pl-PL" sz="2300" dirty="0"/>
              <a:t>&gt; lub innej treści otaczającej link,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Zwróć uwagę na linki typu „czytaj więcej”, „pobierz” itp. Linki te są trudne do użycia przez osoby niewidome bo ich treść nie wskazuje precyzyjnie do czego prowadzą – sprawdź, czy te linki są uzupełnione o treść </a:t>
            </a:r>
            <a:r>
              <a:rPr lang="pl-PL" sz="2300" dirty="0" err="1"/>
              <a:t>dojaśniającą</a:t>
            </a:r>
            <a:r>
              <a:rPr lang="pl-PL" sz="2300" dirty="0"/>
              <a:t> (może być ukryta wizualnie, ale musi być dostępna dla czytników ekranu).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95679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w link do dokumentu do pobrania ma informacje o jego formacie, rozmiarze i języku?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link do dokumentu do pobrania ma w swojej treści informację o formacie i rozmiarze dokumentu, a także, jeśli to konieczne, o jego języku. Przykładowy wygląd linku prowadzącego do dokumentu do pobrania: Nazwa dokumentu (100 KB, PDF)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Jeśli nie, sprawdź czy takie informacje nie są podane w innym sposób, bezpośrednio obok tego linku.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423913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na każdej stronie jest nagłówek &lt;h1&gt;?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jest poprawnie umieszczony nagłówek &lt;h1&gt;, który opisuje/tytułuje zawartość danej strony,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 czy na stronie nie ma więcej nagłówków &lt;h1&gt; - jest to dopuszczalne tylko gdy na jednej stronie są całkowicie odrębne, niepowiązane ze sobą hierarchicznie i logiczne bloki treści.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336991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nagłówki są zdefiniowane w kodzie strony, w odpowiedniej kolejności?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0"/>
            <a:ext cx="10271476" cy="47931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Nagłówki mają logicznie oddawać strukturę dokumentu. Muszą być ułożone w kolejności od najwyższego (h1) do najniższego, bez żadnych „dziur” w układzie logicznym (po nagłówku &lt;h1&gt; musi być &lt;h2&gt;, a nie &lt;h4&gt;)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nie ma treści, które tylko wizualnie są nagłówkami, a w kodzie nie mają znacznika &lt;h…&gt; na odpowiednim poziomie,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są elementy oznaczone niepotrzebnie w kodzie jako nagłówki,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 czy zachowana jest logiczna kolejność i ciągłość struktury nagłówkowej na stronie.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612196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listy elementów są zdefiniowane w kodzie strony?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r>
              <a:rPr lang="pl-PL" sz="2300" dirty="0"/>
              <a:t>Sprawdź, czy wszystkie bloki tekstu wyglądające jak listy elementów zdefiniowane są jako takie w kodzie HTML.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416682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tabele prezentujące dane mają poprawnie zdefiniowane nagłówki połączone z danymi?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r>
              <a:rPr lang="pl-PL" sz="2300" dirty="0"/>
              <a:t>Sprawdź, czy w każdej tabeli prezentującej dane: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wszystkie nagłówki (kolumn lub linii) zdefiniowane są w znacznikach &lt;th&gt; i mają niepowtarzalne &lt;id&gt;,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odpowiadające nagłówkom komórki tabel są połączone z nimi za pomocą atrybutu &lt;</a:t>
            </a:r>
            <a:r>
              <a:rPr lang="pl-PL" sz="2300" dirty="0" err="1"/>
              <a:t>headers</a:t>
            </a:r>
            <a:r>
              <a:rPr lang="pl-PL" sz="2300" dirty="0"/>
              <a:t>&gt; lub &lt;</a:t>
            </a:r>
            <a:r>
              <a:rPr lang="pl-PL" sz="2300" dirty="0" err="1"/>
              <a:t>scope</a:t>
            </a:r>
            <a:r>
              <a:rPr lang="pl-PL" sz="2300" dirty="0"/>
              <a:t>&gt;.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08032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jest tabela prezentująca dane, stworzona w inny sposób niż znacznikami tabel?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r>
              <a:rPr lang="pl-PL" sz="2300" dirty="0"/>
              <a:t>Sprawdź, czy żadna tabela prezentujące dane nie jest stworzone „ręcznie” (np. liniami, czy znakami w edytorze tekstu), a nie za pomocą znaczników tabeli.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87390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cytaty są poprawne określone w kodzie HTML?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są cytaty,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Jeśli tak sprawdź czy w kodzie HTML cytat jest zawsze w znaczniku &lt;q&gt; lub &lt;</a:t>
            </a:r>
            <a:r>
              <a:rPr lang="pl-PL" sz="2300" dirty="0" err="1"/>
              <a:t>blockquote</a:t>
            </a:r>
            <a:r>
              <a:rPr lang="pl-PL" sz="2300" dirty="0"/>
              <a:t>&gt;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943936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22585"/>
          </a:xfrm>
        </p:spPr>
        <p:txBody>
          <a:bodyPr>
            <a:normAutofit/>
          </a:bodyPr>
          <a:lstStyle/>
          <a:p>
            <a:r>
              <a:rPr lang="pl-PL" dirty="0"/>
              <a:t>Czy film lub animacja zawierające ścieżkę dźwiękową mają napisy dla osób niesłyszących?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271476" cy="4374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 czy na stronie jest film lub animacja ze ścieżką dźwiękową,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 czy te materiały nie powtarzają wyłącznie treści prezentowanych w tekście obok,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Jeśli nie, sprawdź czy do każdego takiego filmu lub animacji dodane są napisy dla osób niesłyszących. Takie napisy oprócz treści wypowiadanych przez lektora i/lub bohaterów muszą mieć również informacje o innych dźwiękach ważnych dla zrozumienia treści.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653342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66964"/>
          </a:xfrm>
        </p:spPr>
        <p:txBody>
          <a:bodyPr>
            <a:normAutofit/>
          </a:bodyPr>
          <a:lstStyle/>
          <a:p>
            <a:r>
              <a:rPr lang="pl-PL" dirty="0"/>
              <a:t>Czy filmy i animacje mają audiodeskrypcję?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6199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na stronie są filmy, animacje czy inne multimedia, które przekazują ważne informacje obrazem (np. w filmach promocyjnych czy będących relacjami z jakiś wydarzeń obraz jest często ważniejszy niż ścieżka lektora),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Sprawdź, czy w tekście obok takiego elementu, nie ma dokładnego opisu ważnych informacji przekazywanych obrazem,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Jeśli nie ma takiego opisu tekstowego, sprawdź czy do elementu jest dodana audiodeskrypcja (dodatkowa ścieżka dźwiękowa z lektorem, który opowiada poszczególne sceny). Sprawdź czy dokładanie opisuje ona poszczególne sceny/widoki.</a:t>
            </a:r>
          </a:p>
        </p:txBody>
      </p:sp>
    </p:spTree>
    <p:extLst>
      <p:ext uri="{BB962C8B-B14F-4D97-AF65-F5344CB8AC3E}">
        <p14:creationId xmlns:p14="http://schemas.microsoft.com/office/powerpoint/2010/main" val="296486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Przyjazność dla osób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r>
              <a:rPr lang="pl-PL" sz="2300" dirty="0"/>
              <a:t>Dzięki dostępności cyfrowej osoby z niepełnosprawnościami mogą wygodnie korzystać z serwisów internetowych i aplikacji mobilnych.</a:t>
            </a:r>
          </a:p>
          <a:p>
            <a:r>
              <a:rPr lang="pl-PL" sz="2300" dirty="0"/>
              <a:t>W dostępności nie chodzi jednak tylko o dostęp czy komfort korzystania – dostępność to prawo człowieka.</a:t>
            </a:r>
          </a:p>
        </p:txBody>
      </p:sp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66964"/>
          </a:xfrm>
        </p:spPr>
        <p:txBody>
          <a:bodyPr>
            <a:normAutofit/>
          </a:bodyPr>
          <a:lstStyle/>
          <a:p>
            <a:r>
              <a:rPr lang="pl-PL" dirty="0"/>
              <a:t>Przydatne linki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61991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hlinkClick r:id="rId2"/>
              </a:rPr>
              <a:t>Polskie tłumaczenie wytycznych WCAG 2.1</a:t>
            </a:r>
            <a:endParaRPr lang="pl-PL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hlinkClick r:id="rId3"/>
              </a:rPr>
              <a:t>Ustawa o dostępności cyfrowej stron internetowych i aplikacji podmiotów publicznych</a:t>
            </a:r>
            <a:endParaRPr lang="pl-PL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hlinkClick r:id="rId4"/>
              </a:rPr>
              <a:t>Proste omówienie przepisów związanych z dostępnością cyfrową dla podmiotów publicznych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578605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uwagę.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824344" cy="16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Obowiązek i szansa dla podmiotów publicznych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r>
              <a:rPr lang="pl-PL" sz="2300" dirty="0"/>
              <a:t>Dostępność cyfrowa to </a:t>
            </a:r>
            <a:r>
              <a:rPr lang="pl-PL" sz="2300" dirty="0">
                <a:hlinkClick r:id="rId2"/>
              </a:rPr>
              <a:t>obowiązek prawny</a:t>
            </a:r>
            <a:r>
              <a:rPr lang="pl-PL" sz="2300" dirty="0"/>
              <a:t> – wynika z ustawy o dostępności cyfrowej stron internetowych i aplikacji mobilnych podmiotów publicznych.</a:t>
            </a:r>
          </a:p>
          <a:p>
            <a:r>
              <a:rPr lang="pl-PL" sz="2300" dirty="0"/>
              <a:t>To także szansa dla podmiotów na dotarcie do szerokiej grupy użytkowników, w tym osób z niepełnosprawnościami.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57575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wymagający zaplanowania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r>
              <a:rPr lang="pl-PL" sz="2300" dirty="0"/>
              <a:t>Dostępność cyfrowa „staje się”, a nie „jest”. </a:t>
            </a:r>
          </a:p>
          <a:p>
            <a:r>
              <a:rPr lang="pl-PL" sz="2300" dirty="0"/>
              <a:t>Bez konsekwentnych, planowanych działań nie sposób zapewnić ją nawet na poziomie „zgodny z prawem”.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74147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3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/>
          <a:lstStyle/>
          <a:p>
            <a:r>
              <a:rPr lang="pl-PL" dirty="0"/>
              <a:t>Dostępny, czyli jaki?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xmlns="" id="{26190208-A81D-374F-82F2-6C24429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55" y="1905323"/>
            <a:ext cx="10660956" cy="925421"/>
          </a:xfrm>
        </p:spPr>
        <p:txBody>
          <a:bodyPr>
            <a:noAutofit/>
          </a:bodyPr>
          <a:lstStyle/>
          <a:p>
            <a:r>
              <a:rPr lang="pl-PL" sz="2300" dirty="0"/>
              <a:t>Umożliwiający</a:t>
            </a:r>
            <a:r>
              <a:rPr lang="pl-PL" sz="2300" b="1" dirty="0"/>
              <a:t> pełny</a:t>
            </a:r>
            <a:r>
              <a:rPr lang="pl-PL" sz="2300" dirty="0"/>
              <a:t>, </a:t>
            </a:r>
            <a:r>
              <a:rPr lang="pl-PL" sz="2300" b="1" dirty="0"/>
              <a:t>samodzielny</a:t>
            </a:r>
            <a:r>
              <a:rPr lang="pl-PL" sz="2300" dirty="0"/>
              <a:t>, </a:t>
            </a:r>
            <a:r>
              <a:rPr lang="pl-PL" sz="2300" b="1" dirty="0"/>
              <a:t>bezpieczny</a:t>
            </a:r>
            <a:r>
              <a:rPr lang="pl-PL" sz="2300" dirty="0"/>
              <a:t> dostęp do informacji i usług elektronicznych, niezależnie od:</a:t>
            </a:r>
          </a:p>
        </p:txBody>
      </p:sp>
      <p:pic>
        <p:nvPicPr>
          <p:cNvPr id="8" name="Grafika 7" descr="Ikona - Mężczyzna z laską">
            <a:extLst>
              <a:ext uri="{FF2B5EF4-FFF2-40B4-BE49-F238E27FC236}">
                <a16:creationId xmlns:a16="http://schemas.microsoft.com/office/drawing/2014/main" xmlns="" id="{5CD3EEB8-569E-E345-8678-D80D6681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20" y="3276563"/>
            <a:ext cx="1582932" cy="158293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B2193CC-3A1B-8448-BE1F-3B77452183CD}"/>
              </a:ext>
            </a:extLst>
          </p:cNvPr>
          <p:cNvSpPr txBox="1"/>
          <p:nvPr/>
        </p:nvSpPr>
        <p:spPr>
          <a:xfrm>
            <a:off x="1215757" y="5008014"/>
            <a:ext cx="955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wieku</a:t>
            </a:r>
          </a:p>
        </p:txBody>
      </p:sp>
      <p:pic>
        <p:nvPicPr>
          <p:cNvPr id="10" name="Grafika 9" descr="Ikona - Osoba na wózku inwalidzkim">
            <a:extLst>
              <a:ext uri="{FF2B5EF4-FFF2-40B4-BE49-F238E27FC236}">
                <a16:creationId xmlns:a16="http://schemas.microsoft.com/office/drawing/2014/main" xmlns="" id="{06A74051-1DFA-0E46-8101-4918D07F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0" y="3276563"/>
            <a:ext cx="1625760" cy="1625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589BB4C4-AEEB-D445-BDED-DBCEDD046CDA}"/>
              </a:ext>
            </a:extLst>
          </p:cNvPr>
          <p:cNvSpPr txBox="1"/>
          <p:nvPr/>
        </p:nvSpPr>
        <p:spPr>
          <a:xfrm>
            <a:off x="2361944" y="5008014"/>
            <a:ext cx="2815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rodzaju</a:t>
            </a:r>
          </a:p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niepełnosprawności</a:t>
            </a:r>
          </a:p>
        </p:txBody>
      </p:sp>
      <p:pic>
        <p:nvPicPr>
          <p:cNvPr id="13" name="Grafika 12" descr="Ikona - Laptop">
            <a:extLst>
              <a:ext uri="{FF2B5EF4-FFF2-40B4-BE49-F238E27FC236}">
                <a16:creationId xmlns:a16="http://schemas.microsoft.com/office/drawing/2014/main" xmlns="" id="{A8386605-3302-6D4E-B2E0-2BDD60E9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430" y="3382253"/>
            <a:ext cx="1625760" cy="162576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9C09F18-C25C-7740-865A-2AF32BA0C528}"/>
              </a:ext>
            </a:extLst>
          </p:cNvPr>
          <p:cNvSpPr txBox="1"/>
          <p:nvPr/>
        </p:nvSpPr>
        <p:spPr>
          <a:xfrm>
            <a:off x="5440054" y="5018266"/>
            <a:ext cx="1170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sprzętu</a:t>
            </a:r>
          </a:p>
        </p:txBody>
      </p:sp>
      <p:pic>
        <p:nvPicPr>
          <p:cNvPr id="15" name="Grafika 14" descr="Ikona - Mózg w głowie">
            <a:extLst>
              <a:ext uri="{FF2B5EF4-FFF2-40B4-BE49-F238E27FC236}">
                <a16:creationId xmlns:a16="http://schemas.microsoft.com/office/drawing/2014/main" xmlns="" id="{858D5489-A656-5E49-9A74-005277CB8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869" y="3106499"/>
            <a:ext cx="1625760" cy="162576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38C6EBBC-FED5-3847-B9FA-762028B51F93}"/>
              </a:ext>
            </a:extLst>
          </p:cNvPr>
          <p:cNvSpPr txBox="1"/>
          <p:nvPr/>
        </p:nvSpPr>
        <p:spPr>
          <a:xfrm>
            <a:off x="7009640" y="5018266"/>
            <a:ext cx="1866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umiejętności</a:t>
            </a:r>
          </a:p>
        </p:txBody>
      </p:sp>
      <p:pic>
        <p:nvPicPr>
          <p:cNvPr id="2" name="Obraz 1" descr="Ikona - Kobieta trzymająca dzieck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76" y="3382253"/>
            <a:ext cx="1283952" cy="128395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38C6EBBC-FED5-3847-B9FA-762028B51F93}"/>
              </a:ext>
            </a:extLst>
          </p:cNvPr>
          <p:cNvSpPr txBox="1"/>
          <p:nvPr/>
        </p:nvSpPr>
        <p:spPr>
          <a:xfrm>
            <a:off x="9293895" y="5018893"/>
            <a:ext cx="1170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sytuacji</a:t>
            </a:r>
          </a:p>
        </p:txBody>
      </p:sp>
    </p:spTree>
    <p:extLst>
      <p:ext uri="{BB962C8B-B14F-4D97-AF65-F5344CB8AC3E}">
        <p14:creationId xmlns:p14="http://schemas.microsoft.com/office/powerpoint/2010/main" val="15201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Mit jednorodności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r>
              <a:rPr lang="pl-PL" sz="2300" dirty="0"/>
              <a:t>Nie ma jednej, spójnej grupy „osoby z niepełnosprawnością”.</a:t>
            </a:r>
          </a:p>
          <a:p>
            <a:r>
              <a:rPr lang="pl-PL" sz="2300" dirty="0"/>
              <a:t>Nawet w podziale na dane rodzaje niepełnosprawności użytkownicy mocno różnią się między sobą i korzystają z różnych rozwiązań.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82611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słabowidzące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Potrzebują dobrego kontrastu,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Zwykle nie potrzebują specjalnych wersji wysokokontrastowych,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Wygodne są dla nich duże obszary </a:t>
            </a:r>
            <a:r>
              <a:rPr lang="pl-PL" sz="2300" dirty="0" err="1"/>
              <a:t>klikalne</a:t>
            </a:r>
            <a:r>
              <a:rPr lang="pl-PL" sz="23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Powiększają widok strony o kilkaset procent – doceniają </a:t>
            </a:r>
            <a:r>
              <a:rPr lang="pl-PL" sz="2300" dirty="0" err="1"/>
              <a:t>responsywność</a:t>
            </a:r>
            <a:r>
              <a:rPr lang="pl-PL" sz="23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dirty="0"/>
              <a:t>Często źle czują się na stronach, na których wszystko się zwija/rozwija po najechaniu kursorem lub działa na warstwach.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175456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6399</TotalTime>
  <Words>1860</Words>
  <Application>Microsoft Office PowerPoint</Application>
  <PresentationFormat>Panoramiczny</PresentationFormat>
  <Paragraphs>161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Open Sans</vt:lpstr>
      <vt:lpstr>Calibri</vt:lpstr>
      <vt:lpstr>Open Sans Semibold</vt:lpstr>
      <vt:lpstr>Calibri Light</vt:lpstr>
      <vt:lpstr>Office Theme</vt:lpstr>
      <vt:lpstr>Podstawy tworzenia  dostępnych cyfrowo treści</vt:lpstr>
      <vt:lpstr>Plan szkolenia</vt:lpstr>
      <vt:lpstr>Czym jest dostępność cyfrowa?</vt:lpstr>
      <vt:lpstr>Przyjazność dla osób z niepełnosprawnościami</vt:lpstr>
      <vt:lpstr>Obowiązek i szansa dla podmiotów publicznych</vt:lpstr>
      <vt:lpstr>Proces wymagający zaplanowania</vt:lpstr>
      <vt:lpstr>Dostępny, czyli jaki?</vt:lpstr>
      <vt:lpstr>Mit jednorodności</vt:lpstr>
      <vt:lpstr>Osoby słabowidzące </vt:lpstr>
      <vt:lpstr>Osoby niewidome</vt:lpstr>
      <vt:lpstr>Osoby z niepełnosprawnością ruchową</vt:lpstr>
      <vt:lpstr>Osoby słabosłyszące </vt:lpstr>
      <vt:lpstr>Osoby niesłyszące (Głusi)</vt:lpstr>
      <vt:lpstr>Inni użytkownicy korzystający z dostępności cyfrowej</vt:lpstr>
      <vt:lpstr>Wytyczne Web Content Accessibility Guidelines (WCAG)</vt:lpstr>
      <vt:lpstr>Czym i o czym jest WCAG?</vt:lpstr>
      <vt:lpstr>Najważniejsze aspekty dostępności treści</vt:lpstr>
      <vt:lpstr>Struktura treści</vt:lpstr>
      <vt:lpstr>Alternatywa tekstowa dla elementów graficznych</vt:lpstr>
      <vt:lpstr>Alternatywa dla multimediów</vt:lpstr>
      <vt:lpstr>Zrozumiałość czyli prosty język</vt:lpstr>
      <vt:lpstr>Dokumenty dostępne cyfrowo</vt:lpstr>
      <vt:lpstr>Wykorzystywanie listy kontrolnej w pracy redaktora</vt:lpstr>
      <vt:lpstr>Lista kontrolna</vt:lpstr>
      <vt:lpstr>Czy element &lt;img&gt; przekazujący informacje ma poprawnie sformułowany atrybut &lt;alt&gt;? </vt:lpstr>
      <vt:lpstr>Czy dekoracyjny element &lt;img&gt; ma pusty atrybut &lt;alt&gt;? </vt:lpstr>
      <vt:lpstr>Czy złożony element graficzny ma poszerzony opis? </vt:lpstr>
      <vt:lpstr>Czy powtarzające się elementy graficzne mają zawsze taką samą alternatywę tekstową?</vt:lpstr>
      <vt:lpstr>Czy funkcja linków o tej samej treści jest spójna w całym serwisie? </vt:lpstr>
      <vt:lpstr>Czy cel i działanie linku są łatwe do zrozumienia? </vt:lpstr>
      <vt:lpstr>Czy w link do dokumentu do pobrania ma informacje o jego formacie, rozmiarze i języku? </vt:lpstr>
      <vt:lpstr>Czy na każdej stronie jest nagłówek &lt;h1&gt;?</vt:lpstr>
      <vt:lpstr>Czy nagłówki są zdefiniowane w kodzie strony, w odpowiedniej kolejności?</vt:lpstr>
      <vt:lpstr>Czy listy elementów są zdefiniowane w kodzie strony? </vt:lpstr>
      <vt:lpstr>Czy tabele prezentujące dane mają poprawnie zdefiniowane nagłówki połączone z danymi?</vt:lpstr>
      <vt:lpstr>Czy jest tabela prezentująca dane, stworzona w inny sposób niż znacznikami tabel? </vt:lpstr>
      <vt:lpstr>Czy cytaty są poprawne określone w kodzie HTML? </vt:lpstr>
      <vt:lpstr>Czy film lub animacja zawierające ścieżkę dźwiękową mają napisy dla osób niesłyszących? </vt:lpstr>
      <vt:lpstr>Czy filmy i animacje mają audiodeskrypcję? </vt:lpstr>
      <vt:lpstr>Pytania?</vt:lpstr>
      <vt:lpstr>Przydatne linki</vt:lpstr>
      <vt:lpstr>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tworzenia dostępnych cyfrowo treści na strony www</dc:title>
  <dc:creator>Krycki Wojciech</dc:creator>
  <cp:lastModifiedBy>Dębski Jakub</cp:lastModifiedBy>
  <cp:revision>378</cp:revision>
  <dcterms:created xsi:type="dcterms:W3CDTF">2018-01-11T08:55:36Z</dcterms:created>
  <dcterms:modified xsi:type="dcterms:W3CDTF">2022-04-20T14:09:46Z</dcterms:modified>
</cp:coreProperties>
</file>