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31"/>
  </p:notesMasterIdLst>
  <p:sldIdLst>
    <p:sldId id="256" r:id="rId2"/>
    <p:sldId id="312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333" r:id="rId24"/>
    <p:sldId id="334" r:id="rId25"/>
    <p:sldId id="335" r:id="rId26"/>
    <p:sldId id="336" r:id="rId27"/>
    <p:sldId id="337" r:id="rId28"/>
    <p:sldId id="338" r:id="rId29"/>
    <p:sldId id="278" r:id="rId30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2" d="100"/>
          <a:sy n="62" d="100"/>
        </p:scale>
        <p:origin x="7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EB59C-E76B-41CD-AAE2-E48A7AB4B10A}" type="datetimeFigureOut">
              <a:rPr lang="pl-PL" smtClean="0"/>
              <a:t>2018-02-08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4BBFC9-9574-4734-9AD0-AB6D34C4AE2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672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BBFC9-9574-4734-9AD0-AB6D34C4AE20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1530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BBFC9-9574-4734-9AD0-AB6D34C4AE20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1774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4D786-8C67-4C88-938E-B85344DF052E}" type="datetime1">
              <a:rPr lang="en-US" smtClean="0"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1BB1C-C121-4E3D-B115-58E2F31B5275}" type="datetime1">
              <a:rPr lang="en-US" smtClean="0"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8890-9E72-4E4C-A0EC-E03BB1D88AD8}" type="datetime1">
              <a:rPr lang="en-US" smtClean="0"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47201-293D-464C-BE17-07B30368AA74}" type="datetime1">
              <a:rPr lang="en-US" smtClean="0"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E2741-86D7-448A-A9F8-7749B57C1AF3}" type="datetime1">
              <a:rPr lang="en-US" smtClean="0"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51108-3516-43F4-8957-2E13C88652F5}" type="datetime1">
              <a:rPr lang="en-US" smtClean="0"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1C3B2-1910-4D11-A223-240D3684F5B0}" type="datetime1">
              <a:rPr lang="en-US" smtClean="0"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AFB2-ACDD-446B-BF4F-82AB818F4AA1}" type="datetime1">
              <a:rPr lang="en-US" smtClean="0"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F109-3FFD-48EA-8D34-7FAE861CB8D5}" type="datetime1">
              <a:rPr lang="en-US" smtClean="0"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F90E2-15E4-4867-9405-EE45281292A6}" type="datetime1">
              <a:rPr lang="en-US" smtClean="0"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7CBA6-985B-4B5B-B4B5-195F30A083B6}" type="datetime1">
              <a:rPr lang="en-US" smtClean="0"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3401-5FF1-4DD9-A449-39EC4EE31AA4}" type="datetime1">
              <a:rPr lang="en-US" smtClean="0"/>
              <a:t>2/8/2018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5A7D2-9DBA-4903-A69C-5B6E0353B0A6}" type="datetime1">
              <a:rPr lang="en-US" smtClean="0"/>
              <a:t>2/8/2018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8C7DF-C83B-44C1-BCF2-7F39A817B738}" type="datetime1">
              <a:rPr lang="en-US" smtClean="0"/>
              <a:t>2/8/2018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9B214-2C51-43BE-B77E-9DADE4F7F92F}" type="datetime1">
              <a:rPr lang="en-US" smtClean="0"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E2137-81FF-49B0-A9FC-5FCBC7E3A527}" type="datetime1">
              <a:rPr lang="en-US" smtClean="0"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05C39-2EA6-4D6B-81F4-249740CEF5D5}" type="datetime1">
              <a:rPr lang="en-US" smtClean="0"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92313" y="1028700"/>
            <a:ext cx="9142412" cy="2413000"/>
          </a:xfrm>
        </p:spPr>
        <p:txBody>
          <a:bodyPr>
            <a:noAutofit/>
          </a:bodyPr>
          <a:lstStyle/>
          <a:p>
            <a:pPr algn="ctr"/>
            <a:r>
              <a:rPr lang="pl-PL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Nadzór nad bezpieczeństwem żywności </a:t>
            </a:r>
            <a:br>
              <a:rPr lang="pl-PL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rola Ministra Zdrowia, Głównego Inspektora Sanitarnego oraz organów Państwowej Inspekcji Sanitarnej</a:t>
            </a:r>
            <a:endParaRPr lang="pl-PL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802063" y="3937669"/>
            <a:ext cx="5119687" cy="1534862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Warszawa 8 lutego 2018 r. </a:t>
            </a:r>
          </a:p>
          <a:p>
            <a:endParaRPr lang="pl-PL" b="1" dirty="0" smtClean="0">
              <a:solidFill>
                <a:schemeClr val="tx1"/>
              </a:solidFill>
            </a:endParaRPr>
          </a:p>
          <a:p>
            <a:r>
              <a:rPr lang="pl-PL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Marek </a:t>
            </a:r>
            <a:r>
              <a:rPr lang="pl-PL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Posobkiewicz</a:t>
            </a:r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pl-PL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Główny Inspektor Sanitarny </a:t>
            </a:r>
          </a:p>
          <a:p>
            <a:endParaRPr lang="pl-PL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757803"/>
              </p:ext>
            </p:extLst>
          </p:nvPr>
        </p:nvGraphicFramePr>
        <p:xfrm>
          <a:off x="1992313" y="4116806"/>
          <a:ext cx="1368425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Fotografia Photo Editor" r:id="rId4" imgW="4896533" imgH="4847619" progId="MSPhotoEd.3">
                  <p:embed/>
                </p:oleObj>
              </mc:Choice>
              <mc:Fallback>
                <p:oleObj name="Fotografia Photo Editor" r:id="rId4" imgW="4896533" imgH="4847619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4116806"/>
                        <a:ext cx="1368425" cy="1355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241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11312" y="690262"/>
            <a:ext cx="8911687" cy="925290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Państwowa Inspekcja Sanitarna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11312" y="1625600"/>
            <a:ext cx="9640888" cy="4546600"/>
          </a:xfrm>
        </p:spPr>
        <p:txBody>
          <a:bodyPr>
            <a:normAutofit fontScale="92500" lnSpcReduction="10000"/>
          </a:bodyPr>
          <a:lstStyle/>
          <a:p>
            <a:pPr marL="0" lvl="0" indent="0" algn="just" defTabSz="449263">
              <a:spcBef>
                <a:spcPts val="700"/>
              </a:spcBef>
              <a:buClr>
                <a:prstClr val="white"/>
              </a:buCl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pl-PL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Główny Inspektor Sanitarny </a:t>
            </a:r>
            <a:r>
              <a:rPr lang="pl-PL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kieruje Państwową Inspekcją Sanitarną niestety tylko w aspekcie  działalności merytorycznej. </a:t>
            </a:r>
          </a:p>
          <a:p>
            <a:pPr marL="0" lvl="0" indent="0" algn="just" defTabSz="449263">
              <a:spcBef>
                <a:spcPts val="700"/>
              </a:spcBef>
              <a:buClr>
                <a:prstClr val="white"/>
              </a:buCl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pl-PL" sz="1900" b="1" dirty="0">
              <a:solidFill>
                <a:prstClr val="black">
                  <a:lumMod val="75000"/>
                  <a:lumOff val="25000"/>
                </a:prst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0" lvl="0" indent="0" algn="just" defTabSz="449263">
              <a:spcBef>
                <a:spcPts val="700"/>
              </a:spcBef>
              <a:buClr>
                <a:prstClr val="white"/>
              </a:buCl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pl-PL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Zadania Inspekcji wykonuje</a:t>
            </a:r>
            <a:r>
              <a:rPr lang="pl-PL" sz="1900" b="1" dirty="0"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:</a:t>
            </a:r>
          </a:p>
          <a:p>
            <a:pPr lvl="1" algn="just" defTabSz="449263">
              <a:spcBef>
                <a:spcPts val="7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pl-PL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16</a:t>
            </a:r>
            <a:r>
              <a:rPr lang="pl-PL" sz="1900" b="1" dirty="0"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pl-PL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Państwowych Wojewódzkich Inspektorów Sanitarnych </a:t>
            </a:r>
          </a:p>
          <a:p>
            <a:pPr lvl="1" algn="just" defTabSz="44926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pl-PL" sz="1900" b="1" dirty="0"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pl-PL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318</a:t>
            </a:r>
            <a:r>
              <a:rPr lang="pl-PL" sz="1900" b="1" dirty="0"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pl-PL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Państwowych Powiatowych Inspektorów Sanitarnych </a:t>
            </a:r>
          </a:p>
          <a:p>
            <a:pPr lvl="1" algn="just" defTabSz="449263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pl-PL" sz="1900" b="1" dirty="0"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pl-PL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  <a:r>
              <a:rPr lang="pl-PL" sz="1900" b="1" dirty="0"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pl-PL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Państwowych Granicznych Inspektorów Sanitarnych</a:t>
            </a:r>
          </a:p>
          <a:p>
            <a:pPr marL="57150" lvl="0" indent="0" algn="just" defTabSz="449263">
              <a:spcBef>
                <a:spcPts val="600"/>
              </a:spcBef>
              <a:buClr>
                <a:srgbClr val="DE7E18"/>
              </a:buCl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pl-PL" sz="1900" b="1" dirty="0">
              <a:solidFill>
                <a:prstClr val="black">
                  <a:lumMod val="75000"/>
                  <a:lumOff val="25000"/>
                </a:prst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57150" lvl="0" indent="0" algn="just" defTabSz="449263">
              <a:spcBef>
                <a:spcPts val="600"/>
              </a:spcBef>
              <a:buClr>
                <a:srgbClr val="DE7E18"/>
              </a:buCl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pl-PL" sz="19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Każdy z ww. organów zarządza aparatem wykonawczym, który stanowią odpowiednie wojewódzkie, powiatowe i graniczne stacje sanitarno- epidemiologiczne.  Wszystkie WSSE posiadają laboratoria badawcze, które w zakresie bezpieczeństwa żywności w 100% posiadają akredytację i sprawdzają się w badaniach biegłości krajowych i międzynarodowych a swoimi kompetencjami pokrywają 100% wymagań określonych w przepisach prawa żywnościowego w obszarze bezpieczeństwa żywności pochodzenia roślinnego.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18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0425" y="512462"/>
            <a:ext cx="8911687" cy="1280890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Państwowa Inspekcja Sanitarna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36712" y="1409700"/>
            <a:ext cx="8915400" cy="4787900"/>
          </a:xfrm>
        </p:spPr>
        <p:txBody>
          <a:bodyPr>
            <a:normAutofit lnSpcReduction="10000"/>
          </a:bodyPr>
          <a:lstStyle/>
          <a:p>
            <a:pPr marL="0" lvl="0" indent="0" algn="just">
              <a:buClr>
                <a:srgbClr val="A53010"/>
              </a:buClr>
              <a:buNone/>
            </a:pPr>
            <a:r>
              <a:rPr lang="pl-PL" sz="2000" b="1" dirty="0">
                <a:solidFill>
                  <a:prstClr val="black"/>
                </a:solidFill>
              </a:rPr>
              <a:t>Państwowa Inspekcja Sanitarna jako organ m.in. urzędowej kontroli żywności działając w strukturach Ministra Zdrowia i będąc przez niego nadzorowana została powołana do realizacji zadań z zakresu zdrowia publicznego poprzez sprawowanie nadzoru nad </a:t>
            </a:r>
            <a:r>
              <a:rPr lang="pl-PL" sz="2000" b="1" dirty="0">
                <a:solidFill>
                  <a:prstClr val="black"/>
                </a:solidFill>
                <a:cs typeface="Arial" panose="020B0604020202020204" pitchFamily="34" charset="0"/>
              </a:rPr>
              <a:t>przestrzeganiem </a:t>
            </a:r>
            <a:r>
              <a:rPr lang="pl-PL" sz="2000" b="1" dirty="0">
                <a:solidFill>
                  <a:srgbClr val="C00000"/>
                </a:solidFill>
                <a:cs typeface="Arial" panose="020B0604020202020204" pitchFamily="34" charset="0"/>
              </a:rPr>
              <a:t>przepisów prawa żywnościowego </a:t>
            </a:r>
            <a:r>
              <a:rPr lang="pl-PL" sz="2000" b="1" dirty="0">
                <a:solidFill>
                  <a:prstClr val="black"/>
                </a:solidFill>
                <a:cs typeface="Arial" panose="020B0604020202020204" pitchFamily="34" charset="0"/>
              </a:rPr>
              <a:t>w zakresie: </a:t>
            </a:r>
          </a:p>
          <a:p>
            <a:pPr lvl="0">
              <a:buClr>
                <a:srgbClr val="A53010"/>
              </a:buClr>
            </a:pPr>
            <a:r>
              <a:rPr lang="pl-PL" sz="2000" b="1" dirty="0">
                <a:solidFill>
                  <a:prstClr val="black"/>
                </a:solidFill>
                <a:cs typeface="Arial" panose="020B0604020202020204" pitchFamily="34" charset="0"/>
              </a:rPr>
              <a:t>produkcji i obrotu żywnością pochodzenia niezwierzęcego,</a:t>
            </a:r>
          </a:p>
          <a:p>
            <a:pPr lvl="0">
              <a:buClr>
                <a:srgbClr val="A53010"/>
              </a:buClr>
            </a:pPr>
            <a:r>
              <a:rPr lang="pl-PL" sz="2000" b="1" dirty="0">
                <a:solidFill>
                  <a:prstClr val="black"/>
                </a:solidFill>
                <a:cs typeface="Arial" panose="020B0604020202020204" pitchFamily="34" charset="0"/>
              </a:rPr>
              <a:t>produktów pochodzenia zwierzęcego znajdujących się  w handlu detalicznym,</a:t>
            </a:r>
          </a:p>
          <a:p>
            <a:pPr lvl="0">
              <a:buClr>
                <a:srgbClr val="A53010"/>
              </a:buClr>
            </a:pPr>
            <a:r>
              <a:rPr lang="pl-PL" sz="2000" b="1" dirty="0">
                <a:solidFill>
                  <a:prstClr val="black"/>
                </a:solidFill>
                <a:cs typeface="Arial" panose="020B0604020202020204" pitchFamily="34" charset="0"/>
              </a:rPr>
              <a:t>produkcją i obrotem materiałami i wyrobami przeznaczonymi do kontaktu z żywnością.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pl-PL" sz="2000" b="1" dirty="0">
                <a:solidFill>
                  <a:prstClr val="black"/>
                </a:solidFill>
                <a:cs typeface="Arial" panose="020B0604020202020204" pitchFamily="34" charset="0"/>
              </a:rPr>
              <a:t>W tym zakresie Inspekcja współpracuje z innymi organami urzędowej kontroli żywności, w szczególności z Inspekcją Weterynaryjną, która podobną rolę w zakresie żywności pochodzenia zwierzęcego pełni na rzecz zadań realizowanych przez Ministra Rolnictwa i Rozwoju Wsi.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19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89112" y="662210"/>
            <a:ext cx="8911687" cy="1280890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Państwowa Inspekcja Sanitarna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89112" y="1460500"/>
            <a:ext cx="8915400" cy="4577722"/>
          </a:xfrm>
        </p:spPr>
        <p:txBody>
          <a:bodyPr>
            <a:normAutofit fontScale="92500" lnSpcReduction="10000"/>
          </a:bodyPr>
          <a:lstStyle/>
          <a:p>
            <a:pPr marL="0" indent="0" defTabSz="449263">
              <a:spcBef>
                <a:spcPts val="600"/>
              </a:spcBef>
              <a:buClr>
                <a:srgbClr val="FFFFFF"/>
              </a:buCl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pl-PL" b="1" dirty="0">
                <a:solidFill>
                  <a:schemeClr val="tx1"/>
                </a:solidFill>
                <a:cs typeface="Arial" panose="020B0604020202020204" pitchFamily="34" charset="0"/>
              </a:rPr>
              <a:t>Nadzór nad bezpieczeństwem żywności w PIS sprawuje </a:t>
            </a:r>
            <a:r>
              <a:rPr lang="pl-PL" b="1" dirty="0">
                <a:solidFill>
                  <a:srgbClr val="C00000"/>
                </a:solidFill>
                <a:cs typeface="Arial" panose="020B0604020202020204" pitchFamily="34" charset="0"/>
              </a:rPr>
              <a:t>3300</a:t>
            </a:r>
            <a:r>
              <a:rPr lang="pl-PL" b="1" dirty="0">
                <a:cs typeface="Arial" panose="020B0604020202020204" pitchFamily="34" charset="0"/>
              </a:rPr>
              <a:t> </a:t>
            </a:r>
            <a:r>
              <a:rPr lang="pl-PL" b="1" dirty="0">
                <a:solidFill>
                  <a:schemeClr val="tx1"/>
                </a:solidFill>
                <a:cs typeface="Arial" panose="020B0604020202020204" pitchFamily="34" charset="0"/>
              </a:rPr>
              <a:t>specjalistów (</a:t>
            </a:r>
            <a:r>
              <a:rPr lang="pl-PL" b="1" dirty="0">
                <a:solidFill>
                  <a:srgbClr val="C00000"/>
                </a:solidFill>
                <a:cs typeface="Arial" panose="020B0604020202020204" pitchFamily="34" charset="0"/>
              </a:rPr>
              <a:t>2500 w nadzorze, 800 w laboratorium</a:t>
            </a:r>
            <a:r>
              <a:rPr lang="pl-PL" b="1" dirty="0">
                <a:solidFill>
                  <a:schemeClr val="tx1"/>
                </a:solidFill>
                <a:cs typeface="Arial" panose="020B0604020202020204" pitchFamily="34" charset="0"/>
              </a:rPr>
              <a:t>), którzy posiadają wykształcenie w kierunkach: farmacji, chemii, technologii żywności, weterynarii,  biologii, żywienia człowieka, zdrowia </a:t>
            </a:r>
            <a:r>
              <a:rPr lang="pl-PL" b="1" dirty="0" smtClean="0">
                <a:solidFill>
                  <a:schemeClr val="tx1"/>
                </a:solidFill>
                <a:cs typeface="Arial" panose="020B0604020202020204" pitchFamily="34" charset="0"/>
              </a:rPr>
              <a:t>publicznego.</a:t>
            </a:r>
            <a:endParaRPr lang="pl-PL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lvl="0" indent="0">
              <a:buClr>
                <a:srgbClr val="FFFFFF"/>
              </a:buClr>
              <a:buNone/>
            </a:pPr>
            <a:r>
              <a:rPr lang="pl-PL" b="1" dirty="0">
                <a:solidFill>
                  <a:schemeClr val="tx1"/>
                </a:solidFill>
                <a:cs typeface="Arial" panose="020B0604020202020204" pitchFamily="34" charset="0"/>
              </a:rPr>
              <a:t>W roku 2016 (brak jeszcze sprawozdań za 2017 r.)  organy Państwowej Inspekcji Sanitarnej obejmowały nadzorem </a:t>
            </a:r>
            <a:r>
              <a:rPr lang="pl-PL" b="1" dirty="0">
                <a:solidFill>
                  <a:srgbClr val="C00000"/>
                </a:solidFill>
                <a:cs typeface="Arial" panose="020B0604020202020204" pitchFamily="34" charset="0"/>
              </a:rPr>
              <a:t>464 498</a:t>
            </a:r>
            <a:r>
              <a:rPr lang="pl-PL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pl-PL" b="1" dirty="0">
                <a:solidFill>
                  <a:schemeClr val="tx1"/>
                </a:solidFill>
                <a:cs typeface="Arial" panose="020B0604020202020204" pitchFamily="34" charset="0"/>
              </a:rPr>
              <a:t>zakładów żywności i żywienia, w tym:</a:t>
            </a:r>
          </a:p>
          <a:p>
            <a:pPr lvl="0">
              <a:buClr>
                <a:srgbClr val="C00000"/>
              </a:buClr>
            </a:pPr>
            <a:r>
              <a:rPr lang="pl-PL" b="1" dirty="0">
                <a:solidFill>
                  <a:srgbClr val="C00000"/>
                </a:solidFill>
                <a:cs typeface="Arial" panose="020B0604020202020204" pitchFamily="34" charset="0"/>
              </a:rPr>
              <a:t>81 013 zakładów produkcji żywności,</a:t>
            </a:r>
          </a:p>
          <a:p>
            <a:pPr lvl="0">
              <a:buClr>
                <a:srgbClr val="C00000"/>
              </a:buClr>
            </a:pPr>
            <a:r>
              <a:rPr lang="pl-PL" b="1" dirty="0">
                <a:solidFill>
                  <a:srgbClr val="C00000"/>
                </a:solidFill>
                <a:cs typeface="Arial" panose="020B0604020202020204" pitchFamily="34" charset="0"/>
              </a:rPr>
              <a:t>254 350 obrotu żywnością,</a:t>
            </a:r>
          </a:p>
          <a:p>
            <a:pPr lvl="0">
              <a:buClr>
                <a:srgbClr val="C00000"/>
              </a:buClr>
            </a:pPr>
            <a:r>
              <a:rPr lang="pl-PL" b="1" dirty="0">
                <a:solidFill>
                  <a:srgbClr val="C00000"/>
                </a:solidFill>
                <a:cs typeface="Arial" panose="020B0604020202020204" pitchFamily="34" charset="0"/>
              </a:rPr>
              <a:t>123 880 zakładów żywienia zbiorowego,</a:t>
            </a:r>
          </a:p>
          <a:p>
            <a:pPr lvl="0">
              <a:buClr>
                <a:srgbClr val="C00000"/>
              </a:buClr>
            </a:pPr>
            <a:r>
              <a:rPr lang="pl-PL" b="1" dirty="0">
                <a:solidFill>
                  <a:srgbClr val="C00000"/>
                </a:solidFill>
                <a:cs typeface="Arial" panose="020B0604020202020204" pitchFamily="34" charset="0"/>
              </a:rPr>
              <a:t>5 255 </a:t>
            </a:r>
            <a:r>
              <a:rPr lang="pl-PL" b="1" dirty="0">
                <a:solidFill>
                  <a:schemeClr val="tx1"/>
                </a:solidFill>
                <a:cs typeface="Arial" panose="020B0604020202020204" pitchFamily="34" charset="0"/>
              </a:rPr>
              <a:t>wytwórni i miejsc obrotu materiałami i wyrobami przeznaczonymi do kontaktu z żywnością.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tx1"/>
                </a:solidFill>
              </a:rPr>
              <a:t>W 2016 r. laboratoria Państwowej Inspekcji Sanitarnej, działające w zintegrowanym systemie badania żywności, zbadały ogółem </a:t>
            </a:r>
            <a:r>
              <a:rPr lang="pl-PL" b="1" dirty="0">
                <a:solidFill>
                  <a:srgbClr val="C00000"/>
                </a:solidFill>
              </a:rPr>
              <a:t>80 369 </a:t>
            </a:r>
            <a:r>
              <a:rPr lang="pl-PL" b="1" dirty="0">
                <a:solidFill>
                  <a:schemeClr val="tx1"/>
                </a:solidFill>
              </a:rPr>
              <a:t>próbek środków spożywczych, z których </a:t>
            </a:r>
            <a:r>
              <a:rPr lang="pl-PL" b="1" dirty="0">
                <a:solidFill>
                  <a:srgbClr val="C00000"/>
                </a:solidFill>
              </a:rPr>
              <a:t>2 306 </a:t>
            </a:r>
            <a:r>
              <a:rPr lang="pl-PL" b="1" dirty="0">
                <a:solidFill>
                  <a:schemeClr val="tx1"/>
                </a:solidFill>
              </a:rPr>
              <a:t>nie spełniało obowiązujących wymagań jakości zdrowotnej co stanowiło</a:t>
            </a:r>
            <a:r>
              <a:rPr lang="pl-PL" b="1" dirty="0"/>
              <a:t> </a:t>
            </a:r>
            <a:r>
              <a:rPr lang="pl-PL" b="1" dirty="0">
                <a:solidFill>
                  <a:srgbClr val="C00000"/>
                </a:solidFill>
              </a:rPr>
              <a:t>2,87 % </a:t>
            </a:r>
            <a:r>
              <a:rPr lang="pl-PL" b="1" dirty="0">
                <a:solidFill>
                  <a:schemeClr val="tx1"/>
                </a:solidFill>
              </a:rPr>
              <a:t>zbadanych próbek (w 2015 r. – 2,7 %).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50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54212" y="512462"/>
            <a:ext cx="8911687" cy="1280890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Rola Państwowej Inspekcji Sanitarnej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62112" y="1447800"/>
            <a:ext cx="8915400" cy="4686300"/>
          </a:xfrm>
        </p:spPr>
        <p:txBody>
          <a:bodyPr>
            <a:normAutofit fontScale="85000" lnSpcReduction="20000"/>
          </a:bodyPr>
          <a:lstStyle/>
          <a:p>
            <a:pPr marL="0" lvl="0" indent="0">
              <a:lnSpc>
                <a:spcPct val="150000"/>
              </a:lnSpc>
              <a:spcAft>
                <a:spcPts val="1200"/>
              </a:spcAft>
              <a:buClr>
                <a:srgbClr val="A53010"/>
              </a:buClr>
              <a:buNone/>
            </a:pPr>
            <a:r>
              <a:rPr lang="pl-PL" sz="2400" b="1" dirty="0">
                <a:solidFill>
                  <a:schemeClr val="tx1"/>
                </a:solidFill>
              </a:rPr>
              <a:t>Zgodnie z polityką bezpieczeństwa żywności system urzędowej kontroli żywności realizowany przez organy Państwowej Inspekcji Sanitarnej nie opiera się wyłącznie na tzw. regule „od pola do stołu” lecz na działaniach </a:t>
            </a:r>
            <a:r>
              <a:rPr lang="pl-PL" sz="2400" b="1" dirty="0">
                <a:solidFill>
                  <a:srgbClr val="C00000"/>
                </a:solidFill>
              </a:rPr>
              <a:t>zapobiegawczych polegających przede wszystkim na monitorowaniu  sytuacji, ze szczególną obserwacją pojawiających się nowych zagrożeń ze strony żywności w Polsce i Europie oraz na szybkim reagowaniu organów nadzoru w celu przeciwdziałania niekorzystnym konsekwencjom zdrowotnym dla konsumentów ale także utrzymaniem wysokiej pozycji polskiej żywności w gospodarce krajowej oraz na rynku europejskim i światowym.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83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36712" y="702962"/>
            <a:ext cx="8911687" cy="782938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Państwowa Inspekcja Sanitarna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36712" y="1663700"/>
            <a:ext cx="8915400" cy="4051300"/>
          </a:xfrm>
        </p:spPr>
        <p:txBody>
          <a:bodyPr>
            <a:normAutofit fontScale="92500" lnSpcReduction="20000"/>
          </a:bodyPr>
          <a:lstStyle/>
          <a:p>
            <a:pPr marL="0" lvl="0" indent="0" algn="just">
              <a:buClr>
                <a:srgbClr val="A53010"/>
              </a:buClr>
              <a:buNone/>
            </a:pPr>
            <a:r>
              <a:rPr lang="pl-PL" sz="2400" b="1" dirty="0">
                <a:solidFill>
                  <a:srgbClr val="C00000"/>
                </a:solidFill>
              </a:rPr>
              <a:t>Nadzór w zakresie bezpieczeństwa żywności i żywienia sprawowany przez organy Państwowej Inspekcji Sanitarnej ma charakter kompleksowy i wpisuje </a:t>
            </a:r>
            <a:r>
              <a:rPr lang="pl-PL" sz="2400" b="1" dirty="0" smtClean="0">
                <a:solidFill>
                  <a:srgbClr val="C00000"/>
                </a:solidFill>
              </a:rPr>
              <a:t>się w </a:t>
            </a:r>
            <a:r>
              <a:rPr lang="pl-PL" sz="2400" b="1" dirty="0">
                <a:solidFill>
                  <a:srgbClr val="C00000"/>
                </a:solidFill>
              </a:rPr>
              <a:t>szeroko rozumiany nadzór epidemiologiczny. </a:t>
            </a:r>
            <a:r>
              <a:rPr lang="pl-PL" sz="2400" b="1" dirty="0" smtClean="0">
                <a:solidFill>
                  <a:schemeClr val="tx1"/>
                </a:solidFill>
              </a:rPr>
              <a:t>Państwowa Inspekcja Sanitarna w swych strukturach dysponuje specjalistycznym pionem nadzoru przeciwepidemicznego. W Głównym Inspektoracie Sanitarnym funkcjonuje Departament Zapobiegania oraz Zwalczania Zakażeń i Chorób Zakaźnych u Ludzi.</a:t>
            </a:r>
            <a:endParaRPr lang="pl-PL" sz="2400" b="1" dirty="0">
              <a:solidFill>
                <a:schemeClr val="tx1"/>
              </a:solidFill>
            </a:endParaRPr>
          </a:p>
          <a:p>
            <a:pPr marL="0" lvl="0" indent="0" algn="just">
              <a:buClr>
                <a:srgbClr val="A53010"/>
              </a:buClr>
              <a:buNone/>
            </a:pPr>
            <a:endParaRPr lang="pl-PL" sz="2400" b="1" dirty="0">
              <a:solidFill>
                <a:srgbClr val="C00000"/>
              </a:solidFill>
            </a:endParaRPr>
          </a:p>
          <a:p>
            <a:pPr marL="0" lvl="0" indent="0">
              <a:buClr>
                <a:srgbClr val="A53010"/>
              </a:buClr>
              <a:buNone/>
            </a:pPr>
            <a:r>
              <a:rPr lang="pl-PL" sz="2400" b="1" dirty="0">
                <a:solidFill>
                  <a:srgbClr val="C00000"/>
                </a:solidFill>
              </a:rPr>
              <a:t>Tak ulokowany nadzór nad bezpieczeństwem żywności </a:t>
            </a:r>
            <a:br>
              <a:rPr lang="pl-PL" sz="2400" b="1" dirty="0">
                <a:solidFill>
                  <a:srgbClr val="C00000"/>
                </a:solidFill>
              </a:rPr>
            </a:br>
            <a:r>
              <a:rPr lang="pl-PL" sz="2400" b="1" dirty="0">
                <a:solidFill>
                  <a:srgbClr val="C00000"/>
                </a:solidFill>
              </a:rPr>
              <a:t>i bezpieczeństwem epidemiologicznym jest elementem nadzoru nad zdrowiem publicznym funkcjonującym od wielu już lat, który sprawdził się w różnych sytuacjach kryzysowych.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50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79601" y="624110"/>
            <a:ext cx="9625012" cy="1280890"/>
          </a:xfrm>
        </p:spPr>
        <p:txBody>
          <a:bodyPr/>
          <a:lstStyle/>
          <a:p>
            <a:r>
              <a:rPr lang="pl-PL" sz="2000" b="1" dirty="0">
                <a:solidFill>
                  <a:srgbClr val="A53010"/>
                </a:solidFill>
              </a:rPr>
              <a:t>Przykłady podjęcia skutecznych, skoordynowanych działań w sytuacjach kryzysowych przez resort zdrowia i organy Państwowej Inspekcji Sanitarnej: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11579" y="1435100"/>
            <a:ext cx="10193033" cy="4724400"/>
          </a:xfrm>
        </p:spPr>
        <p:txBody>
          <a:bodyPr>
            <a:normAutofit lnSpcReduction="10000"/>
          </a:bodyPr>
          <a:lstStyle/>
          <a:p>
            <a:pPr lvl="0">
              <a:buClr>
                <a:srgbClr val="A53010"/>
              </a:buClr>
            </a:pPr>
            <a:r>
              <a:rPr lang="pl-PL" sz="1700" b="1" dirty="0">
                <a:solidFill>
                  <a:prstClr val="black"/>
                </a:solidFill>
              </a:rPr>
              <a:t>W 2016 r. w związku z wystąpieniem zakażeń </a:t>
            </a:r>
            <a:r>
              <a:rPr lang="pl-PL" sz="1700" b="1" i="1" dirty="0">
                <a:solidFill>
                  <a:srgbClr val="FF0000"/>
                </a:solidFill>
              </a:rPr>
              <a:t>Salmonella </a:t>
            </a:r>
            <a:r>
              <a:rPr lang="pl-PL" sz="1700" b="1" i="1" dirty="0" err="1">
                <a:solidFill>
                  <a:srgbClr val="FF0000"/>
                </a:solidFill>
              </a:rPr>
              <a:t>Enteritidis</a:t>
            </a:r>
            <a:r>
              <a:rPr lang="pl-PL" sz="1700" b="1" i="1" dirty="0">
                <a:solidFill>
                  <a:srgbClr val="FF0000"/>
                </a:solidFill>
              </a:rPr>
              <a:t> </a:t>
            </a:r>
            <a:r>
              <a:rPr lang="pl-PL" sz="1700" b="1" dirty="0">
                <a:solidFill>
                  <a:prstClr val="black"/>
                </a:solidFill>
              </a:rPr>
              <a:t>na terenie Europy, których możliwą przyczyną mogą być jaja pochodzące z Polski, Państwowa Inspekcja Sanitarna w listopadzie 2017 r.  rozpoczęła badania monitoringowe jaj </a:t>
            </a:r>
            <a:r>
              <a:rPr lang="pl-PL" sz="1700" b="1" dirty="0" smtClean="0">
                <a:solidFill>
                  <a:prstClr val="black"/>
                </a:solidFill>
              </a:rPr>
              <a:t>konsumpcyjnych pobieranych </a:t>
            </a:r>
            <a:r>
              <a:rPr lang="pl-PL" sz="1700" b="1" dirty="0">
                <a:solidFill>
                  <a:prstClr val="black"/>
                </a:solidFill>
              </a:rPr>
              <a:t>z </a:t>
            </a:r>
            <a:r>
              <a:rPr lang="pl-PL" sz="1700" b="1" dirty="0" smtClean="0">
                <a:solidFill>
                  <a:prstClr val="black"/>
                </a:solidFill>
              </a:rPr>
              <a:t>obrotu działając w systemie RASFF,</a:t>
            </a:r>
            <a:endParaRPr lang="pl-PL" sz="1700" b="1" dirty="0">
              <a:solidFill>
                <a:prstClr val="black"/>
              </a:solidFill>
            </a:endParaRPr>
          </a:p>
          <a:p>
            <a:pPr lvl="0">
              <a:buClr>
                <a:srgbClr val="A53010"/>
              </a:buClr>
            </a:pPr>
            <a:r>
              <a:rPr lang="pl-PL" sz="1700" b="1" dirty="0">
                <a:solidFill>
                  <a:schemeClr val="tx1"/>
                </a:solidFill>
              </a:rPr>
              <a:t>Ze względu na stwierdzone na terenie Niemiec i w innych krajach UE </a:t>
            </a:r>
            <a:r>
              <a:rPr lang="pl-PL" sz="1700" b="1" dirty="0" smtClean="0">
                <a:solidFill>
                  <a:schemeClr val="tx1"/>
                </a:solidFill>
              </a:rPr>
              <a:t>w 2011 r. zachorowania </a:t>
            </a:r>
            <a:r>
              <a:rPr lang="pl-PL" sz="1700" b="1" dirty="0">
                <a:solidFill>
                  <a:schemeClr val="tx1"/>
                </a:solidFill>
              </a:rPr>
              <a:t>wywołane wytwarzającym </a:t>
            </a:r>
            <a:r>
              <a:rPr lang="pl-PL" sz="1700" b="1" dirty="0" err="1">
                <a:solidFill>
                  <a:srgbClr val="FF0000"/>
                </a:solidFill>
              </a:rPr>
              <a:t>werotoksynę</a:t>
            </a:r>
            <a:r>
              <a:rPr lang="pl-PL" sz="1700" b="1" dirty="0">
                <a:solidFill>
                  <a:srgbClr val="FF0000"/>
                </a:solidFill>
              </a:rPr>
              <a:t> szczepem Escherichia coli O104:H4 (STEC) </a:t>
            </a:r>
            <a:r>
              <a:rPr lang="pl-PL" sz="1700" b="1" dirty="0">
                <a:solidFill>
                  <a:schemeClr val="tx1"/>
                </a:solidFill>
              </a:rPr>
              <a:t>organy Państwowej Inspekcji Sanitarnej prowadziły wzmożone kontrole sanitarne oraz pobierały próbki do badań</a:t>
            </a:r>
            <a:r>
              <a:rPr lang="pl-PL" sz="17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. </a:t>
            </a:r>
            <a:endParaRPr lang="pl-PL" sz="1700" b="1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A53010"/>
              </a:buClr>
            </a:pPr>
            <a:r>
              <a:rPr lang="pl-PL" sz="1700" b="1" dirty="0" smtClean="0">
                <a:solidFill>
                  <a:schemeClr val="tx1"/>
                </a:solidFill>
              </a:rPr>
              <a:t>W </a:t>
            </a:r>
            <a:r>
              <a:rPr lang="pl-PL" sz="1700" b="1" dirty="0">
                <a:solidFill>
                  <a:schemeClr val="tx1"/>
                </a:solidFill>
              </a:rPr>
              <a:t>związku z międzynarodowym ogniskiem </a:t>
            </a:r>
            <a:r>
              <a:rPr lang="pl-PL" sz="1700" b="1" dirty="0">
                <a:solidFill>
                  <a:srgbClr val="FF0000"/>
                </a:solidFill>
              </a:rPr>
              <a:t>wirusowego zapalenia wątroby typu A (WZW A), </a:t>
            </a:r>
            <a:r>
              <a:rPr lang="pl-PL" sz="1700" b="1" dirty="0">
                <a:solidFill>
                  <a:schemeClr val="tx1"/>
                </a:solidFill>
              </a:rPr>
              <a:t>którego potencjalną przyczyną mogły być mrożone owoce jagodowe pochodzące z Polski, Państwowa Inspekcja Sanitarna podjęła szereg działań kontrolnych, zapobiegawczych i informacyjnych mających na celu zapewnienie zdrowia konsumentów oraz mając na względzie dobry wizerunek polskiej żywności. W wyniku współpracy Głównego Inspektoratu Sanitarnego z </a:t>
            </a:r>
            <a:r>
              <a:rPr lang="pl-PL" sz="1700" b="1" dirty="0" smtClean="0">
                <a:solidFill>
                  <a:schemeClr val="tx1"/>
                </a:solidFill>
              </a:rPr>
              <a:t>Europejskim Urzędem ds. Bezpieczeństwa żywności (EFSA) </a:t>
            </a:r>
            <a:r>
              <a:rPr lang="pl-PL" sz="1700" b="1" dirty="0">
                <a:solidFill>
                  <a:schemeClr val="tx1"/>
                </a:solidFill>
              </a:rPr>
              <a:t>i </a:t>
            </a:r>
            <a:r>
              <a:rPr lang="pl-PL" sz="1600" b="1" dirty="0" smtClean="0">
                <a:solidFill>
                  <a:schemeClr val="tx1"/>
                </a:solidFill>
              </a:rPr>
              <a:t>Europejskim </a:t>
            </a:r>
            <a:r>
              <a:rPr lang="pl-PL" sz="1600" b="1" dirty="0">
                <a:solidFill>
                  <a:schemeClr val="tx1"/>
                </a:solidFill>
              </a:rPr>
              <a:t>Centrum ds. Zapobiegania i Kontroli </a:t>
            </a:r>
            <a:r>
              <a:rPr lang="pl-PL" sz="1600" b="1" dirty="0" smtClean="0">
                <a:solidFill>
                  <a:schemeClr val="tx1"/>
                </a:solidFill>
              </a:rPr>
              <a:t>Chorób (</a:t>
            </a:r>
            <a:r>
              <a:rPr lang="pl-PL" sz="1700" b="1" dirty="0" smtClean="0">
                <a:solidFill>
                  <a:schemeClr val="tx1"/>
                </a:solidFill>
              </a:rPr>
              <a:t>ECDC) </a:t>
            </a:r>
            <a:r>
              <a:rPr lang="pl-PL" sz="1700" b="1" dirty="0">
                <a:solidFill>
                  <a:schemeClr val="tx1"/>
                </a:solidFill>
              </a:rPr>
              <a:t>oraz innymi państwami członkowskimi UE, działania Polski w przedmiotowej sprawie zostały pozytywnie ocenione przez społeczność międzynarodową, co zostało wyrażone w raporcie podsumowującym działania wszystkich zaangażowanych </a:t>
            </a:r>
            <a:r>
              <a:rPr lang="pl-PL" sz="1700" b="1" dirty="0" smtClean="0">
                <a:solidFill>
                  <a:schemeClr val="tx1"/>
                </a:solidFill>
              </a:rPr>
              <a:t>państw </a:t>
            </a:r>
            <a:r>
              <a:rPr lang="pl-PL" sz="1700" b="1" dirty="0">
                <a:solidFill>
                  <a:schemeClr val="tx1"/>
                </a:solidFill>
              </a:rPr>
              <a:t>przygotowanym przez </a:t>
            </a:r>
            <a:r>
              <a:rPr lang="pl-PL" sz="1700" b="1" dirty="0" smtClean="0">
                <a:solidFill>
                  <a:schemeClr val="tx1"/>
                </a:solidFill>
              </a:rPr>
              <a:t>EFSA.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85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06062" y="564849"/>
            <a:ext cx="8911687" cy="810990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Państwowa Inspekcja Sanitarna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06062" y="1333500"/>
            <a:ext cx="9598550" cy="4577722"/>
          </a:xfrm>
        </p:spPr>
        <p:txBody>
          <a:bodyPr>
            <a:normAutofit/>
          </a:bodyPr>
          <a:lstStyle/>
          <a:p>
            <a:pPr marL="0" lvl="0" indent="0">
              <a:spcAft>
                <a:spcPts val="600"/>
              </a:spcAft>
              <a:buClr>
                <a:srgbClr val="DE7E18"/>
              </a:buClr>
              <a:buNone/>
              <a:defRPr/>
            </a:pPr>
            <a:r>
              <a:rPr lang="pl-PL" altLang="pl-PL" sz="2200" b="1" dirty="0">
                <a:solidFill>
                  <a:schemeClr val="tx1"/>
                </a:solidFill>
              </a:rPr>
              <a:t>Państwowa Inspekcja Sanitarna realizuje swoje zadania </a:t>
            </a:r>
            <a:r>
              <a:rPr lang="pl-PL" altLang="pl-PL" sz="2200" b="1" dirty="0" smtClean="0">
                <a:solidFill>
                  <a:schemeClr val="tx1"/>
                </a:solidFill>
              </a:rPr>
              <a:t>także w </a:t>
            </a:r>
            <a:r>
              <a:rPr lang="pl-PL" altLang="pl-PL" sz="2200" b="1" dirty="0">
                <a:solidFill>
                  <a:schemeClr val="tx1"/>
                </a:solidFill>
              </a:rPr>
              <a:t>oparciu o </a:t>
            </a:r>
            <a:r>
              <a:rPr lang="pl-PL" altLang="pl-PL" sz="2200" b="1" dirty="0" smtClean="0">
                <a:solidFill>
                  <a:schemeClr val="tx1"/>
                </a:solidFill>
              </a:rPr>
              <a:t>opracowane </a:t>
            </a:r>
            <a:r>
              <a:rPr lang="pl-PL" altLang="pl-PL" sz="2200" b="1" dirty="0">
                <a:solidFill>
                  <a:schemeClr val="tx1"/>
                </a:solidFill>
              </a:rPr>
              <a:t>przez Główny Inspektorat Sanitarny  </a:t>
            </a:r>
            <a:r>
              <a:rPr lang="pl-PL" altLang="pl-PL" sz="2200" b="1" dirty="0" smtClean="0">
                <a:solidFill>
                  <a:srgbClr val="FF0000"/>
                </a:solidFill>
              </a:rPr>
              <a:t>procedury </a:t>
            </a:r>
            <a:r>
              <a:rPr lang="pl-PL" altLang="pl-PL" sz="2200" b="1" dirty="0">
                <a:solidFill>
                  <a:srgbClr val="FF0000"/>
                </a:solidFill>
              </a:rPr>
              <a:t>urzędowej kontroli żywności </a:t>
            </a:r>
            <a:r>
              <a:rPr lang="pl-PL" altLang="pl-PL" sz="2200" b="1" dirty="0">
                <a:solidFill>
                  <a:schemeClr val="tx1"/>
                </a:solidFill>
              </a:rPr>
              <a:t>wraz </a:t>
            </a:r>
            <a:r>
              <a:rPr lang="pl-PL" altLang="pl-PL" sz="2200" b="1" dirty="0" smtClean="0">
                <a:solidFill>
                  <a:schemeClr val="tx1"/>
                </a:solidFill>
              </a:rPr>
              <a:t>z </a:t>
            </a:r>
            <a:r>
              <a:rPr lang="pl-PL" altLang="pl-PL" sz="2200" b="1" dirty="0">
                <a:solidFill>
                  <a:schemeClr val="tx1"/>
                </a:solidFill>
              </a:rPr>
              <a:t>listami merytorycznych pytań kontrolnych </a:t>
            </a:r>
            <a:r>
              <a:rPr lang="pl-PL" altLang="pl-PL" sz="2200" b="1" dirty="0" smtClean="0">
                <a:solidFill>
                  <a:schemeClr val="tx1"/>
                </a:solidFill>
              </a:rPr>
              <a:t>(tzw. </a:t>
            </a:r>
            <a:r>
              <a:rPr lang="pl-PL" altLang="pl-PL" sz="2200" b="1" dirty="0" err="1" smtClean="0">
                <a:solidFill>
                  <a:schemeClr val="tx1"/>
                </a:solidFill>
              </a:rPr>
              <a:t>check</a:t>
            </a:r>
            <a:r>
              <a:rPr lang="pl-PL" altLang="pl-PL" sz="2200" b="1" dirty="0" smtClean="0">
                <a:solidFill>
                  <a:schemeClr val="tx1"/>
                </a:solidFill>
              </a:rPr>
              <a:t> </a:t>
            </a:r>
            <a:r>
              <a:rPr lang="pl-PL" altLang="pl-PL" sz="2200" b="1" dirty="0">
                <a:solidFill>
                  <a:schemeClr val="tx1"/>
                </a:solidFill>
              </a:rPr>
              <a:t>listy) oraz wytycznymi Głównego Inspektora Sanitarnego</a:t>
            </a:r>
            <a:r>
              <a:rPr lang="pl-PL" altLang="pl-PL" sz="2200" b="1" dirty="0" smtClean="0">
                <a:solidFill>
                  <a:schemeClr val="tx1"/>
                </a:solidFill>
              </a:rPr>
              <a:t>, co ujednolica działania Państwowej Inspekcji Sanitarnej w całej Polsce.</a:t>
            </a:r>
            <a:endParaRPr lang="pl-PL" altLang="pl-PL" sz="2200" b="1" dirty="0">
              <a:solidFill>
                <a:schemeClr val="tx1"/>
              </a:solidFill>
            </a:endParaRPr>
          </a:p>
          <a:p>
            <a:pPr marL="0" lvl="0" indent="0">
              <a:spcAft>
                <a:spcPts val="600"/>
              </a:spcAft>
              <a:buClr>
                <a:srgbClr val="DE7E18"/>
              </a:buClr>
              <a:buNone/>
              <a:defRPr/>
            </a:pPr>
            <a:r>
              <a:rPr lang="pl-PL" altLang="pl-PL" sz="2200" b="1" dirty="0">
                <a:solidFill>
                  <a:schemeClr val="tx1"/>
                </a:solidFill>
              </a:rPr>
              <a:t>Ww. dokumenty i ich stosowanie w pracy kontrolnej zapewniają </a:t>
            </a:r>
            <a:r>
              <a:rPr lang="pl-PL" altLang="pl-PL" sz="2200" b="1" dirty="0">
                <a:solidFill>
                  <a:srgbClr val="FF0000"/>
                </a:solidFill>
              </a:rPr>
              <a:t>skuteczne</a:t>
            </a:r>
            <a:r>
              <a:rPr lang="pl-PL" altLang="pl-PL" sz="22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pl-PL" altLang="pl-PL" sz="2200" b="1" dirty="0">
                <a:solidFill>
                  <a:schemeClr val="tx1"/>
                </a:solidFill>
              </a:rPr>
              <a:t>wdrożenie do praktyki przepisów prawnych co stanowi największe zainteresowanie Komisji Europejskiej dokonującej </a:t>
            </a:r>
            <a:r>
              <a:rPr lang="pl-PL" altLang="pl-PL" sz="2200" b="1" dirty="0" smtClean="0">
                <a:solidFill>
                  <a:schemeClr val="tx1"/>
                </a:solidFill>
              </a:rPr>
              <a:t>częstych audytów </a:t>
            </a:r>
            <a:r>
              <a:rPr lang="pl-PL" altLang="pl-PL" sz="2200" b="1" dirty="0">
                <a:solidFill>
                  <a:schemeClr val="tx1"/>
                </a:solidFill>
              </a:rPr>
              <a:t>bezpieczeństwa żywności w krajach członkowskich, w tym w Polsce.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07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61612" y="530116"/>
            <a:ext cx="8911687" cy="1280890"/>
          </a:xfrm>
        </p:spPr>
        <p:txBody>
          <a:bodyPr/>
          <a:lstStyle/>
          <a:p>
            <a:r>
              <a:rPr lang="pl-PL" sz="3200" b="1" dirty="0"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Główny Inspektorat Sanitarny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51000" y="1295400"/>
            <a:ext cx="9853612" cy="5054600"/>
          </a:xfrm>
        </p:spPr>
        <p:txBody>
          <a:bodyPr>
            <a:normAutofit/>
          </a:bodyPr>
          <a:lstStyle/>
          <a:p>
            <a:pPr marL="0" lvl="0" indent="0">
              <a:buClr>
                <a:srgbClr val="A53010"/>
              </a:buClr>
              <a:buNone/>
            </a:pPr>
            <a:r>
              <a:rPr lang="pl-PL" sz="1700" b="1" dirty="0">
                <a:solidFill>
                  <a:schemeClr val="tx1"/>
                </a:solidFill>
              </a:rPr>
              <a:t>Główny Inspektorat Sanitarny jako </a:t>
            </a:r>
            <a:r>
              <a:rPr lang="pl-PL" sz="1700" b="1" dirty="0" smtClean="0">
                <a:solidFill>
                  <a:schemeClr val="tx1"/>
                </a:solidFill>
              </a:rPr>
              <a:t>aparat wykonawczy </a:t>
            </a:r>
            <a:r>
              <a:rPr lang="pl-PL" sz="1700" b="1" dirty="0">
                <a:solidFill>
                  <a:schemeClr val="tx1"/>
                </a:solidFill>
              </a:rPr>
              <a:t>Głównego Inspektora Sanitarnego poprzez Departament Bezpieczeństwa </a:t>
            </a:r>
            <a:r>
              <a:rPr lang="pl-PL" sz="1500" b="1" dirty="0">
                <a:solidFill>
                  <a:schemeClr val="tx1"/>
                </a:solidFill>
              </a:rPr>
              <a:t>Ż</a:t>
            </a:r>
            <a:r>
              <a:rPr lang="pl-PL" sz="1700" b="1" dirty="0">
                <a:solidFill>
                  <a:schemeClr val="tx1"/>
                </a:solidFill>
              </a:rPr>
              <a:t>ywności i </a:t>
            </a:r>
            <a:r>
              <a:rPr lang="pl-PL" sz="1500" b="1" dirty="0">
                <a:solidFill>
                  <a:schemeClr val="tx1"/>
                </a:solidFill>
              </a:rPr>
              <a:t>Ż</a:t>
            </a:r>
            <a:r>
              <a:rPr lang="pl-PL" sz="1700" b="1" dirty="0">
                <a:solidFill>
                  <a:schemeClr val="tx1"/>
                </a:solidFill>
              </a:rPr>
              <a:t>ywienia, m.in:</a:t>
            </a:r>
          </a:p>
          <a:p>
            <a:pPr lvl="0">
              <a:buClr>
                <a:srgbClr val="A53010"/>
              </a:buClr>
            </a:pPr>
            <a:r>
              <a:rPr lang="pl-PL" sz="1500" b="1" dirty="0">
                <a:solidFill>
                  <a:schemeClr val="tx1"/>
                </a:solidFill>
              </a:rPr>
              <a:t>ustala priorytety i kierunki działań Państwowej Inspekcji Sanitarnej w zakresie bezpieczeństwa żywności, żywienia, oraz materiałów i wyrobów przeznaczonych do kontaktu z żywnością;</a:t>
            </a:r>
          </a:p>
          <a:p>
            <a:pPr lvl="0">
              <a:buClr>
                <a:srgbClr val="A53010"/>
              </a:buClr>
            </a:pPr>
            <a:r>
              <a:rPr lang="pl-PL" sz="1500" b="1" dirty="0">
                <a:solidFill>
                  <a:schemeClr val="tx1"/>
                </a:solidFill>
              </a:rPr>
              <a:t>opracowuje roczne plany działań w zakresie doskonalenia krajowego systemu bezpieczeństwa żywności i żywienia oraz krajowego planu pobierania próbek i badania żywności w ramach urzędowej kontroli i monitoringu;</a:t>
            </a:r>
          </a:p>
          <a:p>
            <a:pPr lvl="0">
              <a:buClr>
                <a:srgbClr val="A53010"/>
              </a:buClr>
            </a:pPr>
            <a:r>
              <a:rPr lang="pl-PL" sz="1500" b="1" dirty="0">
                <a:solidFill>
                  <a:schemeClr val="tx1"/>
                </a:solidFill>
              </a:rPr>
              <a:t>koordynuje zagadnienia związane z opracowaniem, wdrożeniem i funkcjonowaniem monitoringu zanieczyszczeń żywności;</a:t>
            </a:r>
          </a:p>
          <a:p>
            <a:pPr lvl="0">
              <a:buClr>
                <a:srgbClr val="A53010"/>
              </a:buClr>
            </a:pPr>
            <a:r>
              <a:rPr lang="pl-PL" sz="1500" b="1" dirty="0">
                <a:solidFill>
                  <a:schemeClr val="tx1"/>
                </a:solidFill>
              </a:rPr>
              <a:t>prowadzi Krajowy Punkt Kontaktowy (KPK) i koordynuje działania w zakresie systemu RASFF,</a:t>
            </a:r>
          </a:p>
          <a:p>
            <a:pPr lvl="0">
              <a:buClr>
                <a:srgbClr val="A53010"/>
              </a:buClr>
            </a:pPr>
            <a:r>
              <a:rPr lang="pl-PL" sz="1500" b="1" dirty="0">
                <a:solidFill>
                  <a:schemeClr val="tx1"/>
                </a:solidFill>
              </a:rPr>
              <a:t>przygotowuje, bierze udział oraz koordynuje audyty przedstawicieli Komisji Europejskiej Dyrektoriatu SANTE - F ds. Audytów Zdrowia i Żywności oraz Analiz, dokonujących oceny pracy Państwowej Inspekcji Sanitarnej w różnych obszarach bezpieczeństwa żywności;</a:t>
            </a:r>
          </a:p>
          <a:p>
            <a:pPr lvl="0">
              <a:buClr>
                <a:srgbClr val="A53010"/>
              </a:buClr>
            </a:pPr>
            <a:r>
              <a:rPr lang="pl-PL" sz="1500" b="1" dirty="0">
                <a:solidFill>
                  <a:schemeClr val="tx1"/>
                </a:solidFill>
              </a:rPr>
              <a:t>koordynuje nadzór Państwowej Inspekcji Sanitarnej nad importem środków spożywczych oraz materiałów i wyrobów do kontaktu z </a:t>
            </a:r>
            <a:r>
              <a:rPr lang="pl-PL" sz="1500" b="1" dirty="0" smtClean="0">
                <a:solidFill>
                  <a:schemeClr val="tx1"/>
                </a:solidFill>
              </a:rPr>
              <a:t>żywnością, ze szczególnym zwróceniem uwagi na import żywności z krajów trzecich. </a:t>
            </a:r>
            <a:endParaRPr lang="pl-PL" sz="1500" b="1" dirty="0">
              <a:solidFill>
                <a:schemeClr val="tx1"/>
              </a:solidFill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79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67425" y="595012"/>
            <a:ext cx="8911687" cy="1115790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Kontrole i audyty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98612" y="1435100"/>
            <a:ext cx="8915400" cy="4699000"/>
          </a:xfrm>
        </p:spPr>
        <p:txBody>
          <a:bodyPr/>
          <a:lstStyle/>
          <a:p>
            <a:pPr lvl="0">
              <a:buClr>
                <a:srgbClr val="A53010"/>
              </a:buClr>
            </a:pPr>
            <a:r>
              <a:rPr lang="pl-PL" sz="2200" b="1" dirty="0">
                <a:solidFill>
                  <a:prstClr val="black"/>
                </a:solidFill>
              </a:rPr>
              <a:t>Państwowa Inspekcja Sanitarna działa sprawnie i skutecznie. W swojej pracy wykorzystuje jednolite procedury, dysponuje wykwalifikowaną kadrą oraz systemem zintegrowanych akredytowanych laboratoriów.</a:t>
            </a:r>
          </a:p>
          <a:p>
            <a:pPr lvl="0">
              <a:buClr>
                <a:srgbClr val="A53010"/>
              </a:buClr>
            </a:pPr>
            <a:r>
              <a:rPr lang="pl-PL" sz="2200" b="1" dirty="0">
                <a:solidFill>
                  <a:prstClr val="black"/>
                </a:solidFill>
              </a:rPr>
              <a:t>Zadania realizowane przez Państwową Inspekcję Sanitarną z zakresu bezpieczeństwa żywności są przedmiotem licznych audytów ekspertów FVO/DG SANTE</a:t>
            </a:r>
            <a:r>
              <a:rPr lang="pl-PL" sz="2200" b="1" dirty="0" smtClean="0">
                <a:solidFill>
                  <a:prstClr val="black"/>
                </a:solidFill>
              </a:rPr>
              <a:t>. Raporty </a:t>
            </a:r>
            <a:r>
              <a:rPr lang="pl-PL" sz="2200" b="1" dirty="0" err="1" smtClean="0">
                <a:solidFill>
                  <a:prstClr val="black"/>
                </a:solidFill>
              </a:rPr>
              <a:t>pomisyjne</a:t>
            </a:r>
            <a:r>
              <a:rPr lang="pl-PL" sz="2200" b="1" dirty="0" smtClean="0">
                <a:solidFill>
                  <a:prstClr val="black"/>
                </a:solidFill>
              </a:rPr>
              <a:t> są pozytywne dla Państwowej Inspekcji Sanitarnej.</a:t>
            </a:r>
            <a:endParaRPr lang="pl-PL" sz="2200" b="1" dirty="0">
              <a:solidFill>
                <a:prstClr val="black"/>
              </a:solidFill>
            </a:endParaRPr>
          </a:p>
          <a:p>
            <a:pPr lvl="0">
              <a:buClr>
                <a:srgbClr val="A53010"/>
              </a:buClr>
            </a:pPr>
            <a:r>
              <a:rPr lang="pl-PL" sz="2200" b="1" dirty="0">
                <a:solidFill>
                  <a:prstClr val="black"/>
                </a:solidFill>
              </a:rPr>
              <a:t>Obszar działania Głównego Inspektora Sanitarnego na rzecz bezpieczeństwa żywności był przedmiotem kontroli przeprowadzanej przez Najwyższą Izbę Kontroli w 2015 r. 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94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03925" y="786908"/>
            <a:ext cx="8911687" cy="731997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Audyty Komisji Europejskiej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11579" y="1600200"/>
            <a:ext cx="10193033" cy="4628522"/>
          </a:xfrm>
        </p:spPr>
        <p:txBody>
          <a:bodyPr>
            <a:normAutofit/>
          </a:bodyPr>
          <a:lstStyle/>
          <a:p>
            <a:pPr lvl="0">
              <a:buClr>
                <a:srgbClr val="A53010"/>
              </a:buClr>
            </a:pPr>
            <a:r>
              <a:rPr lang="pl-PL" b="1" dirty="0" smtClean="0">
                <a:solidFill>
                  <a:schemeClr val="tx1"/>
                </a:solidFill>
              </a:rPr>
              <a:t>Audyty </a:t>
            </a:r>
            <a:r>
              <a:rPr lang="pl-PL" b="1" dirty="0">
                <a:solidFill>
                  <a:schemeClr val="tx1"/>
                </a:solidFill>
              </a:rPr>
              <a:t>prowadzone są w celu sprawdzenia czy właściwe władze odpowiednio wdrażają i stosują przepisy prawa unijnego oraz czy dysponują odpowiednimi mechanizmami gwarantującymi, że krajowi producenci żywności przestrzegają unijnych norm bezpieczeństwa żywności,</a:t>
            </a:r>
          </a:p>
          <a:p>
            <a:pPr lvl="0">
              <a:buClr>
                <a:srgbClr val="A53010"/>
              </a:buClr>
            </a:pPr>
            <a:r>
              <a:rPr lang="pl-PL" b="1" dirty="0">
                <a:solidFill>
                  <a:schemeClr val="tx1"/>
                </a:solidFill>
              </a:rPr>
              <a:t>W latach 2011 - 2016 przeprowadzono w Polsce 30 audytów,</a:t>
            </a:r>
          </a:p>
          <a:p>
            <a:pPr lvl="0">
              <a:buClr>
                <a:srgbClr val="A53010"/>
              </a:buClr>
            </a:pPr>
            <a:r>
              <a:rPr lang="pl-PL" b="1" dirty="0">
                <a:solidFill>
                  <a:schemeClr val="tx1"/>
                </a:solidFill>
              </a:rPr>
              <a:t>Główny Inspektorat Sanitarny wraz z organami Państwowej Inspekcji Sanitarnej pełnił rolę instytucji wiodącej w 4 audytach (dodatkowo w dwóch audytach rozpoznawczych);</a:t>
            </a:r>
          </a:p>
          <a:p>
            <a:pPr lvl="0">
              <a:buClr>
                <a:srgbClr val="A53010"/>
              </a:buClr>
            </a:pPr>
            <a:r>
              <a:rPr lang="pl-PL" b="1" dirty="0">
                <a:solidFill>
                  <a:schemeClr val="tx1"/>
                </a:solidFill>
              </a:rPr>
              <a:t>Po przeprowadzeniu w Polsce 30 audytów wystosowano w sumie 175 zaleceń, z </a:t>
            </a:r>
            <a:r>
              <a:rPr lang="pl-PL" b="1" dirty="0">
                <a:solidFill>
                  <a:srgbClr val="FF0000"/>
                </a:solidFill>
              </a:rPr>
              <a:t>których 38 było skierowanych do organów PIS</a:t>
            </a:r>
            <a:r>
              <a:rPr lang="pl-PL" b="1" dirty="0">
                <a:solidFill>
                  <a:schemeClr val="tx1"/>
                </a:solidFill>
              </a:rPr>
              <a:t>, a pozostałe do organów kontrolnych podległych Ministrowi Rolnictwa; wszystkie zalecenia skierowane do organów PIS zostały zamknięte, podczas gdy 14 zaleceń skierowanych do organów kontrolnych </a:t>
            </a:r>
            <a:r>
              <a:rPr lang="pl-PL" b="1" dirty="0" err="1">
                <a:solidFill>
                  <a:schemeClr val="tx1"/>
                </a:solidFill>
              </a:rPr>
              <a:t>MRiRW</a:t>
            </a:r>
            <a:r>
              <a:rPr lang="pl-PL" b="1" dirty="0">
                <a:solidFill>
                  <a:schemeClr val="tx1"/>
                </a:solidFill>
              </a:rPr>
              <a:t> </a:t>
            </a:r>
            <a:r>
              <a:rPr lang="pl-PL" b="1" dirty="0" smtClean="0">
                <a:solidFill>
                  <a:schemeClr val="tx1"/>
                </a:solidFill>
              </a:rPr>
              <a:t>były w 2017 r. w </a:t>
            </a:r>
            <a:r>
              <a:rPr lang="pl-PL" b="1" dirty="0">
                <a:solidFill>
                  <a:schemeClr val="tx1"/>
                </a:solidFill>
              </a:rPr>
              <a:t>trakcie </a:t>
            </a:r>
            <a:r>
              <a:rPr lang="pl-PL" b="1" dirty="0" smtClean="0">
                <a:solidFill>
                  <a:schemeClr val="tx1"/>
                </a:solidFill>
              </a:rPr>
              <a:t>realizacji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29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51000" y="624110"/>
            <a:ext cx="9853613" cy="760190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nadzoru nad bezpieczeństwem żywności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03401" y="2095500"/>
            <a:ext cx="8915400" cy="3777622"/>
          </a:xfrm>
        </p:spPr>
        <p:txBody>
          <a:bodyPr/>
          <a:lstStyle/>
          <a:p>
            <a:pPr marL="0" lvl="0" indent="0" algn="ctr">
              <a:lnSpc>
                <a:spcPct val="150000"/>
              </a:lnSpc>
              <a:buClr>
                <a:srgbClr val="A53010"/>
              </a:buClr>
              <a:buNone/>
            </a:pPr>
            <a:r>
              <a:rPr lang="pl-PL" sz="3200" b="1" dirty="0" smtClean="0">
                <a:solidFill>
                  <a:srgbClr val="A53010"/>
                </a:solidFill>
              </a:rPr>
              <a:t>Bezpieczeństwo </a:t>
            </a:r>
            <a:r>
              <a:rPr lang="pl-PL" sz="3200" b="1" dirty="0">
                <a:solidFill>
                  <a:srgbClr val="A53010"/>
                </a:solidFill>
              </a:rPr>
              <a:t>żywności jest istotnym elementem polityki zdrowotnej Państwa oraz ochrony zdrowia publicznego. </a:t>
            </a:r>
          </a:p>
          <a:p>
            <a:pPr marL="0" lvl="0" indent="0">
              <a:buClr>
                <a:srgbClr val="A53010"/>
              </a:buClr>
              <a:buNone/>
            </a:pPr>
            <a:endParaRPr lang="pl-PL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83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16625" y="636810"/>
            <a:ext cx="8911687" cy="1280890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Kontrola Najwyższej Izby Kontroli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12912" y="1371600"/>
            <a:ext cx="8915400" cy="433070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buClr>
                <a:srgbClr val="A53010"/>
              </a:buClr>
              <a:buNone/>
            </a:pPr>
            <a:r>
              <a:rPr lang="pl-PL" altLang="pl-PL" sz="2000" b="1" dirty="0">
                <a:solidFill>
                  <a:prstClr val="black"/>
                </a:solidFill>
              </a:rPr>
              <a:t>Obszar działania Głównego Inspektoratu Sanitarnego na rzecz bezpieczeństwa żywności był od września do grudnia 2015 r. przedmiotem kontroli przeprowadzanej przez Najwyższą Izbę Kontroli. </a:t>
            </a:r>
          </a:p>
          <a:p>
            <a:pPr marL="0" lvl="0" indent="0" algn="just">
              <a:lnSpc>
                <a:spcPct val="150000"/>
              </a:lnSpc>
              <a:buClr>
                <a:srgbClr val="A53010"/>
              </a:buClr>
              <a:buNone/>
            </a:pPr>
            <a:r>
              <a:rPr lang="pl-PL" altLang="pl-PL" sz="2000" b="1" dirty="0">
                <a:solidFill>
                  <a:prstClr val="black"/>
                </a:solidFill>
              </a:rPr>
              <a:t>Na podkreślenie zasługuje fakt, że wyniki kontroli są bardzo pozytywne.  Działania Głównego Inspektora Sanitarnego zostały </a:t>
            </a:r>
            <a:br>
              <a:rPr lang="pl-PL" altLang="pl-PL" sz="2000" b="1" dirty="0">
                <a:solidFill>
                  <a:prstClr val="black"/>
                </a:solidFill>
              </a:rPr>
            </a:br>
            <a:r>
              <a:rPr lang="pl-PL" altLang="pl-PL" sz="2000" b="1" dirty="0">
                <a:solidFill>
                  <a:prstClr val="black"/>
                </a:solidFill>
              </a:rPr>
              <a:t>w raporcie pokontrolnym NIK ocenione także pozytywnie, nie zamieszczono żadnych uwag i rekomendacji w obszarze bezpieczeństwa żywności.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75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25612" y="2006600"/>
            <a:ext cx="8915400" cy="3777622"/>
          </a:xfrm>
        </p:spPr>
        <p:txBody>
          <a:bodyPr/>
          <a:lstStyle/>
          <a:p>
            <a:pPr marL="0" indent="0" algn="ctr">
              <a:buNone/>
            </a:pPr>
            <a:r>
              <a:rPr lang="pl-PL" sz="3600" b="1" dirty="0">
                <a:solidFill>
                  <a:srgbClr val="C00000"/>
                </a:solidFill>
                <a:ea typeface="+mj-ea"/>
                <a:cs typeface="+mj-cs"/>
              </a:rPr>
              <a:t>Czy proponowane </a:t>
            </a:r>
            <a:r>
              <a:rPr lang="pl-PL" sz="3600" b="1" dirty="0" smtClean="0">
                <a:solidFill>
                  <a:srgbClr val="C00000"/>
                </a:solidFill>
                <a:ea typeface="+mj-ea"/>
                <a:cs typeface="+mj-cs"/>
              </a:rPr>
              <a:t>zmiany </a:t>
            </a:r>
            <a:r>
              <a:rPr lang="pl-PL" sz="3600" b="1" dirty="0">
                <a:solidFill>
                  <a:srgbClr val="C00000"/>
                </a:solidFill>
                <a:ea typeface="+mj-ea"/>
                <a:cs typeface="+mj-cs"/>
              </a:rPr>
              <a:t>w systemie bezpieczeństwa żywności i żywienia usprawnią nadzór nad tym ważnym </a:t>
            </a:r>
            <a:r>
              <a:rPr lang="pl-PL" sz="3600" b="1" dirty="0" smtClean="0">
                <a:solidFill>
                  <a:srgbClr val="C00000"/>
                </a:solidFill>
                <a:ea typeface="+mj-ea"/>
                <a:cs typeface="+mj-cs"/>
              </a:rPr>
              <a:t>obszarem zdrowia publicznego?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30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290290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36700" y="1152907"/>
            <a:ext cx="9967912" cy="4758315"/>
          </a:xfrm>
        </p:spPr>
        <p:txBody>
          <a:bodyPr>
            <a:normAutofit/>
          </a:bodyPr>
          <a:lstStyle/>
          <a:p>
            <a:pPr lvl="0">
              <a:buClr>
                <a:srgbClr val="A53010"/>
              </a:buClr>
            </a:pPr>
            <a:r>
              <a:rPr lang="pl-PL" sz="1700" b="1" dirty="0">
                <a:solidFill>
                  <a:srgbClr val="C00000"/>
                </a:solidFill>
                <a:cs typeface="Arial" panose="020B0604020202020204" pitchFamily="34" charset="0"/>
              </a:rPr>
              <a:t>Bezpieczeństwo </a:t>
            </a:r>
            <a:r>
              <a:rPr lang="pl-PL" sz="17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żywności bezpośrednio </a:t>
            </a:r>
            <a:r>
              <a:rPr lang="pl-PL" sz="1700" b="1" dirty="0">
                <a:solidFill>
                  <a:srgbClr val="C00000"/>
                </a:solidFill>
                <a:cs typeface="Arial" panose="020B0604020202020204" pitchFamily="34" charset="0"/>
              </a:rPr>
              <a:t>związane z bezpieczeństwem zdrowotnym państwa, nie powinno być narażane na ryzyko obniżenia wskutek nieuzasadnionych merytorycznie zmian organizacyjnych, mogących spowodować pogorszenie efektywności nadzoru i osłabić system bezpieczeństwa publicznego w Polsce.</a:t>
            </a:r>
          </a:p>
          <a:p>
            <a:pPr lvl="0">
              <a:buClr>
                <a:srgbClr val="A53010"/>
              </a:buClr>
            </a:pPr>
            <a:r>
              <a:rPr lang="pl-PL" sz="1700" b="1" dirty="0">
                <a:solidFill>
                  <a:schemeClr val="tx1"/>
                </a:solidFill>
                <a:cs typeface="Arial" panose="020B0604020202020204" pitchFamily="34" charset="0"/>
              </a:rPr>
              <a:t>Tzw. nowe koncepcje pod osłoną „instytucjonalnej reformy nadzoru nad bezpieczeństwem żywności” zmierzają do utworzenia jednej </a:t>
            </a:r>
            <a:r>
              <a:rPr lang="pl-PL" sz="17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inspekcji osadzonej na strukturach realizujących zadania w ramach </a:t>
            </a:r>
            <a:r>
              <a:rPr lang="pl-PL" sz="1700" b="1" dirty="0">
                <a:solidFill>
                  <a:schemeClr val="tx1"/>
                </a:solidFill>
                <a:cs typeface="Arial" panose="020B0604020202020204" pitchFamily="34" charset="0"/>
              </a:rPr>
              <a:t>Wspólnej Polityki Rolnej (WPR), jakości żywności, zdrowia i dobrostanu zwierząt, zdrowia roślin i nasiennictwa de facto (zadania Inspekcji podległych Ministrowi Rolnictwa i Rozwoju Wsi. Dotyczy to więc inspekcji podległych </a:t>
            </a:r>
            <a:r>
              <a:rPr lang="pl-PL" sz="1700" b="1" dirty="0" err="1">
                <a:solidFill>
                  <a:schemeClr val="tx1"/>
                </a:solidFill>
                <a:cs typeface="Arial" panose="020B0604020202020204" pitchFamily="34" charset="0"/>
              </a:rPr>
              <a:t>MRiRW</a:t>
            </a:r>
            <a:r>
              <a:rPr lang="pl-PL" sz="1700" b="1" dirty="0">
                <a:solidFill>
                  <a:schemeClr val="tx1"/>
                </a:solidFill>
                <a:cs typeface="Arial" panose="020B0604020202020204" pitchFamily="34" charset="0"/>
              </a:rPr>
              <a:t> - IHARS, PIORIN i </a:t>
            </a:r>
            <a:r>
              <a:rPr lang="pl-PL" sz="17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IW.  </a:t>
            </a:r>
          </a:p>
          <a:p>
            <a:pPr marL="0" indent="0">
              <a:buClr>
                <a:srgbClr val="A53010"/>
              </a:buClr>
              <a:buNone/>
            </a:pPr>
            <a:r>
              <a:rPr lang="pl-PL" sz="17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     Kompetencje </a:t>
            </a:r>
            <a:r>
              <a:rPr lang="pl-PL" sz="1700" b="1" dirty="0">
                <a:solidFill>
                  <a:schemeClr val="tx1"/>
                </a:solidFill>
                <a:cs typeface="Arial" panose="020B0604020202020204" pitchFamily="34" charset="0"/>
              </a:rPr>
              <a:t>PIS w zakresie bezpieczeństwa </a:t>
            </a:r>
            <a:r>
              <a:rPr lang="pl-PL" sz="17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żywności są istotnym elementem bowiem</a:t>
            </a:r>
            <a:br>
              <a:rPr lang="pl-PL" sz="1700" b="1" dirty="0" smtClean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pl-PL" sz="17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     organy te de facto samodzielnie sprawują całościowy nadzór nad bezpieczeństwem </a:t>
            </a:r>
            <a:br>
              <a:rPr lang="pl-PL" sz="1700" b="1" dirty="0" smtClean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pl-PL" sz="17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     żywności pochodzenia roślinnego a także w obrocie nad żywnością pochodzenia </a:t>
            </a:r>
            <a:br>
              <a:rPr lang="pl-PL" sz="1700" b="1" dirty="0" smtClean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pl-PL" sz="17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     zwierzęcego. </a:t>
            </a:r>
            <a:endParaRPr lang="pl-PL" sz="17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46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90600" y="1435100"/>
            <a:ext cx="10514012" cy="4476122"/>
          </a:xfrm>
        </p:spPr>
        <p:txBody>
          <a:bodyPr>
            <a:normAutofit fontScale="92500"/>
          </a:bodyPr>
          <a:lstStyle/>
          <a:p>
            <a:pPr lvl="0" algn="just">
              <a:buClr>
                <a:srgbClr val="A53010"/>
              </a:buClr>
            </a:pPr>
            <a:r>
              <a:rPr lang="pl-PL" sz="2200" b="1" dirty="0">
                <a:solidFill>
                  <a:schemeClr val="tx1"/>
                </a:solidFill>
                <a:cs typeface="Arial" panose="020B0604020202020204" pitchFamily="34" charset="0"/>
              </a:rPr>
              <a:t>Można przypuszczać, że nowo powołana Inspekcja </a:t>
            </a:r>
            <a:r>
              <a:rPr lang="pl-PL" sz="22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zbudowana </a:t>
            </a:r>
            <a:r>
              <a:rPr lang="pl-PL" sz="2200" b="1" dirty="0">
                <a:solidFill>
                  <a:schemeClr val="tx1"/>
                </a:solidFill>
                <a:cs typeface="Arial" panose="020B0604020202020204" pitchFamily="34" charset="0"/>
              </a:rPr>
              <a:t>będzie z organów – z wyjątkiem małej części Inspekcji Weterynaryjnej – nie zajmujących się obecnie ani dotychczas  problematyką bezpieczeństwa żywności w ogóle. </a:t>
            </a:r>
          </a:p>
          <a:p>
            <a:pPr lvl="0" algn="just">
              <a:buClr>
                <a:srgbClr val="A53010"/>
              </a:buClr>
            </a:pPr>
            <a:r>
              <a:rPr lang="pl-PL" sz="22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W kontekście Wspólnej Polityki Rolnej - bezpieczeństwo żywności jest oddzielnym obszarem regulacji unijnych, który jest odrębny od WPR, i nie da się z nim utożsamić. Od takiego podejścia również odeszła KE, w której strukturach powyższe obszary od dawna są niezależne i rozdzielone. </a:t>
            </a:r>
          </a:p>
          <a:p>
            <a:pPr marL="0" lvl="0" indent="0" algn="just">
              <a:buClr>
                <a:srgbClr val="A53010"/>
              </a:buClr>
              <a:buNone/>
            </a:pPr>
            <a:r>
              <a:rPr lang="pl-PL" sz="22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W Polsce obecnie jest podobnie i niewłaściwe byłoby wdrożenie planu  łączącego te obszary. Wiodąca rola </a:t>
            </a:r>
            <a:r>
              <a:rPr lang="pl-PL" sz="2200" b="1" dirty="0" err="1" smtClean="0">
                <a:solidFill>
                  <a:srgbClr val="C00000"/>
                </a:solidFill>
                <a:cs typeface="Arial" panose="020B0604020202020204" pitchFamily="34" charset="0"/>
              </a:rPr>
              <a:t>MRiRW</a:t>
            </a:r>
            <a:r>
              <a:rPr lang="pl-PL" sz="22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 i odebranie Ministrowi Zdrowia wiodącej roli koordynatora bezpieczeństwa żywności w Polsce </a:t>
            </a:r>
            <a:r>
              <a:rPr lang="pl-PL" sz="22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byłyby niewłaściwe </a:t>
            </a:r>
            <a:r>
              <a:rPr lang="pl-PL" sz="22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choćby z tego powodu, że nie może być łączona rola produkującego żywność z obiektywnym nadzorowaniem samego siebie. 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75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58912" y="1320800"/>
            <a:ext cx="8915400" cy="4361822"/>
          </a:xfrm>
        </p:spPr>
        <p:txBody>
          <a:bodyPr>
            <a:normAutofit/>
          </a:bodyPr>
          <a:lstStyle/>
          <a:p>
            <a:pPr lvl="0">
              <a:buClr>
                <a:srgbClr val="A53010"/>
              </a:buClr>
            </a:pPr>
            <a:r>
              <a:rPr lang="pl-PL" sz="2000" b="1" dirty="0">
                <a:solidFill>
                  <a:schemeClr val="tx1"/>
                </a:solidFill>
              </a:rPr>
              <a:t>W krajach UE</a:t>
            </a:r>
            <a:r>
              <a:rPr lang="pl-PL" sz="2000" b="1" dirty="0">
                <a:solidFill>
                  <a:prstClr val="black"/>
                </a:solidFill>
              </a:rPr>
              <a:t>, </a:t>
            </a:r>
            <a:r>
              <a:rPr lang="pl-PL" sz="2000" b="1" dirty="0">
                <a:solidFill>
                  <a:srgbClr val="C00000"/>
                </a:solidFill>
              </a:rPr>
              <a:t>nie ma jednego </a:t>
            </a:r>
            <a:r>
              <a:rPr lang="pl-PL" sz="2000" b="1" dirty="0" smtClean="0">
                <a:solidFill>
                  <a:srgbClr val="C00000"/>
                </a:solidFill>
              </a:rPr>
              <a:t>„uniwersalnego” modelu </a:t>
            </a:r>
            <a:r>
              <a:rPr lang="pl-PL" sz="2000" b="1" dirty="0">
                <a:solidFill>
                  <a:srgbClr val="C00000"/>
                </a:solidFill>
              </a:rPr>
              <a:t>urzędowej kontroli żywności i nie jest on wymagany przepisami </a:t>
            </a:r>
            <a:r>
              <a:rPr lang="pl-PL" sz="2000" b="1" dirty="0" smtClean="0">
                <a:solidFill>
                  <a:srgbClr val="C00000"/>
                </a:solidFill>
              </a:rPr>
              <a:t>unijnymi i potrzebny. </a:t>
            </a:r>
            <a:r>
              <a:rPr lang="pl-PL" sz="2000" b="1" dirty="0">
                <a:solidFill>
                  <a:prstClr val="black"/>
                </a:solidFill>
              </a:rPr>
              <a:t>Każdy kraj organizuje system kontroli w zależności m.in. od systemu administracyjnego Państwa, historycznych i geograficznych uwarunkowań oraz dostępności środków.</a:t>
            </a:r>
          </a:p>
          <a:p>
            <a:pPr lvl="0">
              <a:buClr>
                <a:srgbClr val="A53010"/>
              </a:buClr>
            </a:pPr>
            <a:endParaRPr lang="pl-PL" sz="2000" b="1" dirty="0">
              <a:solidFill>
                <a:prstClr val="black"/>
              </a:solidFill>
            </a:endParaRPr>
          </a:p>
          <a:p>
            <a:pPr lvl="0">
              <a:buClr>
                <a:srgbClr val="A53010"/>
              </a:buClr>
            </a:pPr>
            <a:r>
              <a:rPr lang="pl-PL" sz="2000" b="1" dirty="0">
                <a:solidFill>
                  <a:schemeClr val="tx1"/>
                </a:solidFill>
              </a:rPr>
              <a:t>Kraje porównywalne co do wielkości z Polską takie jak </a:t>
            </a:r>
            <a:r>
              <a:rPr lang="pl-PL" sz="2000" b="1" dirty="0">
                <a:solidFill>
                  <a:srgbClr val="C00000"/>
                </a:solidFill>
              </a:rPr>
              <a:t>Francja, Niemcy, Hiszpania, Wielka Brytania, Włochy nie mają jednego organu urzędowej kontroli żywności działającego w całym łańcuchu żywnościowym. </a:t>
            </a:r>
            <a:r>
              <a:rPr lang="pl-PL" sz="2000" b="1" dirty="0" smtClean="0">
                <a:solidFill>
                  <a:schemeClr val="tx1"/>
                </a:solidFill>
              </a:rPr>
              <a:t>W </a:t>
            </a:r>
            <a:r>
              <a:rPr lang="pl-PL" sz="2000" b="1" dirty="0">
                <a:solidFill>
                  <a:schemeClr val="tx1"/>
                </a:solidFill>
              </a:rPr>
              <a:t>wielu krajach Ministerstwo Zdrowia, podobnie jak w Polsce, koordynuje zadania bezpieczeństwa żywności.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5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11579" y="1384300"/>
            <a:ext cx="10193033" cy="4526922"/>
          </a:xfrm>
        </p:spPr>
        <p:txBody>
          <a:bodyPr>
            <a:normAutofit/>
          </a:bodyPr>
          <a:lstStyle/>
          <a:p>
            <a:pPr lvl="0">
              <a:buClr>
                <a:srgbClr val="A53010"/>
              </a:buClr>
            </a:pPr>
            <a:r>
              <a:rPr lang="pl-PL" sz="2200" b="1" dirty="0">
                <a:solidFill>
                  <a:schemeClr val="tx1"/>
                </a:solidFill>
                <a:cs typeface="Arial" panose="020B0604020202020204" pitchFamily="34" charset="0"/>
              </a:rPr>
              <a:t>Koncepcja włączenia Państwowej Inspekcji Sanitarnej – dotychczas dobrze i bez zarzutów </a:t>
            </a:r>
            <a:r>
              <a:rPr lang="pl-PL" sz="22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funkcjonujących organów </a:t>
            </a:r>
            <a:r>
              <a:rPr lang="pl-PL" sz="2200" b="1" dirty="0">
                <a:solidFill>
                  <a:schemeClr val="tx1"/>
                </a:solidFill>
                <a:cs typeface="Arial" panose="020B0604020202020204" pitchFamily="34" charset="0"/>
              </a:rPr>
              <a:t>urzędowej kontroli żywności  - </a:t>
            </a:r>
            <a:r>
              <a:rPr lang="pl-PL" sz="22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do nowych struktur poza resortem zdrowia nie </a:t>
            </a:r>
            <a:r>
              <a:rPr lang="pl-PL" sz="2200" b="1" dirty="0">
                <a:solidFill>
                  <a:schemeClr val="tx1"/>
                </a:solidFill>
                <a:cs typeface="Arial" panose="020B0604020202020204" pitchFamily="34" charset="0"/>
              </a:rPr>
              <a:t>wskazuje przekonywujących argumentów merytorycznych przemawiających na korzyść ”poprawy systemu bezpieczeństwa żywności”, </a:t>
            </a:r>
            <a:endParaRPr lang="pl-PL" sz="2200" b="1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>
              <a:buClr>
                <a:srgbClr val="A53010"/>
              </a:buClr>
            </a:pPr>
            <a:r>
              <a:rPr lang="pl-PL" sz="22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Bezsprzecznym jest, </a:t>
            </a:r>
            <a:r>
              <a:rPr lang="pl-PL" sz="2200" b="1" dirty="0">
                <a:solidFill>
                  <a:schemeClr val="tx1"/>
                </a:solidFill>
                <a:cs typeface="Arial" panose="020B0604020202020204" pitchFamily="34" charset="0"/>
              </a:rPr>
              <a:t>iż należy doskonalić współpracę merytoryczną miedzy poszczególnymi Inspekcjami. </a:t>
            </a:r>
            <a:r>
              <a:rPr lang="pl-PL" sz="22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Należy uporządkować niektóre obszary </a:t>
            </a:r>
            <a:r>
              <a:rPr lang="pl-PL" sz="2200" b="1" dirty="0">
                <a:solidFill>
                  <a:schemeClr val="tx1"/>
                </a:solidFill>
                <a:cs typeface="Arial" panose="020B0604020202020204" pitchFamily="34" charset="0"/>
              </a:rPr>
              <a:t>nadzoru nad bezpieczeństwem żywności </a:t>
            </a:r>
            <a:r>
              <a:rPr lang="pl-PL" sz="22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np. przenieść nadzór nad produkcją pierwotną </a:t>
            </a:r>
            <a:r>
              <a:rPr lang="pl-PL" sz="2200" b="1" dirty="0">
                <a:solidFill>
                  <a:schemeClr val="tx1"/>
                </a:solidFill>
                <a:cs typeface="Arial" panose="020B0604020202020204" pitchFamily="34" charset="0"/>
              </a:rPr>
              <a:t>żywności pochodzenia </a:t>
            </a:r>
            <a:r>
              <a:rPr lang="pl-PL" sz="22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roślinnego od Państwowej </a:t>
            </a:r>
            <a:r>
              <a:rPr lang="pl-PL" sz="2200" b="1" dirty="0">
                <a:solidFill>
                  <a:schemeClr val="tx1"/>
                </a:solidFill>
                <a:cs typeface="Arial" panose="020B0604020202020204" pitchFamily="34" charset="0"/>
              </a:rPr>
              <a:t>Inspekcji Sanitarnej </a:t>
            </a:r>
            <a:r>
              <a:rPr lang="pl-PL" sz="22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do </a:t>
            </a:r>
            <a:r>
              <a:rPr lang="pl-PL" sz="2200" b="1" dirty="0">
                <a:solidFill>
                  <a:schemeClr val="tx1"/>
                </a:solidFill>
                <a:cs typeface="Arial" panose="020B0604020202020204" pitchFamily="34" charset="0"/>
              </a:rPr>
              <a:t>zadań Ministra Rolnictwa i Rozwoju </a:t>
            </a:r>
            <a:r>
              <a:rPr lang="pl-PL" sz="22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Wsi zgodnie z kompetencjami tego Ministra.</a:t>
            </a:r>
            <a:endParaRPr lang="pl-PL" sz="22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83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85912" y="1435100"/>
            <a:ext cx="9145588" cy="4051300"/>
          </a:xfrm>
        </p:spPr>
        <p:txBody>
          <a:bodyPr/>
          <a:lstStyle/>
          <a:p>
            <a:pPr marL="0" lvl="0" indent="0" algn="just">
              <a:buClr>
                <a:srgbClr val="A53010"/>
              </a:buClr>
              <a:buNone/>
            </a:pPr>
            <a:r>
              <a:rPr lang="pl-PL" sz="2400" b="1" dirty="0">
                <a:solidFill>
                  <a:srgbClr val="A53010"/>
                </a:solidFill>
              </a:rPr>
              <a:t>Zgodnie z dotychczas prezentowanym stanowiskiem kolejnych Ministrów </a:t>
            </a:r>
            <a:r>
              <a:rPr lang="pl-PL" sz="2400" b="1" dirty="0" smtClean="0">
                <a:solidFill>
                  <a:srgbClr val="A53010"/>
                </a:solidFill>
              </a:rPr>
              <a:t>Zdrowia, </a:t>
            </a:r>
            <a:r>
              <a:rPr lang="pl-PL" sz="2400" b="1" dirty="0" smtClean="0">
                <a:solidFill>
                  <a:srgbClr val="A53010"/>
                </a:solidFill>
              </a:rPr>
              <a:t>nie </a:t>
            </a:r>
            <a:r>
              <a:rPr lang="pl-PL" sz="2400" b="1" dirty="0">
                <a:solidFill>
                  <a:srgbClr val="A53010"/>
                </a:solidFill>
              </a:rPr>
              <a:t>można zaakceptować </a:t>
            </a:r>
            <a:r>
              <a:rPr lang="pl-PL" sz="2400" b="1" dirty="0" smtClean="0">
                <a:solidFill>
                  <a:srgbClr val="A53010"/>
                </a:solidFill>
              </a:rPr>
              <a:t>propozycji nieuzasadnionego </a:t>
            </a:r>
            <a:r>
              <a:rPr lang="pl-PL" sz="2400" b="1" dirty="0">
                <a:solidFill>
                  <a:srgbClr val="A53010"/>
                </a:solidFill>
              </a:rPr>
              <a:t>ograniczenia kompetencji Ministra Zdrowia i Państwowej Inspekcji Sanitarnej w tak ważnym aspekcie zdrowia publicznego jakim jest bezpieczeństwo żywności, tym bardziej, że funkcjonują one aktualnie w </a:t>
            </a:r>
            <a:r>
              <a:rPr lang="pl-PL" sz="2400" b="1" dirty="0" smtClean="0">
                <a:solidFill>
                  <a:srgbClr val="A53010"/>
                </a:solidFill>
              </a:rPr>
              <a:t>sposób stabilny, </a:t>
            </a:r>
            <a:r>
              <a:rPr lang="pl-PL" sz="2400" b="1" dirty="0">
                <a:solidFill>
                  <a:srgbClr val="A53010"/>
                </a:solidFill>
              </a:rPr>
              <a:t>sprawny i prawidłowy, co było niejednokrotnie podkreślane na spotkaniach związanych z projektowanymi przepisami.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03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89112" y="1409700"/>
            <a:ext cx="8915400" cy="4241800"/>
          </a:xfrm>
        </p:spPr>
        <p:txBody>
          <a:bodyPr/>
          <a:lstStyle/>
          <a:p>
            <a:pPr marL="0" lvl="0" indent="0" algn="just">
              <a:buClr>
                <a:srgbClr val="A53010"/>
              </a:buClr>
              <a:buNone/>
            </a:pPr>
            <a:r>
              <a:rPr lang="pl-PL" sz="2600" b="1" dirty="0">
                <a:solidFill>
                  <a:prstClr val="black"/>
                </a:solidFill>
              </a:rPr>
              <a:t>Z punktu widzenia bezpieczeństwa konsumentów istotnym jest aby </a:t>
            </a:r>
            <a:r>
              <a:rPr lang="pl-PL" sz="2600" b="1" dirty="0">
                <a:solidFill>
                  <a:srgbClr val="A53010"/>
                </a:solidFill>
              </a:rPr>
              <a:t>– tak jak to ma miejsce obecnie – to Minister Zdrowia, </a:t>
            </a:r>
            <a:r>
              <a:rPr lang="pl-PL" sz="2600" b="1" dirty="0">
                <a:solidFill>
                  <a:prstClr val="black"/>
                </a:solidFill>
              </a:rPr>
              <a:t>mający do dyspozycji podległe mu </a:t>
            </a:r>
            <a:r>
              <a:rPr lang="pl-PL" sz="2600" b="1" dirty="0" smtClean="0">
                <a:solidFill>
                  <a:prstClr val="black"/>
                </a:solidFill>
              </a:rPr>
              <a:t>organy, jest </a:t>
            </a:r>
            <a:r>
              <a:rPr lang="pl-PL" sz="2600" b="1" dirty="0">
                <a:solidFill>
                  <a:prstClr val="black"/>
                </a:solidFill>
              </a:rPr>
              <a:t>odpowiedzialny za koordynację bezpieczeństwa żywności, w tym wydawanie przepisów prawnych, a także podejmowanie właściwych </a:t>
            </a:r>
            <a:r>
              <a:rPr lang="pl-PL" sz="2600" b="1" dirty="0" smtClean="0">
                <a:solidFill>
                  <a:prstClr val="black"/>
                </a:solidFill>
              </a:rPr>
              <a:t>działań</a:t>
            </a:r>
            <a:r>
              <a:rPr lang="pl-PL" sz="2600" b="1" dirty="0">
                <a:solidFill>
                  <a:prstClr val="black"/>
                </a:solidFill>
              </a:rPr>
              <a:t>, których </a:t>
            </a:r>
            <a:r>
              <a:rPr lang="pl-PL" sz="2600" b="1" dirty="0">
                <a:solidFill>
                  <a:srgbClr val="A53010"/>
                </a:solidFill>
              </a:rPr>
              <a:t>priorytetem jest </a:t>
            </a:r>
            <a:r>
              <a:rPr lang="pl-PL" sz="2600" b="1" dirty="0" smtClean="0">
                <a:solidFill>
                  <a:srgbClr val="A53010"/>
                </a:solidFill>
              </a:rPr>
              <a:t/>
            </a:r>
            <a:br>
              <a:rPr lang="pl-PL" sz="2600" b="1" dirty="0" smtClean="0">
                <a:solidFill>
                  <a:srgbClr val="A53010"/>
                </a:solidFill>
              </a:rPr>
            </a:br>
            <a:r>
              <a:rPr lang="pl-PL" sz="2600" b="1" dirty="0" smtClean="0">
                <a:solidFill>
                  <a:srgbClr val="A53010"/>
                </a:solidFill>
              </a:rPr>
              <a:t>i </a:t>
            </a:r>
            <a:r>
              <a:rPr lang="pl-PL" sz="2600" b="1" dirty="0">
                <a:solidFill>
                  <a:srgbClr val="A53010"/>
                </a:solidFill>
              </a:rPr>
              <a:t>powinna być ochrona zdrowia </a:t>
            </a:r>
            <a:r>
              <a:rPr lang="pl-PL" sz="2600" b="1" dirty="0" smtClean="0">
                <a:solidFill>
                  <a:srgbClr val="A53010"/>
                </a:solidFill>
              </a:rPr>
              <a:t>ludzi.</a:t>
            </a:r>
            <a:endParaRPr lang="pl-PL" sz="2600" b="1" dirty="0">
              <a:solidFill>
                <a:srgbClr val="A53010"/>
              </a:solidFill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49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06500" y="2298700"/>
            <a:ext cx="10298112" cy="3612522"/>
          </a:xfrm>
        </p:spPr>
        <p:txBody>
          <a:bodyPr>
            <a:normAutofit lnSpcReduction="10000"/>
          </a:bodyPr>
          <a:lstStyle/>
          <a:p>
            <a:pPr marL="0" lvl="0" indent="0" algn="just">
              <a:buClr>
                <a:srgbClr val="A53010"/>
              </a:buClr>
              <a:buNone/>
            </a:pPr>
            <a:r>
              <a:rPr lang="pl-PL" sz="2800" b="1" dirty="0" smtClean="0">
                <a:solidFill>
                  <a:prstClr val="black"/>
                </a:solidFill>
              </a:rPr>
              <a:t>Jeżeli jest to konieczne to zgodnie </a:t>
            </a:r>
            <a:r>
              <a:rPr lang="pl-PL" sz="2800" b="1" dirty="0">
                <a:solidFill>
                  <a:prstClr val="black"/>
                </a:solidFill>
              </a:rPr>
              <a:t>ze stanowiskiem wyrażonym przez Ministra Zdrowia,  nie ma przeszkód do powołania jednego organu podległego Ministrowi Rolnictwa i Rozwoju Wsi na kanwie 3 Inspekcji funkcjonujących w tym resorcie, </a:t>
            </a:r>
            <a:r>
              <a:rPr lang="pl-PL" sz="2800" b="1" dirty="0" smtClean="0">
                <a:solidFill>
                  <a:prstClr val="black"/>
                </a:solidFill>
              </a:rPr>
              <a:t>jeżeli usprawni to skuteczność </a:t>
            </a:r>
            <a:r>
              <a:rPr lang="pl-PL" sz="2800" b="1" dirty="0">
                <a:solidFill>
                  <a:prstClr val="black"/>
                </a:solidFill>
              </a:rPr>
              <a:t>ich działania</a:t>
            </a:r>
            <a:r>
              <a:rPr lang="pl-PL" sz="2800" b="1" dirty="0" smtClean="0">
                <a:solidFill>
                  <a:prstClr val="black"/>
                </a:solidFill>
              </a:rPr>
              <a:t>.</a:t>
            </a:r>
          </a:p>
          <a:p>
            <a:pPr marL="0" lvl="0" indent="0" algn="just">
              <a:buClr>
                <a:srgbClr val="A53010"/>
              </a:buClr>
              <a:buNone/>
            </a:pPr>
            <a:r>
              <a:rPr lang="pl-PL" sz="2800" b="1" dirty="0" smtClean="0">
                <a:solidFill>
                  <a:prstClr val="black"/>
                </a:solidFill>
              </a:rPr>
              <a:t>Podległość i kompetencje organów Państwowej Inspekcji Sanitarnej powinny pozostać niezmienione.</a:t>
            </a:r>
            <a:endParaRPr lang="pl-PL" sz="2800" b="1" dirty="0">
              <a:solidFill>
                <a:srgbClr val="A53010"/>
              </a:solidFill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76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2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639763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914400" indent="-246063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187450" indent="-20955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1462088" indent="-20955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1919288" indent="-20955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376488" indent="-20955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2833688" indent="-20955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290888" indent="-209550" defTabSz="4492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pl-PL" altLang="pl-PL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2" y="463550"/>
            <a:ext cx="8229600" cy="583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WordArt 6"/>
          <p:cNvSpPr>
            <a:spLocks noChangeArrowheads="1" noChangeShapeType="1" noTextEdit="1"/>
          </p:cNvSpPr>
          <p:nvPr/>
        </p:nvSpPr>
        <p:spPr bwMode="auto">
          <a:xfrm>
            <a:off x="3648075" y="2349500"/>
            <a:ext cx="5448300" cy="14097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pl-PL" sz="4000" b="1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Arial Black" panose="020B0A04020102020204" pitchFamily="34" charset="0"/>
              </a:rPr>
              <a:t>Dziękuję za uwagę !</a:t>
            </a:r>
          </a:p>
        </p:txBody>
      </p:sp>
    </p:spTree>
    <p:extLst>
      <p:ext uri="{BB962C8B-B14F-4D97-AF65-F5344CB8AC3E}">
        <p14:creationId xmlns:p14="http://schemas.microsoft.com/office/powerpoint/2010/main" val="420050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36712" y="624110"/>
            <a:ext cx="9867901" cy="128089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defRPr/>
            </a:pPr>
            <a:r>
              <a:rPr lang="pl-PL" altLang="pl-PL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System nadzoru nad bezpieczeństwem żywności</a:t>
            </a:r>
            <a:br>
              <a:rPr lang="pl-PL" altLang="pl-PL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</a:b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36712" y="1625600"/>
            <a:ext cx="8915400" cy="3777622"/>
          </a:xfrm>
        </p:spPr>
        <p:txBody>
          <a:bodyPr/>
          <a:lstStyle/>
          <a:p>
            <a:pPr marL="0" lvl="0" indent="0" algn="ctr">
              <a:lnSpc>
                <a:spcPct val="90000"/>
              </a:lnSpc>
              <a:spcBef>
                <a:spcPts val="775"/>
              </a:spcBef>
              <a:buClr>
                <a:srgbClr val="000000"/>
              </a:buClr>
              <a:buSzPct val="100000"/>
              <a:buNone/>
              <a:defRPr/>
            </a:pPr>
            <a:r>
              <a:rPr lang="pl-PL" altLang="pl-PL" sz="2100" b="1" dirty="0">
                <a:solidFill>
                  <a:srgbClr val="C00000"/>
                </a:solidFill>
              </a:rPr>
              <a:t>Koordynatorem systemu bezpieczeństwa żywności  w Polsce</a:t>
            </a:r>
            <a:br>
              <a:rPr lang="pl-PL" altLang="pl-PL" sz="2100" b="1" dirty="0">
                <a:solidFill>
                  <a:srgbClr val="C00000"/>
                </a:solidFill>
              </a:rPr>
            </a:br>
            <a:r>
              <a:rPr lang="pl-PL" altLang="pl-PL" sz="2100" b="1" dirty="0">
                <a:solidFill>
                  <a:srgbClr val="C00000"/>
                </a:solidFill>
              </a:rPr>
              <a:t>jest Minister właściwy do spraw zdrowia</a:t>
            </a:r>
          </a:p>
          <a:p>
            <a:pPr marL="0" lvl="0" indent="0" algn="ctr">
              <a:lnSpc>
                <a:spcPct val="90000"/>
              </a:lnSpc>
              <a:spcBef>
                <a:spcPts val="775"/>
              </a:spcBef>
              <a:buClr>
                <a:srgbClr val="000000"/>
              </a:buClr>
              <a:buSzPct val="100000"/>
              <a:buNone/>
              <a:defRPr/>
            </a:pPr>
            <a:endParaRPr lang="pl-PL" altLang="pl-PL" sz="21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lvl="0" indent="0" algn="ctr">
              <a:lnSpc>
                <a:spcPct val="90000"/>
              </a:lnSpc>
              <a:spcBef>
                <a:spcPts val="775"/>
              </a:spcBef>
              <a:buClr>
                <a:srgbClr val="000000"/>
              </a:buClr>
              <a:buSzPct val="100000"/>
              <a:buNone/>
              <a:defRPr/>
            </a:pPr>
            <a:r>
              <a:rPr lang="pl-PL" altLang="pl-PL" sz="2100" b="1" dirty="0">
                <a:solidFill>
                  <a:prstClr val="black"/>
                </a:solidFill>
              </a:rPr>
              <a:t>- zgodnie z art. 89 ustawy o bezpieczeństwie żywności i żywienia oraz art. 33 ustawy o działach administracji rządowej </a:t>
            </a:r>
            <a:br>
              <a:rPr lang="pl-PL" altLang="pl-PL" sz="2100" b="1" dirty="0">
                <a:solidFill>
                  <a:prstClr val="black"/>
                </a:solidFill>
              </a:rPr>
            </a:br>
            <a:r>
              <a:rPr lang="pl-PL" altLang="pl-PL" sz="2100" b="1" dirty="0">
                <a:solidFill>
                  <a:prstClr val="black"/>
                </a:solidFill>
              </a:rPr>
              <a:t>a w </a:t>
            </a:r>
            <a:r>
              <a:rPr lang="pl-PL" altLang="pl-PL" sz="2100" b="1" dirty="0" err="1">
                <a:solidFill>
                  <a:prstClr val="black"/>
                </a:solidFill>
              </a:rPr>
              <a:t>szczególnościdziałań</a:t>
            </a:r>
            <a:r>
              <a:rPr lang="pl-PL" altLang="pl-PL" sz="2100" b="1" dirty="0">
                <a:solidFill>
                  <a:prstClr val="black"/>
                </a:solidFill>
              </a:rPr>
              <a:t> dotyczących </a:t>
            </a:r>
            <a:r>
              <a:rPr lang="pl-PL" altLang="pl-PL" sz="2100" b="1" dirty="0">
                <a:solidFill>
                  <a:srgbClr val="C00000"/>
                </a:solidFill>
              </a:rPr>
              <a:t>analizy ryzyka dla zdrowia konsumentów</a:t>
            </a:r>
          </a:p>
          <a:p>
            <a:pPr marL="0" lvl="0" indent="0" algn="ctr">
              <a:lnSpc>
                <a:spcPct val="80000"/>
              </a:lnSpc>
              <a:spcBef>
                <a:spcPts val="650"/>
              </a:spcBef>
              <a:buClr>
                <a:srgbClr val="000000"/>
              </a:buClr>
              <a:buSzPct val="100000"/>
              <a:buNone/>
              <a:defRPr/>
            </a:pPr>
            <a:endParaRPr lang="pl-PL" altLang="pl-PL" sz="2100" b="1" dirty="0">
              <a:solidFill>
                <a:prstClr val="black"/>
              </a:solidFill>
            </a:endParaRPr>
          </a:p>
          <a:p>
            <a:pPr marL="0" lvl="0" indent="0" algn="ctr">
              <a:lnSpc>
                <a:spcPct val="80000"/>
              </a:lnSpc>
              <a:spcBef>
                <a:spcPts val="650"/>
              </a:spcBef>
              <a:buClr>
                <a:srgbClr val="000000"/>
              </a:buClr>
              <a:buSzPct val="100000"/>
              <a:buNone/>
              <a:defRPr/>
            </a:pPr>
            <a:r>
              <a:rPr lang="pl-PL" altLang="pl-PL" sz="2100" b="1" dirty="0">
                <a:solidFill>
                  <a:prstClr val="black"/>
                </a:solidFill>
              </a:rPr>
              <a:t>   W ramach koordynacji Minister współpracuje z Ministrem Rolnictwa i Rozwoju Wsi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68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8077201" y="6242051"/>
            <a:ext cx="2119313" cy="442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fld id="{BF05FCA2-51F3-4E09-BCB3-D0CC18E51572}" type="slidenum">
              <a:rPr lang="pl-PL" altLang="pl-PL"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 algn="r"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t>4</a:t>
            </a:fld>
            <a:endParaRPr lang="pl-PL" altLang="pl-PL" sz="12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208214" y="908051"/>
            <a:ext cx="4321175" cy="601663"/>
          </a:xfrm>
          <a:prstGeom prst="rect">
            <a:avLst/>
          </a:prstGeom>
          <a:solidFill>
            <a:srgbClr val="FF6600"/>
          </a:solidFill>
          <a:ln w="9360">
            <a:solidFill>
              <a:srgbClr val="FFFF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Minister Zdrowia </a:t>
            </a:r>
          </a:p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koordynacja bezpieczeństwa żywności</a:t>
            </a:r>
          </a:p>
          <a:p>
            <a:pPr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endParaRPr lang="pl-PL" altLang="pl-PL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7734301" y="2352676"/>
            <a:ext cx="2016125" cy="601663"/>
          </a:xfrm>
          <a:prstGeom prst="rect">
            <a:avLst/>
          </a:prstGeom>
          <a:solidFill>
            <a:srgbClr val="99CC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Minister Rolnictwa</a:t>
            </a:r>
          </a:p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i Rozwoju Wsi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324226" y="2519364"/>
            <a:ext cx="1476375" cy="1081087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500" b="1">
                <a:latin typeface="Times New Roman" panose="02020603050405020304" pitchFamily="18" charset="0"/>
                <a:cs typeface="Times New Roman" panose="02020603050405020304" pitchFamily="18" charset="0"/>
              </a:rPr>
              <a:t>Prezes</a:t>
            </a:r>
            <a:r>
              <a:rPr lang="pl-PL" altLang="pl-PL" sz="1500" b="1">
                <a:solidFill>
                  <a:srgbClr val="CC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altLang="pl-PL" sz="1500" b="1">
                <a:latin typeface="Times New Roman" panose="02020603050405020304" pitchFamily="18" charset="0"/>
                <a:cs typeface="Times New Roman" panose="02020603050405020304" pitchFamily="18" charset="0"/>
              </a:rPr>
              <a:t>Urzędu Ochrony Konkurencji </a:t>
            </a:r>
            <a:r>
              <a:rPr lang="pl-PL" altLang="pl-PL" sz="1500" b="1">
                <a:latin typeface="Times New Roman" panose="02020603050405020304" pitchFamily="18" charset="0"/>
              </a:rPr>
              <a:t>i </a:t>
            </a:r>
            <a:r>
              <a:rPr lang="pl-PL" altLang="pl-PL" sz="1500" b="1">
                <a:latin typeface="Times New Roman" panose="02020603050405020304" pitchFamily="18" charset="0"/>
                <a:cs typeface="Times New Roman" panose="02020603050405020304" pitchFamily="18" charset="0"/>
              </a:rPr>
              <a:t>Konsumentów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743700" y="4859338"/>
            <a:ext cx="1441450" cy="539750"/>
          </a:xfrm>
          <a:prstGeom prst="rect">
            <a:avLst/>
          </a:prstGeom>
          <a:solidFill>
            <a:srgbClr val="99CC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300" b="1">
                <a:latin typeface="Times New Roman" panose="02020603050405020304" pitchFamily="18" charset="0"/>
                <a:cs typeface="Times New Roman" panose="02020603050405020304" pitchFamily="18" charset="0"/>
              </a:rPr>
              <a:t>Inspekcja Weterynaryjna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884363" y="2519363"/>
            <a:ext cx="1371600" cy="601662"/>
          </a:xfrm>
          <a:prstGeom prst="rect">
            <a:avLst/>
          </a:prstGeom>
          <a:solidFill>
            <a:srgbClr val="6666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Minister Finansów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7824788" y="5614989"/>
            <a:ext cx="1439862" cy="865187"/>
          </a:xfrm>
          <a:prstGeom prst="rect">
            <a:avLst/>
          </a:prstGeom>
          <a:solidFill>
            <a:srgbClr val="99CC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300" b="1">
                <a:latin typeface="Times New Roman" panose="02020603050405020304" pitchFamily="18" charset="0"/>
              </a:rPr>
              <a:t>Państwowa </a:t>
            </a:r>
            <a:r>
              <a:rPr lang="pl-PL" altLang="pl-PL" sz="1300" b="1">
                <a:latin typeface="Times New Roman" panose="02020603050405020304" pitchFamily="18" charset="0"/>
                <a:cs typeface="Times New Roman" panose="02020603050405020304" pitchFamily="18" charset="0"/>
              </a:rPr>
              <a:t>Inspekcja Ochrony Roślin i Nasiennictwa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9444038" y="5292725"/>
            <a:ext cx="1223962" cy="1366838"/>
          </a:xfrm>
          <a:prstGeom prst="rect">
            <a:avLst/>
          </a:prstGeom>
          <a:solidFill>
            <a:srgbClr val="99CC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300" b="1">
                <a:latin typeface="Times New Roman" panose="02020603050405020304" pitchFamily="18" charset="0"/>
                <a:cs typeface="Times New Roman" panose="02020603050405020304" pitchFamily="18" charset="0"/>
              </a:rPr>
              <a:t>Inspekcja Jako</a:t>
            </a:r>
            <a:r>
              <a:rPr lang="pl-PL" altLang="pl-PL" sz="1300" b="1">
                <a:latin typeface="Times New Roman" panose="02020603050405020304" pitchFamily="18" charset="0"/>
              </a:rPr>
              <a:t>ś</a:t>
            </a:r>
            <a:r>
              <a:rPr lang="pl-PL" altLang="pl-PL" sz="1300" b="1">
                <a:latin typeface="Times New Roman" panose="02020603050405020304" pitchFamily="18" charset="0"/>
                <a:cs typeface="Times New Roman" panose="02020603050405020304" pitchFamily="18" charset="0"/>
              </a:rPr>
              <a:t>ci Handlowej Artykułów Rolno-Spo</a:t>
            </a:r>
            <a:r>
              <a:rPr lang="pl-PL" altLang="pl-PL" sz="1300" b="1">
                <a:latin typeface="Times New Roman" panose="02020603050405020304" pitchFamily="18" charset="0"/>
              </a:rPr>
              <a:t>ż</a:t>
            </a:r>
            <a:r>
              <a:rPr lang="pl-PL" altLang="pl-PL" sz="1300" b="1">
                <a:latin typeface="Times New Roman" panose="02020603050405020304" pitchFamily="18" charset="0"/>
                <a:cs typeface="Times New Roman" panose="02020603050405020304" pitchFamily="18" charset="0"/>
              </a:rPr>
              <a:t>ywczych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287713" y="4149725"/>
            <a:ext cx="1028700" cy="57150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Inspekcja</a:t>
            </a:r>
            <a:r>
              <a:rPr lang="pl-PL" altLang="pl-PL" sz="1300" b="1" dirty="0">
                <a:solidFill>
                  <a:srgbClr val="CC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altLang="pl-PL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Handlowa</a:t>
            </a:r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 flipH="1" flipV="1">
            <a:off x="6726239" y="1608138"/>
            <a:ext cx="1290637" cy="596900"/>
          </a:xfrm>
          <a:prstGeom prst="line">
            <a:avLst/>
          </a:prstGeom>
          <a:noFill/>
          <a:ln w="9360">
            <a:solidFill>
              <a:srgbClr val="000000"/>
            </a:solidFill>
            <a:prstDash val="lgDashDot"/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1847850" y="4076701"/>
            <a:ext cx="1143000" cy="574675"/>
          </a:xfrm>
          <a:prstGeom prst="rect">
            <a:avLst/>
          </a:prstGeom>
          <a:solidFill>
            <a:srgbClr val="6666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Inspekcja Celna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4979988" y="4787901"/>
            <a:ext cx="1223962" cy="792163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300" b="1">
                <a:latin typeface="Times New Roman" panose="02020603050405020304" pitchFamily="18" charset="0"/>
                <a:cs typeface="Times New Roman" panose="02020603050405020304" pitchFamily="18" charset="0"/>
              </a:rPr>
              <a:t>Państwowa Inspekcja Sanitarna</a:t>
            </a: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1524000" y="2454276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pl-PL"/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1524000" y="21669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pl-PL"/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1703388" y="25987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pl-PL"/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 flipH="1">
            <a:off x="2406650" y="1773238"/>
            <a:ext cx="755650" cy="576262"/>
          </a:xfrm>
          <a:prstGeom prst="line">
            <a:avLst/>
          </a:prstGeom>
          <a:noFill/>
          <a:ln w="9360">
            <a:solidFill>
              <a:srgbClr val="000000"/>
            </a:solidFill>
            <a:prstDash val="lgDashDot"/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1" name="Text Box 17"/>
          <p:cNvSpPr txBox="1">
            <a:spLocks noChangeArrowheads="1"/>
          </p:cNvSpPr>
          <p:nvPr/>
        </p:nvSpPr>
        <p:spPr bwMode="auto">
          <a:xfrm>
            <a:off x="1703388" y="5580063"/>
            <a:ext cx="2449512" cy="576262"/>
          </a:xfrm>
          <a:prstGeom prst="rect">
            <a:avLst/>
          </a:prstGeom>
          <a:solidFill>
            <a:srgbClr val="6666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200" b="1">
                <a:latin typeface="Verdana" panose="020B0604030504040204" pitchFamily="34" charset="0"/>
              </a:rPr>
              <a:t>     współpraca</a:t>
            </a:r>
          </a:p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200" b="1">
                <a:latin typeface="Verdana" panose="020B0604030504040204" pitchFamily="34" charset="0"/>
              </a:rPr>
              <a:t>    podległość</a:t>
            </a:r>
          </a:p>
        </p:txBody>
      </p:sp>
      <p:sp>
        <p:nvSpPr>
          <p:cNvPr id="22" name="Line 18"/>
          <p:cNvSpPr>
            <a:spLocks noChangeShapeType="1"/>
          </p:cNvSpPr>
          <p:nvPr/>
        </p:nvSpPr>
        <p:spPr bwMode="auto">
          <a:xfrm>
            <a:off x="5664200" y="1619251"/>
            <a:ext cx="1588" cy="143986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3" name="Line 19"/>
          <p:cNvSpPr>
            <a:spLocks noChangeShapeType="1"/>
          </p:cNvSpPr>
          <p:nvPr/>
        </p:nvSpPr>
        <p:spPr bwMode="auto">
          <a:xfrm>
            <a:off x="2566989" y="3141663"/>
            <a:ext cx="1587" cy="863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4" name="Line 20"/>
          <p:cNvSpPr>
            <a:spLocks noChangeShapeType="1"/>
          </p:cNvSpPr>
          <p:nvPr/>
        </p:nvSpPr>
        <p:spPr bwMode="auto">
          <a:xfrm>
            <a:off x="4079875" y="3644900"/>
            <a:ext cx="1588" cy="4333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 flipH="1">
            <a:off x="7464426" y="2997200"/>
            <a:ext cx="385763" cy="539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6" name="Line 22"/>
          <p:cNvSpPr>
            <a:spLocks noChangeShapeType="1"/>
          </p:cNvSpPr>
          <p:nvPr/>
        </p:nvSpPr>
        <p:spPr bwMode="auto">
          <a:xfrm>
            <a:off x="9696450" y="3095625"/>
            <a:ext cx="107950" cy="5032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7" name="Line 23"/>
          <p:cNvSpPr>
            <a:spLocks noChangeShapeType="1"/>
          </p:cNvSpPr>
          <p:nvPr/>
        </p:nvSpPr>
        <p:spPr bwMode="auto">
          <a:xfrm>
            <a:off x="8688389" y="3068639"/>
            <a:ext cx="1587" cy="7207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1955801" y="5940425"/>
            <a:ext cx="28892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9" name="Line 25"/>
          <p:cNvSpPr>
            <a:spLocks noChangeShapeType="1"/>
          </p:cNvSpPr>
          <p:nvPr/>
        </p:nvSpPr>
        <p:spPr bwMode="auto">
          <a:xfrm flipH="1">
            <a:off x="1871663" y="5759450"/>
            <a:ext cx="468312" cy="1588"/>
          </a:xfrm>
          <a:prstGeom prst="line">
            <a:avLst/>
          </a:prstGeom>
          <a:noFill/>
          <a:ln w="9360">
            <a:solidFill>
              <a:srgbClr val="000000"/>
            </a:solidFill>
            <a:prstDash val="lgDashDot"/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0" name="Line 26"/>
          <p:cNvSpPr>
            <a:spLocks noChangeShapeType="1"/>
          </p:cNvSpPr>
          <p:nvPr/>
        </p:nvSpPr>
        <p:spPr bwMode="auto">
          <a:xfrm flipH="1" flipV="1">
            <a:off x="5470525" y="2841626"/>
            <a:ext cx="2065338" cy="11113"/>
          </a:xfrm>
          <a:prstGeom prst="line">
            <a:avLst/>
          </a:prstGeom>
          <a:noFill/>
          <a:ln w="9360">
            <a:solidFill>
              <a:srgbClr val="000000"/>
            </a:solidFill>
            <a:prstDash val="lgDashDot"/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1" name="Line 27"/>
          <p:cNvSpPr>
            <a:spLocks noChangeShapeType="1"/>
          </p:cNvSpPr>
          <p:nvPr/>
        </p:nvSpPr>
        <p:spPr bwMode="auto">
          <a:xfrm>
            <a:off x="4224339" y="1620839"/>
            <a:ext cx="1587" cy="719137"/>
          </a:xfrm>
          <a:prstGeom prst="line">
            <a:avLst/>
          </a:prstGeom>
          <a:noFill/>
          <a:ln w="9360">
            <a:solidFill>
              <a:srgbClr val="000000"/>
            </a:solidFill>
            <a:prstDash val="lgDashDot"/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2" name="Line 28"/>
          <p:cNvSpPr>
            <a:spLocks noChangeShapeType="1"/>
          </p:cNvSpPr>
          <p:nvPr/>
        </p:nvSpPr>
        <p:spPr bwMode="auto">
          <a:xfrm flipH="1">
            <a:off x="3341689" y="2420939"/>
            <a:ext cx="4067175" cy="1587"/>
          </a:xfrm>
          <a:prstGeom prst="line">
            <a:avLst/>
          </a:prstGeom>
          <a:noFill/>
          <a:ln w="9360">
            <a:solidFill>
              <a:srgbClr val="000000"/>
            </a:solidFill>
            <a:prstDash val="lgDashDot"/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3" name="Line 29"/>
          <p:cNvSpPr>
            <a:spLocks noChangeShapeType="1"/>
          </p:cNvSpPr>
          <p:nvPr/>
        </p:nvSpPr>
        <p:spPr bwMode="auto">
          <a:xfrm flipH="1">
            <a:off x="6191251" y="5040314"/>
            <a:ext cx="569913" cy="47625"/>
          </a:xfrm>
          <a:prstGeom prst="line">
            <a:avLst/>
          </a:prstGeom>
          <a:noFill/>
          <a:ln w="9360">
            <a:solidFill>
              <a:srgbClr val="000000"/>
            </a:solidFill>
            <a:prstDash val="lgDashDot"/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4" name="Text Box 30"/>
          <p:cNvSpPr txBox="1">
            <a:spLocks noChangeArrowheads="1"/>
          </p:cNvSpPr>
          <p:nvPr/>
        </p:nvSpPr>
        <p:spPr bwMode="auto">
          <a:xfrm>
            <a:off x="5124450" y="3240088"/>
            <a:ext cx="1079500" cy="792162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300" b="1">
                <a:latin typeface="Times New Roman" panose="02020603050405020304" pitchFamily="18" charset="0"/>
                <a:cs typeface="Times New Roman" panose="02020603050405020304" pitchFamily="18" charset="0"/>
              </a:rPr>
              <a:t>Główny Inspektor Sanitarny</a:t>
            </a:r>
          </a:p>
        </p:txBody>
      </p:sp>
      <p:sp>
        <p:nvSpPr>
          <p:cNvPr id="35" name="Line 31"/>
          <p:cNvSpPr>
            <a:spLocks noChangeShapeType="1"/>
          </p:cNvSpPr>
          <p:nvPr/>
        </p:nvSpPr>
        <p:spPr bwMode="auto">
          <a:xfrm>
            <a:off x="5664200" y="4140200"/>
            <a:ext cx="1588" cy="539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36" name="Text Box 32"/>
          <p:cNvSpPr txBox="1">
            <a:spLocks noChangeArrowheads="1"/>
          </p:cNvSpPr>
          <p:nvPr/>
        </p:nvSpPr>
        <p:spPr bwMode="auto">
          <a:xfrm>
            <a:off x="6564313" y="3600450"/>
            <a:ext cx="1439862" cy="539750"/>
          </a:xfrm>
          <a:prstGeom prst="rect">
            <a:avLst/>
          </a:prstGeom>
          <a:solidFill>
            <a:srgbClr val="99CC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300" b="1">
                <a:latin typeface="Times New Roman" panose="02020603050405020304" pitchFamily="18" charset="0"/>
                <a:cs typeface="Times New Roman" panose="02020603050405020304" pitchFamily="18" charset="0"/>
              </a:rPr>
              <a:t>Główny Lekarz Weterynarii</a:t>
            </a:r>
          </a:p>
        </p:txBody>
      </p:sp>
      <p:sp>
        <p:nvSpPr>
          <p:cNvPr id="37" name="Text Box 33"/>
          <p:cNvSpPr txBox="1">
            <a:spLocks noChangeArrowheads="1"/>
          </p:cNvSpPr>
          <p:nvPr/>
        </p:nvSpPr>
        <p:spPr bwMode="auto">
          <a:xfrm>
            <a:off x="8183564" y="3959226"/>
            <a:ext cx="1081087" cy="720725"/>
          </a:xfrm>
          <a:prstGeom prst="rect">
            <a:avLst/>
          </a:prstGeom>
          <a:solidFill>
            <a:srgbClr val="99CC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300" b="1">
                <a:latin typeface="Times New Roman" panose="02020603050405020304" pitchFamily="18" charset="0"/>
                <a:cs typeface="Times New Roman" panose="02020603050405020304" pitchFamily="18" charset="0"/>
              </a:rPr>
              <a:t>Główny Inspektor </a:t>
            </a:r>
          </a:p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300" b="1">
                <a:latin typeface="Times New Roman" panose="02020603050405020304" pitchFamily="18" charset="0"/>
                <a:cs typeface="Times New Roman" panose="02020603050405020304" pitchFamily="18" charset="0"/>
              </a:rPr>
              <a:t>PIORiN</a:t>
            </a:r>
          </a:p>
        </p:txBody>
      </p:sp>
      <p:sp>
        <p:nvSpPr>
          <p:cNvPr id="38" name="Text Box 34"/>
          <p:cNvSpPr txBox="1">
            <a:spLocks noChangeArrowheads="1"/>
          </p:cNvSpPr>
          <p:nvPr/>
        </p:nvSpPr>
        <p:spPr bwMode="auto">
          <a:xfrm>
            <a:off x="9444038" y="3779838"/>
            <a:ext cx="1223962" cy="900112"/>
          </a:xfrm>
          <a:prstGeom prst="rect">
            <a:avLst/>
          </a:prstGeom>
          <a:solidFill>
            <a:srgbClr val="99CC00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pl-PL" altLang="pl-PL" sz="1300" b="1">
                <a:latin typeface="Times New Roman" panose="02020603050405020304" pitchFamily="18" charset="0"/>
                <a:cs typeface="Times New Roman" panose="02020603050405020304" pitchFamily="18" charset="0"/>
              </a:rPr>
              <a:t>Główny Inspektor Jakości Handlowej </a:t>
            </a:r>
          </a:p>
        </p:txBody>
      </p:sp>
      <p:sp>
        <p:nvSpPr>
          <p:cNvPr id="39" name="Line 35"/>
          <p:cNvSpPr>
            <a:spLocks noChangeShapeType="1"/>
          </p:cNvSpPr>
          <p:nvPr/>
        </p:nvSpPr>
        <p:spPr bwMode="auto">
          <a:xfrm>
            <a:off x="7283450" y="4319588"/>
            <a:ext cx="1588" cy="5397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40" name="Line 36"/>
          <p:cNvSpPr>
            <a:spLocks noChangeShapeType="1"/>
          </p:cNvSpPr>
          <p:nvPr/>
        </p:nvSpPr>
        <p:spPr bwMode="auto">
          <a:xfrm>
            <a:off x="8723314" y="4859339"/>
            <a:ext cx="1587" cy="7207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41" name="Line 37"/>
          <p:cNvSpPr>
            <a:spLocks noChangeShapeType="1"/>
          </p:cNvSpPr>
          <p:nvPr/>
        </p:nvSpPr>
        <p:spPr bwMode="auto">
          <a:xfrm>
            <a:off x="10056813" y="4716464"/>
            <a:ext cx="107950" cy="5032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42" name="Line 38"/>
          <p:cNvSpPr>
            <a:spLocks noChangeShapeType="1"/>
          </p:cNvSpPr>
          <p:nvPr/>
        </p:nvSpPr>
        <p:spPr bwMode="auto">
          <a:xfrm flipH="1">
            <a:off x="6191251" y="5040314"/>
            <a:ext cx="569913" cy="47625"/>
          </a:xfrm>
          <a:prstGeom prst="line">
            <a:avLst/>
          </a:prstGeom>
          <a:noFill/>
          <a:ln w="9360">
            <a:solidFill>
              <a:srgbClr val="000000"/>
            </a:solidFill>
            <a:prstDash val="lgDashDot"/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580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65301" y="624110"/>
            <a:ext cx="9739312" cy="1280890"/>
          </a:xfrm>
        </p:spPr>
        <p:txBody>
          <a:bodyPr>
            <a:normAutofit/>
          </a:bodyPr>
          <a:lstStyle/>
          <a:p>
            <a:r>
              <a:rPr lang="pl-PL" altLang="pl-PL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nadzoru nad bezpieczeństwem żywności</a:t>
            </a:r>
            <a:r>
              <a:rPr lang="pl-PL" altLang="pl-PL" sz="25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altLang="pl-PL" sz="25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65312" y="1447800"/>
            <a:ext cx="8915400" cy="3777622"/>
          </a:xfrm>
        </p:spPr>
        <p:txBody>
          <a:bodyPr/>
          <a:lstStyle/>
          <a:p>
            <a:pPr marL="0" lvl="0" indent="0">
              <a:buClr>
                <a:srgbClr val="A53010"/>
              </a:buClr>
              <a:buNone/>
            </a:pPr>
            <a:r>
              <a:rPr lang="pl-PL" sz="3600" b="1" dirty="0">
                <a:solidFill>
                  <a:srgbClr val="C00000"/>
                </a:solidFill>
              </a:rPr>
              <a:t>Główny Inspektor Sanitarny:</a:t>
            </a:r>
          </a:p>
          <a:p>
            <a:pPr lvl="0">
              <a:buClr>
                <a:srgbClr val="A53010"/>
              </a:buClr>
            </a:pPr>
            <a:r>
              <a:rPr lang="pl-PL" sz="28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pl-PL" sz="2800" b="1" dirty="0">
                <a:solidFill>
                  <a:schemeClr val="tx1"/>
                </a:solidFill>
              </a:rPr>
              <a:t>jest realizatorem i wykonawcą strategicznych kierunków działania wytyczanych przez Ministra Zdrowia i z jego upoważnienia,</a:t>
            </a:r>
          </a:p>
          <a:p>
            <a:pPr lvl="0">
              <a:buClr>
                <a:srgbClr val="A53010"/>
              </a:buClr>
            </a:pPr>
            <a:r>
              <a:rPr lang="pl-PL" sz="2800" b="1" dirty="0">
                <a:solidFill>
                  <a:schemeClr val="tx1"/>
                </a:solidFill>
              </a:rPr>
              <a:t>ustala ogólne kierunki działania organów Państwowej Inspekcji Sanitarnej oraz koordynuje i nadzoruje działalność tych organów.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2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38312" y="624110"/>
            <a:ext cx="9831387" cy="1280890"/>
          </a:xfrm>
        </p:spPr>
        <p:txBody>
          <a:bodyPr>
            <a:normAutofit/>
          </a:bodyPr>
          <a:lstStyle/>
          <a:p>
            <a:r>
              <a:rPr lang="pl-PL" altLang="pl-PL" sz="31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nadzoru nad bezpieczeństwem żywności</a:t>
            </a:r>
            <a:r>
              <a:rPr lang="pl-PL" altLang="pl-PL" sz="25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altLang="pl-PL" sz="25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38312" y="1562100"/>
            <a:ext cx="8915400" cy="3777622"/>
          </a:xfrm>
        </p:spPr>
        <p:txBody>
          <a:bodyPr>
            <a:normAutofit fontScale="92500" lnSpcReduction="10000"/>
          </a:bodyPr>
          <a:lstStyle/>
          <a:p>
            <a:pPr lvl="0">
              <a:buClr>
                <a:srgbClr val="A53010"/>
              </a:buClr>
            </a:pPr>
            <a:r>
              <a:rPr lang="pl-PL" sz="2400" b="1" dirty="0">
                <a:solidFill>
                  <a:schemeClr val="tx1"/>
                </a:solidFill>
              </a:rPr>
              <a:t>Kieruje i koordynuje w Polsce najważniejsze narzędzie bezpieczeństwa żywności tzw.</a:t>
            </a:r>
            <a:r>
              <a:rPr lang="pl-PL" sz="2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pl-PL" sz="2400" b="1" i="1" dirty="0">
                <a:solidFill>
                  <a:srgbClr val="C00000"/>
                </a:solidFill>
              </a:rPr>
              <a:t>System Wczesnego Ostrzegania o Niebezpiecznej Żywności i Paszach (RASFF </a:t>
            </a:r>
            <a:r>
              <a:rPr lang="pl-PL" sz="2400" b="1" i="1" dirty="0" err="1">
                <a:solidFill>
                  <a:srgbClr val="C00000"/>
                </a:solidFill>
              </a:rPr>
              <a:t>Rapid</a:t>
            </a:r>
            <a:r>
              <a:rPr lang="pl-PL" sz="2400" b="1" i="1" dirty="0">
                <a:solidFill>
                  <a:srgbClr val="C00000"/>
                </a:solidFill>
              </a:rPr>
              <a:t> Alert System for Food and </a:t>
            </a:r>
            <a:r>
              <a:rPr lang="pl-PL" sz="2400" b="1" i="1" dirty="0" err="1">
                <a:solidFill>
                  <a:srgbClr val="C00000"/>
                </a:solidFill>
              </a:rPr>
              <a:t>Feed</a:t>
            </a:r>
            <a:r>
              <a:rPr lang="pl-PL" sz="2400" b="1" i="1" dirty="0">
                <a:solidFill>
                  <a:srgbClr val="C00000"/>
                </a:solidFill>
              </a:rPr>
              <a:t>). </a:t>
            </a:r>
          </a:p>
          <a:p>
            <a:pPr marL="0" lvl="0" indent="0">
              <a:buClr>
                <a:srgbClr val="A53010"/>
              </a:buClr>
              <a:buNone/>
            </a:pPr>
            <a:endParaRPr lang="pl-PL" sz="2400" b="1" i="1" dirty="0">
              <a:solidFill>
                <a:srgbClr val="FF0000"/>
              </a:solidFill>
            </a:endParaRPr>
          </a:p>
          <a:p>
            <a:pPr lvl="0">
              <a:buClr>
                <a:srgbClr val="A53010"/>
              </a:buClr>
            </a:pPr>
            <a:r>
              <a:rPr lang="pl-PL" sz="2400" b="1" dirty="0">
                <a:solidFill>
                  <a:schemeClr val="tx1"/>
                </a:solidFill>
              </a:rPr>
              <a:t>Prowadzi na bieżąco krajowy punkt kontaktowy systemu i jest polskim bezpośrednim punktem kontaktowym dla Komisji Europejskiej i Państw Członkowskich. Współpracuje z Europejskim Punktem RASFF, sprawozdaje Komisji Europejskiej wyniki realizacji swoich zadań i jest poddawany ocenie zespołów eksperckich Komisji Europejskiej w tym zakresie.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19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51013" y="624110"/>
            <a:ext cx="9753600" cy="1280890"/>
          </a:xfrm>
        </p:spPr>
        <p:txBody>
          <a:bodyPr>
            <a:normAutofit/>
          </a:bodyPr>
          <a:lstStyle/>
          <a:p>
            <a:r>
              <a:rPr lang="pl-PL" altLang="pl-PL" sz="31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nadzoru nad bezpieczeństwem żywności</a:t>
            </a:r>
            <a:r>
              <a:rPr lang="pl-PL" altLang="pl-PL" sz="25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altLang="pl-PL" sz="25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51012" y="1511300"/>
            <a:ext cx="8915400" cy="4216400"/>
          </a:xfrm>
        </p:spPr>
        <p:txBody>
          <a:bodyPr>
            <a:normAutofit fontScale="92500"/>
          </a:bodyPr>
          <a:lstStyle/>
          <a:p>
            <a:pPr marL="0" lvl="0" indent="0">
              <a:buClr>
                <a:srgbClr val="A53010"/>
              </a:buClr>
              <a:buNone/>
            </a:pPr>
            <a:r>
              <a:rPr lang="pl-PL" sz="3200" b="1" dirty="0">
                <a:solidFill>
                  <a:srgbClr val="C00000"/>
                </a:solidFill>
              </a:rPr>
              <a:t>Główny Inspektor Sanitarny:</a:t>
            </a:r>
          </a:p>
          <a:p>
            <a:pPr lvl="0">
              <a:buClr>
                <a:srgbClr val="A53010"/>
              </a:buClr>
            </a:pPr>
            <a:r>
              <a:rPr lang="pl-PL" sz="2800" b="1" dirty="0">
                <a:solidFill>
                  <a:schemeClr val="tx1"/>
                </a:solidFill>
              </a:rPr>
              <a:t>Opracowuje</a:t>
            </a:r>
            <a:r>
              <a:rPr lang="pl-PL" sz="28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pl-PL" sz="2800" b="1" dirty="0">
                <a:solidFill>
                  <a:srgbClr val="C00000"/>
                </a:solidFill>
              </a:rPr>
              <a:t>zintegrowany wieloletni krajowy plan urzędowych kontroli żywności  (MANCP – Multi-</a:t>
            </a:r>
            <a:r>
              <a:rPr lang="pl-PL" sz="2800" b="1" dirty="0" err="1">
                <a:solidFill>
                  <a:srgbClr val="C00000"/>
                </a:solidFill>
              </a:rPr>
              <a:t>nnnual</a:t>
            </a:r>
            <a:r>
              <a:rPr lang="pl-PL" sz="2800" b="1" dirty="0">
                <a:solidFill>
                  <a:srgbClr val="C00000"/>
                </a:solidFill>
              </a:rPr>
              <a:t> </a:t>
            </a:r>
            <a:r>
              <a:rPr lang="pl-PL" sz="2800" b="1" dirty="0" err="1">
                <a:solidFill>
                  <a:srgbClr val="C00000"/>
                </a:solidFill>
              </a:rPr>
              <a:t>National</a:t>
            </a:r>
            <a:r>
              <a:rPr lang="pl-PL" sz="2800" b="1" dirty="0">
                <a:solidFill>
                  <a:srgbClr val="C00000"/>
                </a:solidFill>
              </a:rPr>
              <a:t> Control </a:t>
            </a:r>
            <a:r>
              <a:rPr lang="pl-PL" sz="2800" b="1" dirty="0" err="1">
                <a:solidFill>
                  <a:srgbClr val="C00000"/>
                </a:solidFill>
              </a:rPr>
              <a:t>Plans</a:t>
            </a:r>
            <a:r>
              <a:rPr lang="pl-PL" sz="2800" b="1" dirty="0">
                <a:solidFill>
                  <a:srgbClr val="C00000"/>
                </a:solidFill>
              </a:rPr>
              <a:t>).</a:t>
            </a:r>
          </a:p>
          <a:p>
            <a:pPr marL="400050" lvl="1" indent="0">
              <a:buClr>
                <a:srgbClr val="A53010"/>
              </a:buClr>
              <a:buNone/>
            </a:pPr>
            <a:r>
              <a:rPr lang="pl-PL" sz="2400" b="1" dirty="0">
                <a:solidFill>
                  <a:schemeClr val="tx1"/>
                </a:solidFill>
              </a:rPr>
              <a:t>Zbiera informacje ze wszystkich resortów i organów, które realizują zadania w bezpieczeństwie żywności , w tym od Inspekcji Weterynaryjnej, Państwowej Inspekcji Ochrony Roślin i Nasiennictwa a także od organów, które realizują zadania w bezpieczeństwie żywności w ograniczonym zakresie (np. PIH, IJHARS – nadzorowane przez </a:t>
            </a:r>
            <a:r>
              <a:rPr lang="pl-PL" sz="2400" b="1" dirty="0" err="1">
                <a:solidFill>
                  <a:schemeClr val="tx1"/>
                </a:solidFill>
              </a:rPr>
              <a:t>MRiRW</a:t>
            </a:r>
            <a:r>
              <a:rPr lang="pl-PL" sz="2400" b="1" dirty="0">
                <a:solidFill>
                  <a:schemeClr val="tx1"/>
                </a:solidFill>
              </a:rPr>
              <a:t>).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25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16101" y="624110"/>
            <a:ext cx="9688512" cy="1280890"/>
          </a:xfrm>
        </p:spPr>
        <p:txBody>
          <a:bodyPr>
            <a:normAutofit/>
          </a:bodyPr>
          <a:lstStyle/>
          <a:p>
            <a:r>
              <a:rPr lang="pl-PL" altLang="pl-PL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nadzoru nad bezpieczeństwem żywności</a:t>
            </a:r>
            <a:br>
              <a:rPr lang="pl-PL" altLang="pl-PL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28812" y="1422400"/>
            <a:ext cx="8915400" cy="4533900"/>
          </a:xfrm>
        </p:spPr>
        <p:txBody>
          <a:bodyPr>
            <a:normAutofit/>
          </a:bodyPr>
          <a:lstStyle/>
          <a:p>
            <a:pPr marL="0" lvl="0" indent="0">
              <a:buClr>
                <a:srgbClr val="A53010"/>
              </a:buClr>
              <a:buNone/>
            </a:pPr>
            <a:r>
              <a:rPr lang="pl-PL" sz="3600" b="1" dirty="0">
                <a:solidFill>
                  <a:srgbClr val="C00000"/>
                </a:solidFill>
              </a:rPr>
              <a:t>Główny Inspektor Sanitarny:</a:t>
            </a:r>
          </a:p>
          <a:p>
            <a:pPr lvl="0">
              <a:buClr>
                <a:srgbClr val="A53010"/>
              </a:buClr>
            </a:pPr>
            <a:r>
              <a:rPr lang="pl-PL" sz="2600" b="1" dirty="0">
                <a:solidFill>
                  <a:prstClr val="black"/>
                </a:solidFill>
              </a:rPr>
              <a:t>Pełni wiodącą rolę współpracując z powołanymi przez siebie ekspertami merytorycznymi w tworzeniu prawa na poziomie UE z obszaru bezpieczeństwa żywności (w zakresie dotyczącym zanieczyszczeń chemicznych, biologicznych , kryteriów mikrobiologicznych, pozostałości pestycydów, importu żywności pochodzenia roślinnego, znakowania w zakresie jakości zdrowotnej, higieny, identyfikowalności  </a:t>
            </a:r>
            <a:r>
              <a:rPr lang="pl-PL" sz="2600" b="1" dirty="0" err="1">
                <a:solidFill>
                  <a:prstClr val="black"/>
                </a:solidFill>
              </a:rPr>
              <a:t>etc</a:t>
            </a:r>
            <a:r>
              <a:rPr lang="pl-PL" sz="2600" b="1" dirty="0">
                <a:solidFill>
                  <a:prstClr val="black"/>
                </a:solidFill>
              </a:rPr>
              <a:t>).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60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52612" y="512462"/>
            <a:ext cx="8911687" cy="1280890"/>
          </a:xfrm>
        </p:spPr>
        <p:txBody>
          <a:bodyPr>
            <a:normAutofit/>
          </a:bodyPr>
          <a:lstStyle/>
          <a:p>
            <a:r>
              <a:rPr lang="pl-PL" altLang="pl-PL" sz="2800" b="1" dirty="0"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Ostrzeżenia publiczne dotyczące żywności </a:t>
            </a:r>
            <a:r>
              <a:rPr lang="pl-PL" altLang="pl-PL" sz="2800" b="1" dirty="0">
                <a:solidFill>
                  <a:prstClr val="black">
                    <a:lumMod val="85000"/>
                    <a:lumOff val="15000"/>
                  </a:prstClr>
                </a:solidFill>
              </a:rPr>
              <a:t/>
            </a:r>
            <a:br>
              <a:rPr lang="pl-PL" altLang="pl-PL" sz="2800" b="1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52612" y="1473200"/>
            <a:ext cx="8915400" cy="3777622"/>
          </a:xfrm>
        </p:spPr>
        <p:txBody>
          <a:bodyPr>
            <a:normAutofit lnSpcReduction="10000"/>
          </a:bodyPr>
          <a:lstStyle/>
          <a:p>
            <a:pPr marL="0" lvl="0" indent="0">
              <a:buClr>
                <a:srgbClr val="DE7E18"/>
              </a:buClr>
              <a:buNone/>
            </a:pPr>
            <a:r>
              <a:rPr lang="pl-PL" sz="2000" b="1" dirty="0">
                <a:solidFill>
                  <a:srgbClr val="C00000"/>
                </a:solidFill>
              </a:rPr>
              <a:t>Główny Inspektor Sanitarny:</a:t>
            </a:r>
          </a:p>
          <a:p>
            <a:pPr marL="0" lvl="0" indent="0">
              <a:buClr>
                <a:srgbClr val="DE7E18"/>
              </a:buClr>
              <a:buNone/>
            </a:pPr>
            <a:r>
              <a:rPr lang="pl-PL" altLang="pl-PL" sz="2000" b="1" dirty="0">
                <a:solidFill>
                  <a:srgbClr val="C00000"/>
                </a:solidFill>
              </a:rPr>
              <a:t>- w 2013 r. rozpoczął publikowanie przygotowanych przez Departament Bezpieczeństwa Żywności i Żywienia ostrzeżeń publicznych na swojej stronie internetowej. </a:t>
            </a:r>
          </a:p>
          <a:p>
            <a:pPr marL="0" lvl="0" indent="0">
              <a:buClr>
                <a:srgbClr val="DE7E18"/>
              </a:buClr>
              <a:buNone/>
            </a:pPr>
            <a:r>
              <a:rPr lang="pl-PL" altLang="pl-PL" sz="2000" b="1" dirty="0">
                <a:solidFill>
                  <a:prstClr val="black"/>
                </a:solidFill>
              </a:rPr>
              <a:t>Ostrzeżenia te informują społeczeństwo o żywności i wyrobach do kontaktu z żywnością, które mogą potencjalnie stanowić zagrożenie dla zdrowia konsumentów. </a:t>
            </a:r>
          </a:p>
          <a:p>
            <a:pPr marL="0" lvl="0" indent="0">
              <a:buClr>
                <a:srgbClr val="DE7E18"/>
              </a:buClr>
              <a:buNone/>
            </a:pPr>
            <a:r>
              <a:rPr lang="pl-PL" altLang="pl-PL" sz="2000" b="1" dirty="0">
                <a:solidFill>
                  <a:prstClr val="black"/>
                </a:solidFill>
              </a:rPr>
              <a:t>W ostrzeżeniach tych podaje się: nazwę produktu, rodzaj, charakterystykę podejrzewanego zagrożenia oraz środki, które zostały podjęte lub które są planowane do podjęcia przez GIS lub organy PIS w celu zapobieżenia rozprzestrzenianiu ryzyka i całkowitej jego likwidacji.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16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mug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510</TotalTime>
  <Words>2268</Words>
  <Application>Microsoft Office PowerPoint</Application>
  <PresentationFormat>Panoramiczny</PresentationFormat>
  <Paragraphs>155</Paragraphs>
  <Slides>29</Slides>
  <Notes>2</Notes>
  <HiddenSlides>0</HiddenSlides>
  <MMClips>0</MMClips>
  <ScaleCrop>false</ScaleCrop>
  <HeadingPairs>
    <vt:vector size="8" baseType="variant">
      <vt:variant>
        <vt:lpstr>Używane czcionki</vt:lpstr>
      </vt:variant>
      <vt:variant>
        <vt:i4>9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40" baseType="lpstr">
      <vt:lpstr>Arial Unicode MS</vt:lpstr>
      <vt:lpstr>Arial</vt:lpstr>
      <vt:lpstr>Arial Black</vt:lpstr>
      <vt:lpstr>Calibri</vt:lpstr>
      <vt:lpstr>Century Gothic</vt:lpstr>
      <vt:lpstr>Times New Roman</vt:lpstr>
      <vt:lpstr>Verdana</vt:lpstr>
      <vt:lpstr>Wingdings</vt:lpstr>
      <vt:lpstr>Wingdings 3</vt:lpstr>
      <vt:lpstr>Smuga</vt:lpstr>
      <vt:lpstr>Fotografia Photo Editor</vt:lpstr>
      <vt:lpstr>Nadzór nad bezpieczeństwem żywności  - rola Ministra Zdrowia, Głównego Inspektora Sanitarnego oraz organów Państwowej Inspekcji Sanitarnej</vt:lpstr>
      <vt:lpstr>System nadzoru nad bezpieczeństwem żywności</vt:lpstr>
      <vt:lpstr>System nadzoru nad bezpieczeństwem żywności </vt:lpstr>
      <vt:lpstr>Prezentacja programu PowerPoint</vt:lpstr>
      <vt:lpstr>System nadzoru nad bezpieczeństwem żywności </vt:lpstr>
      <vt:lpstr>System nadzoru nad bezpieczeństwem żywności </vt:lpstr>
      <vt:lpstr>System nadzoru nad bezpieczeństwem żywności </vt:lpstr>
      <vt:lpstr>System nadzoru nad bezpieczeństwem żywności </vt:lpstr>
      <vt:lpstr>Ostrzeżenia publiczne dotyczące żywności  </vt:lpstr>
      <vt:lpstr>Państwowa Inspekcja Sanitarna</vt:lpstr>
      <vt:lpstr>Państwowa Inspekcja Sanitarna</vt:lpstr>
      <vt:lpstr>Państwowa Inspekcja Sanitarna</vt:lpstr>
      <vt:lpstr>Rola Państwowej Inspekcji Sanitarnej</vt:lpstr>
      <vt:lpstr>Państwowa Inspekcja Sanitarna</vt:lpstr>
      <vt:lpstr>Przykłady podjęcia skutecznych, skoordynowanych działań w sytuacjach kryzysowych przez resort zdrowia i organy Państwowej Inspekcji Sanitarnej:</vt:lpstr>
      <vt:lpstr>Państwowa Inspekcja Sanitarna</vt:lpstr>
      <vt:lpstr>Główny Inspektorat Sanitarny</vt:lpstr>
      <vt:lpstr>Kontrole i audyty</vt:lpstr>
      <vt:lpstr>Audyty Komisji Europejskiej</vt:lpstr>
      <vt:lpstr>Kontrola Najwyższej Izby Kontroli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Katarzyna Poskoczym</dc:creator>
  <cp:lastModifiedBy>Marcin Bombrych</cp:lastModifiedBy>
  <cp:revision>99</cp:revision>
  <cp:lastPrinted>2018-01-22T14:03:41Z</cp:lastPrinted>
  <dcterms:created xsi:type="dcterms:W3CDTF">2016-11-25T10:46:38Z</dcterms:created>
  <dcterms:modified xsi:type="dcterms:W3CDTF">2018-02-08T09:36:47Z</dcterms:modified>
</cp:coreProperties>
</file>