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7"/>
  </p:notesMasterIdLst>
  <p:sldIdLst>
    <p:sldId id="256" r:id="rId2"/>
    <p:sldId id="272" r:id="rId3"/>
    <p:sldId id="270" r:id="rId4"/>
    <p:sldId id="274" r:id="rId5"/>
    <p:sldId id="273" r:id="rId6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 varScale="1">
        <p:scale>
          <a:sx n="63" d="100"/>
          <a:sy n="63" d="100"/>
        </p:scale>
        <p:origin x="1532" y="60"/>
      </p:cViewPr>
      <p:guideLst>
        <p:guide orient="horz" pos="2160"/>
        <p:guide pos="147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18.12.2018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18.12.2018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18.12.2018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18.12.2018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18.12.2018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18.12.2018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18.12.2018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18.12.2018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18.12.2018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18.12.2018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18.12.2018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18.12.2018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18.12.2018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32500" lnSpcReduction="20000"/>
          </a:bodyPr>
          <a:lstStyle/>
          <a:p>
            <a:pPr>
              <a:spcAft>
                <a:spcPts val="1200"/>
              </a:spcAft>
            </a:pPr>
            <a:r>
              <a:rPr lang="pl-PL" sz="95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Zintegrowany System Zarządzania Grupą Szpitali w celu podniesienia jakości, dostępności i kompleksowości udzielanych świadczeń, zapewnienia konkurencyjności szpitali publicznych oraz poprawy efektywności ekonomicznej szpitali klinicznych</a:t>
            </a:r>
            <a:endParaRPr lang="pl-PL" sz="9600" b="1" i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 algn="l">
              <a:spcBef>
                <a:spcPts val="800"/>
              </a:spcBef>
            </a:pPr>
            <a:endParaRPr lang="pl-PL" sz="49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</a:t>
            </a:r>
            <a:r>
              <a:rPr lang="pl-PL" sz="6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Minister Zdrowia 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Beneficjent: </a:t>
            </a:r>
            <a:r>
              <a:rPr lang="pl-PL" sz="6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Warszawski Uniwersytet Medyczny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Brak partnerów projektu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finansowania:  </a:t>
            </a:r>
            <a:r>
              <a:rPr lang="pl-PL" sz="6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POPC 2.2 konkurs 7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projektu: </a:t>
            </a:r>
            <a:r>
              <a:rPr lang="pl-PL" sz="6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34 264 996,04 zł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6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 : </a:t>
            </a:r>
            <a:r>
              <a:rPr lang="pl-PL" sz="6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1.04.2019r. do 31.12.2021r.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152401" y="2132856"/>
            <a:ext cx="8956104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Cel projektu - Usprawnienie procesów </a:t>
            </a:r>
            <a:r>
              <a:rPr lang="pl-PL" sz="2000" b="1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back-office</a:t>
            </a:r>
            <a:r>
              <a:rPr lang="pl-PL" sz="20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, przyczyniające się do podniesienia jakości, dostępności i kompleksowości udzielanych świadczeń, zwiększenia konkurencyjności szpitali publicznych oraz  poprawy efektywności ekonomicznej szpitali klinicznych.</a:t>
            </a:r>
          </a:p>
          <a:p>
            <a:pPr>
              <a:spcBef>
                <a:spcPts val="600"/>
              </a:spcBef>
            </a:pPr>
            <a:r>
              <a:rPr lang="pl-PL" sz="1600" i="1" u="sng" dirty="0">
                <a:solidFill>
                  <a:srgbClr val="0070C0"/>
                </a:solidFill>
                <a:ea typeface="Times New Roman" panose="02020603050405020304" pitchFamily="18" charset="0"/>
              </a:rPr>
              <a:t>Cele szczegółowe projektu: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Rozbudowa systemów informatycznych usprawniających świadczenia usług zdrowotnych przez podniesienia jakości procesu obsługi pacjentów,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Poprawa dostępności do danych medycznych, operacyjnych oraz statystycznych dla upoważnionych </a:t>
            </a:r>
            <a:r>
              <a:rPr lang="pl-PL" sz="15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instytucjipublicznych</a:t>
            </a:r>
            <a:r>
              <a:rPr lang="pl-PL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  oraz pacjentów i  podmiotów zewnętrznych,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Usprawnienie procesu gromadzenia danych i informacji w podmiotach biorących udział w projekcie zwiększających skuteczność zarządzania, 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Optymalizację kosztów funkcjonowania podmiotów i racjonalizacja dysponowania środkami finansowymi,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5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Zwiększenie</a:t>
            </a:r>
            <a:r>
              <a:rPr lang="en-US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15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poziomu</a:t>
            </a:r>
            <a:r>
              <a:rPr lang="en-US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15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dostępności</a:t>
            </a:r>
            <a:r>
              <a:rPr lang="en-US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, </a:t>
            </a:r>
            <a:r>
              <a:rPr lang="en-US" sz="15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wydajności</a:t>
            </a:r>
            <a:r>
              <a:rPr lang="en-US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 i </a:t>
            </a:r>
            <a:r>
              <a:rPr lang="en-US" sz="15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bezpieczeństwa</a:t>
            </a:r>
            <a:r>
              <a:rPr lang="en-US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15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systemów</a:t>
            </a:r>
            <a:r>
              <a:rPr lang="en-US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15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informatycznych</a:t>
            </a:r>
            <a:r>
              <a:rPr lang="en-US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, w </a:t>
            </a:r>
            <a:r>
              <a:rPr lang="en-US" sz="15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tym</a:t>
            </a:r>
            <a:r>
              <a:rPr lang="en-US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15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przetwarzających</a:t>
            </a:r>
            <a:r>
              <a:rPr lang="en-US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 i </a:t>
            </a:r>
            <a:r>
              <a:rPr lang="en-US" sz="15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udostępniających</a:t>
            </a:r>
            <a:r>
              <a:rPr lang="en-US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en-US" sz="15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dane</a:t>
            </a:r>
            <a:r>
              <a:rPr lang="en-US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 i </a:t>
            </a:r>
            <a:r>
              <a:rPr lang="en-US" sz="15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informacje</a:t>
            </a:r>
            <a:r>
              <a:rPr lang="pl-PL" sz="1500" i="1" dirty="0">
                <a:solidFill>
                  <a:srgbClr val="0070C0"/>
                </a:solidFill>
                <a:ea typeface="Times New Roman" panose="02020603050405020304" pitchFamily="18" charset="0"/>
              </a:rPr>
              <a:t>.</a:t>
            </a:r>
          </a:p>
          <a:p>
            <a:endParaRPr lang="pl-PL" sz="15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b="1" dirty="0"/>
              <a:t>Projekt wpisuje się w cel szczegółowy 3: Cyfryzacja procesów </a:t>
            </a:r>
            <a:r>
              <a:rPr lang="pl-PL" b="1" dirty="0" err="1"/>
              <a:t>back-office</a:t>
            </a:r>
            <a:r>
              <a:rPr lang="pl-PL" b="1" dirty="0"/>
              <a:t> w administracji rządowej określonego dla  POPC Oś priorytetowa II. E-administracja i otwarty rząd.</a:t>
            </a: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az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664439"/>
            <a:ext cx="4968552" cy="5148937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622710"/>
              </p:ext>
            </p:extLst>
          </p:nvPr>
        </p:nvGraphicFramePr>
        <p:xfrm>
          <a:off x="26252" y="1052737"/>
          <a:ext cx="4257716" cy="58052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71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3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39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05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Nazwa systemu</a:t>
                      </a:r>
                      <a:endParaRPr lang="pl-PL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Gestor systemu</a:t>
                      </a:r>
                      <a:endParaRPr lang="pl-PL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000">
                          <a:effectLst/>
                        </a:rPr>
                        <a:t>Opis systemu</a:t>
                      </a:r>
                      <a:endParaRPr lang="pl-PL" sz="10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755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System </a:t>
                      </a:r>
                      <a:r>
                        <a:rPr lang="en-US" sz="1200" dirty="0" err="1">
                          <a:effectLst/>
                        </a:rPr>
                        <a:t>klasy</a:t>
                      </a:r>
                      <a:r>
                        <a:rPr lang="en-US" sz="1200" dirty="0">
                          <a:effectLst/>
                        </a:rPr>
                        <a:t> BI (Business </a:t>
                      </a:r>
                      <a:r>
                        <a:rPr lang="en-US" sz="1200" dirty="0" err="1">
                          <a:effectLst/>
                        </a:rPr>
                        <a:t>Inteligence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WUM</a:t>
                      </a:r>
                      <a:endParaRPr lang="pl-PL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System analityczny pracujący na danych (hurtownia danych) pochodzących z systemów ERP oraz HIS szpitali będących beneficjentami projektu. Narzędzie udostępniane kadrze zarządzającej, personelowi medycznemu - w pełnym zakresie (złożone zapytania) oraz pacjentom (tej ostatniej grupie - w zakresie prostych raportów statystycznych)</a:t>
                      </a:r>
                      <a:endParaRPr lang="pl-PL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622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Hurtownia Danych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WUM</a:t>
                      </a:r>
                      <a:endParaRPr lang="pl-PL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Hurtownia tematyczna zbierająca dane z systemów części białej i szarej 7 szpitali przygotowana do tworzenia raportów statystycznych (standardowe raporty) oraz raportów ad-hoc (przy użyciu BI) dotyczących kosztów, terminów realizacji itp. w podziale na: rzeczywiste koszty procedur medycznych, wykorzystania zasobów ludzkich, szkoleń, struktury zatrudnienia itp.     </a:t>
                      </a:r>
                      <a:endParaRPr lang="pl-PL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0204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HIS docelowy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Podmioty lecznicze podległe WUM</a:t>
                      </a:r>
                      <a:endParaRPr lang="pl-PL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Modularny system zarządzania szpitalem, posiadający moduły (lub interfejsy do modułów innych producentów) obsługujących poszczególne funkcjonalności szpitalne (rejestracja, laboratorium, przychodnia, sala operacyjna, zlecenia, recepty itp.)</a:t>
                      </a:r>
                      <a:endParaRPr lang="pl-PL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46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ERP docelowy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WUM z podległymi </a:t>
                      </a:r>
                      <a:r>
                        <a:rPr lang="pl-PL" sz="1000" dirty="0" err="1">
                          <a:effectLst/>
                        </a:rPr>
                        <a:t>podmiotamleczniczymi</a:t>
                      </a:r>
                      <a:endParaRPr lang="pl-PL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Zintegrowany system zarządzania zasobami przedsiębiorstwa (Finanse i Księgowość, Kadry i Płace, Gospodarka Materiałowa, budżet, kontroling)</a:t>
                      </a:r>
                      <a:endParaRPr lang="pl-PL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46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>
                          <a:effectLst/>
                        </a:rPr>
                        <a:t> Serwis </a:t>
                      </a:r>
                      <a:r>
                        <a:rPr lang="pl-PL" sz="1200" dirty="0" err="1">
                          <a:effectLst/>
                        </a:rPr>
                        <a:t>Desk</a:t>
                      </a:r>
                      <a:endParaRPr lang="pl-PL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WUM</a:t>
                      </a:r>
                      <a:endParaRPr lang="pl-PL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000" dirty="0">
                          <a:effectLst/>
                        </a:rPr>
                        <a:t> Narzędzie informatyczne jako  wsparcie obsługi aplikacji informatycznych oraz usuwanie problemów informatycznych – sprzętowych, jak i aplikacyjnych.</a:t>
                      </a:r>
                      <a:endParaRPr lang="pl-PL" sz="10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956949"/>
              </p:ext>
            </p:extLst>
          </p:nvPr>
        </p:nvGraphicFramePr>
        <p:xfrm>
          <a:off x="107504" y="1412776"/>
          <a:ext cx="8928992" cy="53202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6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4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378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914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Nazwa systemu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Gestor systemu</a:t>
                      </a:r>
                      <a:endParaRPr lang="pl-PL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</a:rPr>
                        <a:t>Opis systemu</a:t>
                      </a:r>
                      <a:endParaRPr lang="pl-PL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374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System </a:t>
                      </a:r>
                      <a:r>
                        <a:rPr lang="en-US" sz="1600" dirty="0" err="1">
                          <a:effectLst/>
                        </a:rPr>
                        <a:t>klasy</a:t>
                      </a:r>
                      <a:r>
                        <a:rPr lang="en-US" sz="1600" dirty="0">
                          <a:effectLst/>
                        </a:rPr>
                        <a:t> BI (Business </a:t>
                      </a:r>
                      <a:r>
                        <a:rPr lang="en-US" sz="1600" dirty="0" err="1">
                          <a:effectLst/>
                        </a:rPr>
                        <a:t>Inteligence</a:t>
                      </a:r>
                      <a:r>
                        <a:rPr lang="en-US" sz="1600" dirty="0">
                          <a:effectLst/>
                        </a:rPr>
                        <a:t>)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WUM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System analityczny pracujący na danych (hurtownia danych) pochodzących z systemów ERP oraz HIS szpitali będących beneficjentami projektu. Narzędzie udostępniane kadrze zarządzającej, personelowi medycznemu - w pełnym zakresie (złożone zapytania) oraz pacjentom (tej ostatniej grupie - w zakresie prostych raportów statystycznych)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743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Hurtownia Danych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WUM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Hurtownia tematyczna zbierająca dane z systemów części białej i szarej 7 szpitali przygotowana do tworzenia raportów statystycznych (standardowe raporty) oraz raportów ad-hoc (przy użyciu BI) dotyczących kosztów, terminów realizacji itp. w podziale na: rzeczywiste koszty procedur medycznych, wykorzystania zasobów ludzkich, szkoleń, struktury zatrudnienia itp.     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739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HIS docelowy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Podmioty lecznicze podległe WUM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Modularny system zarządzania szpitalem, posiadający moduły (lub interfejsy do modułów innych producentów) obsługujących poszczególne funkcjonalności szpitalne (rejestracja, laboratorium, przychodnia, sala operacyjna, zlecenia, recepty itp.)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68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ERP docelowy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WUM z podległymi podmiotami leczniczymi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Zintegrowany system zarządzania zasobami przedsiębiorstwa (Finanse i Księgowość, Kadry i Płace, Gospodarka Materiałowa, budżet, kontroling)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992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</a:rPr>
                        <a:t> Serwis </a:t>
                      </a:r>
                      <a:r>
                        <a:rPr lang="pl-PL" sz="1600" dirty="0" err="1">
                          <a:effectLst/>
                        </a:rPr>
                        <a:t>Desk</a:t>
                      </a:r>
                      <a:endParaRPr lang="pl-PL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WUM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</a:rPr>
                        <a:t> Narzędzie informatyczne jako  wsparcie obsługi aplikacji informatycznych oraz usuwanie problemów informatycznych – sprzętowych, jak i aplikacyjnych.</a:t>
                      </a:r>
                      <a:endParaRPr lang="pl-PL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677" marR="14677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85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az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99392"/>
            <a:ext cx="8633502" cy="7009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98388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1929</TotalTime>
  <Words>587</Words>
  <Application>Microsoft Office PowerPoint</Application>
  <PresentationFormat>Pokaz na ekranie (4:3)</PresentationFormat>
  <Paragraphs>80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Anett</cp:lastModifiedBy>
  <cp:revision>138</cp:revision>
  <cp:lastPrinted>2014-01-14T19:52:29Z</cp:lastPrinted>
  <dcterms:created xsi:type="dcterms:W3CDTF">2014-01-14T15:20:07Z</dcterms:created>
  <dcterms:modified xsi:type="dcterms:W3CDTF">2018-12-18T13:24:32Z</dcterms:modified>
</cp:coreProperties>
</file>