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598654-2896-F6F9-EFC2-1915EE54A15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EA70784-F5DE-6410-DB91-88FE7AD85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6909811-6877-0B9A-0062-F7EAE5E86CA8}"/>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5" name="Symbol zastępczy stopki 4">
            <a:extLst>
              <a:ext uri="{FF2B5EF4-FFF2-40B4-BE49-F238E27FC236}">
                <a16:creationId xmlns:a16="http://schemas.microsoft.com/office/drawing/2014/main" id="{5E39D505-C542-708A-47CB-1078E6DF8C1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8D4A72F-B00D-F3E8-A92F-0961FFE64118}"/>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114555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195F74-6FD8-F4E4-0899-98A950A3EC4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824B0EF-EB16-4114-40B7-8D2DF170DBC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426025A-E756-6E31-3B81-9EF95B93BEF9}"/>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5" name="Symbol zastępczy stopki 4">
            <a:extLst>
              <a:ext uri="{FF2B5EF4-FFF2-40B4-BE49-F238E27FC236}">
                <a16:creationId xmlns:a16="http://schemas.microsoft.com/office/drawing/2014/main" id="{892671DC-6CAC-7FB8-02C3-042538B444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9A1D802-84EC-2FA2-E577-4C5E15248B71}"/>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26360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D6E8AA1-C15A-2706-E4D4-96DCEA64AF6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194DFF9-A2DF-E820-AC3D-C8E4315D6A4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EA94860-FFE4-BCC2-50AD-867DDE203527}"/>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5" name="Symbol zastępczy stopki 4">
            <a:extLst>
              <a:ext uri="{FF2B5EF4-FFF2-40B4-BE49-F238E27FC236}">
                <a16:creationId xmlns:a16="http://schemas.microsoft.com/office/drawing/2014/main" id="{881105A2-AF5A-9B6B-987D-9116C0A76D4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C079D5A-CAFC-8819-1ADA-0385170E6AE9}"/>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113584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CB01E8-A509-0C0A-6BAB-2886E665C7A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6B238FD-B505-D1C0-CA59-28F3793635A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0EEF263-9CCA-3702-CE5C-8415DAA14AA5}"/>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5" name="Symbol zastępczy stopki 4">
            <a:extLst>
              <a:ext uri="{FF2B5EF4-FFF2-40B4-BE49-F238E27FC236}">
                <a16:creationId xmlns:a16="http://schemas.microsoft.com/office/drawing/2014/main" id="{D19FCB26-9EF9-941F-AC73-4B2CE0387F5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6942C6F-4DD8-2F56-AAE5-47C26FAC58A2}"/>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404215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725160-E0FD-983B-9C0E-8A21B3A48D4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A3653A4A-33F9-ABCF-C21C-7C3FAD9CC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726E400-8628-8E7B-CAEC-0D495BCC1926}"/>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5" name="Symbol zastępczy stopki 4">
            <a:extLst>
              <a:ext uri="{FF2B5EF4-FFF2-40B4-BE49-F238E27FC236}">
                <a16:creationId xmlns:a16="http://schemas.microsoft.com/office/drawing/2014/main" id="{E22328B0-6D72-6E6E-C43C-A79754DC227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6638851-4470-BF2F-5D3E-978C3C25D9B5}"/>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19490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E00117-66EF-0B31-0271-AEA77F998D5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8FA1479-0847-C60E-ED40-0E065644BF7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5846112-80BC-5392-28AC-70A486DB2BCC}"/>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45CD184-790C-CE80-6605-678761EB1959}"/>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6" name="Symbol zastępczy stopki 5">
            <a:extLst>
              <a:ext uri="{FF2B5EF4-FFF2-40B4-BE49-F238E27FC236}">
                <a16:creationId xmlns:a16="http://schemas.microsoft.com/office/drawing/2014/main" id="{4DDB5FF7-A6DA-9A62-8779-AA202BFD00B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A5655B1-E9C5-C3A3-B2BB-D8FF3AD4A300}"/>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364684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E7AECB-1E13-5F9D-2F3F-245611096AE3}"/>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FF46146-BCBB-F712-8E31-1A7E47FF2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72869EA-5E80-FB44-C648-5776C37F211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D762036-66FA-B850-07A5-BC235D50D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4102784-58C3-BC94-61E4-BC0DAEA23A3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FF89A3D-DED8-744C-8741-DA7C30D0E688}"/>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8" name="Symbol zastępczy stopki 7">
            <a:extLst>
              <a:ext uri="{FF2B5EF4-FFF2-40B4-BE49-F238E27FC236}">
                <a16:creationId xmlns:a16="http://schemas.microsoft.com/office/drawing/2014/main" id="{63F9EA96-AF12-CBB6-EB93-2D0AEB9383B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F568AAE-B67D-4D95-8A06-DEF8286EDF84}"/>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81264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1AD5FD-E775-05F8-8302-C7BBE4B2254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B90C87E-E045-F047-3B5A-AA25FBFE6D9F}"/>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4" name="Symbol zastępczy stopki 3">
            <a:extLst>
              <a:ext uri="{FF2B5EF4-FFF2-40B4-BE49-F238E27FC236}">
                <a16:creationId xmlns:a16="http://schemas.microsoft.com/office/drawing/2014/main" id="{DACCBC85-BA8C-E23C-A157-76737ECEB92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EE94E3C7-7884-289D-823C-E2C4BB6D079B}"/>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119775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2B080EF-B452-0F43-6450-01E782C9A7B4}"/>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3" name="Symbol zastępczy stopki 2">
            <a:extLst>
              <a:ext uri="{FF2B5EF4-FFF2-40B4-BE49-F238E27FC236}">
                <a16:creationId xmlns:a16="http://schemas.microsoft.com/office/drawing/2014/main" id="{5C80A716-3089-E7CB-3E5E-1C45D332D31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D9A23B61-24BA-F6C6-9333-3836C7D3F6FA}"/>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217248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1DE65A-6403-1A00-9D30-98A21E9C71D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166FC9A-F080-700A-8170-025DDEC98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1DA9702-CE06-CFF9-78BC-EEE75B031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10821AD-2D9C-1C78-ACF4-73F135AE0D63}"/>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6" name="Symbol zastępczy stopki 5">
            <a:extLst>
              <a:ext uri="{FF2B5EF4-FFF2-40B4-BE49-F238E27FC236}">
                <a16:creationId xmlns:a16="http://schemas.microsoft.com/office/drawing/2014/main" id="{58592331-CABE-A4ED-21B6-750A9893C20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579CC46-328B-DB76-62D1-A7629D1D289F}"/>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120747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046A1A-4586-642A-3F61-4DC2590E559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670A367-3F4D-3725-6C9B-12BFDE821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7FA010C-ACA8-38DC-C2E7-2D7DB1F80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5835CC8-D430-D318-36F4-200A0F7FC1AC}"/>
              </a:ext>
            </a:extLst>
          </p:cNvPr>
          <p:cNvSpPr>
            <a:spLocks noGrp="1"/>
          </p:cNvSpPr>
          <p:nvPr>
            <p:ph type="dt" sz="half" idx="10"/>
          </p:nvPr>
        </p:nvSpPr>
        <p:spPr/>
        <p:txBody>
          <a:bodyPr/>
          <a:lstStyle/>
          <a:p>
            <a:fld id="{3F37B019-4300-4919-A494-3E9888C25A44}" type="datetimeFigureOut">
              <a:rPr lang="pl-PL" smtClean="0"/>
              <a:t>10.05.2022</a:t>
            </a:fld>
            <a:endParaRPr lang="pl-PL"/>
          </a:p>
        </p:txBody>
      </p:sp>
      <p:sp>
        <p:nvSpPr>
          <p:cNvPr id="6" name="Symbol zastępczy stopki 5">
            <a:extLst>
              <a:ext uri="{FF2B5EF4-FFF2-40B4-BE49-F238E27FC236}">
                <a16:creationId xmlns:a16="http://schemas.microsoft.com/office/drawing/2014/main" id="{188B730A-108E-0439-2312-309E7A4EF65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8A3A6D3-93CB-BB83-F8E4-590B2EE17613}"/>
              </a:ext>
            </a:extLst>
          </p:cNvPr>
          <p:cNvSpPr>
            <a:spLocks noGrp="1"/>
          </p:cNvSpPr>
          <p:nvPr>
            <p:ph type="sldNum" sz="quarter" idx="12"/>
          </p:nvPr>
        </p:nvSpPr>
        <p:spPr/>
        <p:txBody>
          <a:bodyPr/>
          <a:lstStyle/>
          <a:p>
            <a:fld id="{686C219C-0429-4103-9861-5F01E6C38790}" type="slidenum">
              <a:rPr lang="pl-PL" smtClean="0"/>
              <a:t>‹#›</a:t>
            </a:fld>
            <a:endParaRPr lang="pl-PL"/>
          </a:p>
        </p:txBody>
      </p:sp>
    </p:spTree>
    <p:extLst>
      <p:ext uri="{BB962C8B-B14F-4D97-AF65-F5344CB8AC3E}">
        <p14:creationId xmlns:p14="http://schemas.microsoft.com/office/powerpoint/2010/main" val="188031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47FCF07-9FAB-3891-88C9-902BAEBCDC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9517E0D-8C71-E536-0152-E79B9156D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A50CCAE-2A2E-557C-EBE7-41E6C52C0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7B019-4300-4919-A494-3E9888C25A44}" type="datetimeFigureOut">
              <a:rPr lang="pl-PL" smtClean="0"/>
              <a:t>10.05.2022</a:t>
            </a:fld>
            <a:endParaRPr lang="pl-PL"/>
          </a:p>
        </p:txBody>
      </p:sp>
      <p:sp>
        <p:nvSpPr>
          <p:cNvPr id="5" name="Symbol zastępczy stopki 4">
            <a:extLst>
              <a:ext uri="{FF2B5EF4-FFF2-40B4-BE49-F238E27FC236}">
                <a16:creationId xmlns:a16="http://schemas.microsoft.com/office/drawing/2014/main" id="{716F6EB7-1ABA-FDEB-69FE-7EF708EE5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C094520-4A27-10A5-FCBC-FD6C0102B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C219C-0429-4103-9861-5F01E6C38790}" type="slidenum">
              <a:rPr lang="pl-PL" smtClean="0"/>
              <a:t>‹#›</a:t>
            </a:fld>
            <a:endParaRPr lang="pl-PL"/>
          </a:p>
        </p:txBody>
      </p:sp>
    </p:spTree>
    <p:extLst>
      <p:ext uri="{BB962C8B-B14F-4D97-AF65-F5344CB8AC3E}">
        <p14:creationId xmlns:p14="http://schemas.microsoft.com/office/powerpoint/2010/main" val="3048823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pl/web/zdrowie/europejski-dzien-profilaktyki-udarowej" TargetMode="External"/><Relationship Id="rId7" Type="http://schemas.openxmlformats.org/officeDocument/2006/relationships/image" Target="../media/image4.png"/><Relationship Id="rId2" Type="http://schemas.openxmlformats.org/officeDocument/2006/relationships/hyperlink" Target="https://www.who.int/"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clamorworld.com/brains-stroke-shielding-cracked/"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ursuit.unimelb.edu.au/articles/space-for-re-learning-after-a-strok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auka.wiara.pl/doc/4731996.5-mln-Polakow-nie-wie-ze-ma-nadcisnienie" TargetMode="External"/><Relationship Id="rId7" Type="http://schemas.openxmlformats.org/officeDocument/2006/relationships/hyperlink" Target="https://creativecommons.org/licenses/by/3.0/" TargetMode="External"/><Relationship Id="rId2" Type="http://schemas.openxmlformats.org/officeDocument/2006/relationships/image" Target="../media/image7.webp"/><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ilmiodiabete.com/2017/06/lautomonitoraggio-domestico-della-glicemia-non-migliorato-controllo-glicemico-un-anno-nei-diabetici-tipo-non-fanno-insulina/"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www.rawpixel.com/image/48523/elderly-man-drinking-alcohol"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pl.wikipedia.org/wiki/Nikotynizm"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sc.pl/doc/6812316.Pozytywne-wyniki-badan-nad-lekiem-przeciw-Covid-19" TargetMode="External"/><Relationship Id="rId2" Type="http://schemas.openxmlformats.org/officeDocument/2006/relationships/image" Target="../media/image11.webp"/><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82C494C-D528-298E-BC26-8A01610BC76D}"/>
              </a:ext>
            </a:extLst>
          </p:cNvPr>
          <p:cNvPicPr>
            <a:picLocks noChangeAspect="1"/>
          </p:cNvPicPr>
          <p:nvPr/>
        </p:nvPicPr>
        <p:blipFill rotWithShape="1">
          <a:blip r:embed="rId2"/>
          <a:srcRect t="5186" r="-1" b="3362"/>
          <a:stretch/>
        </p:blipFill>
        <p:spPr>
          <a:xfrm>
            <a:off x="320040" y="320040"/>
            <a:ext cx="11548872" cy="4462272"/>
          </a:xfrm>
          <a:prstGeom prst="rect">
            <a:avLst/>
          </a:prstGeom>
        </p:spPr>
      </p:pic>
      <p:sp>
        <p:nvSpPr>
          <p:cNvPr id="9" name="Rectangle 8">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9E147D38-44E0-6FAA-A890-EE16B2384B42}"/>
              </a:ext>
            </a:extLst>
          </p:cNvPr>
          <p:cNvSpPr>
            <a:spLocks noGrp="1"/>
          </p:cNvSpPr>
          <p:nvPr>
            <p:ph type="ctrTitle"/>
          </p:nvPr>
        </p:nvSpPr>
        <p:spPr>
          <a:xfrm>
            <a:off x="4380588" y="5093208"/>
            <a:ext cx="6973204" cy="1261872"/>
          </a:xfrm>
        </p:spPr>
        <p:txBody>
          <a:bodyPr anchor="ctr">
            <a:normAutofit/>
          </a:bodyPr>
          <a:lstStyle/>
          <a:p>
            <a:pPr algn="l"/>
            <a:r>
              <a:rPr lang="pl-PL" sz="4100">
                <a:solidFill>
                  <a:schemeClr val="bg1"/>
                </a:solidFill>
              </a:rPr>
              <a:t>Europejski Dzień Profilaktyki Udarowej</a:t>
            </a:r>
          </a:p>
        </p:txBody>
      </p:sp>
      <p:sp>
        <p:nvSpPr>
          <p:cNvPr id="3" name="Podtytuł 2">
            <a:extLst>
              <a:ext uri="{FF2B5EF4-FFF2-40B4-BE49-F238E27FC236}">
                <a16:creationId xmlns:a16="http://schemas.microsoft.com/office/drawing/2014/main" id="{E95BBC72-5310-2389-1B07-9C65162841B0}"/>
              </a:ext>
            </a:extLst>
          </p:cNvPr>
          <p:cNvSpPr>
            <a:spLocks noGrp="1"/>
          </p:cNvSpPr>
          <p:nvPr>
            <p:ph type="subTitle" idx="1"/>
          </p:nvPr>
        </p:nvSpPr>
        <p:spPr>
          <a:xfrm>
            <a:off x="838209" y="5093208"/>
            <a:ext cx="2892986" cy="1261872"/>
          </a:xfrm>
        </p:spPr>
        <p:txBody>
          <a:bodyPr anchor="ctr">
            <a:normAutofit/>
          </a:bodyPr>
          <a:lstStyle/>
          <a:p>
            <a:pPr algn="r"/>
            <a:r>
              <a:rPr lang="pl-PL" sz="2000">
                <a:solidFill>
                  <a:schemeClr val="bg2"/>
                </a:solidFill>
              </a:rPr>
              <a:t>PSSE w Tomaszowie Mazowieckim</a:t>
            </a:r>
          </a:p>
        </p:txBody>
      </p:sp>
      <p:cxnSp>
        <p:nvCxnSpPr>
          <p:cNvPr id="11" name="Straight Connector 10">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25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688C6D-7C7C-8B3E-51B0-9552984CCCC6}"/>
              </a:ext>
            </a:extLst>
          </p:cNvPr>
          <p:cNvSpPr>
            <a:spLocks noGrp="1"/>
          </p:cNvSpPr>
          <p:nvPr>
            <p:ph type="title"/>
          </p:nvPr>
        </p:nvSpPr>
        <p:spPr>
          <a:xfrm>
            <a:off x="655320" y="365125"/>
            <a:ext cx="5120114" cy="1692794"/>
          </a:xfrm>
        </p:spPr>
        <p:txBody>
          <a:bodyPr>
            <a:normAutofit/>
          </a:bodyPr>
          <a:lstStyle/>
          <a:p>
            <a:r>
              <a:rPr lang="pl-PL" dirty="0"/>
              <a:t>Leczenie</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FD1CBBF-E369-D1D4-C595-E7FD1E07CDE6}"/>
              </a:ext>
            </a:extLst>
          </p:cNvPr>
          <p:cNvSpPr>
            <a:spLocks noGrp="1"/>
          </p:cNvSpPr>
          <p:nvPr>
            <p:ph idx="1"/>
          </p:nvPr>
        </p:nvSpPr>
        <p:spPr>
          <a:xfrm>
            <a:off x="304537" y="2527038"/>
            <a:ext cx="5821680" cy="4460240"/>
          </a:xfrm>
        </p:spPr>
        <p:txBody>
          <a:bodyPr>
            <a:normAutofit fontScale="85000" lnSpcReduction="20000"/>
          </a:bodyPr>
          <a:lstStyle/>
          <a:p>
            <a:pPr marL="0" indent="0">
              <a:buNone/>
            </a:pPr>
            <a:r>
              <a:rPr lang="pl-PL" sz="2400" dirty="0"/>
              <a:t>Leczenie udaru niedokrwiennego za pomocą </a:t>
            </a:r>
            <a:r>
              <a:rPr lang="pl-PL" sz="2400" dirty="0" err="1">
                <a:solidFill>
                  <a:srgbClr val="FF0000"/>
                </a:solidFill>
              </a:rPr>
              <a:t>trombektomii</a:t>
            </a:r>
            <a:r>
              <a:rPr lang="pl-PL" sz="2400" dirty="0">
                <a:solidFill>
                  <a:srgbClr val="FF0000"/>
                </a:solidFill>
              </a:rPr>
              <a:t> mechanicznej</a:t>
            </a:r>
            <a:r>
              <a:rPr lang="pl-PL" sz="2400" dirty="0"/>
              <a:t> jest </a:t>
            </a:r>
            <a:r>
              <a:rPr lang="pl-PL" sz="2400" b="1" dirty="0"/>
              <a:t>uznane za przełomowe</a:t>
            </a:r>
            <a:r>
              <a:rPr lang="pl-PL" sz="2400" dirty="0"/>
              <a:t> w neurologii światowej. Znalazło miejsce w najnowszych zaleceniach europejskich i amerykańskich. </a:t>
            </a:r>
            <a:r>
              <a:rPr lang="pl-PL" sz="2400" b="1" dirty="0"/>
              <a:t>Polskie Towarzystwo Neurologiczne </a:t>
            </a:r>
            <a:r>
              <a:rPr lang="pl-PL" sz="2400" dirty="0"/>
              <a:t>wskazuje, iż metoda leczenia za pomocą mechanicznej </a:t>
            </a:r>
            <a:r>
              <a:rPr lang="pl-PL" sz="2400" dirty="0" err="1"/>
              <a:t>trombektomii</a:t>
            </a:r>
            <a:r>
              <a:rPr lang="pl-PL" sz="2400" dirty="0"/>
              <a:t>, z uwagi na wysoką skuteczność, stanowi przełom w leczeniu udaru niedokrwiennego mózgu. Krokiem milowym w leczeniu udaru niedokrwiennego mózgu za pomocą </a:t>
            </a:r>
            <a:r>
              <a:rPr lang="pl-PL" sz="2400" dirty="0" err="1"/>
              <a:t>trombektomii</a:t>
            </a:r>
            <a:r>
              <a:rPr lang="pl-PL" sz="2400" dirty="0"/>
              <a:t> mechanicznej, zwiększającym liczbę potencjalnych beneficjentów tej metody, stało się udokumentowanie w 2018r. skuteczności </a:t>
            </a:r>
            <a:r>
              <a:rPr lang="pl-PL" sz="2400" dirty="0" err="1"/>
              <a:t>trombektomii</a:t>
            </a:r>
            <a:r>
              <a:rPr lang="pl-PL" sz="2400" dirty="0"/>
              <a:t> mechanicznej w znacznie wydłużonym oknie terapeutycznym (czas od wystąpienia pierwszych objawów do rozpoczęcia leczenia), w badaniu Defuse3 do 16 godzin, a w badaniu DAWN nawet do 24 godzin przy zastosowaniu programu do post-</a:t>
            </a:r>
            <a:r>
              <a:rPr lang="pl-PL" sz="2400" dirty="0" err="1"/>
              <a:t>processingu</a:t>
            </a:r>
            <a:r>
              <a:rPr lang="pl-PL" sz="2400" dirty="0"/>
              <a:t> obrazowania mózgu.</a:t>
            </a:r>
          </a:p>
        </p:txBody>
      </p:sp>
      <p:pic>
        <p:nvPicPr>
          <p:cNvPr id="4" name="Obraz 3">
            <a:extLst>
              <a:ext uri="{FF2B5EF4-FFF2-40B4-BE49-F238E27FC236}">
                <a16:creationId xmlns:a16="http://schemas.microsoft.com/office/drawing/2014/main" id="{88B53B8E-B485-BC60-1773-3AB0C943273F}"/>
              </a:ext>
            </a:extLst>
          </p:cNvPr>
          <p:cNvPicPr>
            <a:picLocks noChangeAspect="1"/>
          </p:cNvPicPr>
          <p:nvPr/>
        </p:nvPicPr>
        <p:blipFill rotWithShape="1">
          <a:blip r:embed="rId2"/>
          <a:srcRect l="14704" r="19015"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3080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032037-8C54-EC51-95A9-02835FBDD4FA}"/>
              </a:ext>
            </a:extLst>
          </p:cNvPr>
          <p:cNvSpPr>
            <a:spLocks noGrp="1"/>
          </p:cNvSpPr>
          <p:nvPr>
            <p:ph type="title"/>
          </p:nvPr>
        </p:nvSpPr>
        <p:spPr>
          <a:xfrm>
            <a:off x="4965430" y="629268"/>
            <a:ext cx="6586491" cy="1286160"/>
          </a:xfrm>
        </p:spPr>
        <p:txBody>
          <a:bodyPr anchor="b">
            <a:normAutofit/>
          </a:bodyPr>
          <a:lstStyle/>
          <a:p>
            <a:r>
              <a:rPr lang="pl-PL" sz="2400">
                <a:effectLst/>
                <a:latin typeface="Times New Roman" panose="02020603050405020304" pitchFamily="18" charset="0"/>
                <a:ea typeface="Calibri" panose="020F0502020204030204" pitchFamily="34" charset="0"/>
                <a:cs typeface="Times New Roman" panose="02020603050405020304" pitchFamily="18" charset="0"/>
              </a:rPr>
              <a:t>Lista wyspecjalizowanych jednostek wykonujących zabieg Trombektomii Mechanicznej:</a:t>
            </a:r>
            <a:br>
              <a:rPr lang="pl-PL" sz="2400">
                <a:effectLst/>
                <a:latin typeface="Calibri" panose="020F0502020204030204" pitchFamily="34" charset="0"/>
                <a:ea typeface="Calibri" panose="020F0502020204030204" pitchFamily="34" charset="0"/>
                <a:cs typeface="Times New Roman" panose="02020603050405020304" pitchFamily="18" charset="0"/>
              </a:rPr>
            </a:br>
            <a:endParaRPr lang="pl-PL" sz="2400"/>
          </a:p>
        </p:txBody>
      </p:sp>
      <p:sp>
        <p:nvSpPr>
          <p:cNvPr id="3" name="Symbol zastępczy zawartości 2">
            <a:extLst>
              <a:ext uri="{FF2B5EF4-FFF2-40B4-BE49-F238E27FC236}">
                <a16:creationId xmlns:a16="http://schemas.microsoft.com/office/drawing/2014/main" id="{1AE778D6-87C4-D72F-62E6-E921A9C881CB}"/>
              </a:ext>
            </a:extLst>
          </p:cNvPr>
          <p:cNvSpPr>
            <a:spLocks noGrp="1"/>
          </p:cNvSpPr>
          <p:nvPr>
            <p:ph idx="1"/>
          </p:nvPr>
        </p:nvSpPr>
        <p:spPr>
          <a:xfrm>
            <a:off x="4965430" y="2247899"/>
            <a:ext cx="7112269" cy="4476751"/>
          </a:xfrm>
        </p:spPr>
        <p:txBody>
          <a:bodyPr>
            <a:normAutofit fontScale="85000" lnSpcReduction="20000"/>
          </a:bodyPr>
          <a:lstStyle/>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Górnośląskie Centrum Medyczne im. prof. Leszka </a:t>
            </a:r>
            <a:r>
              <a:rPr lang="pl-PL" sz="1800" dirty="0" err="1">
                <a:effectLst/>
                <a:latin typeface="Times New Roman" panose="02020603050405020304" pitchFamily="18" charset="0"/>
                <a:ea typeface="Calibri" panose="020F0502020204030204" pitchFamily="34" charset="0"/>
                <a:cs typeface="Times New Roman" panose="02020603050405020304" pitchFamily="18" charset="0"/>
              </a:rPr>
              <a:t>Gieca</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Śląskiego Uniwersytetu Medycznego w Katowicach;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Instytut Psychiatrii i Neurologii w Warszawie;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Kliniczny Szpital Wojewódzki nr 2 im. św. Jadwigi Królowej w Rzeszowie;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Samodzielny Publiczny Specjalistyczny Szpital Zachodni im. św. Jana Pawła II w Grodzisku Mazowieckim;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Samodzielny Publiczny Szpital Kliniczny nr 1 im. prof. Tadeusza Sokołowskiego w Szczecinie;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Samodzielny Publiczny Szpital Kliniczny nr 4 w Lublinie;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Szpital Kliniczny im. Heliodora Święcickiego Uniwersytetu Medycznego im. Karola Marcinkowskiego w Poznaniu;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Szpital Uniwersytecki nr 2 im. dr. Jana </a:t>
            </a:r>
            <a:r>
              <a:rPr lang="pl-PL" sz="1800" dirty="0" err="1">
                <a:effectLst/>
                <a:latin typeface="Times New Roman" panose="02020603050405020304" pitchFamily="18" charset="0"/>
                <a:ea typeface="Calibri" panose="020F0502020204030204" pitchFamily="34" charset="0"/>
                <a:cs typeface="Times New Roman" panose="02020603050405020304" pitchFamily="18" charset="0"/>
              </a:rPr>
              <a:t>Biziela</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w Bydgoszczy;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Szpital Uniwersytecki w Krakowie;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Uniwersyteckie Centrum Kliniczne w Gdańsku;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Uniwersytecki Szpital Kliniczny im. Jana Mikulicza-Radeckiego we Wrocławiu;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Uniwersytecki Szpital Kliniczny w Białymstoku;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Uniwersytecki Szpital Kliniczny w Olsztynie;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Wojewódzkie Specjalistyczne Centrum Onkologii i Traumatologii im. M. Kopernika w Łodzi;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Wojewódzki Szpital Specjalistyczny im. św. Jadwigi w Opolu;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Wojewódzki Szpital Specjalistyczny w Olsztynie;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Wojewódzki Szpital Zespolony w Kielcach;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mj-lt"/>
              <a:buAutoNum type="arabicPeriod"/>
              <a:tabLst>
                <a:tab pos="457200" algn="l"/>
              </a:tabLs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Wojskowy Instytut Medyczny w Warszawie.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pl-PL" sz="800" dirty="0"/>
          </a:p>
        </p:txBody>
      </p:sp>
      <p:pic>
        <p:nvPicPr>
          <p:cNvPr id="5" name="Obraz 4" descr="Obraz zawierający tekst, osoba&#10;&#10;Opis wygenerowany automatycznie">
            <a:extLst>
              <a:ext uri="{FF2B5EF4-FFF2-40B4-BE49-F238E27FC236}">
                <a16:creationId xmlns:a16="http://schemas.microsoft.com/office/drawing/2014/main" id="{493085A2-CF5A-65A2-D464-7405C73D614D}"/>
              </a:ext>
            </a:extLst>
          </p:cNvPr>
          <p:cNvPicPr>
            <a:picLocks noChangeAspect="1"/>
          </p:cNvPicPr>
          <p:nvPr/>
        </p:nvPicPr>
        <p:blipFill rotWithShape="1">
          <a:blip r:embed="rId2"/>
          <a:srcRect l="29209" r="20096"/>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48E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25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BA49487-3FDB-4FB7-9D50-2B4F9454D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C938212-FA12-4FF1-87C8-ACDE99D0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834B2D09-94BB-9BCE-084F-81653E598734}"/>
              </a:ext>
            </a:extLst>
          </p:cNvPr>
          <p:cNvSpPr>
            <a:spLocks noGrp="1"/>
          </p:cNvSpPr>
          <p:nvPr>
            <p:ph type="title"/>
          </p:nvPr>
        </p:nvSpPr>
        <p:spPr>
          <a:xfrm>
            <a:off x="4597811" y="4501607"/>
            <a:ext cx="6082792" cy="1635078"/>
          </a:xfrm>
        </p:spPr>
        <p:txBody>
          <a:bodyPr vert="horz" lIns="91440" tIns="45720" rIns="91440" bIns="45720" rtlCol="0">
            <a:normAutofit/>
          </a:bodyPr>
          <a:lstStyle/>
          <a:p>
            <a:r>
              <a:rPr lang="pl-PL" sz="1500" dirty="0"/>
              <a:t>Źródła: </a:t>
            </a:r>
            <a:r>
              <a:rPr lang="pl-PL" sz="1500" dirty="0">
                <a:hlinkClick r:id="rId2"/>
              </a:rPr>
              <a:t>WHO | World </a:t>
            </a:r>
            <a:r>
              <a:rPr lang="pl-PL" sz="1500" dirty="0" err="1">
                <a:hlinkClick r:id="rId2"/>
              </a:rPr>
              <a:t>Health</a:t>
            </a:r>
            <a:r>
              <a:rPr lang="pl-PL" sz="1500" dirty="0">
                <a:hlinkClick r:id="rId2"/>
              </a:rPr>
              <a:t> Organization</a:t>
            </a:r>
            <a:r>
              <a:rPr lang="pl-PL" sz="1500" dirty="0"/>
              <a:t>, </a:t>
            </a:r>
            <a:r>
              <a:rPr lang="pl-PL" sz="1500" dirty="0">
                <a:hlinkClick r:id="rId3"/>
              </a:rPr>
              <a:t>Europejski Dzień Profilaktyki Udarowej - Ministerstwo Zdrowia - Portal Gov.pl (www.gov.pl)</a:t>
            </a:r>
            <a:r>
              <a:rPr lang="pl-PL" sz="1500" dirty="0"/>
              <a:t>, </a:t>
            </a:r>
            <a:r>
              <a:rPr lang="pl-PL" sz="1500" dirty="0" err="1"/>
              <a:t>Strepikowska</a:t>
            </a:r>
            <a:r>
              <a:rPr lang="pl-PL" sz="1500" dirty="0"/>
              <a:t> A., </a:t>
            </a:r>
            <a:r>
              <a:rPr lang="pl-PL" sz="1500" dirty="0" err="1"/>
              <a:t>Buciński</a:t>
            </a:r>
            <a:r>
              <a:rPr lang="pl-PL" sz="1500" dirty="0"/>
              <a:t> A. 2009. Udar mózgu – czynniki ryzyka i profilaktyka. Postępy farmakoterapii: 65 (1): 46 – 50.</a:t>
            </a:r>
            <a:endParaRPr lang="en-US" sz="1500" dirty="0"/>
          </a:p>
        </p:txBody>
      </p:sp>
      <p:pic>
        <p:nvPicPr>
          <p:cNvPr id="13" name="Obraz 12">
            <a:extLst>
              <a:ext uri="{FF2B5EF4-FFF2-40B4-BE49-F238E27FC236}">
                <a16:creationId xmlns:a16="http://schemas.microsoft.com/office/drawing/2014/main" id="{FF14ECC2-59B9-3631-5A04-999E8CCAA8B1}"/>
              </a:ext>
            </a:extLst>
          </p:cNvPr>
          <p:cNvPicPr>
            <a:picLocks noChangeAspect="1"/>
          </p:cNvPicPr>
          <p:nvPr/>
        </p:nvPicPr>
        <p:blipFill>
          <a:blip r:embed="rId4"/>
          <a:stretch>
            <a:fillRect/>
          </a:stretch>
        </p:blipFill>
        <p:spPr>
          <a:xfrm>
            <a:off x="4343618" y="671197"/>
            <a:ext cx="3382662" cy="3391140"/>
          </a:xfrm>
          <a:prstGeom prst="rect">
            <a:avLst/>
          </a:prstGeom>
        </p:spPr>
      </p:pic>
      <p:pic>
        <p:nvPicPr>
          <p:cNvPr id="12" name="Obraz 11">
            <a:extLst>
              <a:ext uri="{FF2B5EF4-FFF2-40B4-BE49-F238E27FC236}">
                <a16:creationId xmlns:a16="http://schemas.microsoft.com/office/drawing/2014/main" id="{CA1600CC-1592-03C5-0ADB-41854185797C}"/>
              </a:ext>
            </a:extLst>
          </p:cNvPr>
          <p:cNvPicPr>
            <a:picLocks noChangeAspect="1"/>
          </p:cNvPicPr>
          <p:nvPr/>
        </p:nvPicPr>
        <p:blipFill>
          <a:blip r:embed="rId5"/>
          <a:stretch>
            <a:fillRect/>
          </a:stretch>
        </p:blipFill>
        <p:spPr>
          <a:xfrm>
            <a:off x="359664" y="1172812"/>
            <a:ext cx="3584448" cy="2016251"/>
          </a:xfrm>
          <a:prstGeom prst="rect">
            <a:avLst/>
          </a:prstGeom>
        </p:spPr>
      </p:pic>
      <p:pic>
        <p:nvPicPr>
          <p:cNvPr id="10" name="Obraz 9">
            <a:extLst>
              <a:ext uri="{FF2B5EF4-FFF2-40B4-BE49-F238E27FC236}">
                <a16:creationId xmlns:a16="http://schemas.microsoft.com/office/drawing/2014/main" id="{8640DC44-1DCC-8027-9CAC-BD75E133C90A}"/>
              </a:ext>
            </a:extLst>
          </p:cNvPr>
          <p:cNvPicPr>
            <a:picLocks noChangeAspect="1"/>
          </p:cNvPicPr>
          <p:nvPr/>
        </p:nvPicPr>
        <p:blipFill>
          <a:blip r:embed="rId6"/>
          <a:stretch>
            <a:fillRect/>
          </a:stretch>
        </p:blipFill>
        <p:spPr>
          <a:xfrm>
            <a:off x="8137415" y="1593981"/>
            <a:ext cx="3584448" cy="1182867"/>
          </a:xfrm>
          <a:prstGeom prst="rect">
            <a:avLst/>
          </a:prstGeom>
        </p:spPr>
      </p:pic>
      <p:sp>
        <p:nvSpPr>
          <p:cNvPr id="22" name="Rectangle 21">
            <a:extLst>
              <a:ext uri="{FF2B5EF4-FFF2-40B4-BE49-F238E27FC236}">
                <a16:creationId xmlns:a16="http://schemas.microsoft.com/office/drawing/2014/main" id="{369F152D-E540-4B48-BA11-2ADF043C6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C059F7E-04C4-4C46-9B3E-E5CE267E3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2098"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Symbol zastępczy zawartości 13">
            <a:extLst>
              <a:ext uri="{FF2B5EF4-FFF2-40B4-BE49-F238E27FC236}">
                <a16:creationId xmlns:a16="http://schemas.microsoft.com/office/drawing/2014/main" id="{A1E3A82C-BF6D-F2E0-CF97-63FB299401B1}"/>
              </a:ext>
            </a:extLst>
          </p:cNvPr>
          <p:cNvPicPr>
            <a:picLocks noGrp="1" noChangeAspect="1"/>
          </p:cNvPicPr>
          <p:nvPr>
            <p:ph idx="1"/>
          </p:nvPr>
        </p:nvPicPr>
        <p:blipFill>
          <a:blip r:embed="rId7"/>
          <a:stretch>
            <a:fillRect/>
          </a:stretch>
        </p:blipFill>
        <p:spPr>
          <a:xfrm>
            <a:off x="734491" y="4319986"/>
            <a:ext cx="3354934" cy="1887151"/>
          </a:xfrm>
          <a:prstGeom prst="rect">
            <a:avLst/>
          </a:prstGeom>
        </p:spPr>
      </p:pic>
    </p:spTree>
    <p:extLst>
      <p:ext uri="{BB962C8B-B14F-4D97-AF65-F5344CB8AC3E}">
        <p14:creationId xmlns:p14="http://schemas.microsoft.com/office/powerpoint/2010/main" val="242028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wpatrywanie się&#10;&#10;Opis wygenerowany automatycznie">
            <a:extLst>
              <a:ext uri="{FF2B5EF4-FFF2-40B4-BE49-F238E27FC236}">
                <a16:creationId xmlns:a16="http://schemas.microsoft.com/office/drawing/2014/main" id="{CDA26B8A-1482-49E8-C48F-6833A26DB72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529" r="3159"/>
          <a:stretch/>
        </p:blipFill>
        <p:spPr>
          <a:xfrm>
            <a:off x="1" y="10"/>
            <a:ext cx="9669642" cy="6857990"/>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6E36A76A-D95D-0903-55B6-753989EC250F}"/>
              </a:ext>
            </a:extLst>
          </p:cNvPr>
          <p:cNvSpPr>
            <a:spLocks noGrp="1"/>
          </p:cNvSpPr>
          <p:nvPr>
            <p:ph type="title"/>
          </p:nvPr>
        </p:nvSpPr>
        <p:spPr>
          <a:xfrm>
            <a:off x="7531610" y="365125"/>
            <a:ext cx="3822189" cy="1899912"/>
          </a:xfrm>
        </p:spPr>
        <p:txBody>
          <a:bodyPr>
            <a:normAutofit/>
          </a:bodyPr>
          <a:lstStyle/>
          <a:p>
            <a:r>
              <a:rPr lang="pl-PL" dirty="0"/>
              <a:t>Udar mózgu</a:t>
            </a:r>
          </a:p>
        </p:txBody>
      </p:sp>
      <p:sp>
        <p:nvSpPr>
          <p:cNvPr id="3" name="Symbol zastępczy zawartości 2">
            <a:extLst>
              <a:ext uri="{FF2B5EF4-FFF2-40B4-BE49-F238E27FC236}">
                <a16:creationId xmlns:a16="http://schemas.microsoft.com/office/drawing/2014/main" id="{353248BB-0423-F040-FF2A-63A6E4A27B65}"/>
              </a:ext>
            </a:extLst>
          </p:cNvPr>
          <p:cNvSpPr>
            <a:spLocks noGrp="1"/>
          </p:cNvSpPr>
          <p:nvPr>
            <p:ph idx="1"/>
          </p:nvPr>
        </p:nvSpPr>
        <p:spPr>
          <a:xfrm>
            <a:off x="7531610" y="2265037"/>
            <a:ext cx="3822189" cy="3742762"/>
          </a:xfrm>
        </p:spPr>
        <p:txBody>
          <a:bodyPr>
            <a:normAutofit fontScale="92500"/>
          </a:bodyPr>
          <a:lstStyle/>
          <a:p>
            <a:pPr marL="0" indent="0">
              <a:buNone/>
            </a:pPr>
            <a:r>
              <a:rPr lang="pl-PL" sz="2400" dirty="0"/>
              <a:t>według najczęściej cytowanej definicji grupy epidemiologów WHO, to zespół kliniczny charakteryzujący się nagłym wystąpieniem objawów ogniskowych lub uogólnionych zaburzeń czynności mózgu, które utrzymują się dłużej (jeśli nie spowodują zgonu) niż 24 godziny i nie mają innej przyczyny niż naczyniowa.</a:t>
            </a:r>
          </a:p>
        </p:txBody>
      </p:sp>
      <p:sp>
        <p:nvSpPr>
          <p:cNvPr id="6" name="pole tekstowe 5">
            <a:extLst>
              <a:ext uri="{FF2B5EF4-FFF2-40B4-BE49-F238E27FC236}">
                <a16:creationId xmlns:a16="http://schemas.microsoft.com/office/drawing/2014/main" id="{D02AD6BB-972F-FC20-762F-B9D31BFFEE66}"/>
              </a:ext>
            </a:extLst>
          </p:cNvPr>
          <p:cNvSpPr txBox="1"/>
          <p:nvPr/>
        </p:nvSpPr>
        <p:spPr>
          <a:xfrm>
            <a:off x="7705644" y="6657945"/>
            <a:ext cx="1963999"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clamorworld.com/brains-stroke-shielding-cracked/">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pl-PL" sz="700">
              <a:solidFill>
                <a:srgbClr val="FFFFFF"/>
              </a:solidFill>
            </a:endParaRPr>
          </a:p>
        </p:txBody>
      </p:sp>
    </p:spTree>
    <p:extLst>
      <p:ext uri="{BB962C8B-B14F-4D97-AF65-F5344CB8AC3E}">
        <p14:creationId xmlns:p14="http://schemas.microsoft.com/office/powerpoint/2010/main" val="194953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descr="Obraz zawierający osoba&#10;&#10;Opis wygenerowany automatycznie">
            <a:extLst>
              <a:ext uri="{FF2B5EF4-FFF2-40B4-BE49-F238E27FC236}">
                <a16:creationId xmlns:a16="http://schemas.microsoft.com/office/drawing/2014/main" id="{BA5083D4-FF96-B04B-987A-17C982E32AA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26"/>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B76C35CC-E15D-F619-B627-2A6A12545B4A}"/>
              </a:ext>
            </a:extLst>
          </p:cNvPr>
          <p:cNvSpPr>
            <a:spLocks noGrp="1"/>
          </p:cNvSpPr>
          <p:nvPr>
            <p:ph idx="1"/>
          </p:nvPr>
        </p:nvSpPr>
        <p:spPr>
          <a:xfrm>
            <a:off x="7566182" y="2617081"/>
            <a:ext cx="3822189" cy="3742762"/>
          </a:xfrm>
        </p:spPr>
        <p:txBody>
          <a:bodyPr>
            <a:normAutofit/>
          </a:bodyPr>
          <a:lstStyle/>
          <a:p>
            <a:pPr marL="0" indent="0">
              <a:buNone/>
            </a:pPr>
            <a:r>
              <a:rPr lang="pl-PL" sz="2400" dirty="0">
                <a:effectLst/>
                <a:ea typeface="Calibri" panose="020F0502020204030204" pitchFamily="34" charset="0"/>
              </a:rPr>
              <a:t>Udar mózgu jest jedną z głównych przyczyn chorobowości, umieralności oraz niepełnosprawności psychofizycznej.</a:t>
            </a:r>
            <a:endParaRPr lang="pl-PL" sz="2400" dirty="0"/>
          </a:p>
        </p:txBody>
      </p:sp>
      <p:sp>
        <p:nvSpPr>
          <p:cNvPr id="9" name="pole tekstowe 8">
            <a:extLst>
              <a:ext uri="{FF2B5EF4-FFF2-40B4-BE49-F238E27FC236}">
                <a16:creationId xmlns:a16="http://schemas.microsoft.com/office/drawing/2014/main" id="{9429E750-782E-A20F-AB70-69933F56C609}"/>
              </a:ext>
            </a:extLst>
          </p:cNvPr>
          <p:cNvSpPr txBox="1"/>
          <p:nvPr/>
        </p:nvSpPr>
        <p:spPr>
          <a:xfrm>
            <a:off x="7566182" y="6657945"/>
            <a:ext cx="2103461"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pursuit.unimelb.edu.au/articles/space-for-re-learning-after-a-stroke">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pl-PL" sz="700">
              <a:solidFill>
                <a:srgbClr val="FFFFFF"/>
              </a:solidFill>
            </a:endParaRPr>
          </a:p>
        </p:txBody>
      </p:sp>
    </p:spTree>
    <p:extLst>
      <p:ext uri="{BB962C8B-B14F-4D97-AF65-F5344CB8AC3E}">
        <p14:creationId xmlns:p14="http://schemas.microsoft.com/office/powerpoint/2010/main" val="418238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1DC0BBEC-997F-C33C-C5B4-F86161614D76}"/>
              </a:ext>
            </a:extLst>
          </p:cNvPr>
          <p:cNvPicPr>
            <a:picLocks noChangeAspect="1"/>
          </p:cNvPicPr>
          <p:nvPr/>
        </p:nvPicPr>
        <p:blipFill rotWithShape="1">
          <a:blip r:embed="rId2"/>
          <a:srcRect r="20689"/>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ED235C2B-4794-9EB4-3438-4C50CE640648}"/>
              </a:ext>
            </a:extLst>
          </p:cNvPr>
          <p:cNvSpPr>
            <a:spLocks noGrp="1"/>
          </p:cNvSpPr>
          <p:nvPr>
            <p:ph idx="1"/>
          </p:nvPr>
        </p:nvSpPr>
        <p:spPr>
          <a:xfrm>
            <a:off x="7531610" y="2434201"/>
            <a:ext cx="3822189" cy="3742762"/>
          </a:xfrm>
        </p:spPr>
        <p:txBody>
          <a:bodyPr>
            <a:normAutofit/>
          </a:bodyPr>
          <a:lstStyle/>
          <a:p>
            <a:pPr marL="0" indent="0">
              <a:buNone/>
            </a:pPr>
            <a:r>
              <a:rPr lang="pl-PL" sz="2400" dirty="0">
                <a:effectLst/>
                <a:ea typeface="Calibri" panose="020F0502020204030204" pitchFamily="34" charset="0"/>
              </a:rPr>
              <a:t>Szacuje się, że rocznie na świecie na udar mózgu zapada </a:t>
            </a:r>
            <a:r>
              <a:rPr lang="pl-PL" sz="2400" dirty="0">
                <a:solidFill>
                  <a:srgbClr val="FF0000"/>
                </a:solidFill>
                <a:effectLst/>
                <a:ea typeface="Calibri" panose="020F0502020204030204" pitchFamily="34" charset="0"/>
              </a:rPr>
              <a:t>15 mln osób</a:t>
            </a:r>
            <a:r>
              <a:rPr lang="pl-PL" sz="2400" dirty="0">
                <a:effectLst/>
                <a:ea typeface="Calibri" panose="020F0502020204030204" pitchFamily="34" charset="0"/>
              </a:rPr>
              <a:t>, a około </a:t>
            </a:r>
            <a:r>
              <a:rPr lang="pl-PL" sz="2400" dirty="0">
                <a:solidFill>
                  <a:srgbClr val="FF0000"/>
                </a:solidFill>
                <a:effectLst/>
                <a:ea typeface="Calibri" panose="020F0502020204030204" pitchFamily="34" charset="0"/>
              </a:rPr>
              <a:t>5 mln umiera</a:t>
            </a:r>
            <a:r>
              <a:rPr lang="pl-PL" sz="2400" dirty="0">
                <a:effectLst/>
                <a:ea typeface="Calibri" panose="020F0502020204030204" pitchFamily="34" charset="0"/>
              </a:rPr>
              <a:t>. </a:t>
            </a:r>
          </a:p>
          <a:p>
            <a:pPr marL="0" indent="0">
              <a:buNone/>
            </a:pPr>
            <a:r>
              <a:rPr lang="pl-PL" sz="2400" dirty="0">
                <a:effectLst/>
                <a:ea typeface="Calibri" panose="020F0502020204030204" pitchFamily="34" charset="0"/>
              </a:rPr>
              <a:t>Choroba ta zajmuje trzecią pozycję (1. choroby układu krążenia, 2. nowotwory)  wśród przyczyn zgonów.</a:t>
            </a:r>
            <a:endParaRPr lang="pl-PL" sz="2400" dirty="0"/>
          </a:p>
        </p:txBody>
      </p:sp>
    </p:spTree>
    <p:extLst>
      <p:ext uri="{BB962C8B-B14F-4D97-AF65-F5344CB8AC3E}">
        <p14:creationId xmlns:p14="http://schemas.microsoft.com/office/powerpoint/2010/main" val="146454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1CB753B4-7569-16AA-AE55-F1B7842D5F59}"/>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8"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4E334719-3AA2-7C6C-C3DD-0630D34C9F53}"/>
              </a:ext>
            </a:extLst>
          </p:cNvPr>
          <p:cNvSpPr>
            <a:spLocks noGrp="1"/>
          </p:cNvSpPr>
          <p:nvPr>
            <p:ph idx="1"/>
          </p:nvPr>
        </p:nvSpPr>
        <p:spPr>
          <a:xfrm>
            <a:off x="7643370" y="2373241"/>
            <a:ext cx="3822189" cy="3742762"/>
          </a:xfrm>
        </p:spPr>
        <p:txBody>
          <a:bodyPr>
            <a:normAutofit/>
          </a:bodyPr>
          <a:lstStyle/>
          <a:p>
            <a:pPr marL="0" indent="0">
              <a:spcAft>
                <a:spcPts val="800"/>
              </a:spcAft>
              <a:buNone/>
            </a:pPr>
            <a:r>
              <a:rPr lang="pl-PL" sz="2400" dirty="0">
                <a:effectLst/>
                <a:latin typeface="Times New Roman" panose="02020603050405020304" pitchFamily="18" charset="0"/>
                <a:ea typeface="Calibri" panose="020F0502020204030204" pitchFamily="34" charset="0"/>
                <a:cs typeface="Times New Roman" panose="02020603050405020304" pitchFamily="18" charset="0"/>
              </a:rPr>
              <a:t>Udar jest zarazem najczęstszą przyczyną długotrwałej niesprawności i inwalidztwa w populacji dorosłych, co skutkuje poważnymi konsekwencjami socjalnymi i ekonomicznymi. </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150736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a:extLst>
              <a:ext uri="{FF2B5EF4-FFF2-40B4-BE49-F238E27FC236}">
                <a16:creationId xmlns:a16="http://schemas.microsoft.com/office/drawing/2014/main" id="{EA652D8C-8851-E1A7-D083-D08C8388EB2C}"/>
              </a:ext>
            </a:extLst>
          </p:cNvPr>
          <p:cNvPicPr>
            <a:picLocks noChangeAspect="1"/>
          </p:cNvPicPr>
          <p:nvPr/>
        </p:nvPicPr>
        <p:blipFill rotWithShape="1">
          <a:blip r:embed="rId2"/>
          <a:srcRect t="3124" r="25636" b="430"/>
          <a:stretch/>
        </p:blipFill>
        <p:spPr>
          <a:xfrm>
            <a:off x="3523488" y="10"/>
            <a:ext cx="8668512" cy="6857990"/>
          </a:xfrm>
          <a:prstGeom prst="rect">
            <a:avLst/>
          </a:prstGeom>
        </p:spPr>
      </p:pic>
      <p:sp>
        <p:nvSpPr>
          <p:cNvPr id="38" name="Rectangle 3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05B6BF01-3A62-20F1-7CE5-0FDF1D425B5D}"/>
              </a:ext>
            </a:extLst>
          </p:cNvPr>
          <p:cNvSpPr>
            <a:spLocks noGrp="1"/>
          </p:cNvSpPr>
          <p:nvPr>
            <p:ph idx="1"/>
          </p:nvPr>
        </p:nvSpPr>
        <p:spPr>
          <a:xfrm>
            <a:off x="403732" y="2452624"/>
            <a:ext cx="4655947" cy="4467352"/>
          </a:xfrm>
        </p:spPr>
        <p:txBody>
          <a:bodyPr anchor="t">
            <a:normAutofit/>
          </a:bodyPr>
          <a:lstStyle/>
          <a:p>
            <a:pPr marL="0" indent="0">
              <a:spcAft>
                <a:spcPts val="800"/>
              </a:spcAft>
              <a:buNone/>
            </a:pP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Prognozy demograficzne na najbliższe </a:t>
            </a:r>
            <a:r>
              <a:rPr lang="pl-PL"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 lat </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zakładają, że w związku z przewidywanym powiększeniem się populacji osób po 65 roku życia </a:t>
            </a:r>
            <a:r>
              <a:rPr lang="pl-PL"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liczba nowych przypadków udaru wzrośnie o 37% wśród mężczyzn i 38% wśród kobiet. </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Szacuje się, że w 2005 r. na świecie z powodu udaru mózgu zmarło 5,7 miliona osób, a przy braku wdrożenia odpowiednich działań prewencyjnych przewiduje się, że liczba ta może wzrosnąć nawet do </a:t>
            </a:r>
            <a:r>
              <a:rPr lang="pl-PL"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7,8 miliona w 2030 </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r.</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600" dirty="0"/>
          </a:p>
        </p:txBody>
      </p:sp>
    </p:spTree>
    <p:extLst>
      <p:ext uri="{BB962C8B-B14F-4D97-AF65-F5344CB8AC3E}">
        <p14:creationId xmlns:p14="http://schemas.microsoft.com/office/powerpoint/2010/main" val="414528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descr="Obraz zawierający zegarek&#10;&#10;Opis wygenerowany automatycznie">
            <a:extLst>
              <a:ext uri="{FF2B5EF4-FFF2-40B4-BE49-F238E27FC236}">
                <a16:creationId xmlns:a16="http://schemas.microsoft.com/office/drawing/2014/main" id="{5793A01E-75F5-A4FE-2F34-3CAA66F658A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917" r="-2" b="684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Obraz 4" descr="Obraz zawierający wewnątrz&#10;&#10;Opis wygenerowany automatycznie">
            <a:extLst>
              <a:ext uri="{FF2B5EF4-FFF2-40B4-BE49-F238E27FC236}">
                <a16:creationId xmlns:a16="http://schemas.microsoft.com/office/drawing/2014/main" id="{78F94A41-ABAD-129C-2A78-B4CE377FC54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162" r="-2" b="1710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5"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ytuł 1">
            <a:extLst>
              <a:ext uri="{FF2B5EF4-FFF2-40B4-BE49-F238E27FC236}">
                <a16:creationId xmlns:a16="http://schemas.microsoft.com/office/drawing/2014/main" id="{A056C1AB-CBB8-BEAD-3D3E-536184EBA9B1}"/>
              </a:ext>
            </a:extLst>
          </p:cNvPr>
          <p:cNvSpPr>
            <a:spLocks noGrp="1"/>
          </p:cNvSpPr>
          <p:nvPr>
            <p:ph type="title"/>
          </p:nvPr>
        </p:nvSpPr>
        <p:spPr>
          <a:xfrm>
            <a:off x="448056" y="528871"/>
            <a:ext cx="5099304" cy="1948688"/>
          </a:xfrm>
        </p:spPr>
        <p:txBody>
          <a:bodyPr>
            <a:normAutofit/>
          </a:bodyPr>
          <a:lstStyle/>
          <a:p>
            <a:pPr>
              <a:spcAft>
                <a:spcPts val="800"/>
              </a:spcAft>
            </a:pPr>
            <a:r>
              <a:rPr lang="pl-PL" sz="2400" dirty="0">
                <a:effectLst/>
                <a:latin typeface="Times New Roman" panose="02020603050405020304" pitchFamily="18" charset="0"/>
                <a:ea typeface="Calibri" panose="020F0502020204030204" pitchFamily="34" charset="0"/>
                <a:cs typeface="Times New Roman" panose="02020603050405020304" pitchFamily="18" charset="0"/>
              </a:rPr>
              <a:t>Czynniki ryzyka </a:t>
            </a:r>
            <a:r>
              <a:rPr lang="pl-PL" sz="2400">
                <a:effectLst/>
                <a:latin typeface="Times New Roman" panose="02020603050405020304" pitchFamily="18" charset="0"/>
                <a:ea typeface="Calibri" panose="020F0502020204030204" pitchFamily="34" charset="0"/>
                <a:cs typeface="Times New Roman" panose="02020603050405020304" pitchFamily="18" charset="0"/>
              </a:rPr>
              <a:t>udaru mózgu</a:t>
            </a:r>
            <a:r>
              <a:rPr lang="pl-PL" sz="2400">
                <a:latin typeface="Times New Roman" panose="02020603050405020304" pitchFamily="18" charset="0"/>
                <a:ea typeface="Calibri" panose="020F0502020204030204" pitchFamily="34" charset="0"/>
                <a:cs typeface="Times New Roman" panose="02020603050405020304" pitchFamily="18" charset="0"/>
              </a:rPr>
              <a:t>:</a:t>
            </a:r>
            <a:endParaRPr lang="pl-PL" sz="1600" dirty="0"/>
          </a:p>
        </p:txBody>
      </p:sp>
      <p:sp>
        <p:nvSpPr>
          <p:cNvPr id="27"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85D8A2E6-B933-9DDD-E125-2EA828F0347D}"/>
              </a:ext>
            </a:extLst>
          </p:cNvPr>
          <p:cNvSpPr>
            <a:spLocks noGrp="1"/>
          </p:cNvSpPr>
          <p:nvPr>
            <p:ph idx="1"/>
          </p:nvPr>
        </p:nvSpPr>
        <p:spPr>
          <a:xfrm>
            <a:off x="448056" y="2512611"/>
            <a:ext cx="4832803" cy="3664351"/>
          </a:xfrm>
        </p:spPr>
        <p:txBody>
          <a:bodyPr>
            <a:normAutofit/>
          </a:bodyPr>
          <a:lstStyle/>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n</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adciśnienie tętnicze,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i</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nne choroby układu krążenia,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dyslipidemie</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cukrzyca,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z</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aburzenia hematologiczne,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z</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wężenie tętnic szyjnych.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094DC61C-EA3F-284B-C25C-404378A2B0E6}"/>
              </a:ext>
            </a:extLst>
          </p:cNvPr>
          <p:cNvSpPr txBox="1"/>
          <p:nvPr/>
        </p:nvSpPr>
        <p:spPr>
          <a:xfrm>
            <a:off x="9955490" y="6870700"/>
            <a:ext cx="2236510"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5" tooltip="https://ilmiodiabete.com/2017/06/lautomonitoraggio-domestico-della-glicemia-non-migliorato-controllo-glicemico-un-anno-nei-diabetici-tipo-non-fanno-insulina/">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pl-PL" sz="700">
              <a:solidFill>
                <a:srgbClr val="FFFFFF"/>
              </a:solidFill>
            </a:endParaRPr>
          </a:p>
        </p:txBody>
      </p:sp>
      <p:sp>
        <p:nvSpPr>
          <p:cNvPr id="9" name="pole tekstowe 8">
            <a:extLst>
              <a:ext uri="{FF2B5EF4-FFF2-40B4-BE49-F238E27FC236}">
                <a16:creationId xmlns:a16="http://schemas.microsoft.com/office/drawing/2014/main" id="{01F65D94-2D7E-F78E-1495-E15E29767FC6}"/>
              </a:ext>
            </a:extLst>
          </p:cNvPr>
          <p:cNvSpPr txBox="1"/>
          <p:nvPr/>
        </p:nvSpPr>
        <p:spPr>
          <a:xfrm>
            <a:off x="7978791" y="6870700"/>
            <a:ext cx="1963999"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nauka.wiara.pl/doc/4731996.5-mln-Polakow-nie-wie-ze-ma-nadcisnienie">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pl-PL" sz="700">
              <a:solidFill>
                <a:srgbClr val="FFFFFF"/>
              </a:solidFill>
            </a:endParaRPr>
          </a:p>
        </p:txBody>
      </p:sp>
    </p:spTree>
    <p:extLst>
      <p:ext uri="{BB962C8B-B14F-4D97-AF65-F5344CB8AC3E}">
        <p14:creationId xmlns:p14="http://schemas.microsoft.com/office/powerpoint/2010/main" val="238100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descr="Obraz zawierający stół, osoba, mężczyzna, wino&#10;&#10;Opis wygenerowany automatycznie">
            <a:extLst>
              <a:ext uri="{FF2B5EF4-FFF2-40B4-BE49-F238E27FC236}">
                <a16:creationId xmlns:a16="http://schemas.microsoft.com/office/drawing/2014/main" id="{56356C2C-B502-860C-4B49-8138FA1045E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368" r="-2" b="2090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Obraz 4" descr="Obraz zawierający wewnątrz, żywność, szkło, napoje&#10;&#10;Opis wygenerowany automatycznie">
            <a:extLst>
              <a:ext uri="{FF2B5EF4-FFF2-40B4-BE49-F238E27FC236}">
                <a16:creationId xmlns:a16="http://schemas.microsoft.com/office/drawing/2014/main" id="{B96E0A5B-BA67-E537-0C96-3ABBB8FA392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1515" r="-2" b="1709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ytuł 1">
            <a:extLst>
              <a:ext uri="{FF2B5EF4-FFF2-40B4-BE49-F238E27FC236}">
                <a16:creationId xmlns:a16="http://schemas.microsoft.com/office/drawing/2014/main" id="{9EE5DAA9-AE3A-751D-D036-278EB485D4F5}"/>
              </a:ext>
            </a:extLst>
          </p:cNvPr>
          <p:cNvSpPr>
            <a:spLocks noGrp="1"/>
          </p:cNvSpPr>
          <p:nvPr>
            <p:ph type="title"/>
          </p:nvPr>
        </p:nvSpPr>
        <p:spPr>
          <a:xfrm>
            <a:off x="448056" y="859536"/>
            <a:ext cx="4832802" cy="1243584"/>
          </a:xfrm>
        </p:spPr>
        <p:txBody>
          <a:bodyPr>
            <a:normAutofit/>
          </a:bodyPr>
          <a:lstStyle/>
          <a:p>
            <a:r>
              <a:rPr lang="pl-PL" sz="2600" dirty="0">
                <a:effectLst/>
                <a:latin typeface="Times New Roman" panose="02020603050405020304" pitchFamily="18" charset="0"/>
                <a:ea typeface="Calibri" panose="020F0502020204030204" pitchFamily="34" charset="0"/>
                <a:cs typeface="Times New Roman" panose="02020603050405020304" pitchFamily="18" charset="0"/>
              </a:rPr>
              <a:t>Czynniki ryzyka związane ze stylem życia:</a:t>
            </a:r>
            <a:br>
              <a:rPr lang="pl-PL" sz="2600" dirty="0">
                <a:effectLst/>
                <a:latin typeface="Calibri" panose="020F0502020204030204" pitchFamily="34" charset="0"/>
                <a:ea typeface="Calibri" panose="020F0502020204030204" pitchFamily="34" charset="0"/>
                <a:cs typeface="Times New Roman" panose="02020603050405020304" pitchFamily="18" charset="0"/>
              </a:rPr>
            </a:br>
            <a:endParaRPr lang="pl-PL" sz="2600" dirty="0"/>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5A753563-971A-B139-AE36-134D7D523113}"/>
              </a:ext>
            </a:extLst>
          </p:cNvPr>
          <p:cNvSpPr>
            <a:spLocks noGrp="1"/>
          </p:cNvSpPr>
          <p:nvPr>
            <p:ph idx="1"/>
          </p:nvPr>
        </p:nvSpPr>
        <p:spPr>
          <a:xfrm>
            <a:off x="448056" y="2512611"/>
            <a:ext cx="4832803" cy="3664351"/>
          </a:xfrm>
        </p:spPr>
        <p:txBody>
          <a:bodyPr>
            <a:normAutofit/>
          </a:bodyPr>
          <a:lstStyle/>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n</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ikotynizm,</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a</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lkohol,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n</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iewielka aktywność fizyczna,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z</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ła dieta,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l-PL" sz="2000" dirty="0">
                <a:latin typeface="Times New Roman" panose="02020603050405020304" pitchFamily="18" charset="0"/>
                <a:ea typeface="Calibri" panose="020F0502020204030204" pitchFamily="34" charset="0"/>
                <a:cs typeface="Times New Roman" panose="02020603050405020304" pitchFamily="18" charset="0"/>
              </a:rPr>
              <a:t>o</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tyłość.</a:t>
            </a:r>
            <a:endParaRPr lang="pl-PL" sz="2000" dirty="0"/>
          </a:p>
        </p:txBody>
      </p:sp>
      <p:sp>
        <p:nvSpPr>
          <p:cNvPr id="6" name="pole tekstowe 5">
            <a:extLst>
              <a:ext uri="{FF2B5EF4-FFF2-40B4-BE49-F238E27FC236}">
                <a16:creationId xmlns:a16="http://schemas.microsoft.com/office/drawing/2014/main" id="{B340F8A6-BC53-90B4-FC4B-6BDD31210197}"/>
              </a:ext>
            </a:extLst>
          </p:cNvPr>
          <p:cNvSpPr txBox="1"/>
          <p:nvPr/>
        </p:nvSpPr>
        <p:spPr>
          <a:xfrm>
            <a:off x="10107776" y="6657945"/>
            <a:ext cx="2084224"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5" tooltip="https://pl.wikipedia.org/wiki/Nikotynizm">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pl-PL" sz="700">
              <a:solidFill>
                <a:srgbClr val="FFFFFF"/>
              </a:solidFill>
            </a:endParaRPr>
          </a:p>
        </p:txBody>
      </p:sp>
    </p:spTree>
    <p:extLst>
      <p:ext uri="{BB962C8B-B14F-4D97-AF65-F5344CB8AC3E}">
        <p14:creationId xmlns:p14="http://schemas.microsoft.com/office/powerpoint/2010/main" val="72750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7B77580D-6193-329F-7415-AE0958EFDDA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15665"/>
          <a:stretch/>
        </p:blipFill>
        <p:spPr>
          <a:xfrm>
            <a:off x="0"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5B670119-3F54-5D37-1859-9E919F3F1EE0}"/>
              </a:ext>
            </a:extLst>
          </p:cNvPr>
          <p:cNvSpPr>
            <a:spLocks noGrp="1"/>
          </p:cNvSpPr>
          <p:nvPr>
            <p:ph type="title"/>
          </p:nvPr>
        </p:nvSpPr>
        <p:spPr>
          <a:xfrm>
            <a:off x="709448" y="1913950"/>
            <a:ext cx="4248632" cy="1022289"/>
          </a:xfrm>
        </p:spPr>
        <p:txBody>
          <a:bodyPr>
            <a:normAutofit/>
          </a:bodyPr>
          <a:lstStyle/>
          <a:p>
            <a:pPr algn="ctr"/>
            <a:r>
              <a:rPr lang="pl-PL" sz="3600" dirty="0"/>
              <a:t>Leczenie</a:t>
            </a:r>
          </a:p>
        </p:txBody>
      </p:sp>
      <p:cxnSp>
        <p:nvCxnSpPr>
          <p:cNvPr id="20"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476934C-203B-12DF-68A0-C751A6385973}"/>
              </a:ext>
            </a:extLst>
          </p:cNvPr>
          <p:cNvSpPr>
            <a:spLocks noGrp="1"/>
          </p:cNvSpPr>
          <p:nvPr>
            <p:ph idx="1"/>
          </p:nvPr>
        </p:nvSpPr>
        <p:spPr>
          <a:xfrm>
            <a:off x="436880" y="3251841"/>
            <a:ext cx="4947920" cy="3318505"/>
          </a:xfrm>
        </p:spPr>
        <p:txBody>
          <a:bodyPr anchor="ctr">
            <a:normAutofit/>
          </a:bodyPr>
          <a:lstStyle/>
          <a:p>
            <a:pPr marL="0" indent="0">
              <a:buNone/>
            </a:pPr>
            <a:r>
              <a:rPr lang="pl-PL" sz="2000" dirty="0"/>
              <a:t>L</a:t>
            </a:r>
            <a:r>
              <a:rPr lang="pl-PL" sz="2000" b="0" i="0" dirty="0">
                <a:effectLst/>
              </a:rPr>
              <a:t>eczenie przyczynowe udaru niedokrwiennego polegające na </a:t>
            </a:r>
            <a:r>
              <a:rPr lang="pl-PL" sz="2000" b="0" i="0" dirty="0">
                <a:solidFill>
                  <a:srgbClr val="FF0000"/>
                </a:solidFill>
                <a:effectLst/>
              </a:rPr>
              <a:t>jednorazowym dożylnym podaniu leku rozpuszczającego zakrzep w tętnicy mózgowej</a:t>
            </a:r>
            <a:r>
              <a:rPr lang="pl-PL" sz="2000" b="0" i="0" dirty="0">
                <a:effectLst/>
              </a:rPr>
              <a:t>. Do takiego leczenia w Polsce i na świecie </a:t>
            </a:r>
            <a:r>
              <a:rPr lang="pl-PL" sz="2000" b="1" i="0" dirty="0">
                <a:effectLst/>
              </a:rPr>
              <a:t>kwalifikuje się najwyżej 30% chorych </a:t>
            </a:r>
            <a:r>
              <a:rPr lang="pl-PL" sz="2000" b="0" i="0" dirty="0">
                <a:effectLst/>
              </a:rPr>
              <a:t>na udar niedokrwienny. Leczenie to jest niestety </a:t>
            </a:r>
            <a:r>
              <a:rPr lang="pl-PL" sz="2000" b="1" i="0" dirty="0">
                <a:effectLst/>
              </a:rPr>
              <a:t>skuteczne tylko u około 25% leczonych</a:t>
            </a:r>
            <a:r>
              <a:rPr lang="pl-PL" sz="2000" b="0" i="0" dirty="0">
                <a:effectLst/>
              </a:rPr>
              <a:t>, a jego skuteczność zależy od czasu między zachorowaniem a podaniem leku, im krótszy – tym efekt leczenia jest lepszy.</a:t>
            </a:r>
            <a:endParaRPr lang="pl-PL" sz="2000" dirty="0"/>
          </a:p>
        </p:txBody>
      </p:sp>
      <p:sp>
        <p:nvSpPr>
          <p:cNvPr id="6" name="pole tekstowe 5">
            <a:extLst>
              <a:ext uri="{FF2B5EF4-FFF2-40B4-BE49-F238E27FC236}">
                <a16:creationId xmlns:a16="http://schemas.microsoft.com/office/drawing/2014/main" id="{CF5FF40A-DBA0-4776-8BB8-A48923305DC6}"/>
              </a:ext>
            </a:extLst>
          </p:cNvPr>
          <p:cNvSpPr txBox="1"/>
          <p:nvPr/>
        </p:nvSpPr>
        <p:spPr>
          <a:xfrm>
            <a:off x="10228000" y="6657945"/>
            <a:ext cx="1963999"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www.gosc.pl/doc/6812316.Pozytywne-wyniki-badan-nad-lekiem-przeciw-Covid-19">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pl-PL" sz="700">
              <a:solidFill>
                <a:srgbClr val="FFFFFF"/>
              </a:solidFill>
            </a:endParaRPr>
          </a:p>
        </p:txBody>
      </p:sp>
    </p:spTree>
    <p:extLst>
      <p:ext uri="{BB962C8B-B14F-4D97-AF65-F5344CB8AC3E}">
        <p14:creationId xmlns:p14="http://schemas.microsoft.com/office/powerpoint/2010/main" val="4087631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755</Words>
  <Application>Microsoft Office PowerPoint</Application>
  <PresentationFormat>Panoramiczny</PresentationFormat>
  <Paragraphs>52</Paragraphs>
  <Slides>12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Calibri Light</vt:lpstr>
      <vt:lpstr>Times New Roman</vt:lpstr>
      <vt:lpstr>Motyw pakietu Office</vt:lpstr>
      <vt:lpstr>Europejski Dzień Profilaktyki Udarowej</vt:lpstr>
      <vt:lpstr>Udar mózgu</vt:lpstr>
      <vt:lpstr>Prezentacja programu PowerPoint</vt:lpstr>
      <vt:lpstr>Prezentacja programu PowerPoint</vt:lpstr>
      <vt:lpstr>Prezentacja programu PowerPoint</vt:lpstr>
      <vt:lpstr>Prezentacja programu PowerPoint</vt:lpstr>
      <vt:lpstr>Czynniki ryzyka udaru mózgu:</vt:lpstr>
      <vt:lpstr>Czynniki ryzyka związane ze stylem życia: </vt:lpstr>
      <vt:lpstr>Leczenie</vt:lpstr>
      <vt:lpstr>Leczenie</vt:lpstr>
      <vt:lpstr>Lista wyspecjalizowanych jednostek wykonujących zabieg Trombektomii Mechanicznej: </vt:lpstr>
      <vt:lpstr>Źródła: WHO | World Health Organization, Europejski Dzień Profilaktyki Udarowej - Ministerstwo Zdrowia - Portal Gov.pl (www.gov.pl), Strepikowska A., Buciński A. 2009. Udar mózgu – czynniki ryzyka i profilaktyka. Postępy farmakoterapii: 65 (1): 46 – 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Europejski Dzień Profilaktyki Udarowej</dc:title>
  <dc:creator>Kinga Kaczmarek</dc:creator>
  <cp:lastModifiedBy>Kinga Kaczmarek</cp:lastModifiedBy>
  <cp:revision>4</cp:revision>
  <dcterms:created xsi:type="dcterms:W3CDTF">2022-05-09T07:49:33Z</dcterms:created>
  <dcterms:modified xsi:type="dcterms:W3CDTF">2022-05-10T05:40:33Z</dcterms:modified>
</cp:coreProperties>
</file>