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28" r:id="rId1"/>
  </p:sldMasterIdLst>
  <p:notesMasterIdLst>
    <p:notesMasterId r:id="rId43"/>
  </p:notesMasterIdLst>
  <p:sldIdLst>
    <p:sldId id="450" r:id="rId2"/>
    <p:sldId id="492" r:id="rId3"/>
    <p:sldId id="520" r:id="rId4"/>
    <p:sldId id="524" r:id="rId5"/>
    <p:sldId id="516" r:id="rId6"/>
    <p:sldId id="527" r:id="rId7"/>
    <p:sldId id="529" r:id="rId8"/>
    <p:sldId id="530" r:id="rId9"/>
    <p:sldId id="531" r:id="rId10"/>
    <p:sldId id="521" r:id="rId11"/>
    <p:sldId id="526" r:id="rId12"/>
    <p:sldId id="517" r:id="rId13"/>
    <p:sldId id="523" r:id="rId14"/>
    <p:sldId id="522" r:id="rId15"/>
    <p:sldId id="494" r:id="rId16"/>
    <p:sldId id="495" r:id="rId17"/>
    <p:sldId id="528" r:id="rId18"/>
    <p:sldId id="533" r:id="rId19"/>
    <p:sldId id="532" r:id="rId20"/>
    <p:sldId id="496" r:id="rId21"/>
    <p:sldId id="497" r:id="rId22"/>
    <p:sldId id="504" r:id="rId23"/>
    <p:sldId id="540" r:id="rId24"/>
    <p:sldId id="499" r:id="rId25"/>
    <p:sldId id="505" r:id="rId26"/>
    <p:sldId id="507" r:id="rId27"/>
    <p:sldId id="534" r:id="rId28"/>
    <p:sldId id="535" r:id="rId29"/>
    <p:sldId id="538" r:id="rId30"/>
    <p:sldId id="536" r:id="rId31"/>
    <p:sldId id="508" r:id="rId32"/>
    <p:sldId id="537" r:id="rId33"/>
    <p:sldId id="539" r:id="rId34"/>
    <p:sldId id="541" r:id="rId35"/>
    <p:sldId id="510" r:id="rId36"/>
    <p:sldId id="542" r:id="rId37"/>
    <p:sldId id="543" r:id="rId38"/>
    <p:sldId id="512" r:id="rId39"/>
    <p:sldId id="519" r:id="rId40"/>
    <p:sldId id="472" r:id="rId41"/>
    <p:sldId id="471" r:id="rId4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E9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5" d="100"/>
          <a:sy n="125" d="100"/>
        </p:scale>
        <p:origin x="1194" y="108"/>
      </p:cViewPr>
      <p:guideLst>
        <p:guide orient="horz" pos="2160"/>
        <p:guide pos="2880"/>
      </p:guideLst>
    </p:cSldViewPr>
  </p:slideViewPr>
  <p:notesTextViewPr>
    <p:cViewPr>
      <p:scale>
        <a:sx n="33" d="100"/>
        <a:sy n="33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9A5D0-96F2-48CB-BC55-BE44ACE6466C}" type="datetimeFigureOut">
              <a:rPr lang="pl-PL" smtClean="0"/>
              <a:pPr/>
              <a:t>2016-03-21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1E89F-DB85-40D6-9250-145E54BD44B7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07164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928494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44683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0901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8661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3125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73784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70561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652323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8857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48227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68698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7297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92444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65896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033899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67162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88418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5282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6135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80737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2021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5740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00044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4480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1659055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59506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6396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913530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83988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414686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557435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4660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902508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06492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016210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74050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37607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03722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0886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67566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8134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62B1-9034-4446-96DA-AB081E135855}" type="datetime1">
              <a:rPr lang="pl-PL" smtClean="0"/>
              <a:t>2016-03-21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Prostokąt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CB8BA-9A7F-4745-BAAF-634F02797926}" type="datetime1">
              <a:rPr lang="pl-PL" smtClean="0"/>
              <a:t>2016-03-21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Prostokąt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70C48-9844-463C-BF92-9898AF26ADB5}" type="datetime1">
              <a:rPr lang="pl-PL" smtClean="0"/>
              <a:t>2016-03-21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daty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14EC91-0C6A-4C0F-8F59-FBC4E44C071D}" type="datetime1">
              <a:rPr lang="pl-PL" altLang="pl-PL" smtClean="0"/>
              <a:t>2016-03-21</a:t>
            </a:fld>
            <a:endParaRPr lang="pl-PL" altLang="pl-PL"/>
          </a:p>
        </p:txBody>
      </p:sp>
      <p:sp>
        <p:nvSpPr>
          <p:cNvPr id="7" name="Symbol zastępczy stopki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l-PL" alt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DFBDD2E-0A89-4F6F-B71E-D6B8232A855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13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CE715-773A-4645-91E5-A19CF24039F8}" type="datetime1">
              <a:rPr lang="pl-PL" smtClean="0"/>
              <a:t>2016-03-21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Prostokąt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2DF66-CC3E-4345-A033-8889B00AD358}" type="datetime1">
              <a:rPr lang="pl-PL" smtClean="0"/>
              <a:t>2016-03-21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7BA0A-2E53-42F0-91C2-72C51273766E}" type="datetime1">
              <a:rPr lang="pl-PL" smtClean="0"/>
              <a:t>2016-03-21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EEDA6-7455-460B-A7C5-B64500075FA9}" type="datetime1">
              <a:rPr lang="pl-PL" smtClean="0"/>
              <a:t>2016-03-21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B8D18-35FF-4199-9397-FAD64E71CB21}" type="datetime1">
              <a:rPr lang="pl-PL" smtClean="0"/>
              <a:t>2016-03-21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E76A0-DA6A-455D-B3B7-2BFE7DC48108}" type="datetime1">
              <a:rPr lang="pl-PL" smtClean="0"/>
              <a:t>2016-03-21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D9E40C-A826-44D2-AAAA-1FA3CD1B0891}" type="datetime1">
              <a:rPr lang="pl-PL" smtClean="0"/>
              <a:t>2016-03-21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2" name="Prostokąt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D04E77-D390-4F8D-BB20-1A715EC0E04D}" type="datetime1">
              <a:rPr lang="pl-PL" smtClean="0"/>
              <a:t>2016-03-21</a:t>
            </a:fld>
            <a:endParaRPr lang="pl-PL"/>
          </a:p>
        </p:txBody>
      </p:sp>
      <p:sp>
        <p:nvSpPr>
          <p:cNvPr id="11" name="Prostokąt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rostokąt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Prostokąt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616A705-3644-404D-A38B-2FDD57A42C3E}" type="datetime1">
              <a:rPr lang="pl-PL" smtClean="0"/>
              <a:t>2016-03-21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E95344C-304B-466D-A3FF-655A3294CEC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s-psp.olsztyn.pl/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hyperlink" Target="http://www.mbassett.com/why-you-need-a-constant-thirst-for-new-knowledge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84" y="2492896"/>
            <a:ext cx="9144000" cy="1080120"/>
          </a:xfrm>
        </p:spPr>
        <p:txBody>
          <a:bodyPr anchor="ctr">
            <a:normAutofit fontScale="90000"/>
          </a:bodyPr>
          <a:lstStyle/>
          <a:p>
            <a:pPr algn="ctr">
              <a:tabLst>
                <a:tab pos="2333625" algn="l"/>
              </a:tabLst>
            </a:pPr>
            <a:r>
              <a:rPr lang="pl-PL" altLang="pl-PL" sz="3200" b="1" dirty="0" smtClean="0">
                <a:latin typeface="Arial Black" panose="020B0A04020102020204" pitchFamily="34" charset="0"/>
              </a:rPr>
              <a:t>TEMAT 11: </a:t>
            </a:r>
            <a:r>
              <a:rPr lang="pl-PL" altLang="pl-PL" sz="3200" b="1" dirty="0" smtClean="0"/>
              <a:t/>
            </a:r>
            <a:br>
              <a:rPr lang="pl-PL" altLang="pl-PL" sz="3200" b="1" dirty="0" smtClean="0"/>
            </a:br>
            <a:r>
              <a:rPr lang="pl-PL" altLang="pl-PL" sz="3200" b="1" dirty="0" smtClean="0"/>
              <a:t>Organizacja </a:t>
            </a:r>
            <a:r>
              <a:rPr lang="pl-PL" altLang="pl-PL" sz="3200" b="1" dirty="0"/>
              <a:t>szkoleń, ćwiczeń </a:t>
            </a:r>
            <a:br>
              <a:rPr lang="pl-PL" altLang="pl-PL" sz="3200" b="1" dirty="0"/>
            </a:br>
            <a:r>
              <a:rPr lang="pl-PL" altLang="pl-PL" sz="3200" b="1" dirty="0"/>
              <a:t>oraz zawodów sportowo-pożarniczych </a:t>
            </a:r>
            <a:br>
              <a:rPr lang="pl-PL" altLang="pl-PL" sz="3200" b="1" dirty="0"/>
            </a:br>
            <a:r>
              <a:rPr lang="pl-PL" altLang="pl-PL" sz="3200" b="1" dirty="0"/>
              <a:t>OSP i MDP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436097" y="5301208"/>
            <a:ext cx="3707904" cy="336129"/>
          </a:xfrm>
        </p:spPr>
        <p:txBody>
          <a:bodyPr/>
          <a:lstStyle/>
          <a:p>
            <a:r>
              <a:rPr lang="pl-PL" altLang="pl-PL" sz="1600" b="1" i="1" dirty="0" smtClean="0"/>
              <a:t>autor</a:t>
            </a:r>
            <a:r>
              <a:rPr lang="pl-PL" altLang="pl-PL" sz="1600" b="1" i="1" dirty="0"/>
              <a:t>: </a:t>
            </a:r>
            <a:r>
              <a:rPr lang="pl-PL" altLang="pl-PL" sz="1600" b="1" i="1" dirty="0" smtClean="0"/>
              <a:t> </a:t>
            </a:r>
            <a:r>
              <a:rPr lang="pl-PL" altLang="pl-PL" b="1" dirty="0" smtClean="0"/>
              <a:t>Łukasz Godlewski</a:t>
            </a:r>
            <a:endParaRPr lang="pl-PL" altLang="pl-PL" sz="3200" dirty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6" y="152494"/>
            <a:ext cx="1368152" cy="155700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25948" y="404769"/>
            <a:ext cx="6984776" cy="936104"/>
          </a:xfrm>
          <a:prstGeom prst="rect">
            <a:avLst/>
          </a:prstGeom>
        </p:spPr>
        <p:txBody>
          <a:bodyPr vert="horz" lIns="91440" tIns="0" rIns="45720" bIns="0" rtlCol="0" anchor="ctr">
            <a:normAutofit fontScale="925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7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2333625" algn="l"/>
              </a:tabLst>
            </a:pPr>
            <a:r>
              <a:rPr lang="pl-PL" altLang="pl-PL" sz="3600" dirty="0" smtClean="0"/>
              <a:t>    SZKOLENIE  NACZELNIKÓW OSP</a:t>
            </a:r>
            <a:endParaRPr lang="pl-PL" altLang="pl-PL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CELE DANEGO SZKOLENIA/ĆWICZENIA</a:t>
            </a:r>
            <a:br>
              <a:rPr lang="pl-PL" altLang="pl-PL" sz="2800" dirty="0" smtClean="0"/>
            </a:br>
            <a:r>
              <a:rPr lang="pl-PL" altLang="pl-PL" sz="2800" dirty="0" smtClean="0"/>
              <a:t> – do wykorzystania programy szkoleń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200987"/>
          </a:xfrm>
        </p:spPr>
        <p:txBody>
          <a:bodyPr>
            <a:normAutofit/>
          </a:bodyPr>
          <a:lstStyle/>
          <a:p>
            <a:r>
              <a:rPr lang="pl-PL" sz="2500" b="1" dirty="0" smtClean="0"/>
              <a:t>C</a:t>
            </a:r>
            <a:r>
              <a:rPr lang="pl-PL" sz="2500" b="1" dirty="0" smtClean="0">
                <a:latin typeface="+mj-lt"/>
              </a:rPr>
              <a:t>ELE OGÓLNE</a:t>
            </a:r>
          </a:p>
          <a:p>
            <a:pPr lvl="1"/>
            <a:r>
              <a:rPr lang="pl-PL" sz="2500" dirty="0" smtClean="0">
                <a:latin typeface="+mj-lt"/>
              </a:rPr>
              <a:t>Opisane w programach szkolenia w postaci materiału nauczania danego tematu;</a:t>
            </a:r>
          </a:p>
          <a:p>
            <a:pPr lvl="1"/>
            <a:endParaRPr lang="pl-PL" sz="2500" dirty="0">
              <a:latin typeface="+mj-lt"/>
            </a:endParaRPr>
          </a:p>
          <a:p>
            <a:pPr marL="457200" lvl="1" indent="0">
              <a:buNone/>
            </a:pPr>
            <a:endParaRPr lang="pl-PL" sz="2500" dirty="0" smtClean="0">
              <a:latin typeface="+mj-lt"/>
            </a:endParaRPr>
          </a:p>
          <a:p>
            <a:r>
              <a:rPr lang="pl-PL" sz="2500" b="1" dirty="0" smtClean="0">
                <a:latin typeface="+mj-lt"/>
                <a:cs typeface="Arial" panose="020B0604020202020204" pitchFamily="34" charset="0"/>
              </a:rPr>
              <a:t>CELE SZCZEGÓŁOWE</a:t>
            </a:r>
          </a:p>
          <a:p>
            <a:pPr lvl="1"/>
            <a:r>
              <a:rPr lang="pl-PL" sz="2500" dirty="0" smtClean="0">
                <a:latin typeface="+mj-lt"/>
                <a:cs typeface="Arial" panose="020B0604020202020204" pitchFamily="34" charset="0"/>
              </a:rPr>
              <a:t>Określone w programie szkolenia jako zagadnienia, które słuchacz powinien „umieć” w wyniku realizacji danego tematu – właściwe dla każdego tematu;</a:t>
            </a:r>
            <a:endParaRPr lang="pl-PL" sz="2500" dirty="0">
              <a:latin typeface="+mj-lt"/>
              <a:cs typeface="Arial" panose="020B0604020202020204" pitchFamily="34" charset="0"/>
            </a:endParaRPr>
          </a:p>
          <a:p>
            <a:pPr lvl="1"/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9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CELE DANEGO SZKOLENIA/ĆWICZENIA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72507" y="1988840"/>
            <a:ext cx="4334649" cy="3984964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pl-PL" sz="2800" dirty="0"/>
              <a:t>W procesie kształtowania umiejętności słuchaczy powinny wystąpić następujące etapy:</a:t>
            </a:r>
          </a:p>
          <a:p>
            <a:pPr lvl="1"/>
            <a:r>
              <a:rPr lang="pl-PL" sz="2400" dirty="0"/>
              <a:t>uświadomienie słuchaczom nazwy i znaczenia danej umiejętności;</a:t>
            </a:r>
          </a:p>
          <a:p>
            <a:pPr lvl="1"/>
            <a:r>
              <a:rPr lang="pl-PL" sz="2400" dirty="0"/>
              <a:t>sformułowanie tez na podstawie opanowanych wiadomości, reguł, algorytmów postępowania.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24" y="2132856"/>
            <a:ext cx="4267516" cy="28374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53683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POMOCE DYDAKTYCZNE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223081" cy="2185988"/>
          </a:xfrm>
        </p:spPr>
        <p:txBody>
          <a:bodyPr>
            <a:normAutofit fontScale="92500"/>
          </a:bodyPr>
          <a:lstStyle/>
          <a:p>
            <a:r>
              <a:rPr lang="pl-PL" dirty="0" smtClean="0">
                <a:latin typeface="+mj-lt"/>
                <a:cs typeface="Arial" panose="020B0604020202020204" pitchFamily="34" charset="0"/>
              </a:rPr>
              <a:t>We właściwym doborze pomocy dydaktycznych pomagają zapisy w programach szkolenia, t. j.:</a:t>
            </a:r>
          </a:p>
          <a:p>
            <a:pPr lvl="1"/>
            <a:r>
              <a:rPr lang="pl-PL" dirty="0">
                <a:latin typeface="+mj-lt"/>
                <a:cs typeface="Arial" panose="020B0604020202020204" pitchFamily="34" charset="0"/>
              </a:rPr>
              <a:t>O</a:t>
            </a:r>
            <a:r>
              <a:rPr lang="pl-PL" dirty="0" smtClean="0">
                <a:latin typeface="+mj-lt"/>
                <a:cs typeface="Arial" panose="020B0604020202020204" pitchFamily="34" charset="0"/>
              </a:rPr>
              <a:t>rganizacja procesu dydaktycznego, szkolenia;</a:t>
            </a:r>
          </a:p>
          <a:p>
            <a:pPr lvl="1"/>
            <a:r>
              <a:rPr lang="pl-PL" dirty="0" smtClean="0">
                <a:latin typeface="+mj-lt"/>
                <a:cs typeface="Arial" panose="020B0604020202020204" pitchFamily="34" charset="0"/>
              </a:rPr>
              <a:t>Zalecenia i wskazówki metodyczne;</a:t>
            </a:r>
          </a:p>
          <a:p>
            <a:pPr lvl="1"/>
            <a:endParaRPr lang="pl-PL" dirty="0">
              <a:latin typeface="+mj-lt"/>
              <a:cs typeface="Arial" panose="020B0604020202020204" pitchFamily="34" charset="0"/>
            </a:endParaRPr>
          </a:p>
          <a:p>
            <a:endParaRPr lang="pl-PL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849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POMOCE DYDAKTYCZNE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4371501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0" y="1466722"/>
            <a:ext cx="5868144" cy="1811707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b="1" dirty="0" smtClean="0"/>
              <a:t>	POKAZYWANIE OBIEKTÓW </a:t>
            </a:r>
            <a:br>
              <a:rPr lang="pl-PL" altLang="pl-PL" sz="2400" b="1" dirty="0" smtClean="0"/>
            </a:br>
            <a:r>
              <a:rPr lang="pl-PL" altLang="pl-PL" sz="2400" b="1" dirty="0" smtClean="0"/>
              <a:t>I CZYNNOŚCI </a:t>
            </a:r>
            <a:br>
              <a:rPr lang="pl-PL" altLang="pl-PL" sz="2400" b="1" dirty="0" smtClean="0"/>
            </a:br>
            <a:r>
              <a:rPr lang="pl-PL" altLang="pl-PL" sz="2400" b="1" dirty="0" smtClean="0"/>
              <a:t>W NATURALNEJ SYTUACJI</a:t>
            </a:r>
          </a:p>
          <a:p>
            <a:pPr algn="ctr">
              <a:lnSpc>
                <a:spcPct val="90000"/>
              </a:lnSpc>
              <a:buFontTx/>
              <a:buNone/>
            </a:pPr>
            <a:r>
              <a:rPr lang="pl-PL" altLang="pl-PL" sz="2400" b="1" dirty="0" smtClean="0"/>
              <a:t> – BEZPOŚREDNIA OBSERWACJA, ĆWICZENIE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900683" y="5013566"/>
            <a:ext cx="3743325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buFontTx/>
              <a:buNone/>
            </a:pPr>
            <a:r>
              <a:rPr lang="pl-PL" altLang="pl-PL" sz="2400" dirty="0"/>
              <a:t>	ZASTOSOWANIE </a:t>
            </a:r>
            <a:r>
              <a:rPr lang="pl-PL" altLang="pl-PL" sz="2400" dirty="0" smtClean="0"/>
              <a:t>INNYCH ŚRODKÓW </a:t>
            </a:r>
            <a:r>
              <a:rPr lang="pl-PL" altLang="pl-PL" sz="2400" dirty="0"/>
              <a:t>DYDAKTYCZNYCH</a:t>
            </a:r>
          </a:p>
        </p:txBody>
      </p:sp>
      <p:sp>
        <p:nvSpPr>
          <p:cNvPr id="12" name="Line 5"/>
          <p:cNvSpPr>
            <a:spLocks noChangeShapeType="1"/>
          </p:cNvSpPr>
          <p:nvPr/>
        </p:nvSpPr>
        <p:spPr bwMode="auto">
          <a:xfrm>
            <a:off x="2934072" y="3278429"/>
            <a:ext cx="0" cy="172878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pl-PL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2987775" y="3620407"/>
            <a:ext cx="2592387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pl-PL" altLang="pl-PL" sz="1800" dirty="0">
                <a:solidFill>
                  <a:srgbClr val="C00000"/>
                </a:solidFill>
                <a:latin typeface="Arial" panose="020B0604020202020204" pitchFamily="34" charset="0"/>
              </a:rPr>
              <a:t>nie ma możliwości bezpośredniego pokazu</a:t>
            </a: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646" y="1636811"/>
            <a:ext cx="3408710" cy="2260386"/>
          </a:xfrm>
          <a:prstGeom prst="rect">
            <a:avLst/>
          </a:prstGeom>
        </p:spPr>
      </p:pic>
      <p:sp>
        <p:nvSpPr>
          <p:cNvPr id="14" name="Line 5"/>
          <p:cNvSpPr>
            <a:spLocks noChangeShapeType="1"/>
          </p:cNvSpPr>
          <p:nvPr/>
        </p:nvSpPr>
        <p:spPr bwMode="auto">
          <a:xfrm>
            <a:off x="7308304" y="4036057"/>
            <a:ext cx="0" cy="51206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pl-PL"/>
          </a:p>
        </p:txBody>
      </p:sp>
      <p:pic>
        <p:nvPicPr>
          <p:cNvPr id="2050" name="Picture 2" descr="http://www.panasonic.com/pl/consumer/kino-domowe/telewizory-led/tx-l39e6/_jcr_content/hero/image.img.png/139515078435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7672" y="3886501"/>
            <a:ext cx="4326657" cy="324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071" y="4665209"/>
            <a:ext cx="3021857" cy="165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01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b="1" dirty="0" smtClean="0"/>
              <a:t>ŚRODKI  DYDAKTYCZNE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07" y="181535"/>
            <a:ext cx="822216" cy="935708"/>
          </a:xfrm>
          <a:prstGeom prst="rect">
            <a:avLst/>
          </a:prstGeom>
        </p:spPr>
      </p:pic>
      <p:sp>
        <p:nvSpPr>
          <p:cNvPr id="8" name="Symbol zastępczy numeru slajdu 5"/>
          <p:cNvSpPr txBox="1">
            <a:spLocks/>
          </p:cNvSpPr>
          <p:nvPr/>
        </p:nvSpPr>
        <p:spPr>
          <a:xfrm>
            <a:off x="6552654" y="6379533"/>
            <a:ext cx="2133600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bIns="0" rtlCol="0" anchor="b"/>
          <a:lstStyle>
            <a:defPPr>
              <a:defRPr lang="pl-PL"/>
            </a:defPPr>
            <a:lvl1pPr marL="0" algn="r" defTabSz="914400" rtl="0" eaLnBrk="1" latinLnBrk="0" hangingPunct="1">
              <a:spcBef>
                <a:spcPct val="20000"/>
              </a:spcBef>
              <a:buChar char="•"/>
              <a:defRPr kumimoji="0" sz="28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har char="–"/>
              <a:defRPr sz="24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har char="•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20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Trebuchet MS" panose="020B0603020202020204" pitchFamily="34" charset="0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050B6AE-BCE9-4A40-A7A2-F4E517B7ABF8}" type="slidenum">
              <a:rPr lang="pl-PL" altLang="pl-PL" sz="1400" smtClean="0"/>
              <a:pPr>
                <a:spcBef>
                  <a:spcPct val="0"/>
                </a:spcBef>
                <a:buFontTx/>
                <a:buNone/>
              </a:pPr>
              <a:t>14</a:t>
            </a:fld>
            <a:endParaRPr lang="pl-PL" altLang="pl-PL" sz="1400"/>
          </a:p>
        </p:txBody>
      </p:sp>
      <p:sp>
        <p:nvSpPr>
          <p:cNvPr id="12" name="Prostokąt zaokrąglony 11"/>
          <p:cNvSpPr/>
          <p:nvPr/>
        </p:nvSpPr>
        <p:spPr>
          <a:xfrm>
            <a:off x="178842" y="1186821"/>
            <a:ext cx="3671887" cy="25209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b="1" dirty="0">
                <a:solidFill>
                  <a:schemeClr val="tx1"/>
                </a:solidFill>
              </a:rPr>
              <a:t>POMOCE DYDAKTYCZNE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płaszczyznowe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l-PL" sz="1400" dirty="0">
                <a:solidFill>
                  <a:schemeClr val="tx1"/>
                </a:solidFill>
              </a:rPr>
              <a:t>graficzne (wykresy, mapy)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l-PL" sz="1400" dirty="0">
                <a:solidFill>
                  <a:schemeClr val="tx1"/>
                </a:solidFill>
              </a:rPr>
              <a:t>obrazkowe (ilustracje, fotografie)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l-PL" sz="1400" dirty="0">
                <a:solidFill>
                  <a:schemeClr val="tx1"/>
                </a:solidFill>
              </a:rPr>
              <a:t>magnetofonowe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l-PL" sz="1400" dirty="0">
                <a:solidFill>
                  <a:schemeClr val="tx1"/>
                </a:solidFill>
              </a:rPr>
              <a:t>książkowe (podręczniki, zeszyty)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przestrzenne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l-PL" sz="1400" dirty="0">
                <a:solidFill>
                  <a:schemeClr val="tx1"/>
                </a:solidFill>
              </a:rPr>
              <a:t>statyczne (gabloty, modele)</a:t>
            </a:r>
          </a:p>
          <a:p>
            <a:pPr eaLnBrk="1" hangingPunct="1">
              <a:buFont typeface="Arial" pitchFamily="34" charset="0"/>
              <a:buChar char="•"/>
              <a:defRPr/>
            </a:pPr>
            <a:r>
              <a:rPr lang="pl-PL" sz="1400" dirty="0">
                <a:solidFill>
                  <a:schemeClr val="tx1"/>
                </a:solidFill>
              </a:rPr>
              <a:t>ruchome (eksponaty rzeczywiste)</a:t>
            </a:r>
          </a:p>
        </p:txBody>
      </p:sp>
      <p:sp>
        <p:nvSpPr>
          <p:cNvPr id="13" name="Prostokąt zaokrąglony 12"/>
          <p:cNvSpPr/>
          <p:nvPr/>
        </p:nvSpPr>
        <p:spPr>
          <a:xfrm>
            <a:off x="178842" y="4068133"/>
            <a:ext cx="4105275" cy="25908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b="1" dirty="0">
                <a:solidFill>
                  <a:schemeClr val="tx1"/>
                </a:solidFill>
              </a:rPr>
              <a:t>TECHNICZNE ŚRODKI KSZTAŁCENIA</a:t>
            </a:r>
          </a:p>
          <a:p>
            <a:pPr algn="ctr" eaLnBrk="1" hangingPunct="1">
              <a:defRPr/>
            </a:pPr>
            <a:endParaRPr lang="pl-PL" b="1" dirty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Wizualne (</a:t>
            </a:r>
            <a:r>
              <a:rPr lang="pl-PL" sz="1400" dirty="0">
                <a:solidFill>
                  <a:schemeClr val="tx1"/>
                </a:solidFill>
              </a:rPr>
              <a:t>rzutnik, przeźrocza, itp.)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Audytywne </a:t>
            </a:r>
            <a:r>
              <a:rPr lang="pl-PL" sz="1400" dirty="0">
                <a:solidFill>
                  <a:schemeClr val="tx1"/>
                </a:solidFill>
              </a:rPr>
              <a:t>(magnetofon)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Audiowizualne </a:t>
            </a:r>
            <a:r>
              <a:rPr lang="pl-PL" sz="1400" dirty="0">
                <a:solidFill>
                  <a:schemeClr val="tx1"/>
                </a:solidFill>
              </a:rPr>
              <a:t>(projektor filmowy)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Automatyzujące proces uczenia się </a:t>
            </a:r>
            <a:r>
              <a:rPr lang="pl-PL" sz="1400" dirty="0">
                <a:solidFill>
                  <a:schemeClr val="tx1"/>
                </a:solidFill>
              </a:rPr>
              <a:t>(maszyny dydaktyczne, komputer)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endParaRPr lang="pl-PL" sz="1400" dirty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endParaRPr lang="pl-PL" sz="1400" b="1" dirty="0">
              <a:solidFill>
                <a:schemeClr val="tx1"/>
              </a:solidFill>
            </a:endParaRPr>
          </a:p>
        </p:txBody>
      </p:sp>
      <p:sp>
        <p:nvSpPr>
          <p:cNvPr id="14" name="Prostokąt zaokrąglony 13"/>
          <p:cNvSpPr/>
          <p:nvPr/>
        </p:nvSpPr>
        <p:spPr>
          <a:xfrm>
            <a:off x="4931817" y="1259846"/>
            <a:ext cx="4032250" cy="24479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b="1" dirty="0">
                <a:solidFill>
                  <a:schemeClr val="tx1"/>
                </a:solidFill>
              </a:rPr>
              <a:t>MATERIAŁY DYDAKTYCZNE</a:t>
            </a:r>
          </a:p>
          <a:p>
            <a:pPr algn="ctr" eaLnBrk="1" hangingPunct="1">
              <a:defRPr/>
            </a:pPr>
            <a:endParaRPr lang="pl-PL" b="1" dirty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Wzrokowe </a:t>
            </a:r>
            <a:r>
              <a:rPr lang="pl-PL" sz="1400" dirty="0">
                <a:solidFill>
                  <a:schemeClr val="tx1"/>
                </a:solidFill>
              </a:rPr>
              <a:t>(foliogramy, przeźrocza)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Słuchowe </a:t>
            </a:r>
            <a:r>
              <a:rPr lang="pl-PL" sz="1400" dirty="0">
                <a:solidFill>
                  <a:schemeClr val="tx1"/>
                </a:solidFill>
              </a:rPr>
              <a:t>(płyty kompaktowe, taśmy) 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wzrokowo-słuchowe </a:t>
            </a:r>
            <a:r>
              <a:rPr lang="pl-PL" sz="1400" dirty="0">
                <a:solidFill>
                  <a:schemeClr val="tx1"/>
                </a:solidFill>
              </a:rPr>
              <a:t>(programy telewizyjne, komputerowe)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4571454" y="4139571"/>
            <a:ext cx="4392613" cy="244792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pl-PL" b="1" dirty="0">
                <a:solidFill>
                  <a:schemeClr val="tx1"/>
                </a:solidFill>
              </a:rPr>
              <a:t>PEDAGOGICZNE ŚRODKI PRACY</a:t>
            </a:r>
          </a:p>
          <a:p>
            <a:pPr algn="ctr" eaLnBrk="1" hangingPunct="1">
              <a:defRPr/>
            </a:pPr>
            <a:endParaRPr lang="pl-PL" b="1" dirty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Maszyny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Urządzenia</a:t>
            </a:r>
          </a:p>
          <a:p>
            <a:pPr eaLnBrk="1" hangingPunct="1">
              <a:buFont typeface="Wingdings" pitchFamily="2" charset="2"/>
              <a:buChar char="Ø"/>
              <a:defRPr/>
            </a:pPr>
            <a:r>
              <a:rPr lang="pl-PL" sz="1400" b="1" dirty="0">
                <a:solidFill>
                  <a:schemeClr val="tx1"/>
                </a:solidFill>
              </a:rPr>
              <a:t>Narzędzia</a:t>
            </a:r>
          </a:p>
          <a:p>
            <a:pPr eaLnBrk="1" hangingPunct="1">
              <a:defRPr/>
            </a:pPr>
            <a:endParaRPr lang="pl-PL" sz="1400" dirty="0">
              <a:solidFill>
                <a:schemeClr val="tx1"/>
              </a:solidFill>
            </a:endParaRPr>
          </a:p>
          <a:p>
            <a:pPr eaLnBrk="1" hangingPunct="1">
              <a:buFont typeface="Wingdings" pitchFamily="2" charset="2"/>
              <a:buChar char="Ø"/>
              <a:defRPr/>
            </a:pPr>
            <a:endParaRPr lang="pl-PL" sz="1400" b="1" dirty="0">
              <a:solidFill>
                <a:schemeClr val="tx1"/>
              </a:solidFill>
            </a:endParaRPr>
          </a:p>
        </p:txBody>
      </p:sp>
      <p:cxnSp>
        <p:nvCxnSpPr>
          <p:cNvPr id="16" name="Łącznik prosty ze strzałką 15"/>
          <p:cNvCxnSpPr>
            <a:endCxn id="12" idx="0"/>
          </p:cNvCxnSpPr>
          <p:nvPr/>
        </p:nvCxnSpPr>
        <p:spPr>
          <a:xfrm flipH="1">
            <a:off x="2014786" y="970921"/>
            <a:ext cx="1477169" cy="2159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ze strzałką 16"/>
          <p:cNvCxnSpPr/>
          <p:nvPr/>
        </p:nvCxnSpPr>
        <p:spPr>
          <a:xfrm rot="5400000">
            <a:off x="2555330" y="2339345"/>
            <a:ext cx="3097212" cy="3603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ze strzałką 17"/>
          <p:cNvCxnSpPr/>
          <p:nvPr/>
        </p:nvCxnSpPr>
        <p:spPr>
          <a:xfrm rot="16200000" flipH="1">
            <a:off x="3022848" y="2375065"/>
            <a:ext cx="3168650" cy="3603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ze strzałką 18"/>
          <p:cNvCxnSpPr>
            <a:endCxn id="14" idx="0"/>
          </p:cNvCxnSpPr>
          <p:nvPr/>
        </p:nvCxnSpPr>
        <p:spPr>
          <a:xfrm>
            <a:off x="6372200" y="970920"/>
            <a:ext cx="575742" cy="2889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047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altLang="pl-PL" sz="2400" dirty="0" smtClean="0"/>
              <a:t>ZADANIA NACZELNIKA OSP </a:t>
            </a:r>
            <a:br>
              <a:rPr lang="pl-PL" altLang="pl-PL" sz="2400" dirty="0" smtClean="0"/>
            </a:br>
            <a:r>
              <a:rPr lang="pl-PL" altLang="pl-PL" sz="2000" dirty="0" smtClean="0"/>
              <a:t>Z ZAKRESU ORGANIZACJI PROCESU SZKOLENIA I ĆWICZEŃ</a:t>
            </a:r>
            <a:endParaRPr lang="pl-PL" altLang="pl-PL" sz="20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1579392"/>
            <a:ext cx="8856984" cy="1092994"/>
          </a:xfrm>
        </p:spPr>
        <p:txBody>
          <a:bodyPr>
            <a:normAutofit fontScale="77500" lnSpcReduction="20000"/>
          </a:bodyPr>
          <a:lstStyle/>
          <a:p>
            <a:r>
              <a:rPr lang="pl-PL" altLang="pl-PL" b="1" dirty="0"/>
              <a:t>Naczelnik OSP w procesie szkolenia i realizacji ćwiczeń stanowi organ organizacyjny procesu szkolenia </a:t>
            </a:r>
            <a:r>
              <a:rPr lang="pl-PL" altLang="pl-PL" b="1" dirty="0" smtClean="0"/>
              <a:t/>
            </a:r>
            <a:br>
              <a:rPr lang="pl-PL" altLang="pl-PL" b="1" dirty="0" smtClean="0"/>
            </a:br>
            <a:r>
              <a:rPr lang="pl-PL" altLang="pl-PL" b="1" dirty="0" smtClean="0"/>
              <a:t>i </a:t>
            </a:r>
            <a:r>
              <a:rPr lang="pl-PL" altLang="pl-PL" b="1" dirty="0"/>
              <a:t>nadzorująco-kontrolujący jego przebieg.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79512" y="3284984"/>
            <a:ext cx="4536504" cy="3096344"/>
          </a:xfrm>
        </p:spPr>
        <p:txBody>
          <a:bodyPr>
            <a:normAutofit fontScale="62500" lnSpcReduction="20000"/>
          </a:bodyPr>
          <a:lstStyle/>
          <a:p>
            <a:pPr marL="118872" indent="0" algn="ctr">
              <a:buNone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Do zadań Naczelnika należy</a:t>
            </a:r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18872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planowanie szkoleń i ćwiczeń,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sprawowanie nadzoru dydaktycznego, w tym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również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zakresie hospitacji zajęć,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badanie i diagnozowanie osiągnięć edukacyjnych członków OSP,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prowadzenie doskonalenia zawodowego dowódców OSP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formie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odpraw dydaktycznych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080" y="2924944"/>
            <a:ext cx="3393285" cy="26009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04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PLANOWANIE I ORGANIZACJA  SZKOLEŃ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223081" cy="2185988"/>
          </a:xfrm>
        </p:spPr>
        <p:txBody>
          <a:bodyPr>
            <a:normAutofit fontScale="55000" lnSpcReduction="2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Podstawę do planowania szkoleń w OSP stanowi kategoria Jednostki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Operacyjno-Technicznej;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Szkolenie należy planować w okresie roku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kalendarzowego;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Plan powinien zawierać wykaz tematów, przewidywany czas realizacji zajęć, ilość wykładów i ćwiczeń, nazwisko osoby (osób) prowadzącej zajęcia oraz nazwisko osoby nadzorującej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zajęcia;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Przy planowaniu szkoleń, szczególny nacisk należy kłaść na ćwiczenia oraz doskonalenie umiejętności w zakresie obsługi sprzętu i taktyki ratowniczo-gaśniczej. 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0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DOKUMENTACJA DZIAŁALNOŚCI SZKOLENIOWEJ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8" cy="4849059"/>
          </a:xfrm>
        </p:spPr>
        <p:txBody>
          <a:bodyPr>
            <a:normAutofit fontScale="85000" lnSpcReduction="20000"/>
          </a:bodyPr>
          <a:lstStyle/>
          <a:p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Dziennik szkoleń doskonalących –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zgodnie z zasadami organizacji szkoleń (wersja uproszczona)</a:t>
            </a:r>
          </a:p>
          <a:p>
            <a:pPr lvl="1"/>
            <a:r>
              <a:rPr lang="pl-PL" dirty="0"/>
              <a:t>lista </a:t>
            </a:r>
            <a:r>
              <a:rPr lang="pl-PL" dirty="0" smtClean="0"/>
              <a:t>słuchaczy;</a:t>
            </a:r>
            <a:endParaRPr lang="pl-PL" dirty="0"/>
          </a:p>
          <a:p>
            <a:pPr lvl="1"/>
            <a:r>
              <a:rPr lang="pl-PL" dirty="0"/>
              <a:t>ewidencja </a:t>
            </a:r>
            <a:r>
              <a:rPr lang="pl-PL" dirty="0" smtClean="0"/>
              <a:t>słuchaczy;</a:t>
            </a:r>
            <a:endParaRPr lang="pl-PL" dirty="0"/>
          </a:p>
          <a:p>
            <a:pPr lvl="1"/>
            <a:r>
              <a:rPr lang="pl-PL" dirty="0"/>
              <a:t>realizacja zajęć </a:t>
            </a:r>
            <a:r>
              <a:rPr lang="pl-PL" dirty="0" smtClean="0"/>
              <a:t>dydaktycznych;</a:t>
            </a:r>
            <a:endParaRPr lang="pl-PL" dirty="0"/>
          </a:p>
          <a:p>
            <a:pPr lvl="1"/>
            <a:r>
              <a:rPr lang="pl-PL" dirty="0"/>
              <a:t>lista </a:t>
            </a:r>
            <a:r>
              <a:rPr lang="pl-PL" dirty="0" smtClean="0"/>
              <a:t>obecności;</a:t>
            </a:r>
          </a:p>
          <a:p>
            <a:pPr lvl="1"/>
            <a:r>
              <a:rPr lang="pl-PL" dirty="0" smtClean="0"/>
              <a:t>dodatkowo (</a:t>
            </a:r>
            <a:r>
              <a:rPr lang="pl-PL" i="1" dirty="0" smtClean="0"/>
              <a:t>w razie potrzeby</a:t>
            </a:r>
            <a:r>
              <a:rPr lang="pl-PL" dirty="0" smtClean="0"/>
              <a:t>)</a:t>
            </a:r>
          </a:p>
          <a:p>
            <a:pPr lvl="2"/>
            <a:r>
              <a:rPr lang="pl-PL" dirty="0" smtClean="0"/>
              <a:t>arkusz ocen;</a:t>
            </a:r>
          </a:p>
          <a:p>
            <a:pPr marL="768096" lvl="2" indent="0">
              <a:buNone/>
            </a:pPr>
            <a:endParaRPr lang="pl-PL" dirty="0" smtClean="0"/>
          </a:p>
          <a:p>
            <a:pPr marL="210312" indent="0">
              <a:buNone/>
            </a:pPr>
            <a:r>
              <a:rPr lang="pl-PL" dirty="0" smtClean="0"/>
              <a:t>Zaleca </a:t>
            </a:r>
            <a:r>
              <a:rPr lang="pl-PL" dirty="0"/>
              <a:t>się, aby dziennik lekcyjny miał formę trwałą, uniemożliwiającą dokonywanie jakichkolwiek zmian na jego stronach. </a:t>
            </a:r>
          </a:p>
          <a:p>
            <a:pPr lvl="2"/>
            <a:endParaRPr lang="pl-PL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9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DOKUMENTACJA DZIAŁALNOŚCI SZKOLENIOWEJ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367098" cy="4849059"/>
          </a:xfrm>
        </p:spPr>
        <p:txBody>
          <a:bodyPr>
            <a:normAutofit/>
          </a:bodyPr>
          <a:lstStyle/>
          <a:p>
            <a:r>
              <a:rPr lang="pl-PL" dirty="0"/>
              <a:t>Karta szkolenia członka Ochotniczych Straży Pożarnych </a:t>
            </a:r>
            <a:r>
              <a:rPr lang="pl-PL" dirty="0" smtClean="0"/>
              <a:t>tworzona </a:t>
            </a:r>
            <a:r>
              <a:rPr lang="pl-PL" dirty="0"/>
              <a:t>jest </a:t>
            </a:r>
            <a:r>
              <a:rPr lang="pl-PL" dirty="0" smtClean="0"/>
              <a:t>i </a:t>
            </a:r>
            <a:r>
              <a:rPr lang="pl-PL" dirty="0"/>
              <a:t>przechowywana w gminie oraz przez właściwego Naczelnika Ochotniczych Straży Pożarnych</a:t>
            </a:r>
            <a:endParaRPr lang="pl-PL" dirty="0" smtClean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59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DOKUMENTACJA DZIAŁALNOŚCI SZKOLENIOWEJ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19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0" y="1820300"/>
            <a:ext cx="8439105" cy="4921067"/>
          </a:xfrm>
        </p:spPr>
        <p:txBody>
          <a:bodyPr>
            <a:normAutofit/>
          </a:bodyPr>
          <a:lstStyle/>
          <a:p>
            <a:pPr lvl="0"/>
            <a:r>
              <a:rPr lang="pl-PL" dirty="0"/>
              <a:t>Dokumentacja ze szkoleń i ćwiczeń w ramach doskonalenia umiejętności członków Ochotniczych Straży Pożarnych tworzona jest i przechowywana przez właściwą jednostkę Ochotniczej Straży Pożarnej.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356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295089" cy="2185988"/>
          </a:xfrm>
        </p:spPr>
        <p:txBody>
          <a:bodyPr>
            <a:normAutofit fontScale="77500" lnSpcReduction="20000"/>
          </a:bodyPr>
          <a:lstStyle/>
          <a:p>
            <a:r>
              <a:rPr lang="pl-PL" dirty="0"/>
              <a:t>Zasady organizacji procesu szkolenia i ćwiczeń. </a:t>
            </a:r>
            <a:endParaRPr lang="pl-PL" dirty="0" smtClean="0"/>
          </a:p>
          <a:p>
            <a:r>
              <a:rPr lang="pl-PL" dirty="0" smtClean="0"/>
              <a:t>Regulaminy </a:t>
            </a:r>
            <a:r>
              <a:rPr lang="pl-PL" dirty="0"/>
              <a:t>zawodów sportowo-pożarniczych OSP </a:t>
            </a:r>
            <a:r>
              <a:rPr lang="pl-PL" dirty="0" smtClean="0"/>
              <a:t>i </a:t>
            </a:r>
            <a:r>
              <a:rPr lang="pl-PL" dirty="0"/>
              <a:t>MDP. </a:t>
            </a:r>
            <a:endParaRPr lang="pl-PL" dirty="0" smtClean="0"/>
          </a:p>
          <a:p>
            <a:r>
              <a:rPr lang="pl-PL" dirty="0" smtClean="0"/>
              <a:t>Przygotowanie </a:t>
            </a:r>
            <a:r>
              <a:rPr lang="pl-PL" dirty="0"/>
              <a:t>drużyn do zawodów</a:t>
            </a:r>
            <a:r>
              <a:rPr lang="pl-PL" dirty="0" smtClean="0"/>
              <a:t>.</a:t>
            </a:r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NADZÓR NAD SZKOLENIEM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097096" cy="2185988"/>
          </a:xfrm>
        </p:spPr>
        <p:txBody>
          <a:bodyPr>
            <a:normAutofit fontScale="62500" lnSpcReduction="20000"/>
          </a:bodyPr>
          <a:lstStyle/>
          <a:p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Hospitacja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- należy przez to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rozumieć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formę nadzoru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dydaktycznego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polegającą na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prowadzeniu bezpośredniej obserwacji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realizowania przez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prowadzącego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szkoleń lub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ćwiczeń.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8872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Celem hospitacji jest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podniesienie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poziomu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szkolenia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efektów dydaktyczno-wychowawczych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7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NADZÓR NAD SZKOLENIEM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3787775" cy="2185988"/>
          </a:xfrm>
        </p:spPr>
        <p:txBody>
          <a:bodyPr>
            <a:normAutofit fontScale="92500"/>
          </a:bodyPr>
          <a:lstStyle/>
          <a:p>
            <a:r>
              <a:rPr lang="pl-PL" altLang="pl-PL" sz="2400" b="1" dirty="0"/>
              <a:t>Badanie i diagnozowanie osiągnięć edukacyjnych </a:t>
            </a:r>
            <a:r>
              <a:rPr lang="pl-PL" altLang="pl-PL" sz="2400" dirty="0"/>
              <a:t>członków OSP obejmuje:</a:t>
            </a:r>
          </a:p>
          <a:p>
            <a:pPr lvl="1" algn="just"/>
            <a:r>
              <a:rPr lang="pl-PL" altLang="pl-PL" sz="2400" dirty="0"/>
              <a:t>ankiety,</a:t>
            </a:r>
          </a:p>
          <a:p>
            <a:pPr lvl="1" algn="just"/>
            <a:r>
              <a:rPr lang="pl-PL" altLang="pl-PL" sz="2400" dirty="0"/>
              <a:t>testy sprawdzające. 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896036" y="1832845"/>
            <a:ext cx="3787775" cy="2185987"/>
          </a:xfrm>
        </p:spPr>
        <p:txBody>
          <a:bodyPr>
            <a:normAutofit fontScale="70000" lnSpcReduction="20000"/>
          </a:bodyPr>
          <a:lstStyle/>
          <a:p>
            <a:r>
              <a:rPr lang="pl-PL" altLang="pl-PL" dirty="0"/>
              <a:t>Ankiety i testy sprawdzające przygotowuje i przeprowadza Naczelnik OSP lub osoba przez niego wyznaczona.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/>
              <a:t>NADZÓR NAD SZKOLENIEM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3787775" cy="218598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l-PL" altLang="pl-PL" sz="2400" dirty="0"/>
              <a:t>Odprawy dydaktyczne są formą </a:t>
            </a:r>
            <a:r>
              <a:rPr lang="pl-PL" altLang="pl-PL" sz="2400" dirty="0" smtClean="0"/>
              <a:t>doskonalenia zawodowego </a:t>
            </a:r>
            <a:r>
              <a:rPr lang="pl-PL" altLang="pl-PL" sz="2400" dirty="0"/>
              <a:t>prowadzących szkolenia lub ćwiczenia.</a:t>
            </a:r>
          </a:p>
          <a:p>
            <a:pPr algn="just"/>
            <a:r>
              <a:rPr lang="pl-PL" altLang="pl-PL" sz="2400" dirty="0"/>
              <a:t>Odprawę dydaktyczna powinno się przeprowadzać przynajmniej raz na kwartał. </a:t>
            </a:r>
          </a:p>
          <a:p>
            <a:pPr algn="just"/>
            <a:r>
              <a:rPr lang="pl-PL" altLang="pl-PL" sz="2400" dirty="0"/>
              <a:t>W odprawie dydaktycznej mogą uczestniczyć inne osoby niezwiązane bezpośrednio z procesem dydaktycznym.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2" name="Symbol zastępczy zawartości 1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pl-PL" altLang="pl-PL" b="1" dirty="0"/>
              <a:t>Odprawy dydaktyczne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3979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35" y="1642531"/>
            <a:ext cx="7380312" cy="4920208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ZAWODY </a:t>
            </a:r>
            <a:br>
              <a:rPr lang="pl-PL" sz="3600" dirty="0" smtClean="0"/>
            </a:br>
            <a:r>
              <a:rPr lang="pl-PL" sz="3600" dirty="0" smtClean="0"/>
              <a:t>SPORTOWO-POŻARNICZE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5292080" y="4797152"/>
            <a:ext cx="2725343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5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OSP</a:t>
            </a:r>
            <a:endParaRPr lang="pl-PL" altLang="pl-PL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7017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OSP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 fontScale="85000" lnSpcReduction="10000"/>
          </a:bodyPr>
          <a:lstStyle/>
          <a:p>
            <a:pPr marL="118872" indent="0">
              <a:buNone/>
            </a:pPr>
            <a:r>
              <a:rPr lang="pl-PL" altLang="pl-PL" b="1" dirty="0" smtClean="0"/>
              <a:t>Cele </a:t>
            </a:r>
            <a:r>
              <a:rPr lang="pl-PL" altLang="pl-PL" b="1" dirty="0"/>
              <a:t>organizacji zawodów </a:t>
            </a:r>
            <a:r>
              <a:rPr lang="pl-PL" altLang="pl-PL" b="1" dirty="0" smtClean="0"/>
              <a:t>sportowo-pożarniczych OSP:</a:t>
            </a:r>
            <a:endParaRPr lang="pl-PL" altLang="pl-PL" b="1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97001" y="2348880"/>
            <a:ext cx="8157592" cy="2185987"/>
          </a:xfrm>
        </p:spPr>
        <p:txBody>
          <a:bodyPr>
            <a:normAutofit fontScale="62500" lnSpcReduction="20000"/>
          </a:bodyPr>
          <a:lstStyle/>
          <a:p>
            <a:pPr marL="457200" indent="-457200" algn="just">
              <a:tabLst>
                <a:tab pos="174625" algn="l"/>
              </a:tabLst>
            </a:pPr>
            <a:endParaRPr lang="pl-PL" altLang="pl-PL" sz="2800" dirty="0"/>
          </a:p>
          <a:p>
            <a:pPr marL="595122" indent="-342900" algn="just">
              <a:tabLst>
                <a:tab pos="174625" algn="l"/>
              </a:tabLst>
            </a:pPr>
            <a:r>
              <a:rPr lang="pl-PL" altLang="pl-PL" dirty="0"/>
              <a:t>mobilizowanie do intensywnego  szkolenia pożarniczego, zmierzającego do skutecznego prowadzenia akcji ratowniczo-gaśniczych,</a:t>
            </a:r>
          </a:p>
          <a:p>
            <a:pPr marL="595122" indent="-342900" algn="just">
              <a:tabLst>
                <a:tab pos="174625" algn="l"/>
              </a:tabLst>
            </a:pPr>
            <a:r>
              <a:rPr lang="pl-PL" altLang="pl-PL" dirty="0"/>
              <a:t>ocena stanu wyszkolenia pożarniczego,</a:t>
            </a:r>
          </a:p>
          <a:p>
            <a:pPr marL="595122" indent="-342900" algn="just">
              <a:tabLst>
                <a:tab pos="174625" algn="l"/>
              </a:tabLst>
            </a:pPr>
            <a:r>
              <a:rPr lang="pl-PL" altLang="pl-PL" dirty="0"/>
              <a:t>popularyzacja wśród</a:t>
            </a:r>
            <a:r>
              <a:rPr lang="pl-PL" altLang="pl-PL" i="1" dirty="0"/>
              <a:t> s</a:t>
            </a:r>
            <a:r>
              <a:rPr lang="pl-PL" altLang="pl-PL" dirty="0"/>
              <a:t>połeczeństwa zagadnień ochrony przeciwpożarowej,</a:t>
            </a:r>
          </a:p>
          <a:p>
            <a:pPr marL="595122" indent="-342900" algn="just">
              <a:tabLst>
                <a:tab pos="174625" algn="l"/>
              </a:tabLst>
            </a:pPr>
            <a:r>
              <a:rPr lang="pl-PL" altLang="pl-PL" dirty="0"/>
              <a:t>przygotowanie do startu w zawodach wyższego szczebla.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49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OSP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b="1" dirty="0" smtClean="0"/>
              <a:t>Szczeble zawodów OSP:</a:t>
            </a:r>
            <a:endParaRPr lang="pl-PL" altLang="pl-PL" b="1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37221" y="2690282"/>
            <a:ext cx="8157592" cy="2185987"/>
          </a:xfrm>
        </p:spPr>
        <p:txBody>
          <a:bodyPr>
            <a:normAutofit fontScale="62500" lnSpcReduction="20000"/>
          </a:bodyPr>
          <a:lstStyle/>
          <a:p>
            <a:r>
              <a:rPr lang="pl-PL" altLang="pl-PL" dirty="0" smtClean="0"/>
              <a:t>gminne</a:t>
            </a:r>
            <a:r>
              <a:rPr lang="pl-PL" altLang="pl-PL" dirty="0"/>
              <a:t>, gminne eliminacyjne,</a:t>
            </a:r>
          </a:p>
          <a:p>
            <a:r>
              <a:rPr lang="pl-PL" altLang="pl-PL" dirty="0"/>
              <a:t>powiatowe, powiatowe eliminacyjne,</a:t>
            </a:r>
          </a:p>
          <a:p>
            <a:r>
              <a:rPr lang="pl-PL" altLang="pl-PL" dirty="0"/>
              <a:t>wojewódzkie,</a:t>
            </a:r>
          </a:p>
          <a:p>
            <a:r>
              <a:rPr lang="pl-PL" altLang="pl-PL" dirty="0"/>
              <a:t>krajowe,</a:t>
            </a:r>
          </a:p>
          <a:p>
            <a:r>
              <a:rPr lang="pl-PL" altLang="pl-PL" dirty="0"/>
              <a:t>pucharowe, memoriałowe i inne</a:t>
            </a:r>
            <a:r>
              <a:rPr lang="pl-PL" altLang="pl-PL" dirty="0" smtClean="0"/>
              <a:t>.</a:t>
            </a:r>
          </a:p>
          <a:p>
            <a:endParaRPr lang="pl-PL" altLang="pl-PL" dirty="0"/>
          </a:p>
          <a:p>
            <a:pPr lvl="1"/>
            <a:r>
              <a:rPr lang="pl-PL" altLang="pl-PL" dirty="0" smtClean="0"/>
              <a:t>częstotliwość organizowania zawodów</a:t>
            </a:r>
          </a:p>
          <a:p>
            <a:pPr lvl="1"/>
            <a:r>
              <a:rPr lang="pl-PL" altLang="pl-PL" dirty="0"/>
              <a:t>z</a:t>
            </a:r>
            <a:r>
              <a:rPr lang="pl-PL" altLang="pl-PL" dirty="0" smtClean="0"/>
              <a:t>asady kwalifikacji do zawodów</a:t>
            </a:r>
            <a:endParaRPr lang="pl-PL" alt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15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OSP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b="1" dirty="0" smtClean="0"/>
              <a:t>Podział drużyn OSP na grupy</a:t>
            </a:r>
            <a:endParaRPr lang="pl-PL" altLang="pl-PL" b="1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37220" y="2690282"/>
            <a:ext cx="8806780" cy="3835062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None/>
            </a:pPr>
            <a:r>
              <a:rPr lang="pl-PL" altLang="pl-PL" dirty="0"/>
              <a:t>Startujące w zawodach drużyny występują w 2 grupach: </a:t>
            </a:r>
          </a:p>
          <a:p>
            <a:r>
              <a:rPr lang="pl-PL" altLang="pl-PL" b="1" dirty="0" smtClean="0"/>
              <a:t>Grupa  </a:t>
            </a:r>
            <a:r>
              <a:rPr lang="pl-PL" altLang="pl-PL" b="1" dirty="0"/>
              <a:t>”A”</a:t>
            </a:r>
            <a:r>
              <a:rPr lang="pl-PL" altLang="pl-PL" dirty="0"/>
              <a:t>  –  męskie  drużyny  pożarnicze  –  wiek  powyżej  16  lat,  za  wyjątkiem  funkcji  mechanika, </a:t>
            </a:r>
            <a:r>
              <a:rPr lang="pl-PL" altLang="pl-PL" dirty="0" err="1" smtClean="0"/>
              <a:t>rozdzielaczowego</a:t>
            </a:r>
            <a:r>
              <a:rPr lang="pl-PL" altLang="pl-PL" dirty="0" smtClean="0"/>
              <a:t> </a:t>
            </a:r>
            <a:r>
              <a:rPr lang="pl-PL" altLang="pl-PL" dirty="0"/>
              <a:t>i dowódcy - wszyscy wiek powyżej 18 lat. </a:t>
            </a:r>
            <a:endParaRPr lang="pl-PL" altLang="pl-PL" dirty="0" smtClean="0"/>
          </a:p>
          <a:p>
            <a:r>
              <a:rPr lang="pl-PL" altLang="pl-PL" b="1" dirty="0" smtClean="0"/>
              <a:t>Grupa  </a:t>
            </a:r>
            <a:r>
              <a:rPr lang="pl-PL" altLang="pl-PL" b="1" dirty="0"/>
              <a:t>”C”  </a:t>
            </a:r>
            <a:r>
              <a:rPr lang="pl-PL" altLang="pl-PL" dirty="0"/>
              <a:t>–  kobiece  drużyny  pożarnicze  –  wiek  powyżej  16  lat,  za  wyjątkiem  funkcji  mechanika </a:t>
            </a:r>
            <a:r>
              <a:rPr lang="pl-PL" altLang="pl-PL" dirty="0" smtClean="0"/>
              <a:t>(</a:t>
            </a:r>
            <a:r>
              <a:rPr lang="pl-PL" altLang="pl-PL" dirty="0"/>
              <a:t>może być mężczyzna), </a:t>
            </a:r>
            <a:r>
              <a:rPr lang="pl-PL" altLang="pl-PL" dirty="0" err="1"/>
              <a:t>rozdzielaczowego</a:t>
            </a:r>
            <a:r>
              <a:rPr lang="pl-PL" altLang="pl-PL" dirty="0"/>
              <a:t> i dowódcy - wszyscy wiek powyżej 18 lat. </a:t>
            </a:r>
            <a:endParaRPr lang="pl-PL" altLang="pl-PL" dirty="0" smtClean="0"/>
          </a:p>
          <a:p>
            <a:endParaRPr lang="pl-PL" altLang="pl-PL" dirty="0"/>
          </a:p>
          <a:p>
            <a:pPr marL="118872" indent="0">
              <a:buNone/>
            </a:pPr>
            <a:endParaRPr lang="pl-PL" altLang="pl-PL" dirty="0"/>
          </a:p>
          <a:p>
            <a:pPr>
              <a:buFontTx/>
              <a:buNone/>
            </a:pPr>
            <a:r>
              <a:rPr lang="pl-PL" altLang="pl-PL" b="1" dirty="0"/>
              <a:t>UWAGA: </a:t>
            </a:r>
            <a:r>
              <a:rPr lang="pl-PL" altLang="pl-PL" dirty="0"/>
              <a:t>Osoby niepełnoletnie mogą być zawodnikami za zgodą swoich przedstawicieli </a:t>
            </a:r>
            <a:r>
              <a:rPr lang="pl-PL" altLang="pl-PL" dirty="0" smtClean="0"/>
              <a:t>ustawowych</a:t>
            </a:r>
            <a:r>
              <a:rPr lang="pl-PL" altLang="pl-PL" dirty="0"/>
              <a:t>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42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OSP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sz="2800" b="1" dirty="0"/>
              <a:t>Zgłaszanie drużyn do zawodów i startu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2506792"/>
            <a:ext cx="8157592" cy="2185987"/>
          </a:xfrm>
        </p:spPr>
        <p:txBody>
          <a:bodyPr>
            <a:normAutofit fontScale="62500" lnSpcReduction="20000"/>
          </a:bodyPr>
          <a:lstStyle/>
          <a:p>
            <a:r>
              <a:rPr lang="pl-PL" altLang="pl-PL" dirty="0" smtClean="0"/>
              <a:t>Formę </a:t>
            </a:r>
            <a:r>
              <a:rPr lang="pl-PL" altLang="pl-PL" dirty="0"/>
              <a:t>wstępnego zgłoszenia drużyny do zawodów określa organizator zawodów.  </a:t>
            </a:r>
          </a:p>
          <a:p>
            <a:r>
              <a:rPr lang="pl-PL" altLang="pl-PL" dirty="0" smtClean="0"/>
              <a:t>Przed  </a:t>
            </a:r>
            <a:r>
              <a:rPr lang="pl-PL" altLang="pl-PL" dirty="0"/>
              <a:t>przystąpieniem  do  startu  (najpóźniej  na  30  min  przed  startem)  każda  drużyna  przekazuje </a:t>
            </a:r>
            <a:r>
              <a:rPr lang="pl-PL" altLang="pl-PL" dirty="0" smtClean="0"/>
              <a:t>organizatorowi </a:t>
            </a:r>
            <a:r>
              <a:rPr lang="pl-PL" altLang="pl-PL" dirty="0"/>
              <a:t>arkusz zgłoszenia drużyny, z ostatecznym wykazem nazwisk </a:t>
            </a:r>
            <a:r>
              <a:rPr lang="pl-PL" altLang="pl-PL" dirty="0" smtClean="0"/>
              <a:t>zawodników. </a:t>
            </a:r>
            <a:endParaRPr lang="pl-PL" altLang="pl-PL" dirty="0"/>
          </a:p>
          <a:p>
            <a:r>
              <a:rPr lang="pl-PL" altLang="pl-PL" dirty="0" smtClean="0"/>
              <a:t>W </a:t>
            </a:r>
            <a:r>
              <a:rPr lang="pl-PL" altLang="pl-PL" dirty="0"/>
              <a:t>jednych zawodach eliminacyjnych każdego szczebla, zawodnik może reprezentować tylko jedną </a:t>
            </a:r>
            <a:r>
              <a:rPr lang="pl-PL" altLang="pl-PL" dirty="0" smtClean="0"/>
              <a:t>drużynę</a:t>
            </a:r>
            <a:r>
              <a:rPr lang="pl-PL" altLang="pl-PL" dirty="0"/>
              <a:t>. 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22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OSP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sz="2800" b="1" dirty="0" smtClean="0"/>
              <a:t>Sprzęt </a:t>
            </a:r>
            <a:r>
              <a:rPr lang="pl-PL" altLang="pl-PL" sz="2800" b="1" dirty="0"/>
              <a:t>stosowany w </a:t>
            </a:r>
            <a:r>
              <a:rPr lang="pl-PL" altLang="pl-PL" sz="2800" b="1" dirty="0" smtClean="0"/>
              <a:t>zawodach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2" y="2506792"/>
            <a:ext cx="8749767" cy="2434376"/>
          </a:xfrm>
        </p:spPr>
        <p:txBody>
          <a:bodyPr>
            <a:normAutofit fontScale="70000" lnSpcReduction="20000"/>
          </a:bodyPr>
          <a:lstStyle/>
          <a:p>
            <a:r>
              <a:rPr lang="pl-PL" altLang="pl-PL" dirty="0"/>
              <a:t>Sprzęt  używany  podczas  zawodów  sportowo-pożarniczych  musi  być  znormalizowany  (typowy), </a:t>
            </a:r>
            <a:r>
              <a:rPr lang="pl-PL" altLang="pl-PL" dirty="0" smtClean="0"/>
              <a:t>stosowany </a:t>
            </a:r>
            <a:r>
              <a:rPr lang="pl-PL" altLang="pl-PL" dirty="0"/>
              <a:t>w ochronie </a:t>
            </a:r>
            <a:r>
              <a:rPr lang="pl-PL" altLang="pl-PL" dirty="0" smtClean="0"/>
              <a:t>przeciwpożarowej.</a:t>
            </a:r>
          </a:p>
          <a:p>
            <a:r>
              <a:rPr lang="pl-PL" altLang="pl-PL" dirty="0" smtClean="0"/>
              <a:t>Startujące </a:t>
            </a:r>
            <a:r>
              <a:rPr lang="pl-PL" altLang="pl-PL" dirty="0"/>
              <a:t>w zawodach drużyny powinny być wyposażone we </a:t>
            </a:r>
            <a:r>
              <a:rPr lang="pl-PL" altLang="pl-PL" dirty="0" smtClean="0"/>
              <a:t>własny  </a:t>
            </a:r>
            <a:r>
              <a:rPr lang="pl-PL" altLang="pl-PL" dirty="0"/>
              <a:t>sprzęt  zgodnie  z  wymogami  danej  konkurencji. </a:t>
            </a:r>
            <a:endParaRPr lang="pl-PL" altLang="pl-PL" dirty="0" smtClean="0"/>
          </a:p>
          <a:p>
            <a:r>
              <a:rPr lang="pl-PL" altLang="pl-PL" dirty="0" smtClean="0"/>
              <a:t>Drużyny  </a:t>
            </a:r>
            <a:r>
              <a:rPr lang="pl-PL" altLang="pl-PL" dirty="0"/>
              <a:t>wykonują  ćwiczenia  na  sprzęcie </a:t>
            </a:r>
            <a:r>
              <a:rPr lang="pl-PL" altLang="pl-PL" dirty="0" smtClean="0"/>
              <a:t>o </a:t>
            </a:r>
            <a:r>
              <a:rPr lang="pl-PL" altLang="pl-PL" dirty="0"/>
              <a:t>jednakowych  parametrach,  określonych  przez  organizatora  zawodów.  Organizator  może  dla </a:t>
            </a:r>
            <a:r>
              <a:rPr lang="pl-PL" altLang="pl-PL" dirty="0" smtClean="0"/>
              <a:t>zabezpieczenia </a:t>
            </a:r>
            <a:r>
              <a:rPr lang="pl-PL" altLang="pl-PL" dirty="0"/>
              <a:t>tych parametrów dostarczyć własny sprzęt.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34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OSP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sz="2800" b="1" dirty="0"/>
              <a:t>Ubiór zawodników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2" y="2506792"/>
            <a:ext cx="8893784" cy="3946544"/>
          </a:xfrm>
        </p:spPr>
        <p:txBody>
          <a:bodyPr>
            <a:normAutofit fontScale="85000" lnSpcReduction="20000"/>
          </a:bodyPr>
          <a:lstStyle/>
          <a:p>
            <a:r>
              <a:rPr lang="pl-PL" altLang="pl-PL" dirty="0"/>
              <a:t>Drużyny posiadają jednolite ubiory i uzbrojenie osobiste: </a:t>
            </a:r>
          </a:p>
          <a:p>
            <a:pPr lvl="1"/>
            <a:r>
              <a:rPr lang="pl-PL" altLang="pl-PL" dirty="0" smtClean="0"/>
              <a:t>hełm </a:t>
            </a:r>
            <a:r>
              <a:rPr lang="pl-PL" altLang="pl-PL" dirty="0"/>
              <a:t>pożarniczy, </a:t>
            </a:r>
          </a:p>
          <a:p>
            <a:pPr lvl="1"/>
            <a:r>
              <a:rPr lang="pl-PL" altLang="pl-PL" dirty="0" smtClean="0"/>
              <a:t>umundurowanie </a:t>
            </a:r>
            <a:r>
              <a:rPr lang="pl-PL" altLang="pl-PL" dirty="0"/>
              <a:t>(typu „moro”, ubranie koszarowe lub kombinezony), </a:t>
            </a:r>
          </a:p>
          <a:p>
            <a:pPr lvl="1"/>
            <a:r>
              <a:rPr lang="pl-PL" altLang="pl-PL" dirty="0" smtClean="0"/>
              <a:t>obuwie  </a:t>
            </a:r>
            <a:r>
              <a:rPr lang="pl-PL" altLang="pl-PL" dirty="0"/>
              <a:t>–  buty  skórzane  albo  z  tworzywa.  Wymagane  jest  obuwie  obejmujące  lub  zakrywające </a:t>
            </a:r>
            <a:r>
              <a:rPr lang="pl-PL" altLang="pl-PL" dirty="0" smtClean="0"/>
              <a:t>kostkę</a:t>
            </a:r>
            <a:r>
              <a:rPr lang="pl-PL" altLang="pl-PL" dirty="0"/>
              <a:t>.  Przytwierdzone  do  podeszwy  kolce,  korki  i  metalowe  szpilki  nie  są  dozwolone. </a:t>
            </a:r>
            <a:r>
              <a:rPr lang="pl-PL" altLang="pl-PL" dirty="0" smtClean="0"/>
              <a:t>Nie </a:t>
            </a:r>
            <a:r>
              <a:rPr lang="pl-PL" altLang="pl-PL" dirty="0"/>
              <a:t>dopuszcza się obuwia sportowego, </a:t>
            </a:r>
          </a:p>
          <a:p>
            <a:pPr lvl="1"/>
            <a:r>
              <a:rPr lang="pl-PL" altLang="pl-PL" dirty="0" smtClean="0"/>
              <a:t>pas </a:t>
            </a:r>
            <a:r>
              <a:rPr lang="pl-PL" altLang="pl-PL" dirty="0"/>
              <a:t>bojowy bez podpinki, </a:t>
            </a:r>
            <a:r>
              <a:rPr lang="pl-PL" altLang="pl-PL" dirty="0" err="1"/>
              <a:t>zatrzaśnika</a:t>
            </a:r>
            <a:r>
              <a:rPr lang="pl-PL" altLang="pl-PL" dirty="0"/>
              <a:t> i toporka, </a:t>
            </a:r>
          </a:p>
          <a:p>
            <a:r>
              <a:rPr lang="pl-PL" altLang="pl-PL" dirty="0" smtClean="0"/>
              <a:t>grupa </a:t>
            </a:r>
            <a:r>
              <a:rPr lang="pl-PL" altLang="pl-PL" dirty="0"/>
              <a:t>”C” – kobiece drużyny pożarnicze: dopuszcza się hełmy i pasy typu młodzieżowego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8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259632" y="250031"/>
            <a:ext cx="7488832" cy="1162745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IDEA ORGANIZACJI SZKOLEŃ, ĆWICZEŃ </a:t>
            </a:r>
            <a:br>
              <a:rPr lang="pl-PL" altLang="pl-PL" sz="2800" dirty="0" smtClean="0"/>
            </a:br>
            <a:r>
              <a:rPr lang="pl-PL" altLang="pl-PL" sz="2800" dirty="0" smtClean="0"/>
              <a:t>ORAZ ZAWODÓW SPORTOWO-POŻARNICZYCH 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5198745" cy="4921068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Wzrost roli OSP w systemie bezpieczeństwa wewnętrznego;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Nowelizacja rozwiązań w zakresie procesu i sposobu szkolenia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realizacji ścieżki szkoleniowej;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Potrzeba rozszerzenia działań strażaków ochotników o obszar specjalistycznych czynności ratowniczych;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Wzmocnienie relacji pomiędzy OSP a PSP w zakresie współpracy,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tym w działaniach ratowniczych;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Zwiększenie jakości wykonywanych czynności ratujących zdrowie, życie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mienie ludzkie.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025108"/>
            <a:ext cx="2915764" cy="21868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193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OSP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sz="2800" b="1" dirty="0" smtClean="0"/>
              <a:t>Inne informacje dot. uczestników zawodów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2" y="2506792"/>
            <a:ext cx="8749767" cy="2434376"/>
          </a:xfrm>
        </p:spPr>
        <p:txBody>
          <a:bodyPr>
            <a:normAutofit/>
          </a:bodyPr>
          <a:lstStyle/>
          <a:p>
            <a:r>
              <a:rPr lang="pl-PL" altLang="pl-PL" dirty="0" smtClean="0"/>
              <a:t>Skład drużyn;</a:t>
            </a:r>
          </a:p>
          <a:p>
            <a:r>
              <a:rPr lang="pl-PL" dirty="0" smtClean="0">
                <a:cs typeface="Arial" panose="020B0604020202020204" pitchFamily="34" charset="0"/>
              </a:rPr>
              <a:t>Oznaczenia zawodników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2390" y="1738595"/>
            <a:ext cx="854277" cy="4910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0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OSP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b="1" dirty="0" smtClean="0"/>
              <a:t>Konkurencje</a:t>
            </a:r>
            <a:endParaRPr lang="pl-PL" altLang="pl-PL" b="1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37221" y="2690282"/>
            <a:ext cx="8157592" cy="2185987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pl-PL" altLang="pl-PL" b="1" dirty="0" smtClean="0">
                <a:latin typeface="+mj-lt"/>
              </a:rPr>
              <a:t>   Zawody </a:t>
            </a:r>
            <a:r>
              <a:rPr lang="pl-PL" altLang="pl-PL" b="1" dirty="0">
                <a:latin typeface="+mj-lt"/>
              </a:rPr>
              <a:t>na wszystkich </a:t>
            </a:r>
            <a:r>
              <a:rPr lang="pl-PL" altLang="pl-PL" b="1" dirty="0" smtClean="0">
                <a:latin typeface="+mj-lt"/>
              </a:rPr>
              <a:t>szczeblach rozgrywane </a:t>
            </a:r>
            <a:r>
              <a:rPr lang="pl-PL" altLang="pl-PL" b="1" dirty="0">
                <a:latin typeface="+mj-lt"/>
              </a:rPr>
              <a:t>są w 2 konkurencjach:</a:t>
            </a:r>
          </a:p>
          <a:p>
            <a:r>
              <a:rPr lang="pl-PL" altLang="pl-PL" dirty="0">
                <a:latin typeface="+mj-lt"/>
              </a:rPr>
              <a:t>ćwiczenie bojowe,</a:t>
            </a:r>
          </a:p>
          <a:p>
            <a:r>
              <a:rPr lang="pl-PL" altLang="pl-PL" dirty="0">
                <a:latin typeface="+mj-lt"/>
              </a:rPr>
              <a:t>sztafeta pożarnicza 7 x 50 m z </a:t>
            </a:r>
            <a:r>
              <a:rPr lang="pl-PL" altLang="pl-PL" dirty="0" smtClean="0">
                <a:latin typeface="+mj-lt"/>
              </a:rPr>
              <a:t>przeszkodami (zw. „sztafetą pożarniczą”). </a:t>
            </a:r>
            <a:endParaRPr lang="pl-PL" altLang="pl-PL" dirty="0">
              <a:latin typeface="+mj-lt"/>
            </a:endParaRPr>
          </a:p>
          <a:p>
            <a:endParaRPr lang="pl-PL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463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OSP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sz="2800" b="1" dirty="0" smtClean="0"/>
              <a:t>Niezbędne informacje: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2506792"/>
            <a:ext cx="8546609" cy="4090560"/>
          </a:xfrm>
        </p:spPr>
        <p:txBody>
          <a:bodyPr>
            <a:normAutofit/>
          </a:bodyPr>
          <a:lstStyle/>
          <a:p>
            <a:r>
              <a:rPr lang="pl-PL" dirty="0" smtClean="0">
                <a:latin typeface="+mj-lt"/>
                <a:cs typeface="Arial" panose="020B0604020202020204" pitchFamily="34" charset="0"/>
              </a:rPr>
              <a:t>Niezbędny sprzęt;</a:t>
            </a:r>
          </a:p>
          <a:p>
            <a:r>
              <a:rPr lang="pl-PL" dirty="0" smtClean="0">
                <a:latin typeface="+mj-lt"/>
                <a:cs typeface="Arial" panose="020B0604020202020204" pitchFamily="34" charset="0"/>
              </a:rPr>
              <a:t>Wyposażenie toru;</a:t>
            </a:r>
          </a:p>
          <a:p>
            <a:r>
              <a:rPr lang="pl-PL" altLang="pl-PL" dirty="0" smtClean="0"/>
              <a:t>Weryfikacja zawodników, obiektu i sprzętu;</a:t>
            </a:r>
          </a:p>
          <a:p>
            <a:r>
              <a:rPr lang="pl-PL" altLang="pl-PL" dirty="0" smtClean="0"/>
              <a:t>Zadania członków komisji sędziowskiej;</a:t>
            </a:r>
          </a:p>
          <a:p>
            <a:r>
              <a:rPr lang="pl-PL" altLang="pl-PL" dirty="0" smtClean="0"/>
              <a:t>Przebieg </a:t>
            </a:r>
            <a:r>
              <a:rPr lang="pl-PL" altLang="pl-PL" dirty="0"/>
              <a:t>konkurencji </a:t>
            </a:r>
            <a:r>
              <a:rPr lang="pl-PL" altLang="pl-PL" dirty="0" smtClean="0"/>
              <a:t>(punktacja, błędy – punkty karne, powtarzanie konkurencji, odwołania, klasyfikacja końcowa);</a:t>
            </a:r>
          </a:p>
          <a:p>
            <a:r>
              <a:rPr lang="pl-PL" altLang="pl-PL" dirty="0" smtClean="0"/>
              <a:t>Obowiązki organizatora.</a:t>
            </a:r>
            <a:endParaRPr lang="pl-PL" dirty="0" smtClean="0">
              <a:latin typeface="+mj-lt"/>
              <a:cs typeface="Arial" panose="020B0604020202020204" pitchFamily="34" charset="0"/>
            </a:endParaRPr>
          </a:p>
          <a:p>
            <a:pPr marL="118872" indent="0">
              <a:buNone/>
            </a:pPr>
            <a:endParaRPr lang="pl-PL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2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/>
              <a:t> DOKUMENTACJA ZAWODÓW </a:t>
            </a:r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SPORTOWO-POŻARNICZYCH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33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sz="2800" b="1" dirty="0"/>
              <a:t>Dokumentację zawodów stanowią: </a:t>
            </a:r>
            <a:endParaRPr lang="pl-PL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2" y="2506792"/>
            <a:ext cx="8749767" cy="2434376"/>
          </a:xfrm>
        </p:spPr>
        <p:txBody>
          <a:bodyPr>
            <a:normAutofit lnSpcReduction="10000"/>
          </a:bodyPr>
          <a:lstStyle/>
          <a:p>
            <a:r>
              <a:rPr lang="pl-PL" dirty="0" smtClean="0">
                <a:latin typeface="+mj-lt"/>
                <a:cs typeface="Arial" panose="020B0604020202020204" pitchFamily="34" charset="0"/>
              </a:rPr>
              <a:t>zgłoszenie </a:t>
            </a:r>
            <a:r>
              <a:rPr lang="pl-PL" dirty="0">
                <a:latin typeface="+mj-lt"/>
                <a:cs typeface="Arial" panose="020B0604020202020204" pitchFamily="34" charset="0"/>
              </a:rPr>
              <a:t>drużyny do </a:t>
            </a:r>
            <a:r>
              <a:rPr lang="pl-PL" dirty="0" smtClean="0">
                <a:latin typeface="+mj-lt"/>
                <a:cs typeface="Arial" panose="020B0604020202020204" pitchFamily="34" charset="0"/>
              </a:rPr>
              <a:t>zawodów, </a:t>
            </a:r>
            <a:endParaRPr lang="pl-PL" dirty="0">
              <a:latin typeface="+mj-lt"/>
              <a:cs typeface="Arial" panose="020B0604020202020204" pitchFamily="34" charset="0"/>
            </a:endParaRPr>
          </a:p>
          <a:p>
            <a:r>
              <a:rPr lang="pl-PL" dirty="0" smtClean="0">
                <a:latin typeface="+mj-lt"/>
                <a:cs typeface="Arial" panose="020B0604020202020204" pitchFamily="34" charset="0"/>
              </a:rPr>
              <a:t>lista </a:t>
            </a:r>
            <a:r>
              <a:rPr lang="pl-PL" dirty="0">
                <a:latin typeface="+mj-lt"/>
                <a:cs typeface="Arial" panose="020B0604020202020204" pitchFamily="34" charset="0"/>
              </a:rPr>
              <a:t>startowa drużyn uczestniczących w </a:t>
            </a:r>
            <a:r>
              <a:rPr lang="pl-PL" dirty="0" smtClean="0">
                <a:latin typeface="+mj-lt"/>
                <a:cs typeface="Arial" panose="020B0604020202020204" pitchFamily="34" charset="0"/>
              </a:rPr>
              <a:t>zawodach,</a:t>
            </a:r>
            <a:endParaRPr lang="pl-PL" dirty="0">
              <a:latin typeface="+mj-lt"/>
              <a:cs typeface="Arial" panose="020B0604020202020204" pitchFamily="34" charset="0"/>
            </a:endParaRPr>
          </a:p>
          <a:p>
            <a:r>
              <a:rPr lang="pl-PL" dirty="0" smtClean="0">
                <a:latin typeface="+mj-lt"/>
                <a:cs typeface="Arial" panose="020B0604020202020204" pitchFamily="34" charset="0"/>
              </a:rPr>
              <a:t>arkusz </a:t>
            </a:r>
            <a:r>
              <a:rPr lang="pl-PL" dirty="0">
                <a:latin typeface="+mj-lt"/>
                <a:cs typeface="Arial" panose="020B0604020202020204" pitchFamily="34" charset="0"/>
              </a:rPr>
              <a:t>ocen </a:t>
            </a:r>
            <a:r>
              <a:rPr lang="pl-PL" dirty="0" smtClean="0">
                <a:latin typeface="+mj-lt"/>
                <a:cs typeface="Arial" panose="020B0604020202020204" pitchFamily="34" charset="0"/>
              </a:rPr>
              <a:t>drużyny, </a:t>
            </a:r>
            <a:endParaRPr lang="pl-PL" dirty="0">
              <a:latin typeface="+mj-lt"/>
              <a:cs typeface="Arial" panose="020B0604020202020204" pitchFamily="34" charset="0"/>
            </a:endParaRPr>
          </a:p>
          <a:p>
            <a:r>
              <a:rPr lang="pl-PL" dirty="0" smtClean="0">
                <a:latin typeface="+mj-lt"/>
                <a:cs typeface="Arial" panose="020B0604020202020204" pitchFamily="34" charset="0"/>
              </a:rPr>
              <a:t>protokół </a:t>
            </a:r>
            <a:r>
              <a:rPr lang="pl-PL" dirty="0">
                <a:latin typeface="+mj-lt"/>
                <a:cs typeface="Arial" panose="020B0604020202020204" pitchFamily="34" charset="0"/>
              </a:rPr>
              <a:t>końcowy sędziego głównego </a:t>
            </a:r>
            <a:r>
              <a:rPr lang="pl-PL" dirty="0" smtClean="0">
                <a:latin typeface="+mj-lt"/>
                <a:cs typeface="Arial" panose="020B0604020202020204" pitchFamily="34" charset="0"/>
              </a:rPr>
              <a:t>zawodów. </a:t>
            </a:r>
          </a:p>
          <a:p>
            <a:pPr marL="118872" indent="0">
              <a:buNone/>
            </a:pPr>
            <a:endParaRPr lang="pl-PL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23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ZAWODY </a:t>
            </a:r>
            <a:br>
              <a:rPr lang="pl-PL" sz="3600" dirty="0" smtClean="0"/>
            </a:br>
            <a:r>
              <a:rPr lang="pl-PL" sz="3600" dirty="0" smtClean="0"/>
              <a:t>SPORTOWO-POŻARNICZE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104655" y="2996952"/>
            <a:ext cx="7128792" cy="874713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500" b="1" kern="1200">
                <a:solidFill>
                  <a:schemeClr val="accent1">
                    <a:satMod val="1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l-PL" altLang="pl-PL" sz="3600" dirty="0" smtClean="0">
                <a:solidFill>
                  <a:srgbClr val="FF0000"/>
                </a:solidFill>
              </a:rPr>
              <a:t>MDP</a:t>
            </a:r>
            <a:endParaRPr lang="pl-PL" altLang="pl-PL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90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MDP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1"/>
            <a:ext cx="8439105" cy="960627"/>
          </a:xfrm>
        </p:spPr>
        <p:txBody>
          <a:bodyPr>
            <a:normAutofit/>
          </a:bodyPr>
          <a:lstStyle/>
          <a:p>
            <a:pPr marL="118872" indent="0">
              <a:buNone/>
            </a:pPr>
            <a:r>
              <a:rPr lang="pl-PL" altLang="pl-PL" b="1" dirty="0" smtClean="0"/>
              <a:t>Cele </a:t>
            </a:r>
            <a:r>
              <a:rPr lang="pl-PL" altLang="pl-PL" b="1" dirty="0"/>
              <a:t>organizacji zawodów dla </a:t>
            </a:r>
            <a:r>
              <a:rPr lang="pl-PL" altLang="pl-PL" b="1" dirty="0" smtClean="0"/>
              <a:t>MDP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95536" y="2672386"/>
            <a:ext cx="4968552" cy="4068982"/>
          </a:xfrm>
        </p:spPr>
        <p:txBody>
          <a:bodyPr>
            <a:normAutofit fontScale="70000" lnSpcReduction="20000"/>
          </a:bodyPr>
          <a:lstStyle/>
          <a:p>
            <a:r>
              <a:rPr lang="pl-PL" altLang="pl-PL" dirty="0" smtClean="0"/>
              <a:t>popularyzowanie </a:t>
            </a:r>
            <a:r>
              <a:rPr lang="pl-PL" altLang="pl-PL" dirty="0"/>
              <a:t>wśród społeczeństwa zagadnień ochrony przeciwpożarowej, </a:t>
            </a:r>
          </a:p>
          <a:p>
            <a:r>
              <a:rPr lang="pl-PL" altLang="pl-PL" dirty="0" smtClean="0"/>
              <a:t>kształtowanie </a:t>
            </a:r>
            <a:r>
              <a:rPr lang="pl-PL" altLang="pl-PL" dirty="0"/>
              <a:t>świadomości ratowniczej wśród młodzieży, </a:t>
            </a:r>
          </a:p>
          <a:p>
            <a:r>
              <a:rPr lang="pl-PL" altLang="pl-PL" dirty="0" smtClean="0"/>
              <a:t>mobilizowanie </a:t>
            </a:r>
            <a:r>
              <a:rPr lang="pl-PL" altLang="pl-PL" dirty="0"/>
              <a:t>do stałego doskonalenia umiejętności obsługi sprzętu, </a:t>
            </a:r>
          </a:p>
          <a:p>
            <a:r>
              <a:rPr lang="pl-PL" altLang="pl-PL" dirty="0" smtClean="0"/>
              <a:t>ocena </a:t>
            </a:r>
            <a:r>
              <a:rPr lang="pl-PL" altLang="pl-PL" dirty="0"/>
              <a:t>stanu wyszkolenia członków Młodzieżowych Drużyn Pożarniczych, </a:t>
            </a:r>
          </a:p>
          <a:p>
            <a:r>
              <a:rPr lang="pl-PL" altLang="pl-PL" dirty="0" smtClean="0"/>
              <a:t>wyłonienie </a:t>
            </a:r>
            <a:r>
              <a:rPr lang="pl-PL" altLang="pl-PL" dirty="0"/>
              <a:t>najlepszych drużyn, </a:t>
            </a:r>
          </a:p>
          <a:p>
            <a:r>
              <a:rPr lang="pl-PL" altLang="pl-PL" dirty="0" smtClean="0"/>
              <a:t>przygotowanie </a:t>
            </a:r>
            <a:r>
              <a:rPr lang="pl-PL" altLang="pl-PL" dirty="0"/>
              <a:t>do startu w zawodach wyższego szczebla.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4111" y="2672386"/>
            <a:ext cx="3351516" cy="2234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0271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MDP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b="1" dirty="0" smtClean="0"/>
              <a:t>Szczeble zawodów OSP:</a:t>
            </a:r>
            <a:endParaRPr lang="pl-PL" altLang="pl-PL" b="1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37221" y="2690282"/>
            <a:ext cx="8157592" cy="2185987"/>
          </a:xfrm>
        </p:spPr>
        <p:txBody>
          <a:bodyPr>
            <a:normAutofit fontScale="70000" lnSpcReduction="20000"/>
          </a:bodyPr>
          <a:lstStyle/>
          <a:p>
            <a:r>
              <a:rPr lang="pl-PL" altLang="pl-PL" dirty="0" smtClean="0"/>
              <a:t>gminne</a:t>
            </a:r>
            <a:r>
              <a:rPr lang="pl-PL" altLang="pl-PL" dirty="0"/>
              <a:t>, gminne eliminacyjne,</a:t>
            </a:r>
          </a:p>
          <a:p>
            <a:r>
              <a:rPr lang="pl-PL" altLang="pl-PL" dirty="0"/>
              <a:t>powiatowe, powiatowe eliminacyjne,</a:t>
            </a:r>
          </a:p>
          <a:p>
            <a:r>
              <a:rPr lang="pl-PL" altLang="pl-PL" dirty="0"/>
              <a:t>wojewódzkie,</a:t>
            </a:r>
          </a:p>
          <a:p>
            <a:r>
              <a:rPr lang="pl-PL" altLang="pl-PL" dirty="0"/>
              <a:t>krajowe,</a:t>
            </a:r>
          </a:p>
          <a:p>
            <a:pPr marL="118872" indent="0">
              <a:buNone/>
            </a:pPr>
            <a:endParaRPr lang="pl-PL" altLang="pl-PL" dirty="0"/>
          </a:p>
          <a:p>
            <a:pPr lvl="1"/>
            <a:r>
              <a:rPr lang="pl-PL" altLang="pl-PL" dirty="0" smtClean="0"/>
              <a:t>częstotliwość organizowania zawodów</a:t>
            </a:r>
          </a:p>
          <a:p>
            <a:pPr lvl="1"/>
            <a:r>
              <a:rPr lang="pl-PL" altLang="pl-PL" dirty="0"/>
              <a:t>s</a:t>
            </a:r>
            <a:r>
              <a:rPr lang="pl-PL" altLang="pl-PL" dirty="0" smtClean="0"/>
              <a:t>posób kwalifikacji do zawodów</a:t>
            </a:r>
            <a:endParaRPr lang="pl-PL" alt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9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 smtClean="0"/>
              <a:t>ZASADY ORGANIZOWANIA </a:t>
            </a:r>
            <a:br>
              <a:rPr lang="pl-PL" altLang="pl-PL" sz="2800" dirty="0" smtClean="0"/>
            </a:br>
            <a:r>
              <a:rPr lang="pl-PL" altLang="pl-PL" sz="2800" dirty="0" smtClean="0"/>
              <a:t>I PRZEPROWADZANIA ZAWODÓW MDP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42713" y="1749636"/>
            <a:ext cx="8546609" cy="757156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pl-PL" altLang="pl-PL" b="1" dirty="0" smtClean="0"/>
              <a:t>Istotne informacje:</a:t>
            </a:r>
            <a:endParaRPr lang="pl-PL" altLang="pl-PL" b="1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337221" y="2690282"/>
            <a:ext cx="4810843" cy="3907070"/>
          </a:xfrm>
        </p:spPr>
        <p:txBody>
          <a:bodyPr>
            <a:normAutofit fontScale="92500" lnSpcReduction="10000"/>
          </a:bodyPr>
          <a:lstStyle/>
          <a:p>
            <a:r>
              <a:rPr lang="pl-PL" altLang="pl-PL" dirty="0" smtClean="0"/>
              <a:t>Zgłaszanie drużyn </a:t>
            </a:r>
            <a:r>
              <a:rPr lang="pl-PL" altLang="pl-PL" dirty="0" smtClean="0"/>
              <a:t/>
            </a:r>
            <a:br>
              <a:rPr lang="pl-PL" altLang="pl-PL" dirty="0" smtClean="0"/>
            </a:br>
            <a:r>
              <a:rPr lang="pl-PL" altLang="pl-PL" dirty="0" smtClean="0"/>
              <a:t>do </a:t>
            </a:r>
            <a:r>
              <a:rPr lang="pl-PL" altLang="pl-PL" dirty="0" smtClean="0"/>
              <a:t>zawodów i startu;</a:t>
            </a:r>
          </a:p>
          <a:p>
            <a:r>
              <a:rPr lang="pl-PL" altLang="pl-PL" dirty="0" smtClean="0"/>
              <a:t>Skład drużyn </a:t>
            </a:r>
            <a:r>
              <a:rPr lang="pl-PL" altLang="pl-PL" dirty="0" smtClean="0"/>
              <a:t/>
            </a:r>
            <a:br>
              <a:rPr lang="pl-PL" altLang="pl-PL" dirty="0" smtClean="0"/>
            </a:br>
            <a:r>
              <a:rPr lang="pl-PL" altLang="pl-PL" dirty="0" smtClean="0"/>
              <a:t>i </a:t>
            </a:r>
            <a:r>
              <a:rPr lang="pl-PL" altLang="pl-PL" dirty="0" smtClean="0"/>
              <a:t>oznakowanie, wiek zawodników;</a:t>
            </a:r>
          </a:p>
          <a:p>
            <a:r>
              <a:rPr lang="pl-PL" altLang="pl-PL" dirty="0" smtClean="0"/>
              <a:t>Ubiór i umundurowanie;</a:t>
            </a:r>
          </a:p>
          <a:p>
            <a:r>
              <a:rPr lang="pl-PL" altLang="pl-PL" dirty="0" smtClean="0"/>
              <a:t>Sprzęt stosowany </a:t>
            </a:r>
            <a:r>
              <a:rPr lang="pl-PL" altLang="pl-PL" dirty="0" smtClean="0"/>
              <a:t/>
            </a:r>
            <a:br>
              <a:rPr lang="pl-PL" altLang="pl-PL" dirty="0" smtClean="0"/>
            </a:br>
            <a:r>
              <a:rPr lang="pl-PL" altLang="pl-PL" dirty="0" smtClean="0"/>
              <a:t>w </a:t>
            </a:r>
            <a:r>
              <a:rPr lang="pl-PL" altLang="pl-PL" dirty="0" smtClean="0"/>
              <a:t>zawodach;</a:t>
            </a:r>
          </a:p>
          <a:p>
            <a:r>
              <a:rPr lang="pl-PL" altLang="pl-PL" dirty="0" smtClean="0"/>
              <a:t>Plac zawodów.</a:t>
            </a:r>
          </a:p>
          <a:p>
            <a:endParaRPr lang="pl-PL" altLang="pl-PL" dirty="0" smtClean="0"/>
          </a:p>
          <a:p>
            <a:endParaRPr lang="pl-PL" alt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8217" y="2506792"/>
            <a:ext cx="3275856" cy="2183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3531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 fontScale="90000"/>
          </a:bodyPr>
          <a:lstStyle/>
          <a:p>
            <a:pPr algn="ctr"/>
            <a:r>
              <a:rPr lang="pl-PL" altLang="pl-PL" sz="2800" dirty="0"/>
              <a:t>ZASADY ORGANIZOWANIA </a:t>
            </a:r>
            <a:r>
              <a:rPr lang="pl-PL" altLang="pl-PL" sz="2800" dirty="0" smtClean="0"/>
              <a:t/>
            </a:r>
            <a:br>
              <a:rPr lang="pl-PL" altLang="pl-PL" sz="2800" dirty="0" smtClean="0"/>
            </a:br>
            <a:r>
              <a:rPr lang="pl-PL" altLang="pl-PL" sz="2800" dirty="0" smtClean="0"/>
              <a:t>I </a:t>
            </a:r>
            <a:r>
              <a:rPr lang="pl-PL" altLang="pl-PL" sz="2800" dirty="0"/>
              <a:t>PRZEPROWADZANIA ZAWODÓW MDP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83643" y="2025526"/>
            <a:ext cx="8752853" cy="4715842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pl-PL" altLang="pl-PL" b="1" dirty="0"/>
              <a:t>Konkurencje Zawodów:</a:t>
            </a:r>
          </a:p>
          <a:p>
            <a:pPr>
              <a:buFontTx/>
              <a:buNone/>
            </a:pPr>
            <a:endParaRPr lang="pl-PL" altLang="pl-PL" b="1" dirty="0"/>
          </a:p>
          <a:p>
            <a:pPr algn="just"/>
            <a:r>
              <a:rPr lang="pl-PL" altLang="pl-PL" dirty="0"/>
              <a:t>Rozwinięcie bojowe - rozgrywane jako pierwsza konkurencja zawodów.</a:t>
            </a:r>
          </a:p>
          <a:p>
            <a:pPr algn="just"/>
            <a:endParaRPr lang="pl-PL" altLang="pl-PL" dirty="0"/>
          </a:p>
          <a:p>
            <a:pPr algn="just"/>
            <a:r>
              <a:rPr lang="pl-PL" altLang="pl-PL" dirty="0"/>
              <a:t>Bieg sztafetowy 400 m z przeszkodami</a:t>
            </a:r>
            <a:r>
              <a:rPr lang="pl-PL" altLang="pl-PL" dirty="0" smtClean="0"/>
              <a:t>.</a:t>
            </a:r>
          </a:p>
          <a:p>
            <a:pPr algn="just"/>
            <a:endParaRPr lang="pl-PL" altLang="pl-PL" dirty="0"/>
          </a:p>
          <a:p>
            <a:pPr lvl="1" algn="just"/>
            <a:endParaRPr lang="pl-PL" altLang="pl-PL" dirty="0"/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Przebieg konkurencji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Punktacja;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Sędziowanie zawodów.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sz="2800" dirty="0" smtClean="0"/>
              <a:t>CELE  SZCZEGÓŁOWE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39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23081" cy="4633035"/>
          </a:xfrm>
        </p:spPr>
        <p:txBody>
          <a:bodyPr>
            <a:normAutofit fontScale="70000" lnSpcReduction="20000"/>
          </a:bodyPr>
          <a:lstStyle/>
          <a:p>
            <a:pPr marL="118872" indent="0">
              <a:buNone/>
            </a:pPr>
            <a:r>
              <a:rPr lang="pl-PL" b="1" i="1" dirty="0"/>
              <a:t>W wyniku realizacji tematu słuchacz powinien umieć</a:t>
            </a:r>
            <a:r>
              <a:rPr lang="pl-PL" b="1" i="1" dirty="0" smtClean="0"/>
              <a:t>:</a:t>
            </a:r>
          </a:p>
          <a:p>
            <a:pPr marL="118872" indent="0">
              <a:buNone/>
            </a:pPr>
            <a:endParaRPr lang="pl-PL" dirty="0"/>
          </a:p>
          <a:p>
            <a:pPr lvl="0"/>
            <a:r>
              <a:rPr lang="pl-PL" dirty="0"/>
              <a:t>określić cele szkolenia i ćwiczenia;</a:t>
            </a:r>
          </a:p>
          <a:p>
            <a:pPr lvl="0"/>
            <a:r>
              <a:rPr lang="pl-PL" dirty="0"/>
              <a:t>wymienić i zapewnić pomoce dydaktyczne do przeprowadzenia szkolenia i ćwiczenia;</a:t>
            </a:r>
          </a:p>
          <a:p>
            <a:pPr lvl="0"/>
            <a:r>
              <a:rPr lang="pl-PL" dirty="0"/>
              <a:t>dokumentować działalność szkoleniową OSP;</a:t>
            </a:r>
          </a:p>
          <a:p>
            <a:pPr lvl="0"/>
            <a:r>
              <a:rPr lang="pl-PL" dirty="0"/>
              <a:t>zorganizować doskonalenie dla strażaków ratowników OSP;</a:t>
            </a:r>
          </a:p>
          <a:p>
            <a:pPr lvl="0"/>
            <a:r>
              <a:rPr lang="pl-PL" dirty="0"/>
              <a:t>sprecyzować zasady organizowania i sposób przeprowadzania zawodów;</a:t>
            </a:r>
          </a:p>
          <a:p>
            <a:pPr lvl="0"/>
            <a:r>
              <a:rPr lang="pl-PL" dirty="0"/>
              <a:t>zastosować w praktyce treść regulaminu zawodów sportowo-pożarniczych dla ochotniczych straży pożarnych (podział na grupy, konkurencje, wymagany sprzęt, punktacja);</a:t>
            </a:r>
          </a:p>
          <a:p>
            <a:pPr lvl="0"/>
            <a:r>
              <a:rPr lang="pl-PL" dirty="0"/>
              <a:t>przygotować wymaganą dokumentację do zawodów;</a:t>
            </a:r>
          </a:p>
          <a:p>
            <a:pPr lvl="0"/>
            <a:r>
              <a:rPr lang="pl-PL" dirty="0"/>
              <a:t>stosować zasady bhp podczas zawodów sportowo-pożarniczych.</a:t>
            </a: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6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SZKOLENIA I ĆWICZENIA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07" y="1636811"/>
            <a:ext cx="8691982" cy="506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53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r>
              <a:rPr lang="pl-PL" altLang="pl-PL" sz="2800" dirty="0" smtClean="0"/>
              <a:t>MATERIAŁY ŹRÓDŁOWE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40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67544" y="1832845"/>
            <a:ext cx="8216267" cy="2185987"/>
          </a:xfrm>
        </p:spPr>
        <p:txBody>
          <a:bodyPr>
            <a:normAutofit fontScale="62500" lnSpcReduction="20000"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Prezentacje udostępnione przez KG PSP;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ZASADY ORGANIZACJI SZKOLEŃ  CZŁONKÓW OCHOTNICZYCH STRAŻY POŻARNYCH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BIORĄCYCH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BEZPOŚREDNI UDZIAŁ W DZIAŁANIACH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RATOWNICZYCH, Warszawa 2015 r.;</a:t>
            </a: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Regulaminu Zawodów Sportowo-Pożarniczych Ochotniczych Straży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Pożarnych;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Regulamin Młodzieżowych Zawodów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Sportowo-Pożarniczych.</a:t>
            </a: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39" y="250031"/>
            <a:ext cx="7362847" cy="874713"/>
          </a:xfrm>
        </p:spPr>
        <p:txBody>
          <a:bodyPr>
            <a:normAutofit fontScale="90000"/>
          </a:bodyPr>
          <a:lstStyle/>
          <a:p>
            <a:r>
              <a:rPr lang="pl-PL" altLang="pl-PL" sz="2800" b="1" dirty="0" smtClean="0"/>
              <a:t>INDEKS MATERIAŁÓW POBRANYCH Z INTERNETU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41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107504" y="1832845"/>
            <a:ext cx="8921000" cy="4188443"/>
          </a:xfrm>
        </p:spPr>
        <p:txBody>
          <a:bodyPr/>
          <a:lstStyle/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Zdjęcie 1: Pobrano 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18.02.20016 z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www.os-psp.olsztyn.pl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Str. 9, 21.03.2016 r., 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</a:t>
            </a:r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://www.mbassett.com/why-you-need-a-constant-thirst-for-new-knowledge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/</a:t>
            </a:r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13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40152" y="51571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6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6092552" y="5309592"/>
            <a:ext cx="3088352" cy="360040"/>
          </a:xfrm>
        </p:spPr>
        <p:txBody>
          <a:bodyPr>
            <a:normAutofit fontScale="32500" lnSpcReduction="20000"/>
          </a:bodyPr>
          <a:lstStyle/>
          <a:p>
            <a:pPr marL="118872" indent="0">
              <a:buNone/>
            </a:pPr>
            <a:r>
              <a:rPr lang="pl-PL" dirty="0" smtClean="0">
                <a:solidFill>
                  <a:schemeClr val="bg1"/>
                </a:solidFill>
              </a:rPr>
              <a:t>Pobrano 18.02.20016 z www.os-psp.olsztyn.pl</a:t>
            </a:r>
            <a:endParaRPr lang="pl-PL" dirty="0">
              <a:solidFill>
                <a:schemeClr val="bg1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58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CELE SZKOLEŃ I ĆWICZEŃ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5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435200" y="1579392"/>
            <a:ext cx="8223081" cy="2185988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uzupełnianie, pogłębianie i aktualizowanie wiadomości oraz podwyższanie sprawności praktycznej, gwarantujące bezpieczne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 smtClean="0"/>
              <a:t>efektywne prowadzenie  działań  ratowniczych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1026" name="Picture 2" descr="http://www.os-psp.olsztyn.pl/images/sampledata/fruitshop/c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07" y="3645024"/>
            <a:ext cx="8389182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04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CELE SZKOLEŃ I ĆWICZEŃ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6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72507" y="1820301"/>
            <a:ext cx="5307605" cy="4561027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Należy inspirować </a:t>
            </a:r>
            <a:r>
              <a:rPr lang="pl-PL" dirty="0" smtClean="0"/>
              <a:t>strażaków OSP do </a:t>
            </a:r>
            <a:r>
              <a:rPr lang="pl-PL" dirty="0"/>
              <a:t>systematycznego uaktualniania, pogłębiania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rozszerzania wiedzy,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a </a:t>
            </a:r>
            <a:r>
              <a:rPr lang="pl-PL" dirty="0"/>
              <a:t>zwłaszcza w toku dalszego doskonalenia umiejętności, prowadzonego </a:t>
            </a:r>
            <a:r>
              <a:rPr lang="pl-PL" dirty="0" smtClean="0"/>
              <a:t>w </a:t>
            </a:r>
            <a:r>
              <a:rPr lang="pl-PL" dirty="0"/>
              <a:t>jednostkach macierzystych oraz w formie samokształcenia </a:t>
            </a:r>
            <a:r>
              <a:rPr lang="pl-PL" dirty="0" smtClean="0"/>
              <a:t>kierunkowego</a:t>
            </a:r>
            <a:r>
              <a:rPr lang="pl-PL" dirty="0" smtClean="0"/>
              <a:t>;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5869" y="1636811"/>
            <a:ext cx="3392555" cy="5102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878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FORMY SZKOLEŃ I ĆWICZEŃ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7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72507" y="1820300"/>
            <a:ext cx="6243709" cy="4921067"/>
          </a:xfrm>
        </p:spPr>
        <p:txBody>
          <a:bodyPr>
            <a:normAutofit fontScale="62500" lnSpcReduction="20000"/>
          </a:bodyPr>
          <a:lstStyle/>
          <a:p>
            <a:r>
              <a:rPr lang="pl-PL" dirty="0"/>
              <a:t>Doskonalenie umiejętności należy realizować w trybie pracy ciągłej w formie zajęć teoretycznych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praktycznych, na które składają się </a:t>
            </a:r>
            <a:r>
              <a:rPr lang="pl-PL" dirty="0" smtClean="0"/>
              <a:t>m. in.:</a:t>
            </a:r>
          </a:p>
          <a:p>
            <a:pPr lvl="1"/>
            <a:r>
              <a:rPr lang="pl-PL" dirty="0"/>
              <a:t>zajęcia teoretyczne w tym zagadnienia bezpieczeństwa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 </a:t>
            </a:r>
            <a:r>
              <a:rPr lang="pl-PL" dirty="0"/>
              <a:t>higieny pracy;</a:t>
            </a:r>
          </a:p>
          <a:p>
            <a:pPr lvl="1"/>
            <a:r>
              <a:rPr lang="pl-PL" dirty="0"/>
              <a:t>zajęcia praktyczne (poligonowe) doskonalące nabyte umiejętności;</a:t>
            </a:r>
          </a:p>
          <a:p>
            <a:pPr lvl="1"/>
            <a:r>
              <a:rPr lang="pl-PL" dirty="0"/>
              <a:t>samokształcenie kierowane;</a:t>
            </a:r>
          </a:p>
          <a:p>
            <a:pPr lvl="1"/>
            <a:r>
              <a:rPr lang="pl-PL" dirty="0"/>
              <a:t>ćwiczenia w macierzystych jednostkach OSP;</a:t>
            </a:r>
          </a:p>
          <a:p>
            <a:pPr lvl="1"/>
            <a:r>
              <a:rPr lang="pl-PL" dirty="0"/>
              <a:t>cyklicznie ćwiczenia zgrywające w ramach struktur funkcjonowania KSRG na obszarze powiatu/miasta;</a:t>
            </a:r>
          </a:p>
          <a:p>
            <a:pPr lvl="1"/>
            <a:r>
              <a:rPr lang="pl-PL" dirty="0"/>
              <a:t>zapoznanie z obiektami szczególnymi ze względu 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na </a:t>
            </a:r>
            <a:r>
              <a:rPr lang="pl-PL" dirty="0"/>
              <a:t>charakter zagrożenia, zlokalizowanymi na obszarze operacyjnym danej jednostki;</a:t>
            </a:r>
          </a:p>
          <a:p>
            <a:pPr lvl="1"/>
            <a:r>
              <a:rPr lang="pl-PL" dirty="0"/>
              <a:t>zapoznanie z topografią własnego obszaru operacyjnego;</a:t>
            </a:r>
          </a:p>
          <a:p>
            <a:pPr lvl="1"/>
            <a:r>
              <a:rPr lang="pl-PL" dirty="0"/>
              <a:t>czynny udział w zawodach sportowo-pożarniczych;</a:t>
            </a:r>
          </a:p>
          <a:p>
            <a:pPr lvl="1"/>
            <a:r>
              <a:rPr lang="pl-PL" dirty="0"/>
              <a:t>zajęcia z zakresu wychowania fizycznego</a:t>
            </a:r>
            <a:r>
              <a:rPr lang="pl-PL" dirty="0" smtClean="0"/>
              <a:t>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2240124"/>
            <a:ext cx="2342389" cy="1756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0613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ORGANIZACJA SZKOLEŃ I ĆWICZEŃ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8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72507" y="1820300"/>
            <a:ext cx="8475957" cy="4777051"/>
          </a:xfrm>
        </p:spPr>
        <p:txBody>
          <a:bodyPr>
            <a:normAutofit/>
          </a:bodyPr>
          <a:lstStyle/>
          <a:p>
            <a:r>
              <a:rPr lang="pl-PL" dirty="0"/>
              <a:t>Obowiązek organizacji doskonalenia umiejętności członków Ochotniczych Straży Pożarnych spoczywa bezpośrednio na właściwym Naczelniku OSP, o ile statut nie stanowi </a:t>
            </a:r>
            <a:r>
              <a:rPr lang="pl-PL" dirty="0" smtClean="0"/>
              <a:t>inaczej;</a:t>
            </a:r>
          </a:p>
          <a:p>
            <a:r>
              <a:rPr lang="pl-PL" dirty="0"/>
              <a:t>Bezpośredni nadzór merytoryczny nad realizacją doskonalenia umiejętności członków sprawuje właściwy terytorialnie Komendant Gminny OSP.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rmAutofit/>
          </a:bodyPr>
          <a:lstStyle/>
          <a:p>
            <a:pPr algn="ctr"/>
            <a:r>
              <a:rPr lang="pl-PL" altLang="pl-PL" sz="2800" dirty="0" smtClean="0"/>
              <a:t>ORGANIZACJA SZKOLEŃ I ĆWICZEŃ</a:t>
            </a:r>
            <a:endParaRPr lang="pl-PL" altLang="pl-PL" sz="28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9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272507" y="1820300"/>
            <a:ext cx="4443509" cy="4777051"/>
          </a:xfrm>
        </p:spPr>
        <p:txBody>
          <a:bodyPr>
            <a:normAutofit/>
          </a:bodyPr>
          <a:lstStyle/>
          <a:p>
            <a:r>
              <a:rPr lang="pl-PL" dirty="0"/>
              <a:t>Do prowadzenia zajęć dydaktycznych uprawnieni </a:t>
            </a:r>
            <a:r>
              <a:rPr lang="pl-PL" dirty="0" smtClean="0"/>
              <a:t>są:</a:t>
            </a:r>
          </a:p>
          <a:p>
            <a:pPr lvl="1"/>
            <a:r>
              <a:rPr lang="pl-PL" dirty="0"/>
              <a:t>funkcyjni Związku OSP RP posiadający odpowiednie przygotowanie merytoryczne. </a:t>
            </a: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39" y="254969"/>
            <a:ext cx="822216" cy="935708"/>
          </a:xfrm>
          <a:prstGeom prst="rect">
            <a:avLst/>
          </a:prstGeom>
        </p:spPr>
      </p:pic>
      <p:pic>
        <p:nvPicPr>
          <p:cNvPr id="3" name="Picture 2" descr="The larger the island of knowledge, the longer the shoreline of wonder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572" y="1916832"/>
            <a:ext cx="2980957" cy="3336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09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ł">
  <a:themeElements>
    <a:clrScheme name="Moduł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ł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ł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2230</TotalTime>
  <Words>1614</Words>
  <Application>Microsoft Office PowerPoint</Application>
  <PresentationFormat>Pokaz na ekranie (4:3)</PresentationFormat>
  <Paragraphs>337</Paragraphs>
  <Slides>41</Slides>
  <Notes>41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50" baseType="lpstr">
      <vt:lpstr>Arial</vt:lpstr>
      <vt:lpstr>Arial Black</vt:lpstr>
      <vt:lpstr>Calibri</vt:lpstr>
      <vt:lpstr>Corbel</vt:lpstr>
      <vt:lpstr>Trebuchet MS</vt:lpstr>
      <vt:lpstr>Wingdings</vt:lpstr>
      <vt:lpstr>Wingdings 2</vt:lpstr>
      <vt:lpstr>Wingdings 3</vt:lpstr>
      <vt:lpstr>Moduł</vt:lpstr>
      <vt:lpstr>TEMAT 11:  Organizacja szkoleń, ćwiczeń  oraz zawodów sportowo-pożarniczych  OSP i MDP</vt:lpstr>
      <vt:lpstr>MATERIAŁ NAUCZANIA</vt:lpstr>
      <vt:lpstr>IDEA ORGANIZACJI SZKOLEŃ, ĆWICZEŃ  ORAZ ZAWODÓW SPORTOWO-POŻARNICZYCH </vt:lpstr>
      <vt:lpstr>SZKOLENIA I ĆWICZENIA</vt:lpstr>
      <vt:lpstr>CELE SZKOLEŃ I ĆWICZEŃ</vt:lpstr>
      <vt:lpstr>CELE SZKOLEŃ I ĆWICZEŃ</vt:lpstr>
      <vt:lpstr>FORMY SZKOLEŃ I ĆWICZEŃ</vt:lpstr>
      <vt:lpstr>ORGANIZACJA SZKOLEŃ I ĆWICZEŃ</vt:lpstr>
      <vt:lpstr>ORGANIZACJA SZKOLEŃ I ĆWICZEŃ</vt:lpstr>
      <vt:lpstr>CELE DANEGO SZKOLENIA/ĆWICZENIA  – do wykorzystania programy szkoleń</vt:lpstr>
      <vt:lpstr>CELE DANEGO SZKOLENIA/ĆWICZENIA</vt:lpstr>
      <vt:lpstr>POMOCE DYDAKTYCZNE</vt:lpstr>
      <vt:lpstr>POMOCE DYDAKTYCZNE</vt:lpstr>
      <vt:lpstr>ŚRODKI  DYDAKTYCZNE</vt:lpstr>
      <vt:lpstr>ZADANIA NACZELNIKA OSP  Z ZAKRESU ORGANIZACJI PROCESU SZKOLENIA I ĆWICZEŃ</vt:lpstr>
      <vt:lpstr>PLANOWANIE I ORGANIZACJA  SZKOLEŃ</vt:lpstr>
      <vt:lpstr>DOKUMENTACJA DZIAŁALNOŚCI SZKOLENIOWEJ</vt:lpstr>
      <vt:lpstr>DOKUMENTACJA DZIAŁALNOŚCI SZKOLENIOWEJ</vt:lpstr>
      <vt:lpstr>DOKUMENTACJA DZIAŁALNOŚCI SZKOLENIOWEJ</vt:lpstr>
      <vt:lpstr>NADZÓR NAD SZKOLENIEM</vt:lpstr>
      <vt:lpstr>NADZÓR NAD SZKOLENIEM</vt:lpstr>
      <vt:lpstr>NADZÓR NAD SZKOLENIEM</vt:lpstr>
      <vt:lpstr>ZAWODY  SPORTOWO-POŻARNICZE</vt:lpstr>
      <vt:lpstr>ZASADY ORGANIZOWANIA  I PRZEPROWADZANIA ZAWODÓW OSP</vt:lpstr>
      <vt:lpstr>ZASADY ORGANIZOWANIA  I PRZEPROWADZANIA ZAWODÓW OSP</vt:lpstr>
      <vt:lpstr>ZASADY ORGANIZOWANIA  I PRZEPROWADZANIA ZAWODÓW OSP</vt:lpstr>
      <vt:lpstr>ZASADY ORGANIZOWANIA  I PRZEPROWADZANIA ZAWODÓW OSP</vt:lpstr>
      <vt:lpstr>ZASADY ORGANIZOWANIA  I PRZEPROWADZANIA ZAWODÓW OSP</vt:lpstr>
      <vt:lpstr>ZASADY ORGANIZOWANIA  I PRZEPROWADZANIA ZAWODÓW OSP</vt:lpstr>
      <vt:lpstr>ZASADY ORGANIZOWANIA  I PRZEPROWADZANIA ZAWODÓW OSP</vt:lpstr>
      <vt:lpstr>ZASADY ORGANIZOWANIA  I PRZEPROWADZANIA ZAWODÓW OSP</vt:lpstr>
      <vt:lpstr>ZASADY ORGANIZOWANIA  I PRZEPROWADZANIA ZAWODÓW OSP</vt:lpstr>
      <vt:lpstr> DOKUMENTACJA ZAWODÓW  SPORTOWO-POŻARNICZYCH</vt:lpstr>
      <vt:lpstr>ZAWODY  SPORTOWO-POŻARNICZE</vt:lpstr>
      <vt:lpstr>ZASADY ORGANIZOWANIA  I PRZEPROWADZANIA ZAWODÓW MDP</vt:lpstr>
      <vt:lpstr>ZASADY ORGANIZOWANIA  I PRZEPROWADZANIA ZAWODÓW MDP</vt:lpstr>
      <vt:lpstr>ZASADY ORGANIZOWANIA  I PRZEPROWADZANIA ZAWODÓW MDP</vt:lpstr>
      <vt:lpstr>ZASADY ORGANIZOWANIA  I PRZEPROWADZANIA ZAWODÓW MDP</vt:lpstr>
      <vt:lpstr>CELE  SZCZEGÓŁOWE</vt:lpstr>
      <vt:lpstr>MATERIAŁY ŹRÓDŁOWE</vt:lpstr>
      <vt:lpstr>INDEKS MATERIAŁÓW POBRANYCH Z INTERNETU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godles</dc:creator>
  <cp:lastModifiedBy>SPORT</cp:lastModifiedBy>
  <cp:revision>264</cp:revision>
  <dcterms:created xsi:type="dcterms:W3CDTF">2014-03-01T12:20:49Z</dcterms:created>
  <dcterms:modified xsi:type="dcterms:W3CDTF">2016-03-21T13:33:31Z</dcterms:modified>
</cp:coreProperties>
</file>