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52"/>
  </p:notesMasterIdLst>
  <p:sldIdLst>
    <p:sldId id="256" r:id="rId3"/>
    <p:sldId id="309" r:id="rId4"/>
    <p:sldId id="258" r:id="rId5"/>
    <p:sldId id="259" r:id="rId6"/>
    <p:sldId id="260" r:id="rId7"/>
    <p:sldId id="261" r:id="rId8"/>
    <p:sldId id="280" r:id="rId9"/>
    <p:sldId id="270" r:id="rId10"/>
    <p:sldId id="271" r:id="rId11"/>
    <p:sldId id="272" r:id="rId12"/>
    <p:sldId id="273" r:id="rId13"/>
    <p:sldId id="275" r:id="rId14"/>
    <p:sldId id="274" r:id="rId15"/>
    <p:sldId id="277" r:id="rId16"/>
    <p:sldId id="276" r:id="rId17"/>
    <p:sldId id="278" r:id="rId18"/>
    <p:sldId id="279" r:id="rId19"/>
    <p:sldId id="281" r:id="rId20"/>
    <p:sldId id="282" r:id="rId21"/>
    <p:sldId id="283" r:id="rId22"/>
    <p:sldId id="284" r:id="rId23"/>
    <p:sldId id="285" r:id="rId24"/>
    <p:sldId id="287" r:id="rId25"/>
    <p:sldId id="286" r:id="rId26"/>
    <p:sldId id="288" r:id="rId27"/>
    <p:sldId id="290" r:id="rId28"/>
    <p:sldId id="289" r:id="rId29"/>
    <p:sldId id="262" r:id="rId30"/>
    <p:sldId id="263" r:id="rId31"/>
    <p:sldId id="264" r:id="rId32"/>
    <p:sldId id="265" r:id="rId33"/>
    <p:sldId id="266" r:id="rId34"/>
    <p:sldId id="267" r:id="rId35"/>
    <p:sldId id="268" r:id="rId36"/>
    <p:sldId id="269" r:id="rId37"/>
    <p:sldId id="291" r:id="rId38"/>
    <p:sldId id="292" r:id="rId39"/>
    <p:sldId id="293" r:id="rId40"/>
    <p:sldId id="294" r:id="rId41"/>
    <p:sldId id="295" r:id="rId42"/>
    <p:sldId id="297" r:id="rId43"/>
    <p:sldId id="298" r:id="rId44"/>
    <p:sldId id="300" r:id="rId45"/>
    <p:sldId id="301" r:id="rId46"/>
    <p:sldId id="302" r:id="rId47"/>
    <p:sldId id="303" r:id="rId48"/>
    <p:sldId id="304" r:id="rId49"/>
    <p:sldId id="305" r:id="rId50"/>
    <p:sldId id="306" r:id="rId51"/>
  </p:sldIdLst>
  <p:sldSz cx="9144000" cy="6858000" type="screen4x3"/>
  <p:notesSz cx="6858000" cy="9144000"/>
  <p:embeddedFontLst>
    <p:embeddedFont>
      <p:font typeface="Arial Black" panose="020B0A04020102020204" pitchFamily="34" charset="0"/>
      <p:bold r:id="rId53"/>
    </p:embeddedFont>
    <p:embeddedFont>
      <p:font typeface="Calibri" panose="020F050202020403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62"/>
      </p:cViewPr>
      <p:guideLst/>
    </p:cSldViewPr>
  </p:slideViewPr>
  <p:notesTextViewPr>
    <p:cViewPr>
      <p:scale>
        <a:sx n="1" d="1"/>
        <a:sy n="1" d="1"/>
      </p:scale>
      <p:origin x="0" y="0"/>
    </p:cViewPr>
  </p:notesTextViewPr>
  <p:sorterViewPr>
    <p:cViewPr>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4452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92807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362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683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16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65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330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87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1" name="Shape 3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408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115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868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19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497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4182485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3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5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17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5" name="Shape 4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17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2" name="Shape 4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21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7" name="Shape 5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81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1" name="Shape 5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32" name="Shape 5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055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9" name="Shape 5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0" name="Shape 5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161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154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5" name="Shape 1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29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500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899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6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4054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9946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0" name="Shape 2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6411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927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8" name="Shape 2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5741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45" name="Shape 5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3028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7" name="Shape 5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58" name="Shape 5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609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71" name="Shape 5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1757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4" name="Shape 5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39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07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5028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7" name="Shape 5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40</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0076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21" name="Shape 6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41</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538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42</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8777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6" name="Shape 65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57" name="Shape 6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43</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9757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8" name="Shape 6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69" name="Shape 6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44</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5228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82" name="Shape 6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128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3" name="Shape 6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94" name="Shape 6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4976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08" name="Shape 7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8317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1" name="Shape 7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22" name="Shape 7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3172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5" name="Shape 7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36" name="Shape 7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49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471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2" name="Shape 1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5</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312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6</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816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7</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445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0" name="Shape 2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8</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442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pl-PL" sz="1200" b="0" i="0" u="none" strike="noStrike" cap="none">
                <a:solidFill>
                  <a:schemeClr val="dk1"/>
                </a:solidFill>
                <a:latin typeface="Calibri"/>
                <a:ea typeface="Calibri"/>
                <a:cs typeface="Calibri"/>
                <a:sym typeface="Calibri"/>
              </a:rPr>
              <a:t>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27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8"/>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lnSpc>
                <a:spcPct val="100000"/>
              </a:lnSpc>
              <a:spcBef>
                <a:spcPts val="560"/>
              </a:spcBef>
              <a:spcAft>
                <a:spcPts val="0"/>
              </a:spcAft>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lnSpc>
                <a:spcPct val="100000"/>
              </a:lnSpc>
              <a:spcBef>
                <a:spcPts val="480"/>
              </a:spcBef>
              <a:spcAft>
                <a:spcPts val="0"/>
              </a:spcAft>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lnSpc>
                <a:spcPct val="100000"/>
              </a:lnSpc>
              <a:spcBef>
                <a:spcPts val="400"/>
              </a:spcBef>
              <a:spcAft>
                <a:spcPts val="0"/>
              </a:spcAft>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lnSpc>
                <a:spcPct val="100000"/>
              </a:lnSpc>
              <a:spcBef>
                <a:spcPts val="400"/>
              </a:spcBef>
              <a:spcAft>
                <a:spcPts val="0"/>
              </a:spcAft>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lnSpc>
                <a:spcPct val="100000"/>
              </a:lnSpc>
              <a:spcBef>
                <a:spcPts val="400"/>
              </a:spcBef>
              <a:spcAft>
                <a:spcPts val="0"/>
              </a:spcAft>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lnSpc>
                <a:spcPct val="100000"/>
              </a:lnSpc>
              <a:spcBef>
                <a:spcPts val="360"/>
              </a:spcBef>
              <a:spcAft>
                <a:spcPts val="0"/>
              </a:spcAft>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lnSpc>
                <a:spcPct val="100000"/>
              </a:lnSpc>
              <a:spcBef>
                <a:spcPts val="360"/>
              </a:spcBef>
              <a:spcAft>
                <a:spcPts val="0"/>
              </a:spcAft>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lnSpc>
                <a:spcPct val="100000"/>
              </a:lnSpc>
              <a:spcBef>
                <a:spcPts val="360"/>
              </a:spcBef>
              <a:spcAft>
                <a:spcPts val="0"/>
              </a:spcAft>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2"/>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64592" y="155446"/>
            <a:ext cx="2525149" cy="97840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1" name="Shape 91"/>
          <p:cNvSpPr>
            <a:spLocks noGrp="1"/>
          </p:cNvSpPr>
          <p:nvPr>
            <p:ph type="pic" idx="2"/>
          </p:nvPr>
        </p:nvSpPr>
        <p:spPr>
          <a:xfrm>
            <a:off x="2903805" y="1484808"/>
            <a:ext cx="6247396" cy="5373192"/>
          </a:xfrm>
          <a:prstGeom prst="rect">
            <a:avLst/>
          </a:prstGeom>
          <a:solidFill>
            <a:srgbClr val="BABABB"/>
          </a:solid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accent2"/>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accent5"/>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accent6"/>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accent1"/>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accent3"/>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64592" y="1728216"/>
            <a:ext cx="2468880" cy="45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64592" y="1170432"/>
            <a:ext cx="2523743" cy="20116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2855735" y="0"/>
            <a:ext cx="45718" cy="6858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95" name="Shape 95"/>
          <p:cNvSpPr/>
          <p:nvPr/>
        </p:nvSpPr>
        <p:spPr>
          <a:xfrm>
            <a:off x="2855735" y="0"/>
            <a:ext cx="45718" cy="6858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96" name="Shape 96"/>
          <p:cNvSpPr txBox="1">
            <a:spLocks noGrp="1"/>
          </p:cNvSpPr>
          <p:nvPr>
            <p:ph type="ftr" idx="11"/>
          </p:nvPr>
        </p:nvSpPr>
        <p:spPr>
          <a:xfrm>
            <a:off x="3035808" y="1170432"/>
            <a:ext cx="5193790" cy="20116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BABABA"/>
              </a:buClr>
              <a:buFont typeface="Calibri"/>
              <a:buNone/>
              <a:defRPr sz="1200" b="0" i="0" u="none" strike="noStrike" cap="none">
                <a:solidFill>
                  <a:srgbClr val="BABABA"/>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339328" y="1170432"/>
            <a:ext cx="733864" cy="20116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0" name="Shape 100"/>
          <p:cNvSpPr txBox="1">
            <a:spLocks noGrp="1"/>
          </p:cNvSpPr>
          <p:nvPr>
            <p:ph type="body" idx="1"/>
          </p:nvPr>
        </p:nvSpPr>
        <p:spPr>
          <a:xfrm rot="5400000">
            <a:off x="2259195" y="-26804"/>
            <a:ext cx="4625607" cy="8229600"/>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04"/>
        <p:cNvGrpSpPr/>
        <p:nvPr/>
      </p:nvGrpSpPr>
      <p:grpSpPr>
        <a:xfrm>
          <a:off x="0" y="0"/>
          <a:ext cx="0" cy="0"/>
          <a:chOff x="0" y="0"/>
          <a:chExt cx="0" cy="0"/>
        </a:xfrm>
      </p:grpSpPr>
      <p:sp>
        <p:nvSpPr>
          <p:cNvPr id="105" name="Shape 105"/>
          <p:cNvSpPr/>
          <p:nvPr/>
        </p:nvSpPr>
        <p:spPr>
          <a:xfrm>
            <a:off x="6598920" y="0"/>
            <a:ext cx="45718" cy="6858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6" name="Shape 106"/>
          <p:cNvSpPr/>
          <p:nvPr/>
        </p:nvSpPr>
        <p:spPr>
          <a:xfrm>
            <a:off x="6647685" y="0"/>
            <a:ext cx="2514599" cy="6858000"/>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7" name="Shape 107"/>
          <p:cNvSpPr txBox="1">
            <a:spLocks noGrp="1"/>
          </p:cNvSpPr>
          <p:nvPr>
            <p:ph type="title"/>
          </p:nvPr>
        </p:nvSpPr>
        <p:spPr>
          <a:xfrm rot="5400000">
            <a:off x="4808537" y="2247901"/>
            <a:ext cx="5851525" cy="19049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8" name="Shape 108"/>
          <p:cNvSpPr txBox="1">
            <a:spLocks noGrp="1"/>
          </p:cNvSpPr>
          <p:nvPr>
            <p:ph type="body" idx="1"/>
          </p:nvPr>
        </p:nvSpPr>
        <p:spPr>
          <a:xfrm rot="5400000">
            <a:off x="541336" y="220662"/>
            <a:ext cx="5851525" cy="6019798"/>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7" y="6377457"/>
            <a:ext cx="3836402" cy="36512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5" name="Shape 35"/>
          <p:cNvSpPr txBox="1">
            <a:spLocks noGrp="1"/>
          </p:cNvSpPr>
          <p:nvPr>
            <p:ph type="body" idx="1"/>
          </p:nvPr>
        </p:nvSpPr>
        <p:spPr>
          <a:xfrm>
            <a:off x="457200" y="1775191"/>
            <a:ext cx="8229600" cy="4625607"/>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8" cy="2185988"/>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8200" y="3938587"/>
            <a:ext cx="4038598" cy="2187574"/>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245225"/>
            <a:ext cx="2133598"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245225"/>
            <a:ext cx="2133598" cy="476249"/>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9" name="Shape 49"/>
          <p:cNvSpPr txBox="1">
            <a:spLocks noGrp="1"/>
          </p:cNvSpPr>
          <p:nvPr>
            <p:ph type="body" idx="1"/>
          </p:nvPr>
        </p:nvSpPr>
        <p:spPr>
          <a:xfrm>
            <a:off x="457200" y="1773934"/>
            <a:ext cx="4038598" cy="4623816"/>
          </a:xfrm>
          <a:prstGeom prst="rect">
            <a:avLst/>
          </a:prstGeom>
          <a:noFill/>
          <a:ln>
            <a:noFill/>
          </a:ln>
        </p:spPr>
        <p:txBody>
          <a:bodyPr lIns="91425" tIns="91425" rIns="91425" bIns="91425" anchor="t" anchorCtr="0"/>
          <a:lstStyle>
            <a:lvl1pPr marL="438912" marR="0" lvl="0" indent="-42672" algn="l" rtl="0">
              <a:lnSpc>
                <a:spcPct val="100000"/>
              </a:lnSpc>
              <a:spcBef>
                <a:spcPts val="0"/>
              </a:spcBef>
              <a:spcAft>
                <a:spcPts val="0"/>
              </a:spcAft>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0159" algn="l" rtl="0">
              <a:lnSpc>
                <a:spcPct val="100000"/>
              </a:lnSpc>
              <a:spcBef>
                <a:spcPts val="480"/>
              </a:spcBef>
              <a:spcAft>
                <a:spcPts val="0"/>
              </a:spcAft>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9303"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41147"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34036" algn="l" rtl="0">
              <a:lnSpc>
                <a:spcPct val="100000"/>
              </a:lnSpc>
              <a:spcBef>
                <a:spcPts val="360"/>
              </a:spcBef>
              <a:spcAft>
                <a:spcPts val="0"/>
              </a:spcAft>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36067" algn="l" rtl="0">
              <a:lnSpc>
                <a:spcPct val="100000"/>
              </a:lnSpc>
              <a:spcBef>
                <a:spcPts val="360"/>
              </a:spcBef>
              <a:spcAft>
                <a:spcPts val="0"/>
              </a:spcAft>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648200" y="1773934"/>
            <a:ext cx="4038598" cy="4623816"/>
          </a:xfrm>
          <a:prstGeom prst="rect">
            <a:avLst/>
          </a:prstGeom>
          <a:noFill/>
          <a:ln>
            <a:noFill/>
          </a:ln>
        </p:spPr>
        <p:txBody>
          <a:bodyPr lIns="91425" tIns="91425" rIns="91425" bIns="91425" anchor="t" anchorCtr="0"/>
          <a:lstStyle>
            <a:lvl1pPr marL="438912" marR="0" lvl="0" indent="-42672" algn="l" rtl="0">
              <a:lnSpc>
                <a:spcPct val="100000"/>
              </a:lnSpc>
              <a:spcBef>
                <a:spcPts val="0"/>
              </a:spcBef>
              <a:spcAft>
                <a:spcPts val="0"/>
              </a:spcAft>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0159" algn="l" rtl="0">
              <a:lnSpc>
                <a:spcPct val="100000"/>
              </a:lnSpc>
              <a:spcBef>
                <a:spcPts val="480"/>
              </a:spcBef>
              <a:spcAft>
                <a:spcPts val="0"/>
              </a:spcAft>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9303"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41147"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34036" algn="l" rtl="0">
              <a:lnSpc>
                <a:spcPct val="100000"/>
              </a:lnSpc>
              <a:spcBef>
                <a:spcPts val="360"/>
              </a:spcBef>
              <a:spcAft>
                <a:spcPts val="0"/>
              </a:spcAft>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36067" algn="l" rtl="0">
              <a:lnSpc>
                <a:spcPct val="100000"/>
              </a:lnSpc>
              <a:spcBef>
                <a:spcPts val="360"/>
              </a:spcBef>
              <a:spcAft>
                <a:spcPts val="0"/>
              </a:spcAft>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54"/>
        <p:cNvGrpSpPr/>
        <p:nvPr/>
      </p:nvGrpSpPr>
      <p:grpSpPr>
        <a:xfrm>
          <a:off x="0" y="0"/>
          <a:ext cx="0" cy="0"/>
          <a:chOff x="0" y="0"/>
          <a:chExt cx="0" cy="0"/>
        </a:xfrm>
      </p:grpSpPr>
      <p:sp>
        <p:nvSpPr>
          <p:cNvPr id="55" name="Shape 55"/>
          <p:cNvSpPr/>
          <p:nvPr/>
        </p:nvSpPr>
        <p:spPr>
          <a:xfrm>
            <a:off x="0" y="0"/>
            <a:ext cx="9144000" cy="2602520"/>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6" name="Shape 56"/>
          <p:cNvSpPr/>
          <p:nvPr/>
        </p:nvSpPr>
        <p:spPr>
          <a:xfrm>
            <a:off x="0" y="2602518"/>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7" name="Shape 57"/>
          <p:cNvSpPr txBox="1">
            <a:spLocks noGrp="1"/>
          </p:cNvSpPr>
          <p:nvPr>
            <p:ph type="title"/>
          </p:nvPr>
        </p:nvSpPr>
        <p:spPr>
          <a:xfrm>
            <a:off x="749808" y="118870"/>
            <a:ext cx="8013190" cy="163677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8" name="Shape 58"/>
          <p:cNvSpPr txBox="1">
            <a:spLocks noGrp="1"/>
          </p:cNvSpPr>
          <p:nvPr>
            <p:ph type="body" idx="1"/>
          </p:nvPr>
        </p:nvSpPr>
        <p:spPr>
          <a:xfrm>
            <a:off x="740664" y="1828800"/>
            <a:ext cx="8022336" cy="685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360"/>
              </a:spcBef>
              <a:spcAft>
                <a:spcPts val="0"/>
              </a:spcAft>
              <a:buClr>
                <a:schemeClr val="accent2"/>
              </a:buClr>
              <a:buFont typeface="Noto Sans Symbols"/>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320"/>
              </a:spcBef>
              <a:spcAft>
                <a:spcPts val="0"/>
              </a:spcAft>
              <a:buClr>
                <a:schemeClr val="accent3"/>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280"/>
              </a:spcBef>
              <a:spcAft>
                <a:spcPts val="0"/>
              </a:spcAft>
              <a:buClr>
                <a:schemeClr val="accent4"/>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280"/>
              </a:spcBef>
              <a:spcAft>
                <a:spcPts val="0"/>
              </a:spcAft>
              <a:buClr>
                <a:schemeClr val="accent5"/>
              </a:buClr>
              <a:buFont typeface="Noto Sans Symbols"/>
              <a:buNone/>
              <a:defRPr sz="14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280"/>
              </a:spcBef>
              <a:spcAft>
                <a:spcPts val="0"/>
              </a:spcAft>
              <a:buClr>
                <a:schemeClr val="accent6"/>
              </a:buClr>
              <a:buFont typeface="Noto Sans Symbols"/>
              <a:buNone/>
              <a:defRPr sz="14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280"/>
              </a:spcBef>
              <a:spcAft>
                <a:spcPts val="0"/>
              </a:spcAft>
              <a:buClr>
                <a:schemeClr val="accent1"/>
              </a:buClr>
              <a:buFont typeface="Noto Sans Symbols"/>
              <a:buNone/>
              <a:defRPr sz="14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280"/>
              </a:spcBef>
              <a:spcAft>
                <a:spcPts val="0"/>
              </a:spcAft>
              <a:buClr>
                <a:schemeClr val="accent2"/>
              </a:buClr>
              <a:buFont typeface="Noto Sans Symbols"/>
              <a:buNone/>
              <a:defRPr sz="14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280"/>
              </a:spcBef>
              <a:spcAft>
                <a:spcPts val="0"/>
              </a:spcAft>
              <a:buClr>
                <a:schemeClr val="accent3"/>
              </a:buClr>
              <a:buFont typeface="Noto Sans Symbols"/>
              <a:buNone/>
              <a:defRPr sz="14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Porównanie">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4" name="Shape 64"/>
          <p:cNvSpPr txBox="1">
            <a:spLocks noGrp="1"/>
          </p:cNvSpPr>
          <p:nvPr>
            <p:ph type="body" idx="1"/>
          </p:nvPr>
        </p:nvSpPr>
        <p:spPr>
          <a:xfrm>
            <a:off x="457200" y="1698985"/>
            <a:ext cx="4040187" cy="71535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2449510"/>
            <a:ext cx="4040187" cy="3951286"/>
          </a:xfrm>
          <a:prstGeom prst="rect">
            <a:avLst/>
          </a:prstGeom>
          <a:noFill/>
          <a:ln>
            <a:noFill/>
          </a:ln>
        </p:spPr>
        <p:txBody>
          <a:bodyPr lIns="91425" tIns="91425" rIns="91425" bIns="91425" anchor="t" anchorCtr="0"/>
          <a:lstStyle>
            <a:lvl1pPr marL="438912" marR="0" lvl="0" indent="-88392" algn="l" rtl="0">
              <a:lnSpc>
                <a:spcPct val="100000"/>
              </a:lnSpc>
              <a:spcBef>
                <a:spcPts val="0"/>
              </a:spcBef>
              <a:spcAft>
                <a:spcPts val="0"/>
              </a:spcAft>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45719" algn="l" rtl="0">
              <a:lnSpc>
                <a:spcPct val="100000"/>
              </a:lnSpc>
              <a:spcBef>
                <a:spcPts val="400"/>
              </a:spcBef>
              <a:spcAft>
                <a:spcPts val="0"/>
              </a:spcAft>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6096"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15747"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8636" algn="l" rtl="0">
              <a:lnSpc>
                <a:spcPct val="100000"/>
              </a:lnSpc>
              <a:spcBef>
                <a:spcPts val="320"/>
              </a:spcBef>
              <a:spcAft>
                <a:spcPts val="0"/>
              </a:spcAft>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10667" algn="l" rtl="0">
              <a:lnSpc>
                <a:spcPct val="100000"/>
              </a:lnSpc>
              <a:spcBef>
                <a:spcPts val="320"/>
              </a:spcBef>
              <a:spcAft>
                <a:spcPts val="0"/>
              </a:spcAft>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12700"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14732"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16764" algn="l" rtl="0">
              <a:lnSpc>
                <a:spcPct val="100000"/>
              </a:lnSpc>
              <a:spcBef>
                <a:spcPts val="320"/>
              </a:spcBef>
              <a:spcAft>
                <a:spcPts val="0"/>
              </a:spcAft>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3"/>
          </p:nvPr>
        </p:nvSpPr>
        <p:spPr>
          <a:xfrm>
            <a:off x="4645025" y="1698985"/>
            <a:ext cx="4041773" cy="71535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4"/>
          </p:nvPr>
        </p:nvSpPr>
        <p:spPr>
          <a:xfrm>
            <a:off x="4645025" y="2449510"/>
            <a:ext cx="4041773" cy="3951286"/>
          </a:xfrm>
          <a:prstGeom prst="rect">
            <a:avLst/>
          </a:prstGeom>
          <a:noFill/>
          <a:ln>
            <a:noFill/>
          </a:ln>
        </p:spPr>
        <p:txBody>
          <a:bodyPr lIns="91425" tIns="91425" rIns="91425" bIns="91425" anchor="t" anchorCtr="0"/>
          <a:lstStyle>
            <a:lvl1pPr marL="438912" marR="0" lvl="0" indent="-88392" algn="l" rtl="0">
              <a:lnSpc>
                <a:spcPct val="100000"/>
              </a:lnSpc>
              <a:spcBef>
                <a:spcPts val="0"/>
              </a:spcBef>
              <a:spcAft>
                <a:spcPts val="0"/>
              </a:spcAft>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45719" algn="l" rtl="0">
              <a:lnSpc>
                <a:spcPct val="100000"/>
              </a:lnSpc>
              <a:spcBef>
                <a:spcPts val="400"/>
              </a:spcBef>
              <a:spcAft>
                <a:spcPts val="0"/>
              </a:spcAft>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6096"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15747"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8636" algn="l" rtl="0">
              <a:lnSpc>
                <a:spcPct val="100000"/>
              </a:lnSpc>
              <a:spcBef>
                <a:spcPts val="320"/>
              </a:spcBef>
              <a:spcAft>
                <a:spcPts val="0"/>
              </a:spcAft>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10667" algn="l" rtl="0">
              <a:lnSpc>
                <a:spcPct val="100000"/>
              </a:lnSpc>
              <a:spcBef>
                <a:spcPts val="320"/>
              </a:spcBef>
              <a:spcAft>
                <a:spcPts val="0"/>
              </a:spcAft>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12700"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14732"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16764" algn="l" rtl="0">
              <a:lnSpc>
                <a:spcPct val="100000"/>
              </a:lnSpc>
              <a:spcBef>
                <a:spcPts val="320"/>
              </a:spcBef>
              <a:spcAft>
                <a:spcPts val="0"/>
              </a:spcAft>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3" name="Shape 73"/>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7838" y="152400"/>
            <a:ext cx="2523743" cy="97840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2" name="Shape 82"/>
          <p:cNvSpPr txBox="1">
            <a:spLocks noGrp="1"/>
          </p:cNvSpPr>
          <p:nvPr>
            <p:ph type="body" idx="1"/>
          </p:nvPr>
        </p:nvSpPr>
        <p:spPr>
          <a:xfrm>
            <a:off x="3019375" y="1743133"/>
            <a:ext cx="5920639" cy="4558884"/>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63500"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1"/>
                </a:solidFill>
                <a:latin typeface="Calibri"/>
                <a:ea typeface="Calibri"/>
                <a:cs typeface="Calibri"/>
                <a:sym typeface="Calibri"/>
              </a:defRPr>
            </a:lvl7pPr>
            <a:lvl8pPr marL="2029968" marR="0" lvl="7" indent="65532"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Calibri"/>
                <a:ea typeface="Calibri"/>
                <a:cs typeface="Calibri"/>
                <a:sym typeface="Calibri"/>
              </a:defRPr>
            </a:lvl8pPr>
            <a:lvl9pPr marL="2231136" marR="0" lvl="8" indent="67564" algn="l" rtl="0">
              <a:lnSpc>
                <a:spcPct val="100000"/>
              </a:lnSpc>
              <a:spcBef>
                <a:spcPts val="400"/>
              </a:spcBef>
              <a:spcAft>
                <a:spcPts val="0"/>
              </a:spcAft>
              <a:buClr>
                <a:schemeClr val="accent3"/>
              </a:buClr>
              <a:buSzPct val="10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167838" y="1730016"/>
            <a:ext cx="2468880" cy="45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
        <p:nvSpPr>
          <p:cNvPr id="87" name="Shape 87"/>
          <p:cNvSpPr/>
          <p:nvPr/>
        </p:nvSpPr>
        <p:spPr>
          <a:xfrm>
            <a:off x="2855735" y="0"/>
            <a:ext cx="45718" cy="145389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8" name="Shape 88"/>
          <p:cNvSpPr/>
          <p:nvPr/>
        </p:nvSpPr>
        <p:spPr>
          <a:xfrm>
            <a:off x="2855735" y="0"/>
            <a:ext cx="45718" cy="145389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 name="Shape 13"/>
          <p:cNvSpPr txBox="1">
            <a:spLocks noGrp="1"/>
          </p:cNvSpPr>
          <p:nvPr>
            <p:ph type="body" idx="1"/>
          </p:nvPr>
        </p:nvSpPr>
        <p:spPr>
          <a:xfrm>
            <a:off x="457200" y="1775191"/>
            <a:ext cx="8229600" cy="4625607"/>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6pPr>
            <a:lvl7pPr marL="2743200" marR="0" lvl="6"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7pPr>
            <a:lvl8pPr marL="3200400" marR="0" lvl="7"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8pPr>
            <a:lvl9pPr marL="3657600" marR="0" lvl="8" indent="0" algn="l" rtl="0">
              <a:lnSpc>
                <a:spcPct val="100000"/>
              </a:lnSpc>
              <a:spcBef>
                <a:spcPts val="0"/>
              </a:spcBef>
              <a:spcAft>
                <a:spcPts val="0"/>
              </a:spcAft>
              <a:buClr>
                <a:schemeClr val="lt1"/>
              </a:buClr>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8"/>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9" name="Shape 29"/>
          <p:cNvSpPr txBox="1">
            <a:spLocks noGrp="1"/>
          </p:cNvSpPr>
          <p:nvPr>
            <p:ph type="body" idx="1"/>
          </p:nvPr>
        </p:nvSpPr>
        <p:spPr>
          <a:xfrm>
            <a:off x="457200" y="1775191"/>
            <a:ext cx="8229600" cy="4625607"/>
          </a:xfrm>
          <a:prstGeom prst="rect">
            <a:avLst/>
          </a:prstGeom>
          <a:noFill/>
          <a:ln>
            <a:noFill/>
          </a:ln>
        </p:spPr>
        <p:txBody>
          <a:bodyPr lIns="91425" tIns="91425" rIns="91425" bIns="91425" anchor="t" anchorCtr="0"/>
          <a:lstStyle>
            <a:lvl1pPr marL="438912" marR="0" lvl="0" indent="-9652" algn="l" rtl="0">
              <a:lnSpc>
                <a:spcPct val="100000"/>
              </a:lnSpc>
              <a:spcBef>
                <a:spcPts val="0"/>
              </a:spcBef>
              <a:spcAft>
                <a:spcPts val="0"/>
              </a:spcAft>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38100" algn="l" rtl="0">
              <a:lnSpc>
                <a:spcPct val="100000"/>
              </a:lnSpc>
              <a:spcBef>
                <a:spcPts val="560"/>
              </a:spcBef>
              <a:spcAft>
                <a:spcPts val="0"/>
              </a:spcAft>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70103" algn="l" rtl="0">
              <a:lnSpc>
                <a:spcPct val="100000"/>
              </a:lnSpc>
              <a:spcBef>
                <a:spcPts val="480"/>
              </a:spcBef>
              <a:spcAft>
                <a:spcPts val="0"/>
              </a:spcAft>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6547" algn="l" rtl="0">
              <a:lnSpc>
                <a:spcPct val="100000"/>
              </a:lnSpc>
              <a:spcBef>
                <a:spcPts val="400"/>
              </a:spcBef>
              <a:spcAft>
                <a:spcPts val="0"/>
              </a:spcAft>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59436" algn="l" rtl="0">
              <a:lnSpc>
                <a:spcPct val="100000"/>
              </a:lnSpc>
              <a:spcBef>
                <a:spcPts val="400"/>
              </a:spcBef>
              <a:spcAft>
                <a:spcPts val="0"/>
              </a:spcAft>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1467" algn="l" rtl="0">
              <a:lnSpc>
                <a:spcPct val="100000"/>
              </a:lnSpc>
              <a:spcBef>
                <a:spcPts val="400"/>
              </a:spcBef>
              <a:spcAft>
                <a:spcPts val="0"/>
              </a:spcAft>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3810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40132"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42164" algn="l" rtl="0">
              <a:lnSpc>
                <a:spcPct val="100000"/>
              </a:lnSpc>
              <a:spcBef>
                <a:spcPts val="360"/>
              </a:spcBef>
              <a:spcAft>
                <a:spcPts val="0"/>
              </a:spcAft>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8"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14141"/>
              </a:buClr>
              <a:buFont typeface="Calibri"/>
              <a:buNone/>
              <a:defRPr sz="1200" b="0" i="0" u="none" strike="noStrike" cap="none">
                <a:solidFill>
                  <a:srgbClr val="41414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lnSpc>
                <a:spcPct val="100000"/>
              </a:lnSpc>
              <a:spcBef>
                <a:spcPts val="0"/>
              </a:spcBef>
              <a:spcAft>
                <a:spcPts val="0"/>
              </a:spcAft>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5: </a:t>
            </a:r>
            <a:br>
              <a:rPr lang="pl-PL" sz="2880" b="1" i="0" u="none" strike="noStrike" cap="none" dirty="0">
                <a:solidFill>
                  <a:srgbClr val="FFC700"/>
                </a:solidFill>
                <a:latin typeface="Calibri"/>
                <a:ea typeface="Calibri"/>
                <a:cs typeface="Calibri"/>
                <a:sym typeface="Calibri"/>
              </a:rPr>
            </a:br>
            <a:r>
              <a:rPr lang="pl-PL" sz="4400" b="1" i="0" u="none" strike="noStrike" cap="none" dirty="0">
                <a:solidFill>
                  <a:srgbClr val="FFC700"/>
                </a:solidFill>
                <a:latin typeface="Calibri"/>
                <a:ea typeface="Calibri"/>
                <a:cs typeface="Calibri"/>
                <a:sym typeface="Calibri"/>
              </a:rPr>
              <a:t>Drabiny pożarnicze przenośne</a:t>
            </a:r>
          </a:p>
        </p:txBody>
      </p:sp>
      <p:sp>
        <p:nvSpPr>
          <p:cNvPr id="118" name="Shape 118"/>
          <p:cNvSpPr txBox="1">
            <a:spLocks noGrp="1"/>
          </p:cNvSpPr>
          <p:nvPr>
            <p:ph type="subTitle" idx="1"/>
          </p:nvPr>
        </p:nvSpPr>
        <p:spPr>
          <a:xfrm>
            <a:off x="4786314" y="5301207"/>
            <a:ext cx="4357684" cy="336129"/>
          </a:xfrm>
          <a:prstGeom prst="rect">
            <a:avLst/>
          </a:prstGeom>
          <a:noFill/>
          <a:ln>
            <a:noFill/>
          </a:ln>
        </p:spPr>
        <p:txBody>
          <a:bodyPr lIns="118850" tIns="0" rIns="45700" bIns="0" anchor="b" anchorCtr="0">
            <a:noAutofit/>
          </a:bodyPr>
          <a:lstStyle/>
          <a:p>
            <a:pPr lvl="0">
              <a:buSzPct val="25000"/>
            </a:pPr>
            <a:r>
              <a:rPr lang="pl-PL" sz="1600" b="1" i="1" u="none" strike="noStrike" cap="none" dirty="0">
                <a:solidFill>
                  <a:srgbClr val="FFFFFF"/>
                </a:solidFill>
                <a:latin typeface="Calibri"/>
                <a:ea typeface="Calibri"/>
                <a:cs typeface="Calibri"/>
                <a:sym typeface="Calibri"/>
              </a:rPr>
              <a:t>autor:  </a:t>
            </a:r>
            <a:r>
              <a:rPr lang="pl-PL" b="1" dirty="0"/>
              <a:t>Mariusz Dowgiałło </a:t>
            </a:r>
            <a:endParaRPr lang="pl-PL" sz="2000" b="1" i="0" u="none" strike="noStrike" cap="none" dirty="0">
              <a:solidFill>
                <a:srgbClr val="FFFFFF"/>
              </a:solidFill>
              <a:latin typeface="Calibri"/>
              <a:ea typeface="Calibri"/>
              <a:cs typeface="Calibri"/>
              <a:sym typeface="Calibri"/>
            </a:endParaRPr>
          </a:p>
        </p:txBody>
      </p:sp>
      <p:pic>
        <p:nvPicPr>
          <p:cNvPr id="119" name="Shape 119"/>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0" name="Shape 120"/>
          <p:cNvSpPr txBox="1"/>
          <p:nvPr/>
        </p:nvSpPr>
        <p:spPr>
          <a:xfrm>
            <a:off x="2025948" y="404767"/>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rgbClr val="FFC700"/>
                </a:solidFill>
                <a:latin typeface="Calibri"/>
                <a:ea typeface="Calibri"/>
                <a:cs typeface="Calibri"/>
                <a:sym typeface="Calibri"/>
              </a:rPr>
              <a:t> SZKOLENIE  PODSTAWOWE </a:t>
            </a:r>
            <a:br>
              <a:rPr lang="pl-PL" sz="3330" b="1" dirty="0">
                <a:solidFill>
                  <a:srgbClr val="FFC700"/>
                </a:solidFill>
                <a:latin typeface="Calibri"/>
                <a:ea typeface="Calibri"/>
                <a:cs typeface="Calibri"/>
                <a:sym typeface="Calibri"/>
              </a:rPr>
            </a:br>
            <a:r>
              <a:rPr lang="pl-PL" sz="3330" b="1" dirty="0">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643041" y="285728"/>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07" name="Shape 30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08" name="Shape 30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10</a:t>
            </a:fld>
            <a:endParaRPr lang="pl-PL" sz="1400" b="0" i="0" u="none" strike="noStrike" cap="none">
              <a:solidFill>
                <a:schemeClr val="lt1"/>
              </a:solidFill>
              <a:latin typeface="Calibri"/>
              <a:ea typeface="Calibri"/>
              <a:cs typeface="Calibri"/>
              <a:sym typeface="Calibri"/>
            </a:endParaRPr>
          </a:p>
        </p:txBody>
      </p:sp>
      <p:sp>
        <p:nvSpPr>
          <p:cNvPr id="309" name="Shape 309"/>
          <p:cNvSpPr txBox="1">
            <a:spLocks noGrp="1"/>
          </p:cNvSpPr>
          <p:nvPr>
            <p:ph type="body" idx="2"/>
          </p:nvPr>
        </p:nvSpPr>
        <p:spPr>
          <a:xfrm>
            <a:off x="107504" y="1500174"/>
            <a:ext cx="8921000" cy="514353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nasadkowa, dwuosobowa DN 2,7</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Przęsła drabiny można łączyć maksymalnie                                                                 w zestawy czteroprzęsłowe.</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Bocznice drabiny wykonano z drewna sosnowego.                                           Siedem szczebli wykonano z drewna bukowego                                                          i jeden z blachy stalowej. Bocznice i szczeble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 przekroju posiadają kształt prostokąta.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Ilość szczebli w jednym przęśle – 7 drewnianych,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1 metalowy korytkowy,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przęsła drabiny wynosi  2730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Długość drabiny czteroprzęsłowej 8700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Masa jednego przęsła drabiny 9,1 kg.,</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11" name="Shape 31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pic>
        <p:nvPicPr>
          <p:cNvPr id="312" name="Shape 312"/>
          <p:cNvPicPr preferRelativeResize="0"/>
          <p:nvPr/>
        </p:nvPicPr>
        <p:blipFill rotWithShape="1">
          <a:blip r:embed="rId3">
            <a:alphaModFix/>
          </a:blip>
          <a:srcRect/>
          <a:stretch/>
        </p:blipFill>
        <p:spPr>
          <a:xfrm>
            <a:off x="571472" y="285728"/>
            <a:ext cx="822214" cy="935708"/>
          </a:xfrm>
          <a:prstGeom prst="rect">
            <a:avLst/>
          </a:prstGeom>
          <a:noFill/>
          <a:ln>
            <a:noFill/>
          </a:ln>
        </p:spPr>
      </p:pic>
      <p:pic>
        <p:nvPicPr>
          <p:cNvPr id="313" name="Shape 313"/>
          <p:cNvPicPr preferRelativeResize="0"/>
          <p:nvPr/>
        </p:nvPicPr>
        <p:blipFill rotWithShape="1">
          <a:blip r:embed="rId4">
            <a:alphaModFix/>
          </a:blip>
          <a:srcRect/>
          <a:stretch/>
        </p:blipFill>
        <p:spPr>
          <a:xfrm>
            <a:off x="6429387" y="2214553"/>
            <a:ext cx="959350" cy="4071941"/>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20" name="Shape 32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21" name="Shape 32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11</a:t>
            </a:fld>
            <a:endParaRPr lang="pl-PL" sz="1400" b="0" i="0" u="none" strike="noStrike" cap="none">
              <a:solidFill>
                <a:schemeClr val="lt1"/>
              </a:solidFill>
              <a:latin typeface="Calibri"/>
              <a:ea typeface="Calibri"/>
              <a:cs typeface="Calibri"/>
              <a:sym typeface="Calibri"/>
            </a:endParaRPr>
          </a:p>
        </p:txBody>
      </p:sp>
      <p:sp>
        <p:nvSpPr>
          <p:cNvPr id="322" name="Shape 322"/>
          <p:cNvSpPr txBox="1">
            <a:spLocks noGrp="1"/>
          </p:cNvSpPr>
          <p:nvPr>
            <p:ph type="body" idx="2"/>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Należy pamiętać, że w straży pożarnej używane są również drabiny nasadkowe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Liczba szczebli drewnianych – 6 </a:t>
            </a:r>
            <a:r>
              <a:rPr lang="pl-PL" sz="2000" b="0" i="0" u="none" strike="noStrike" cap="none" dirty="0" err="1">
                <a:solidFill>
                  <a:schemeClr val="dk1"/>
                </a:solidFill>
                <a:latin typeface="Calibri"/>
                <a:ea typeface="Calibri"/>
                <a:cs typeface="Calibri"/>
                <a:sym typeface="Calibri"/>
              </a:rPr>
              <a:t>szt</a:t>
            </a:r>
            <a:r>
              <a:rPr lang="pl-PL" sz="2000" b="0" i="0" u="none" strike="noStrike" cap="none" dirty="0">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(+ 1 szczebel metalowy korytkowy).,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sprawionej – 8490 mm,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masa 1 przęsła – 12 kg.,</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Różnice po sprawieniu kolejnych przęseł:</a:t>
            </a:r>
          </a:p>
          <a:p>
            <a:pPr marL="438912" marR="0" lvl="0" indent="-324612" algn="l" rtl="0">
              <a:lnSpc>
                <a:spcPct val="100000"/>
              </a:lnSpc>
              <a:spcBef>
                <a:spcPts val="0"/>
              </a:spcBef>
              <a:spcAft>
                <a:spcPts val="0"/>
              </a:spcAft>
              <a:buClr>
                <a:schemeClr val="accent1"/>
              </a:buClr>
              <a:buSzPct val="25000"/>
              <a:buFont typeface="Noto Sans Symbols"/>
              <a:buNone/>
            </a:pPr>
            <a:r>
              <a:rPr lang="pl-PL" sz="1200" b="1" i="0" u="none" strike="noStrike" cap="none" dirty="0">
                <a:solidFill>
                  <a:schemeClr val="dk1"/>
                </a:solidFill>
                <a:latin typeface="Calibri"/>
                <a:ea typeface="Calibri"/>
                <a:cs typeface="Calibri"/>
                <a:sym typeface="Calibri"/>
              </a:rPr>
              <a:t>			 STARA		NOWA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 przęsło:	2730		2730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 przęsło:	4650		4720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III przęsło:	6570		6710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IV przęsło:	8490		8700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 związku z różnicą w umiejscowieniu gniazd i bolców mocujących </a:t>
            </a:r>
            <a:r>
              <a:rPr lang="pl-PL" sz="2800" b="1" i="0" u="none" strike="noStrike" cap="none" dirty="0">
                <a:solidFill>
                  <a:schemeClr val="dk1"/>
                </a:solidFill>
                <a:latin typeface="Calibri"/>
                <a:ea typeface="Calibri"/>
                <a:cs typeface="Calibri"/>
                <a:sym typeface="Calibri"/>
              </a:rPr>
              <a:t>nie ma możliwości współpracy </a:t>
            </a:r>
            <a:r>
              <a:rPr lang="pl-PL" sz="2000" b="1" i="0" u="none" strike="noStrike" cap="none" dirty="0">
                <a:solidFill>
                  <a:schemeClr val="dk1"/>
                </a:solidFill>
                <a:latin typeface="Calibri"/>
                <a:ea typeface="Calibri"/>
                <a:cs typeface="Calibri"/>
                <a:sym typeface="Calibri"/>
              </a:rPr>
              <a:t>drabiny „starej” i „nowej” przy sprawianiu kolejnych przęseł.</a:t>
            </a:r>
          </a:p>
        </p:txBody>
      </p:sp>
      <p:sp>
        <p:nvSpPr>
          <p:cNvPr id="323" name="Shape 32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24" name="Shape 32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325" name="Shape 32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26" name="Shape 326"/>
          <p:cNvPicPr preferRelativeResize="0"/>
          <p:nvPr/>
        </p:nvPicPr>
        <p:blipFill rotWithShape="1">
          <a:blip r:embed="rId4">
            <a:alphaModFix/>
          </a:blip>
          <a:srcRect/>
          <a:stretch/>
        </p:blipFill>
        <p:spPr>
          <a:xfrm>
            <a:off x="5143503" y="2143116"/>
            <a:ext cx="1739724" cy="3429023"/>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45" name="Shape 34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46" name="Shape 34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12</a:t>
            </a:fld>
            <a:endParaRPr lang="pl-PL" sz="1400" b="0" i="0" u="none" strike="noStrike" cap="none">
              <a:solidFill>
                <a:schemeClr val="lt1"/>
              </a:solidFill>
              <a:latin typeface="Calibri"/>
              <a:ea typeface="Calibri"/>
              <a:cs typeface="Calibri"/>
              <a:sym typeface="Calibri"/>
            </a:endParaRPr>
          </a:p>
        </p:txBody>
      </p:sp>
      <p:sp>
        <p:nvSpPr>
          <p:cNvPr id="347" name="Shape 347"/>
          <p:cNvSpPr txBox="1">
            <a:spLocks noGrp="1"/>
          </p:cNvSpPr>
          <p:nvPr>
            <p:ph type="body" idx="2"/>
          </p:nvPr>
        </p:nvSpPr>
        <p:spPr>
          <a:xfrm>
            <a:off x="107504" y="1428736"/>
            <a:ext cx="8921000" cy="5286411"/>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nasadkowa, wysuwana dwuosobowa DNW 3080.</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Drabina składa się z trzech przęseł. Bocznice drabiny wykonane                                                 z aluminiowych profili dwuteowych. Szczeble w przekroju  posiadają                             kształt zbliżony do litery D. </a:t>
            </a:r>
          </a:p>
          <a:p>
            <a:pPr marL="438912" marR="0" lvl="0" indent="-172212" algn="l" rtl="0">
              <a:lnSpc>
                <a:spcPct val="100000"/>
              </a:lnSpc>
              <a:spcBef>
                <a:spcPts val="0"/>
              </a:spcBef>
              <a:spcAft>
                <a:spcPts val="0"/>
              </a:spcAft>
              <a:buClr>
                <a:schemeClr val="accent1"/>
              </a:buClr>
              <a:buSzPct val="79999"/>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Drabinę można stosować:</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 każde przęsło indywidualnie (rozmontowanie                                                              drabiny dzięki połączeniu zatrzaskowym trwa                                                                           do 60 sekund) otrzymując trzy przęsła drabiny  przystawnej o długości: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dolne przęsło 3391 mm,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środkowe przęsło 3310 mm</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górne przęsło 3040 mm.</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 jako drabinę wysuwaną.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 Ilość szczebli: – dwa przęsła po 12 i jedno przęsło 11. </a:t>
            </a:r>
          </a:p>
          <a:p>
            <a:pPr marL="438912" marR="0" lvl="0" indent="-172212" algn="l" rtl="0">
              <a:lnSpc>
                <a:spcPct val="100000"/>
              </a:lnSpc>
              <a:spcBef>
                <a:spcPts val="0"/>
              </a:spcBef>
              <a:spcAft>
                <a:spcPts val="0"/>
              </a:spcAft>
              <a:buClr>
                <a:schemeClr val="accent1"/>
              </a:buClr>
              <a:buSzPct val="25000"/>
              <a:buFont typeface="Noto Sans Symbols"/>
              <a:buNone/>
            </a:pPr>
            <a:endParaRPr sz="18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48" name="Shape 34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49" name="Shape 34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50" name="Shape 35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51" name="Shape 351"/>
          <p:cNvPicPr preferRelativeResize="0"/>
          <p:nvPr/>
        </p:nvPicPr>
        <p:blipFill rotWithShape="1">
          <a:blip r:embed="rId4">
            <a:alphaModFix/>
          </a:blip>
          <a:srcRect/>
          <a:stretch/>
        </p:blipFill>
        <p:spPr>
          <a:xfrm>
            <a:off x="7143767" y="1785925"/>
            <a:ext cx="1714511" cy="5072074"/>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33" name="Shape 33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34" name="Shape 33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13</a:t>
            </a:fld>
            <a:endParaRPr lang="pl-PL" sz="1400" b="0" i="0" u="none" strike="noStrike" cap="none">
              <a:solidFill>
                <a:schemeClr val="lt1"/>
              </a:solidFill>
              <a:latin typeface="Calibri"/>
              <a:ea typeface="Calibri"/>
              <a:cs typeface="Calibri"/>
              <a:sym typeface="Calibri"/>
            </a:endParaRPr>
          </a:p>
        </p:txBody>
      </p:sp>
      <p:sp>
        <p:nvSpPr>
          <p:cNvPr id="335" name="Shape 335"/>
          <p:cNvSpPr txBox="1">
            <a:spLocks noGrp="1"/>
          </p:cNvSpPr>
          <p:nvPr>
            <p:ph type="body" idx="2"/>
          </p:nvPr>
        </p:nvSpPr>
        <p:spPr>
          <a:xfrm>
            <a:off x="107504" y="1643050"/>
            <a:ext cx="8921000" cy="492922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336" name="Shape 33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37" name="Shape 33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38" name="Shape 33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71" name="Shape 3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72" name="Shape 3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14</a:t>
            </a:fld>
            <a:endParaRPr lang="pl-PL" sz="1400" b="0" i="0" u="none" strike="noStrike" cap="none">
              <a:solidFill>
                <a:schemeClr val="lt1"/>
              </a:solidFill>
              <a:latin typeface="Calibri"/>
              <a:ea typeface="Calibri"/>
              <a:cs typeface="Calibri"/>
              <a:sym typeface="Calibri"/>
            </a:endParaRPr>
          </a:p>
        </p:txBody>
      </p:sp>
      <p:sp>
        <p:nvSpPr>
          <p:cNvPr id="373" name="Shape 373"/>
          <p:cNvSpPr txBox="1">
            <a:spLocks noGrp="1"/>
          </p:cNvSpPr>
          <p:nvPr>
            <p:ph type="body" idx="2"/>
          </p:nvPr>
        </p:nvSpPr>
        <p:spPr>
          <a:xfrm>
            <a:off x="107504" y="1500174"/>
            <a:ext cx="8921000" cy="5357825"/>
          </a:xfrm>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nasadkowa DN 2,7 (aluminiowa)</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wyposażona w profilowane wymienne stopki zabezpieczające przed poślizgiem,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okucia wykonane z lekkiego metalu,</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sprężynujące sworznie blokujące wykonane ze stali ocynkowanej,</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w jednym przęśle:</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pierwsze przęsło – 9 szczebli,</a:t>
            </a:r>
          </a:p>
          <a:p>
            <a:pPr marL="731520" marR="0" lvl="1" indent="-325119" algn="l" rtl="0">
              <a:lnSpc>
                <a:spcPct val="100000"/>
              </a:lnSpc>
              <a:spcBef>
                <a:spcPts val="0"/>
              </a:spcBef>
              <a:spcAft>
                <a:spcPts val="0"/>
              </a:spcAft>
              <a:buClr>
                <a:schemeClr val="dk1"/>
              </a:buClr>
              <a:buSzPct val="80000"/>
              <a:buFont typeface="Arial"/>
              <a:buChar char="•"/>
            </a:pPr>
            <a:r>
              <a:rPr lang="pl-PL" sz="2000" b="0" i="0" u="none" strike="noStrike" cap="none">
                <a:solidFill>
                  <a:schemeClr val="dk1"/>
                </a:solidFill>
                <a:latin typeface="Calibri"/>
                <a:ea typeface="Calibri"/>
                <a:cs typeface="Calibri"/>
                <a:sym typeface="Calibri"/>
              </a:rPr>
              <a:t>2,3,4 przęsło – 7 szczebli,				</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przęsła – 2640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Długość drabiny czteroprzęsłowej – 8410 mm,</a:t>
            </a:r>
          </a:p>
          <a:p>
            <a:pPr marL="731520" marR="0" lvl="1" indent="-325119"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Masa przęsła – 9,8 kg – 10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akcji gaśniczych w piwnicach, studniach, na poddaszach,</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1800" b="0" i="0" u="none" strike="noStrike" cap="none">
                <a:solidFill>
                  <a:schemeClr val="dk1"/>
                </a:solidFill>
                <a:latin typeface="Calibri"/>
                <a:ea typeface="Calibri"/>
                <a:cs typeface="Calibri"/>
                <a:sym typeface="Calibri"/>
              </a:rPr>
              <a:t>- budowania przepraw poziomych przez rowy, dachy,                                                                             przejścia po kruchym  lodzie itp.</a:t>
            </a:r>
            <a:r>
              <a:rPr lang="pl-PL" sz="2400" b="0" i="0" u="none" strike="noStrike" cap="none">
                <a:solidFill>
                  <a:schemeClr val="dk1"/>
                </a:solidFill>
                <a:latin typeface="Calibri"/>
                <a:ea typeface="Calibri"/>
                <a:cs typeface="Calibri"/>
                <a:sym typeface="Calibri"/>
              </a:rPr>
              <a:t>,</a:t>
            </a: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731520" marR="0" lvl="1" indent="-325119" algn="l" rtl="0">
              <a:lnSpc>
                <a:spcPct val="100000"/>
              </a:lnSpc>
              <a:spcBef>
                <a:spcPts val="0"/>
              </a:spcBef>
              <a:spcAft>
                <a:spcPts val="0"/>
              </a:spcAft>
              <a:buClr>
                <a:schemeClr val="dk1"/>
              </a:buClr>
              <a:buSzPct val="80000"/>
              <a:buFont typeface="Arial"/>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374" name="Shape 37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75" name="Shape 3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76" name="Shape 376"/>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77" name="Shape 377"/>
          <p:cNvPicPr preferRelativeResize="0"/>
          <p:nvPr/>
        </p:nvPicPr>
        <p:blipFill rotWithShape="1">
          <a:blip r:embed="rId4">
            <a:alphaModFix/>
          </a:blip>
          <a:srcRect/>
          <a:stretch/>
        </p:blipFill>
        <p:spPr>
          <a:xfrm>
            <a:off x="5715007" y="2928933"/>
            <a:ext cx="3000364" cy="2250273"/>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58" name="Shape 35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59" name="Shape 35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15</a:t>
            </a:fld>
            <a:endParaRPr lang="pl-PL" sz="1400" b="0" i="0" u="none" strike="noStrike" cap="none">
              <a:solidFill>
                <a:schemeClr val="lt1"/>
              </a:solidFill>
              <a:latin typeface="Calibri"/>
              <a:ea typeface="Calibri"/>
              <a:cs typeface="Calibri"/>
              <a:sym typeface="Calibri"/>
            </a:endParaRPr>
          </a:p>
        </p:txBody>
      </p:sp>
      <p:sp>
        <p:nvSpPr>
          <p:cNvPr id="360" name="Shape 360"/>
          <p:cNvSpPr txBox="1">
            <a:spLocks noGrp="1"/>
          </p:cNvSpPr>
          <p:nvPr>
            <p:ph type="body" idx="2"/>
          </p:nvPr>
        </p:nvSpPr>
        <p:spPr>
          <a:xfrm>
            <a:off x="107504" y="1832843"/>
            <a:ext cx="8921000" cy="4667989"/>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DNW 3080 jest symbolem handlowym producenta.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wynosi 30,5 kg.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Całkowita długość drabiny trzyprzęsłowej wynosi 8010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3430 mm.</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p:txBody>
      </p:sp>
      <p:sp>
        <p:nvSpPr>
          <p:cNvPr id="361" name="Shape 36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62" name="Shape 36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63" name="Shape 363"/>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64" name="Shape 364"/>
          <p:cNvPicPr preferRelativeResize="0"/>
          <p:nvPr/>
        </p:nvPicPr>
        <p:blipFill rotWithShape="1">
          <a:blip r:embed="rId4">
            <a:alphaModFix/>
          </a:blip>
          <a:srcRect/>
          <a:stretch/>
        </p:blipFill>
        <p:spPr>
          <a:xfrm>
            <a:off x="7286643" y="1500174"/>
            <a:ext cx="1714511" cy="5357825"/>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84" name="Shape 38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85" name="Shape 38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16</a:t>
            </a:fld>
            <a:endParaRPr lang="pl-PL" sz="1400" b="0" i="0" u="none" strike="noStrike" cap="none">
              <a:solidFill>
                <a:schemeClr val="lt1"/>
              </a:solidFill>
              <a:latin typeface="Calibri"/>
              <a:ea typeface="Calibri"/>
              <a:cs typeface="Calibri"/>
              <a:sym typeface="Calibri"/>
            </a:endParaRPr>
          </a:p>
        </p:txBody>
      </p:sp>
      <p:sp>
        <p:nvSpPr>
          <p:cNvPr id="386" name="Shape 38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387" name="Shape 38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88" name="Shape 388"/>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389" name="Shape 389"/>
          <p:cNvPicPr preferRelativeResize="0"/>
          <p:nvPr/>
        </p:nvPicPr>
        <p:blipFill rotWithShape="1">
          <a:blip r:embed="rId4">
            <a:alphaModFix/>
          </a:blip>
          <a:srcRect/>
          <a:stretch/>
        </p:blipFill>
        <p:spPr>
          <a:xfrm>
            <a:off x="6000760" y="3000372"/>
            <a:ext cx="2214578" cy="3590103"/>
          </a:xfrm>
          <a:prstGeom prst="rect">
            <a:avLst/>
          </a:prstGeom>
          <a:noFill/>
          <a:ln>
            <a:noFill/>
          </a:ln>
        </p:spPr>
      </p:pic>
      <p:sp>
        <p:nvSpPr>
          <p:cNvPr id="390" name="Shape 390"/>
          <p:cNvSpPr txBox="1"/>
          <p:nvPr/>
        </p:nvSpPr>
        <p:spPr>
          <a:xfrm>
            <a:off x="571472" y="1857364"/>
            <a:ext cx="8286807" cy="135421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pl-PL" sz="1800" b="1" i="0" u="none" strike="noStrike" cap="none">
                <a:solidFill>
                  <a:srgbClr val="000000"/>
                </a:solidFill>
                <a:latin typeface="Arial"/>
                <a:ea typeface="Arial"/>
                <a:cs typeface="Arial"/>
                <a:sym typeface="Arial"/>
              </a:rPr>
              <a:t>Drabina ratownicza, wysuwana, trzyosobowa ZS 2095 </a:t>
            </a:r>
          </a:p>
          <a:p>
            <a:pPr marL="0" marR="0" lvl="0" indent="0" algn="l" rtl="0">
              <a:lnSpc>
                <a:spcPct val="100000"/>
              </a:lnSpc>
              <a:spcBef>
                <a:spcPts val="0"/>
              </a:spcBef>
              <a:spcAft>
                <a:spcPts val="0"/>
              </a:spcAft>
              <a:buClr>
                <a:srgbClr val="000000"/>
              </a:buClr>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Drabina dwuprzęsłowa, trzyosobowa wykonana ze stopów aluminium. Bocznice mają kolor czarny, co w przypadku używania w zimie ma istotne znaczenie, ponieważ są cieplejsze      o około 40% od bocznic w kolorze srebrnym .</a:t>
            </a:r>
          </a:p>
        </p:txBody>
      </p:sp>
      <p:sp>
        <p:nvSpPr>
          <p:cNvPr id="391" name="Shape 391"/>
          <p:cNvSpPr txBox="1"/>
          <p:nvPr/>
        </p:nvSpPr>
        <p:spPr>
          <a:xfrm>
            <a:off x="642910" y="3214685"/>
            <a:ext cx="5000660" cy="18158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pl-PL" sz="1600" b="0" i="0" u="none" strike="noStrike" cap="none">
                <a:solidFill>
                  <a:srgbClr val="000000"/>
                </a:solidFill>
                <a:latin typeface="Arial"/>
                <a:ea typeface="Arial"/>
                <a:cs typeface="Arial"/>
                <a:sym typeface="Arial"/>
              </a:rPr>
              <a:t>Szczeble w przekroju posiadają kształt zbliżony                                                                        do litery D, wskazują prawidłowy kąt ustawienia                                                              drabiny oraz dają bezpieczną, poziomą                                                    płaszczyznę do stania.  Bocznice wykonane                                                                                     są z profili o przekroju dwuteowym co umożliwia                                                              idealne zamocowanie  szczebla oraz stanowi                                                                                      o lekkości konstrukcji.</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398" name="Shape 3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399" name="Shape 3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17</a:t>
            </a:fld>
            <a:endParaRPr lang="pl-PL" sz="1400" b="0" i="0" u="none" strike="noStrike" cap="none">
              <a:solidFill>
                <a:schemeClr val="lt1"/>
              </a:solidFill>
              <a:latin typeface="Calibri"/>
              <a:ea typeface="Calibri"/>
              <a:cs typeface="Calibri"/>
              <a:sym typeface="Calibri"/>
            </a:endParaRPr>
          </a:p>
        </p:txBody>
      </p:sp>
      <p:sp>
        <p:nvSpPr>
          <p:cNvPr id="400" name="Shape 400"/>
          <p:cNvSpPr txBox="1">
            <a:spLocks noGrp="1"/>
          </p:cNvSpPr>
          <p:nvPr>
            <p:ph type="body" idx="2"/>
          </p:nvPr>
        </p:nvSpPr>
        <p:spPr>
          <a:xfrm>
            <a:off x="0" y="1832843"/>
            <a:ext cx="9028503" cy="459655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 19</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w przęśle (38 łącznie),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drabiny 43,9 kg.,</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całkowita po wysunięciu 9510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 5460 mm.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symbol ZS 2095 jest symbolem handlowym producenta.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a:t>
            </a:r>
            <a:r>
              <a:rPr lang="pl-PL" sz="2400" b="1" i="0" u="none" strike="noStrike" cap="none">
                <a:solidFill>
                  <a:schemeClr val="dk1"/>
                </a:solidFill>
                <a:latin typeface="Calibri"/>
                <a:ea typeface="Calibri"/>
                <a:cs typeface="Calibri"/>
                <a:sym typeface="Calibri"/>
              </a:rPr>
              <a:t>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01" name="Shape 40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02" name="Shape 402"/>
          <p:cNvSpPr txBox="1">
            <a:spLocks noGrp="1"/>
          </p:cNvSpPr>
          <p:nvPr>
            <p:ph type="body" idx="2"/>
          </p:nvPr>
        </p:nvSpPr>
        <p:spPr>
          <a:xfrm>
            <a:off x="6055648"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403" name="Shape 403"/>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23" name="Shape 4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24" name="Shape 4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18</a:t>
            </a:fld>
            <a:endParaRPr lang="pl-PL" sz="1400" b="0" i="0" u="none" strike="noStrike" cap="none">
              <a:solidFill>
                <a:schemeClr val="lt1"/>
              </a:solidFill>
              <a:latin typeface="Calibri"/>
              <a:ea typeface="Calibri"/>
              <a:cs typeface="Calibri"/>
              <a:sym typeface="Calibri"/>
            </a:endParaRPr>
          </a:p>
        </p:txBody>
      </p:sp>
      <p:sp>
        <p:nvSpPr>
          <p:cNvPr id="425" name="Shape 425"/>
          <p:cNvSpPr txBox="1">
            <a:spLocks noGrp="1"/>
          </p:cNvSpPr>
          <p:nvPr>
            <p:ph type="body" idx="2"/>
          </p:nvPr>
        </p:nvSpPr>
        <p:spPr>
          <a:xfrm>
            <a:off x="169155" y="1547091"/>
            <a:ext cx="6059410" cy="5074046"/>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800" b="1" i="0" u="none" strike="noStrike" cap="none" dirty="0">
                <a:solidFill>
                  <a:schemeClr val="dk1"/>
                </a:solidFill>
                <a:latin typeface="Calibri"/>
                <a:ea typeface="Calibri"/>
                <a:cs typeface="Calibri"/>
                <a:sym typeface="Calibri"/>
              </a:rPr>
              <a:t>Drabina ratownicza, wysuwana, dwuosobowa D10 W</a:t>
            </a:r>
            <a:r>
              <a:rPr lang="pl-PL" sz="2000" b="0" i="0" u="none" strike="noStrike" cap="none" dirty="0">
                <a:solidFill>
                  <a:schemeClr val="dk1"/>
                </a:solidFill>
                <a:latin typeface="Calibri"/>
                <a:ea typeface="Calibri"/>
                <a:cs typeface="Calibri"/>
                <a:sym typeface="Calibri"/>
              </a:rPr>
              <a:t>  (symbol)</a:t>
            </a: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dwóch przęseł.  Bocznice drabiny wykonano z drewna  sosnowego. Szczeble wykonano z drewna bukowego w przekroju posiadają kształt  prostokąta,</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Drążki podporowe wykonano ze  stalowych  rur,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Ilość szczebli: 17 w każdym przęśle,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całkowita drabiny wynosi 72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Całkowita długość drabiny po wysunięciu  wynosi 10000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transportowa 5890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Górne przęsło drabiny jest wysuwane przy pomocy liny,</a:t>
            </a:r>
          </a:p>
          <a:p>
            <a:pPr marL="438912" marR="0" lvl="0" indent="-172212" algn="l" rtl="0">
              <a:lnSpc>
                <a:spcPct val="100000"/>
              </a:lnSpc>
              <a:spcBef>
                <a:spcPts val="0"/>
              </a:spcBef>
              <a:spcAft>
                <a:spcPts val="0"/>
              </a:spcAft>
              <a:buClr>
                <a:schemeClr val="dk1"/>
              </a:buClr>
              <a:buSzPct val="25000"/>
              <a:buFont typeface="Noto Sans Symbols"/>
              <a:buNone/>
            </a:pPr>
            <a:endParaRPr lang="pl-PL"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426" name="Shape 426"/>
          <p:cNvSpPr txBox="1">
            <a:spLocks noGrp="1"/>
          </p:cNvSpPr>
          <p:nvPr>
            <p:ph type="body" idx="2"/>
          </p:nvPr>
        </p:nvSpPr>
        <p:spPr>
          <a:xfrm>
            <a:off x="5857883"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427" name="Shape 427"/>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428" name="Shape 428"/>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 name="Obraz 1"/>
          <p:cNvPicPr>
            <a:picLocks noChangeAspect="1"/>
          </p:cNvPicPr>
          <p:nvPr/>
        </p:nvPicPr>
        <p:blipFill>
          <a:blip r:embed="rId4"/>
          <a:stretch>
            <a:fillRect/>
          </a:stretch>
        </p:blipFill>
        <p:spPr>
          <a:xfrm>
            <a:off x="6426330" y="1636811"/>
            <a:ext cx="2330964" cy="4877968"/>
          </a:xfrm>
          <a:prstGeom prst="rect">
            <a:avLst/>
          </a:prstGeom>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35" name="Shape 4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36" name="Shape 4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19</a:t>
            </a:fld>
            <a:endParaRPr lang="pl-PL" sz="1400" b="0" i="0" u="none" strike="noStrike" cap="none">
              <a:solidFill>
                <a:schemeClr val="lt1"/>
              </a:solidFill>
              <a:latin typeface="Calibri"/>
              <a:ea typeface="Calibri"/>
              <a:cs typeface="Calibri"/>
              <a:sym typeface="Calibri"/>
            </a:endParaRPr>
          </a:p>
        </p:txBody>
      </p:sp>
      <p:sp>
        <p:nvSpPr>
          <p:cNvPr id="437" name="Shape 437"/>
          <p:cNvSpPr txBox="1">
            <a:spLocks noGrp="1"/>
          </p:cNvSpPr>
          <p:nvPr>
            <p:ph type="body" idx="2"/>
          </p:nvPr>
        </p:nvSpPr>
        <p:spPr>
          <a:xfrm>
            <a:off x="107504" y="1643050"/>
            <a:ext cx="8921000" cy="4714907"/>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 </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a:t>
            </a:r>
            <a:r>
              <a:rPr lang="pl-PL" sz="2000" b="1" i="0" u="none" strike="noStrike" cap="none">
                <a:solidFill>
                  <a:schemeClr val="dk1"/>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p:txBody>
      </p:sp>
      <p:sp>
        <p:nvSpPr>
          <p:cNvPr id="438" name="Shape 43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39" name="Shape 43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40" name="Shape 44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41" name="Shape 441"/>
          <p:cNvPicPr preferRelativeResize="0"/>
          <p:nvPr/>
        </p:nvPicPr>
        <p:blipFill rotWithShape="1">
          <a:blip r:embed="rId4">
            <a:alphaModFix/>
          </a:blip>
          <a:srcRect/>
          <a:stretch/>
        </p:blipFill>
        <p:spPr>
          <a:xfrm>
            <a:off x="5857883" y="1485900"/>
            <a:ext cx="2500330" cy="5229247"/>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a:t>MATERIAŁ NAUCZANIA</a:t>
            </a:r>
            <a:endParaRPr lang="pl-PL" altLang="pl-PL" sz="3600" b="1" dirty="0"/>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
        <p:nvSpPr>
          <p:cNvPr id="5" name="Symbol zastępczy numeru slajdu 4"/>
          <p:cNvSpPr>
            <a:spLocks noGrp="1" noChangeAspect="1"/>
          </p:cNvSpPr>
          <p:nvPr>
            <p:ph type="sldNum" sz="quarter" idx="12"/>
          </p:nvPr>
        </p:nvSpPr>
        <p:spPr>
          <a:xfrm>
            <a:off x="8559529" y="0"/>
            <a:ext cx="584471" cy="250031"/>
          </a:xfrm>
        </p:spPr>
        <p:txBody>
          <a:bodyPr/>
          <a:lstStyle/>
          <a:p>
            <a:r>
              <a:rPr lang="pl-PL" altLang="pl-PL" sz="1050" dirty="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10" name="Symbol zastępczy zawartości 1"/>
          <p:cNvSpPr>
            <a:spLocks noGrp="1"/>
          </p:cNvSpPr>
          <p:nvPr>
            <p:ph sz="quarter" idx="2"/>
          </p:nvPr>
        </p:nvSpPr>
        <p:spPr>
          <a:xfrm>
            <a:off x="597391" y="1820301"/>
            <a:ext cx="8295089" cy="4545330"/>
          </a:xfrm>
        </p:spPr>
        <p:txBody>
          <a:bodyPr>
            <a:normAutofit fontScale="92500"/>
          </a:bodyPr>
          <a:lstStyle/>
          <a:p>
            <a:r>
              <a:rPr lang="pl-PL" dirty="0"/>
              <a:t> Rodzaje drabin pożarniczych i ich przeznaczenie;</a:t>
            </a:r>
          </a:p>
          <a:p>
            <a:r>
              <a:rPr lang="pl-PL" dirty="0"/>
              <a:t> Budowa poszczególnych typów drabin pożarniczych przenośnych;</a:t>
            </a:r>
          </a:p>
          <a:p>
            <a:r>
              <a:rPr lang="pl-PL" dirty="0"/>
              <a:t> Sprawianie drabin przenośnych;</a:t>
            </a:r>
          </a:p>
          <a:p>
            <a:r>
              <a:rPr lang="pl-PL" dirty="0"/>
              <a:t> Zabezpieczenie ratowników i linii wężowych.</a:t>
            </a:r>
          </a:p>
          <a:p>
            <a:endParaRPr lang="pl-PL" dirty="0"/>
          </a:p>
          <a:p>
            <a:endParaRPr lang="pl-PL" dirty="0"/>
          </a:p>
          <a:p>
            <a:pPr marL="118872" indent="0" algn="r">
              <a:buNone/>
            </a:pPr>
            <a:r>
              <a:rPr lang="pl-PL" dirty="0"/>
              <a:t>Czas: 1T</a:t>
            </a:r>
          </a:p>
          <a:p>
            <a:endParaRPr lang="pl-PL" dirty="0">
              <a:latin typeface="Arial" panose="020B0604020202020204" pitchFamily="34" charset="0"/>
              <a:cs typeface="Arial" panose="020B0604020202020204" pitchFamily="34" charset="0"/>
            </a:endParaRP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39" y="254969"/>
            <a:ext cx="822216" cy="935708"/>
          </a:xfrm>
          <a:prstGeom prst="rect">
            <a:avLst/>
          </a:prstGeom>
        </p:spPr>
      </p:pic>
    </p:spTree>
    <p:extLst>
      <p:ext uri="{BB962C8B-B14F-4D97-AF65-F5344CB8AC3E}">
        <p14:creationId xmlns:p14="http://schemas.microsoft.com/office/powerpoint/2010/main" val="86888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48" name="Shape 4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49" name="Shape 4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20</a:t>
            </a:fld>
            <a:endParaRPr lang="pl-PL" sz="1400" b="0" i="0" u="none" strike="noStrike" cap="none">
              <a:solidFill>
                <a:schemeClr val="lt1"/>
              </a:solidFill>
              <a:latin typeface="Calibri"/>
              <a:ea typeface="Calibri"/>
              <a:cs typeface="Calibri"/>
              <a:sym typeface="Calibri"/>
            </a:endParaRPr>
          </a:p>
        </p:txBody>
      </p:sp>
      <p:sp>
        <p:nvSpPr>
          <p:cNvPr id="450" name="Shape 450"/>
          <p:cNvSpPr txBox="1">
            <a:spLocks noGrp="1"/>
          </p:cNvSpPr>
          <p:nvPr>
            <p:ph type="body" idx="2"/>
          </p:nvPr>
        </p:nvSpPr>
        <p:spPr>
          <a:xfrm>
            <a:off x="107504" y="1832843"/>
            <a:ext cx="6238212"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Drabina ratownicza - dwuosobowa S 18</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Drabina składa się z jednego przęsła. Bocznice drabiny wykonane  z aluminiowych profili o przekroju prostokątnym. Szczeble w przekroju posiadają kształt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Długość drabiny wynosi 5013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Masa drabiny 13,1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Symbol S 18 oznacza jedno przęsło z 18 szczeblami.</a:t>
            </a:r>
          </a:p>
        </p:txBody>
      </p:sp>
      <p:sp>
        <p:nvSpPr>
          <p:cNvPr id="451" name="Shape 45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52" name="Shape 4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53" name="Shape 453"/>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 name="Obraz 1"/>
          <p:cNvPicPr>
            <a:picLocks noChangeAspect="1"/>
          </p:cNvPicPr>
          <p:nvPr/>
        </p:nvPicPr>
        <p:blipFill>
          <a:blip r:embed="rId4"/>
          <a:stretch>
            <a:fillRect/>
          </a:stretch>
        </p:blipFill>
        <p:spPr>
          <a:xfrm>
            <a:off x="6928642" y="1599706"/>
            <a:ext cx="1516932" cy="5024487"/>
          </a:xfrm>
          <a:prstGeom prst="rect">
            <a:avLst/>
          </a:prstGeom>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60" name="Shape 46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61" name="Shape 46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21</a:t>
            </a:fld>
            <a:endParaRPr lang="pl-PL" sz="1400" b="0" i="0" u="none" strike="noStrike" cap="none">
              <a:solidFill>
                <a:schemeClr val="lt1"/>
              </a:solidFill>
              <a:latin typeface="Calibri"/>
              <a:ea typeface="Calibri"/>
              <a:cs typeface="Calibri"/>
              <a:sym typeface="Calibri"/>
            </a:endParaRPr>
          </a:p>
        </p:txBody>
      </p:sp>
      <p:sp>
        <p:nvSpPr>
          <p:cNvPr id="462" name="Shape 462"/>
          <p:cNvSpPr txBox="1">
            <a:spLocks noGrp="1"/>
          </p:cNvSpPr>
          <p:nvPr>
            <p:ph type="body" idx="2"/>
          </p:nvPr>
        </p:nvSpPr>
        <p:spPr>
          <a:xfrm>
            <a:off x="448276" y="1920978"/>
            <a:ext cx="5268727"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a:t>
            </a: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a:t>
            </a:r>
            <a:r>
              <a:rPr lang="pl-PL" sz="2000" b="1" i="0" u="none" strike="noStrike" cap="none" dirty="0">
                <a:solidFill>
                  <a:schemeClr val="dk1"/>
                </a:solidFill>
                <a:latin typeface="Calibri"/>
                <a:ea typeface="Calibri"/>
                <a:cs typeface="Calibri"/>
                <a:sym typeface="Calibri"/>
              </a:rPr>
              <a:t> </a:t>
            </a:r>
            <a:r>
              <a:rPr lang="pl-PL" sz="2000" b="0" i="0" u="none" strike="noStrike" cap="none" dirty="0">
                <a:solidFill>
                  <a:schemeClr val="dk1"/>
                </a:solidFill>
                <a:latin typeface="Calibri"/>
                <a:ea typeface="Calibri"/>
                <a:cs typeface="Calibri"/>
                <a:sym typeface="Calibri"/>
              </a:rPr>
              <a:t>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463" name="Shape 46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64" name="Shape 46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65" name="Shape 46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66" name="Shape 466"/>
          <p:cNvPicPr preferRelativeResize="0"/>
          <p:nvPr/>
        </p:nvPicPr>
        <p:blipFill rotWithShape="1">
          <a:blip r:embed="rId4">
            <a:alphaModFix/>
          </a:blip>
          <a:srcRect/>
          <a:stretch/>
        </p:blipFill>
        <p:spPr>
          <a:xfrm>
            <a:off x="6594298" y="1549922"/>
            <a:ext cx="1359881" cy="51263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73" name="Shape 47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74" name="Shape 47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22</a:t>
            </a:fld>
            <a:endParaRPr lang="pl-PL" sz="1400" b="0" i="0" u="none" strike="noStrike" cap="none">
              <a:solidFill>
                <a:schemeClr val="lt1"/>
              </a:solidFill>
              <a:latin typeface="Calibri"/>
              <a:ea typeface="Calibri"/>
              <a:cs typeface="Calibri"/>
              <a:sym typeface="Calibri"/>
            </a:endParaRPr>
          </a:p>
        </p:txBody>
      </p:sp>
      <p:sp>
        <p:nvSpPr>
          <p:cNvPr id="475" name="Shape 475"/>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 dwuosobowa 2x18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dwóch  przęseł. Bocznice  drabiny wykonane                             z aluminiowych profili o przekroju prostokątnym,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Aluminiowe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oznacza dwa przęsła po 18 szczebli,</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30,50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5223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9420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przęsło drabiny jest wysuwane przy pomocy liny.</a:t>
            </a:r>
          </a:p>
        </p:txBody>
      </p:sp>
      <p:sp>
        <p:nvSpPr>
          <p:cNvPr id="476" name="Shape 47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77" name="Shape 477"/>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78" name="Shape 47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98" name="Shape 49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99" name="Shape 49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23</a:t>
            </a:fld>
            <a:endParaRPr lang="pl-PL" sz="1400" b="0" i="0" u="none" strike="noStrike" cap="none">
              <a:solidFill>
                <a:schemeClr val="lt1"/>
              </a:solidFill>
              <a:latin typeface="Calibri"/>
              <a:ea typeface="Calibri"/>
              <a:cs typeface="Calibri"/>
              <a:sym typeface="Calibri"/>
            </a:endParaRPr>
          </a:p>
        </p:txBody>
      </p:sp>
      <p:sp>
        <p:nvSpPr>
          <p:cNvPr id="500" name="Shape 500"/>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dwuosobowa 3x14 S</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 Szczeble w przekroju posiadają kształt zbliżony do kwadratu,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symbol 3x14 S oznacza trzy przęsła po 14 szczebli,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Masa drabiny 47,0 kg.,</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9760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4175 mm.,</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Górne i środkowe przęsło drabiny jest wysuwane przy pomocy liny.</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01" name="Shape 50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02" name="Shape 50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03" name="Shape 503"/>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485" name="Shape 4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86" name="Shape 4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24</a:t>
            </a:fld>
            <a:endParaRPr lang="pl-PL" sz="1400" b="0" i="0" u="none" strike="noStrike" cap="none">
              <a:solidFill>
                <a:schemeClr val="lt1"/>
              </a:solidFill>
              <a:latin typeface="Calibri"/>
              <a:ea typeface="Calibri"/>
              <a:cs typeface="Calibri"/>
              <a:sym typeface="Calibri"/>
            </a:endParaRPr>
          </a:p>
        </p:txBody>
      </p:sp>
      <p:sp>
        <p:nvSpPr>
          <p:cNvPr id="487" name="Shape 487"/>
          <p:cNvSpPr txBox="1">
            <a:spLocks noGrp="1"/>
          </p:cNvSpPr>
          <p:nvPr>
            <p:ph type="body" idx="2"/>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budowania przepraw poziomych przez                                                                           rowy, dachy,  przejścia po kruchym lodzie itp.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dirty="0">
              <a:solidFill>
                <a:schemeClr val="dk1"/>
              </a:solidFill>
              <a:latin typeface="Calibri"/>
              <a:ea typeface="Calibri"/>
              <a:cs typeface="Calibri"/>
              <a:sym typeface="Calibri"/>
            </a:endParaRPr>
          </a:p>
        </p:txBody>
      </p:sp>
      <p:sp>
        <p:nvSpPr>
          <p:cNvPr id="488" name="Shape 48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89" name="Shape 4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90" name="Shape 49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91" name="Shape 491"/>
          <p:cNvPicPr preferRelativeResize="0"/>
          <p:nvPr/>
        </p:nvPicPr>
        <p:blipFill rotWithShape="1">
          <a:blip r:embed="rId4">
            <a:alphaModFix/>
          </a:blip>
          <a:srcRect/>
          <a:stretch/>
        </p:blipFill>
        <p:spPr>
          <a:xfrm>
            <a:off x="6143635" y="1428736"/>
            <a:ext cx="2286015" cy="5429263"/>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10" name="Shape 5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11" name="Shape 5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25</a:t>
            </a:fld>
            <a:endParaRPr lang="pl-PL" sz="1400" b="0" i="0" u="none" strike="noStrike" cap="none">
              <a:solidFill>
                <a:schemeClr val="lt1"/>
              </a:solidFill>
              <a:latin typeface="Calibri"/>
              <a:ea typeface="Calibri"/>
              <a:cs typeface="Calibri"/>
              <a:sym typeface="Calibri"/>
            </a:endParaRPr>
          </a:p>
        </p:txBody>
      </p:sp>
      <p:sp>
        <p:nvSpPr>
          <p:cNvPr id="512" name="Shape 512"/>
          <p:cNvSpPr txBox="1">
            <a:spLocks noGrp="1"/>
          </p:cNvSpPr>
          <p:nvPr>
            <p:ph type="body" idx="2"/>
          </p:nvPr>
        </p:nvSpPr>
        <p:spPr>
          <a:xfrm>
            <a:off x="107504" y="1428736"/>
            <a:ext cx="8921000" cy="542926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         </a:t>
            </a:r>
          </a:p>
          <a:p>
            <a:pPr marL="438912" marR="0" lvl="0" indent="-1722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 przejścia po kruchym lodzie itp.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513" name="Shape 51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14" name="Shape 5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15" name="Shape 51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16" name="Shape 516"/>
          <p:cNvPicPr preferRelativeResize="0"/>
          <p:nvPr/>
        </p:nvPicPr>
        <p:blipFill rotWithShape="1">
          <a:blip r:embed="rId4">
            <a:alphaModFix/>
          </a:blip>
          <a:srcRect/>
          <a:stretch/>
        </p:blipFill>
        <p:spPr>
          <a:xfrm>
            <a:off x="6429387" y="1428736"/>
            <a:ext cx="1857388" cy="5429263"/>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35" name="Shape 53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36" name="Shape 53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26</a:t>
            </a:fld>
            <a:endParaRPr lang="pl-PL" sz="1400" b="0" i="0" u="none" strike="noStrike" cap="none">
              <a:solidFill>
                <a:schemeClr val="lt1"/>
              </a:solidFill>
              <a:latin typeface="Calibri"/>
              <a:ea typeface="Calibri"/>
              <a:cs typeface="Calibri"/>
              <a:sym typeface="Calibri"/>
            </a:endParaRPr>
          </a:p>
        </p:txBody>
      </p:sp>
      <p:sp>
        <p:nvSpPr>
          <p:cNvPr id="537" name="Shape 537"/>
          <p:cNvSpPr txBox="1">
            <a:spLocks noGrp="1"/>
          </p:cNvSpPr>
          <p:nvPr>
            <p:ph type="body" idx="2"/>
          </p:nvPr>
        </p:nvSpPr>
        <p:spPr>
          <a:xfrm>
            <a:off x="107504" y="1500174"/>
            <a:ext cx="8921000" cy="5214973"/>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endParaRPr sz="24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podawania prądów gaśniczych,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prowadzenia ewakuacji (znoszenie z góry                                                                        i wynoszenie z wykopów  rannych itp.),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budowania przepraw poziomych przez rowy, dachy,</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przejścia po kruchym lodzie itp. </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38" name="Shape 53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39" name="Shape 539"/>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540" name="Shape 54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41" name="Shape 541"/>
          <p:cNvPicPr preferRelativeResize="0"/>
          <p:nvPr/>
        </p:nvPicPr>
        <p:blipFill rotWithShape="1">
          <a:blip r:embed="rId4">
            <a:alphaModFix/>
          </a:blip>
          <a:srcRect/>
          <a:stretch/>
        </p:blipFill>
        <p:spPr>
          <a:xfrm>
            <a:off x="6454775" y="1428734"/>
            <a:ext cx="2019299" cy="5429264"/>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Pozostałe drabiny stosowane                                    w działaniach ratowniczych</a:t>
            </a:r>
          </a:p>
        </p:txBody>
      </p:sp>
      <p:sp>
        <p:nvSpPr>
          <p:cNvPr id="523" name="Shape 52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24" name="Shape 52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27</a:t>
            </a:fld>
            <a:endParaRPr lang="pl-PL" sz="1400" b="0" i="0" u="none" strike="noStrike" cap="none">
              <a:solidFill>
                <a:schemeClr val="lt1"/>
              </a:solidFill>
              <a:latin typeface="Calibri"/>
              <a:ea typeface="Calibri"/>
              <a:cs typeface="Calibri"/>
              <a:sym typeface="Calibri"/>
            </a:endParaRPr>
          </a:p>
        </p:txBody>
      </p:sp>
      <p:sp>
        <p:nvSpPr>
          <p:cNvPr id="525" name="Shape 525"/>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ctr" rtl="0">
              <a:lnSpc>
                <a:spcPct val="100000"/>
              </a:lnSpc>
              <a:spcBef>
                <a:spcPts val="0"/>
              </a:spcBef>
              <a:spcAft>
                <a:spcPts val="0"/>
              </a:spcAft>
              <a:buClr>
                <a:schemeClr val="accent1"/>
              </a:buClr>
              <a:buSzPct val="25000"/>
              <a:buFont typeface="Noto Sans Symbols"/>
              <a:buNone/>
            </a:pPr>
            <a:r>
              <a:rPr lang="pl-PL" sz="2400" b="1" i="0" u="none" strike="noStrike" cap="none">
                <a:solidFill>
                  <a:schemeClr val="dk1"/>
                </a:solidFill>
                <a:latin typeface="Calibri"/>
                <a:ea typeface="Calibri"/>
                <a:cs typeface="Calibri"/>
                <a:sym typeface="Calibri"/>
              </a:rPr>
              <a:t>Drabina ratownicza, wysuwana trzyprzęsłowa trzyosobowa.</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Drabina składa się z trzech przęseł. Bocznice drabiny wykonane z aluminiowych profili o przekroju prostokątnym,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Szczeble w przekroju posiadają kształt zbliżony do kwadratu,</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Drążki podporowe wykonano z rur aluminiowych. Drążki podporowe pokryto wykładziną antypoślizgową na długości 2,10 m,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Ilość szczebli:  po 17 w każdym przęśle,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Masa całkowita drabiny wynosi 82,20 kg. ,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Całkowita długość drabiny po wysunięciu wynosi 13905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Długość transportowa 5528 mm.,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Przęsło środkowe i górne drabiny jest wysuwane przy pomocy liny.</a:t>
            </a: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26" name="Shape 52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27" name="Shape 527"/>
          <p:cNvSpPr txBox="1">
            <a:spLocks noGrp="1"/>
          </p:cNvSpPr>
          <p:nvPr>
            <p:ph type="body" idx="2"/>
          </p:nvPr>
        </p:nvSpPr>
        <p:spPr>
          <a:xfrm>
            <a:off x="5786446" y="5929330"/>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528" name="Shape 52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155446"/>
            <a:ext cx="8229600" cy="1252726"/>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75" name="Shape 175"/>
          <p:cNvSpPr txBox="1">
            <a:spLocks noGrp="1"/>
          </p:cNvSpPr>
          <p:nvPr>
            <p:ph type="body" idx="1"/>
          </p:nvPr>
        </p:nvSpPr>
        <p:spPr>
          <a:xfrm>
            <a:off x="457200" y="1500174"/>
            <a:ext cx="8229600" cy="4900625"/>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rgbClr val="000000"/>
                </a:solidFill>
                <a:latin typeface="Arial"/>
                <a:ea typeface="Arial"/>
                <a:cs typeface="Arial"/>
                <a:sym typeface="Arial"/>
              </a:rPr>
              <a:t>Wszystkie typy drabin klasyfikowane są według liczby osób, które mogą przebywać jednocześnie i dozwolonego sposobu użycia.</a:t>
            </a:r>
            <a:r>
              <a:rPr lang="pl-PL" sz="2000" b="1" i="0" u="none" strike="noStrike" cap="none">
                <a:solidFill>
                  <a:srgbClr val="000000"/>
                </a:solidFill>
                <a:latin typeface="Times New Roman"/>
                <a:ea typeface="Times New Roman"/>
                <a:cs typeface="Times New Roman"/>
                <a:sym typeface="Times New Roman"/>
              </a:rPr>
              <a:t> </a:t>
            </a:r>
          </a:p>
          <a:p>
            <a:pPr marL="438912" marR="0" lvl="0" indent="-172212" algn="l" rtl="0">
              <a:lnSpc>
                <a:spcPct val="100000"/>
              </a:lnSpc>
              <a:spcBef>
                <a:spcPts val="0"/>
              </a:spcBef>
              <a:spcAft>
                <a:spcPts val="0"/>
              </a:spcAft>
              <a:buClr>
                <a:schemeClr val="accent1"/>
              </a:buClr>
              <a:buSzPct val="79999"/>
              <a:buFont typeface="Noto Sans Symbols"/>
              <a:buChar char="◼"/>
            </a:pPr>
            <a:r>
              <a:rPr lang="pl-PL" sz="1800" b="0" i="0" u="none" strike="noStrike" cap="none">
                <a:solidFill>
                  <a:srgbClr val="000000"/>
                </a:solidFill>
                <a:latin typeface="Times New Roman"/>
                <a:ea typeface="Times New Roman"/>
                <a:cs typeface="Times New Roman"/>
                <a:sym typeface="Times New Roman"/>
              </a:rPr>
              <a:t> </a:t>
            </a:r>
          </a:p>
          <a:p>
            <a:pPr marL="274320" marR="0" lvl="0" indent="-274320" algn="ctr" rtl="0">
              <a:lnSpc>
                <a:spcPct val="100000"/>
              </a:lnSpc>
              <a:spcBef>
                <a:spcPts val="0"/>
              </a:spcBef>
              <a:spcAft>
                <a:spcPts val="0"/>
              </a:spcAft>
              <a:buClr>
                <a:schemeClr val="accent1"/>
              </a:buClr>
              <a:buSzPct val="80000"/>
              <a:buFont typeface="Noto Sans Symbols"/>
              <a:buNone/>
            </a:pPr>
            <a:endParaRPr sz="9600" b="1" i="0" u="none" strike="noStrike" cap="none">
              <a:solidFill>
                <a:srgbClr val="000000"/>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28</a:t>
            </a:fld>
            <a:endParaRPr lang="pl-PL" sz="1400" b="0" i="0" u="none" strike="noStrike" cap="none">
              <a:solidFill>
                <a:schemeClr val="lt1"/>
              </a:solidFill>
              <a:latin typeface="Calibri"/>
              <a:ea typeface="Calibri"/>
              <a:cs typeface="Calibri"/>
              <a:sym typeface="Calibri"/>
            </a:endParaRPr>
          </a:p>
        </p:txBody>
      </p:sp>
      <p:sp>
        <p:nvSpPr>
          <p:cNvPr id="177" name="Shape 177"/>
          <p:cNvSpPr txBox="1">
            <a:spLocks noGrp="1"/>
          </p:cNvSpPr>
          <p:nvPr>
            <p:ph type="body" idx="1"/>
          </p:nvPr>
        </p:nvSpPr>
        <p:spPr>
          <a:xfrm>
            <a:off x="6056312" y="5157787"/>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8" name="Shape 178"/>
          <p:cNvSpPr txBox="1">
            <a:spLocks noGrp="1"/>
          </p:cNvSpPr>
          <p:nvPr>
            <p:ph type="body" idx="1"/>
          </p:nvPr>
        </p:nvSpPr>
        <p:spPr>
          <a:xfrm>
            <a:off x="6056312" y="5310187"/>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79" name="Shape 17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80" name="Shape 180"/>
          <p:cNvPicPr preferRelativeResize="0"/>
          <p:nvPr/>
        </p:nvPicPr>
        <p:blipFill rotWithShape="1">
          <a:blip r:embed="rId3">
            <a:alphaModFix/>
          </a:blip>
          <a:srcRect/>
          <a:stretch/>
        </p:blipFill>
        <p:spPr>
          <a:xfrm>
            <a:off x="0" y="214289"/>
            <a:ext cx="822214" cy="935708"/>
          </a:xfrm>
          <a:prstGeom prst="rect">
            <a:avLst/>
          </a:prstGeom>
          <a:noFill/>
          <a:ln>
            <a:noFill/>
          </a:ln>
        </p:spPr>
      </p:pic>
      <p:pic>
        <p:nvPicPr>
          <p:cNvPr id="181" name="Shape 181"/>
          <p:cNvPicPr preferRelativeResize="0"/>
          <p:nvPr/>
        </p:nvPicPr>
        <p:blipFill rotWithShape="1">
          <a:blip r:embed="rId4">
            <a:alphaModFix/>
          </a:blip>
          <a:srcRect/>
          <a:stretch/>
        </p:blipFill>
        <p:spPr>
          <a:xfrm>
            <a:off x="614362" y="2500306"/>
            <a:ext cx="7915275" cy="4357694"/>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928662" y="155446"/>
            <a:ext cx="7758137" cy="1252726"/>
          </a:xfrm>
          <a:prstGeom prst="rect">
            <a:avLst/>
          </a:prstGeom>
          <a:noFill/>
          <a:ln>
            <a:noFill/>
          </a:ln>
        </p:spPr>
        <p:txBody>
          <a:bodyPr lIns="91425" tIns="45700" rIns="45700" bIns="45700" anchor="ctr" anchorCtr="0">
            <a:noAutofit/>
          </a:bodyPr>
          <a:lstStyle/>
          <a:p>
            <a:pPr marL="0" marR="0" lvl="0" indent="0" algn="l" rtl="0">
              <a:lnSpc>
                <a:spcPct val="100000"/>
              </a:lnSpc>
              <a:spcBef>
                <a:spcPts val="0"/>
              </a:spcBef>
              <a:spcAft>
                <a:spcPts val="0"/>
              </a:spcAft>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Dozwolony sposób użycia oraz maksymalna liczba osób mogąca jednocześnie przebywać na drabinie</a:t>
            </a:r>
          </a:p>
        </p:txBody>
      </p:sp>
      <p:sp>
        <p:nvSpPr>
          <p:cNvPr id="188" name="Shape 188"/>
          <p:cNvSpPr txBox="1">
            <a:spLocks noGrp="1"/>
          </p:cNvSpPr>
          <p:nvPr>
            <p:ph type="body" idx="1"/>
          </p:nvPr>
        </p:nvSpPr>
        <p:spPr>
          <a:xfrm>
            <a:off x="457200" y="1775191"/>
            <a:ext cx="8229600" cy="4625607"/>
          </a:xfrm>
          <a:prstGeom prst="rect">
            <a:avLst/>
          </a:prstGeom>
          <a:noFill/>
          <a:ln>
            <a:noFill/>
          </a:ln>
        </p:spPr>
        <p:txBody>
          <a:bodyPr lIns="54850" tIns="91425" rIns="91425" bIns="45700" anchor="t" anchorCtr="0">
            <a:noAutofit/>
          </a:bodyPr>
          <a:lstStyle/>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drabiny jednoosobowej, dwuosobowej i trzyosobowej.</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324612" algn="ctr"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Oznaczenie zabraniające używania drabiny do celów ratowniczych.</a:t>
            </a:r>
          </a:p>
          <a:p>
            <a:pPr marL="438912" marR="0" lvl="0" indent="-324612" algn="ctr"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29</a:t>
            </a:fld>
            <a:endParaRPr lang="pl-PL" sz="1400" b="0" i="0" u="none" strike="noStrike" cap="none">
              <a:solidFill>
                <a:schemeClr val="lt1"/>
              </a:solidFill>
              <a:latin typeface="Calibri"/>
              <a:ea typeface="Calibri"/>
              <a:cs typeface="Calibri"/>
              <a:sym typeface="Calibri"/>
            </a:endParaRPr>
          </a:p>
        </p:txBody>
      </p:sp>
      <p:sp>
        <p:nvSpPr>
          <p:cNvPr id="190" name="Shape 190"/>
          <p:cNvSpPr txBox="1">
            <a:spLocks noGrp="1"/>
          </p:cNvSpPr>
          <p:nvPr>
            <p:ph type="body" idx="1"/>
          </p:nvPr>
        </p:nvSpPr>
        <p:spPr>
          <a:xfrm>
            <a:off x="6056312" y="5143512"/>
            <a:ext cx="3087687" cy="358775"/>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18.02.2016</a:t>
            </a:r>
          </a:p>
        </p:txBody>
      </p:sp>
      <p:sp>
        <p:nvSpPr>
          <p:cNvPr id="191" name="Shape 19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92" name="Shape 192"/>
          <p:cNvPicPr preferRelativeResize="0"/>
          <p:nvPr/>
        </p:nvPicPr>
        <p:blipFill rotWithShape="1">
          <a:blip r:embed="rId3">
            <a:alphaModFix/>
          </a:blip>
          <a:srcRect/>
          <a:stretch/>
        </p:blipFill>
        <p:spPr>
          <a:xfrm>
            <a:off x="0" y="285728"/>
            <a:ext cx="822214" cy="935708"/>
          </a:xfrm>
          <a:prstGeom prst="rect">
            <a:avLst/>
          </a:prstGeom>
          <a:noFill/>
          <a:ln>
            <a:noFill/>
          </a:ln>
        </p:spPr>
      </p:pic>
      <p:pic>
        <p:nvPicPr>
          <p:cNvPr id="193" name="Shape 193"/>
          <p:cNvPicPr preferRelativeResize="0"/>
          <p:nvPr/>
        </p:nvPicPr>
        <p:blipFill rotWithShape="1">
          <a:blip r:embed="rId4">
            <a:alphaModFix/>
          </a:blip>
          <a:srcRect/>
          <a:stretch/>
        </p:blipFill>
        <p:spPr>
          <a:xfrm>
            <a:off x="3143240" y="2214553"/>
            <a:ext cx="2571767" cy="1719908"/>
          </a:xfrm>
          <a:prstGeom prst="rect">
            <a:avLst/>
          </a:prstGeom>
          <a:noFill/>
          <a:ln>
            <a:noFill/>
          </a:ln>
        </p:spPr>
      </p:pic>
      <p:pic>
        <p:nvPicPr>
          <p:cNvPr id="194" name="Shape 194"/>
          <p:cNvPicPr preferRelativeResize="0"/>
          <p:nvPr/>
        </p:nvPicPr>
        <p:blipFill rotWithShape="1">
          <a:blip r:embed="rId5">
            <a:alphaModFix/>
          </a:blip>
          <a:srcRect/>
          <a:stretch/>
        </p:blipFill>
        <p:spPr>
          <a:xfrm>
            <a:off x="2857488" y="4714883"/>
            <a:ext cx="1220319" cy="1643074"/>
          </a:xfrm>
          <a:prstGeom prst="rect">
            <a:avLst/>
          </a:prstGeom>
          <a:noFill/>
          <a:ln>
            <a:noFill/>
          </a:ln>
        </p:spPr>
      </p:pic>
      <p:pic>
        <p:nvPicPr>
          <p:cNvPr id="195" name="Shape 195"/>
          <p:cNvPicPr preferRelativeResize="0"/>
          <p:nvPr/>
        </p:nvPicPr>
        <p:blipFill rotWithShape="1">
          <a:blip r:embed="rId6">
            <a:alphaModFix/>
          </a:blip>
          <a:srcRect/>
          <a:stretch/>
        </p:blipFill>
        <p:spPr>
          <a:xfrm>
            <a:off x="4357685" y="4286255"/>
            <a:ext cx="1314582" cy="235742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155446"/>
            <a:ext cx="8229600" cy="1252726"/>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a:t>Rodzaje drabin pożarniczych</a:t>
            </a:r>
            <a:br>
              <a:rPr lang="pl-PL" sz="3200" dirty="0"/>
            </a:br>
            <a:r>
              <a:rPr lang="pl-PL" sz="3200" dirty="0"/>
              <a:t> i ich przeznaczenie</a:t>
            </a:r>
            <a:endParaRPr lang="pl-PL" sz="3200" b="1" i="0" u="none" strike="noStrike" cap="none" dirty="0">
              <a:solidFill>
                <a:srgbClr val="FFC700"/>
              </a:solidFill>
              <a:latin typeface="Calibri"/>
              <a:ea typeface="Calibri"/>
              <a:cs typeface="Calibri"/>
              <a:sym typeface="Calibri"/>
            </a:endParaRPr>
          </a:p>
        </p:txBody>
      </p:sp>
      <p:sp>
        <p:nvSpPr>
          <p:cNvPr id="137" name="Shape 137"/>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a:t>
            </a:fld>
            <a:endParaRPr lang="pl-PL" sz="1400" b="0" i="0" u="none" strike="noStrike" cap="none">
              <a:solidFill>
                <a:schemeClr val="lt1"/>
              </a:solidFill>
              <a:latin typeface="Calibri"/>
              <a:ea typeface="Calibri"/>
              <a:cs typeface="Calibri"/>
              <a:sym typeface="Calibri"/>
            </a:endParaRPr>
          </a:p>
        </p:txBody>
      </p:sp>
      <p:sp>
        <p:nvSpPr>
          <p:cNvPr id="138" name="Shape 138"/>
          <p:cNvSpPr txBox="1">
            <a:spLocks noGrp="1"/>
          </p:cNvSpPr>
          <p:nvPr>
            <p:ph type="body" idx="1"/>
          </p:nvPr>
        </p:nvSpPr>
        <p:spPr>
          <a:xfrm>
            <a:off x="8062913" y="5362575"/>
            <a:ext cx="1081086" cy="215899"/>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800" b="0" i="0" u="none" strike="noStrike" cap="none">
                <a:solidFill>
                  <a:schemeClr val="lt1"/>
                </a:solidFill>
                <a:latin typeface="Calibri"/>
                <a:ea typeface="Calibri"/>
                <a:cs typeface="Calibri"/>
                <a:sym typeface="Calibri"/>
              </a:rPr>
              <a:t>Zdjęcie 1</a:t>
            </a:r>
          </a:p>
        </p:txBody>
      </p:sp>
      <p:pic>
        <p:nvPicPr>
          <p:cNvPr id="139" name="Shape 139"/>
          <p:cNvPicPr preferRelativeResize="0"/>
          <p:nvPr/>
        </p:nvPicPr>
        <p:blipFill rotWithShape="1">
          <a:blip r:embed="rId3">
            <a:alphaModFix/>
          </a:blip>
          <a:srcRect/>
          <a:stretch/>
        </p:blipFill>
        <p:spPr>
          <a:xfrm>
            <a:off x="282437" y="254967"/>
            <a:ext cx="822214" cy="935708"/>
          </a:xfrm>
          <a:prstGeom prst="rect">
            <a:avLst/>
          </a:prstGeom>
          <a:noFill/>
          <a:ln>
            <a:noFill/>
          </a:ln>
        </p:spPr>
      </p:pic>
      <p:sp>
        <p:nvSpPr>
          <p:cNvPr id="140" name="Shape 140"/>
          <p:cNvSpPr txBox="1">
            <a:spLocks noGrp="1"/>
          </p:cNvSpPr>
          <p:nvPr>
            <p:ph type="body" idx="1"/>
          </p:nvPr>
        </p:nvSpPr>
        <p:spPr>
          <a:xfrm>
            <a:off x="457200" y="1500174"/>
            <a:ext cx="8229600" cy="5072098"/>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Obowiązująca od 2002 roku norma PN-EN 1147 „Drabiny przenośne dla straży pożarnej” wprowadza n/w podział drabin:</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dostępna – </a:t>
            </a:r>
            <a:r>
              <a:rPr lang="pl-PL" sz="2000" b="0" i="0" u="none" strike="noStrike" cap="none">
                <a:solidFill>
                  <a:schemeClr val="dk1"/>
                </a:solidFill>
                <a:latin typeface="Calibri"/>
                <a:ea typeface="Calibri"/>
                <a:cs typeface="Calibri"/>
                <a:sym typeface="Calibri"/>
              </a:rPr>
              <a:t>drabina zaprojektowana do uzyskania dojścia do wskazanego miejsca. Drabiny takie nie są zalecane do ratowania osób przez zniesienie w dół lub wniesienie do góry.</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hakowa – </a:t>
            </a:r>
            <a:r>
              <a:rPr lang="pl-PL" sz="2000" b="0" i="0" u="none" strike="noStrike" cap="none">
                <a:solidFill>
                  <a:schemeClr val="dk1"/>
                </a:solidFill>
                <a:latin typeface="Calibri"/>
                <a:ea typeface="Calibri"/>
                <a:cs typeface="Calibri"/>
                <a:sym typeface="Calibri"/>
              </a:rPr>
              <a:t>drabina wyposażona w hak lub haki służący (e) do zawieszania jej w czasie użycia.</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ratownicza – </a:t>
            </a:r>
            <a:r>
              <a:rPr lang="pl-PL" sz="2000" b="0" i="0" u="none" strike="noStrike" cap="none">
                <a:solidFill>
                  <a:schemeClr val="dk1"/>
                </a:solidFill>
                <a:latin typeface="Calibri"/>
                <a:ea typeface="Calibri"/>
                <a:cs typeface="Calibri"/>
                <a:sym typeface="Calibri"/>
              </a:rPr>
              <a:t>drabina zaprojektowana do ratowania przez zniesienie w dół lub wniesienie do góry.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Drabiny z drążkami podporowymi</a:t>
            </a:r>
          </a:p>
        </p:txBody>
      </p:sp>
      <p:sp>
        <p:nvSpPr>
          <p:cNvPr id="202" name="Shape 202"/>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03" name="Shape 20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30</a:t>
            </a:fld>
            <a:endParaRPr lang="pl-PL" sz="1400" b="0" i="0" u="none" strike="noStrike" cap="none">
              <a:solidFill>
                <a:schemeClr val="lt1"/>
              </a:solidFill>
              <a:latin typeface="Calibri"/>
              <a:ea typeface="Calibri"/>
              <a:cs typeface="Calibri"/>
              <a:sym typeface="Calibri"/>
            </a:endParaRPr>
          </a:p>
        </p:txBody>
      </p:sp>
      <p:sp>
        <p:nvSpPr>
          <p:cNvPr id="204" name="Shape 204"/>
          <p:cNvSpPr txBox="1">
            <a:spLocks noGrp="1"/>
          </p:cNvSpPr>
          <p:nvPr>
            <p:ph type="body" idx="2"/>
          </p:nvPr>
        </p:nvSpPr>
        <p:spPr>
          <a:xfrm>
            <a:off x="107501" y="1503024"/>
            <a:ext cx="8921000" cy="514353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Wśród drabin wysuwanych wyróżnia się drabiny z:</a:t>
            </a:r>
          </a:p>
          <a:p>
            <a:pPr marL="438912" marR="0" lvl="0" indent="-324612" algn="l" rtl="0">
              <a:lnSpc>
                <a:spcPct val="100000"/>
              </a:lnSpc>
              <a:spcBef>
                <a:spcPts val="0"/>
              </a:spcBef>
              <a:spcAft>
                <a:spcPts val="0"/>
              </a:spcAft>
              <a:buClr>
                <a:schemeClr val="accent1"/>
              </a:buClr>
              <a:buSzPct val="25000"/>
              <a:buFont typeface="Noto Sans Symbols"/>
              <a:buNone/>
            </a:pPr>
            <a:endParaRPr sz="2000" b="1"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nieobowiązkowymi drążkami podporowymi – o maksymalnej długości po wysunięciu do 11 metrów,</a:t>
            </a: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dirty="0">
                <a:solidFill>
                  <a:schemeClr val="dk1"/>
                </a:solidFill>
                <a:latin typeface="Calibri"/>
                <a:ea typeface="Calibri"/>
                <a:cs typeface="Calibri"/>
                <a:sym typeface="Calibri"/>
              </a:rPr>
              <a:t>obowiązkowymi drążkami podporowymi – o długości drabiny po wysunięciu ponad 11 metrów,</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dirty="0">
                <a:solidFill>
                  <a:schemeClr val="dk1"/>
                </a:solidFill>
                <a:latin typeface="Calibri"/>
                <a:ea typeface="Calibri"/>
                <a:cs typeface="Calibri"/>
                <a:sym typeface="Calibri"/>
              </a:rPr>
              <a:t>     Drążki podporowe mogą być wykonane z ciągłego, jednolitego materiału lub mogą mieć budowę teleskopową. Wszystkie zastosowane drążki podporowe muszą posiadać zabezpieczenie antypoślizgowe umieszczone na długości 2 metry od podstawy.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r>
              <a:rPr lang="pl-PL" sz="2000" b="1" i="0" u="none" strike="noStrike" cap="none" dirty="0">
                <a:solidFill>
                  <a:schemeClr val="dk1"/>
                </a:solidFill>
                <a:latin typeface="Calibri"/>
                <a:ea typeface="Calibri"/>
                <a:cs typeface="Calibri"/>
                <a:sym typeface="Calibri"/>
              </a:rPr>
              <a:t>      NALEŻY PAMIĘTAĆ!!!  </a:t>
            </a:r>
            <a:r>
              <a:rPr lang="pl-PL" sz="2000" b="0" i="0" u="none" strike="noStrike" cap="none" dirty="0">
                <a:solidFill>
                  <a:schemeClr val="dk1"/>
                </a:solidFill>
                <a:latin typeface="Calibri"/>
                <a:ea typeface="Calibri"/>
                <a:cs typeface="Calibri"/>
                <a:sym typeface="Calibri"/>
              </a:rPr>
              <a:t>Że bez względu czy drabiny posiadają drążki podporowe obowiązkowe czy nieobowiązkowe, </a:t>
            </a:r>
            <a:r>
              <a:rPr lang="pl-PL" sz="2000" b="1" i="0" u="none" strike="noStrike" cap="none" dirty="0">
                <a:solidFill>
                  <a:schemeClr val="dk1"/>
                </a:solidFill>
                <a:latin typeface="Calibri"/>
                <a:ea typeface="Calibri"/>
                <a:cs typeface="Calibri"/>
                <a:sym typeface="Calibri"/>
              </a:rPr>
              <a:t>ZABRONIONE</a:t>
            </a:r>
            <a:r>
              <a:rPr lang="pl-PL" sz="2000" b="0" i="0" u="none" strike="noStrike" cap="none" dirty="0">
                <a:solidFill>
                  <a:schemeClr val="dk1"/>
                </a:solidFill>
                <a:latin typeface="Calibri"/>
                <a:ea typeface="Calibri"/>
                <a:cs typeface="Calibri"/>
                <a:sym typeface="Calibri"/>
              </a:rPr>
              <a:t> jest stosowanie drabin jako wolnostojących podczas prowadzenia akcji ratowniczych i ćwiczeń.</a:t>
            </a:r>
          </a:p>
        </p:txBody>
      </p:sp>
      <p:sp>
        <p:nvSpPr>
          <p:cNvPr id="205" name="Shape 205"/>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06" name="Shape 206"/>
          <p:cNvSpPr txBox="1">
            <a:spLocks noGrp="1"/>
          </p:cNvSpPr>
          <p:nvPr>
            <p:ph type="body" idx="2"/>
          </p:nvPr>
        </p:nvSpPr>
        <p:spPr>
          <a:xfrm>
            <a:off x="6055648" y="6286519"/>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207" name="Shape 207"/>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14" name="Shape 21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15" name="Shape 21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31</a:t>
            </a:fld>
            <a:endParaRPr lang="pl-PL" sz="1400" b="0" i="0" u="none" strike="noStrike" cap="none">
              <a:solidFill>
                <a:schemeClr val="lt1"/>
              </a:solidFill>
              <a:latin typeface="Calibri"/>
              <a:ea typeface="Calibri"/>
              <a:cs typeface="Calibri"/>
              <a:sym typeface="Calibri"/>
            </a:endParaRPr>
          </a:p>
        </p:txBody>
      </p:sp>
      <p:sp>
        <p:nvSpPr>
          <p:cNvPr id="216" name="Shape 216"/>
          <p:cNvSpPr txBox="1">
            <a:spLocks noGrp="1"/>
          </p:cNvSpPr>
          <p:nvPr>
            <p:ph type="body" idx="2"/>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sprawiania drabin należy przestrzegać instrukcji obsługi,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drabina powinna być ustawiona przy ścianie pod kątem 70 +/- 5° do podłoża,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sprawieniu drabiny upewnić się,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że stopy drabiny stoją na stabilnym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podłożu o takiej samej twardości,</a:t>
            </a:r>
          </a:p>
        </p:txBody>
      </p:sp>
      <p:sp>
        <p:nvSpPr>
          <p:cNvPr id="217" name="Shape 217"/>
          <p:cNvSpPr txBox="1">
            <a:spLocks noGrp="1"/>
          </p:cNvSpPr>
          <p:nvPr>
            <p:ph type="body" idx="2"/>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18" name="Shape 218"/>
          <p:cNvSpPr txBox="1">
            <a:spLocks noGrp="1"/>
          </p:cNvSpPr>
          <p:nvPr>
            <p:ph type="body" idx="2"/>
          </p:nvPr>
        </p:nvSpPr>
        <p:spPr>
          <a:xfrm>
            <a:off x="5643569" y="621508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pic>
        <p:nvPicPr>
          <p:cNvPr id="219" name="Shape 219"/>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20" name="Shape 220"/>
          <p:cNvPicPr preferRelativeResize="0"/>
          <p:nvPr/>
        </p:nvPicPr>
        <p:blipFill rotWithShape="1">
          <a:blip r:embed="rId4">
            <a:alphaModFix/>
          </a:blip>
          <a:srcRect/>
          <a:stretch/>
        </p:blipFill>
        <p:spPr>
          <a:xfrm>
            <a:off x="1142975" y="2928933"/>
            <a:ext cx="1992021" cy="2071701"/>
          </a:xfrm>
          <a:prstGeom prst="rect">
            <a:avLst/>
          </a:prstGeom>
          <a:noFill/>
          <a:ln>
            <a:noFill/>
          </a:ln>
        </p:spPr>
      </p:pic>
      <p:sp>
        <p:nvSpPr>
          <p:cNvPr id="221" name="Shape 221"/>
          <p:cNvSpPr txBox="1"/>
          <p:nvPr/>
        </p:nvSpPr>
        <p:spPr>
          <a:xfrm>
            <a:off x="3500430" y="3214685"/>
            <a:ext cx="4929222" cy="10156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100000"/>
              <a:buFont typeface="Noto Sans Symbols"/>
              <a:buChar char="➢"/>
            </a:pPr>
            <a:r>
              <a:rPr lang="pl-PL" sz="2000" b="0" i="0" u="none" strike="noStrike" cap="none">
                <a:solidFill>
                  <a:schemeClr val="dk1"/>
                </a:solidFill>
                <a:latin typeface="Calibri"/>
                <a:ea typeface="Calibri"/>
                <a:cs typeface="Calibri"/>
                <a:sym typeface="Calibri"/>
              </a:rPr>
              <a:t>wierzchołek drabiny powinien wystawać </a:t>
            </a:r>
            <a:r>
              <a:rPr lang="pl-PL" sz="2000" b="0" i="0"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ponad konstrukcję podpieranego elementu	                                               przynajmniej trzy szczeble,</a:t>
            </a:r>
          </a:p>
        </p:txBody>
      </p:sp>
      <p:pic>
        <p:nvPicPr>
          <p:cNvPr id="222" name="Shape 222"/>
          <p:cNvPicPr preferRelativeResize="0"/>
          <p:nvPr/>
        </p:nvPicPr>
        <p:blipFill rotWithShape="1">
          <a:blip r:embed="rId5">
            <a:alphaModFix/>
          </a:blip>
          <a:srcRect/>
          <a:stretch/>
        </p:blipFill>
        <p:spPr>
          <a:xfrm>
            <a:off x="5214942" y="4526239"/>
            <a:ext cx="3071833" cy="1968073"/>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29" name="Shape 22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30" name="Shape 23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32</a:t>
            </a:fld>
            <a:endParaRPr lang="pl-PL" sz="1400" b="0" i="0" u="none" strike="noStrike" cap="none">
              <a:solidFill>
                <a:schemeClr val="lt1"/>
              </a:solidFill>
              <a:latin typeface="Calibri"/>
              <a:ea typeface="Calibri"/>
              <a:cs typeface="Calibri"/>
              <a:sym typeface="Calibri"/>
            </a:endParaRPr>
          </a:p>
        </p:txBody>
      </p:sp>
      <p:sp>
        <p:nvSpPr>
          <p:cNvPr id="231" name="Shape 231"/>
          <p:cNvSpPr txBox="1">
            <a:spLocks noGrp="1"/>
          </p:cNvSpPr>
          <p:nvPr>
            <p:ph type="body" idx="2"/>
          </p:nvPr>
        </p:nvSpPr>
        <p:spPr>
          <a:xfrm>
            <a:off x="107504" y="1832843"/>
            <a:ext cx="8921000" cy="4810865"/>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zabrania się sprawiania drabin w pobliżu napowietrznych linii energetycznych,</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powinno się przestrzegać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zasady, zawsze chwytając za szczeble nie za bocznice</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oraz gdy lewa ręka sięga po kolejny szczebel to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jednocześnie prawa stopa jest poodnoszona na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kolejny szczebel i tak na zmianę,</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wchodząc  po drabinie z linią gaśniczą wąż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powinien być ułożony na szczeblach między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nogami a prądownica powinna być przewieszona</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przez bark i zwisać na plecach. Nie wolno</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Prądownicy wkładać za pas strażacki.</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body" idx="2"/>
          </p:nvPr>
        </p:nvSpPr>
        <p:spPr>
          <a:xfrm>
            <a:off x="6055648" y="6143644"/>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a:t>
            </a:r>
          </a:p>
        </p:txBody>
      </p:sp>
      <p:sp>
        <p:nvSpPr>
          <p:cNvPr id="233" name="Shape 233"/>
          <p:cNvSpPr txBox="1">
            <a:spLocks noGrp="1"/>
          </p:cNvSpPr>
          <p:nvPr>
            <p:ph type="body" idx="2"/>
          </p:nvPr>
        </p:nvSpPr>
        <p:spPr>
          <a:xfrm>
            <a:off x="6055648" y="6072205"/>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a:t>
            </a:r>
          </a:p>
        </p:txBody>
      </p:sp>
      <p:pic>
        <p:nvPicPr>
          <p:cNvPr id="234" name="Shape 234"/>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35" name="Shape 235"/>
          <p:cNvPicPr preferRelativeResize="0"/>
          <p:nvPr/>
        </p:nvPicPr>
        <p:blipFill rotWithShape="1">
          <a:blip r:embed="rId4">
            <a:alphaModFix/>
          </a:blip>
          <a:srcRect/>
          <a:stretch/>
        </p:blipFill>
        <p:spPr>
          <a:xfrm>
            <a:off x="6357950" y="2285991"/>
            <a:ext cx="1395659" cy="2143115"/>
          </a:xfrm>
          <a:prstGeom prst="rect">
            <a:avLst/>
          </a:prstGeom>
          <a:noFill/>
          <a:ln>
            <a:noFill/>
          </a:ln>
        </p:spPr>
      </p:pic>
      <p:pic>
        <p:nvPicPr>
          <p:cNvPr id="236" name="Shape 236"/>
          <p:cNvPicPr preferRelativeResize="0"/>
          <p:nvPr/>
        </p:nvPicPr>
        <p:blipFill rotWithShape="1">
          <a:blip r:embed="rId5">
            <a:alphaModFix/>
          </a:blip>
          <a:srcRect/>
          <a:stretch/>
        </p:blipFill>
        <p:spPr>
          <a:xfrm>
            <a:off x="6000760" y="4714883"/>
            <a:ext cx="2041696" cy="1928826"/>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43" name="Shape 243"/>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44" name="Shape 24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33</a:t>
            </a:fld>
            <a:endParaRPr lang="pl-PL" sz="1400" b="0" i="0" u="none" strike="noStrike" cap="none">
              <a:solidFill>
                <a:schemeClr val="lt1"/>
              </a:solidFill>
              <a:latin typeface="Calibri"/>
              <a:ea typeface="Calibri"/>
              <a:cs typeface="Calibri"/>
              <a:sym typeface="Calibri"/>
            </a:endParaRPr>
          </a:p>
        </p:txBody>
      </p:sp>
      <p:sp>
        <p:nvSpPr>
          <p:cNvPr id="245" name="Shape 245"/>
          <p:cNvSpPr txBox="1">
            <a:spLocks noGrp="1"/>
          </p:cNvSpPr>
          <p:nvPr>
            <p:ph type="body" idx="2"/>
          </p:nvPr>
        </p:nvSpPr>
        <p:spPr>
          <a:xfrm>
            <a:off x="107504" y="1832843"/>
            <a:ext cx="8921000" cy="488230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akcji należy wchodzić na drabinę w uzbrojeniu osobistym ze zwolnionym zatrzaśnikiem zwróconym frontalnie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stopy drabiny powinny być</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zabezpieczone przed przesunięciem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w czasie gdy na drabinie pracują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ratownicy,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linia wężowa podczas prowadzenia działań na drabinie powinna być podczepiona  przy pomocy podpinki wężowej do szczebli drabiny,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podpinka powinna być zawsze pod łącznikiem a nie wokół samego węża,</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246" name="Shape 246"/>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a:t>
            </a:r>
          </a:p>
        </p:txBody>
      </p:sp>
      <p:sp>
        <p:nvSpPr>
          <p:cNvPr id="247" name="Shape 247"/>
          <p:cNvSpPr txBox="1">
            <a:spLocks noGrp="1"/>
          </p:cNvSpPr>
          <p:nvPr>
            <p:ph type="body" idx="2"/>
          </p:nvPr>
        </p:nvSpPr>
        <p:spPr>
          <a:xfrm>
            <a:off x="6055648" y="3929066"/>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a:t>
            </a:r>
          </a:p>
        </p:txBody>
      </p:sp>
      <p:pic>
        <p:nvPicPr>
          <p:cNvPr id="248" name="Shape 248"/>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49" name="Shape 249"/>
          <p:cNvPicPr preferRelativeResize="0"/>
          <p:nvPr/>
        </p:nvPicPr>
        <p:blipFill rotWithShape="1">
          <a:blip r:embed="rId4">
            <a:alphaModFix/>
          </a:blip>
          <a:srcRect/>
          <a:stretch/>
        </p:blipFill>
        <p:spPr>
          <a:xfrm>
            <a:off x="4214810" y="2714619"/>
            <a:ext cx="3071833" cy="2303875"/>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56" name="Shape 25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57" name="Shape 25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34</a:t>
            </a:fld>
            <a:endParaRPr lang="pl-PL" sz="1400" b="0" i="0" u="none" strike="noStrike" cap="none">
              <a:solidFill>
                <a:schemeClr val="lt1"/>
              </a:solidFill>
              <a:latin typeface="Calibri"/>
              <a:ea typeface="Calibri"/>
              <a:cs typeface="Calibri"/>
              <a:sym typeface="Calibri"/>
            </a:endParaRPr>
          </a:p>
        </p:txBody>
      </p:sp>
      <p:sp>
        <p:nvSpPr>
          <p:cNvPr id="258" name="Shape 258"/>
          <p:cNvSpPr txBox="1">
            <a:spLocks noGrp="1"/>
          </p:cNvSpPr>
          <p:nvPr>
            <p:ph type="body" idx="2"/>
          </p:nvPr>
        </p:nvSpPr>
        <p:spPr>
          <a:xfrm>
            <a:off x="223000" y="1571612"/>
            <a:ext cx="8921000" cy="528638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dodatkowo za osobą, która operuje prądem wody powinna stać druga podtrzymująca linię wężową,</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prądownicę również należy zamocować podpinką wężową do szczebla tak aby możliwe było swobodne podawanie prądów wody,</a:t>
            </a: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 zakończeniu gaszenia linię gaśniczą</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należy odwodnić, a następnie prądownicę 		</a:t>
            </a:r>
            <a:r>
              <a:rPr lang="pl-PL" sz="2000" b="0" i="0" u="none" strike="noStrike" cap="none">
                <a:solidFill>
                  <a:srgbClr val="FF0000"/>
                </a:solidFill>
                <a:latin typeface="Calibri"/>
                <a:ea typeface="Calibri"/>
                <a:cs typeface="Calibri"/>
                <a:sym typeface="Calibri"/>
              </a:rPr>
              <a:t> </a:t>
            </a:r>
          </a:p>
          <a:p>
            <a:pPr marL="438912" marR="0" lvl="0" indent="-324612" algn="l" rtl="0">
              <a:lnSpc>
                <a:spcPct val="100000"/>
              </a:lnSpc>
              <a:spcBef>
                <a:spcPts val="0"/>
              </a:spcBef>
              <a:spcAft>
                <a:spcPts val="0"/>
              </a:spcAft>
              <a:buClr>
                <a:schemeClr val="dk1"/>
              </a:buClr>
              <a:buSzPct val="25000"/>
              <a:buFont typeface="Noto Sans Symbols"/>
              <a:buNone/>
            </a:pPr>
            <a:r>
              <a:rPr lang="pl-PL" sz="2000" b="0" i="0" u="none" strike="noStrike" cap="none">
                <a:solidFill>
                  <a:schemeClr val="dk1"/>
                </a:solidFill>
                <a:latin typeface="Calibri"/>
                <a:ea typeface="Calibri"/>
                <a:cs typeface="Calibri"/>
                <a:sym typeface="Calibri"/>
              </a:rPr>
              <a:t>przełożyć przez bark i zejść z drabiny,</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59" name="Shape 259"/>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60" name="Shape 260"/>
          <p:cNvSpPr txBox="1">
            <a:spLocks noGrp="1"/>
          </p:cNvSpPr>
          <p:nvPr>
            <p:ph type="body" idx="2"/>
          </p:nvPr>
        </p:nvSpPr>
        <p:spPr>
          <a:xfrm>
            <a:off x="5929321" y="5072073"/>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a:t>
            </a:r>
          </a:p>
        </p:txBody>
      </p:sp>
      <p:pic>
        <p:nvPicPr>
          <p:cNvPr id="261" name="Shape 261"/>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262" name="Shape 262"/>
          <p:cNvPicPr preferRelativeResize="0"/>
          <p:nvPr/>
        </p:nvPicPr>
        <p:blipFill rotWithShape="1">
          <a:blip r:embed="rId4">
            <a:alphaModFix/>
          </a:blip>
          <a:srcRect/>
          <a:stretch/>
        </p:blipFill>
        <p:spPr>
          <a:xfrm>
            <a:off x="4786314" y="3286123"/>
            <a:ext cx="1814840" cy="1714511"/>
          </a:xfrm>
          <a:prstGeom prst="rect">
            <a:avLst/>
          </a:prstGeom>
          <a:noFill/>
          <a:ln>
            <a:noFill/>
          </a:ln>
        </p:spPr>
      </p:pic>
      <p:pic>
        <p:nvPicPr>
          <p:cNvPr id="263" name="Shape 263"/>
          <p:cNvPicPr preferRelativeResize="0"/>
          <p:nvPr/>
        </p:nvPicPr>
        <p:blipFill rotWithShape="1">
          <a:blip r:embed="rId5">
            <a:alphaModFix/>
          </a:blip>
          <a:srcRect/>
          <a:stretch/>
        </p:blipFill>
        <p:spPr>
          <a:xfrm>
            <a:off x="6715139" y="3857628"/>
            <a:ext cx="2143140" cy="2786058"/>
          </a:xfrm>
          <a:prstGeom prst="rect">
            <a:avLst/>
          </a:prstGeom>
          <a:noFill/>
          <a:ln>
            <a:noFill/>
          </a:ln>
        </p:spPr>
      </p:pic>
      <p:sp>
        <p:nvSpPr>
          <p:cNvPr id="264" name="Shape 264"/>
          <p:cNvSpPr txBox="1"/>
          <p:nvPr/>
        </p:nvSpPr>
        <p:spPr>
          <a:xfrm>
            <a:off x="1785917" y="5000635"/>
            <a:ext cx="5000660" cy="1631215"/>
          </a:xfrm>
          <a:prstGeom prst="rect">
            <a:avLst/>
          </a:prstGeom>
          <a:noFill/>
          <a:ln>
            <a:noFill/>
          </a:ln>
        </p:spPr>
        <p:txBody>
          <a:bodyPr lIns="91425" tIns="45700" rIns="91425" bIns="45700" anchor="t" anchorCtr="0">
            <a:noAutofit/>
          </a:bodyPr>
          <a:lstStyle/>
          <a:p>
            <a:pPr marL="438912" marR="0" lvl="0" indent="-324612"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można również opuścić prądownicę na dół </a:t>
            </a:r>
            <a:r>
              <a:rPr lang="pl-PL" sz="2000" b="0" i="0" u="none" strike="noStrike" cap="none">
                <a:solidFill>
                  <a:srgbClr val="000000"/>
                </a:solidFill>
                <a:latin typeface="Calibri"/>
                <a:ea typeface="Calibri"/>
                <a:cs typeface="Calibri"/>
                <a:sym typeface="Calibri"/>
              </a:rPr>
              <a:t>wykonując przechwyty wzdłuż węża do momentu</a:t>
            </a:r>
            <a:r>
              <a:rPr lang="pl-PL" sz="2000" b="0" i="1" u="none" strike="noStrike" cap="none">
                <a:solidFill>
                  <a:srgbClr val="FF0000"/>
                </a:solidFill>
                <a:latin typeface="Calibri"/>
                <a:ea typeface="Calibri"/>
                <a:cs typeface="Calibri"/>
                <a:sym typeface="Calibri"/>
              </a:rPr>
              <a:t> </a:t>
            </a:r>
            <a:r>
              <a:rPr lang="pl-PL" sz="2000" b="0" i="0" u="none" strike="noStrike" cap="none">
                <a:solidFill>
                  <a:schemeClr val="dk1"/>
                </a:solidFill>
                <a:latin typeface="Calibri"/>
                <a:ea typeface="Calibri"/>
                <a:cs typeface="Calibri"/>
                <a:sym typeface="Calibri"/>
              </a:rPr>
              <a:t>zetknięcia prądownicy z podłożem, a następnie </a:t>
            </a:r>
            <a:r>
              <a:rPr lang="pl-PL" sz="2000" b="0" i="0" u="none" strike="noStrike" cap="none">
                <a:solidFill>
                  <a:srgbClr val="000000"/>
                </a:solidFill>
                <a:latin typeface="Calibri"/>
                <a:ea typeface="Calibri"/>
                <a:cs typeface="Calibri"/>
                <a:sym typeface="Calibri"/>
              </a:rPr>
              <a:t>spuścić sam wąż,</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Podstawowe wymagania BHP podczas sprawiania drabin</a:t>
            </a:r>
          </a:p>
        </p:txBody>
      </p:sp>
      <p:sp>
        <p:nvSpPr>
          <p:cNvPr id="271" name="Shape 27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72" name="Shape 27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35</a:t>
            </a:fld>
            <a:endParaRPr lang="pl-PL" sz="1400" b="0" i="0" u="none" strike="noStrike" cap="none">
              <a:solidFill>
                <a:schemeClr val="lt1"/>
              </a:solidFill>
              <a:latin typeface="Calibri"/>
              <a:ea typeface="Calibri"/>
              <a:cs typeface="Calibri"/>
              <a:sym typeface="Calibri"/>
            </a:endParaRPr>
          </a:p>
        </p:txBody>
      </p:sp>
      <p:sp>
        <p:nvSpPr>
          <p:cNvPr id="273" name="Shape 273"/>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miejsce sprawiania musi być bezpieczne i nie narażające ratowników na spadające przedmioty i elementy konstrukcyjne obiektów objętych pożarem,</a:t>
            </a:r>
          </a:p>
          <a:p>
            <a:pPr marL="438912" marR="0" lvl="0" indent="-324612" algn="l" rtl="0">
              <a:lnSpc>
                <a:spcPct val="100000"/>
              </a:lnSpc>
              <a:spcBef>
                <a:spcPts val="0"/>
              </a:spcBef>
              <a:spcAft>
                <a:spcPts val="0"/>
              </a:spcAft>
              <a:buClr>
                <a:schemeClr val="dk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324612" algn="l" rtl="0">
              <a:lnSpc>
                <a:spcPct val="100000"/>
              </a:lnSpc>
              <a:spcBef>
                <a:spcPts val="0"/>
              </a:spcBef>
              <a:spcAft>
                <a:spcPts val="0"/>
              </a:spcAft>
              <a:buClr>
                <a:schemeClr val="dk1"/>
              </a:buClr>
              <a:buSzPct val="80000"/>
              <a:buFont typeface="Noto Sans Symbols"/>
              <a:buChar char="➢"/>
            </a:pPr>
            <a:r>
              <a:rPr lang="pl-PL" sz="2000" b="0" i="0" u="none" strike="noStrike" cap="none">
                <a:solidFill>
                  <a:schemeClr val="dk1"/>
                </a:solidFill>
                <a:latin typeface="Calibri"/>
                <a:ea typeface="Calibri"/>
                <a:cs typeface="Calibri"/>
                <a:sym typeface="Calibri"/>
              </a:rPr>
              <a:t>podczas wysunięcia drabiny powyżej 70% przy silnych wiatrach należy stosować dwie linki zabezpieczające, mocując je do wierzchołka drabiny i odciągając je na boki stabilizować położenie drabiny.</a:t>
            </a:r>
          </a:p>
        </p:txBody>
      </p:sp>
      <p:sp>
        <p:nvSpPr>
          <p:cNvPr id="274" name="Shape 27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75" name="Shape 27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276" name="Shape 276"/>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48" name="Shape 548"/>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49" name="Shape 549"/>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36</a:t>
            </a:fld>
            <a:endParaRPr lang="pl-PL" sz="1400" b="0" i="0" u="none" strike="noStrike" cap="none">
              <a:solidFill>
                <a:schemeClr val="lt1"/>
              </a:solidFill>
              <a:latin typeface="Calibri"/>
              <a:ea typeface="Calibri"/>
              <a:cs typeface="Calibri"/>
              <a:sym typeface="Calibri"/>
            </a:endParaRPr>
          </a:p>
        </p:txBody>
      </p:sp>
      <p:sp>
        <p:nvSpPr>
          <p:cNvPr id="550" name="Shape 550"/>
          <p:cNvSpPr txBox="1">
            <a:spLocks noGrp="1"/>
          </p:cNvSpPr>
          <p:nvPr>
            <p:ph type="body" idx="2"/>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51" name="Shape 551"/>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52" name="Shape 552"/>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53" name="Shape 553"/>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54" name="Shape 554"/>
          <p:cNvPicPr preferRelativeResize="0"/>
          <p:nvPr/>
        </p:nvPicPr>
        <p:blipFill rotWithShape="1">
          <a:blip r:embed="rId4">
            <a:alphaModFix/>
          </a:blip>
          <a:srcRect/>
          <a:stretch/>
        </p:blipFill>
        <p:spPr>
          <a:xfrm>
            <a:off x="0" y="1428736"/>
            <a:ext cx="9001155" cy="529408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61" name="Shape 56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62" name="Shape 56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37</a:t>
            </a:fld>
            <a:endParaRPr lang="pl-PL" sz="1400" b="0" i="0" u="none" strike="noStrike" cap="none">
              <a:solidFill>
                <a:schemeClr val="lt1"/>
              </a:solidFill>
              <a:latin typeface="Calibri"/>
              <a:ea typeface="Calibri"/>
              <a:cs typeface="Calibri"/>
              <a:sym typeface="Calibri"/>
            </a:endParaRPr>
          </a:p>
        </p:txBody>
      </p:sp>
      <p:sp>
        <p:nvSpPr>
          <p:cNvPr id="563" name="Shape 563"/>
          <p:cNvSpPr txBox="1">
            <a:spLocks noGrp="1"/>
          </p:cNvSpPr>
          <p:nvPr>
            <p:ph type="body" idx="2"/>
          </p:nvPr>
        </p:nvSpPr>
        <p:spPr>
          <a:xfrm>
            <a:off x="107504" y="1571612"/>
            <a:ext cx="8921000"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64" name="Shape 56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65" name="Shape 56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66" name="Shape 566"/>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67" name="Shape 567"/>
          <p:cNvPicPr preferRelativeResize="0"/>
          <p:nvPr/>
        </p:nvPicPr>
        <p:blipFill rotWithShape="1">
          <a:blip r:embed="rId4">
            <a:alphaModFix/>
          </a:blip>
          <a:srcRect/>
          <a:stretch/>
        </p:blipFill>
        <p:spPr>
          <a:xfrm>
            <a:off x="142843" y="1479648"/>
            <a:ext cx="8858312" cy="5378351"/>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74" name="Shape 57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75" name="Shape 57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38</a:t>
            </a:fld>
            <a:endParaRPr lang="pl-PL" sz="1400" b="0" i="0" u="none" strike="noStrike" cap="none">
              <a:solidFill>
                <a:schemeClr val="lt1"/>
              </a:solidFill>
              <a:latin typeface="Calibri"/>
              <a:ea typeface="Calibri"/>
              <a:cs typeface="Calibri"/>
              <a:sym typeface="Calibri"/>
            </a:endParaRPr>
          </a:p>
        </p:txBody>
      </p:sp>
      <p:sp>
        <p:nvSpPr>
          <p:cNvPr id="576" name="Shape 576"/>
          <p:cNvSpPr txBox="1">
            <a:spLocks noGrp="1"/>
          </p:cNvSpPr>
          <p:nvPr>
            <p:ph type="body" idx="2"/>
          </p:nvPr>
        </p:nvSpPr>
        <p:spPr>
          <a:xfrm>
            <a:off x="2857488" y="1571612"/>
            <a:ext cx="3643337"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77" name="Shape 577"/>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78" name="Shape 57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79" name="Shape 579"/>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80" name="Shape 580"/>
          <p:cNvPicPr preferRelativeResize="0"/>
          <p:nvPr/>
        </p:nvPicPr>
        <p:blipFill rotWithShape="1">
          <a:blip r:embed="rId4">
            <a:alphaModFix/>
          </a:blip>
          <a:srcRect/>
          <a:stretch/>
        </p:blipFill>
        <p:spPr>
          <a:xfrm>
            <a:off x="1928793" y="1428736"/>
            <a:ext cx="4929222" cy="5429263"/>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Zasadnicze fazy sprawiania drabin </a:t>
            </a:r>
            <a:br>
              <a:rPr lang="pl-PL" sz="3200" b="1" i="0" u="none" strike="noStrike" cap="none">
                <a:solidFill>
                  <a:srgbClr val="FFC700"/>
                </a:solidFill>
                <a:latin typeface="Calibri"/>
                <a:ea typeface="Calibri"/>
                <a:cs typeface="Calibri"/>
                <a:sym typeface="Calibri"/>
              </a:rPr>
            </a:br>
            <a:r>
              <a:rPr lang="pl-PL" sz="3200" b="1" i="0" u="none" strike="noStrike" cap="none">
                <a:solidFill>
                  <a:srgbClr val="FFC700"/>
                </a:solidFill>
                <a:latin typeface="Calibri"/>
                <a:ea typeface="Calibri"/>
                <a:cs typeface="Calibri"/>
                <a:sym typeface="Calibri"/>
              </a:rPr>
              <a:t>z drążkami podporowymi </a:t>
            </a:r>
          </a:p>
        </p:txBody>
      </p:sp>
      <p:sp>
        <p:nvSpPr>
          <p:cNvPr id="587" name="Shape 58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588" name="Shape 58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39</a:t>
            </a:fld>
            <a:endParaRPr lang="pl-PL" sz="1400" b="0" i="0" u="none" strike="noStrike" cap="none">
              <a:solidFill>
                <a:schemeClr val="lt1"/>
              </a:solidFill>
              <a:latin typeface="Calibri"/>
              <a:ea typeface="Calibri"/>
              <a:cs typeface="Calibri"/>
              <a:sym typeface="Calibri"/>
            </a:endParaRPr>
          </a:p>
        </p:txBody>
      </p:sp>
      <p:sp>
        <p:nvSpPr>
          <p:cNvPr id="589" name="Shape 589"/>
          <p:cNvSpPr txBox="1">
            <a:spLocks noGrp="1"/>
          </p:cNvSpPr>
          <p:nvPr>
            <p:ph type="body" idx="2"/>
          </p:nvPr>
        </p:nvSpPr>
        <p:spPr>
          <a:xfrm>
            <a:off x="1285851" y="1571612"/>
            <a:ext cx="6286544" cy="4449673"/>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590" name="Shape 590"/>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591" name="Shape 59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592" name="Shape 592"/>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593" name="Shape 593"/>
          <p:cNvPicPr preferRelativeResize="0"/>
          <p:nvPr/>
        </p:nvPicPr>
        <p:blipFill rotWithShape="1">
          <a:blip r:embed="rId4">
            <a:alphaModFix/>
          </a:blip>
          <a:srcRect/>
          <a:stretch/>
        </p:blipFill>
        <p:spPr>
          <a:xfrm>
            <a:off x="1142975" y="1428736"/>
            <a:ext cx="6822687" cy="5429263"/>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a:t>Rodzaje</a:t>
            </a:r>
            <a:r>
              <a:rPr lang="pl-PL" sz="3200" b="1" i="0" u="none" strike="noStrike" cap="none" dirty="0">
                <a:solidFill>
                  <a:srgbClr val="FFC700"/>
                </a:solidFill>
                <a:latin typeface="Calibri"/>
                <a:ea typeface="Calibri"/>
                <a:cs typeface="Calibri"/>
                <a:sym typeface="Calibri"/>
              </a:rPr>
              <a:t> drabin pożarniczych</a:t>
            </a:r>
            <a:br>
              <a:rPr lang="pl-PL" sz="3200" b="1" i="0" u="none" strike="noStrike" cap="none" dirty="0">
                <a:solidFill>
                  <a:srgbClr val="FFC700"/>
                </a:solidFill>
                <a:latin typeface="Calibri"/>
                <a:ea typeface="Calibri"/>
                <a:cs typeface="Calibri"/>
                <a:sym typeface="Calibri"/>
              </a:rPr>
            </a:br>
            <a:r>
              <a:rPr lang="pl-PL" sz="3200" b="1" i="0" u="none" strike="noStrike" cap="none" dirty="0">
                <a:solidFill>
                  <a:srgbClr val="FFC700"/>
                </a:solidFill>
                <a:latin typeface="Calibri"/>
                <a:ea typeface="Calibri"/>
                <a:cs typeface="Calibri"/>
                <a:sym typeface="Calibri"/>
              </a:rPr>
              <a:t> i ich przeznaczenie</a:t>
            </a:r>
          </a:p>
        </p:txBody>
      </p:sp>
      <p:sp>
        <p:nvSpPr>
          <p:cNvPr id="146" name="Shape 146"/>
          <p:cNvSpPr txBox="1">
            <a:spLocks noGrp="1"/>
          </p:cNvSpPr>
          <p:nvPr>
            <p:ph type="body" idx="1"/>
          </p:nvPr>
        </p:nvSpPr>
        <p:spPr>
          <a:xfrm>
            <a:off x="457200" y="1571612"/>
            <a:ext cx="8229600" cy="5286387"/>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słupkowa – </a:t>
            </a:r>
            <a:r>
              <a:rPr lang="pl-PL" sz="2000" b="0" i="0" u="none" strike="noStrike" cap="none">
                <a:solidFill>
                  <a:schemeClr val="dk1"/>
                </a:solidFill>
                <a:latin typeface="Calibri"/>
                <a:ea typeface="Calibri"/>
                <a:cs typeface="Calibri"/>
                <a:sym typeface="Calibri"/>
              </a:rPr>
              <a:t>drabina z zamocowanymi zawiasowo szczeblami, pozwalającymi na złożenie bocznic ze sobą.</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nasadkowa – </a:t>
            </a:r>
            <a:r>
              <a:rPr lang="pl-PL" sz="2000" b="0" i="0" u="none" strike="noStrike" cap="none">
                <a:solidFill>
                  <a:schemeClr val="dk1"/>
                </a:solidFill>
                <a:latin typeface="Calibri"/>
                <a:ea typeface="Calibri"/>
                <a:cs typeface="Calibri"/>
                <a:sym typeface="Calibri"/>
              </a:rPr>
              <a:t>drabina składająca się z kilku przęseł, które można łączyć ze sobą za pośrednictwem specjalnych uchwytów, lecz długość jej można zmieniać tylko przez dołączenie całego przęsła.</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dachowa – </a:t>
            </a:r>
            <a:r>
              <a:rPr lang="pl-PL" sz="2000" b="0" i="0" u="none" strike="noStrike" cap="none">
                <a:solidFill>
                  <a:schemeClr val="dk1"/>
                </a:solidFill>
                <a:latin typeface="Calibri"/>
                <a:ea typeface="Calibri"/>
                <a:cs typeface="Calibri"/>
                <a:sym typeface="Calibri"/>
              </a:rPr>
              <a:t>drabina stosowana do wchodzenia po zewnętrznej stronie dachu, z hakiem do zaczepiania o krawędź dachu. </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Drabina jednoczęściowa – </a:t>
            </a:r>
            <a:r>
              <a:rPr lang="pl-PL" sz="2000" b="0" i="0" u="none" strike="noStrike" cap="none">
                <a:solidFill>
                  <a:schemeClr val="dk1"/>
                </a:solidFill>
                <a:latin typeface="Calibri"/>
                <a:ea typeface="Calibri"/>
                <a:cs typeface="Calibri"/>
                <a:sym typeface="Calibri"/>
              </a:rPr>
              <a:t>drabina składająca się tylko z jednego przęsła</a:t>
            </a:r>
            <a:r>
              <a:rPr lang="pl-PL" sz="2000" b="1" i="0" u="none" strike="noStrike" cap="none">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Obecnie obowiązująca norma  </a:t>
            </a:r>
            <a:r>
              <a:rPr lang="pl-PL" sz="2000" b="1" i="0" u="none" strike="noStrike" cap="none">
                <a:solidFill>
                  <a:srgbClr val="FF0000"/>
                </a:solidFill>
                <a:latin typeface="Calibri"/>
                <a:ea typeface="Calibri"/>
                <a:cs typeface="Calibri"/>
                <a:sym typeface="Calibri"/>
              </a:rPr>
              <a:t>ZABRANIA!!!  </a:t>
            </a:r>
            <a:r>
              <a:rPr lang="pl-PL" sz="2000" b="1" i="0" u="none" strike="noStrike" cap="none">
                <a:solidFill>
                  <a:schemeClr val="dk1"/>
                </a:solidFill>
                <a:latin typeface="Calibri"/>
                <a:ea typeface="Calibri"/>
                <a:cs typeface="Calibri"/>
                <a:sym typeface="Calibri"/>
              </a:rPr>
              <a:t>sprawiania jakiegokolwiek typu drabiny jako wolnostojącej. Drążki podporowe będące na wyposażeniu niektórych typów drabin służą tylko i wyłącznie do sprawiania drabiny oraz do stabilizacji drabiny pracującej w podparciu.</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rgbClr val="414141"/>
              </a:buClr>
              <a:buSzPct val="25000"/>
              <a:buFont typeface="Calibri"/>
              <a:buNone/>
            </a:pPr>
            <a:fld id="{00000000-1234-1234-1234-123412341234}" type="slidenum">
              <a:rPr lang="pl-PL" sz="1200" b="0" i="0" u="none" strike="noStrike" cap="none">
                <a:solidFill>
                  <a:srgbClr val="414141"/>
                </a:solidFill>
                <a:latin typeface="Calibri"/>
                <a:ea typeface="Calibri"/>
                <a:cs typeface="Calibri"/>
                <a:sym typeface="Calibri"/>
              </a:rPr>
              <a:t>4</a:t>
            </a:fld>
            <a:endParaRPr lang="pl-PL" sz="1200" b="0" i="0" u="none" strike="noStrike" cap="none">
              <a:solidFill>
                <a:srgbClr val="414141"/>
              </a:solidFill>
              <a:latin typeface="Calibri"/>
              <a:ea typeface="Calibri"/>
              <a:cs typeface="Calibri"/>
              <a:sym typeface="Calibri"/>
            </a:endParaRPr>
          </a:p>
        </p:txBody>
      </p:sp>
      <p:pic>
        <p:nvPicPr>
          <p:cNvPr id="148" name="Shape 14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Kontrola bieżąca drabin</a:t>
            </a:r>
          </a:p>
        </p:txBody>
      </p:sp>
      <p:sp>
        <p:nvSpPr>
          <p:cNvPr id="600" name="Shape 60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01" name="Shape 60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40</a:t>
            </a:fld>
            <a:endParaRPr lang="pl-PL" sz="1400" b="0" i="0" u="none" strike="noStrike" cap="none">
              <a:solidFill>
                <a:schemeClr val="lt1"/>
              </a:solidFill>
              <a:latin typeface="Calibri"/>
              <a:ea typeface="Calibri"/>
              <a:cs typeface="Calibri"/>
              <a:sym typeface="Calibri"/>
            </a:endParaRPr>
          </a:p>
        </p:txBody>
      </p:sp>
      <p:sp>
        <p:nvSpPr>
          <p:cNvPr id="602" name="Shape 602"/>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Kontrolę bieżącą należy przeprowadzić po każdym użyciu drabiny.         Kontrola polega na oględzinach wszystkich elementów konstrukcyjnych drabiny.</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Stwierdzone usterki należy zapisać w protokole z oględzin, wycofać drabinę     z użytkowania  i natychmiast konsultować z uprawnionym serwisem, bo tylko dostawca lub uprawniony serwis ma prawo podjąć decyzję co do dalszego użytkowania, uszkodzonej drabiny.</a:t>
            </a:r>
          </a:p>
          <a:p>
            <a:pPr marL="438912" marR="0" lvl="0" indent="-172212" algn="l" rtl="0">
              <a:lnSpc>
                <a:spcPct val="100000"/>
              </a:lnSpc>
              <a:spcBef>
                <a:spcPts val="0"/>
              </a:spcBef>
              <a:spcAft>
                <a:spcPts val="0"/>
              </a:spcAft>
              <a:buClr>
                <a:schemeClr val="accent1"/>
              </a:buClr>
              <a:buSzPct val="80000"/>
              <a:buFont typeface="Noto Sans Symbols"/>
              <a:buNone/>
            </a:pPr>
            <a:endParaRPr sz="2000" b="1" i="0" u="sng"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UWAGA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400" b="1" i="0" u="sng" strike="noStrike" cap="none">
                <a:solidFill>
                  <a:schemeClr val="dk1"/>
                </a:solidFill>
                <a:latin typeface="Calibri"/>
                <a:ea typeface="Calibri"/>
                <a:cs typeface="Calibri"/>
                <a:sym typeface="Calibri"/>
              </a:rPr>
              <a:t>Zabrania się dokonywania samodzielnych napraw, czy przeróbek w użytkowanych drabinach.  </a:t>
            </a:r>
          </a:p>
        </p:txBody>
      </p:sp>
      <p:sp>
        <p:nvSpPr>
          <p:cNvPr id="603" name="Shape 60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04" name="Shape 60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05" name="Shape 605"/>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24" name="Shape 624"/>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25" name="Shape 625"/>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41</a:t>
            </a:fld>
            <a:endParaRPr lang="pl-PL" sz="1400" b="0" i="0" u="none" strike="noStrike" cap="none">
              <a:solidFill>
                <a:schemeClr val="lt1"/>
              </a:solidFill>
              <a:latin typeface="Calibri"/>
              <a:ea typeface="Calibri"/>
              <a:cs typeface="Calibri"/>
              <a:sym typeface="Calibri"/>
            </a:endParaRPr>
          </a:p>
        </p:txBody>
      </p:sp>
      <p:sp>
        <p:nvSpPr>
          <p:cNvPr id="626" name="Shape 626"/>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Po każdorazowym użyciu drabiny należy oczyścić ją postępując zgodnie               z instrukcją obsługi.</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Do czyszczenia stosować tylko łagodne środki czyszczące. Po umyciu                   i wysuszeniu należy zabezpieczyć elementy narażone na korozję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Elementy współpracujące ze sobą podczas wysuwania górnych przęseł o ile producent nie zalecił innego postępowania można przesmarować smarem    lub olejem maszynowym. </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drabiny D10W należy przetrzeć sproszkowanym grafitem rowki prowadnic górnego przęsła. We wszystkich drabinach drewnianych należy uzupełnić uszkodzoną powłokę lakierniczą aby zapobiec deformacji elementów drabiny na skutek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627" name="Shape 627"/>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28" name="Shape 628"/>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29" name="Shape 629"/>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Konserwacja i przechowywanie drabin</a:t>
            </a:r>
          </a:p>
        </p:txBody>
      </p:sp>
      <p:sp>
        <p:nvSpPr>
          <p:cNvPr id="636" name="Shape 636"/>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37" name="Shape 63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42</a:t>
            </a:fld>
            <a:endParaRPr lang="pl-PL" sz="1400" b="0" i="0" u="none" strike="noStrike" cap="none">
              <a:solidFill>
                <a:schemeClr val="lt1"/>
              </a:solidFill>
              <a:latin typeface="Calibri"/>
              <a:ea typeface="Calibri"/>
              <a:cs typeface="Calibri"/>
              <a:sym typeface="Calibri"/>
            </a:endParaRPr>
          </a:p>
        </p:txBody>
      </p:sp>
      <p:sp>
        <p:nvSpPr>
          <p:cNvPr id="638" name="Shape 638"/>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Drabiny przechowywać w pozycji pionowej,  w stanie zsuniętym (drabiny wysuwane).</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przechowywania drabin w pozycji poziomej drabina                 nie powinna leżeć bezpośrednio na podłożu tylko powinna by podparta           co najmniej w trzech miejscach.  Podparcie drabiny w trzech miejscach dotyczy również drabiny przechowywanej w pozycji wiszącej.</a:t>
            </a:r>
          </a:p>
          <a:p>
            <a:pPr marL="438912" marR="0" lvl="0" indent="-172212" algn="l" rtl="0">
              <a:lnSpc>
                <a:spcPct val="100000"/>
              </a:lnSpc>
              <a:spcBef>
                <a:spcPts val="0"/>
              </a:spcBef>
              <a:spcAft>
                <a:spcPts val="0"/>
              </a:spcAft>
              <a:buClr>
                <a:schemeClr val="accent1"/>
              </a:buClr>
              <a:buSzPct val="80000"/>
              <a:buFont typeface="Noto Sans Symbols"/>
              <a:buChar char="◼"/>
            </a:pPr>
            <a:r>
              <a:rPr lang="pl-PL" sz="2000" b="1" i="0" u="none" strike="noStrike" cap="none">
                <a:solidFill>
                  <a:schemeClr val="dk1"/>
                </a:solidFill>
                <a:latin typeface="Calibri"/>
                <a:ea typeface="Calibri"/>
                <a:cs typeface="Calibri"/>
                <a:sym typeface="Calibri"/>
              </a:rPr>
              <a:t>- W przypadku drabin drewnianych należy unikać miejsc nasłonecznionych oraz narażonych na działanie  wilgoci.</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Arial"/>
              <a:ea typeface="Arial"/>
              <a:cs typeface="Arial"/>
              <a:sym typeface="Arial"/>
            </a:endParaRPr>
          </a:p>
          <a:p>
            <a:pPr marL="438912" marR="0" lvl="0" indent="-324612" algn="l" rtl="0">
              <a:lnSpc>
                <a:spcPct val="100000"/>
              </a:lnSpc>
              <a:spcBef>
                <a:spcPts val="0"/>
              </a:spcBef>
              <a:spcAft>
                <a:spcPts val="0"/>
              </a:spcAft>
              <a:buClr>
                <a:schemeClr val="accent1"/>
              </a:buClr>
              <a:buSzPct val="25000"/>
              <a:buFont typeface="Noto Sans Symbols"/>
              <a:buNone/>
            </a:pPr>
            <a:endParaRPr sz="3200" b="0" i="0" u="none" strike="noStrike" cap="none">
              <a:solidFill>
                <a:schemeClr val="dk1"/>
              </a:solidFill>
              <a:latin typeface="Calibri"/>
              <a:ea typeface="Calibri"/>
              <a:cs typeface="Calibri"/>
              <a:sym typeface="Calibri"/>
            </a:endParaRPr>
          </a:p>
        </p:txBody>
      </p:sp>
      <p:sp>
        <p:nvSpPr>
          <p:cNvPr id="639" name="Shape 639"/>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40" name="Shape 640"/>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41" name="Shape 641"/>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1331637" y="250031"/>
            <a:ext cx="7362900" cy="874800"/>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60" name="Shape 660"/>
          <p:cNvSpPr/>
          <p:nvPr/>
        </p:nvSpPr>
        <p:spPr>
          <a:xfrm>
            <a:off x="272507" y="1636811"/>
            <a:ext cx="8286900" cy="1035600"/>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61" name="Shape 661"/>
          <p:cNvSpPr txBox="1">
            <a:spLocks noGrp="1"/>
          </p:cNvSpPr>
          <p:nvPr>
            <p:ph type="sldNum" idx="12"/>
          </p:nvPr>
        </p:nvSpPr>
        <p:spPr>
          <a:xfrm>
            <a:off x="8559528" y="0"/>
            <a:ext cx="584400" cy="249900"/>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43</a:t>
            </a:fld>
            <a:endParaRPr lang="pl-PL" sz="1400" b="0" i="0" u="none" strike="noStrike" cap="none">
              <a:solidFill>
                <a:schemeClr val="lt1"/>
              </a:solidFill>
              <a:latin typeface="Calibri"/>
              <a:ea typeface="Calibri"/>
              <a:cs typeface="Calibri"/>
              <a:sym typeface="Calibri"/>
            </a:endParaRPr>
          </a:p>
        </p:txBody>
      </p:sp>
      <p:sp>
        <p:nvSpPr>
          <p:cNvPr id="662" name="Shape 662"/>
          <p:cNvSpPr txBox="1">
            <a:spLocks noGrp="1"/>
          </p:cNvSpPr>
          <p:nvPr>
            <p:ph type="body" idx="2"/>
          </p:nvPr>
        </p:nvSpPr>
        <p:spPr>
          <a:xfrm>
            <a:off x="107504" y="1832843"/>
            <a:ext cx="8921100" cy="4188300"/>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Sprawianie drabiny nasadkowej jest elementem znanym każdemu strażakowi. Mimo tego czasami trzeba odejść od zasad regulaminowego sprawiania nasadki, gdy mamy do czynienia z ciasną przestrzenią, a w której to musimy dostać się na wysokość. W tym przypadku musimy podnieść przęsło nasadki (dwóch</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ratowników) na wysokość wyciągniętych rąk, a później kolejny ratownik musi dołożyć od spodu kolejne przęsło. Dokładając tak odpowiednią ilość przęseł   (wg. BHP max. 4 przęsła), możemy sprawić drabinę DN 2,73 w zamkniętych, ciasnych przestrzeniach. Schematycznie zostało to przedstawione na rysunkach</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poniżej. Należy tez pamiętać oczywiście o zamknięciu bolców zamka przy łączonych przęsłach drabiny.</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663" name="Shape 663"/>
          <p:cNvSpPr txBox="1">
            <a:spLocks noGrp="1"/>
          </p:cNvSpPr>
          <p:nvPr>
            <p:ph type="body" idx="2"/>
          </p:nvPr>
        </p:nvSpPr>
        <p:spPr>
          <a:xfrm>
            <a:off x="5940151" y="5157192"/>
            <a:ext cx="3088500" cy="360000"/>
          </a:xfrm>
          <a:prstGeom prst="rect">
            <a:avLst/>
          </a:prstGeom>
          <a:noFill/>
          <a:ln>
            <a:noFill/>
          </a:ln>
        </p:spPr>
        <p:txBody>
          <a:bodyPr lIns="54850" tIns="91425" rIns="91425" bIns="45700" anchor="t" anchorCtr="0">
            <a:noAutofit/>
          </a:bodyPr>
          <a:lstStyle/>
          <a:p>
            <a:pPr marL="118870" marR="0" lvl="0" indent="-4570"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64" name="Shape 664"/>
          <p:cNvSpPr txBox="1">
            <a:spLocks noGrp="1"/>
          </p:cNvSpPr>
          <p:nvPr>
            <p:ph type="body" idx="2"/>
          </p:nvPr>
        </p:nvSpPr>
        <p:spPr>
          <a:xfrm>
            <a:off x="6092551" y="5309592"/>
            <a:ext cx="3088500" cy="360000"/>
          </a:xfrm>
          <a:prstGeom prst="rect">
            <a:avLst/>
          </a:prstGeom>
          <a:noFill/>
          <a:ln>
            <a:noFill/>
          </a:ln>
        </p:spPr>
        <p:txBody>
          <a:bodyPr lIns="54850" tIns="91425" rIns="91425" bIns="45700" anchor="t" anchorCtr="0">
            <a:noAutofit/>
          </a:bodyPr>
          <a:lstStyle/>
          <a:p>
            <a:pPr marL="118870" marR="0" lvl="0" indent="-4570"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65" name="Shape 665"/>
          <p:cNvPicPr preferRelativeResize="0"/>
          <p:nvPr/>
        </p:nvPicPr>
        <p:blipFill rotWithShape="1">
          <a:blip r:embed="rId3">
            <a:alphaModFix/>
          </a:blip>
          <a:srcRect/>
          <a:stretch/>
        </p:blipFill>
        <p:spPr>
          <a:xfrm>
            <a:off x="282437" y="254967"/>
            <a:ext cx="822300" cy="935700"/>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72" name="Shape 672"/>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73" name="Shape 673"/>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44</a:t>
            </a:fld>
            <a:endParaRPr lang="pl-PL" sz="1400" b="0" i="0" u="none" strike="noStrike" cap="none">
              <a:solidFill>
                <a:schemeClr val="lt1"/>
              </a:solidFill>
              <a:latin typeface="Calibri"/>
              <a:ea typeface="Calibri"/>
              <a:cs typeface="Calibri"/>
              <a:sym typeface="Calibri"/>
            </a:endParaRPr>
          </a:p>
        </p:txBody>
      </p:sp>
      <p:sp>
        <p:nvSpPr>
          <p:cNvPr id="674" name="Shape 674"/>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675" name="Shape 675"/>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76" name="Shape 676"/>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77" name="Shape 677"/>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678" name="Shape 678"/>
          <p:cNvPicPr preferRelativeResize="0"/>
          <p:nvPr/>
        </p:nvPicPr>
        <p:blipFill rotWithShape="1">
          <a:blip r:embed="rId4">
            <a:alphaModFix/>
          </a:blip>
          <a:srcRect/>
          <a:stretch/>
        </p:blipFill>
        <p:spPr>
          <a:xfrm>
            <a:off x="0" y="1643050"/>
            <a:ext cx="9107173" cy="4714907"/>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85" name="Shape 6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86" name="Shape 68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45</a:t>
            </a:fld>
            <a:endParaRPr lang="pl-PL" sz="1400" b="0" i="0" u="none" strike="noStrike" cap="none">
              <a:solidFill>
                <a:schemeClr val="lt1"/>
              </a:solidFill>
              <a:latin typeface="Calibri"/>
              <a:ea typeface="Calibri"/>
              <a:cs typeface="Calibri"/>
              <a:sym typeface="Calibri"/>
            </a:endParaRPr>
          </a:p>
        </p:txBody>
      </p:sp>
      <p:sp>
        <p:nvSpPr>
          <p:cNvPr id="687" name="Shape 687"/>
          <p:cNvSpPr txBox="1">
            <a:spLocks noGrp="1"/>
          </p:cNvSpPr>
          <p:nvPr>
            <p:ph type="body" idx="2"/>
          </p:nvPr>
        </p:nvSpPr>
        <p:spPr>
          <a:xfrm>
            <a:off x="107504" y="1832843"/>
            <a:ext cx="8921000" cy="4188442"/>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Kolejny praktycznym wykorzystaniem drabiny nasadkowej, jest jej użycie jako doraźnego zbiornika na wodę, do celów dekontaminacyjnych lub do zebrania wyciekającej cieczy z uszkodzonej cysterny lub instalacji (fot. 1.). Trzeba użyć do tego celu 4 przęseł, układając je bokiem oraz przeciwnymi stronami (fot. 2.).  Łączenie wszystkich przęseł dla uzyskania sztywności systemu odbywa się za pomocą strażackiej linki ratowniczej lub doraźnie przy pomocy taśm klejących (fot. 3. i 4.).</a:t>
            </a:r>
            <a:br>
              <a:rPr lang="pl-PL" sz="2000" b="0" i="0" u="none" strike="noStrike" cap="none">
                <a:solidFill>
                  <a:schemeClr val="dk1"/>
                </a:solidFill>
                <a:latin typeface="Calibri"/>
                <a:ea typeface="Calibri"/>
                <a:cs typeface="Calibri"/>
                <a:sym typeface="Calibri"/>
              </a:rPr>
            </a:br>
            <a:r>
              <a:rPr lang="pl-PL" sz="2000" b="0" i="0" u="none" strike="noStrike" cap="none">
                <a:solidFill>
                  <a:schemeClr val="dk1"/>
                </a:solidFill>
                <a:latin typeface="Calibri"/>
                <a:ea typeface="Calibri"/>
                <a:cs typeface="Calibri"/>
                <a:sym typeface="Calibri"/>
              </a:rPr>
              <a:t>Następnie będziemy musieli użyć brezentu od zbiornika brezentowego na wodę gaśniczą, który założymy na połączone przęsła. Lepszym jednak sposobem jest wykorzystanie mocnej folii lub materiału PLAN (plandekowy) jaki jest wykorzystywany do reklam lub naczep samochodów ciężarowych.</a:t>
            </a: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688" name="Shape 68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689" name="Shape 68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690" name="Shape 690"/>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697" name="Shape 69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698" name="Shape 698"/>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46</a:t>
            </a:fld>
            <a:endParaRPr lang="pl-PL" sz="1400" b="0" i="0" u="none" strike="noStrike" cap="none">
              <a:solidFill>
                <a:schemeClr val="lt1"/>
              </a:solidFill>
              <a:latin typeface="Calibri"/>
              <a:ea typeface="Calibri"/>
              <a:cs typeface="Calibri"/>
              <a:sym typeface="Calibri"/>
            </a:endParaRPr>
          </a:p>
        </p:txBody>
      </p:sp>
      <p:sp>
        <p:nvSpPr>
          <p:cNvPr id="699" name="Shape 699"/>
          <p:cNvSpPr txBox="1">
            <a:spLocks noGrp="1"/>
          </p:cNvSpPr>
          <p:nvPr>
            <p:ph type="body" idx="2"/>
          </p:nvPr>
        </p:nvSpPr>
        <p:spPr>
          <a:xfrm>
            <a:off x="1714480" y="1832843"/>
            <a:ext cx="1857388" cy="2239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00" name="Shape 700"/>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01" name="Shape 701"/>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702" name="Shape 702"/>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703" name="Shape 703"/>
          <p:cNvPicPr preferRelativeResize="0"/>
          <p:nvPr/>
        </p:nvPicPr>
        <p:blipFill rotWithShape="1">
          <a:blip r:embed="rId4">
            <a:alphaModFix/>
          </a:blip>
          <a:srcRect/>
          <a:stretch/>
        </p:blipFill>
        <p:spPr>
          <a:xfrm>
            <a:off x="142843" y="1428736"/>
            <a:ext cx="4572031" cy="3196570"/>
          </a:xfrm>
          <a:prstGeom prst="rect">
            <a:avLst/>
          </a:prstGeom>
          <a:noFill/>
          <a:ln>
            <a:noFill/>
          </a:ln>
        </p:spPr>
      </p:pic>
      <p:pic>
        <p:nvPicPr>
          <p:cNvPr id="704" name="Shape 704"/>
          <p:cNvPicPr preferRelativeResize="0"/>
          <p:nvPr/>
        </p:nvPicPr>
        <p:blipFill rotWithShape="1">
          <a:blip r:embed="rId5">
            <a:alphaModFix/>
          </a:blip>
          <a:srcRect/>
          <a:stretch/>
        </p:blipFill>
        <p:spPr>
          <a:xfrm>
            <a:off x="4786314" y="3071808"/>
            <a:ext cx="4357685" cy="3246154"/>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11" name="Shape 711"/>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712" name="Shape 71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47</a:t>
            </a:fld>
            <a:endParaRPr lang="pl-PL" sz="1400" b="0" i="0" u="none" strike="noStrike" cap="none">
              <a:solidFill>
                <a:schemeClr val="lt1"/>
              </a:solidFill>
              <a:latin typeface="Calibri"/>
              <a:ea typeface="Calibri"/>
              <a:cs typeface="Calibri"/>
              <a:sym typeface="Calibri"/>
            </a:endParaRPr>
          </a:p>
        </p:txBody>
      </p:sp>
      <p:sp>
        <p:nvSpPr>
          <p:cNvPr id="713" name="Shape 713"/>
          <p:cNvSpPr txBox="1">
            <a:spLocks noGrp="1"/>
          </p:cNvSpPr>
          <p:nvPr>
            <p:ph type="body" idx="2"/>
          </p:nvPr>
        </p:nvSpPr>
        <p:spPr>
          <a:xfrm>
            <a:off x="3071801" y="2143116"/>
            <a:ext cx="956042" cy="71437"/>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714" name="Shape 714"/>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15" name="Shape 715"/>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716" name="Shape 716"/>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717" name="Shape 717"/>
          <p:cNvPicPr preferRelativeResize="0"/>
          <p:nvPr/>
        </p:nvPicPr>
        <p:blipFill rotWithShape="1">
          <a:blip r:embed="rId4">
            <a:alphaModFix/>
          </a:blip>
          <a:srcRect/>
          <a:stretch/>
        </p:blipFill>
        <p:spPr>
          <a:xfrm>
            <a:off x="4643437" y="3848100"/>
            <a:ext cx="4371974" cy="3009899"/>
          </a:xfrm>
          <a:prstGeom prst="rect">
            <a:avLst/>
          </a:prstGeom>
          <a:noFill/>
          <a:ln>
            <a:noFill/>
          </a:ln>
        </p:spPr>
      </p:pic>
      <p:pic>
        <p:nvPicPr>
          <p:cNvPr id="718" name="Shape 718"/>
          <p:cNvPicPr preferRelativeResize="0"/>
          <p:nvPr/>
        </p:nvPicPr>
        <p:blipFill rotWithShape="1">
          <a:blip r:embed="rId5">
            <a:alphaModFix/>
          </a:blip>
          <a:srcRect/>
          <a:stretch/>
        </p:blipFill>
        <p:spPr>
          <a:xfrm>
            <a:off x="142843" y="1500174"/>
            <a:ext cx="4476749" cy="3000375"/>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Praktyczne wykorzystanie drabiny nasadkowej DN 2,73</a:t>
            </a:r>
          </a:p>
        </p:txBody>
      </p:sp>
      <p:sp>
        <p:nvSpPr>
          <p:cNvPr id="725" name="Shape 72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726" name="Shape 72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48</a:t>
            </a:fld>
            <a:endParaRPr lang="pl-PL" sz="1400" b="0" i="0" u="none" strike="noStrike" cap="none">
              <a:solidFill>
                <a:schemeClr val="lt1"/>
              </a:solidFill>
              <a:latin typeface="Calibri"/>
              <a:ea typeface="Calibri"/>
              <a:cs typeface="Calibri"/>
              <a:sym typeface="Calibri"/>
            </a:endParaRPr>
          </a:p>
        </p:txBody>
      </p:sp>
      <p:sp>
        <p:nvSpPr>
          <p:cNvPr id="727" name="Shape 727"/>
          <p:cNvSpPr txBox="1">
            <a:spLocks noGrp="1"/>
          </p:cNvSpPr>
          <p:nvPr>
            <p:ph type="body" idx="2"/>
          </p:nvPr>
        </p:nvSpPr>
        <p:spPr>
          <a:xfrm>
            <a:off x="142843" y="1500174"/>
            <a:ext cx="8858312"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Ciekawym sposobem wykorzystania przęseł nasadki jest sfera ratownictwa drogowego, gdzie w tym przypadku można użyć jej przęsła do stabilizacji pojazdu leżącego na boku, w zastępstwie dostępnych na rynku podpór mechanicznych, np. typu StabFast firmy Weber-Hydraulik.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Nasadka podłożona jest pod koło (podstawą lub górą) z zachowanym kątem    około 45°, a następnie przywiązana od podstawy do koła poniżej, co pozwala na jej zastępcze wykorzystanie jako systemu stabilizującego samochód osobowy.</a:t>
            </a:r>
            <a:br>
              <a:rPr lang="pl-PL" sz="2000" b="0" i="0" u="none" strike="noStrike" cap="none">
                <a:solidFill>
                  <a:schemeClr val="dk1"/>
                </a:solidFill>
                <a:latin typeface="Calibri"/>
                <a:ea typeface="Calibri"/>
                <a:cs typeface="Calibri"/>
                <a:sym typeface="Calibri"/>
              </a:rPr>
            </a:br>
            <a:br>
              <a:rPr lang="pl-PL" sz="2000" b="0" i="0" u="none" strike="noStrike" cap="none">
                <a:solidFill>
                  <a:schemeClr val="dk1"/>
                </a:solidFill>
                <a:latin typeface="Calibri"/>
                <a:ea typeface="Calibri"/>
                <a:cs typeface="Calibri"/>
                <a:sym typeface="Calibri"/>
              </a:rPr>
            </a:br>
            <a:endParaRPr lang="pl-PL" sz="2000" b="0" i="0" u="none" strike="noStrike" cap="none">
              <a:solidFill>
                <a:schemeClr val="dk1"/>
              </a:solidFill>
              <a:latin typeface="Calibri"/>
              <a:ea typeface="Calibri"/>
              <a:cs typeface="Calibri"/>
              <a:sym typeface="Calibri"/>
            </a:endParaRPr>
          </a:p>
        </p:txBody>
      </p:sp>
      <p:sp>
        <p:nvSpPr>
          <p:cNvPr id="728" name="Shape 72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729" name="Shape 72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730" name="Shape 730"/>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731" name="Shape 731"/>
          <p:cNvPicPr preferRelativeResize="0"/>
          <p:nvPr/>
        </p:nvPicPr>
        <p:blipFill rotWithShape="1">
          <a:blip r:embed="rId4">
            <a:alphaModFix/>
          </a:blip>
          <a:srcRect/>
          <a:stretch/>
        </p:blipFill>
        <p:spPr>
          <a:xfrm>
            <a:off x="214282" y="3800475"/>
            <a:ext cx="3857652" cy="3057525"/>
          </a:xfrm>
          <a:prstGeom prst="rect">
            <a:avLst/>
          </a:prstGeom>
          <a:noFill/>
          <a:ln>
            <a:noFill/>
          </a:ln>
        </p:spPr>
      </p:pic>
      <p:pic>
        <p:nvPicPr>
          <p:cNvPr id="732" name="Shape 732"/>
          <p:cNvPicPr preferRelativeResize="0"/>
          <p:nvPr/>
        </p:nvPicPr>
        <p:blipFill rotWithShape="1">
          <a:blip r:embed="rId5">
            <a:alphaModFix/>
          </a:blip>
          <a:srcRect/>
          <a:stretch/>
        </p:blipFill>
        <p:spPr>
          <a:xfrm>
            <a:off x="4714876" y="3857628"/>
            <a:ext cx="4286280" cy="2988322"/>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rtl="0">
              <a:lnSpc>
                <a:spcPct val="100000"/>
              </a:lnSpc>
              <a:spcBef>
                <a:spcPts val="0"/>
              </a:spcBef>
              <a:spcAft>
                <a:spcPts val="0"/>
              </a:spcAft>
              <a:buClr>
                <a:srgbClr val="FFC700"/>
              </a:buClr>
              <a:buSzPct val="25000"/>
              <a:buFont typeface="Calibri"/>
              <a:buNone/>
            </a:pPr>
            <a:r>
              <a:rPr lang="pl-PL" sz="3200" dirty="0"/>
              <a:t>Bibliografia</a:t>
            </a:r>
            <a:r>
              <a:rPr lang="pl-PL" sz="3200" b="1" i="0" u="none" strike="noStrike" cap="none" dirty="0">
                <a:solidFill>
                  <a:srgbClr val="FFC700"/>
                </a:solidFill>
                <a:latin typeface="Calibri"/>
                <a:ea typeface="Calibri"/>
                <a:cs typeface="Calibri"/>
                <a:sym typeface="Calibri"/>
              </a:rPr>
              <a:t>:</a:t>
            </a:r>
          </a:p>
        </p:txBody>
      </p:sp>
      <p:sp>
        <p:nvSpPr>
          <p:cNvPr id="739" name="Shape 739"/>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740" name="Shape 74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49</a:t>
            </a:fld>
            <a:endParaRPr lang="pl-PL" sz="1400" b="0" i="0" u="none" strike="noStrike" cap="none">
              <a:solidFill>
                <a:schemeClr val="lt1"/>
              </a:solidFill>
              <a:latin typeface="Calibri"/>
              <a:ea typeface="Calibri"/>
              <a:cs typeface="Calibri"/>
              <a:sym typeface="Calibri"/>
            </a:endParaRPr>
          </a:p>
        </p:txBody>
      </p:sp>
      <p:sp>
        <p:nvSpPr>
          <p:cNvPr id="741" name="Shape 741"/>
          <p:cNvSpPr txBox="1">
            <a:spLocks noGrp="1"/>
          </p:cNvSpPr>
          <p:nvPr>
            <p:ph type="body" idx="2"/>
          </p:nvPr>
        </p:nvSpPr>
        <p:spPr>
          <a:xfrm>
            <a:off x="142843" y="1500174"/>
            <a:ext cx="8858312"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1- Kurs Strażaków Ratowników OSP część I, temat: Drabiny Pożarnicze;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Autorzy: Robert Czarnecki, Maciej Gloger.</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2- Wyposażenie techniczne straży pożarnych – SP PSP Bydgoszcz 2009;</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Dariusz Gil.</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3- Regulamin ćwiczeń z podstawowym sprzętem pożarniczym – Warszawa 1990;</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4- Technika i technologia – bezpieczeństwo pracy na drabinie;</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st.bryg. mgr inż. Robert Czarnecki.</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5- Praktyczne wykorzystanie drabiny nasadkowej DN 2,73;</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Autor: asp. Waldemar Pruss, JRG-2 Poznań/Grunwald. </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6- Materiały własne oraz drabiny pożarnicze będące na wyposażeniu                   JRG-3 Biskupiec. </a:t>
            </a:r>
          </a:p>
        </p:txBody>
      </p:sp>
      <p:pic>
        <p:nvPicPr>
          <p:cNvPr id="742" name="Shape 742"/>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dirty="0">
                <a:solidFill>
                  <a:srgbClr val="FFC700"/>
                </a:solidFill>
                <a:latin typeface="Calibri"/>
                <a:ea typeface="Calibri"/>
                <a:cs typeface="Calibri"/>
                <a:sym typeface="Calibri"/>
              </a:rPr>
              <a:t>Budowa </a:t>
            </a:r>
            <a:r>
              <a:rPr lang="pl-PL" sz="3200" dirty="0"/>
              <a:t>poszczególnych typów drabin pożarniczych przenośnych</a:t>
            </a:r>
            <a:endParaRPr lang="pl-PL" sz="3200" b="1" i="0" u="none" strike="noStrike" cap="none" dirty="0">
              <a:solidFill>
                <a:srgbClr val="FFC700"/>
              </a:solidFill>
              <a:latin typeface="Calibri"/>
              <a:ea typeface="Calibri"/>
              <a:cs typeface="Calibri"/>
              <a:sym typeface="Calibri"/>
            </a:endParaRPr>
          </a:p>
        </p:txBody>
      </p:sp>
      <p:sp>
        <p:nvSpPr>
          <p:cNvPr id="155" name="Shape 155"/>
          <p:cNvSpPr txBox="1">
            <a:spLocks noGrp="1"/>
          </p:cNvSpPr>
          <p:nvPr>
            <p:ph type="body" idx="1"/>
          </p:nvPr>
        </p:nvSpPr>
        <p:spPr>
          <a:xfrm>
            <a:off x="457200" y="1500174"/>
            <a:ext cx="8229600" cy="5357825"/>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Stosowane w kraju drabiny przenośne są wykonywane z:</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a:solidFill>
                  <a:schemeClr val="dk1"/>
                </a:solidFill>
                <a:latin typeface="Calibri"/>
                <a:ea typeface="Calibri"/>
                <a:cs typeface="Calibri"/>
                <a:sym typeface="Calibri"/>
              </a:rPr>
              <a:t>drewna</a:t>
            </a:r>
            <a:r>
              <a:rPr lang="pl-PL" sz="2000" b="1" i="0" u="none" strike="noStrike" cap="none">
                <a:solidFill>
                  <a:schemeClr val="dk1"/>
                </a:solidFill>
                <a:latin typeface="Calibri"/>
                <a:ea typeface="Calibri"/>
                <a:cs typeface="Calibri"/>
                <a:sym typeface="Calibri"/>
              </a:rPr>
              <a:t> </a:t>
            </a:r>
            <a:r>
              <a:rPr lang="pl-PL" sz="2000" b="1" i="1" u="none" strike="noStrike" cap="none">
                <a:solidFill>
                  <a:schemeClr val="dk1"/>
                </a:solidFill>
                <a:latin typeface="Calibri"/>
                <a:ea typeface="Calibri"/>
                <a:cs typeface="Calibri"/>
                <a:sym typeface="Calibri"/>
              </a:rPr>
              <a:t>,</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1" u="none" strike="noStrike" cap="none">
                <a:solidFill>
                  <a:schemeClr val="dk1"/>
                </a:solidFill>
                <a:latin typeface="Calibri"/>
                <a:ea typeface="Calibri"/>
                <a:cs typeface="Calibri"/>
                <a:sym typeface="Calibri"/>
              </a:rPr>
              <a:t>stopów aluminium.</a:t>
            </a:r>
          </a:p>
          <a:p>
            <a:pPr marL="438912" marR="0" lvl="0" indent="-172212" algn="l" rtl="0">
              <a:lnSpc>
                <a:spcPct val="100000"/>
              </a:lnSpc>
              <a:spcBef>
                <a:spcPts val="0"/>
              </a:spcBef>
              <a:spcAft>
                <a:spcPts val="0"/>
              </a:spcAft>
              <a:buClr>
                <a:schemeClr val="accent1"/>
              </a:buClr>
              <a:buSzPct val="25000"/>
              <a:buFont typeface="Noto Sans Symbols"/>
              <a:buNone/>
            </a:pPr>
            <a:endParaRPr sz="2000" b="1"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000" b="1" i="0" u="sng" strike="noStrike" cap="none">
                <a:solidFill>
                  <a:schemeClr val="dk1"/>
                </a:solidFill>
                <a:latin typeface="Calibri"/>
                <a:ea typeface="Calibri"/>
                <a:cs typeface="Calibri"/>
                <a:sym typeface="Calibri"/>
              </a:rPr>
              <a:t>Z drewna</a:t>
            </a:r>
            <a:r>
              <a:rPr lang="pl-PL" sz="2000" b="1" i="0" u="none" strike="noStrike" cap="none">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 słupkowe,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dachowe.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sng" strike="noStrike" cap="none">
                <a:solidFill>
                  <a:schemeClr val="dk1"/>
                </a:solidFill>
                <a:latin typeface="Calibri"/>
                <a:ea typeface="Calibri"/>
                <a:cs typeface="Calibri"/>
                <a:sym typeface="Calibri"/>
              </a:rPr>
              <a:t>Ze stopów aluminium</a:t>
            </a:r>
            <a:r>
              <a:rPr lang="pl-PL" sz="2000" b="1" i="0" u="none" strike="noStrike" cap="none">
                <a:solidFill>
                  <a:schemeClr val="dk1"/>
                </a:solidFill>
                <a:latin typeface="Calibri"/>
                <a:ea typeface="Calibri"/>
                <a:cs typeface="Calibri"/>
                <a:sym typeface="Calibri"/>
              </a:rPr>
              <a:t> produkowane są następujące typy drabin:</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 nasadkowe,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wysuwane,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jednoczęściowe,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dachowe,</a:t>
            </a:r>
          </a:p>
          <a:p>
            <a:pPr marL="438912" marR="0" lvl="0" indent="-172212" algn="l" rtl="0">
              <a:lnSpc>
                <a:spcPct val="100000"/>
              </a:lnSpc>
              <a:spcBef>
                <a:spcPts val="0"/>
              </a:spcBef>
              <a:spcAft>
                <a:spcPts val="0"/>
              </a:spcAft>
              <a:buClr>
                <a:schemeClr val="dk1"/>
              </a:buClr>
              <a:buSzPct val="80000"/>
              <a:buFont typeface="Noto Sans Symbols"/>
              <a:buChar char="➢"/>
            </a:pPr>
            <a:r>
              <a:rPr lang="pl-PL" sz="2000" b="1" i="0" u="none" strike="noStrike" cap="none">
                <a:solidFill>
                  <a:schemeClr val="dk1"/>
                </a:solidFill>
                <a:latin typeface="Calibri"/>
                <a:ea typeface="Calibri"/>
                <a:cs typeface="Calibri"/>
                <a:sym typeface="Calibri"/>
              </a:rPr>
              <a:t>hakowe.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a:solidFill>
                <a:schemeClr val="dk1"/>
              </a:solidFill>
              <a:latin typeface="Calibri"/>
              <a:ea typeface="Calibri"/>
              <a:cs typeface="Calibri"/>
              <a:sym typeface="Calibri"/>
            </a:endParaRPr>
          </a:p>
        </p:txBody>
      </p:sp>
      <p:sp>
        <p:nvSpPr>
          <p:cNvPr id="156" name="Shape 15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5</a:t>
            </a:fld>
            <a:endParaRPr lang="pl-PL" sz="1400" b="0" i="0" u="none" strike="noStrike" cap="none">
              <a:solidFill>
                <a:schemeClr val="lt1"/>
              </a:solidFill>
              <a:latin typeface="Calibri"/>
              <a:ea typeface="Calibri"/>
              <a:cs typeface="Calibri"/>
              <a:sym typeface="Calibri"/>
            </a:endParaRPr>
          </a:p>
        </p:txBody>
      </p:sp>
      <p:sp>
        <p:nvSpPr>
          <p:cNvPr id="157" name="Shape 15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58" name="Shape 15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155446"/>
            <a:ext cx="8229600" cy="1252726"/>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dirty="0"/>
              <a:t>Budowa poszczególnych typów drabin pożarniczych przenośnych</a:t>
            </a:r>
            <a:endParaRPr lang="pl-PL" sz="3200" b="1" i="0" u="none" strike="noStrike" cap="none" dirty="0">
              <a:solidFill>
                <a:srgbClr val="FFC700"/>
              </a:solidFill>
              <a:latin typeface="Calibri"/>
              <a:ea typeface="Calibri"/>
              <a:cs typeface="Calibri"/>
              <a:sym typeface="Calibri"/>
            </a:endParaRPr>
          </a:p>
        </p:txBody>
      </p:sp>
      <p:sp>
        <p:nvSpPr>
          <p:cNvPr id="165" name="Shape 165"/>
          <p:cNvSpPr txBox="1">
            <a:spLocks noGrp="1"/>
          </p:cNvSpPr>
          <p:nvPr>
            <p:ph type="body" idx="1"/>
          </p:nvPr>
        </p:nvSpPr>
        <p:spPr>
          <a:xfrm>
            <a:off x="457200" y="1493291"/>
            <a:ext cx="8229600" cy="5072096"/>
          </a:xfrm>
          <a:prstGeom prst="rect">
            <a:avLst/>
          </a:prstGeom>
          <a:noFill/>
          <a:ln>
            <a:noFill/>
          </a:ln>
        </p:spPr>
        <p:txBody>
          <a:bodyPr lIns="91425" tIns="91425" rIns="91425" bIns="91425" anchor="t" anchorCtr="0">
            <a:noAutofit/>
          </a:bodyPr>
          <a:lstStyle/>
          <a:p>
            <a:pPr marL="438912" marR="0" lvl="0" indent="-172212" algn="l" rtl="0">
              <a:lnSpc>
                <a:spcPct val="100000"/>
              </a:lnSpc>
              <a:spcBef>
                <a:spcPts val="0"/>
              </a:spcBef>
              <a:spcAft>
                <a:spcPts val="0"/>
              </a:spcAft>
              <a:buClr>
                <a:schemeClr val="accent1"/>
              </a:buClr>
              <a:buSzPct val="25000"/>
              <a:buFont typeface="Noto Sans Symbols"/>
              <a:buNone/>
            </a:pPr>
            <a:r>
              <a:rPr lang="pl-PL" sz="2400" b="1" i="0" u="none" strike="noStrike" cap="none" dirty="0">
                <a:solidFill>
                  <a:schemeClr val="dk1"/>
                </a:solidFill>
                <a:latin typeface="Calibri"/>
                <a:ea typeface="Calibri"/>
                <a:cs typeface="Calibri"/>
                <a:sym typeface="Calibri"/>
              </a:rPr>
              <a:t>Drabiny posiadają:</a:t>
            </a:r>
          </a:p>
          <a:p>
            <a:pPr marL="438912" marR="0" lvl="0" indent="-172212" algn="l" rtl="0">
              <a:lnSpc>
                <a:spcPct val="100000"/>
              </a:lnSpc>
              <a:spcBef>
                <a:spcPts val="0"/>
              </a:spcBef>
              <a:spcAft>
                <a:spcPts val="0"/>
              </a:spcAft>
              <a:buClr>
                <a:schemeClr val="accent1"/>
              </a:buClr>
              <a:buSzPct val="25000"/>
              <a:buFont typeface="Noto Sans Symbols"/>
              <a:buNone/>
            </a:pPr>
            <a:endParaRPr sz="1600" b="1"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bocznice,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szczeble,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ściągacze metalowe zwykłe (drabiny drewniane),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metalowe okucia (drabiny drewniane),</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Charakteryzują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 ciężarem,</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niewielkimi gabarytami,</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prosta obsługą,</a:t>
            </a:r>
          </a:p>
          <a:p>
            <a:pPr marL="438912" marR="0" lvl="0" indent="-172212" algn="l" rtl="0">
              <a:lnSpc>
                <a:spcPct val="100000"/>
              </a:lnSpc>
              <a:spcBef>
                <a:spcPts val="0"/>
              </a:spcBef>
              <a:spcAft>
                <a:spcPts val="0"/>
              </a:spcAft>
              <a:buClr>
                <a:schemeClr val="accent1"/>
              </a:buClr>
              <a:buSzPct val="25000"/>
              <a:buFont typeface="Noto Sans Symbols"/>
              <a:buNone/>
            </a:pPr>
            <a:r>
              <a:rPr lang="pl-PL" sz="2000" b="0" i="0" u="none" strike="noStrike" cap="none" dirty="0">
                <a:solidFill>
                  <a:schemeClr val="dk1"/>
                </a:solidFill>
                <a:latin typeface="Calibri"/>
                <a:ea typeface="Calibri"/>
                <a:cs typeface="Calibri"/>
                <a:sym typeface="Calibri"/>
              </a:rPr>
              <a:t>- możliwością  sprawienia w każdym niemal miejscu,</a:t>
            </a:r>
          </a:p>
          <a:p>
            <a:pPr marL="438912" marR="0" lvl="0" indent="-172212" algn="l" rtl="0">
              <a:lnSpc>
                <a:spcPct val="100000"/>
              </a:lnSpc>
              <a:spcBef>
                <a:spcPts val="0"/>
              </a:spcBef>
              <a:spcAft>
                <a:spcPts val="0"/>
              </a:spcAft>
              <a:buClr>
                <a:schemeClr val="accent1"/>
              </a:buClr>
              <a:buSzPct val="25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dirty="0">
                <a:solidFill>
                  <a:schemeClr val="dk1"/>
                </a:solidFill>
                <a:latin typeface="Calibri"/>
                <a:ea typeface="Calibri"/>
                <a:cs typeface="Calibri"/>
                <a:sym typeface="Calibri"/>
              </a:rPr>
              <a:t>   Nastąpiło zróżnicowanie w tzw. „kroku strażaka”, czyli odległości między szczeblami; do niedawna była jedna wartość i wynosiła 320 mm. Obecnie waha się od 250 mm do 320 mm i  jest zależna od producenta.</a:t>
            </a: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80000"/>
              <a:buFont typeface="Noto Sans Symbols"/>
              <a:buNone/>
            </a:pPr>
            <a:endParaRPr sz="2000" b="0" i="0" u="none" strike="noStrike" cap="none" dirty="0">
              <a:solidFill>
                <a:schemeClr val="dk1"/>
              </a:solidFill>
              <a:latin typeface="Calibri"/>
              <a:ea typeface="Calibri"/>
              <a:cs typeface="Calibri"/>
              <a:sym typeface="Calibri"/>
            </a:endParaRPr>
          </a:p>
        </p:txBody>
      </p:sp>
      <p:sp>
        <p:nvSpPr>
          <p:cNvPr id="166" name="Shape 166"/>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6</a:t>
            </a:fld>
            <a:endParaRPr lang="pl-PL" sz="1400" b="0" i="0" u="none" strike="noStrike" cap="none">
              <a:solidFill>
                <a:schemeClr val="lt1"/>
              </a:solidFill>
              <a:latin typeface="Calibri"/>
              <a:ea typeface="Calibri"/>
              <a:cs typeface="Calibri"/>
              <a:sym typeface="Calibri"/>
            </a:endParaRPr>
          </a:p>
        </p:txBody>
      </p:sp>
      <p:sp>
        <p:nvSpPr>
          <p:cNvPr id="167" name="Shape 167"/>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168" name="Shape 168"/>
          <p:cNvPicPr preferRelativeResize="0"/>
          <p:nvPr/>
        </p:nvPicPr>
        <p:blipFill rotWithShape="1">
          <a:blip r:embed="rId3">
            <a:alphaModFix/>
          </a:blip>
          <a:srcRect/>
          <a:stretch/>
        </p:blipFill>
        <p:spPr>
          <a:xfrm>
            <a:off x="282437" y="254967"/>
            <a:ext cx="822214" cy="935708"/>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410" name="Shape 410"/>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411" name="Shape 411"/>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7</a:t>
            </a:fld>
            <a:endParaRPr lang="pl-PL" sz="1400" b="0" i="0" u="none" strike="noStrike" cap="none">
              <a:solidFill>
                <a:schemeClr val="lt1"/>
              </a:solidFill>
              <a:latin typeface="Calibri"/>
              <a:ea typeface="Calibri"/>
              <a:cs typeface="Calibri"/>
              <a:sym typeface="Calibri"/>
            </a:endParaRPr>
          </a:p>
        </p:txBody>
      </p:sp>
      <p:sp>
        <p:nvSpPr>
          <p:cNvPr id="412" name="Shape 412"/>
          <p:cNvSpPr txBox="1">
            <a:spLocks noGrp="1"/>
          </p:cNvSpPr>
          <p:nvPr>
            <p:ph type="body" idx="2"/>
          </p:nvPr>
        </p:nvSpPr>
        <p:spPr>
          <a:xfrm>
            <a:off x="3786182" y="1928801"/>
            <a:ext cx="2071701" cy="4500570"/>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413" name="Shape 413"/>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414" name="Shape 414"/>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415" name="Shape 415"/>
          <p:cNvPicPr preferRelativeResize="0"/>
          <p:nvPr/>
        </p:nvPicPr>
        <p:blipFill rotWithShape="1">
          <a:blip r:embed="rId3">
            <a:alphaModFix/>
          </a:blip>
          <a:srcRect/>
          <a:stretch/>
        </p:blipFill>
        <p:spPr>
          <a:xfrm>
            <a:off x="282437" y="254967"/>
            <a:ext cx="822214" cy="935708"/>
          </a:xfrm>
          <a:prstGeom prst="rect">
            <a:avLst/>
          </a:prstGeom>
          <a:noFill/>
          <a:ln>
            <a:noFill/>
          </a:ln>
        </p:spPr>
      </p:pic>
      <p:pic>
        <p:nvPicPr>
          <p:cNvPr id="416" name="Shape 416"/>
          <p:cNvPicPr preferRelativeResize="0"/>
          <p:nvPr/>
        </p:nvPicPr>
        <p:blipFill rotWithShape="1">
          <a:blip r:embed="rId4">
            <a:alphaModFix/>
          </a:blip>
          <a:srcRect/>
          <a:stretch/>
        </p:blipFill>
        <p:spPr>
          <a:xfrm>
            <a:off x="2428859" y="1571612"/>
            <a:ext cx="3857652" cy="5286387"/>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914400" y="142852"/>
            <a:ext cx="7872442" cy="1251062"/>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283" name="Shape 283"/>
          <p:cNvSpPr txBox="1">
            <a:spLocks noGrp="1"/>
          </p:cNvSpPr>
          <p:nvPr>
            <p:ph type="body" idx="1"/>
          </p:nvPr>
        </p:nvSpPr>
        <p:spPr>
          <a:xfrm>
            <a:off x="357158" y="1500174"/>
            <a:ext cx="4138640" cy="5143535"/>
          </a:xfrm>
          <a:prstGeom prst="rect">
            <a:avLst/>
          </a:prstGeom>
          <a:noFill/>
          <a:ln>
            <a:noFill/>
          </a:ln>
        </p:spPr>
        <p:txBody>
          <a:bodyPr lIns="54850" tIns="91425" rIns="91425" bIns="45700" anchor="t" anchorCtr="0">
            <a:noAutofit/>
          </a:bodyPr>
          <a:lstStyle/>
          <a:p>
            <a:pPr marL="438912" marR="0" lvl="0" indent="-184912" algn="l" rtl="0">
              <a:lnSpc>
                <a:spcPct val="10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    </a:t>
            </a:r>
            <a:r>
              <a:rPr lang="pl-PL" sz="2400" b="1" i="0" u="none" strike="noStrike" cap="none">
                <a:solidFill>
                  <a:schemeClr val="dk1"/>
                </a:solidFill>
                <a:latin typeface="Calibri"/>
                <a:ea typeface="Calibri"/>
                <a:cs typeface="Calibri"/>
                <a:sym typeface="Calibri"/>
              </a:rPr>
              <a:t>Drabina słupkowa D 3,1</a:t>
            </a:r>
          </a:p>
          <a:p>
            <a:pPr marL="438912" marR="0" lvl="0" indent="-184912" algn="l" rtl="0">
              <a:lnSpc>
                <a:spcPct val="100000"/>
              </a:lnSpc>
              <a:spcBef>
                <a:spcPts val="0"/>
              </a:spcBef>
              <a:spcAft>
                <a:spcPts val="0"/>
              </a:spcAft>
              <a:buClr>
                <a:schemeClr val="accent1"/>
              </a:buClr>
              <a:buSzPct val="25000"/>
              <a:buFont typeface="Noto Sans Symbols"/>
              <a:buNone/>
            </a:pPr>
            <a:r>
              <a:rPr lang="pl-PL" sz="1050" b="0" i="0" u="none" strike="noStrike" cap="none">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050" b="1" i="0" u="none" strike="noStrike" cap="none">
                <a:solidFill>
                  <a:schemeClr val="dk1"/>
                </a:solidFill>
                <a:latin typeface="Calibri"/>
                <a:ea typeface="Calibri"/>
                <a:cs typeface="Calibri"/>
                <a:sym typeface="Calibri"/>
              </a:rPr>
              <a:t> </a:t>
            </a: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Drabina dostępna – jednoosobowa.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Drabina składa się z jednego przęsła. </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Bocznice drabiny wykonano z drewna sosnowego.</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Szczeble wykonane z drewna bukowego    w przekroju posiadają kształt prostokąta.</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Masa drabiny wynosi 9,77 kg.</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Długość drabiny rozłożonej 2972  mm.</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Długość transportowa  3230 mm.</a:t>
            </a:r>
          </a:p>
          <a:p>
            <a:pPr marL="438912" marR="0" lvl="0" indent="-184912" algn="l" rtl="0">
              <a:lnSpc>
                <a:spcPct val="100000"/>
              </a:lnSpc>
              <a:spcBef>
                <a:spcPts val="0"/>
              </a:spcBef>
              <a:spcAft>
                <a:spcPts val="0"/>
              </a:spcAft>
              <a:buClr>
                <a:schemeClr val="accent1"/>
              </a:buClr>
              <a:buSzPct val="80000"/>
              <a:buFont typeface="Noto Sans Symbols"/>
              <a:buNone/>
            </a:pPr>
            <a:endParaRPr sz="1600" b="1" i="0" u="none" strike="noStrike" cap="none">
              <a:solidFill>
                <a:schemeClr val="dk1"/>
              </a:solidFill>
              <a:latin typeface="Calibri"/>
              <a:ea typeface="Calibri"/>
              <a:cs typeface="Calibri"/>
              <a:sym typeface="Calibri"/>
            </a:endParaRPr>
          </a:p>
          <a:p>
            <a:pPr marL="438912" marR="0" lvl="0" indent="-184912" algn="l" rtl="0">
              <a:lnSpc>
                <a:spcPct val="100000"/>
              </a:lnSpc>
              <a:spcBef>
                <a:spcPts val="0"/>
              </a:spcBef>
              <a:spcAft>
                <a:spcPts val="0"/>
              </a:spcAft>
              <a:buClr>
                <a:schemeClr val="accent1"/>
              </a:buClr>
              <a:buSzPct val="25000"/>
              <a:buFont typeface="Noto Sans Symbols"/>
              <a:buNone/>
            </a:pPr>
            <a:r>
              <a:rPr lang="pl-PL" sz="1600" b="1" i="0" u="none" strike="noStrike" cap="none">
                <a:solidFill>
                  <a:schemeClr val="dk1"/>
                </a:solidFill>
                <a:latin typeface="Calibri"/>
                <a:ea typeface="Calibri"/>
                <a:cs typeface="Calibri"/>
                <a:sym typeface="Calibri"/>
              </a:rPr>
              <a:t>- Ilość szczebli – 9 szt. </a:t>
            </a:r>
          </a:p>
        </p:txBody>
      </p:sp>
      <p:sp>
        <p:nvSpPr>
          <p:cNvPr id="284" name="Shape 284"/>
          <p:cNvSpPr txBox="1">
            <a:spLocks noGrp="1"/>
          </p:cNvSpPr>
          <p:nvPr>
            <p:ph type="sldNum" idx="12"/>
          </p:nvPr>
        </p:nvSpPr>
        <p:spPr>
          <a:xfrm>
            <a:off x="8204396" y="6476998"/>
            <a:ext cx="733864" cy="274318"/>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8</a:t>
            </a:fld>
            <a:endParaRPr lang="pl-PL" sz="1400" b="0" i="0" u="none" strike="noStrike" cap="none">
              <a:solidFill>
                <a:schemeClr val="lt1"/>
              </a:solidFill>
              <a:latin typeface="Calibri"/>
              <a:ea typeface="Calibri"/>
              <a:cs typeface="Calibri"/>
              <a:sym typeface="Calibri"/>
            </a:endParaRPr>
          </a:p>
        </p:txBody>
      </p:sp>
      <p:sp>
        <p:nvSpPr>
          <p:cNvPr id="285" name="Shape 28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pic>
        <p:nvPicPr>
          <p:cNvPr id="286" name="Shape 286"/>
          <p:cNvPicPr preferRelativeResize="0"/>
          <p:nvPr/>
        </p:nvPicPr>
        <p:blipFill rotWithShape="1">
          <a:blip r:embed="rId3">
            <a:alphaModFix/>
          </a:blip>
          <a:srcRect/>
          <a:stretch/>
        </p:blipFill>
        <p:spPr>
          <a:xfrm>
            <a:off x="285719" y="214289"/>
            <a:ext cx="822214" cy="935708"/>
          </a:xfrm>
          <a:prstGeom prst="rect">
            <a:avLst/>
          </a:prstGeom>
          <a:noFill/>
          <a:ln>
            <a:noFill/>
          </a:ln>
        </p:spPr>
      </p:pic>
      <p:pic>
        <p:nvPicPr>
          <p:cNvPr id="287" name="Shape 287"/>
          <p:cNvPicPr preferRelativeResize="0"/>
          <p:nvPr/>
        </p:nvPicPr>
        <p:blipFill rotWithShape="1">
          <a:blip r:embed="rId4">
            <a:alphaModFix/>
          </a:blip>
          <a:srcRect/>
          <a:stretch/>
        </p:blipFill>
        <p:spPr>
          <a:xfrm>
            <a:off x="5143503" y="1714488"/>
            <a:ext cx="1398279" cy="4714883"/>
          </a:xfrm>
          <a:prstGeom prst="rect">
            <a:avLst/>
          </a:prstGeom>
          <a:noFill/>
          <a:ln>
            <a:noFill/>
          </a:ln>
        </p:spPr>
      </p:pic>
      <p:pic>
        <p:nvPicPr>
          <p:cNvPr id="288" name="Shape 288"/>
          <p:cNvPicPr preferRelativeResize="0"/>
          <p:nvPr/>
        </p:nvPicPr>
        <p:blipFill rotWithShape="1">
          <a:blip r:embed="rId5">
            <a:alphaModFix/>
          </a:blip>
          <a:srcRect/>
          <a:stretch/>
        </p:blipFill>
        <p:spPr>
          <a:xfrm>
            <a:off x="6929453" y="1714488"/>
            <a:ext cx="1145108" cy="4719238"/>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331637" y="250031"/>
            <a:ext cx="7362846" cy="874711"/>
          </a:xfrm>
          <a:prstGeom prst="rect">
            <a:avLst/>
          </a:prstGeom>
          <a:noFill/>
          <a:ln>
            <a:noFill/>
          </a:ln>
        </p:spPr>
        <p:txBody>
          <a:bodyPr lIns="91425" tIns="45700" rIns="45700" bIns="45700" anchor="ctr" anchorCtr="0">
            <a:noAutofit/>
          </a:bodyPr>
          <a:lstStyle/>
          <a:p>
            <a:pPr marL="0" marR="0" lvl="0" indent="0" algn="ctr" rtl="0">
              <a:lnSpc>
                <a:spcPct val="100000"/>
              </a:lnSpc>
              <a:spcBef>
                <a:spcPts val="0"/>
              </a:spcBef>
              <a:spcAft>
                <a:spcPts val="0"/>
              </a:spcAft>
              <a:buClr>
                <a:srgbClr val="FFC700"/>
              </a:buClr>
              <a:buSzPct val="25000"/>
              <a:buFont typeface="Calibri"/>
              <a:buNone/>
            </a:pPr>
            <a:r>
              <a:rPr lang="pl-PL" sz="3200" b="1" i="0" u="none" strike="noStrike" cap="none">
                <a:solidFill>
                  <a:srgbClr val="FFC700"/>
                </a:solidFill>
                <a:latin typeface="Calibri"/>
                <a:ea typeface="Calibri"/>
                <a:cs typeface="Calibri"/>
                <a:sym typeface="Calibri"/>
              </a:rPr>
              <a:t>Typy drabin najczęściej stosowanych                   w działaniach ratowniczych</a:t>
            </a:r>
          </a:p>
        </p:txBody>
      </p:sp>
      <p:sp>
        <p:nvSpPr>
          <p:cNvPr id="295" name="Shape 295"/>
          <p:cNvSpPr/>
          <p:nvPr/>
        </p:nvSpPr>
        <p:spPr>
          <a:xfrm>
            <a:off x="272507" y="1636811"/>
            <a:ext cx="8287022" cy="1035573"/>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a:p>
            <a:pPr marL="0" marR="0" lvl="0" indent="12700" algn="just" rtl="0">
              <a:lnSpc>
                <a:spcPct val="80000"/>
              </a:lnSpc>
              <a:spcBef>
                <a:spcPts val="480"/>
              </a:spcBef>
              <a:spcAft>
                <a:spcPts val="0"/>
              </a:spcAft>
              <a:buClr>
                <a:schemeClr val="dk1"/>
              </a:buClr>
              <a:buFont typeface="Arial"/>
              <a:buNone/>
            </a:pPr>
            <a:endParaRPr sz="2400" b="1" i="0" u="none" strike="noStrike" cap="none">
              <a:solidFill>
                <a:schemeClr val="dk1"/>
              </a:solidFill>
              <a:latin typeface="Arial"/>
              <a:ea typeface="Arial"/>
              <a:cs typeface="Arial"/>
              <a:sym typeface="Arial"/>
            </a:endParaRPr>
          </a:p>
        </p:txBody>
      </p:sp>
      <p:sp>
        <p:nvSpPr>
          <p:cNvPr id="296" name="Shape 296"/>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lnSpc>
                <a:spcPct val="100000"/>
              </a:lnSpc>
              <a:spcBef>
                <a:spcPts val="0"/>
              </a:spcBef>
              <a:spcAft>
                <a:spcPts val="0"/>
              </a:spcAft>
              <a:buClr>
                <a:schemeClr val="lt1"/>
              </a:buClr>
              <a:buSzPct val="25000"/>
              <a:buFont typeface="Calibri"/>
              <a:buNone/>
            </a:pPr>
            <a:r>
              <a:rPr lang="pl-PL" sz="1050" b="0" i="0" u="none" strike="noStrike" cap="none">
                <a:solidFill>
                  <a:schemeClr val="lt1"/>
                </a:solidFill>
                <a:latin typeface="Calibri"/>
                <a:ea typeface="Calibri"/>
                <a:cs typeface="Calibri"/>
                <a:sym typeface="Calibri"/>
              </a:rPr>
              <a:t>str. </a:t>
            </a:r>
            <a:fld id="{00000000-1234-1234-1234-123412341234}" type="slidenum">
              <a:rPr lang="pl-PL" sz="1400" b="0" i="0" u="none" strike="noStrike" cap="none">
                <a:solidFill>
                  <a:schemeClr val="lt1"/>
                </a:solidFill>
                <a:latin typeface="Calibri"/>
                <a:ea typeface="Calibri"/>
                <a:cs typeface="Calibri"/>
                <a:sym typeface="Calibri"/>
              </a:rPr>
              <a:t>9</a:t>
            </a:fld>
            <a:endParaRPr lang="pl-PL" sz="1400" b="0" i="0" u="none" strike="noStrike" cap="none">
              <a:solidFill>
                <a:schemeClr val="lt1"/>
              </a:solidFill>
              <a:latin typeface="Calibri"/>
              <a:ea typeface="Calibri"/>
              <a:cs typeface="Calibri"/>
              <a:sym typeface="Calibri"/>
            </a:endParaRPr>
          </a:p>
        </p:txBody>
      </p:sp>
      <p:sp>
        <p:nvSpPr>
          <p:cNvPr id="297" name="Shape 297"/>
          <p:cNvSpPr txBox="1">
            <a:spLocks noGrp="1"/>
          </p:cNvSpPr>
          <p:nvPr>
            <p:ph type="body" idx="2"/>
          </p:nvPr>
        </p:nvSpPr>
        <p:spPr>
          <a:xfrm>
            <a:off x="107504" y="1571612"/>
            <a:ext cx="8921000" cy="5072098"/>
          </a:xfrm>
          <a:prstGeom prst="rect">
            <a:avLst/>
          </a:prstGeom>
          <a:noFill/>
          <a:ln>
            <a:noFill/>
          </a:ln>
        </p:spPr>
        <p:txBody>
          <a:bodyPr lIns="54850" tIns="91425" rIns="91425" bIns="45700" anchor="t" anchorCtr="0">
            <a:noAutofit/>
          </a:bodyPr>
          <a:lstStyle/>
          <a:p>
            <a:pPr marL="438912" marR="0" lvl="0" indent="-3246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Należy pamiętać, że w straży pożarnej używane są również drabiny słupkowe „starego typu” różniące się:</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masa drabiny – 7 kg,</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drabiny rozłożonej – 2840 mm,</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długość transportowa 3100 mm (stąd nazwa D 3,1),</a:t>
            </a:r>
          </a:p>
          <a:p>
            <a:pPr marL="438912" marR="0" lvl="0" indent="-324612" algn="l" rtl="0">
              <a:lnSpc>
                <a:spcPct val="100000"/>
              </a:lnSpc>
              <a:spcBef>
                <a:spcPts val="0"/>
              </a:spcBef>
              <a:spcAft>
                <a:spcPts val="0"/>
              </a:spcAft>
              <a:buClr>
                <a:schemeClr val="accent1"/>
              </a:buClr>
              <a:buSzPct val="25000"/>
              <a:buFont typeface="Noto Sans Symbols"/>
              <a:buNone/>
            </a:pPr>
            <a:r>
              <a:rPr lang="pl-PL" sz="2000" b="0" i="0" u="none" strike="noStrike" cap="none">
                <a:solidFill>
                  <a:schemeClr val="dk1"/>
                </a:solidFill>
                <a:latin typeface="Calibri"/>
                <a:ea typeface="Calibri"/>
                <a:cs typeface="Calibri"/>
                <a:sym typeface="Calibri"/>
              </a:rPr>
              <a:t> - Ilość szczebli – 8 szt.,</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r>
              <a:rPr lang="pl-PL" sz="2800" b="1" i="0" u="none" strike="noStrike" cap="none">
                <a:solidFill>
                  <a:schemeClr val="dk1"/>
                </a:solidFill>
                <a:latin typeface="Calibri"/>
                <a:ea typeface="Calibri"/>
                <a:cs typeface="Calibri"/>
                <a:sym typeface="Calibri"/>
              </a:rPr>
              <a:t>Przeznaczenie: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Drabinę można używać do:</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wejścia przez okna do budynków parterowych na niskie dachy,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budowania przejścia po kruchym lodzie.</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Zabrania się:</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ewakuacji (znoszenie rannych itp.),</a:t>
            </a:r>
          </a:p>
          <a:p>
            <a:pPr marL="438912" marR="0" lvl="0" indent="-172212" algn="l" rtl="0">
              <a:lnSpc>
                <a:spcPct val="100000"/>
              </a:lnSpc>
              <a:spcBef>
                <a:spcPts val="0"/>
              </a:spcBef>
              <a:spcAft>
                <a:spcPts val="0"/>
              </a:spcAft>
              <a:buClr>
                <a:schemeClr val="accent1"/>
              </a:buClr>
              <a:buSzPct val="25000"/>
              <a:buFont typeface="Noto Sans Symbols"/>
              <a:buNone/>
            </a:pPr>
            <a:r>
              <a:rPr lang="pl-PL" sz="2000" b="1" i="0" u="none" strike="noStrike" cap="none">
                <a:solidFill>
                  <a:schemeClr val="dk1"/>
                </a:solidFill>
                <a:latin typeface="Calibri"/>
                <a:ea typeface="Calibri"/>
                <a:cs typeface="Calibri"/>
                <a:sym typeface="Calibri"/>
              </a:rPr>
              <a:t>- prowadzenia działań ratowniczych. </a:t>
            </a:r>
          </a:p>
          <a:p>
            <a:pPr marL="438912" marR="0" lvl="0" indent="-324612" algn="l" rtl="0">
              <a:lnSpc>
                <a:spcPct val="100000"/>
              </a:lnSpc>
              <a:spcBef>
                <a:spcPts val="0"/>
              </a:spcBef>
              <a:spcAft>
                <a:spcPts val="0"/>
              </a:spcAft>
              <a:buClr>
                <a:schemeClr val="accent1"/>
              </a:buClr>
              <a:buSzPct val="25000"/>
              <a:buFont typeface="Noto Sans Symbols"/>
              <a:buNone/>
            </a:pPr>
            <a:endParaRPr sz="2000" b="0" i="0" u="none" strike="noStrike" cap="none">
              <a:solidFill>
                <a:schemeClr val="dk1"/>
              </a:solidFill>
              <a:latin typeface="Calibri"/>
              <a:ea typeface="Calibri"/>
              <a:cs typeface="Calibri"/>
              <a:sym typeface="Calibri"/>
            </a:endParaRPr>
          </a:p>
        </p:txBody>
      </p:sp>
      <p:sp>
        <p:nvSpPr>
          <p:cNvPr id="298" name="Shape 298"/>
          <p:cNvSpPr txBox="1">
            <a:spLocks noGrp="1"/>
          </p:cNvSpPr>
          <p:nvPr>
            <p:ph type="body" idx="2"/>
          </p:nvPr>
        </p:nvSpPr>
        <p:spPr>
          <a:xfrm>
            <a:off x="5940151" y="51571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299" name="Shape 299"/>
          <p:cNvSpPr txBox="1">
            <a:spLocks noGrp="1"/>
          </p:cNvSpPr>
          <p:nvPr>
            <p:ph type="body" idx="2"/>
          </p:nvPr>
        </p:nvSpPr>
        <p:spPr>
          <a:xfrm>
            <a:off x="6092551" y="5309592"/>
            <a:ext cx="3088350"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spcAft>
                <a:spcPts val="0"/>
              </a:spcAft>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300" name="Shape 300"/>
          <p:cNvPicPr preferRelativeResize="0"/>
          <p:nvPr/>
        </p:nvPicPr>
        <p:blipFill rotWithShape="1">
          <a:blip r:embed="rId3">
            <a:alphaModFix/>
          </a:blip>
          <a:srcRect/>
          <a:stretch/>
        </p:blipFill>
        <p:spPr>
          <a:xfrm>
            <a:off x="500033" y="214289"/>
            <a:ext cx="822214" cy="935708"/>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4264</Words>
  <Application>Microsoft Office PowerPoint</Application>
  <PresentationFormat>Pokaz na ekranie (4:3)</PresentationFormat>
  <Paragraphs>593</Paragraphs>
  <Slides>49</Slides>
  <Notes>49</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49</vt:i4>
      </vt:variant>
    </vt:vector>
  </HeadingPairs>
  <TitlesOfParts>
    <vt:vector size="56" baseType="lpstr">
      <vt:lpstr>Arial Black</vt:lpstr>
      <vt:lpstr>Calibri</vt:lpstr>
      <vt:lpstr>Times New Roman</vt:lpstr>
      <vt:lpstr>Arial</vt:lpstr>
      <vt:lpstr>Noto Sans Symbols</vt:lpstr>
      <vt:lpstr>Moduł</vt:lpstr>
      <vt:lpstr>Moduł</vt:lpstr>
      <vt:lpstr>TEMAT 5:  Drabiny pożarnicze przenośne</vt:lpstr>
      <vt:lpstr>MATERIAŁ NAUCZANIA</vt:lpstr>
      <vt:lpstr>Rodzaje drabin pożarniczych  i ich przeznaczenie</vt:lpstr>
      <vt:lpstr>Rodzaje drabin pożarniczych  i ich przeznaczenie</vt:lpstr>
      <vt:lpstr>Budowa poszczególnych typów drabin pożarniczych przenośnych</vt:lpstr>
      <vt:lpstr>Budowa poszczególnych typów drabin pożarniczych przenośnych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Typy drabin najczęściej stosowanych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Pozostałe drabiny stosowane                                    w działaniach ratowniczych</vt:lpstr>
      <vt:lpstr>Dozwolony sposób użycia oraz maksymalna liczba osób mogąca jednocześnie przebywać na drabinie</vt:lpstr>
      <vt:lpstr>Dozwolony sposób użycia oraz maksymalna liczba osób mogąca jednocześnie przebywać na drabinie</vt:lpstr>
      <vt:lpstr>Drabiny z drążkami podporowymi</vt:lpstr>
      <vt:lpstr>Podstawowe wymagania BHP podczas sprawiania drabin</vt:lpstr>
      <vt:lpstr>Podstawowe wymagania BHP podczas sprawiania drabin</vt:lpstr>
      <vt:lpstr>Podstawowe wymagania BHP podczas sprawiania drabin</vt:lpstr>
      <vt:lpstr>Podstawowe wymagania BHP podczas sprawiania drabin</vt:lpstr>
      <vt:lpstr>Podstawowe wymagania BHP podczas sprawiania drabin</vt:lpstr>
      <vt:lpstr>Zasadnicze fazy sprawiania drabin  z drążkami podporowymi </vt:lpstr>
      <vt:lpstr>Zasadnicze fazy sprawiania drabin  z drążkami podporowymi </vt:lpstr>
      <vt:lpstr>Zasadnicze fazy sprawiania drabin  z drążkami podporowymi </vt:lpstr>
      <vt:lpstr>Zasadnicze fazy sprawiania drabin  z drążkami podporowymi </vt:lpstr>
      <vt:lpstr>Kontrola bieżąca drabin</vt:lpstr>
      <vt:lpstr>Konserwacja i przechowywanie drabin</vt:lpstr>
      <vt:lpstr>Konserwacja i przechowywanie drabin</vt:lpstr>
      <vt:lpstr>Praktyczne wykorzystanie drabiny nasadkowej DN 2,73</vt:lpstr>
      <vt:lpstr>Praktyczne wykorzystanie drabiny nasadkowej DN 2,73</vt:lpstr>
      <vt:lpstr>Praktyczne wykorzystanie drabiny nasadkowej DN 2,73</vt:lpstr>
      <vt:lpstr>Praktyczne wykorzystanie drabiny nasadkowej DN 2,73</vt:lpstr>
      <vt:lpstr>Praktyczne wykorzystanie drabiny nasadkowej DN 2,73</vt:lpstr>
      <vt:lpstr>Praktyczne wykorzystanie drabiny nasadkowej DN 2,73</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5:  Drabiny Pożarnicze</dc:title>
  <dc:creator>Mateusz Wróblewski</dc:creator>
  <cp:lastModifiedBy>m.wroblewski</cp:lastModifiedBy>
  <cp:revision>15</cp:revision>
  <dcterms:modified xsi:type="dcterms:W3CDTF">2021-10-04T07:03:22Z</dcterms:modified>
</cp:coreProperties>
</file>