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666" r:id="rId5"/>
  </p:sldMasterIdLst>
  <p:sldIdLst>
    <p:sldId id="289" r:id="rId6"/>
    <p:sldId id="285" r:id="rId7"/>
    <p:sldId id="286" r:id="rId8"/>
    <p:sldId id="290" r:id="rId9"/>
    <p:sldId id="291" r:id="rId10"/>
    <p:sldId id="292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1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57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446448-D936-65D6-6F12-482F0DABD5E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FD1A6EE-40D4-2234-0EC7-2FE96974DE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pl-PL" sz="2400" b="0" i="0" u="none" strike="noStrike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204414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8C70C5-9838-7F81-B92D-54388E74E4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8368" y="264983"/>
            <a:ext cx="10881102" cy="97860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0B5FA35-26FA-8714-EB69-89BBA3EC62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1527049"/>
            <a:ext cx="10881103" cy="41906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pl-PL" sz="2400" b="0" i="0" u="none" strike="noStrike" cap="none" spc="0" baseline="0">
                <a:solidFill>
                  <a:schemeClr val="bg1"/>
                </a:solidFill>
                <a:uFillTx/>
                <a:latin typeface="Calibri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470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6E74B8D6-9024-2F5A-2B8F-D1B1A4F6EA3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74216" y="1399032"/>
            <a:ext cx="10879587" cy="41110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52399FC3-B29A-6436-6B07-BF0B249063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4215" y="285226"/>
            <a:ext cx="10879587" cy="540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00397770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6E74B8D6-9024-2F5A-2B8F-D1B1A4F6EA3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74216" y="1399032"/>
            <a:ext cx="10879587" cy="411109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52399FC3-B29A-6436-6B07-BF0B249063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4215" y="285226"/>
            <a:ext cx="10879587" cy="540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28358538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AE11835-23B5-1918-9576-CEAF906134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8575"/>
            <a:ext cx="12192000" cy="6840849"/>
          </a:xfrm>
          <a:prstGeom prst="rect">
            <a:avLst/>
          </a:prstGeom>
        </p:spPr>
      </p:pic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75E4D903-6446-8B1B-8DCF-2CDBAF9E67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498726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pl-PL" dirty="0"/>
              <a:t>Kliknij, aby edytować styl</a:t>
            </a:r>
          </a:p>
        </p:txBody>
      </p:sp>
      <p:pic>
        <p:nvPicPr>
          <p:cNvPr id="5" name="Obraz 4" descr="Obraz zawierający tekst, zrzut ekranu, Czcionka, czarne&#10;&#10;Opis wygenerowany automatycznie">
            <a:extLst>
              <a:ext uri="{FF2B5EF4-FFF2-40B4-BE49-F238E27FC236}">
                <a16:creationId xmlns:a16="http://schemas.microsoft.com/office/drawing/2014/main" id="{BBE8C973-470A-C0DB-B0C3-4F7A517C78D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282" y="5887577"/>
            <a:ext cx="5297435" cy="83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7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4400" b="0" i="0" u="none" strike="noStrike" kern="1200" cap="none" spc="0" baseline="0">
          <a:solidFill>
            <a:srgbClr val="FFFFFF"/>
          </a:solidFill>
          <a:uFillTx/>
          <a:latin typeface="Calibri Light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7">
            <a:extLst>
              <a:ext uri="{FF2B5EF4-FFF2-40B4-BE49-F238E27FC236}">
                <a16:creationId xmlns:a16="http://schemas.microsoft.com/office/drawing/2014/main" id="{5E95FABE-4BBA-56D0-4B2C-CDB26EFD0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996" cy="11856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ymbol zastępczy tytułu 5">
            <a:extLst>
              <a:ext uri="{FF2B5EF4-FFF2-40B4-BE49-F238E27FC236}">
                <a16:creationId xmlns:a16="http://schemas.microsoft.com/office/drawing/2014/main" id="{03D5F53E-EED4-0485-C749-4056ECD44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25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A6400EB-85D5-B679-2D20-4B432D11D24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788" y="6089458"/>
            <a:ext cx="6440424" cy="66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2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7" r:id="rId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4400" b="1" i="0" u="none" strike="noStrike" kern="1200" cap="none" spc="0" baseline="0">
          <a:solidFill>
            <a:schemeClr val="tx1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pl-PL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6C998C-6397-2517-60F0-6E865C728B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49081"/>
            <a:ext cx="9144000" cy="2387598"/>
          </a:xfrm>
        </p:spPr>
        <p:txBody>
          <a:bodyPr>
            <a:normAutofit fontScale="90000"/>
          </a:bodyPr>
          <a:lstStyle/>
          <a:p>
            <a:r>
              <a:rPr lang="pl-PL" dirty="0"/>
              <a:t>Zmiany Umowy o dofinansowanie oraz bariery inwestycyjne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13B2E07-D0FA-211F-48F0-498F23E0BE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3" y="5021538"/>
            <a:ext cx="9144000" cy="543239"/>
          </a:xfrm>
        </p:spPr>
        <p:txBody>
          <a:bodyPr/>
          <a:lstStyle/>
          <a:p>
            <a:r>
              <a:rPr lang="pl-PL" sz="2800" dirty="0"/>
              <a:t>Szkolenie dla Beneficjentów programu FERC</a:t>
            </a:r>
          </a:p>
        </p:txBody>
      </p:sp>
    </p:spTree>
    <p:extLst>
      <p:ext uri="{BB962C8B-B14F-4D97-AF65-F5344CB8AC3E}">
        <p14:creationId xmlns:p14="http://schemas.microsoft.com/office/powerpoint/2010/main" val="741868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F7AB604-74DE-53A7-649E-5510A285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Rodzaje zmian - § 21 Zmiany w Projekcie 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ABD6F84-5B94-2A33-C514-1F78F7F5AA08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E56012E-CF99-2B20-9446-142DAA3D7E3C}"/>
              </a:ext>
            </a:extLst>
          </p:cNvPr>
          <p:cNvSpPr txBox="1"/>
          <p:nvPr/>
        </p:nvSpPr>
        <p:spPr>
          <a:xfrm>
            <a:off x="474215" y="1589000"/>
            <a:ext cx="7746676" cy="4610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pl-PL" sz="2200" b="1" dirty="0"/>
              <a:t>Wymagające zawarcia aneksu</a:t>
            </a:r>
            <a:r>
              <a:rPr lang="pl-PL" sz="2200" dirty="0"/>
              <a:t>: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wymagające ponownej oceny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niewymagające ponownej oceny</a:t>
            </a:r>
          </a:p>
          <a:p>
            <a:pPr lvl="1">
              <a:lnSpc>
                <a:spcPct val="150000"/>
              </a:lnSpc>
            </a:pPr>
            <a:endParaRPr lang="pl-PL" sz="2200" dirty="0"/>
          </a:p>
          <a:p>
            <a:pPr>
              <a:lnSpc>
                <a:spcPct val="150000"/>
              </a:lnSpc>
            </a:pPr>
            <a:r>
              <a:rPr lang="pl-PL" sz="2200" b="1" dirty="0"/>
              <a:t>2</a:t>
            </a:r>
            <a:r>
              <a:rPr lang="pl-PL" sz="2200" dirty="0"/>
              <a:t>.   </a:t>
            </a:r>
            <a:r>
              <a:rPr lang="pl-PL" sz="2200" b="1" dirty="0"/>
              <a:t>Niewymagające zawarcia aneksu</a:t>
            </a:r>
            <a:r>
              <a:rPr lang="pl-PL" sz="2200" dirty="0"/>
              <a:t>: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zmiana danych adresowych;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zmiana danych kontaktowych lub osób do kontaktu;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zmiana nazwy Beneficjenta (bez zmiany formy prawnej);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zmiana harmonogramu płatności.</a:t>
            </a:r>
          </a:p>
        </p:txBody>
      </p:sp>
    </p:spTree>
    <p:extLst>
      <p:ext uri="{BB962C8B-B14F-4D97-AF65-F5344CB8AC3E}">
        <p14:creationId xmlns:p14="http://schemas.microsoft.com/office/powerpoint/2010/main" val="1365763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Procedura aneksowania zmian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68A92C8-EB9D-EA54-BF70-0D84764D3610}"/>
              </a:ext>
            </a:extLst>
          </p:cNvPr>
          <p:cNvSpPr txBox="1"/>
          <p:nvPr/>
        </p:nvSpPr>
        <p:spPr>
          <a:xfrm>
            <a:off x="474215" y="1396242"/>
            <a:ext cx="10516002" cy="4610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200" dirty="0"/>
              <a:t>Beneficjent składa wniosek o zmianę nie później niż 21 dni przed jej dokonaniem, licząc od daty wpływu wniosku o zmianę.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200" dirty="0"/>
              <a:t>W przypadku niezłożenia wyjaśnień lub nieprzekazania skorygowanego wniosku o zmianę, lub nieprzekazania dokumentów związanych z danym wnioskiem o zmianę w terminie wyznaczonym,  Instytucja Pośrednicząca może odrzucić wniosek o zmianę.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200" dirty="0"/>
              <a:t>Instytucja Pośrednicząca ustosunkowuje się do wnioskowanych zmian w terminie nie dłuższym niż 30 dni licząc od daty wpływu wniosku o zmianę. Termin ten może ulec wydłużeniu w przypadku, gdy wnioskowana zmiana wymaga opinii eksperta.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200" dirty="0"/>
              <a:t>Do czasu zawarcia aneksu do Umowy, Beneficjent ponosi wydatki na własne ryzyko.</a:t>
            </a:r>
          </a:p>
        </p:txBody>
      </p:sp>
    </p:spTree>
    <p:extLst>
      <p:ext uri="{BB962C8B-B14F-4D97-AF65-F5344CB8AC3E}">
        <p14:creationId xmlns:p14="http://schemas.microsoft.com/office/powerpoint/2010/main" val="2934655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CCFF3-459C-9112-E7E1-E200687D0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FD9E7FB-D652-0881-63AC-29D01CC7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Bariery inwestycyjne – załącznik nr 7 katalog barier inwestycyjnych 1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7F1AF9BE-5171-AD94-96DD-7583EF0B5267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AC637BC-7DB0-E707-5213-1D972B7177B8}"/>
              </a:ext>
            </a:extLst>
          </p:cNvPr>
          <p:cNvSpPr txBox="1"/>
          <p:nvPr/>
        </p:nvSpPr>
        <p:spPr>
          <a:xfrm>
            <a:off x="474215" y="1445164"/>
            <a:ext cx="9862859" cy="4496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/>
              <a:t>Bariery związane z wyznaczaniem białych plam:</a:t>
            </a:r>
          </a:p>
          <a:p>
            <a:endParaRPr lang="pl-PL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Ustalenie, że punkty adresowe objęte obowiązkiem objęcia zasięgiem siecią szerokopasmowego Internetu </a:t>
            </a:r>
            <a:r>
              <a:rPr lang="pl-PL" b="1" dirty="0"/>
              <a:t>nie spełniają definicji </a:t>
            </a:r>
            <a:r>
              <a:rPr lang="pl-PL" dirty="0"/>
              <a:t>określonej w § 3 ust. 2 Rozporządzenia Ministra Cyfryzacji z dnia 16 lutego 2023 r. w sprawie udzielania pomocy na rozwój infrastruktury szerokopasmowej w ramach programu Fundusze Europejskie na Rozwój Cyfrowy 2021–2027.;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wystąpienie </a:t>
            </a:r>
            <a:r>
              <a:rPr lang="pl-PL" b="1" dirty="0"/>
              <a:t>istotnych zmian prawnych lub faktycznych </a:t>
            </a:r>
            <a:r>
              <a:rPr lang="pl-PL" dirty="0"/>
              <a:t>dotyczących punktu adresowego;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wskazanie </a:t>
            </a:r>
            <a:r>
              <a:rPr lang="pl-PL" b="1" dirty="0"/>
              <a:t>błędnych danych dotyczących danego punktu adresowego</a:t>
            </a:r>
            <a:r>
              <a:rPr lang="pl-PL" dirty="0"/>
              <a:t>. Na przykład: brak budynku we wskazanym punkcie adresowym lub pustostan oznaczony jako punkt adresowy lub ten sam punkt adresowy został wskazany więcej niż raz w Obszarze projektowym– dokument potwierdzający barierę: oświadczenie z gminy.</a:t>
            </a:r>
          </a:p>
        </p:txBody>
      </p:sp>
    </p:spTree>
    <p:extLst>
      <p:ext uri="{BB962C8B-B14F-4D97-AF65-F5344CB8AC3E}">
        <p14:creationId xmlns:p14="http://schemas.microsoft.com/office/powerpoint/2010/main" val="3070611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26293-CFC6-15A6-18C1-E4C1B3A8D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601D537-9E66-3035-0A14-EE666F0A5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Bariery inwestycyjne – załącznik nr 7 katalog barier inwestycyjnych 2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A051F493-1D6D-025F-E7F7-227AA5E4135C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50B1C38-1CD6-2C9C-B89D-7E5B41896612}"/>
              </a:ext>
            </a:extLst>
          </p:cNvPr>
          <p:cNvSpPr txBox="1"/>
          <p:nvPr/>
        </p:nvSpPr>
        <p:spPr>
          <a:xfrm>
            <a:off x="474215" y="1843879"/>
            <a:ext cx="10010905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/>
              <a:t>Bariery związane z utrudnionym dostępem do dróg, nieruchomości:</a:t>
            </a:r>
          </a:p>
          <a:p>
            <a:endParaRPr lang="pl-PL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Odmowa dostępu do nieruchomości;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odmowa dostępu do infrastruktury;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kolizja, przewlekłość postępowań z podmiotami typu: Lasy Państwowe, Wody Polskie, PKP.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/>
          </a:p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Beneficjent musi wykazać, że przeanalizował i rozważył alternatywne możliwości – zgodnie z opisem z załącznika nr 7 Umowy o dofinansowanie</a:t>
            </a:r>
          </a:p>
          <a:p>
            <a:endParaRPr lang="pl-PL" dirty="0"/>
          </a:p>
          <a:p>
            <a:r>
              <a:rPr lang="pl-PL" dirty="0"/>
              <a:t>Dokumenty potwierdzające bariery: np. decyzja, pisemna odmowa, dowód nadania przesyłki poleconej do adresata (np. wnioskiem o udostępnienie nieruchomości, infrastruktury), zwrotne potwierdzenie odbioru.</a:t>
            </a:r>
          </a:p>
        </p:txBody>
      </p:sp>
    </p:spTree>
    <p:extLst>
      <p:ext uri="{BB962C8B-B14F-4D97-AF65-F5344CB8AC3E}">
        <p14:creationId xmlns:p14="http://schemas.microsoft.com/office/powerpoint/2010/main" val="1310923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2AFBF-7F76-8082-0352-8E4C29B4B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14534E22-FC6E-F1BC-ACFE-DF73A2AEE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Procedury kontrolne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81BD5B36-0DC6-3CD8-16B7-8436F233C9AB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98D1AC6-B059-11A1-DA0F-EDAB6107C597}"/>
              </a:ext>
            </a:extLst>
          </p:cNvPr>
          <p:cNvSpPr txBox="1"/>
          <p:nvPr/>
        </p:nvSpPr>
        <p:spPr>
          <a:xfrm>
            <a:off x="474215" y="2097779"/>
            <a:ext cx="10246036" cy="3483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000" dirty="0"/>
              <a:t>kontrola krzyżowa poprawności danych sprawozdawanych do systemu SIDUSIS;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000" dirty="0"/>
              <a:t>punkty adresowe wyznaczone do interwencji będą podlegały dodatkowej kontroli krzyżowej z bazami danych z SIMBA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000" dirty="0"/>
              <a:t>weryfikacja punktów w systemie SIDUSIS na etapie realizacji</a:t>
            </a:r>
          </a:p>
        </p:txBody>
      </p:sp>
    </p:spTree>
    <p:extLst>
      <p:ext uri="{BB962C8B-B14F-4D97-AF65-F5344CB8AC3E}">
        <p14:creationId xmlns:p14="http://schemas.microsoft.com/office/powerpoint/2010/main" val="1998477479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17B96AF41238D4DA878551213186F22" ma:contentTypeVersion="2" ma:contentTypeDescription="Utwórz nowy dokument." ma:contentTypeScope="" ma:versionID="27355ec95b59db307203cf1707f87054">
  <xsd:schema xmlns:xsd="http://www.w3.org/2001/XMLSchema" xmlns:xs="http://www.w3.org/2001/XMLSchema" xmlns:p="http://schemas.microsoft.com/office/2006/metadata/properties" xmlns:ns2="3b41daa1-6750-4b31-afda-36cb41ae05c8" targetNamespace="http://schemas.microsoft.com/office/2006/metadata/properties" ma:root="true" ma:fieldsID="3bd844ee2aa79a406ac54578ad605f9d" ns2:_="">
    <xsd:import namespace="3b41daa1-6750-4b31-afda-36cb41ae05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41daa1-6750-4b31-afda-36cb41ae05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DD877D-66AE-4554-8B4D-196835119A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FDD51E-3BE7-48E9-8574-EC8970EEE544}">
  <ds:schemaRefs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3b41daa1-6750-4b31-afda-36cb41ae05c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B8F4000-0824-4F14-AFA9-75C02B5E95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41daa1-6750-4b31-afda-36cb41ae05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423</Words>
  <Application>Microsoft Office PowerPoint</Application>
  <PresentationFormat>Panoramiczny</PresentationFormat>
  <Paragraphs>37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1_Motyw pakietu Office</vt:lpstr>
      <vt:lpstr>3_Projekt niestandardowy</vt:lpstr>
      <vt:lpstr>Zmiany Umowy o dofinansowanie oraz bariery inwestycyjne</vt:lpstr>
      <vt:lpstr>Rodzaje zmian - § 21 Zmiany w Projekcie </vt:lpstr>
      <vt:lpstr>Procedura aneksowania zmian</vt:lpstr>
      <vt:lpstr>Bariery inwestycyjne – załącznik nr 7 katalog barier inwestycyjnych 1</vt:lpstr>
      <vt:lpstr>Bariery inwestycyjne – załącznik nr 7 katalog barier inwestycyjnych 2</vt:lpstr>
      <vt:lpstr>Procedury kontrolne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Wzorzec FERC</dc:title>
  <dc:creator>Anna Czekalska</dc:creator>
  <cp:lastModifiedBy>Izabela Kozińska</cp:lastModifiedBy>
  <cp:revision>25</cp:revision>
  <dcterms:created xsi:type="dcterms:W3CDTF">2023-03-05T08:28:36Z</dcterms:created>
  <dcterms:modified xsi:type="dcterms:W3CDTF">2024-03-04T12:25:07Z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0x010100A17B96AF41238D4DA878551213186F22</vt:lpwstr>
  </property>
</Properties>
</file>