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260" r:id="rId2"/>
    <p:sldId id="267" r:id="rId3"/>
    <p:sldId id="263" r:id="rId4"/>
    <p:sldId id="292" r:id="rId5"/>
    <p:sldId id="298" r:id="rId6"/>
    <p:sldId id="300" r:id="rId7"/>
    <p:sldId id="302" r:id="rId8"/>
    <p:sldId id="303" r:id="rId9"/>
    <p:sldId id="297" r:id="rId10"/>
    <p:sldId id="320" r:id="rId11"/>
    <p:sldId id="305" r:id="rId12"/>
    <p:sldId id="315" r:id="rId13"/>
    <p:sldId id="316" r:id="rId14"/>
    <p:sldId id="317" r:id="rId15"/>
    <p:sldId id="318" r:id="rId16"/>
    <p:sldId id="319" r:id="rId17"/>
    <p:sldId id="321" r:id="rId18"/>
    <p:sldId id="304" r:id="rId19"/>
    <p:sldId id="329" r:id="rId20"/>
    <p:sldId id="309" r:id="rId21"/>
    <p:sldId id="348" r:id="rId22"/>
    <p:sldId id="349" r:id="rId23"/>
    <p:sldId id="331" r:id="rId24"/>
    <p:sldId id="335" r:id="rId25"/>
    <p:sldId id="336" r:id="rId26"/>
    <p:sldId id="337" r:id="rId27"/>
    <p:sldId id="350" r:id="rId28"/>
    <p:sldId id="338" r:id="rId29"/>
    <p:sldId id="339" r:id="rId30"/>
    <p:sldId id="341" r:id="rId31"/>
    <p:sldId id="343" r:id="rId32"/>
    <p:sldId id="344" r:id="rId33"/>
    <p:sldId id="345" r:id="rId34"/>
    <p:sldId id="268" r:id="rId35"/>
    <p:sldId id="351" r:id="rId36"/>
    <p:sldId id="265" r:id="rId37"/>
  </p:sldIdLst>
  <p:sldSz cx="12192000" cy="6858000"/>
  <p:notesSz cx="6797675" cy="987425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5BDAC92-8211-F147-AEC3-2CD94A8446B4}" name="Michalik Anna" initials="AM" userId="S::anna.michalik@mrit.gov.pl::4acb4014-00a8-4b23-8e9a-5a70130bcb97" providerId="AD"/>
  <p188:author id="{6F8F6EA0-6BFE-8FDC-A78B-E169824EB8B2}" name="Zagrobelna Katarzyna" initials="ZK" userId="S::katarzyna.zagrobelna@mrit.gov.pl::814fc9bc-8a69-45ec-8d43-7da224c3d89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3779"/>
    <a:srgbClr val="C01422"/>
    <a:srgbClr val="606060"/>
    <a:srgbClr val="9D9D9C"/>
    <a:srgbClr val="413C3B"/>
    <a:srgbClr val="EDEDED"/>
    <a:srgbClr val="3C3C3B"/>
    <a:srgbClr val="F2A20F"/>
    <a:srgbClr val="5757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86" autoAdjust="0"/>
    <p:restoredTop sz="84314" autoAdjust="0"/>
  </p:normalViewPr>
  <p:slideViewPr>
    <p:cSldViewPr snapToGrid="0" snapToObjects="1">
      <p:cViewPr varScale="1">
        <p:scale>
          <a:sx n="94" d="100"/>
          <a:sy n="94" d="100"/>
        </p:scale>
        <p:origin x="642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13"/>
    </p:cViewPr>
  </p:sorterViewPr>
  <p:notesViewPr>
    <p:cSldViewPr snapToGrid="0" snapToObjects="1">
      <p:cViewPr varScale="1">
        <p:scale>
          <a:sx n="56" d="100"/>
          <a:sy n="56" d="100"/>
        </p:scale>
        <p:origin x="3288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F6DF3FD5-C0AC-C88A-FE64-A8641599930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19491FFD-FE4B-7FD8-9F03-1729275C9B3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01264-6714-4D26-8AF6-312D51EBACC2}" type="datetimeFigureOut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1003AB3F-B60D-1CCA-7E7F-56358DF8BD8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9A6A7B85-3FE3-450E-36F3-5DA65D6971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A4B17-730C-453E-81FF-6D5DE2123D6C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195799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0D34F-417C-AE4D-A296-57DC498886C3}" type="datetimeFigureOut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436563" y="1233488"/>
            <a:ext cx="5924550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79768" y="4751983"/>
            <a:ext cx="5438140" cy="388798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29775-2EC1-1643-B165-0F4037133492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2397624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222885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32478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9153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610390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149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65156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47149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781302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02260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839220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076841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38337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704311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996931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4511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2098418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289699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2700503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19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398759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325214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625156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673257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614854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8726219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108499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29775-2EC1-1643-B165-0F4037133492}" type="slidenum">
              <a:rPr lang="pl-PL" smtClean="0"/>
              <a:t>29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9461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E100736-5EA1-724E-9DA7-54484B907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F49BA4B4-1332-8943-83D6-C653B3E9D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91945ED8-445C-FE45-8587-5ED6DAED0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7DE21-6845-4400-8D23-4E38A5D6F0B1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2106BFC-AC66-1A48-BD43-C1BEB31E4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DB75F6D8-CC7A-0647-B88D-BF269D368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08139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551BB7F-B071-D149-B6B1-1C66A7E9D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0A5EC3F-D301-DD48-B464-B83DA8A24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FB26216A-7D4D-E348-9C93-0AAA4EB81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0321F-5BD8-4E24-88AE-61FF675817E8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905C2ED-13F7-ED42-90E3-D80636800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40254899-8356-8A4B-9FB5-1059A9036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0863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C766AEA-B3C6-2E41-B663-030EA636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436AB6E5-4279-AB44-B040-0EE18B6EA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9BBF0A51-E286-4542-9AF4-BE3E251E8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D7C2-289D-4E22-B9AC-2EF7D26F9953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651AF7AE-6532-7B40-BD61-CBAACADA2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F174342C-DCCA-1742-BFCE-E8BB75A4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19947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DFD8457-4ADC-9648-B5FB-5B26F94D3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A9515D3A-D49C-B04A-80B6-0DE4D57060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BB295A65-450B-5D44-A07D-F4614FE4B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1C88E6EB-E8AE-BE4C-AD00-A173E15E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D03F-E3CC-497E-A3DC-DF08BE6D16B2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28EBACDB-DCF2-0C40-80CA-36F9F8969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C6319B3A-58B4-3D4E-A3D3-45D34908D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9169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F5D07EE-C0A5-8C48-A7EC-72B1DDD2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B6E2D3BB-7762-CF46-805B-DCDA1489A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86291E7A-5716-8541-ACF2-69C850A448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45DBC725-838A-B54B-9A2F-B4F9B90AB3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4F255A36-FB89-2B4E-A85F-1DC7402BE0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87D894CA-117D-4844-8B86-8893B3AD9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3DD5-BC80-4117-8915-AFD4DC5E69D3}" type="datetime1">
              <a:rPr lang="pl-PL" smtClean="0"/>
              <a:t>2024-07-09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F4DD826E-00C7-7647-B54D-6A915217C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B4034F10-ED48-504C-B122-44A5A4B4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38377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C8566D5-C519-664C-9D77-F63C01B64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DD4104F2-5417-C445-BC6D-B7CCF7EEA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365E-AA00-4298-8F0A-7345F4303F4C}" type="datetime1">
              <a:rPr lang="pl-PL" smtClean="0"/>
              <a:t>2024-07-09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E8258EE4-AACA-EA4E-86AC-B4F08B178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B4FE6859-C8E3-3D4E-BD5C-C98F7B72F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77471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983412E8-551F-AB43-B41B-BF1D93398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E3565-EAEB-4B2E-B42A-A37B01F6EF06}" type="datetime1">
              <a:rPr lang="pl-PL" smtClean="0"/>
              <a:t>2024-07-09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A13F31A8-C331-9A43-B863-A9E555670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77BFF5DD-623A-CB42-A5BB-A259AB7DF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2680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C519021-04D2-534F-817D-44EAD8723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E68BF58-5BAE-E245-BD37-DA2C3BF7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3729FE48-44CA-A241-AB28-BBCAF1748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E3831B05-4D43-AC4C-821C-BBF70DFEA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0EB80-A807-48D1-ADBD-340C1D2349C8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BCE87433-72AF-4849-A45B-91CD6E37B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A4E9A5A7-8C26-474C-933C-77AF9D49C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15535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12C1E-2506-FD49-9B86-0E081A417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9FB29314-3561-7C4F-B77E-3A0358E41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AE03512D-D811-284B-9B7F-C6A171C64A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B2183B87-E4CB-E942-893B-168A8A903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4645-505F-4112-B7FF-0B3FBA79FB72}" type="datetime1">
              <a:rPr lang="pl-PL" smtClean="0"/>
              <a:t>2024-07-09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C6884435-23D0-7842-82E9-82118BEFC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B62AD7E0-D4AA-2545-9C00-C0A27B19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019688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8000BB4-4BE1-D749-BB16-C38037C4C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0D899929-8C3C-BE4F-8D5F-0B368119A7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3E993B5-F419-3B45-B5C9-47596C681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55BC-1F6F-40A1-A9EA-E2061823E0BE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76A62634-D625-B049-B36C-13444D390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3CD8FD9D-BB7D-994D-AB25-73E593DDB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9055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8A1AAA8B-ABF9-F748-8915-29608D29A5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D57999D9-0743-BA4E-8105-B13A76906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B495DC4-74DD-8D47-A3C8-489312B98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B2B9-7A5A-4147-8B88-ECD49F5D7D2D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91A7A8F0-094E-B64D-B62E-D9119FDDE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A70B6255-87F6-464C-A9D5-08FB87861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76606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68E6B2F9-291C-5848-9EF7-1EAF277D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0B844749-CF95-474B-BE0B-4F2130D0F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0F612289-B8F6-374A-85EF-549BE902F4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49CA1-2529-4BFA-A1F8-18ADDD9E0837}" type="datetime1">
              <a:rPr lang="pl-PL" smtClean="0"/>
              <a:t>2024-07-09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4BDD5FDD-9A1B-7341-ABC2-9FEB39A78F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1D292D30-B915-CE41-87DD-A4DF8ADA01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E9AE8-95DE-8241-9F6C-E6E8F7EB6DC1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3804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pl/web/zagospodarowanieprzestrzenne" TargetMode="External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sv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s://www.gov.pl/web/zagospodarowanieprzestrzenne/ewidencja-iip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hyperlink" Target="https://www.gov.pl/web/zagospodarowanieprzestrzenne/specyfikacja-danych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28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5" Type="http://schemas.openxmlformats.org/officeDocument/2006/relationships/image" Target="../media/image31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0.mp4"/><Relationship Id="rId1" Type="http://schemas.openxmlformats.org/officeDocument/2006/relationships/video" Target="NULL" TargetMode="External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1.mp4"/><Relationship Id="rId1" Type="http://schemas.openxmlformats.org/officeDocument/2006/relationships/video" Target="NULL" TargetMode="Externa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2.mp4"/><Relationship Id="rId1" Type="http://schemas.openxmlformats.org/officeDocument/2006/relationships/video" Target="NULL" TargetMode="External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2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3.mp4"/><Relationship Id="rId1" Type="http://schemas.openxmlformats.org/officeDocument/2006/relationships/video" Target="NULL" TargetMode="External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4.mp4"/><Relationship Id="rId1" Type="http://schemas.openxmlformats.org/officeDocument/2006/relationships/video" Target="NULL" TargetMode="External"/><Relationship Id="rId4" Type="http://schemas.openxmlformats.org/officeDocument/2006/relationships/image" Target="../media/image3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5.mp4"/><Relationship Id="rId1" Type="http://schemas.openxmlformats.org/officeDocument/2006/relationships/video" Target="NULL" TargetMode="External"/><Relationship Id="rId5" Type="http://schemas.openxmlformats.org/officeDocument/2006/relationships/image" Target="../media/image37.jpeg"/><Relationship Id="rId4" Type="http://schemas.openxmlformats.org/officeDocument/2006/relationships/notesSlide" Target="../notesSlides/notesSlide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6.mp4"/><Relationship Id="rId1" Type="http://schemas.openxmlformats.org/officeDocument/2006/relationships/video" Target="NULL" TargetMode="External"/><Relationship Id="rId5" Type="http://schemas.openxmlformats.org/officeDocument/2006/relationships/image" Target="../media/image41.jpeg"/><Relationship Id="rId4" Type="http://schemas.openxmlformats.org/officeDocument/2006/relationships/notesSlide" Target="../notesSlides/notesSlide2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7.mp4"/><Relationship Id="rId1" Type="http://schemas.openxmlformats.org/officeDocument/2006/relationships/video" Target="NULL" TargetMode="External"/><Relationship Id="rId5" Type="http://schemas.openxmlformats.org/officeDocument/2006/relationships/image" Target="../media/image42.jpeg"/><Relationship Id="rId4" Type="http://schemas.openxmlformats.org/officeDocument/2006/relationships/notesSlide" Target="../notesSlides/notesSlide2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8.mp4"/><Relationship Id="rId1" Type="http://schemas.openxmlformats.org/officeDocument/2006/relationships/video" Target="NULL" TargetMode="External"/><Relationship Id="rId4" Type="http://schemas.openxmlformats.org/officeDocument/2006/relationships/image" Target="../media/image4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9.mp4"/><Relationship Id="rId1" Type="http://schemas.openxmlformats.org/officeDocument/2006/relationships/video" Target="NULL" TargetMode="External"/><Relationship Id="rId4" Type="http://schemas.openxmlformats.org/officeDocument/2006/relationships/image" Target="../media/image4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0.mp4"/><Relationship Id="rId1" Type="http://schemas.openxmlformats.org/officeDocument/2006/relationships/video" Target="NULL" TargetMode="External"/><Relationship Id="rId4" Type="http://schemas.openxmlformats.org/officeDocument/2006/relationships/image" Target="../media/image45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0.mp4"/><Relationship Id="rId1" Type="http://schemas.openxmlformats.org/officeDocument/2006/relationships/video" Target="NULL" TargetMode="External"/><Relationship Id="rId4" Type="http://schemas.openxmlformats.org/officeDocument/2006/relationships/image" Target="../media/image4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5470072" y="1894114"/>
            <a:ext cx="554354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Konferencja </a:t>
            </a:r>
          </a:p>
          <a:p>
            <a: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Reforma planowania </a:t>
            </a:r>
            <a:b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</a:br>
            <a:r>
              <a:rPr lang="pl-PL" sz="32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i zagospodarowania przestrzennego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470073" y="4361750"/>
            <a:ext cx="5543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Narzędzia wspierające przeglądanie, sprawdzanie </a:t>
            </a:r>
            <a:b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 sporządzenie planu ogólnego w nowej formie. Funkcjonalność Przeglądarki danych planistycznych </a:t>
            </a:r>
            <a:b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pl-PL" b="0" i="0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 Wtyczki APP2 krok po kroku. 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Symbol zastępczy numeru slajdu 1">
            <a:extLst>
              <a:ext uri="{FF2B5EF4-FFF2-40B4-BE49-F238E27FC236}">
                <a16:creationId xmlns:a16="http://schemas.microsoft.com/office/drawing/2014/main" id="{A99E463D-BFA2-B0DD-8A7B-7EB848C1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9AE8-95DE-8241-9F6C-E6E8F7EB6DC1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88974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7610" y="2867596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Naczelnik wydziału 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pole tekstowe 1">
            <a:extLst>
              <a:ext uri="{FF2B5EF4-FFF2-40B4-BE49-F238E27FC236}">
                <a16:creationId xmlns:a16="http://schemas.microsoft.com/office/drawing/2014/main" id="{788C41BC-012F-9D12-AC2F-A42CD7DDB08D}"/>
              </a:ext>
            </a:extLst>
          </p:cNvPr>
          <p:cNvSpPr txBox="1"/>
          <p:nvPr/>
        </p:nvSpPr>
        <p:spPr>
          <a:xfrm>
            <a:off x="4866641" y="4757108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Starszy Specjalista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CD296C6-F3C2-0523-E65D-90118933F367}"/>
              </a:ext>
            </a:extLst>
          </p:cNvPr>
          <p:cNvSpPr txBox="1"/>
          <p:nvPr/>
        </p:nvSpPr>
        <p:spPr>
          <a:xfrm>
            <a:off x="4867610" y="2538453"/>
            <a:ext cx="6105644" cy="361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2120"/>
              </a:lnSpc>
            </a:pPr>
            <a:r>
              <a:rPr lang="pl-PL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Część 1</a:t>
            </a:r>
            <a:endParaRPr lang="pl-PL" sz="15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43E6E4CC-2C02-8B8D-4F28-05E95A280F6F}"/>
              </a:ext>
            </a:extLst>
          </p:cNvPr>
          <p:cNvSpPr txBox="1"/>
          <p:nvPr/>
        </p:nvSpPr>
        <p:spPr>
          <a:xfrm>
            <a:off x="4867610" y="4405635"/>
            <a:ext cx="6105644" cy="361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2120"/>
              </a:lnSpc>
            </a:pPr>
            <a:r>
              <a:rPr lang="pl-PL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Część 2</a:t>
            </a:r>
            <a:endParaRPr lang="pl-PL" sz="1500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075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30DA4A40-DE71-CCBE-0D93-D75A5D4488CE}"/>
              </a:ext>
            </a:extLst>
          </p:cNvPr>
          <p:cNvSpPr/>
          <p:nvPr/>
        </p:nvSpPr>
        <p:spPr>
          <a:xfrm rot="-9166004" flipH="1" flipV="1">
            <a:off x="3918438" y="4694087"/>
            <a:ext cx="1206141" cy="340735"/>
          </a:xfrm>
          <a:custGeom>
            <a:avLst/>
            <a:gdLst/>
            <a:ahLst/>
            <a:cxnLst/>
            <a:rect l="l" t="t" r="r" b="b"/>
            <a:pathLst>
              <a:path w="1809212" h="511102">
                <a:moveTo>
                  <a:pt x="1809213" y="511102"/>
                </a:moveTo>
                <a:lnTo>
                  <a:pt x="0" y="511102"/>
                </a:lnTo>
                <a:lnTo>
                  <a:pt x="0" y="0"/>
                </a:lnTo>
                <a:lnTo>
                  <a:pt x="1809213" y="0"/>
                </a:lnTo>
                <a:lnTo>
                  <a:pt x="1809213" y="511102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DB0FAD9F-5A90-E53B-D689-F0C2E19CC4EE}"/>
              </a:ext>
            </a:extLst>
          </p:cNvPr>
          <p:cNvSpPr/>
          <p:nvPr/>
        </p:nvSpPr>
        <p:spPr>
          <a:xfrm>
            <a:off x="357724" y="1539647"/>
            <a:ext cx="7556553" cy="4372345"/>
          </a:xfrm>
          <a:custGeom>
            <a:avLst/>
            <a:gdLst/>
            <a:ahLst/>
            <a:cxnLst/>
            <a:rect l="l" t="t" r="r" b="b"/>
            <a:pathLst>
              <a:path w="11334829" h="6558517">
                <a:moveTo>
                  <a:pt x="0" y="0"/>
                </a:moveTo>
                <a:lnTo>
                  <a:pt x="11334828" y="0"/>
                </a:lnTo>
                <a:lnTo>
                  <a:pt x="11334828" y="6558517"/>
                </a:lnTo>
                <a:lnTo>
                  <a:pt x="0" y="6558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6" name="Freeform 6">
            <a:hlinkClick r:id="rId6" tooltip="https://www.gov.pl/web/zagospodarowanieprzestrzenne"/>
            <a:extLst>
              <a:ext uri="{FF2B5EF4-FFF2-40B4-BE49-F238E27FC236}">
                <a16:creationId xmlns:a16="http://schemas.microsoft.com/office/drawing/2014/main" id="{974063A3-67B1-460F-5558-5C2102D646DB}"/>
              </a:ext>
            </a:extLst>
          </p:cNvPr>
          <p:cNvSpPr/>
          <p:nvPr/>
        </p:nvSpPr>
        <p:spPr>
          <a:xfrm>
            <a:off x="6525549" y="1097537"/>
            <a:ext cx="5357861" cy="862063"/>
          </a:xfrm>
          <a:custGeom>
            <a:avLst/>
            <a:gdLst/>
            <a:ahLst/>
            <a:cxnLst/>
            <a:rect l="l" t="t" r="r" b="b"/>
            <a:pathLst>
              <a:path w="8036791" h="1293094">
                <a:moveTo>
                  <a:pt x="0" y="0"/>
                </a:moveTo>
                <a:lnTo>
                  <a:pt x="8036792" y="0"/>
                </a:lnTo>
                <a:lnTo>
                  <a:pt x="8036792" y="1293095"/>
                </a:lnTo>
                <a:lnTo>
                  <a:pt x="0" y="129309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34731" b="-27788"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17" name="Group 7">
            <a:extLst>
              <a:ext uri="{FF2B5EF4-FFF2-40B4-BE49-F238E27FC236}">
                <a16:creationId xmlns:a16="http://schemas.microsoft.com/office/drawing/2014/main" id="{4B26B728-4B28-9705-480C-7F4115AF7F3C}"/>
              </a:ext>
            </a:extLst>
          </p:cNvPr>
          <p:cNvGrpSpPr/>
          <p:nvPr/>
        </p:nvGrpSpPr>
        <p:grpSpPr>
          <a:xfrm>
            <a:off x="4220798" y="2436001"/>
            <a:ext cx="3430138" cy="416357"/>
            <a:chOff x="0" y="0"/>
            <a:chExt cx="1355116" cy="164487"/>
          </a:xfrm>
        </p:grpSpPr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5D78A2F-F4EE-EC50-0913-32FB2A1F9B22}"/>
                </a:ext>
              </a:extLst>
            </p:cNvPr>
            <p:cNvSpPr/>
            <p:nvPr/>
          </p:nvSpPr>
          <p:spPr>
            <a:xfrm>
              <a:off x="0" y="0"/>
              <a:ext cx="1355116" cy="164487"/>
            </a:xfrm>
            <a:custGeom>
              <a:avLst/>
              <a:gdLst/>
              <a:ahLst/>
              <a:cxnLst/>
              <a:rect l="l" t="t" r="r" b="b"/>
              <a:pathLst>
                <a:path w="1355116" h="164487">
                  <a:moveTo>
                    <a:pt x="76739" y="0"/>
                  </a:moveTo>
                  <a:lnTo>
                    <a:pt x="1278377" y="0"/>
                  </a:lnTo>
                  <a:cubicBezTo>
                    <a:pt x="1298730" y="0"/>
                    <a:pt x="1318249" y="8085"/>
                    <a:pt x="1332640" y="22476"/>
                  </a:cubicBezTo>
                  <a:cubicBezTo>
                    <a:pt x="1347031" y="36868"/>
                    <a:pt x="1355116" y="56387"/>
                    <a:pt x="1355116" y="76739"/>
                  </a:cubicBezTo>
                  <a:lnTo>
                    <a:pt x="1355116" y="87748"/>
                  </a:lnTo>
                  <a:cubicBezTo>
                    <a:pt x="1355116" y="108100"/>
                    <a:pt x="1347031" y="127619"/>
                    <a:pt x="1332640" y="142011"/>
                  </a:cubicBezTo>
                  <a:cubicBezTo>
                    <a:pt x="1318249" y="156402"/>
                    <a:pt x="1298730" y="164487"/>
                    <a:pt x="1278377" y="164487"/>
                  </a:cubicBezTo>
                  <a:lnTo>
                    <a:pt x="76739" y="164487"/>
                  </a:lnTo>
                  <a:cubicBezTo>
                    <a:pt x="56387" y="164487"/>
                    <a:pt x="36868" y="156402"/>
                    <a:pt x="22476" y="142011"/>
                  </a:cubicBezTo>
                  <a:cubicBezTo>
                    <a:pt x="8085" y="127619"/>
                    <a:pt x="0" y="108100"/>
                    <a:pt x="0" y="87748"/>
                  </a:cubicBezTo>
                  <a:lnTo>
                    <a:pt x="0" y="76739"/>
                  </a:lnTo>
                  <a:cubicBezTo>
                    <a:pt x="0" y="56387"/>
                    <a:pt x="8085" y="36868"/>
                    <a:pt x="22476" y="22476"/>
                  </a:cubicBezTo>
                  <a:cubicBezTo>
                    <a:pt x="36868" y="8085"/>
                    <a:pt x="56387" y="0"/>
                    <a:pt x="767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E30B17"/>
              </a:solidFill>
              <a:prstDash val="solid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9" name="TextBox 9">
              <a:extLst>
                <a:ext uri="{FF2B5EF4-FFF2-40B4-BE49-F238E27FC236}">
                  <a16:creationId xmlns:a16="http://schemas.microsoft.com/office/drawing/2014/main" id="{8E298CAD-23D6-2815-1B1A-B768E854B89B}"/>
                </a:ext>
              </a:extLst>
            </p:cNvPr>
            <p:cNvSpPr txBox="1"/>
            <p:nvPr/>
          </p:nvSpPr>
          <p:spPr>
            <a:xfrm>
              <a:off x="0" y="-123825"/>
              <a:ext cx="1355116" cy="28831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00"/>
                </a:lnSpc>
              </a:pPr>
              <a:endParaRPr sz="1200"/>
            </a:p>
          </p:txBody>
        </p:sp>
      </p:grpSp>
      <p:sp>
        <p:nvSpPr>
          <p:cNvPr id="20" name="Freeform 10">
            <a:extLst>
              <a:ext uri="{FF2B5EF4-FFF2-40B4-BE49-F238E27FC236}">
                <a16:creationId xmlns:a16="http://schemas.microsoft.com/office/drawing/2014/main" id="{765EE065-ED78-E008-7DE0-E799FC16AA84}"/>
              </a:ext>
            </a:extLst>
          </p:cNvPr>
          <p:cNvSpPr/>
          <p:nvPr/>
        </p:nvSpPr>
        <p:spPr>
          <a:xfrm rot="19428442">
            <a:off x="11055470" y="1679961"/>
            <a:ext cx="330415" cy="427722"/>
          </a:xfrm>
          <a:custGeom>
            <a:avLst/>
            <a:gdLst/>
            <a:ahLst/>
            <a:cxnLst/>
            <a:rect l="l" t="t" r="r" b="b"/>
            <a:pathLst>
              <a:path w="495623" h="641583">
                <a:moveTo>
                  <a:pt x="0" y="0"/>
                </a:moveTo>
                <a:lnTo>
                  <a:pt x="495623" y="0"/>
                </a:lnTo>
                <a:lnTo>
                  <a:pt x="495623" y="641584"/>
                </a:lnTo>
                <a:lnTo>
                  <a:pt x="0" y="6415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21" name="TextBox 11">
            <a:extLst>
              <a:ext uri="{FF2B5EF4-FFF2-40B4-BE49-F238E27FC236}">
                <a16:creationId xmlns:a16="http://schemas.microsoft.com/office/drawing/2014/main" id="{DA40E6C0-44DF-240E-3492-0BB03E73A0B2}"/>
              </a:ext>
            </a:extLst>
          </p:cNvPr>
          <p:cNvSpPr txBox="1"/>
          <p:nvPr/>
        </p:nvSpPr>
        <p:spPr>
          <a:xfrm>
            <a:off x="124044" y="71001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</a:p>
        </p:txBody>
      </p:sp>
      <p:pic>
        <p:nvPicPr>
          <p:cNvPr id="23" name="Obraz 22">
            <a:extLst>
              <a:ext uri="{FF2B5EF4-FFF2-40B4-BE49-F238E27FC236}">
                <a16:creationId xmlns:a16="http://schemas.microsoft.com/office/drawing/2014/main" id="{6E9F0FEA-2AA0-97BF-36F1-E67A9ACC1A2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4139" y="4285949"/>
            <a:ext cx="7314205" cy="2418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75820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1" name="TextBox 11">
            <a:extLst>
              <a:ext uri="{FF2B5EF4-FFF2-40B4-BE49-F238E27FC236}">
                <a16:creationId xmlns:a16="http://schemas.microsoft.com/office/drawing/2014/main" id="{DA40E6C0-44DF-240E-3492-0BB03E73A0B2}"/>
              </a:ext>
            </a:extLst>
          </p:cNvPr>
          <p:cNvSpPr txBox="1"/>
          <p:nvPr/>
        </p:nvSpPr>
        <p:spPr>
          <a:xfrm>
            <a:off x="124044" y="75383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Baza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wiedzy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30" name="Obraz 29">
            <a:extLst>
              <a:ext uri="{FF2B5EF4-FFF2-40B4-BE49-F238E27FC236}">
                <a16:creationId xmlns:a16="http://schemas.microsoft.com/office/drawing/2014/main" id="{6AAFEF1F-CDA3-B9DA-512C-9FC3E6073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4542" y="1192952"/>
            <a:ext cx="8031207" cy="4959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Box 9">
            <a:extLst>
              <a:ext uri="{FF2B5EF4-FFF2-40B4-BE49-F238E27FC236}">
                <a16:creationId xmlns:a16="http://schemas.microsoft.com/office/drawing/2014/main" id="{7ABC5E12-D36D-DB36-380A-B4922AC9E973}"/>
              </a:ext>
            </a:extLst>
          </p:cNvPr>
          <p:cNvSpPr txBox="1"/>
          <p:nvPr/>
        </p:nvSpPr>
        <p:spPr>
          <a:xfrm>
            <a:off x="371777" y="2776738"/>
            <a:ext cx="3072508" cy="1971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13"/>
              </a:lnSpc>
            </a:pPr>
            <a:r>
              <a:rPr lang="pl-PL" sz="1867" b="1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Szybki start – POG </a:t>
            </a:r>
            <a:r>
              <a:rPr lang="pl-PL" sz="1867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zawiera wyjaśnienia i odpowiedzi na najczęściej zadawane pytania dotyczące danych przestrzennych dla planu ogólnego gminy (POG)</a:t>
            </a:r>
            <a:endParaRPr lang="en-US" sz="1867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0E204C32-E6AB-32C8-C0CC-212FD47E825C}"/>
              </a:ext>
            </a:extLst>
          </p:cNvPr>
          <p:cNvGrpSpPr/>
          <p:nvPr/>
        </p:nvGrpSpPr>
        <p:grpSpPr>
          <a:xfrm>
            <a:off x="10237722" y="1437607"/>
            <a:ext cx="722755" cy="324440"/>
            <a:chOff x="0" y="0"/>
            <a:chExt cx="285533" cy="128174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7A2F183-ABC5-7E51-F3BB-80E6FEF84EF3}"/>
                </a:ext>
              </a:extLst>
            </p:cNvPr>
            <p:cNvSpPr/>
            <p:nvPr/>
          </p:nvSpPr>
          <p:spPr>
            <a:xfrm>
              <a:off x="0" y="0"/>
              <a:ext cx="285533" cy="128174"/>
            </a:xfrm>
            <a:custGeom>
              <a:avLst/>
              <a:gdLst/>
              <a:ahLst/>
              <a:cxnLst/>
              <a:rect l="l" t="t" r="r" b="b"/>
              <a:pathLst>
                <a:path w="285533" h="128174">
                  <a:moveTo>
                    <a:pt x="64087" y="0"/>
                  </a:moveTo>
                  <a:lnTo>
                    <a:pt x="221446" y="0"/>
                  </a:lnTo>
                  <a:cubicBezTo>
                    <a:pt x="256840" y="0"/>
                    <a:pt x="285533" y="28693"/>
                    <a:pt x="285533" y="64087"/>
                  </a:cubicBezTo>
                  <a:lnTo>
                    <a:pt x="285533" y="64087"/>
                  </a:lnTo>
                  <a:cubicBezTo>
                    <a:pt x="285533" y="99481"/>
                    <a:pt x="256840" y="128174"/>
                    <a:pt x="221446" y="128174"/>
                  </a:cubicBezTo>
                  <a:lnTo>
                    <a:pt x="64087" y="128174"/>
                  </a:lnTo>
                  <a:cubicBezTo>
                    <a:pt x="28693" y="128174"/>
                    <a:pt x="0" y="99481"/>
                    <a:pt x="0" y="64087"/>
                  </a:cubicBezTo>
                  <a:lnTo>
                    <a:pt x="0" y="64087"/>
                  </a:lnTo>
                  <a:cubicBezTo>
                    <a:pt x="0" y="28693"/>
                    <a:pt x="28693" y="0"/>
                    <a:pt x="6408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E30B17"/>
              </a:solidFill>
              <a:prstDash val="solid"/>
              <a:rou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12" name="TextBox 6">
              <a:extLst>
                <a:ext uri="{FF2B5EF4-FFF2-40B4-BE49-F238E27FC236}">
                  <a16:creationId xmlns:a16="http://schemas.microsoft.com/office/drawing/2014/main" id="{52B40C5E-2C6F-F2CE-4BA2-CF872301C5DD}"/>
                </a:ext>
              </a:extLst>
            </p:cNvPr>
            <p:cNvSpPr txBox="1"/>
            <p:nvPr/>
          </p:nvSpPr>
          <p:spPr>
            <a:xfrm>
              <a:off x="0" y="-123825"/>
              <a:ext cx="285533" cy="25199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400"/>
                </a:lnSpc>
              </a:pPr>
              <a:endParaRPr sz="1200"/>
            </a:p>
          </p:txBody>
        </p:sp>
      </p:grpSp>
      <p:sp>
        <p:nvSpPr>
          <p:cNvPr id="22" name="Freeform 7">
            <a:extLst>
              <a:ext uri="{FF2B5EF4-FFF2-40B4-BE49-F238E27FC236}">
                <a16:creationId xmlns:a16="http://schemas.microsoft.com/office/drawing/2014/main" id="{A82573C1-7550-2355-7DD7-89E58F1940BD}"/>
              </a:ext>
            </a:extLst>
          </p:cNvPr>
          <p:cNvSpPr/>
          <p:nvPr/>
        </p:nvSpPr>
        <p:spPr>
          <a:xfrm rot="-8211056">
            <a:off x="10807833" y="1168258"/>
            <a:ext cx="184307" cy="238585"/>
          </a:xfrm>
          <a:custGeom>
            <a:avLst/>
            <a:gdLst/>
            <a:ahLst/>
            <a:cxnLst/>
            <a:rect l="l" t="t" r="r" b="b"/>
            <a:pathLst>
              <a:path w="276460" h="357877">
                <a:moveTo>
                  <a:pt x="0" y="0"/>
                </a:moveTo>
                <a:lnTo>
                  <a:pt x="276460" y="0"/>
                </a:lnTo>
                <a:lnTo>
                  <a:pt x="276460" y="357877"/>
                </a:lnTo>
                <a:lnTo>
                  <a:pt x="0" y="3578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83476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pic>
        <p:nvPicPr>
          <p:cNvPr id="24" name="Obraz 23">
            <a:extLst>
              <a:ext uri="{FF2B5EF4-FFF2-40B4-BE49-F238E27FC236}">
                <a16:creationId xmlns:a16="http://schemas.microsoft.com/office/drawing/2014/main" id="{D034B389-7580-0174-2CFA-9480F31F44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0492" y="992277"/>
            <a:ext cx="7830284" cy="2774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Box 11">
            <a:extLst>
              <a:ext uri="{FF2B5EF4-FFF2-40B4-BE49-F238E27FC236}">
                <a16:creationId xmlns:a16="http://schemas.microsoft.com/office/drawing/2014/main" id="{6431207A-DF95-72DA-AC8A-65D465CFC6C1}"/>
              </a:ext>
            </a:extLst>
          </p:cNvPr>
          <p:cNvSpPr txBox="1"/>
          <p:nvPr/>
        </p:nvSpPr>
        <p:spPr>
          <a:xfrm>
            <a:off x="124044" y="49536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Ewidencja IIP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0C513E38-1F14-7730-4367-71515AC9A639}"/>
              </a:ext>
            </a:extLst>
          </p:cNvPr>
          <p:cNvSpPr txBox="1"/>
          <p:nvPr/>
        </p:nvSpPr>
        <p:spPr>
          <a:xfrm>
            <a:off x="262957" y="3880692"/>
            <a:ext cx="2648512" cy="2557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15000"/>
              </a:lnSpc>
            </a:pPr>
            <a:r>
              <a:rPr lang="pl-PL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Informacje na temat procedury dokonywania zgłoszeń do Ewidencji zbiorów i usług </a:t>
            </a:r>
            <a:r>
              <a:rPr lang="pl-PL" sz="1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pl-PL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anych przestrzennych </a:t>
            </a:r>
            <a:r>
              <a:rPr lang="pl-PL" sz="1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wraz z przykładami wypełnionych wniosków są dostępne na stronie: </a:t>
            </a:r>
            <a:r>
              <a:rPr lang="pl-PL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https://www.gov.pl/web/zagospodarowanieprzestrzenne/ewidencja-iip</a:t>
            </a:r>
            <a:endParaRPr lang="pl-PL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6" name="Obraz 25">
            <a:extLst>
              <a:ext uri="{FF2B5EF4-FFF2-40B4-BE49-F238E27FC236}">
                <a16:creationId xmlns:a16="http://schemas.microsoft.com/office/drawing/2014/main" id="{CD09E552-A2A5-1269-646D-B881F9DD8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2264" y="1864003"/>
            <a:ext cx="6047717" cy="3876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" name="Obraz 29">
            <a:extLst>
              <a:ext uri="{FF2B5EF4-FFF2-40B4-BE49-F238E27FC236}">
                <a16:creationId xmlns:a16="http://schemas.microsoft.com/office/drawing/2014/main" id="{37746348-D951-FBA6-DB5D-1AA0290CF8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5685" y="3160688"/>
            <a:ext cx="6071011" cy="3492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Freeform 10">
            <a:extLst>
              <a:ext uri="{FF2B5EF4-FFF2-40B4-BE49-F238E27FC236}">
                <a16:creationId xmlns:a16="http://schemas.microsoft.com/office/drawing/2014/main" id="{D80E2EB1-106C-EEBE-AB71-4A810C169560}"/>
              </a:ext>
            </a:extLst>
          </p:cNvPr>
          <p:cNvSpPr/>
          <p:nvPr/>
        </p:nvSpPr>
        <p:spPr>
          <a:xfrm rot="19428442">
            <a:off x="2261589" y="6108638"/>
            <a:ext cx="330415" cy="427722"/>
          </a:xfrm>
          <a:custGeom>
            <a:avLst/>
            <a:gdLst/>
            <a:ahLst/>
            <a:cxnLst/>
            <a:rect l="l" t="t" r="r" b="b"/>
            <a:pathLst>
              <a:path w="495623" h="641583">
                <a:moveTo>
                  <a:pt x="0" y="0"/>
                </a:moveTo>
                <a:lnTo>
                  <a:pt x="495623" y="0"/>
                </a:lnTo>
                <a:lnTo>
                  <a:pt x="495623" y="641584"/>
                </a:lnTo>
                <a:lnTo>
                  <a:pt x="0" y="64158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970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801" y="205503"/>
            <a:ext cx="387974" cy="365125"/>
          </a:xfrm>
        </p:spPr>
        <p:txBody>
          <a:bodyPr/>
          <a:lstStyle/>
          <a:p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t>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006C7444-CD82-D884-DC22-B1CD7078299B}"/>
              </a:ext>
            </a:extLst>
          </p:cNvPr>
          <p:cNvSpPr/>
          <p:nvPr/>
        </p:nvSpPr>
        <p:spPr>
          <a:xfrm>
            <a:off x="352766" y="908072"/>
            <a:ext cx="9560895" cy="4727002"/>
          </a:xfrm>
          <a:custGeom>
            <a:avLst/>
            <a:gdLst/>
            <a:ahLst/>
            <a:cxnLst/>
            <a:rect l="l" t="t" r="r" b="b"/>
            <a:pathLst>
              <a:path w="14341343" h="7090503">
                <a:moveTo>
                  <a:pt x="0" y="0"/>
                </a:moveTo>
                <a:lnTo>
                  <a:pt x="14341343" y="0"/>
                </a:lnTo>
                <a:lnTo>
                  <a:pt x="14341343" y="7090502"/>
                </a:lnTo>
                <a:lnTo>
                  <a:pt x="0" y="70905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DEC0049B-F531-E62D-A142-B984D825A528}"/>
              </a:ext>
            </a:extLst>
          </p:cNvPr>
          <p:cNvSpPr/>
          <p:nvPr/>
        </p:nvSpPr>
        <p:spPr>
          <a:xfrm>
            <a:off x="2436677" y="4727315"/>
            <a:ext cx="10716984" cy="1815519"/>
          </a:xfrm>
          <a:custGeom>
            <a:avLst/>
            <a:gdLst/>
            <a:ahLst/>
            <a:cxnLst/>
            <a:rect l="l" t="t" r="r" b="b"/>
            <a:pathLst>
              <a:path w="16075476" h="2723279">
                <a:moveTo>
                  <a:pt x="0" y="0"/>
                </a:moveTo>
                <a:lnTo>
                  <a:pt x="16075476" y="0"/>
                </a:lnTo>
                <a:lnTo>
                  <a:pt x="16075476" y="2723279"/>
                </a:lnTo>
                <a:lnTo>
                  <a:pt x="0" y="27232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BB072591-C2D2-0DE5-BC80-5DEAFF7944B0}"/>
              </a:ext>
            </a:extLst>
          </p:cNvPr>
          <p:cNvSpPr txBox="1"/>
          <p:nvPr/>
        </p:nvSpPr>
        <p:spPr>
          <a:xfrm>
            <a:off x="124044" y="34946"/>
            <a:ext cx="9555937" cy="348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Ewidencja IIP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810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F206BEE8-186C-F4D0-2E81-E1039F9E3846}"/>
              </a:ext>
            </a:extLst>
          </p:cNvPr>
          <p:cNvSpPr txBox="1"/>
          <p:nvPr/>
        </p:nvSpPr>
        <p:spPr>
          <a:xfrm>
            <a:off x="124044" y="75104"/>
            <a:ext cx="10960789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Schematy aplikacyjne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D7D7EDDA-9056-E15C-0315-BF1CAE8681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44" y="1092797"/>
            <a:ext cx="6431793" cy="4261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Obraz 15" descr="Obraz zawierający tekst, zrzut ekranu, diagram, wyświetlacz&#10;&#10;Opis wygenerowany automatycznie">
            <a:extLst>
              <a:ext uri="{FF2B5EF4-FFF2-40B4-BE49-F238E27FC236}">
                <a16:creationId xmlns:a16="http://schemas.microsoft.com/office/drawing/2014/main" id="{E17A2196-F770-F5EB-C67C-A1DBC5FC0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0792" y="1092797"/>
            <a:ext cx="5294957" cy="3630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A921AE21-52FE-399D-5EB9-5E861BDBFC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5783" y="4149849"/>
            <a:ext cx="4858909" cy="2231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58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F30A7225-4C7E-3DCA-421A-51C87F854A72}"/>
              </a:ext>
            </a:extLst>
          </p:cNvPr>
          <p:cNvSpPr txBox="1"/>
          <p:nvPr/>
        </p:nvSpPr>
        <p:spPr>
          <a:xfrm>
            <a:off x="124045" y="75105"/>
            <a:ext cx="10147715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Przykładowe dane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64DF6A1B-27A1-DDD2-EBEA-5DBEF0F7E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045" y="1105065"/>
            <a:ext cx="6142676" cy="4381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1AA543E2-7220-8610-45E1-F2F43EB5DE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643" t="-2856" r="2228" b="2856"/>
          <a:stretch/>
        </p:blipFill>
        <p:spPr>
          <a:xfrm>
            <a:off x="6551201" y="949171"/>
            <a:ext cx="4770801" cy="5070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226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5811" y="205503"/>
            <a:ext cx="56895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8" name="Freeform 3">
            <a:extLst>
              <a:ext uri="{FF2B5EF4-FFF2-40B4-BE49-F238E27FC236}">
                <a16:creationId xmlns:a16="http://schemas.microsoft.com/office/drawing/2014/main" id="{A3C53890-C052-93E0-039F-A31911F854C7}"/>
              </a:ext>
            </a:extLst>
          </p:cNvPr>
          <p:cNvSpPr/>
          <p:nvPr/>
        </p:nvSpPr>
        <p:spPr>
          <a:xfrm>
            <a:off x="7818185" y="685800"/>
            <a:ext cx="4190951" cy="6244932"/>
          </a:xfrm>
          <a:custGeom>
            <a:avLst/>
            <a:gdLst/>
            <a:ahLst/>
            <a:cxnLst/>
            <a:rect l="l" t="t" r="r" b="b"/>
            <a:pathLst>
              <a:path w="6286426" h="9367398">
                <a:moveTo>
                  <a:pt x="0" y="0"/>
                </a:moveTo>
                <a:lnTo>
                  <a:pt x="6286427" y="0"/>
                </a:lnTo>
                <a:lnTo>
                  <a:pt x="6286427" y="9367398"/>
                </a:lnTo>
                <a:lnTo>
                  <a:pt x="0" y="936739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grpSp>
        <p:nvGrpSpPr>
          <p:cNvPr id="31" name="Group 5">
            <a:extLst>
              <a:ext uri="{FF2B5EF4-FFF2-40B4-BE49-F238E27FC236}">
                <a16:creationId xmlns:a16="http://schemas.microsoft.com/office/drawing/2014/main" id="{BF06005F-B6DB-8A11-473E-E807593EFFD9}"/>
              </a:ext>
            </a:extLst>
          </p:cNvPr>
          <p:cNvGrpSpPr/>
          <p:nvPr/>
        </p:nvGrpSpPr>
        <p:grpSpPr>
          <a:xfrm>
            <a:off x="319677" y="5632522"/>
            <a:ext cx="7037552" cy="1079358"/>
            <a:chOff x="0" y="0"/>
            <a:chExt cx="14075104" cy="2158716"/>
          </a:xfrm>
        </p:grpSpPr>
        <p:grpSp>
          <p:nvGrpSpPr>
            <p:cNvPr id="32" name="Group 6">
              <a:extLst>
                <a:ext uri="{FF2B5EF4-FFF2-40B4-BE49-F238E27FC236}">
                  <a16:creationId xmlns:a16="http://schemas.microsoft.com/office/drawing/2014/main" id="{65762675-E0B1-CBD8-F48D-CB5E6C010CDD}"/>
                </a:ext>
              </a:extLst>
            </p:cNvPr>
            <p:cNvGrpSpPr/>
            <p:nvPr/>
          </p:nvGrpSpPr>
          <p:grpSpPr>
            <a:xfrm>
              <a:off x="0" y="0"/>
              <a:ext cx="14075104" cy="2158716"/>
              <a:chOff x="0" y="0"/>
              <a:chExt cx="3272611" cy="501924"/>
            </a:xfrm>
          </p:grpSpPr>
          <p:sp>
            <p:nvSpPr>
              <p:cNvPr id="34" name="Freeform 7">
                <a:extLst>
                  <a:ext uri="{FF2B5EF4-FFF2-40B4-BE49-F238E27FC236}">
                    <a16:creationId xmlns:a16="http://schemas.microsoft.com/office/drawing/2014/main" id="{ACA4EA6A-5335-06B4-C5D2-D0EC348AA013}"/>
                  </a:ext>
                </a:extLst>
              </p:cNvPr>
              <p:cNvSpPr/>
              <p:nvPr/>
            </p:nvSpPr>
            <p:spPr>
              <a:xfrm>
                <a:off x="0" y="0"/>
                <a:ext cx="3272611" cy="501924"/>
              </a:xfrm>
              <a:custGeom>
                <a:avLst/>
                <a:gdLst/>
                <a:ahLst/>
                <a:cxnLst/>
                <a:rect l="l" t="t" r="r" b="b"/>
                <a:pathLst>
                  <a:path w="3272611" h="501924">
                    <a:moveTo>
                      <a:pt x="0" y="0"/>
                    </a:moveTo>
                    <a:lnTo>
                      <a:pt x="3272611" y="0"/>
                    </a:lnTo>
                    <a:lnTo>
                      <a:pt x="3272611" y="501924"/>
                    </a:lnTo>
                    <a:lnTo>
                      <a:pt x="0" y="501924"/>
                    </a:lnTo>
                    <a:close/>
                  </a:path>
                </a:pathLst>
              </a:custGeom>
              <a:solidFill>
                <a:srgbClr val="EEF1F1"/>
              </a:solidFill>
            </p:spPr>
            <p:txBody>
              <a:bodyPr/>
              <a:lstStyle/>
              <a:p>
                <a:endParaRPr lang="pl-PL"/>
              </a:p>
            </p:txBody>
          </p:sp>
        </p:grpSp>
        <p:sp>
          <p:nvSpPr>
            <p:cNvPr id="33" name="TextBox 8">
              <a:extLst>
                <a:ext uri="{FF2B5EF4-FFF2-40B4-BE49-F238E27FC236}">
                  <a16:creationId xmlns:a16="http://schemas.microsoft.com/office/drawing/2014/main" id="{7F09071D-9232-E55B-6BBF-278EE1AABE02}"/>
                </a:ext>
              </a:extLst>
            </p:cNvPr>
            <p:cNvSpPr txBox="1"/>
            <p:nvPr/>
          </p:nvSpPr>
          <p:spPr>
            <a:xfrm>
              <a:off x="128010" y="19982"/>
              <a:ext cx="13684568" cy="17835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77"/>
                </a:lnSpc>
              </a:pPr>
              <a:r>
                <a:rPr lang="pl-PL" sz="1564" dirty="0">
                  <a:solidFill>
                    <a:srgbClr val="000000"/>
                  </a:solidFill>
                  <a:latin typeface="Lato" panose="020F0502020204030203" pitchFamily="34" charset="0"/>
                  <a:ea typeface="Lato" panose="020F0502020204030203" pitchFamily="34" charset="0"/>
                  <a:cs typeface="Lato" panose="020F0502020204030203" pitchFamily="34" charset="0"/>
                </a:rPr>
                <a:t>Projekt Specyfikacji danych w wersji 2.0, dostępny jest Serwisie Zagospodarowanie przestrzenne - cyfryzacja, w zakładce Standaryzacja – obowiązujące regulacje – Specyfikacja danych.</a:t>
              </a:r>
              <a:endParaRPr lang="en-US" sz="1564" u="sng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4" tooltip="https://www.gov.pl/web/zagospodarowanieprzestrzenne/specyfikacja-danych"/>
              </a:endParaRPr>
            </a:p>
          </p:txBody>
        </p:sp>
      </p:grpSp>
      <p:sp>
        <p:nvSpPr>
          <p:cNvPr id="35" name="TextBox 9">
            <a:extLst>
              <a:ext uri="{FF2B5EF4-FFF2-40B4-BE49-F238E27FC236}">
                <a16:creationId xmlns:a16="http://schemas.microsoft.com/office/drawing/2014/main" id="{A0589BF3-FF4C-19D0-6B2E-E2BCD3223520}"/>
              </a:ext>
            </a:extLst>
          </p:cNvPr>
          <p:cNvSpPr txBox="1"/>
          <p:nvPr/>
        </p:nvSpPr>
        <p:spPr>
          <a:xfrm>
            <a:off x="357872" y="1325980"/>
            <a:ext cx="6745891" cy="1630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35"/>
              </a:lnSpc>
            </a:pPr>
            <a:r>
              <a:rPr lang="pl-PL" sz="16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Projekt dokumentu Specyfikacja danych „Planowanie przestrzenne” w wersji 2.0 został opracowany na podstawie dokumentu Specyfikacja danych „Planowanie przestrzenne” wersja 1.0 uwzględniając zmiany w prawie po 24 września 2023 r., w zakresie tworzenia danych dla nowego typu aktu planowania przestrzennego – planu ogólnego gminy.</a:t>
            </a:r>
            <a:endParaRPr lang="en-US" sz="16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6" name="TextBox 10">
            <a:extLst>
              <a:ext uri="{FF2B5EF4-FFF2-40B4-BE49-F238E27FC236}">
                <a16:creationId xmlns:a16="http://schemas.microsoft.com/office/drawing/2014/main" id="{3F93A580-96E1-838B-189F-3200D4DC7306}"/>
              </a:ext>
            </a:extLst>
          </p:cNvPr>
          <p:cNvSpPr txBox="1"/>
          <p:nvPr/>
        </p:nvSpPr>
        <p:spPr>
          <a:xfrm>
            <a:off x="357724" y="3111052"/>
            <a:ext cx="6745891" cy="1300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35"/>
              </a:lnSpc>
            </a:pPr>
            <a:r>
              <a:rPr lang="pl-PL" sz="16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 dokumencie rozbudowano m.in. treści dotyczące cyklu życia obiektów (wersjonowania danych) oraz relacji między obiektami, które dotyczą wszystkich typów aktów planowania przestrzennego, dla których tworzone są dane przestrzenne.</a:t>
            </a:r>
            <a:endParaRPr lang="en-US" sz="16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7" name="TextBox 11">
            <a:extLst>
              <a:ext uri="{FF2B5EF4-FFF2-40B4-BE49-F238E27FC236}">
                <a16:creationId xmlns:a16="http://schemas.microsoft.com/office/drawing/2014/main" id="{3EEED122-9E27-01F1-E696-F34403953C7F}"/>
              </a:ext>
            </a:extLst>
          </p:cNvPr>
          <p:cNvSpPr txBox="1"/>
          <p:nvPr/>
        </p:nvSpPr>
        <p:spPr>
          <a:xfrm>
            <a:off x="357724" y="4516548"/>
            <a:ext cx="7318238" cy="85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1"/>
              </a:lnSpc>
            </a:pPr>
            <a:r>
              <a:rPr lang="pl-PL" sz="1400" dirty="0">
                <a:solidFill>
                  <a:srgbClr val="00000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Aktualnie trwa wprowadzanie treści ze zgłoszonych uwag do nowej wersji dokumentu. 
W dalszym ciągu zachęcamy do zgłaszania uwag do dokumentu m.in. przez samorządy, urbanistów i planistów, firmy geoinformacyjne oraz środowisko naukowe.</a:t>
            </a:r>
            <a:endParaRPr lang="en-US" sz="1400" dirty="0">
              <a:solidFill>
                <a:srgbClr val="00000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8" name="Freeform 12">
            <a:extLst>
              <a:ext uri="{FF2B5EF4-FFF2-40B4-BE49-F238E27FC236}">
                <a16:creationId xmlns:a16="http://schemas.microsoft.com/office/drawing/2014/main" id="{F553BC68-B0D9-2A51-4A05-7939823A9EA4}"/>
              </a:ext>
            </a:extLst>
          </p:cNvPr>
          <p:cNvSpPr/>
          <p:nvPr/>
        </p:nvSpPr>
        <p:spPr>
          <a:xfrm rot="-3614963">
            <a:off x="4569714" y="6221881"/>
            <a:ext cx="206946" cy="267891"/>
          </a:xfrm>
          <a:custGeom>
            <a:avLst/>
            <a:gdLst/>
            <a:ahLst/>
            <a:cxnLst/>
            <a:rect l="l" t="t" r="r" b="b"/>
            <a:pathLst>
              <a:path w="310419" h="401837">
                <a:moveTo>
                  <a:pt x="0" y="0"/>
                </a:moveTo>
                <a:lnTo>
                  <a:pt x="310419" y="0"/>
                </a:lnTo>
                <a:lnTo>
                  <a:pt x="310419" y="401837"/>
                </a:lnTo>
                <a:lnTo>
                  <a:pt x="0" y="4018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B2214CBF-8B46-8393-7DB3-0C78361930DD}"/>
              </a:ext>
            </a:extLst>
          </p:cNvPr>
          <p:cNvSpPr txBox="1"/>
          <p:nvPr/>
        </p:nvSpPr>
        <p:spPr>
          <a:xfrm>
            <a:off x="124044" y="92696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Specyfikacja danych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541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A5A1CCA2-BF28-1E5F-2534-CCF0F4835C12}"/>
              </a:ext>
            </a:extLst>
          </p:cNvPr>
          <p:cNvSpPr txBox="1"/>
          <p:nvPr/>
        </p:nvSpPr>
        <p:spPr>
          <a:xfrm>
            <a:off x="124044" y="88155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Narzędzia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173988D6-C67D-625F-DB13-2A30F63E6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4714" y="565438"/>
            <a:ext cx="6888497" cy="5801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Prostokąt: zaokrąglone rogi 8">
            <a:extLst>
              <a:ext uri="{FF2B5EF4-FFF2-40B4-BE49-F238E27FC236}">
                <a16:creationId xmlns:a16="http://schemas.microsoft.com/office/drawing/2014/main" id="{5F5E8FB0-DEBF-586F-6348-483900A58523}"/>
              </a:ext>
            </a:extLst>
          </p:cNvPr>
          <p:cNvSpPr/>
          <p:nvPr/>
        </p:nvSpPr>
        <p:spPr>
          <a:xfrm>
            <a:off x="5960961" y="4259490"/>
            <a:ext cx="2858943" cy="201376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30391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Walidator wersja 3.3.4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1BE5D8A-5FA2-83D6-3AC3-FFA95BB3066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870" end="2066.0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29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uproszczony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40.367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93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szczegóły stref planistycznych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930" end="1667.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57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zaawansowany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241.1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75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2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podgląd zaawansowany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53" end="2692.567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1706880" y="685800"/>
            <a:ext cx="877824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41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raport z walidacji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9" name="Picture 2">
            <a:hlinkClick r:id="" action="ppaction://media"/>
            <a:extLst>
              <a:ext uri="{FF2B5EF4-FFF2-40B4-BE49-F238E27FC236}">
                <a16:creationId xmlns:a16="http://schemas.microsoft.com/office/drawing/2014/main" id="{E7F15BFF-EA35-0C79-1A79-6EF87A1DCE3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868"/>
                </p14:media>
              </p:ext>
            </p:extLst>
          </p:nvPr>
        </p:nvPicPr>
        <p:blipFill rotWithShape="1">
          <a:blip r:embed="rId5"/>
          <a:srcRect t="3197" b="4711"/>
          <a:stretch/>
        </p:blipFill>
        <p:spPr>
          <a:xfrm>
            <a:off x="59506" y="561601"/>
            <a:ext cx="10868628" cy="625566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3613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6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119982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Przeglądarka danych planistycznych – raport z walidacji i podgląd pliku GML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Nagrywanie ekranu 2024-07-03 092506">
            <a:hlinkClick r:id="" action="ppaction://media"/>
            <a:extLst>
              <a:ext uri="{FF2B5EF4-FFF2-40B4-BE49-F238E27FC236}">
                <a16:creationId xmlns:a16="http://schemas.microsoft.com/office/drawing/2014/main" id="{C834420A-0184-BB2F-6F32-9249215B65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5350" r="504"/>
          <a:stretch/>
        </p:blipFill>
        <p:spPr>
          <a:xfrm>
            <a:off x="1" y="799102"/>
            <a:ext cx="10995948" cy="605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18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A5A1CCA2-BF28-1E5F-2534-CCF0F4835C12}"/>
              </a:ext>
            </a:extLst>
          </p:cNvPr>
          <p:cNvSpPr txBox="1"/>
          <p:nvPr/>
        </p:nvSpPr>
        <p:spPr>
          <a:xfrm>
            <a:off x="124044" y="88155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Serwis Zagospodarowanie przestrzenne – cyfryzacja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:</a:t>
            </a:r>
            <a:r>
              <a:rPr lang="en-US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Narzędzia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173988D6-C67D-625F-DB13-2A30F63E6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116" y="636460"/>
            <a:ext cx="6888497" cy="5801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Prostokąt: zaokrąglone rogi 8">
            <a:extLst>
              <a:ext uri="{FF2B5EF4-FFF2-40B4-BE49-F238E27FC236}">
                <a16:creationId xmlns:a16="http://schemas.microsoft.com/office/drawing/2014/main" id="{5F5E8FB0-DEBF-586F-6348-483900A58523}"/>
              </a:ext>
            </a:extLst>
          </p:cNvPr>
          <p:cNvSpPr/>
          <p:nvPr/>
        </p:nvSpPr>
        <p:spPr>
          <a:xfrm>
            <a:off x="3102015" y="4386805"/>
            <a:ext cx="2766350" cy="183473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492555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19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instalacja Wtyczki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6ADEA212-DD77-419A-203D-146F12F1AAC4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5576.6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9447"/>
            <a:ext cx="11072984" cy="622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66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ustawienia Wtyczki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D1719F50-EAFD-9043-045F-964593C000D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50" end="4534.8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37513"/>
            <a:ext cx="11058643" cy="622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1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411876" cy="344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wczytywanie warstw do edycji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04ABF29-4611-170F-A1CF-6B2FD56A0A8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178.6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2"/>
            <a:ext cx="11084832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47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4" y="67039"/>
            <a:ext cx="10960787" cy="716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1. Przygotowanie obszaru objętego planem ogólnym gminy</a:t>
            </a:r>
          </a:p>
          <a:p>
            <a:pPr algn="just">
              <a:lnSpc>
                <a:spcPts val="2879"/>
              </a:lnSpc>
            </a:pP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6307763F-4375-FABA-C6C1-75AC30C27ED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3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22782"/>
            <a:ext cx="11084830" cy="6235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81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716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1. Przygotowanie obszaru POG – skopiowanie granicy</a:t>
            </a:r>
          </a:p>
          <a:p>
            <a:pPr algn="just">
              <a:lnSpc>
                <a:spcPts val="2879"/>
              </a:lnSpc>
            </a:pPr>
            <a:r>
              <a:rPr lang="pl-PL" sz="2399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 </a:t>
            </a:r>
            <a:endParaRPr lang="en-US" sz="2399" dirty="0">
              <a:solidFill>
                <a:srgbClr val="000000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07E5D08F-FA59-0843-7D1E-648743D4CD6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370" end="44296.1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5013"/>
            <a:ext cx="11084833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97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24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2. Przygotowanie stref planistycznych</a:t>
            </a: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E90709C6-EA0A-4A92-F43E-64B0A6D8C5C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464.1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6"/>
            <a:ext cx="10960789" cy="6165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55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25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2. Zapis warstwy stref planistycznych oraz prezentacja błędów</a:t>
            </a:r>
          </a:p>
        </p:txBody>
      </p:sp>
      <p:pic>
        <p:nvPicPr>
          <p:cNvPr id="10" name="Picture 2">
            <a:hlinkClick r:id="" action="ppaction://media"/>
            <a:extLst>
              <a:ext uri="{FF2B5EF4-FFF2-40B4-BE49-F238E27FC236}">
                <a16:creationId xmlns:a16="http://schemas.microsoft.com/office/drawing/2014/main" id="{3C715674-6961-ECF9-1221-B90CD6AD612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357.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8"/>
            <a:ext cx="10960784" cy="616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19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4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26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3. Wyznaczanie obszarów uzupełnienia zabudowy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24E20EC2-9190-73DE-D2C3-9F8E36F5FE2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162.134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2"/>
            <a:ext cx="11084832" cy="623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18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27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pic>
        <p:nvPicPr>
          <p:cNvPr id="21" name="Obraz 20" descr="Obraz zawierający tekst, oprogramowanie, Ikona komputerowa, numer&#10;&#10;Opis wygenerowany automatycznie">
            <a:extLst>
              <a:ext uri="{FF2B5EF4-FFF2-40B4-BE49-F238E27FC236}">
                <a16:creationId xmlns:a16="http://schemas.microsoft.com/office/drawing/2014/main" id="{A3D010E4-BB0E-A7D3-D54C-258D4693A8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08" y="698812"/>
            <a:ext cx="7230746" cy="33940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3. Wyznaczanie obszarów uzupełnienia zabudowy - pliki</a:t>
            </a:r>
          </a:p>
        </p:txBody>
      </p:sp>
      <p:pic>
        <p:nvPicPr>
          <p:cNvPr id="12" name="Obraz 11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78CAF41F-26BB-54DE-C954-7EB8FD43A5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4437" y="487404"/>
            <a:ext cx="6244740" cy="3916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az 16" descr="Obraz zawierający tekst, oprogramowanie, Ikona komputerowa, Strona internetowa&#10;&#10;Opis wygenerowany automatycznie">
            <a:extLst>
              <a:ext uri="{FF2B5EF4-FFF2-40B4-BE49-F238E27FC236}">
                <a16:creationId xmlns:a16="http://schemas.microsoft.com/office/drawing/2014/main" id="{DEB27EE8-DABD-D822-AF15-E12045CBE7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551" y="2829623"/>
            <a:ext cx="6244740" cy="3911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Freeform 10">
            <a:extLst>
              <a:ext uri="{FF2B5EF4-FFF2-40B4-BE49-F238E27FC236}">
                <a16:creationId xmlns:a16="http://schemas.microsoft.com/office/drawing/2014/main" id="{F1893513-D6E7-16F3-A9F2-322710597A1B}"/>
              </a:ext>
            </a:extLst>
          </p:cNvPr>
          <p:cNvSpPr/>
          <p:nvPr/>
        </p:nvSpPr>
        <p:spPr>
          <a:xfrm rot="10447475" flipH="1" flipV="1">
            <a:off x="4005911" y="2351549"/>
            <a:ext cx="1586618" cy="314075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  <p:sp>
        <p:nvSpPr>
          <p:cNvPr id="19" name="Freeform 10">
            <a:extLst>
              <a:ext uri="{FF2B5EF4-FFF2-40B4-BE49-F238E27FC236}">
                <a16:creationId xmlns:a16="http://schemas.microsoft.com/office/drawing/2014/main" id="{0DE35437-BC5F-73C3-C20B-4E06EDDADC1A}"/>
              </a:ext>
            </a:extLst>
          </p:cNvPr>
          <p:cNvSpPr/>
          <p:nvPr/>
        </p:nvSpPr>
        <p:spPr>
          <a:xfrm rot="14014026" flipH="1" flipV="1">
            <a:off x="2520420" y="3475750"/>
            <a:ext cx="1610539" cy="351606"/>
          </a:xfrm>
          <a:custGeom>
            <a:avLst/>
            <a:gdLst/>
            <a:ahLst/>
            <a:cxnLst/>
            <a:rect l="l" t="t" r="r" b="b"/>
            <a:pathLst>
              <a:path w="1791015" h="505962">
                <a:moveTo>
                  <a:pt x="1791015" y="505962"/>
                </a:moveTo>
                <a:lnTo>
                  <a:pt x="0" y="505962"/>
                </a:lnTo>
                <a:lnTo>
                  <a:pt x="0" y="0"/>
                </a:lnTo>
                <a:lnTo>
                  <a:pt x="1791015" y="0"/>
                </a:lnTo>
                <a:lnTo>
                  <a:pt x="1791015" y="50596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7118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28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Przykład błędów w obszarach uzupełnienia zabudowy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8E95E4E4-E4FD-4B63-78FA-09646D67DC3D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694.6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92556"/>
            <a:ext cx="10960788" cy="616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30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29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4. Przygotowanie obszarów zabudowy śródmiejskiej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CFDC75DC-AF13-EDF0-7F26-6411CEA0A7D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66.333"/>
                </p14:media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0" y="622780"/>
            <a:ext cx="11084833" cy="623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29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30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141865"/>
            <a:ext cx="10960789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5. Przygotowanie obszarów standardów dostępności infrastruktury społecznej</a:t>
            </a:r>
          </a:p>
        </p:txBody>
      </p:sp>
      <p:pic>
        <p:nvPicPr>
          <p:cNvPr id="4" name="Picture 2">
            <a:hlinkClick r:id="" action="ppaction://media"/>
            <a:extLst>
              <a:ext uri="{FF2B5EF4-FFF2-40B4-BE49-F238E27FC236}">
                <a16:creationId xmlns:a16="http://schemas.microsoft.com/office/drawing/2014/main" id="{B1B1B780-EE9B-7348-7DD4-E73B0741FF0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550.53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757418"/>
            <a:ext cx="10845478" cy="610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5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31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Krok 6. Przygotowanie formularza atrybutów dla dokumentów formalnych</a:t>
            </a:r>
          </a:p>
        </p:txBody>
      </p:sp>
      <p:pic>
        <p:nvPicPr>
          <p:cNvPr id="4" name="Picture 2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204.4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92556"/>
            <a:ext cx="10960787" cy="616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8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32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Generowanie końcowego pliku (GML) dla POG</a:t>
            </a:r>
          </a:p>
        </p:txBody>
      </p:sp>
      <p:pic>
        <p:nvPicPr>
          <p:cNvPr id="5" name="Picture 2">
            <a:hlinkClick r:id="" action="ppaction://media"/>
            <a:extLst>
              <a:ext uri="{FF2B5EF4-FFF2-40B4-BE49-F238E27FC236}">
                <a16:creationId xmlns:a16="http://schemas.microsoft.com/office/drawing/2014/main" id="{8BDECFE7-5FF4-DF49-7D40-8CF958D6965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6075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-10594" y="629447"/>
            <a:ext cx="11068893" cy="6226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34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a 5">
            <a:extLst>
              <a:ext uri="{FF2B5EF4-FFF2-40B4-BE49-F238E27FC236}">
                <a16:creationId xmlns:a16="http://schemas.microsoft.com/office/drawing/2014/main" id="{DAEB70DD-BA4A-964E-8F42-690D07912A92}"/>
              </a:ext>
            </a:extLst>
          </p:cNvPr>
          <p:cNvGrpSpPr/>
          <p:nvPr/>
        </p:nvGrpSpPr>
        <p:grpSpPr>
          <a:xfrm>
            <a:off x="0" y="419558"/>
            <a:ext cx="6751057" cy="142043"/>
            <a:chOff x="-4028" y="438181"/>
            <a:chExt cx="6751057" cy="142043"/>
          </a:xfrm>
        </p:grpSpPr>
        <p:cxnSp>
          <p:nvCxnSpPr>
            <p:cNvPr id="7" name="Łącznik prosty 6">
              <a:extLst>
                <a:ext uri="{FF2B5EF4-FFF2-40B4-BE49-F238E27FC236}">
                  <a16:creationId xmlns:a16="http://schemas.microsoft.com/office/drawing/2014/main" id="{E65BCCC5-7FCF-764A-99DB-2FB7B697FD49}"/>
                </a:ext>
              </a:extLst>
            </p:cNvPr>
            <p:cNvCxnSpPr>
              <a:cxnSpLocks/>
            </p:cNvCxnSpPr>
            <p:nvPr/>
          </p:nvCxnSpPr>
          <p:spPr>
            <a:xfrm>
              <a:off x="-4028" y="506027"/>
              <a:ext cx="675105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Łącznik prosty 7">
              <a:extLst>
                <a:ext uri="{FF2B5EF4-FFF2-40B4-BE49-F238E27FC236}">
                  <a16:creationId xmlns:a16="http://schemas.microsoft.com/office/drawing/2014/main" id="{554FDA15-E859-4146-B7D8-431C83338D68}"/>
                </a:ext>
              </a:extLst>
            </p:cNvPr>
            <p:cNvCxnSpPr/>
            <p:nvPr/>
          </p:nvCxnSpPr>
          <p:spPr>
            <a:xfrm>
              <a:off x="6747029" y="438181"/>
              <a:ext cx="0" cy="142043"/>
            </a:xfrm>
            <a:prstGeom prst="line">
              <a:avLst/>
            </a:prstGeom>
            <a:ln w="19050">
              <a:solidFill>
                <a:srgbClr val="606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Grupa 12">
            <a:extLst>
              <a:ext uri="{FF2B5EF4-FFF2-40B4-BE49-F238E27FC236}">
                <a16:creationId xmlns:a16="http://schemas.microsoft.com/office/drawing/2014/main" id="{E7789111-DF7F-0F49-B73D-1A6C466ACB75}"/>
              </a:ext>
            </a:extLst>
          </p:cNvPr>
          <p:cNvGrpSpPr/>
          <p:nvPr/>
        </p:nvGrpSpPr>
        <p:grpSpPr>
          <a:xfrm rot="10800000">
            <a:off x="6760582" y="6296399"/>
            <a:ext cx="5431418" cy="142043"/>
            <a:chOff x="1315611" y="435006"/>
            <a:chExt cx="5431418" cy="142043"/>
          </a:xfrm>
        </p:grpSpPr>
        <p:cxnSp>
          <p:nvCxnSpPr>
            <p:cNvPr id="14" name="Łącznik prosty 13">
              <a:extLst>
                <a:ext uri="{FF2B5EF4-FFF2-40B4-BE49-F238E27FC236}">
                  <a16:creationId xmlns:a16="http://schemas.microsoft.com/office/drawing/2014/main" id="{260FAAA6-829E-2E44-93F0-8D431459085B}"/>
                </a:ext>
              </a:extLst>
            </p:cNvPr>
            <p:cNvCxnSpPr>
              <a:cxnSpLocks/>
            </p:cNvCxnSpPr>
            <p:nvPr/>
          </p:nvCxnSpPr>
          <p:spPr>
            <a:xfrm rot="10800000" flipH="1">
              <a:off x="1315611" y="506027"/>
              <a:ext cx="543141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Łącznik prosty 14">
              <a:extLst>
                <a:ext uri="{FF2B5EF4-FFF2-40B4-BE49-F238E27FC236}">
                  <a16:creationId xmlns:a16="http://schemas.microsoft.com/office/drawing/2014/main" id="{C7241C8E-4555-CF41-A198-3A75402892F1}"/>
                </a:ext>
              </a:extLst>
            </p:cNvPr>
            <p:cNvCxnSpPr/>
            <p:nvPr/>
          </p:nvCxnSpPr>
          <p:spPr>
            <a:xfrm>
              <a:off x="6747029" y="43500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Prostokąt 10">
            <a:extLst>
              <a:ext uri="{FF2B5EF4-FFF2-40B4-BE49-F238E27FC236}">
                <a16:creationId xmlns:a16="http://schemas.microsoft.com/office/drawing/2014/main" id="{DB96A3F5-528E-084E-B9D9-8935FDD92FB2}"/>
              </a:ext>
            </a:extLst>
          </p:cNvPr>
          <p:cNvSpPr/>
          <p:nvPr/>
        </p:nvSpPr>
        <p:spPr>
          <a:xfrm>
            <a:off x="11084833" y="0"/>
            <a:ext cx="790916" cy="776133"/>
          </a:xfrm>
          <a:prstGeom prst="rect">
            <a:avLst/>
          </a:prstGeom>
          <a:solidFill>
            <a:srgbClr val="C014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3" name="Symbol zastępczy numeru slajdu 2">
            <a:extLst>
              <a:ext uri="{FF2B5EF4-FFF2-40B4-BE49-F238E27FC236}">
                <a16:creationId xmlns:a16="http://schemas.microsoft.com/office/drawing/2014/main" id="{F78CF0DB-47D8-1A10-7F46-8A26A3904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531" y="205503"/>
            <a:ext cx="477519" cy="365125"/>
          </a:xfrm>
        </p:spPr>
        <p:txBody>
          <a:bodyPr/>
          <a:lstStyle/>
          <a:p>
            <a:pPr algn="ctr"/>
            <a:fld id="{870E9AE8-95DE-8241-9F6C-E6E8F7EB6DC1}" type="slidenum">
              <a:rPr lang="pl-PL" sz="1800" b="1" smtClean="0">
                <a:solidFill>
                  <a:schemeClr val="bg1"/>
                </a:solidFill>
              </a:rPr>
              <a:pPr algn="ctr"/>
              <a:t>33</a:t>
            </a:fld>
            <a:endParaRPr lang="pl-PL" sz="1800" b="1" dirty="0">
              <a:solidFill>
                <a:schemeClr val="bg1"/>
              </a:solidFill>
            </a:endParaRP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0A6EA86E-65D7-5FFF-DCD9-9D7A0880BD6E}"/>
              </a:ext>
            </a:extLst>
          </p:cNvPr>
          <p:cNvSpPr txBox="1"/>
          <p:nvPr/>
        </p:nvSpPr>
        <p:spPr>
          <a:xfrm>
            <a:off x="124043" y="67039"/>
            <a:ext cx="10960789" cy="333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9"/>
              </a:lnSpc>
            </a:pPr>
            <a:r>
              <a:rPr lang="pl-PL" sz="2000" dirty="0">
                <a:solidFill>
                  <a:srgbClr val="000000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Wtyczka APP 2 – Generowanie zbioru danych dla POG</a:t>
            </a:r>
          </a:p>
        </p:txBody>
      </p:sp>
      <p:pic>
        <p:nvPicPr>
          <p:cNvPr id="9" name="Picture 2">
            <a:hlinkClick r:id="" action="ppaction://media"/>
            <a:extLst>
              <a:ext uri="{FF2B5EF4-FFF2-40B4-BE49-F238E27FC236}">
                <a16:creationId xmlns:a16="http://schemas.microsoft.com/office/drawing/2014/main" id="{206077E5-0FBC-50BB-5D73-BF59C840271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960" end="4196"/>
                </p14:media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0" y="629447"/>
            <a:ext cx="11072983" cy="622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8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571168" y="1884702"/>
            <a:ext cx="41925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Podziękowania dla wszystkich użytkowników, biorących udział w testowaniu narzędzi. </a:t>
            </a:r>
          </a:p>
          <a:p>
            <a:pPr>
              <a:lnSpc>
                <a:spcPts val="2120"/>
              </a:lnSpc>
            </a:pP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ts val="2120"/>
              </a:lnSpc>
            </a:pPr>
            <a:r>
              <a:rPr lang="pl-PL" sz="2400" b="1" dirty="0">
                <a:solidFill>
                  <a:srgbClr val="263779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Wasze uwagi i spostrzeżenia sprawiają, że stają się one coraz lepsze!</a:t>
            </a: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7711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6641" y="3372112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Naczelnik wydziału 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5109140" y="1804392"/>
            <a:ext cx="5543548" cy="361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Dziękujemy za uwagę!</a:t>
            </a: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  <p:sp>
        <p:nvSpPr>
          <p:cNvPr id="2" name="pole tekstowe 1">
            <a:extLst>
              <a:ext uri="{FF2B5EF4-FFF2-40B4-BE49-F238E27FC236}">
                <a16:creationId xmlns:a16="http://schemas.microsoft.com/office/drawing/2014/main" id="{788C41BC-012F-9D12-AC2F-A42CD7DDB08D}"/>
              </a:ext>
            </a:extLst>
          </p:cNvPr>
          <p:cNvSpPr txBox="1"/>
          <p:nvPr/>
        </p:nvSpPr>
        <p:spPr>
          <a:xfrm>
            <a:off x="4866641" y="4757108"/>
            <a:ext cx="66965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Starszy Specjalista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Wydział Infrastruktury Informacji Przestrzennej</a:t>
            </a:r>
          </a:p>
          <a:p>
            <a:r>
              <a:rPr lang="pl-PL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Departament Planowania Przestrzennego</a:t>
            </a:r>
          </a:p>
        </p:txBody>
      </p:sp>
    </p:spTree>
    <p:extLst>
      <p:ext uri="{BB962C8B-B14F-4D97-AF65-F5344CB8AC3E}">
        <p14:creationId xmlns:p14="http://schemas.microsoft.com/office/powerpoint/2010/main" val="28833269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upa 21">
            <a:extLst>
              <a:ext uri="{FF2B5EF4-FFF2-40B4-BE49-F238E27FC236}">
                <a16:creationId xmlns:a16="http://schemas.microsoft.com/office/drawing/2014/main" id="{05C18C66-BE88-F141-86A4-E85C44AE91FA}"/>
              </a:ext>
            </a:extLst>
          </p:cNvPr>
          <p:cNvGrpSpPr/>
          <p:nvPr/>
        </p:nvGrpSpPr>
        <p:grpSpPr>
          <a:xfrm>
            <a:off x="4660692" y="456266"/>
            <a:ext cx="1252016" cy="142043"/>
            <a:chOff x="4660692" y="456266"/>
            <a:chExt cx="1252016" cy="142043"/>
          </a:xfrm>
        </p:grpSpPr>
        <p:cxnSp>
          <p:nvCxnSpPr>
            <p:cNvPr id="19" name="Łącznik prosty 18">
              <a:extLst>
                <a:ext uri="{FF2B5EF4-FFF2-40B4-BE49-F238E27FC236}">
                  <a16:creationId xmlns:a16="http://schemas.microsoft.com/office/drawing/2014/main" id="{75EFA76C-A79C-B744-A3F5-984016FF76E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0692" y="519343"/>
              <a:ext cx="1252016" cy="7944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Łącznik prosty 20">
              <a:extLst>
                <a:ext uri="{FF2B5EF4-FFF2-40B4-BE49-F238E27FC236}">
                  <a16:creationId xmlns:a16="http://schemas.microsoft.com/office/drawing/2014/main" id="{A390CB6F-AD4A-1E46-9675-1C2F980F291C}"/>
                </a:ext>
              </a:extLst>
            </p:cNvPr>
            <p:cNvCxnSpPr/>
            <p:nvPr/>
          </p:nvCxnSpPr>
          <p:spPr>
            <a:xfrm>
              <a:off x="5912708" y="456266"/>
              <a:ext cx="0" cy="142043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25211729-48F2-7E4B-949B-651DDA477AB3}"/>
              </a:ext>
            </a:extLst>
          </p:cNvPr>
          <p:cNvSpPr txBox="1"/>
          <p:nvPr/>
        </p:nvSpPr>
        <p:spPr>
          <a:xfrm>
            <a:off x="4866641" y="3372112"/>
            <a:ext cx="6696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Jakub Kosowski</a:t>
            </a:r>
          </a:p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Lidia Mikołajczuk</a:t>
            </a:r>
          </a:p>
          <a:p>
            <a:r>
              <a:rPr lang="pl-PL" sz="2400" b="1" dirty="0">
                <a:solidFill>
                  <a:srgbClr val="C01422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Katarzyna Zagrobelna</a:t>
            </a:r>
          </a:p>
          <a:p>
            <a:endParaRPr lang="pl-PL" sz="2400" b="1" dirty="0">
              <a:solidFill>
                <a:srgbClr val="C01422"/>
              </a:solidFill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F12F500A-F639-C746-83B2-BA76C068E7B9}"/>
              </a:ext>
            </a:extLst>
          </p:cNvPr>
          <p:cNvSpPr txBox="1"/>
          <p:nvPr/>
        </p:nvSpPr>
        <p:spPr>
          <a:xfrm>
            <a:off x="4911320" y="2808649"/>
            <a:ext cx="3303583" cy="361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120"/>
              </a:lnSpc>
            </a:pPr>
            <a:r>
              <a:rPr lang="pl-PL" sz="2400" b="1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Autorzy filmów:</a:t>
            </a:r>
            <a:endParaRPr lang="pl-PL" sz="2400" b="1" dirty="0">
              <a:solidFill>
                <a:srgbClr val="263779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grpSp>
        <p:nvGrpSpPr>
          <p:cNvPr id="38" name="Grupa 37">
            <a:extLst>
              <a:ext uri="{FF2B5EF4-FFF2-40B4-BE49-F238E27FC236}">
                <a16:creationId xmlns:a16="http://schemas.microsoft.com/office/drawing/2014/main" id="{DB108BC1-F9BE-014F-8917-AA8DB363DA7D}"/>
              </a:ext>
            </a:extLst>
          </p:cNvPr>
          <p:cNvGrpSpPr/>
          <p:nvPr/>
        </p:nvGrpSpPr>
        <p:grpSpPr>
          <a:xfrm>
            <a:off x="9658905" y="506027"/>
            <a:ext cx="1904260" cy="6004480"/>
            <a:chOff x="9658905" y="506027"/>
            <a:chExt cx="1904260" cy="6004480"/>
          </a:xfrm>
        </p:grpSpPr>
        <p:cxnSp>
          <p:nvCxnSpPr>
            <p:cNvPr id="24" name="Łącznik prosty 23">
              <a:extLst>
                <a:ext uri="{FF2B5EF4-FFF2-40B4-BE49-F238E27FC236}">
                  <a16:creationId xmlns:a16="http://schemas.microsoft.com/office/drawing/2014/main" id="{B9B298CE-99EE-C941-90EA-4C9B29F330C8}"/>
                </a:ext>
              </a:extLst>
            </p:cNvPr>
            <p:cNvCxnSpPr/>
            <p:nvPr/>
          </p:nvCxnSpPr>
          <p:spPr>
            <a:xfrm>
              <a:off x="9658905" y="6431872"/>
              <a:ext cx="1899821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Łącznik prosty 25">
              <a:extLst>
                <a:ext uri="{FF2B5EF4-FFF2-40B4-BE49-F238E27FC236}">
                  <a16:creationId xmlns:a16="http://schemas.microsoft.com/office/drawing/2014/main" id="{8A251E88-A3C3-4C4F-819A-F31C5990E78C}"/>
                </a:ext>
              </a:extLst>
            </p:cNvPr>
            <p:cNvCxnSpPr>
              <a:cxnSpLocks/>
            </p:cNvCxnSpPr>
            <p:nvPr/>
          </p:nvCxnSpPr>
          <p:spPr>
            <a:xfrm>
              <a:off x="11563165" y="506027"/>
              <a:ext cx="0" cy="5925845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Łącznik prosty 31">
              <a:extLst>
                <a:ext uri="{FF2B5EF4-FFF2-40B4-BE49-F238E27FC236}">
                  <a16:creationId xmlns:a16="http://schemas.microsoft.com/office/drawing/2014/main" id="{12EAD400-6E47-A848-86D2-917037633EA6}"/>
                </a:ext>
              </a:extLst>
            </p:cNvPr>
            <p:cNvCxnSpPr/>
            <p:nvPr/>
          </p:nvCxnSpPr>
          <p:spPr>
            <a:xfrm>
              <a:off x="10861829" y="519343"/>
              <a:ext cx="696897" cy="0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Łącznik prosty 33">
              <a:extLst>
                <a:ext uri="{FF2B5EF4-FFF2-40B4-BE49-F238E27FC236}">
                  <a16:creationId xmlns:a16="http://schemas.microsoft.com/office/drawing/2014/main" id="{FF267435-9DE0-4A40-8037-3980BA25DAA1}"/>
                </a:ext>
              </a:extLst>
            </p:cNvPr>
            <p:cNvCxnSpPr/>
            <p:nvPr/>
          </p:nvCxnSpPr>
          <p:spPr>
            <a:xfrm>
              <a:off x="9663344" y="6355148"/>
              <a:ext cx="0" cy="155359"/>
            </a:xfrm>
            <a:prstGeom prst="line">
              <a:avLst/>
            </a:prstGeom>
            <a:ln w="19050">
              <a:solidFill>
                <a:srgbClr val="26377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az 4">
            <a:extLst>
              <a:ext uri="{FF2B5EF4-FFF2-40B4-BE49-F238E27FC236}">
                <a16:creationId xmlns:a16="http://schemas.microsoft.com/office/drawing/2014/main" id="{35F2E467-9551-D09D-AA60-A4FABE520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708" y="331272"/>
            <a:ext cx="4367980" cy="375681"/>
          </a:xfrm>
          <a:prstGeom prst="rect">
            <a:avLst/>
          </a:prstGeom>
        </p:spPr>
      </p:pic>
      <p:pic>
        <p:nvPicPr>
          <p:cNvPr id="3" name="Obraz 2" descr="Obraz zawierający mapa, tekst, atlas&#10;&#10;Opis wygenerowany automatycznie">
            <a:extLst>
              <a:ext uri="{FF2B5EF4-FFF2-40B4-BE49-F238E27FC236}">
                <a16:creationId xmlns:a16="http://schemas.microsoft.com/office/drawing/2014/main" id="{404EEE26-BA36-DF45-7FBD-AD12C0FAD3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4693"/>
          <a:stretch/>
        </p:blipFill>
        <p:spPr>
          <a:xfrm>
            <a:off x="-24581" y="0"/>
            <a:ext cx="4685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936633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2480</TotalTime>
  <Words>663</Words>
  <Application>Microsoft Office PowerPoint</Application>
  <PresentationFormat>Panoramiczny</PresentationFormat>
  <Paragraphs>125</Paragraphs>
  <Slides>36</Slides>
  <Notes>26</Notes>
  <HiddenSlides>0</HiddenSlides>
  <MMClips>21</MMClips>
  <ScaleCrop>false</ScaleCrop>
  <HeadingPairs>
    <vt:vector size="6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36</vt:i4>
      </vt:variant>
    </vt:vector>
  </HeadingPairs>
  <TitlesOfParts>
    <vt:vector size="43" baseType="lpstr">
      <vt:lpstr>Aptos</vt:lpstr>
      <vt:lpstr>Arial</vt:lpstr>
      <vt:lpstr>Calibri</vt:lpstr>
      <vt:lpstr>Calibri Light</vt:lpstr>
      <vt:lpstr>Lato</vt:lpstr>
      <vt:lpstr>Lato Black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Natalia Szczesniak</dc:creator>
  <cp:lastModifiedBy>Chowaniec Klaudia</cp:lastModifiedBy>
  <cp:revision>66</cp:revision>
  <cp:lastPrinted>2024-07-03T08:44:11Z</cp:lastPrinted>
  <dcterms:created xsi:type="dcterms:W3CDTF">2022-04-01T12:42:11Z</dcterms:created>
  <dcterms:modified xsi:type="dcterms:W3CDTF">2024-07-09T07:33:58Z</dcterms:modified>
</cp:coreProperties>
</file>