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98" r:id="rId4"/>
    <p:sldId id="299" r:id="rId5"/>
    <p:sldId id="301" r:id="rId6"/>
    <p:sldId id="300" r:id="rId7"/>
    <p:sldId id="304" r:id="rId8"/>
    <p:sldId id="305" r:id="rId9"/>
    <p:sldId id="306" r:id="rId10"/>
    <p:sldId id="303" r:id="rId11"/>
    <p:sldId id="307" r:id="rId12"/>
    <p:sldId id="273" r:id="rId13"/>
    <p:sldId id="308" r:id="rId14"/>
    <p:sldId id="309" r:id="rId15"/>
    <p:sldId id="279" r:id="rId16"/>
    <p:sldId id="311" r:id="rId17"/>
    <p:sldId id="310" r:id="rId18"/>
    <p:sldId id="278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>
        <p:scale>
          <a:sx n="98" d="100"/>
          <a:sy n="98" d="100"/>
        </p:scale>
        <p:origin x="1074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A7F2-55CD-4486-98B8-7A4361CE593E}" type="datetimeFigureOut">
              <a:rPr lang="pl-PL" smtClean="0"/>
              <a:t>10.11.2025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85C6E-9DE3-42AC-9494-83D17FD544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79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2" name="Obraz 11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A4800944-8658-FE64-E2D4-FB6384E4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7527" y="1122363"/>
            <a:ext cx="9144000" cy="2387600"/>
          </a:xfrm>
        </p:spPr>
        <p:txBody>
          <a:bodyPr anchor="b"/>
          <a:lstStyle>
            <a:lvl1pPr algn="l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7527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/ autor 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5691446"/>
            <a:ext cx="3888509" cy="1166554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E491AF9-72D7-F63D-90E8-53A85FB9F004}"/>
              </a:ext>
            </a:extLst>
          </p:cNvPr>
          <p:cNvCxnSpPr>
            <a:cxnSpLocks/>
          </p:cNvCxnSpPr>
          <p:nvPr userDrawn="1"/>
        </p:nvCxnSpPr>
        <p:spPr>
          <a:xfrm>
            <a:off x="785514" y="5691446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7" name="Obraz 6" descr="Obraz zawierający zrzut ekranu, czarne">
            <a:extLst>
              <a:ext uri="{FF2B5EF4-FFF2-40B4-BE49-F238E27FC236}">
                <a16:creationId xmlns:a16="http://schemas.microsoft.com/office/drawing/2014/main" id="{2D528630-45CD-6E13-236F-8940006D1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CZĘŚĆ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1" y="0"/>
            <a:ext cx="3888509" cy="116655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1BC0237-F770-F310-CDFA-C787ADB09FCF}"/>
              </a:ext>
            </a:extLst>
          </p:cNvPr>
          <p:cNvCxnSpPr>
            <a:cxnSpLocks/>
          </p:cNvCxnSpPr>
          <p:nvPr userDrawn="1"/>
        </p:nvCxnSpPr>
        <p:spPr>
          <a:xfrm>
            <a:off x="8447955" y="1166554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Grafika, Karmin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7AEAE99-3ED9-9852-A0FC-492B0DA95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11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44F9421-FA05-3C36-272D-5E3A9AC86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E006FDF-A79B-44F8-9735-F1A13D65057C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Obraz 6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A19575F-ED69-9854-B0F7-0319B46C4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06164" cy="1325563"/>
          </a:xfrm>
        </p:spPr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943764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D2C9BF7-EB06-701B-5A1C-7A6AF01F3709}"/>
              </a:ext>
            </a:extLst>
          </p:cNvPr>
          <p:cNvCxnSpPr/>
          <p:nvPr userDrawn="1"/>
        </p:nvCxnSpPr>
        <p:spPr>
          <a:xfrm>
            <a:off x="1817255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/ podział 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7F75FFE6-8934-B82F-C386-22BB9BACD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Obraz 19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0164D2CF-8C6F-4F9D-49AC-C2121E7F0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1"/>
            <a:ext cx="12192000" cy="6858000"/>
          </a:xfrm>
          <a:prstGeom prst="rect">
            <a:avLst/>
          </a:prstGeom>
        </p:spPr>
      </p:pic>
      <p:pic>
        <p:nvPicPr>
          <p:cNvPr id="22" name="Obraz 21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8BBA30C4-69EA-77A5-A0C1-A97B11DA8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7"/>
          <a:stretch>
            <a:fillRect/>
          </a:stretch>
        </p:blipFill>
        <p:spPr>
          <a:xfrm>
            <a:off x="0" y="0"/>
            <a:ext cx="12192000" cy="12963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BF408D-D467-EB4B-67D5-C9728E080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1006474"/>
          </a:xfrm>
        </p:spPr>
        <p:txBody>
          <a:bodyPr anchor="b">
            <a:normAutofit/>
          </a:bodyPr>
          <a:lstStyle>
            <a:lvl1pPr algn="ctr">
              <a:defRPr sz="4400" spc="300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Tutaj wstaw tytuł slajdu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14BAF29E-7D25-EB6F-EDD2-2D1809288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8E6BAD15-863E-B4ED-D024-D51E66041D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1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1BF00E18-E8F1-1B5C-774C-A82A5E12098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7C20FB1-B12B-474A-9F7D-2543587644E1}"/>
              </a:ext>
            </a:extLst>
          </p:cNvPr>
          <p:cNvCxnSpPr/>
          <p:nvPr userDrawn="1"/>
        </p:nvCxnSpPr>
        <p:spPr>
          <a:xfrm>
            <a:off x="4230255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47FCDBE-5170-DF2D-F5FE-B4259DD728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94730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2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23AA316-DDB1-7C63-B375-DB45D31707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94730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748737D-1B86-E86E-2205-0822435FC8BA}"/>
              </a:ext>
            </a:extLst>
          </p:cNvPr>
          <p:cNvCxnSpPr/>
          <p:nvPr userDrawn="1"/>
        </p:nvCxnSpPr>
        <p:spPr>
          <a:xfrm>
            <a:off x="7985197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E18D47D9-AFB5-AAD9-9421-07B35FA7B8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49672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3</a:t>
            </a:r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D7EA2DFB-A2ED-B237-2A97-F0018B8611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9672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ED2CBFE5-D095-9B45-42E7-065D60F94739}"/>
              </a:ext>
            </a:extLst>
          </p:cNvPr>
          <p:cNvCxnSpPr/>
          <p:nvPr userDrawn="1"/>
        </p:nvCxnSpPr>
        <p:spPr>
          <a:xfrm>
            <a:off x="4732482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Obraz 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73CFFE56-BC5E-39F3-EF96-F46A4D65B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8486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Obraz 5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68251F68-747E-100D-673D-A36E834680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08020D5-B630-5858-9334-08CDDBF622BA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5" name="Obraz 1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4DCFF3AA-37B2-2CFE-3256-D17392336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2695"/>
            <a:ext cx="10515600" cy="86545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127EAE3-5DC6-0144-3C1B-71AAB0C25F0D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9D77D6-C5FC-5B7F-15C9-7215A64A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7B18E6-4C58-6762-B23C-53E502020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C03F27-A93A-AA09-F8CB-3285D80B7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440394-F47F-4BD2-9235-B641D407DD0D}" type="datetimeFigureOut">
              <a:rPr lang="pl-PL" smtClean="0"/>
              <a:t>10.11.2025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97D987-635B-DD68-271F-FC7DA3DF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15371C-109A-9482-4F8F-4566A7AB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D496D-034A-4B51-9267-104EE265CE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0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1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810AE-06A9-C4F3-53C5-9E130805B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33" y="1919197"/>
            <a:ext cx="6996941" cy="2387600"/>
          </a:xfrm>
        </p:spPr>
        <p:txBody>
          <a:bodyPr>
            <a:normAutofit fontScale="90000"/>
          </a:bodyPr>
          <a:lstStyle/>
          <a:p>
            <a:pPr marL="29209">
              <a:lnSpc>
                <a:spcPct val="100000"/>
              </a:lnSpc>
              <a:spcBef>
                <a:spcPts val="2215"/>
              </a:spcBef>
            </a:pPr>
            <a:r>
              <a:rPr lang="pl-PL" sz="8300" spc="0" dirty="0"/>
              <a:t>WŚCIEKLIZNA</a:t>
            </a:r>
            <a:br>
              <a:rPr lang="pl-PL" sz="8000" dirty="0"/>
            </a:br>
            <a:r>
              <a:rPr lang="pl-PL" sz="8000" dirty="0"/>
              <a:t>   </a:t>
            </a:r>
            <a:r>
              <a:rPr lang="pl-PL" spc="-305" dirty="0"/>
              <a:t>Bądźmy</a:t>
            </a:r>
            <a:r>
              <a:rPr lang="pl-PL" spc="-555" dirty="0"/>
              <a:t> </a:t>
            </a:r>
            <a:r>
              <a:rPr lang="pl-PL" spc="-120" dirty="0"/>
              <a:t>ostrożni!</a:t>
            </a:r>
            <a:endParaRPr lang="pl-PL" dirty="0"/>
          </a:p>
        </p:txBody>
      </p:sp>
      <p:sp>
        <p:nvSpPr>
          <p:cNvPr id="7" name="pole tekstowe 6" descr="Logotyp z hasłem Państwowej Inspekcji Sanitarnej &quot;Chronimy zdrowie z myślą o przyszłości&quot; oraz logo Państwowej Inspekcji Sanitarnej &quot;">
            <a:extLst>
              <a:ext uri="{FF2B5EF4-FFF2-40B4-BE49-F238E27FC236}">
                <a16:creationId xmlns:a16="http://schemas.microsoft.com/office/drawing/2014/main" id="{DA99E27A-80E1-6FE2-713C-A37F577DB0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0158" y="5735637"/>
            <a:ext cx="3545767" cy="103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682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6021-3D63-9E4A-334F-9E21DEB30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9EE50-3033-A94D-108E-AAC25A60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C2E9303-4B27-B735-81BF-0858B78E6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4" y="198132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4ED70D6-737B-0D8F-CCF0-889F0992187C}"/>
              </a:ext>
            </a:extLst>
          </p:cNvPr>
          <p:cNvSpPr txBox="1"/>
          <p:nvPr/>
        </p:nvSpPr>
        <p:spPr>
          <a:xfrm>
            <a:off x="2076912" y="912529"/>
            <a:ext cx="840240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2400" dirty="0">
                <a:solidFill>
                  <a:schemeClr val="accent1"/>
                </a:solidFill>
                <a:cs typeface="Calibri"/>
              </a:rPr>
              <a:t>Gdy zwierzę nie </a:t>
            </a:r>
            <a:r>
              <a:rPr sz="2400" dirty="0" err="1">
                <a:solidFill>
                  <a:schemeClr val="accent1"/>
                </a:solidFill>
                <a:cs typeface="Calibri"/>
              </a:rPr>
              <a:t>boi</a:t>
            </a:r>
            <a:r>
              <a:rPr sz="2400" spc="-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się</a:t>
            </a:r>
            <a:r>
              <a:rPr sz="2400" spc="-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nas,</a:t>
            </a:r>
            <a:r>
              <a:rPr sz="2400" spc="-4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jest</a:t>
            </a:r>
            <a:r>
              <a:rPr sz="2400" spc="-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cs typeface="Calibri"/>
              </a:rPr>
              <a:t>agresywne</a:t>
            </a:r>
            <a:r>
              <a:rPr sz="2400" spc="-5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lub</a:t>
            </a:r>
            <a:r>
              <a:rPr sz="2400" spc="-3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cs typeface="Calibri"/>
              </a:rPr>
              <a:t>atakuje,</a:t>
            </a:r>
            <a:r>
              <a:rPr sz="2400" spc="34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może</a:t>
            </a:r>
            <a:r>
              <a:rPr sz="2400" b="1" spc="-3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spc="-10" dirty="0">
                <a:solidFill>
                  <a:schemeClr val="accent1"/>
                </a:solidFill>
                <a:cs typeface="Calibri"/>
              </a:rPr>
              <a:t>oznaczać,</a:t>
            </a:r>
            <a:r>
              <a:rPr sz="2400" b="1" spc="-2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że</a:t>
            </a:r>
            <a:r>
              <a:rPr sz="2400" b="1" spc="-3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jest</a:t>
            </a:r>
            <a:r>
              <a:rPr sz="2400" b="1" spc="-5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chore</a:t>
            </a:r>
            <a:r>
              <a:rPr sz="2400" b="1" spc="-30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accent1"/>
                </a:solidFill>
                <a:cs typeface="Calibri"/>
              </a:rPr>
              <a:t>na</a:t>
            </a:r>
            <a:r>
              <a:rPr sz="2400" b="1" spc="-15" dirty="0">
                <a:solidFill>
                  <a:schemeClr val="accent1"/>
                </a:solidFill>
                <a:cs typeface="Calibri"/>
              </a:rPr>
              <a:t> </a:t>
            </a:r>
            <a:r>
              <a:rPr sz="2400" b="1" spc="-10" dirty="0">
                <a:solidFill>
                  <a:schemeClr val="accent1"/>
                </a:solidFill>
                <a:cs typeface="Calibri"/>
              </a:rPr>
              <a:t>wściekliznę</a:t>
            </a:r>
            <a:r>
              <a:rPr sz="2400" spc="-10" dirty="0">
                <a:solidFill>
                  <a:schemeClr val="accent1"/>
                </a:solidFill>
                <a:cs typeface="Calibri"/>
              </a:rPr>
              <a:t>.</a:t>
            </a:r>
            <a:endParaRPr sz="240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B988D1-DC46-2257-D15D-A24D51D5B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744" y="2029474"/>
            <a:ext cx="5561912" cy="31771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7D5BC74-CCE4-BEA4-3440-54396BE6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16" y="1690688"/>
            <a:ext cx="1900320" cy="39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F63E4-A911-1A25-260C-9A35BF85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4822A-292C-EBE4-3F12-4D01A8FD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6A03FE-DDAA-B935-61FF-F3F4D7750142}"/>
              </a:ext>
            </a:extLst>
          </p:cNvPr>
          <p:cNvSpPr txBox="1"/>
          <p:nvPr/>
        </p:nvSpPr>
        <p:spPr>
          <a:xfrm>
            <a:off x="973997" y="365125"/>
            <a:ext cx="1051560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Gryzonie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400" spc="-3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podobnie</a:t>
            </a:r>
            <a:r>
              <a:rPr lang="pl-PL" sz="2400" spc="-1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jak</a:t>
            </a:r>
            <a:r>
              <a:rPr lang="pl-PL" sz="2400" spc="-5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pl-PL" sz="2400" spc="-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ssaki</a:t>
            </a:r>
            <a:r>
              <a:rPr lang="pl-PL" sz="2400" spc="-5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tj.</a:t>
            </a:r>
            <a:r>
              <a:rPr lang="pl-PL" sz="2400" spc="-4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spc="-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nietoperze,</a:t>
            </a:r>
            <a:r>
              <a:rPr lang="pl-PL" sz="2400" spc="-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spc="-2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czy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jeże</a:t>
            </a:r>
            <a:r>
              <a:rPr lang="pl-PL" sz="2400" spc="-7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również</a:t>
            </a:r>
            <a:r>
              <a:rPr lang="pl-PL" sz="2400" spc="-5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mogą</a:t>
            </a:r>
            <a:r>
              <a:rPr lang="pl-PL" sz="2400" spc="-6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przenosić</a:t>
            </a:r>
            <a:r>
              <a:rPr lang="pl-PL" sz="2400" spc="-6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wirusa</a:t>
            </a:r>
            <a:r>
              <a:rPr lang="pl-PL" sz="2400" spc="-6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spc="-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wścieklizny</a:t>
            </a:r>
            <a:r>
              <a:rPr lang="pl-PL" sz="2800" spc="-10" dirty="0">
                <a:latin typeface="Calibri"/>
                <a:cs typeface="Calibri"/>
              </a:rPr>
              <a:t>.</a:t>
            </a:r>
            <a:endParaRPr lang="pl-PL" sz="2800" dirty="0">
              <a:latin typeface="Calibri"/>
              <a:cs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C3B374-F1EA-2AAD-7493-F9DC2890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11" y="1452286"/>
            <a:ext cx="7868748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B776B-C8FA-4BCA-CF42-02C9FDBE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A2292C2C-29C2-AFFC-188B-FF5B07F6E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2" y="281902"/>
            <a:ext cx="10987314" cy="730345"/>
          </a:xfrm>
        </p:spPr>
        <p:txBody>
          <a:bodyPr>
            <a:normAutofit fontScale="90000"/>
          </a:bodyPr>
          <a:lstStyle/>
          <a:p>
            <a:r>
              <a:rPr lang="pl-PL" spc="0" dirty="0">
                <a:solidFill>
                  <a:schemeClr val="accent1"/>
                </a:solidFill>
              </a:rPr>
              <a:t>WŚCIEKLIZNA – nosiciele w świecie zwierząt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40A8529-3A24-971F-D662-0A3E7568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15" y="1350071"/>
            <a:ext cx="7897913" cy="4970657"/>
          </a:xfrm>
        </p:spPr>
        <p:txBody>
          <a:bodyPr>
            <a:normAutofit fontScale="92500" lnSpcReduction="20000"/>
          </a:bodyPr>
          <a:lstStyle/>
          <a:p>
            <a:pPr marL="92075">
              <a:spcBef>
                <a:spcPts val="755"/>
              </a:spcBef>
            </a:pPr>
            <a:r>
              <a:rPr lang="pl-PL" sz="2900" b="1" dirty="0">
                <a:solidFill>
                  <a:schemeClr val="accent1"/>
                </a:solidFill>
              </a:rPr>
              <a:t>Nosicielem wirusa wścieklizny może być m.in.: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Lis,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Wiewiórka,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Jeż,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Mysz,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Nietoperz,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Sarna,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Niezaszczepiony pies i kot,</a:t>
            </a:r>
          </a:p>
          <a:p>
            <a:pPr marL="549275" indent="-457200"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accent1"/>
                </a:solidFill>
              </a:rPr>
              <a:t>Inne zwierzęta.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0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148745B-19C0-F93D-2933-E1FD8B1E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57" y="3063827"/>
            <a:ext cx="5159828" cy="7303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0" spc="0" dirty="0">
                <a:solidFill>
                  <a:schemeClr val="accent1"/>
                </a:solidFill>
              </a:rPr>
              <a:t>Jak ochronić</a:t>
            </a:r>
            <a:br>
              <a:rPr lang="pl-PL" b="0" spc="0" dirty="0">
                <a:solidFill>
                  <a:schemeClr val="accent1"/>
                </a:solidFill>
              </a:rPr>
            </a:br>
            <a:r>
              <a:rPr lang="pl-PL" b="0" spc="0" dirty="0">
                <a:solidFill>
                  <a:schemeClr val="accent1"/>
                </a:solidFill>
              </a:rPr>
              <a:t>zwierzęta domowe</a:t>
            </a:r>
            <a:r>
              <a:rPr lang="pl-PL" spc="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7455E8-B1C5-FC34-8274-798D69D2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70" y="223271"/>
            <a:ext cx="4783257" cy="5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AF94F-489D-0520-3A69-9E0A4CFB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6060CB9-DA1D-5DC4-6242-6C1DD3A36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480283"/>
            <a:ext cx="6785429" cy="7303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0" spc="0" dirty="0">
                <a:solidFill>
                  <a:schemeClr val="accent1"/>
                </a:solidFill>
              </a:rPr>
              <a:t>Miej na oku swojego pupila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A8A40C4-2F6E-71CF-80AE-1D376926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33" y="1328444"/>
            <a:ext cx="7944959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9605" y="2547429"/>
            <a:ext cx="4955383" cy="32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ject 3"/>
          <p:cNvSpPr txBox="1"/>
          <p:nvPr/>
        </p:nvSpPr>
        <p:spPr>
          <a:xfrm>
            <a:off x="345078" y="1829653"/>
            <a:ext cx="11595567" cy="2353551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sz="2000" dirty="0">
                <a:solidFill>
                  <a:schemeClr val="accent1"/>
                </a:solidFill>
                <a:cs typeface="Arial"/>
              </a:rPr>
              <a:t>Żeby zabezpieczyć zwierzęta domowe przed wścieklizną należy </a:t>
            </a:r>
            <a:r>
              <a:rPr sz="2000" dirty="0">
                <a:solidFill>
                  <a:schemeClr val="accent1"/>
                </a:solidFill>
                <a:cs typeface="Arial Black"/>
              </a:rPr>
              <a:t>REGULARNIE SZCZEPIĆ </a:t>
            </a:r>
            <a:r>
              <a:rPr sz="2000" b="1" dirty="0">
                <a:solidFill>
                  <a:schemeClr val="accent1"/>
                </a:solidFill>
                <a:cs typeface="Arial Black"/>
              </a:rPr>
              <a:t>PSY</a:t>
            </a:r>
            <a:r>
              <a:rPr sz="2000" dirty="0">
                <a:solidFill>
                  <a:schemeClr val="accent1"/>
                </a:solidFill>
                <a:cs typeface="Arial Black"/>
              </a:rPr>
              <a:t> i </a:t>
            </a:r>
            <a:r>
              <a:rPr sz="2000" dirty="0">
                <a:solidFill>
                  <a:schemeClr val="accent1"/>
                </a:solidFill>
                <a:cs typeface="Lucida Sans"/>
              </a:rPr>
              <a:t>KOTY</a:t>
            </a:r>
            <a:endParaRPr lang="pl-PL" sz="2000" dirty="0">
              <a:solidFill>
                <a:schemeClr val="accent1"/>
              </a:solidFill>
              <a:cs typeface="Lucida Sans"/>
            </a:endParaRPr>
          </a:p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endParaRPr lang="pl-PL" sz="2000" dirty="0">
              <a:solidFill>
                <a:schemeClr val="accent1"/>
              </a:solidFill>
              <a:cs typeface="Lucida Sans Unicode"/>
            </a:endParaRPr>
          </a:p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endParaRPr lang="pl-PL" sz="2000" dirty="0">
              <a:solidFill>
                <a:schemeClr val="accent1"/>
              </a:solidFill>
              <a:cs typeface="Lucida Sans Unicode"/>
            </a:endParaRPr>
          </a:p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lang="pl-PL" sz="2000" dirty="0">
                <a:solidFill>
                  <a:schemeClr val="accent1"/>
                </a:solidFill>
                <a:cs typeface="Lucida Sans Unicode"/>
              </a:rPr>
              <a:t> </a:t>
            </a:r>
            <a:endParaRPr sz="2000" dirty="0">
              <a:solidFill>
                <a:schemeClr val="accent1"/>
              </a:solidFill>
              <a:cs typeface="Lucida Sans Unicode"/>
            </a:endParaRPr>
          </a:p>
          <a:p>
            <a:pPr marL="0" lvl="1">
              <a:lnSpc>
                <a:spcPct val="150000"/>
              </a:lnSpc>
              <a:spcBef>
                <a:spcPts val="360"/>
              </a:spcBef>
              <a:tabLst>
                <a:tab pos="87313" algn="l"/>
              </a:tabLst>
            </a:pPr>
            <a:r>
              <a:rPr lang="pl-PL" sz="2000" dirty="0">
                <a:solidFill>
                  <a:schemeClr val="accent1"/>
                </a:solidFill>
                <a:cs typeface="Arial"/>
              </a:rPr>
              <a:t> </a:t>
            </a:r>
            <a:endParaRPr sz="20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6131" y="316165"/>
            <a:ext cx="10530114" cy="624059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2417354" marR="3387" indent="-2409310">
              <a:lnSpc>
                <a:spcPct val="118100"/>
              </a:lnSpc>
              <a:spcBef>
                <a:spcPts val="63"/>
              </a:spcBef>
            </a:pPr>
            <a:r>
              <a:rPr sz="3767" spc="0" dirty="0">
                <a:solidFill>
                  <a:schemeClr val="accent1"/>
                </a:solidFill>
              </a:rPr>
              <a:t>WŚCIEKLIZNA – jak można się ochronić?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19047" y="9210574"/>
            <a:ext cx="51238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467">
              <a:spcBef>
                <a:spcPts val="139"/>
              </a:spcBef>
            </a:pPr>
            <a:r>
              <a:rPr lang="pl-PL" spc="-10"/>
              <a:t>Wojewódzki</a:t>
            </a:r>
            <a:r>
              <a:rPr lang="pl-PL" spc="-20"/>
              <a:t> </a:t>
            </a:r>
            <a:r>
              <a:rPr lang="pl-PL"/>
              <a:t>Inspektorat</a:t>
            </a:r>
            <a:r>
              <a:rPr lang="pl-PL" spc="-15"/>
              <a:t> </a:t>
            </a:r>
            <a:r>
              <a:rPr lang="pl-PL"/>
              <a:t>Weterynarii</a:t>
            </a:r>
            <a:r>
              <a:rPr lang="pl-PL" spc="-30"/>
              <a:t> </a:t>
            </a:r>
            <a:r>
              <a:rPr lang="pl-PL"/>
              <a:t>z/s</a:t>
            </a:r>
            <a:r>
              <a:rPr lang="pl-PL" spc="-20"/>
              <a:t> </a:t>
            </a:r>
            <a:r>
              <a:rPr lang="pl-PL"/>
              <a:t>w</a:t>
            </a:r>
            <a:r>
              <a:rPr lang="pl-PL" spc="-20"/>
              <a:t> </a:t>
            </a:r>
            <a:r>
              <a:rPr lang="pl-PL" spc="-10"/>
              <a:t>Siedlcach</a:t>
            </a:r>
            <a:endParaRPr spc="-7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372273B-78DA-2CFC-3717-F3BE32F6851E}"/>
              </a:ext>
            </a:extLst>
          </p:cNvPr>
          <p:cNvSpPr txBox="1"/>
          <p:nvPr/>
        </p:nvSpPr>
        <p:spPr>
          <a:xfrm>
            <a:off x="1741526" y="1046450"/>
            <a:ext cx="10324719" cy="424048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8467">
              <a:spcBef>
                <a:spcPts val="427"/>
              </a:spcBef>
            </a:pPr>
            <a:r>
              <a:rPr sz="2400" b="1" dirty="0">
                <a:solidFill>
                  <a:schemeClr val="accent1"/>
                </a:solidFill>
                <a:cs typeface="Arial Black"/>
              </a:rPr>
              <a:t>SZCZEPIENIA OCHRONNE ODPOWIEDZIĄ NA WSZYSTKO</a:t>
            </a:r>
            <a:r>
              <a:rPr sz="2400" dirty="0">
                <a:solidFill>
                  <a:schemeClr val="accent1"/>
                </a:solidFill>
                <a:cs typeface="Arial Black"/>
              </a:rPr>
              <a:t>!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3A18299-3FA9-B643-D231-53CD371AC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25373" y="3619010"/>
            <a:ext cx="6785429" cy="730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b="0" spc="0" dirty="0">
                <a:solidFill>
                  <a:schemeClr val="accent1"/>
                </a:solidFill>
              </a:rPr>
              <a:t>Psy szczepimy raz w roku.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04D3-31A7-91A9-CADE-0D3EEECC5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0478EBA-D750-FE04-90ED-B6F7E8262DE6}"/>
              </a:ext>
            </a:extLst>
          </p:cNvPr>
          <p:cNvSpPr txBox="1"/>
          <p:nvPr/>
        </p:nvSpPr>
        <p:spPr>
          <a:xfrm>
            <a:off x="345078" y="1742297"/>
            <a:ext cx="11595567" cy="535745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R="3387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sz="2000" dirty="0">
                <a:solidFill>
                  <a:schemeClr val="accent1"/>
                </a:solidFill>
                <a:cs typeface="Arial"/>
              </a:rPr>
              <a:t>Żeby zabezpieczyć zwierzęta </a:t>
            </a:r>
            <a:r>
              <a:rPr sz="2400" dirty="0">
                <a:solidFill>
                  <a:schemeClr val="accent1"/>
                </a:solidFill>
                <a:cs typeface="Arial"/>
              </a:rPr>
              <a:t>domowe</a:t>
            </a:r>
            <a:r>
              <a:rPr sz="2000" dirty="0">
                <a:solidFill>
                  <a:schemeClr val="accent1"/>
                </a:solidFill>
                <a:cs typeface="Arial"/>
              </a:rPr>
              <a:t> przed wścieklizną należy </a:t>
            </a:r>
            <a:r>
              <a:rPr sz="2000" dirty="0">
                <a:solidFill>
                  <a:schemeClr val="accent1"/>
                </a:solidFill>
                <a:cs typeface="Arial Black"/>
              </a:rPr>
              <a:t>REGULARNIE SZCZEPIĆ PSY i </a:t>
            </a:r>
            <a:r>
              <a:rPr sz="2000" b="1" dirty="0">
                <a:solidFill>
                  <a:schemeClr val="accent1"/>
                </a:solidFill>
                <a:cs typeface="Lucida Sans"/>
              </a:rPr>
              <a:t>KOTY</a:t>
            </a:r>
            <a:r>
              <a:rPr sz="2000" dirty="0">
                <a:solidFill>
                  <a:schemeClr val="accent1"/>
                </a:solidFill>
                <a:cs typeface="Lucida Sans Unicode"/>
              </a:rPr>
              <a:t>,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1E19C44-9FED-1BC5-346A-9438E108D8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171" y="2612258"/>
            <a:ext cx="5446121" cy="329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CF1C7401-9F55-565F-36AC-CA19DF3F3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6131" y="316165"/>
            <a:ext cx="10530114" cy="624059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2417354" marR="3387" indent="-2409310">
              <a:lnSpc>
                <a:spcPct val="118100"/>
              </a:lnSpc>
              <a:spcBef>
                <a:spcPts val="63"/>
              </a:spcBef>
            </a:pPr>
            <a:r>
              <a:rPr sz="3767" spc="0" dirty="0">
                <a:solidFill>
                  <a:schemeClr val="accent1"/>
                </a:solidFill>
              </a:rPr>
              <a:t>WŚCIEKLIZNA – jak można się ochronić?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3C86C37-CB5A-BCE6-FFD2-E54F44B41B0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19047" y="9210574"/>
            <a:ext cx="51238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467">
              <a:spcBef>
                <a:spcPts val="139"/>
              </a:spcBef>
            </a:pPr>
            <a:r>
              <a:rPr lang="pl-PL" spc="-10"/>
              <a:t>Wojewódzki</a:t>
            </a:r>
            <a:r>
              <a:rPr lang="pl-PL" spc="-20"/>
              <a:t> </a:t>
            </a:r>
            <a:r>
              <a:rPr lang="pl-PL"/>
              <a:t>Inspektorat</a:t>
            </a:r>
            <a:r>
              <a:rPr lang="pl-PL" spc="-15"/>
              <a:t> </a:t>
            </a:r>
            <a:r>
              <a:rPr lang="pl-PL"/>
              <a:t>Weterynarii</a:t>
            </a:r>
            <a:r>
              <a:rPr lang="pl-PL" spc="-30"/>
              <a:t> </a:t>
            </a:r>
            <a:r>
              <a:rPr lang="pl-PL"/>
              <a:t>z/s</a:t>
            </a:r>
            <a:r>
              <a:rPr lang="pl-PL" spc="-20"/>
              <a:t> </a:t>
            </a:r>
            <a:r>
              <a:rPr lang="pl-PL"/>
              <a:t>w</a:t>
            </a:r>
            <a:r>
              <a:rPr lang="pl-PL" spc="-20"/>
              <a:t> </a:t>
            </a:r>
            <a:r>
              <a:rPr lang="pl-PL" spc="-10"/>
              <a:t>Siedlcach</a:t>
            </a:r>
            <a:endParaRPr spc="-7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1064918-8DDA-B2A0-F9EE-EAAFC0296366}"/>
              </a:ext>
            </a:extLst>
          </p:cNvPr>
          <p:cNvSpPr txBox="1"/>
          <p:nvPr/>
        </p:nvSpPr>
        <p:spPr>
          <a:xfrm>
            <a:off x="1741526" y="1046450"/>
            <a:ext cx="10324719" cy="424048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8467">
              <a:spcBef>
                <a:spcPts val="427"/>
              </a:spcBef>
            </a:pPr>
            <a:r>
              <a:rPr sz="2400" b="1" dirty="0">
                <a:solidFill>
                  <a:schemeClr val="accent1"/>
                </a:solidFill>
                <a:cs typeface="Arial Black"/>
              </a:rPr>
              <a:t>SZCZEPIENIA OCHRONNE ODPOWIEDZIĄ NA WSZYSTKO</a:t>
            </a:r>
            <a:r>
              <a:rPr sz="2400" dirty="0">
                <a:solidFill>
                  <a:schemeClr val="accent1"/>
                </a:solidFill>
                <a:cs typeface="Arial Black"/>
              </a:rPr>
              <a:t>!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5343C4-4181-9A46-6973-E1EFA4CD02B8}"/>
              </a:ext>
            </a:extLst>
          </p:cNvPr>
          <p:cNvSpPr txBox="1"/>
          <p:nvPr/>
        </p:nvSpPr>
        <p:spPr>
          <a:xfrm>
            <a:off x="174171" y="3080115"/>
            <a:ext cx="6096000" cy="223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chemeClr val="accent1"/>
                </a:solidFill>
              </a:rPr>
              <a:t>Pamiętaj, że właściciele kotów mieszkający na obszarze zagrożonym wścieklizną, również muszą zaszczepić kota przeciw wściekliźnie.</a:t>
            </a:r>
          </a:p>
        </p:txBody>
      </p:sp>
    </p:spTree>
    <p:extLst>
      <p:ext uri="{BB962C8B-B14F-4D97-AF65-F5344CB8AC3E}">
        <p14:creationId xmlns:p14="http://schemas.microsoft.com/office/powerpoint/2010/main" val="127608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4D119-6530-6F6D-8883-BBEAF85C31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44601" y="940255"/>
            <a:ext cx="10515600" cy="1262291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R="3387" algn="ctr">
              <a:lnSpc>
                <a:spcPct val="150000"/>
              </a:lnSpc>
              <a:spcBef>
                <a:spcPts val="3"/>
              </a:spcBef>
              <a:tabLst>
                <a:tab pos="954241" algn="l"/>
              </a:tabLst>
            </a:pPr>
            <a:r>
              <a:rPr lang="pl-PL" sz="2800" dirty="0">
                <a:solidFill>
                  <a:schemeClr val="accent1"/>
                </a:solidFill>
                <a:cs typeface="Arial"/>
              </a:rPr>
              <a:t>W czasie szczepień lisów przeciw wściekliźnie oraz do 14 dni po rozłożeniu pułapek ze szczepionkami nie wypuszczaj kota z domu.</a:t>
            </a:r>
            <a:endParaRPr sz="280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0ED468-6431-D45E-8847-8DE84D74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7" y="2547954"/>
            <a:ext cx="4191585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61921-049E-4C08-55BC-183B313C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87" y="2132788"/>
            <a:ext cx="8719226" cy="1425103"/>
          </a:xfrm>
        </p:spPr>
        <p:txBody>
          <a:bodyPr>
            <a:noAutofit/>
          </a:bodyPr>
          <a:lstStyle/>
          <a:p>
            <a:pPr algn="ctr"/>
            <a:r>
              <a:rPr lang="pl-PL" sz="7200" dirty="0">
                <a:solidFill>
                  <a:schemeClr val="accent1"/>
                </a:solidFill>
              </a:rPr>
              <a:t>Bądźmy ostrożni!</a:t>
            </a:r>
          </a:p>
        </p:txBody>
      </p:sp>
    </p:spTree>
    <p:extLst>
      <p:ext uri="{BB962C8B-B14F-4D97-AF65-F5344CB8AC3E}">
        <p14:creationId xmlns:p14="http://schemas.microsoft.com/office/powerpoint/2010/main" val="210020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E34F5272-3C3D-D5BA-B233-11749A70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54" y="524783"/>
            <a:ext cx="8906164" cy="796018"/>
          </a:xfrm>
        </p:spPr>
        <p:txBody>
          <a:bodyPr>
            <a:normAutofit/>
          </a:bodyPr>
          <a:lstStyle/>
          <a:p>
            <a:r>
              <a:rPr lang="pl-PL" sz="3600" spc="0" dirty="0">
                <a:solidFill>
                  <a:schemeClr val="accent1"/>
                </a:solidFill>
              </a:rPr>
              <a:t>WŚCIEKLIZNA – co lub kto to jest?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6FB864E-C7FA-C5DE-A513-7B22960E5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941" y="1320801"/>
            <a:ext cx="8621630" cy="1432926"/>
          </a:xfrm>
        </p:spPr>
        <p:txBody>
          <a:bodyPr>
            <a:normAutofit/>
          </a:bodyPr>
          <a:lstStyle/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Groźna, wirusowa choroba, przenoszona przez zwierzęta. </a:t>
            </a:r>
          </a:p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Wirus wścieklizny jest niebezpieczny dla zdrowia człowieka</a:t>
            </a:r>
            <a:r>
              <a:rPr lang="pl-PL" sz="2800" dirty="0">
                <a:solidFill>
                  <a:schemeClr val="accent1"/>
                </a:solidFill>
              </a:rPr>
              <a:t>.</a:t>
            </a:r>
          </a:p>
          <a:p>
            <a:pPr marL="92075">
              <a:lnSpc>
                <a:spcPct val="15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B26A1AD-474E-7B43-915B-7B922AF0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5881">
            <a:off x="7466591" y="3646240"/>
            <a:ext cx="4318532" cy="3072959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CC1BCF2-B9A7-C23D-AD5E-98A3228EB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4798" y="3620680"/>
            <a:ext cx="10901675" cy="1432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Wirus wścieklizny jest niewidzialny gołym okiem.</a:t>
            </a:r>
          </a:p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400" dirty="0">
                <a:solidFill>
                  <a:schemeClr val="accent1"/>
                </a:solidFill>
              </a:rPr>
              <a:t>Może być przenoszony przez zwierzęta dzikie i domowe.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6" name="Grafika 5" descr="Wstecz z wypełnieniem pełnym">
            <a:extLst>
              <a:ext uri="{FF2B5EF4-FFF2-40B4-BE49-F238E27FC236}">
                <a16:creationId xmlns:a16="http://schemas.microsoft.com/office/drawing/2014/main" id="{3FF85DC1-490B-F79E-C47E-0834024D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8431">
            <a:off x="7555900" y="3419925"/>
            <a:ext cx="13075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B6A4916-B7DC-7A1C-6866-0351FF22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26" y="194212"/>
            <a:ext cx="6482431" cy="56441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2B2E1FF-2A53-680D-D1D4-DDF6B583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39" y="2577784"/>
            <a:ext cx="29690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EA5FDC1-F353-BA98-BD0F-AFE1A7FD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4" y="1548848"/>
            <a:ext cx="4749324" cy="5045627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5FAAD56-7852-BAD6-6A20-68C62487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2" y="263525"/>
            <a:ext cx="10515600" cy="941161"/>
          </a:xfrm>
        </p:spPr>
        <p:txBody>
          <a:bodyPr>
            <a:normAutofit/>
          </a:bodyPr>
          <a:lstStyle/>
          <a:p>
            <a:r>
              <a:rPr lang="pl-PL" sz="3600" spc="0" dirty="0">
                <a:solidFill>
                  <a:schemeClr val="accent1"/>
                </a:solidFill>
              </a:rPr>
              <a:t>Jakie zwierzęta przenoszą wściekliznę?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68C5C31A-939F-E8BF-5F08-0F7EB33CA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935860" y="3639292"/>
            <a:ext cx="126653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dzikie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D9533E64-4907-6CB9-83E5-2C46A2ADA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709038" y="1637969"/>
            <a:ext cx="1485914" cy="67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domowe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40F590-04D1-1CD5-46AE-DBA5C8A6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951" y="974098"/>
            <a:ext cx="4355757" cy="45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66A37-6083-6437-44A6-A6988204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3B7D3A6-444B-D308-FDB9-291E246B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2" y="263525"/>
            <a:ext cx="8349342" cy="674367"/>
          </a:xfrm>
        </p:spPr>
        <p:txBody>
          <a:bodyPr>
            <a:normAutofit/>
          </a:bodyPr>
          <a:lstStyle/>
          <a:p>
            <a:r>
              <a:rPr lang="pl-PL" sz="3600" spc="0" dirty="0">
                <a:solidFill>
                  <a:schemeClr val="accent1"/>
                </a:solidFill>
              </a:rPr>
              <a:t>Jakie zwierzęta przenoszą wściekliznę?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59B0772-0065-BE4A-7303-D5D51470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52" b="7635"/>
          <a:stretch>
            <a:fillRect/>
          </a:stretch>
        </p:blipFill>
        <p:spPr>
          <a:xfrm>
            <a:off x="1124857" y="1137988"/>
            <a:ext cx="9749971" cy="422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16A3FC6-2350-6F44-DBF5-71F9DC005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393411" y="5294946"/>
            <a:ext cx="7882703" cy="62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>
              <a:lnSpc>
                <a:spcPct val="150000"/>
              </a:lnSpc>
              <a:spcBef>
                <a:spcPts val="755"/>
              </a:spcBef>
            </a:pPr>
            <a:r>
              <a:rPr lang="pl-PL" sz="2000" i="1" dirty="0">
                <a:solidFill>
                  <a:schemeClr val="accent1"/>
                </a:solidFill>
              </a:rPr>
              <a:t>W Polsce wśród dzikich zwierząt wściekliznę najczęściej przenosi lis rudy</a:t>
            </a:r>
          </a:p>
        </p:txBody>
      </p:sp>
    </p:spTree>
    <p:extLst>
      <p:ext uri="{BB962C8B-B14F-4D97-AF65-F5344CB8AC3E}">
        <p14:creationId xmlns:p14="http://schemas.microsoft.com/office/powerpoint/2010/main" val="13886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609CEE2-6FD6-BE01-A7BA-EA298CFD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1" y="1446313"/>
            <a:ext cx="4525428" cy="448453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84418A-936C-A4CA-BDE5-8CE788C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5495E26-7726-35E4-57E3-7AD24D21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4A5A5A0-D6EC-119C-5CBA-428EBADD1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BD6AC9A-67FF-FF6F-6EBD-157BEC79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8DCFA380-F2A1-C03C-249E-398F5D69D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657D0FE-DCB9-CDC7-6739-6FBDE3B35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3CE9B07-8907-1936-8E0E-495C80708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46361F0-1AE6-CF93-05B9-97D64AC46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9040" y="2988527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9572-231F-7081-F869-C5FF8204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984D04-521A-C2DC-6AFC-B8248E95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5E2EE7C-0988-6889-B613-957951C4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F71D3EF-9FF6-863B-63A6-40ABA3AA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2A5FCF4-BCD6-8445-E0D0-A813EFD63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881A03A2-6A25-9676-D9CC-9E54D183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6B28D05-8696-20BC-781B-B212E9F6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7AC8EE5-D9BD-B1F9-8C0B-CBE154FEF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12A9108-C14E-4AE2-C334-0D0EDED80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26" y="1266327"/>
            <a:ext cx="4608944" cy="453715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CADC64C-6D23-2365-1988-12457745C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9039" y="2988527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6E089-4DE6-9D4F-A43F-6F9B9381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8A7384-52A5-E0DF-08B7-67E8E439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881CE18-B8A2-9EF6-5B06-48662B6FB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EB1D3DF-F622-EADA-FC1D-49C20B68B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273E8F7-199B-BE7E-E333-B6E12B3C1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ABC01D1A-0BEC-3913-C267-A7C812B9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3EF7F88-65DC-3D7B-7DE0-BA12AE12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D37BCD-205A-6928-84E6-6C1D37E4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6E8184D-A1FE-1D62-7B96-104627CD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04E9015-65DA-1053-6FEC-32D0BC07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987CEB-7EDA-277F-1B10-825399731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25802"/>
            <a:ext cx="4511040" cy="460639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A9608EF-F175-A8A0-F96A-15B513B15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648" y="2983332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A7A10-C988-189F-B641-4D7A4445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AFC63-A98D-CBDF-3042-967163A0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40C33B4-1277-5699-2BA9-ADBF659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02315" y="365125"/>
            <a:ext cx="3777342" cy="67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3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3600" spc="0" dirty="0">
                <a:solidFill>
                  <a:schemeClr val="accent1"/>
                </a:solidFill>
              </a:rPr>
              <a:t>Jak się zachować?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4200315-28FA-BF41-11D3-1CC98593E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39530" y="1971043"/>
            <a:ext cx="5482357" cy="5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387" indent="7938">
              <a:lnSpc>
                <a:spcPct val="117600"/>
              </a:lnSpc>
              <a:spcBef>
                <a:spcPts val="67"/>
              </a:spcBef>
              <a:tabLst>
                <a:tab pos="0" algn="l"/>
              </a:tabLst>
            </a:pPr>
            <a:r>
              <a:rPr lang="pl-PL" sz="2400" b="1" dirty="0">
                <a:solidFill>
                  <a:schemeClr val="accent1"/>
                </a:solidFill>
                <a:latin typeface="+mn-lt"/>
                <a:cs typeface="Arial Black"/>
              </a:rPr>
              <a:t>Unikaj kontaktu z dzikimi zwierzętami</a:t>
            </a:r>
          </a:p>
          <a:p>
            <a:pPr marL="92075">
              <a:lnSpc>
                <a:spcPct val="100000"/>
              </a:lnSpc>
              <a:spcBef>
                <a:spcPts val="755"/>
              </a:spcBef>
            </a:pP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C098ECD-1A9B-45DA-0EDB-736F41530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57562" y="2840982"/>
            <a:ext cx="2202128" cy="260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483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dotykaj!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głaszcz!</a:t>
            </a:r>
          </a:p>
          <a:p>
            <a:pPr>
              <a:lnSpc>
                <a:spcPct val="20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pl-PL" sz="2400" dirty="0">
                <a:solidFill>
                  <a:schemeClr val="accent1"/>
                </a:solidFill>
                <a:latin typeface="+mn-lt"/>
                <a:cs typeface="Arial"/>
              </a:rPr>
              <a:t>Nie dokarmiaj</a:t>
            </a:r>
            <a:r>
              <a:rPr lang="pl-PL" sz="2400" dirty="0">
                <a:solidFill>
                  <a:schemeClr val="accent1"/>
                </a:solidFill>
                <a:latin typeface="Arial"/>
                <a:cs typeface="Arial"/>
              </a:rPr>
              <a:t>!</a:t>
            </a:r>
          </a:p>
          <a:p>
            <a:pPr marL="92075">
              <a:lnSpc>
                <a:spcPct val="200000"/>
              </a:lnSpc>
              <a:spcBef>
                <a:spcPts val="755"/>
              </a:spcBef>
            </a:pP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9" name="Grafika 8" descr="Strzałka: prosta z wypełnieniem pełnym">
            <a:extLst>
              <a:ext uri="{FF2B5EF4-FFF2-40B4-BE49-F238E27FC236}">
                <a16:creationId xmlns:a16="http://schemas.microsoft.com/office/drawing/2014/main" id="{1B7699BB-04E1-BC49-97FD-8ED35854B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799" y="2931679"/>
            <a:ext cx="914400" cy="9144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2A2215E-6F60-8FAB-BD49-196E6F649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99" y="3688581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3CFF842-FBFD-B0B6-BB6F-41AE5CA2E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0" y="4445483"/>
            <a:ext cx="914479" cy="91447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C9C0EC1-0DE4-C27A-3486-C9CE8FC3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D667121-22EF-B1D0-EA5C-B8B8BCD3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C2364E-9212-E8F4-0F98-42BA9A9BA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2" y="1038515"/>
            <a:ext cx="4634219" cy="478096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8DC7FA7-1E46-6EFC-3114-531AE36AE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843" y="2988527"/>
            <a:ext cx="1116447" cy="2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4993"/>
      </a:accent1>
      <a:accent2>
        <a:srgbClr val="E6332A"/>
      </a:accent2>
      <a:accent3>
        <a:srgbClr val="4D94D8"/>
      </a:accent3>
      <a:accent4>
        <a:srgbClr val="F07062"/>
      </a:accent4>
      <a:accent5>
        <a:srgbClr val="7F7F7F"/>
      </a:accent5>
      <a:accent6>
        <a:srgbClr val="D8D8D8"/>
      </a:accent6>
      <a:hlink>
        <a:srgbClr val="467886"/>
      </a:hlink>
      <a:folHlink>
        <a:srgbClr val="96607D"/>
      </a:folHlink>
    </a:clrScheme>
    <a:fontScheme name="Niestandardowy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353</Words>
  <Application>Microsoft Office PowerPoint</Application>
  <PresentationFormat>Panoramiczny</PresentationFormat>
  <Paragraphs>68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Black</vt:lpstr>
      <vt:lpstr>Calibri</vt:lpstr>
      <vt:lpstr>Lato</vt:lpstr>
      <vt:lpstr>Lucida Sans</vt:lpstr>
      <vt:lpstr>Lucida Sans Unicode</vt:lpstr>
      <vt:lpstr>Motyw pakietu Office</vt:lpstr>
      <vt:lpstr>WŚCIEKLIZNA    Bądźmy ostrożni!</vt:lpstr>
      <vt:lpstr>WŚCIEKLIZNA – co lub kto to jest?</vt:lpstr>
      <vt:lpstr>Prezentacja programu PowerPoint</vt:lpstr>
      <vt:lpstr>Jakie zwierzęta przenoszą wściekliznę?</vt:lpstr>
      <vt:lpstr>Jakie zwierzęta przenoszą wściekliznę?</vt:lpstr>
      <vt:lpstr> </vt:lpstr>
      <vt:lpstr> </vt:lpstr>
      <vt:lpstr> </vt:lpstr>
      <vt:lpstr> </vt:lpstr>
      <vt:lpstr> </vt:lpstr>
      <vt:lpstr> </vt:lpstr>
      <vt:lpstr>WŚCIEKLIZNA – nosiciele w świecie zwierząt</vt:lpstr>
      <vt:lpstr>Jak ochronić zwierzęta domowe?</vt:lpstr>
      <vt:lpstr>Miej na oku swojego pupila</vt:lpstr>
      <vt:lpstr>WŚCIEKLIZNA – jak można się ochronić?</vt:lpstr>
      <vt:lpstr>WŚCIEKLIZNA – jak można się ochronić?</vt:lpstr>
      <vt:lpstr>Prezentacja programu PowerPoint</vt:lpstr>
      <vt:lpstr>Bądźmy ostrożni!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prezentacji-nowe logo</dc:title>
  <dc:creator>GIS - Marcin Szczupak</dc:creator>
  <cp:lastModifiedBy>WSSE Rzeszów - Mateusz Radko</cp:lastModifiedBy>
  <cp:revision>18</cp:revision>
  <cp:lastPrinted>2025-11-07T08:25:40Z</cp:lastPrinted>
  <dcterms:created xsi:type="dcterms:W3CDTF">2025-08-07T11:00:28Z</dcterms:created>
  <dcterms:modified xsi:type="dcterms:W3CDTF">2025-11-10T06:50:26Z</dcterms:modified>
</cp:coreProperties>
</file>