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739" r:id="rId1"/>
  </p:sldMasterIdLst>
  <p:notesMasterIdLst>
    <p:notesMasterId r:id="rId54"/>
  </p:notesMasterIdLst>
  <p:handoutMasterIdLst>
    <p:handoutMasterId r:id="rId55"/>
  </p:handoutMasterIdLst>
  <p:sldIdLst>
    <p:sldId id="865" r:id="rId2"/>
    <p:sldId id="1089" r:id="rId3"/>
    <p:sldId id="1170" r:id="rId4"/>
    <p:sldId id="1171" r:id="rId5"/>
    <p:sldId id="1172" r:id="rId6"/>
    <p:sldId id="1173" r:id="rId7"/>
    <p:sldId id="1090" r:id="rId8"/>
    <p:sldId id="1169" r:id="rId9"/>
    <p:sldId id="1160" r:id="rId10"/>
    <p:sldId id="1086" r:id="rId11"/>
    <p:sldId id="1207" r:id="rId12"/>
    <p:sldId id="1174" r:id="rId13"/>
    <p:sldId id="1179" r:id="rId14"/>
    <p:sldId id="1168" r:id="rId15"/>
    <p:sldId id="1215" r:id="rId16"/>
    <p:sldId id="1180" r:id="rId17"/>
    <p:sldId id="1176" r:id="rId18"/>
    <p:sldId id="1182" r:id="rId19"/>
    <p:sldId id="1208" r:id="rId20"/>
    <p:sldId id="1183" r:id="rId21"/>
    <p:sldId id="1184" r:id="rId22"/>
    <p:sldId id="1185" r:id="rId23"/>
    <p:sldId id="1218" r:id="rId24"/>
    <p:sldId id="1186" r:id="rId25"/>
    <p:sldId id="1187" r:id="rId26"/>
    <p:sldId id="1188" r:id="rId27"/>
    <p:sldId id="1209" r:id="rId28"/>
    <p:sldId id="1189" r:id="rId29"/>
    <p:sldId id="1177" r:id="rId30"/>
    <p:sldId id="1190" r:id="rId31"/>
    <p:sldId id="1197" r:id="rId32"/>
    <p:sldId id="1194" r:id="rId33"/>
    <p:sldId id="1198" r:id="rId34"/>
    <p:sldId id="1213" r:id="rId35"/>
    <p:sldId id="1195" r:id="rId36"/>
    <p:sldId id="1196" r:id="rId37"/>
    <p:sldId id="1178" r:id="rId38"/>
    <p:sldId id="1200" r:id="rId39"/>
    <p:sldId id="1210" r:id="rId40"/>
    <p:sldId id="1205" r:id="rId41"/>
    <p:sldId id="1204" r:id="rId42"/>
    <p:sldId id="1199" r:id="rId43"/>
    <p:sldId id="1201" r:id="rId44"/>
    <p:sldId id="1206" r:id="rId45"/>
    <p:sldId id="1214" r:id="rId46"/>
    <p:sldId id="1211" r:id="rId47"/>
    <p:sldId id="1212" r:id="rId48"/>
    <p:sldId id="1203" r:id="rId49"/>
    <p:sldId id="1216" r:id="rId50"/>
    <p:sldId id="1217" r:id="rId51"/>
    <p:sldId id="870" r:id="rId52"/>
    <p:sldId id="871" r:id="rId53"/>
  </p:sldIdLst>
  <p:sldSz cx="12192000" cy="6858000"/>
  <p:notesSz cx="6858000" cy="9144000"/>
  <p:embeddedFontLst>
    <p:embeddedFont>
      <p:font typeface="Open Sans" panose="020B0606030504020204" pitchFamily="34" charset="0"/>
      <p:regular r:id="rId56"/>
      <p:bold r:id="rId57"/>
      <p:italic r:id="rId58"/>
      <p:boldItalic r:id="rId59"/>
    </p:embeddedFont>
    <p:embeddedFont>
      <p:font typeface="Open Sans Semibold" panose="020B0706030804020204" pitchFamily="34" charset="0"/>
      <p:bold r:id="rId60"/>
      <p:boldItalic r:id="rId61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39D"/>
    <a:srgbClr val="C12607"/>
    <a:srgbClr val="B12307"/>
    <a:srgbClr val="636363"/>
    <a:srgbClr val="6361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103" autoAdjust="0"/>
  </p:normalViewPr>
  <p:slideViewPr>
    <p:cSldViewPr snapToGrid="0">
      <p:cViewPr varScale="1">
        <p:scale>
          <a:sx n="111" d="100"/>
          <a:sy n="111" d="100"/>
        </p:scale>
        <p:origin x="91" y="149"/>
      </p:cViewPr>
      <p:guideLst/>
    </p:cSldViewPr>
  </p:slideViewPr>
  <p:outlineViewPr>
    <p:cViewPr>
      <p:scale>
        <a:sx n="33" d="100"/>
        <a:sy n="33" d="100"/>
      </p:scale>
      <p:origin x="0" y="-937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88"/>
    </p:cViewPr>
  </p:sorterViewPr>
  <p:notesViewPr>
    <p:cSldViewPr snapToGrid="0">
      <p:cViewPr varScale="1">
        <p:scale>
          <a:sx n="44" d="100"/>
          <a:sy n="44" d="100"/>
        </p:scale>
        <p:origin x="216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3.fntdata"/><Relationship Id="rId5" Type="http://schemas.openxmlformats.org/officeDocument/2006/relationships/slide" Target="slides/slide4.xml"/><Relationship Id="rId61" Type="http://schemas.openxmlformats.org/officeDocument/2006/relationships/font" Target="fonts/font6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1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5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85DD6-5297-4C9F-97D5-1E7456FA5E05}" type="datetimeFigureOut">
              <a:rPr lang="pl-PL" smtClean="0"/>
              <a:t>16.05.2025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09803-C1E4-40BB-BD10-79CF071E9C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1204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73748-EFD7-48A5-9810-6FF2E65AC898}" type="datetimeFigureOut">
              <a:rPr lang="pl-PL" smtClean="0"/>
              <a:t>16.05.2025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72C29-F3ED-421F-A6FF-78E4E1485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8603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3853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4" name="Prostokąt 3"/>
          <p:cNvSpPr/>
          <p:nvPr userDrawn="1"/>
        </p:nvSpPr>
        <p:spPr>
          <a:xfrm flipV="1">
            <a:off x="0" y="-1"/>
            <a:ext cx="385482" cy="4347882"/>
          </a:xfrm>
          <a:prstGeom prst="rect">
            <a:avLst/>
          </a:prstGeom>
          <a:solidFill>
            <a:srgbClr val="0F53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9654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757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811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 anchor="t">
            <a:normAutofit/>
          </a:bodyPr>
          <a:lstStyle>
            <a:lvl1pPr>
              <a:lnSpc>
                <a:spcPct val="114000"/>
              </a:lnSpc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330" y="1742381"/>
            <a:ext cx="10560424" cy="4374448"/>
          </a:xfrm>
        </p:spPr>
        <p:txBody>
          <a:bodyPr/>
          <a:lstStyle>
            <a:lvl1pPr marL="0" indent="0">
              <a:lnSpc>
                <a:spcPct val="114000"/>
              </a:lnSpc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14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14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14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14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Prostokąt 3"/>
          <p:cNvSpPr/>
          <p:nvPr userDrawn="1"/>
        </p:nvSpPr>
        <p:spPr>
          <a:xfrm flipV="1">
            <a:off x="0" y="598207"/>
            <a:ext cx="824753" cy="334122"/>
          </a:xfrm>
          <a:prstGeom prst="rect">
            <a:avLst/>
          </a:prstGeom>
          <a:solidFill>
            <a:srgbClr val="0F53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1809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4400" b="0">
                <a:solidFill>
                  <a:schemeClr val="tx1">
                    <a:lumMod val="75000"/>
                    <a:lumOff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4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19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681163"/>
            <a:ext cx="10652966" cy="163577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39788" y="3316941"/>
            <a:ext cx="5183188" cy="470366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Jak to zbadać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9788" y="3787307"/>
            <a:ext cx="10652966" cy="2694176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l-PL" dirty="0"/>
              <a:t>Kliknij, aby edytować style wzorca tekst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 anchor="t">
            <a:normAutofit/>
          </a:bodyPr>
          <a:lstStyle>
            <a:lvl1pPr>
              <a:defRPr sz="25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469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068" y="2915819"/>
            <a:ext cx="10515600" cy="1325563"/>
          </a:xfrm>
        </p:spPr>
        <p:txBody>
          <a:bodyPr anchor="t">
            <a:normAutofit/>
          </a:bodyPr>
          <a:lstStyle>
            <a:lvl1pPr algn="l">
              <a:defRPr sz="3600"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738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64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01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6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296" y="5750720"/>
            <a:ext cx="1187508" cy="11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3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pgi.com/color-contrast-checker/" TargetMode="External"/><Relationship Id="rId2" Type="http://schemas.openxmlformats.org/officeDocument/2006/relationships/hyperlink" Target="https://contrast-ratio.com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pgi.com/color-contrast-checker/" TargetMode="External"/><Relationship Id="rId2" Type="http://schemas.openxmlformats.org/officeDocument/2006/relationships/hyperlink" Target="https://contrast-ratio.com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tpgi.com/color-contrast-checker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pgi.com/color-contrast-checker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pl/web/dostepnosc-cyfrowa/omowienie-wymogow-dostepnosci-cyfrowej-dla-podmiotow-publicznych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pl/web/cyfryzacja/listy-elementow" TargetMode="External"/><Relationship Id="rId7" Type="http://schemas.openxmlformats.org/officeDocument/2006/relationships/hyperlink" Target="https://www.gov.pl/web/cyfryzacja/prosty-jezyk" TargetMode="External"/><Relationship Id="rId2" Type="http://schemas.openxmlformats.org/officeDocument/2006/relationships/hyperlink" Target="https://www.gov.pl/web/cyfryzacja/czytelna-struktura-dokument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v.pl/web/cyfryzacja/zrozumiale-linki" TargetMode="External"/><Relationship Id="rId5" Type="http://schemas.openxmlformats.org/officeDocument/2006/relationships/hyperlink" Target="https://www.gov.pl/web/cyfryzacja/dostepne-tabele" TargetMode="External"/><Relationship Id="rId4" Type="http://schemas.openxmlformats.org/officeDocument/2006/relationships/hyperlink" Target="https://www.gov.pl/web/cyfryzacja/dostepne-obrazy-grafiki-wykresy--dodawaj-tekst-alternatywny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mailto:dostepnosc.cyfrowa@cyfra.gov.pl" TargetMode="External"/><Relationship Id="rId2" Type="http://schemas.openxmlformats.org/officeDocument/2006/relationships/hyperlink" Target="https://www.gov.pl/web/dostepnosc-cyfrowa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81477" y="2608447"/>
            <a:ext cx="11010523" cy="2223437"/>
          </a:xfrm>
        </p:spPr>
        <p:txBody>
          <a:bodyPr anchor="t">
            <a:noAutofit/>
          </a:bodyPr>
          <a:lstStyle/>
          <a:p>
            <a:pPr algn="l">
              <a:lnSpc>
                <a:spcPct val="110000"/>
              </a:lnSpc>
            </a:pPr>
            <a:r>
              <a:rPr lang="pl-PL" sz="54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Jak tworzyć dostępne cyfrowo dokumenty</a:t>
            </a:r>
            <a:endParaRPr lang="pl-PL" sz="5400" b="1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81477" y="5806113"/>
            <a:ext cx="7350105" cy="965259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Centrum Rozwoju Kompetencji Cyfrowych, 2025</a:t>
            </a:r>
          </a:p>
        </p:txBody>
      </p:sp>
      <p:pic>
        <p:nvPicPr>
          <p:cNvPr id="6" name="Obraz 5" descr="Logotyp Ministerstwa Cyfryzacji. Obok napis Centrum Rozwoju Kompetencji Cyfrowych, a pod nim: Ministerstwo Cyfryzacji.">
            <a:extLst>
              <a:ext uri="{FF2B5EF4-FFF2-40B4-BE49-F238E27FC236}">
                <a16:creationId xmlns:a16="http://schemas.microsoft.com/office/drawing/2014/main" id="{AADA7457-0997-92CD-37E2-D37A4075E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67" y="193300"/>
            <a:ext cx="64579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1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3. Dostęp alternatywny i żądanie dostępu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2337542"/>
            <a:ext cx="10660956" cy="2494339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</a:pPr>
            <a:r>
              <a:rPr lang="pl-PL" sz="2400" b="1" dirty="0"/>
              <a:t>Każdy może żądać zapewnienia dostępności cyfrowej każdego dokumentu.</a:t>
            </a:r>
          </a:p>
          <a:p>
            <a:pPr fontAlgn="base">
              <a:lnSpc>
                <a:spcPct val="120000"/>
              </a:lnSpc>
            </a:pPr>
            <a:r>
              <a:rPr lang="pl-PL" sz="2400" dirty="0"/>
              <a:t>Dotyczy to także dokumentów, które nie podlegają ustawie ze względu </a:t>
            </a:r>
            <a:br>
              <a:rPr lang="pl-PL" sz="2400" dirty="0"/>
            </a:br>
            <a:r>
              <a:rPr lang="pl-PL" sz="2400" dirty="0"/>
              <a:t>na datę ich publikacji na stronie lub w aplikacji mobilnej.</a:t>
            </a:r>
          </a:p>
          <a:p>
            <a:pPr fontAlgn="base">
              <a:lnSpc>
                <a:spcPct val="120000"/>
              </a:lnSpc>
            </a:pPr>
            <a:r>
              <a:rPr lang="pl-PL" sz="2400" dirty="0"/>
              <a:t>Musisz zareagować niezwłocznie na takie żądanie (maksymalnie do 7 dni).</a:t>
            </a:r>
          </a:p>
          <a:p>
            <a:pPr>
              <a:lnSpc>
                <a:spcPct val="120000"/>
              </a:lnSpc>
            </a:pPr>
            <a:r>
              <a:rPr lang="pl-PL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1375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4. Nie każdy dokument musisz udostępnić cyfrowo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2252312"/>
            <a:ext cx="10660956" cy="2945329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</a:pPr>
            <a:r>
              <a:rPr lang="pl-PL" sz="2400" b="1" dirty="0"/>
              <a:t>Ustawa o dostępności cyfrowej nie dotyczy dokumentów:</a:t>
            </a:r>
          </a:p>
          <a:p>
            <a:pPr marL="3429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których publikujący je podmiot nie wytworzył i nie nabył (nie sfinansował ich powstania);</a:t>
            </a:r>
          </a:p>
          <a:p>
            <a:pPr marL="3429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do których zmiany podmiot nie jest uprawniony (np. odręcznie wypełnione oświadczenia majątkowe, skan umowy międzynarodowej).</a:t>
            </a:r>
          </a:p>
          <a:p>
            <a:pPr>
              <a:lnSpc>
                <a:spcPct val="120000"/>
              </a:lnSpc>
            </a:pPr>
            <a:r>
              <a:rPr lang="pl-PL" sz="2400" dirty="0"/>
              <a:t> </a:t>
            </a:r>
          </a:p>
          <a:p>
            <a:pPr>
              <a:lnSpc>
                <a:spcPct val="120000"/>
              </a:lnSpc>
            </a:pPr>
            <a:r>
              <a:rPr lang="pl-PL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5010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/>
              <a:t>Planowanie dostępności cyfrowej dokumentów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2949534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1. Przygotowanie pracowników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740778"/>
            <a:ext cx="10660956" cy="2122048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200" dirty="0"/>
              <a:t>szkolenia wewnętrzne i zewnętrzne (w tym szkolenie przygotowujące do pracy);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200" dirty="0"/>
              <a:t>jasne zasady i wymagania dla każdego z pracowników (poprawianie dostępności dokumentów jest dłuższe i droższe niż tworzenie ich);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200" dirty="0"/>
              <a:t>wzorce i szablony dokumentów.</a:t>
            </a:r>
          </a:p>
          <a:p>
            <a:pPr>
              <a:lnSpc>
                <a:spcPct val="120000"/>
              </a:lnSpc>
            </a:pPr>
            <a:r>
              <a:rPr lang="pl-PL" sz="2200" dirty="0"/>
              <a:t> </a:t>
            </a:r>
          </a:p>
          <a:p>
            <a:pPr>
              <a:lnSpc>
                <a:spcPct val="120000"/>
              </a:lnSpc>
            </a:pPr>
            <a:r>
              <a:rPr lang="pl-PL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0413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2. Odpowiednie oprogramowanie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1740778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200" dirty="0"/>
              <a:t>dostępne cyfrowo dokumenty można tworzyć w różnych wersjach Pakietu Microsoft Office — im nowsza wersja tym jest to wygodniejsze;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200" dirty="0"/>
              <a:t>dostępne cyfrowo dokumenty można tworzyć także w bezpłatnych edytorach typu Open Office, </a:t>
            </a:r>
            <a:r>
              <a:rPr lang="pl-PL" sz="2200" dirty="0" err="1"/>
              <a:t>Libre</a:t>
            </a:r>
            <a:r>
              <a:rPr lang="pl-PL" sz="2200" dirty="0"/>
              <a:t> Office;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200" dirty="0"/>
              <a:t>do edycji dokumentów w formacie PDF niezbędny jest płatny program Adobe </a:t>
            </a:r>
            <a:r>
              <a:rPr lang="pl-PL" sz="2200" dirty="0" err="1"/>
              <a:t>Acrobat</a:t>
            </a:r>
            <a:r>
              <a:rPr lang="pl-PL" sz="2200" dirty="0"/>
              <a:t> Pro.</a:t>
            </a:r>
          </a:p>
          <a:p>
            <a:pPr>
              <a:lnSpc>
                <a:spcPct val="120000"/>
              </a:lnSpc>
            </a:pPr>
            <a:r>
              <a:rPr lang="pl-PL" sz="2200" dirty="0"/>
              <a:t> </a:t>
            </a:r>
          </a:p>
          <a:p>
            <a:pPr>
              <a:lnSpc>
                <a:spcPct val="120000"/>
              </a:lnSpc>
            </a:pPr>
            <a:r>
              <a:rPr lang="pl-PL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3683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3. Jasno określone priorytety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740777"/>
            <a:ext cx="10660956" cy="410869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2200" b="1" dirty="0"/>
              <a:t>Czy to na pewno musi być dokument?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200" dirty="0"/>
              <a:t>To, co bezwzględnie wymagane.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200" dirty="0"/>
              <a:t>To, co powstaje od zera.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200" dirty="0"/>
              <a:t>To z czego korzystają użytkownicy.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200" dirty="0"/>
              <a:t>To, co ważne dla podmiotu.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200" dirty="0"/>
              <a:t>Archiwalne — „po datach granicznych”.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200" dirty="0"/>
              <a:t>Dokumenty udostępniane na żądanie.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200" dirty="0"/>
              <a:t>Pozostałe dokumenty.</a:t>
            </a:r>
          </a:p>
          <a:p>
            <a:pPr>
              <a:lnSpc>
                <a:spcPct val="120000"/>
              </a:lnSpc>
            </a:pPr>
            <a:r>
              <a:rPr lang="pl-PL" sz="2200" dirty="0"/>
              <a:t> </a:t>
            </a:r>
          </a:p>
          <a:p>
            <a:pPr>
              <a:lnSpc>
                <a:spcPct val="120000"/>
              </a:lnSpc>
            </a:pPr>
            <a:r>
              <a:rPr lang="pl-PL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7714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4. Wymagania dla podwykonawców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1740778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200" dirty="0"/>
              <a:t>stawiaj jasne wymagania wykonawcom zewnętrznym, którym zlecasz przygotowanie dokumentu;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200" dirty="0"/>
              <a:t>od </a:t>
            </a:r>
            <a:r>
              <a:rPr lang="pl-PL" sz="2200" b="1" dirty="0"/>
              <a:t>6 września 2021 r</a:t>
            </a:r>
            <a:r>
              <a:rPr lang="pl-PL" sz="2200" dirty="0"/>
              <a:t>. gdy zlecasz wykonanie dokumentu (np. jako formy prezentacji wyników badania) podmiotowi zewnętrznemu, musisz dodać </a:t>
            </a:r>
            <a:r>
              <a:rPr lang="pl-PL" sz="2200" b="1" dirty="0"/>
              <a:t>klauzule </a:t>
            </a:r>
            <a:r>
              <a:rPr lang="pl-PL" sz="2200" b="1" dirty="0" err="1"/>
              <a:t>dostępnościowe</a:t>
            </a:r>
            <a:r>
              <a:rPr lang="pl-PL" sz="2200" b="1" dirty="0"/>
              <a:t> </a:t>
            </a:r>
            <a:r>
              <a:rPr lang="pl-PL" sz="2200" dirty="0"/>
              <a:t>w umowie, opisie przedmiotu zamówienia itp.</a:t>
            </a:r>
          </a:p>
          <a:p>
            <a:pPr>
              <a:lnSpc>
                <a:spcPct val="120000"/>
              </a:lnSpc>
            </a:pPr>
            <a:r>
              <a:rPr lang="pl-PL" sz="2200" dirty="0"/>
              <a:t> </a:t>
            </a:r>
          </a:p>
          <a:p>
            <a:pPr>
              <a:lnSpc>
                <a:spcPct val="120000"/>
              </a:lnSpc>
            </a:pPr>
            <a:r>
              <a:rPr lang="pl-PL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6251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Podstawy dostępności cyfrowej dokumentów tekstowych (MS Word)</a:t>
            </a:r>
          </a:p>
        </p:txBody>
      </p:sp>
    </p:spTree>
    <p:extLst>
      <p:ext uri="{BB962C8B-B14F-4D97-AF65-F5344CB8AC3E}">
        <p14:creationId xmlns:p14="http://schemas.microsoft.com/office/powerpoint/2010/main" val="1765648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1. Używaj wbudowanych stylów i nagłówków (MS Word) 1/2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2241137"/>
            <a:ext cx="10660956" cy="1281709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</a:pPr>
            <a:r>
              <a:rPr lang="pl-PL" sz="2200" dirty="0"/>
              <a:t>Style pomogą zachować jednolite formatowanie — nie musisz pamiętać </a:t>
            </a:r>
            <a:br>
              <a:rPr lang="pl-PL" sz="2200" dirty="0"/>
            </a:br>
            <a:r>
              <a:rPr lang="pl-PL" sz="2200" dirty="0"/>
              <a:t>jak co sformatować.</a:t>
            </a:r>
          </a:p>
        </p:txBody>
      </p:sp>
      <p:pic>
        <p:nvPicPr>
          <p:cNvPr id="4" name="Obraz 3" descr="Fragment menu i panelu narzędzi w MS Word — zbliżenia na narzędzie do określania styli tekstu.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9154" y="3768563"/>
            <a:ext cx="5775157" cy="199553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44562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1. Używaj wbudowanych stylów i nagłówków (MS Word) 2/2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2377439"/>
            <a:ext cx="10660956" cy="2563416"/>
          </a:xfrm>
        </p:spPr>
        <p:txBody>
          <a:bodyPr>
            <a:noAutofit/>
          </a:bodyPr>
          <a:lstStyle/>
          <a:p>
            <a:pPr marL="342900" indent="-342900" fontAlgn="base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200" dirty="0"/>
              <a:t>Tytuł dokumentu oznacz </a:t>
            </a:r>
            <a:r>
              <a:rPr lang="pl-PL" sz="2200" b="1" dirty="0"/>
              <a:t>stylem Tytuł;</a:t>
            </a:r>
          </a:p>
          <a:p>
            <a:pPr marL="342900" indent="-342900" fontAlgn="base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200" dirty="0"/>
              <a:t>artykuł dziel na sekcje, a ich </a:t>
            </a:r>
            <a:r>
              <a:rPr lang="pl-PL" sz="2200" b="1" dirty="0"/>
              <a:t>tytuły oznaczaj jako styl: Nagłówek </a:t>
            </a:r>
            <a:r>
              <a:rPr lang="pl-PL" sz="2200" dirty="0"/>
              <a:t>— na odpowiednim poziomie;</a:t>
            </a:r>
          </a:p>
          <a:p>
            <a:pPr marL="342900" indent="-342900" fontAlgn="base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200" dirty="0"/>
              <a:t>jeśli wygląd stylu nie pasuje do Twojego dokumentu, możesz go zmodyfikować;</a:t>
            </a:r>
          </a:p>
          <a:p>
            <a:pPr marL="342900" indent="-342900" fontAlgn="base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200" dirty="0"/>
              <a:t>gdy dobrze wdrożysz nagłówki automatycznie wygenerujesz spis treści i „Zakładki” do PDF-a.</a:t>
            </a:r>
          </a:p>
          <a:p>
            <a:pPr>
              <a:lnSpc>
                <a:spcPct val="120000"/>
              </a:lnSpc>
            </a:pPr>
            <a:r>
              <a:rPr lang="pl-PL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2039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 szkolenia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742381"/>
            <a:ext cx="10560424" cy="325588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2300" dirty="0"/>
              <a:t>Czym jest dostępność cyfrowa?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300" dirty="0"/>
              <a:t>Wymogi dostępności cyfrowej dla dokumentów.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300" dirty="0"/>
              <a:t>Planowanie dostępności cyfrowej dokumentów.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300" dirty="0"/>
              <a:t>Podstawy dostępności cyfrowej dokumentów tekstowych (Word).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300" dirty="0"/>
              <a:t>Podstawy dostępności cyfrowej arkuszy kalkulacyjnych (Excel).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300" dirty="0"/>
              <a:t>Podstawy dostępności cyfrowej prezentacji (PowerPoint).</a:t>
            </a:r>
          </a:p>
        </p:txBody>
      </p:sp>
    </p:spTree>
    <p:extLst>
      <p:ext uri="{BB962C8B-B14F-4D97-AF65-F5344CB8AC3E}">
        <p14:creationId xmlns:p14="http://schemas.microsoft.com/office/powerpoint/2010/main" val="567636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2. Stosuj narzędzia do tworzenia list (MS Word)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882064" y="1687663"/>
            <a:ext cx="10660956" cy="1281709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</a:pPr>
            <a:r>
              <a:rPr lang="pl-PL" sz="2200" dirty="0"/>
              <a:t>Narzędzie „list elementów” pozwala zachować jednolite formatowanie i logikę list.</a:t>
            </a:r>
          </a:p>
        </p:txBody>
      </p:sp>
      <p:pic>
        <p:nvPicPr>
          <p:cNvPr id="7" name="Obraz 6" descr="Fragment menu i panelu narzędzi w MS Word — zbliżenia rozwinięte narzędzie do określania stylu listy numerowanej."/>
          <p:cNvPicPr>
            <a:picLocks noChangeAspect="1"/>
          </p:cNvPicPr>
          <p:nvPr/>
        </p:nvPicPr>
        <p:blipFill rotWithShape="1">
          <a:blip r:embed="rId2"/>
          <a:srcRect l="26053" t="4632" r="40789" b="62105"/>
          <a:stretch/>
        </p:blipFill>
        <p:spPr>
          <a:xfrm>
            <a:off x="932330" y="2516985"/>
            <a:ext cx="5362592" cy="302603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07105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3. Twórz zrozumiałe linki (MS Word)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722922"/>
            <a:ext cx="10660956" cy="3150557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</a:pPr>
            <a:r>
              <a:rPr lang="pl-PL" sz="2200" dirty="0"/>
              <a:t>Twórz linki opisujące dokąd prowadzą, a nie w stylu http://...” (z wyjątkiem dokumentów, które mają być wydrukowane).</a:t>
            </a:r>
          </a:p>
          <a:p>
            <a:pPr>
              <a:lnSpc>
                <a:spcPct val="120000"/>
              </a:lnSpc>
            </a:pPr>
            <a:r>
              <a:rPr lang="pl-PL" sz="2200" dirty="0"/>
              <a:t> </a:t>
            </a:r>
          </a:p>
        </p:txBody>
      </p:sp>
      <p:pic>
        <p:nvPicPr>
          <p:cNvPr id="4" name="Obraz 3" descr="Okno edytowania hiperłącza w programie MS Word  z widocznym polem adresu url i polem tekstu do wyświetlenia."/>
          <p:cNvPicPr>
            <a:picLocks noChangeAspect="1"/>
          </p:cNvPicPr>
          <p:nvPr/>
        </p:nvPicPr>
        <p:blipFill rotWithShape="1">
          <a:blip r:embed="rId2"/>
          <a:srcRect l="22342" t="21474" r="22395" b="31088"/>
          <a:stretch/>
        </p:blipFill>
        <p:spPr>
          <a:xfrm>
            <a:off x="932330" y="2930893"/>
            <a:ext cx="6737686" cy="325334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4557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4. Konstruuj tabele możliwie proste i z nagłówkami (MS Word) 1/2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703671"/>
            <a:ext cx="4708074" cy="2842548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</a:pPr>
            <a:r>
              <a:rPr lang="pl-PL" sz="2200" dirty="0"/>
              <a:t>W Wordzie zakres działań jest ograniczony do:</a:t>
            </a:r>
          </a:p>
          <a:p>
            <a:pPr marL="3429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200" dirty="0"/>
              <a:t>tworzenia tabel narzędziem „Wstawianie – Tabela”</a:t>
            </a:r>
          </a:p>
          <a:p>
            <a:pPr marL="3429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200" dirty="0"/>
              <a:t>tworzenia maksymalnie prostych tabel, bez pustych komórek</a:t>
            </a:r>
          </a:p>
          <a:p>
            <a:pPr marL="3429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200" dirty="0"/>
              <a:t>oznaczania wiersza nagłówkowego (</a:t>
            </a:r>
            <a:r>
              <a:rPr lang="pl-PL" sz="2200" b="1" dirty="0"/>
              <a:t>Właściwości tabeli</a:t>
            </a:r>
            <a:r>
              <a:rPr lang="pl-PL" sz="2200" dirty="0"/>
              <a:t> — </a:t>
            </a:r>
            <a:r>
              <a:rPr lang="pl-PL" sz="2200" b="1" dirty="0"/>
              <a:t>Powtórz wiersz…</a:t>
            </a:r>
            <a:r>
              <a:rPr lang="pl-PL" sz="2200" dirty="0"/>
              <a:t>)</a:t>
            </a:r>
          </a:p>
          <a:p>
            <a:pPr>
              <a:lnSpc>
                <a:spcPct val="120000"/>
              </a:lnSpc>
            </a:pPr>
            <a:r>
              <a:rPr lang="pl-PL" sz="2400" dirty="0"/>
              <a:t> </a:t>
            </a:r>
          </a:p>
          <a:p>
            <a:pPr>
              <a:lnSpc>
                <a:spcPct val="120000"/>
              </a:lnSpc>
            </a:pPr>
            <a:r>
              <a:rPr lang="pl-PL" sz="2400" dirty="0"/>
              <a:t> </a:t>
            </a:r>
          </a:p>
        </p:txBody>
      </p:sp>
      <p:pic>
        <p:nvPicPr>
          <p:cNvPr id="4" name="Obraz 3" descr="Okno edycji właściwości tabeli w programie MS Word. Wyróżniony oznaczony checkbox: Powtórz jako wiersz nagłówka na początku każdej strony,"/>
          <p:cNvPicPr>
            <a:picLocks noChangeAspect="1"/>
          </p:cNvPicPr>
          <p:nvPr/>
        </p:nvPicPr>
        <p:blipFill rotWithShape="1">
          <a:blip r:embed="rId2"/>
          <a:srcRect l="32367" t="13450" r="31426" b="21491"/>
          <a:stretch/>
        </p:blipFill>
        <p:spPr>
          <a:xfrm>
            <a:off x="5832910" y="1703671"/>
            <a:ext cx="4446871" cy="428324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20880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8034C-17D7-DA97-645A-68971A101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B37C39-885C-C1B4-3655-6A38965BA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5. Konstruuj tabele możliwie proste i z nagłówkami (MS Word) 2/2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593D152-B07E-679A-092C-E1D177F0E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30" y="1703670"/>
            <a:ext cx="4708074" cy="4132353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</a:pPr>
            <a:r>
              <a:rPr lang="pl-PL" sz="2200" dirty="0"/>
              <a:t>Po utworzeniu tabeli zweryfikuj </a:t>
            </a:r>
            <a:br>
              <a:rPr lang="pl-PL" sz="2200" dirty="0"/>
            </a:br>
            <a:r>
              <a:rPr lang="pl-PL" sz="2200" dirty="0"/>
              <a:t>w zakładce Projekt tabeli, czy jest zaznaczona opcja </a:t>
            </a:r>
            <a:r>
              <a:rPr lang="pl-PL" sz="2200" b="1" dirty="0"/>
              <a:t>wiersz nagłówka</a:t>
            </a:r>
            <a:r>
              <a:rPr lang="pl-PL" sz="2200" dirty="0"/>
              <a:t>. </a:t>
            </a:r>
          </a:p>
          <a:p>
            <a:pPr fontAlgn="base">
              <a:lnSpc>
                <a:spcPct val="120000"/>
              </a:lnSpc>
            </a:pPr>
            <a:r>
              <a:rPr lang="pl-PL" sz="2200" dirty="0"/>
              <a:t>Zaznaczenie tego elementu, jest istotne dla prawidłowego działania tabeli z technologiami asystującymi.</a:t>
            </a:r>
          </a:p>
          <a:p>
            <a:pPr>
              <a:lnSpc>
                <a:spcPct val="120000"/>
              </a:lnSpc>
            </a:pPr>
            <a:r>
              <a:rPr lang="pl-PL" sz="2400" dirty="0"/>
              <a:t> </a:t>
            </a:r>
          </a:p>
          <a:p>
            <a:pPr>
              <a:lnSpc>
                <a:spcPct val="120000"/>
              </a:lnSpc>
            </a:pPr>
            <a:r>
              <a:rPr lang="pl-PL" sz="2400" dirty="0"/>
              <a:t> </a:t>
            </a:r>
          </a:p>
        </p:txBody>
      </p:sp>
      <p:pic>
        <p:nvPicPr>
          <p:cNvPr id="6" name="Obraz 5" descr="wstążka Projekt tabeli z zaznaczonym wierszem nagłówka">
            <a:extLst>
              <a:ext uri="{FF2B5EF4-FFF2-40B4-BE49-F238E27FC236}">
                <a16:creationId xmlns:a16="http://schemas.microsoft.com/office/drawing/2014/main" id="{632A7B65-BA8B-BA2B-A071-ECAF9D221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277" y="2073600"/>
            <a:ext cx="6027982" cy="364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103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6. Dodawaj opis alternatywny dla grafik i zdjęć (MS Word)</a:t>
            </a: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703671"/>
            <a:ext cx="4820770" cy="2842548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</a:pPr>
            <a:r>
              <a:rPr lang="pl-PL" sz="2200" dirty="0"/>
              <a:t>Opis w prosty i zrozumiały sposób ma informować, co widać na grafice/zdjęciu.</a:t>
            </a:r>
          </a:p>
          <a:p>
            <a:pPr fontAlgn="base">
              <a:lnSpc>
                <a:spcPct val="120000"/>
              </a:lnSpc>
            </a:pPr>
            <a:r>
              <a:rPr lang="pl-PL" sz="2200" dirty="0"/>
              <a:t>Treść opisu wpisz w pole </a:t>
            </a:r>
            <a:r>
              <a:rPr lang="pl-PL" sz="2200" b="1" dirty="0"/>
              <a:t>Opis</a:t>
            </a:r>
            <a:r>
              <a:rPr lang="pl-PL" sz="2200" dirty="0"/>
              <a:t> (Word 2013 i 2016) — w MS Word 365 jest tylko pole </a:t>
            </a:r>
            <a:r>
              <a:rPr lang="pl-PL" sz="2200" b="1" dirty="0"/>
              <a:t>Opis</a:t>
            </a:r>
            <a:r>
              <a:rPr lang="pl-PL" sz="2200" dirty="0"/>
              <a:t> (bez: </a:t>
            </a:r>
            <a:r>
              <a:rPr lang="pl-PL" sz="2200" b="1" dirty="0"/>
              <a:t>Tytuł</a:t>
            </a:r>
            <a:r>
              <a:rPr lang="pl-PL" sz="2200" dirty="0"/>
              <a:t>).</a:t>
            </a:r>
          </a:p>
          <a:p>
            <a:pPr fontAlgn="base">
              <a:lnSpc>
                <a:spcPct val="120000"/>
              </a:lnSpc>
            </a:pPr>
            <a:r>
              <a:rPr lang="pl-PL" sz="2200" dirty="0"/>
              <a:t>W MS Word 365 można oznaczyć element graficzny jako dekoracyjny.</a:t>
            </a:r>
            <a:endParaRPr lang="pl-PL" sz="2400" dirty="0"/>
          </a:p>
          <a:p>
            <a:pPr>
              <a:lnSpc>
                <a:spcPct val="120000"/>
              </a:lnSpc>
            </a:pPr>
            <a:r>
              <a:rPr lang="pl-PL" sz="2400" dirty="0"/>
              <a:t> </a:t>
            </a:r>
          </a:p>
        </p:txBody>
      </p:sp>
      <p:pic>
        <p:nvPicPr>
          <p:cNvPr id="4" name="Obraz 3" descr="Okno formatowania obrazu w programie MS Word z widocznymi polem Tytułu oraz polem Opis."/>
          <p:cNvPicPr>
            <a:picLocks noChangeAspect="1"/>
          </p:cNvPicPr>
          <p:nvPr/>
        </p:nvPicPr>
        <p:blipFill rotWithShape="1">
          <a:blip r:embed="rId2"/>
          <a:srcRect l="71211" t="18807" r="-263" b="34175"/>
          <a:stretch/>
        </p:blipFill>
        <p:spPr>
          <a:xfrm>
            <a:off x="6256421" y="1751796"/>
            <a:ext cx="4533498" cy="412696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901764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7. Zapewnij odpowiedni kontrast treści do tła (MS Word)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2366421"/>
            <a:ext cx="10660956" cy="2122048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</a:pPr>
            <a:r>
              <a:rPr lang="pl-PL" sz="2200" b="1" dirty="0"/>
              <a:t>Kontrast minimalny to 4,5:1 </a:t>
            </a:r>
            <a:r>
              <a:rPr lang="pl-PL" sz="2200" dirty="0"/>
              <a:t>(maksymalny możliwy to 21:1).</a:t>
            </a:r>
          </a:p>
          <a:p>
            <a:pPr fontAlgn="base">
              <a:lnSpc>
                <a:spcPct val="250000"/>
              </a:lnSpc>
            </a:pPr>
            <a:r>
              <a:rPr lang="pl-PL" sz="2200" dirty="0"/>
              <a:t>Kontrast kolorów możesz sprawdzić na wiele sposób, np.:</a:t>
            </a:r>
          </a:p>
          <a:p>
            <a:pPr marL="3429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200" dirty="0"/>
              <a:t>na stronie internetowej </a:t>
            </a:r>
            <a:r>
              <a:rPr lang="pl-PL" sz="2200" dirty="0">
                <a:hlinkClick r:id="rId2"/>
              </a:rPr>
              <a:t>Contrast Ratio</a:t>
            </a:r>
            <a:r>
              <a:rPr lang="pl-PL" sz="2200" dirty="0"/>
              <a:t>,</a:t>
            </a:r>
          </a:p>
          <a:p>
            <a:pPr marL="3429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200" dirty="0"/>
              <a:t>za pomocą narzędzia </a:t>
            </a:r>
            <a:r>
              <a:rPr lang="pl-PL" sz="2200" dirty="0" err="1">
                <a:hlinkClick r:id="rId3"/>
              </a:rPr>
              <a:t>Color</a:t>
            </a:r>
            <a:r>
              <a:rPr lang="pl-PL" sz="2200" dirty="0">
                <a:hlinkClick r:id="rId3"/>
              </a:rPr>
              <a:t> </a:t>
            </a:r>
            <a:r>
              <a:rPr lang="pl-PL" sz="2200" dirty="0" err="1">
                <a:hlinkClick r:id="rId3"/>
              </a:rPr>
              <a:t>Contrast</a:t>
            </a:r>
            <a:r>
              <a:rPr lang="pl-PL" sz="2200" dirty="0">
                <a:hlinkClick r:id="rId3"/>
              </a:rPr>
              <a:t> </a:t>
            </a:r>
            <a:r>
              <a:rPr lang="pl-PL" sz="2200" dirty="0" err="1">
                <a:hlinkClick r:id="rId3"/>
              </a:rPr>
              <a:t>Checker</a:t>
            </a:r>
            <a:r>
              <a:rPr lang="pl-PL" sz="2200" dirty="0"/>
              <a:t>.</a:t>
            </a:r>
            <a:endParaRPr lang="pl-PL" sz="2200" dirty="0">
              <a:hlinkClick r:id="rId3"/>
            </a:endParaRPr>
          </a:p>
          <a:p>
            <a:pPr>
              <a:lnSpc>
                <a:spcPct val="120000"/>
              </a:lnSpc>
            </a:pPr>
            <a:r>
              <a:rPr lang="pl-PL" sz="2200" dirty="0">
                <a:hlinkClick r:id="rId3"/>
              </a:rPr>
              <a:t> </a:t>
            </a:r>
            <a:endParaRPr lang="pl-PL" sz="2200" dirty="0"/>
          </a:p>
          <a:p>
            <a:pPr>
              <a:lnSpc>
                <a:spcPct val="120000"/>
              </a:lnSpc>
            </a:pPr>
            <a:r>
              <a:rPr lang="pl-PL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06807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8. Określ język dokumentu (MS Word) 1/2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799923"/>
            <a:ext cx="4708074" cy="2842548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</a:pPr>
            <a:r>
              <a:rPr lang="pl-PL" sz="2200" dirty="0"/>
              <a:t>Język dokumentu najczęściej określany jest automatycznie, ale sprawdź to.</a:t>
            </a:r>
          </a:p>
          <a:p>
            <a:pPr fontAlgn="base">
              <a:lnSpc>
                <a:spcPct val="120000"/>
              </a:lnSpc>
            </a:pPr>
            <a:r>
              <a:rPr lang="pl-PL" sz="2200" dirty="0"/>
              <a:t>Język jest bardzo ważny dla osób, które korzystają z czytników ekranu np. osób niewidomych. </a:t>
            </a:r>
          </a:p>
          <a:p>
            <a:pPr fontAlgn="base">
              <a:lnSpc>
                <a:spcPct val="120000"/>
              </a:lnSpc>
            </a:pPr>
            <a:r>
              <a:rPr lang="pl-PL" sz="2200" dirty="0"/>
              <a:t>Jeśli część tekstu jest w innym języku, zaznacz tę część i określ oddzielnie jej język.</a:t>
            </a:r>
          </a:p>
          <a:p>
            <a:pPr fontAlgn="base">
              <a:lnSpc>
                <a:spcPct val="120000"/>
              </a:lnSpc>
            </a:pPr>
            <a:endParaRPr lang="pl-PL" sz="2200" dirty="0"/>
          </a:p>
          <a:p>
            <a:pPr fontAlgn="base">
              <a:lnSpc>
                <a:spcPct val="120000"/>
              </a:lnSpc>
            </a:pPr>
            <a:endParaRPr lang="pl-PL" sz="2400" dirty="0"/>
          </a:p>
          <a:p>
            <a:pPr>
              <a:lnSpc>
                <a:spcPct val="120000"/>
              </a:lnSpc>
            </a:pPr>
            <a:r>
              <a:rPr lang="pl-PL" sz="2400" dirty="0"/>
              <a:t> </a:t>
            </a:r>
          </a:p>
        </p:txBody>
      </p:sp>
      <p:pic>
        <p:nvPicPr>
          <p:cNvPr id="4" name="Obraz 3" descr="Okno edycji języka treści w programie MS Word z widoczną listą języków do wyboru."/>
          <p:cNvPicPr>
            <a:picLocks noChangeAspect="1"/>
          </p:cNvPicPr>
          <p:nvPr/>
        </p:nvPicPr>
        <p:blipFill rotWithShape="1">
          <a:blip r:embed="rId2"/>
          <a:srcRect t="42386" r="71658" b="4982"/>
          <a:stretch/>
        </p:blipFill>
        <p:spPr>
          <a:xfrm>
            <a:off x="6343047" y="1799923"/>
            <a:ext cx="3455469" cy="360947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576682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9. Określ tytuł dokumentu (MS Word) 2/2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932330" y="1867300"/>
            <a:ext cx="4236436" cy="35132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base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200" dirty="0"/>
              <a:t>tytuł dokumentu jest pierwszą informacją, którą odczytuje czytnik ekranu po otwarciu dokumentu;</a:t>
            </a:r>
          </a:p>
          <a:p>
            <a:pPr marL="342900" indent="-342900" fontAlgn="base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200" dirty="0"/>
              <a:t>tytuł to nie nazwa pliku; </a:t>
            </a:r>
          </a:p>
          <a:p>
            <a:pPr marL="342900" indent="-342900" fontAlgn="base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200" dirty="0"/>
              <a:t>dodaj go we </a:t>
            </a:r>
            <a:r>
              <a:rPr lang="pl-PL" sz="2200" b="1" dirty="0"/>
              <a:t>Właściwościach </a:t>
            </a:r>
            <a:r>
              <a:rPr lang="pl-PL" sz="2200" dirty="0"/>
              <a:t>pliku (</a:t>
            </a:r>
            <a:r>
              <a:rPr lang="pl-PL" sz="2200" b="1" dirty="0"/>
              <a:t>Plik</a:t>
            </a:r>
            <a:r>
              <a:rPr lang="pl-PL" sz="2200" dirty="0"/>
              <a:t> w menu głównym).</a:t>
            </a:r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endParaRPr lang="pl-PL" sz="2200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pl-PL" sz="2200" dirty="0"/>
              <a:t> </a:t>
            </a:r>
          </a:p>
        </p:txBody>
      </p:sp>
      <p:pic>
        <p:nvPicPr>
          <p:cNvPr id="5" name="Obraz 4" descr="Fragment ekranu właściwości pliku w programie MS Word z oznaczonym polem &quot;Tytuł&quot;"/>
          <p:cNvPicPr>
            <a:picLocks noChangeAspect="1"/>
          </p:cNvPicPr>
          <p:nvPr/>
        </p:nvPicPr>
        <p:blipFill rotWithShape="1">
          <a:blip r:embed="rId2"/>
          <a:srcRect l="56763" t="12351" r="-263" b="34035"/>
          <a:stretch/>
        </p:blipFill>
        <p:spPr>
          <a:xfrm>
            <a:off x="5467149" y="1974029"/>
            <a:ext cx="5303520" cy="367685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029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10. Dobre praktyki dla dokumentów (MS Word)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876927"/>
            <a:ext cx="10660956" cy="3217934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/>
              <a:t>pisz zrozumiale, prostymi zdaniami, bez zbędnych słów;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/>
              <a:t>skróty i akronimy (skrótowce) wyjaśniaj przy pierwszym użyciu;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/>
              <a:t>nie dziel wyrazów automatycznie;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/>
              <a:t>nie wyrównuj tekstu do obu stron jednocześnie;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/>
              <a:t>stosuj czcionkę odpowiedniej wielkości (podstawowa około 12 punktów);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/>
              <a:t>stosuj logiczne odstępy między częściami tekstu;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/>
              <a:t>sprawdzaj plik analizatorem dostępności (</a:t>
            </a:r>
            <a:r>
              <a:rPr lang="pl-PL" sz="2200" b="1" dirty="0"/>
              <a:t>Plik</a:t>
            </a:r>
            <a:r>
              <a:rPr lang="pl-PL" sz="2200" dirty="0"/>
              <a:t> — </a:t>
            </a:r>
            <a:r>
              <a:rPr lang="pl-PL" sz="2200" b="1" dirty="0"/>
              <a:t>Wyszukaj problemy </a:t>
            </a:r>
            <a:r>
              <a:rPr lang="pl-PL" sz="2200" dirty="0"/>
              <a:t>— </a:t>
            </a:r>
            <a:br>
              <a:rPr lang="pl-PL" sz="2200" dirty="0"/>
            </a:br>
            <a:r>
              <a:rPr lang="pl-PL" sz="2200" b="1" dirty="0"/>
              <a:t>Sprawdź ułatwienia dostępu</a:t>
            </a:r>
            <a:r>
              <a:rPr lang="pl-PL" sz="2200" dirty="0"/>
              <a:t>).</a:t>
            </a:r>
          </a:p>
          <a:p>
            <a:pPr>
              <a:lnSpc>
                <a:spcPct val="120000"/>
              </a:lnSpc>
            </a:pPr>
            <a:r>
              <a:rPr lang="pl-PL" sz="22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pl-PL" sz="22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52505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Podstawy dostępności cyfrowej arkuszy kalkulacyjnych (MS Excel)</a:t>
            </a:r>
          </a:p>
        </p:txBody>
      </p:sp>
    </p:spTree>
    <p:extLst>
      <p:ext uri="{BB962C8B-B14F-4D97-AF65-F5344CB8AC3E}">
        <p14:creationId xmlns:p14="http://schemas.microsoft.com/office/powerpoint/2010/main" val="746926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/>
              <a:t>Czym jest dostępność cyfrowa?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15790512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1. Nadaj unikatowe nazwy arkuszy (MS Excel)</a:t>
            </a: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932330" y="1867300"/>
            <a:ext cx="4236436" cy="35132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pl-PL" sz="2200" dirty="0"/>
              <a:t>Każdemu arkuszowi nadaj nazwę opisującą jego zawartość.</a:t>
            </a:r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pl-PL" sz="2200" dirty="0"/>
              <a:t>Arkusze bez treści usuń ze skoroszytu.</a:t>
            </a:r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endParaRPr lang="pl-PL" sz="2200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pl-PL" sz="2200" dirty="0"/>
              <a:t> </a:t>
            </a:r>
          </a:p>
        </p:txBody>
      </p:sp>
      <p:pic>
        <p:nvPicPr>
          <p:cNvPr id="4" name="Obraz 3" descr="Zbliżenie na okno edycji właściwości arkusza w programie MS Excel z zaznaczoną opcją Zmień nazwę."/>
          <p:cNvPicPr>
            <a:picLocks noChangeAspect="1"/>
          </p:cNvPicPr>
          <p:nvPr/>
        </p:nvPicPr>
        <p:blipFill rotWithShape="1">
          <a:blip r:embed="rId2"/>
          <a:srcRect t="44912" r="65658" b="5544"/>
          <a:stretch/>
        </p:blipFill>
        <p:spPr>
          <a:xfrm>
            <a:off x="5852160" y="1761423"/>
            <a:ext cx="4754879" cy="385855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628674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2. Konstruuj tabele możliwie proste i z nagłówkami (MS Excel)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29" y="1867300"/>
            <a:ext cx="6373245" cy="35132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base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200" dirty="0"/>
              <a:t>dane tabelaryczne wpisuj w tabeli, a nie w komórkach skoroszytu (</a:t>
            </a:r>
            <a:r>
              <a:rPr lang="pl-PL" sz="2200" b="1" dirty="0"/>
              <a:t>Wstaw</a:t>
            </a:r>
            <a:r>
              <a:rPr lang="pl-PL" sz="2200" dirty="0"/>
              <a:t> — </a:t>
            </a:r>
            <a:r>
              <a:rPr lang="pl-PL" sz="2200" b="1" dirty="0"/>
              <a:t>Tabele</a:t>
            </a:r>
            <a:r>
              <a:rPr lang="pl-PL" sz="2200" dirty="0"/>
              <a:t>);</a:t>
            </a:r>
          </a:p>
          <a:p>
            <a:pPr marL="342900" indent="-342900" fontAlgn="base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200" dirty="0"/>
              <a:t>tabelę buduj od komórki A1 (ewentualnie A2 jeśli w A1 jest opis tabeli); </a:t>
            </a:r>
          </a:p>
          <a:p>
            <a:pPr marL="342900" indent="-342900" fontAlgn="base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200" dirty="0"/>
              <a:t>włącz wiersz nagłówkowy tabeli, a w razie potrzeby także kolumnę;</a:t>
            </a:r>
          </a:p>
          <a:p>
            <a:pPr marL="342900" indent="-342900" fontAlgn="base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200" dirty="0"/>
              <a:t>scalaj komórki tylko jeśli to konieczne. </a:t>
            </a:r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endParaRPr lang="pl-PL" sz="2200" dirty="0"/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endParaRPr lang="pl-PL" sz="2200" dirty="0"/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endParaRPr lang="pl-PL" sz="2200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pl-PL" sz="2200" dirty="0"/>
              <a:t> </a:t>
            </a:r>
          </a:p>
        </p:txBody>
      </p:sp>
      <p:pic>
        <p:nvPicPr>
          <p:cNvPr id="6" name="Obraz 5" descr="Zbliżenie na przycisk Tabela w menu Wstawianie w programie MS Excel."/>
          <p:cNvPicPr>
            <a:picLocks noChangeAspect="1"/>
          </p:cNvPicPr>
          <p:nvPr/>
        </p:nvPicPr>
        <p:blipFill rotWithShape="1">
          <a:blip r:embed="rId2"/>
          <a:srcRect r="67316" b="45263"/>
          <a:stretch/>
        </p:blipFill>
        <p:spPr>
          <a:xfrm>
            <a:off x="7141945" y="1867300"/>
            <a:ext cx="3984859" cy="37538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592141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3. Zapewnij odpowiedni kontrast treści do tła (MS Excel)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2366421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</a:pPr>
            <a:r>
              <a:rPr lang="pl-PL" sz="2200" b="1" dirty="0"/>
              <a:t>Kontrast minimalny to 4,5:1 </a:t>
            </a:r>
            <a:r>
              <a:rPr lang="pl-PL" sz="2200" dirty="0"/>
              <a:t>(maksymalny możliwy to 21:1).</a:t>
            </a:r>
          </a:p>
          <a:p>
            <a:pPr fontAlgn="base">
              <a:lnSpc>
                <a:spcPct val="120000"/>
              </a:lnSpc>
            </a:pPr>
            <a:r>
              <a:rPr lang="pl-PL" sz="2200" dirty="0"/>
              <a:t>Uważaj, nie wszystkie gotowe szablony formatowania tabel spełniają ten wymóg!</a:t>
            </a:r>
          </a:p>
          <a:p>
            <a:pPr fontAlgn="base">
              <a:lnSpc>
                <a:spcPct val="250000"/>
              </a:lnSpc>
            </a:pPr>
            <a:r>
              <a:rPr lang="pl-PL" sz="2200" dirty="0"/>
              <a:t>Kontrast kolorów może sprawdzić na wiele sposób, np.:</a:t>
            </a:r>
          </a:p>
          <a:p>
            <a:pPr marL="3429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200" dirty="0"/>
              <a:t>na stronie internetowej </a:t>
            </a:r>
            <a:r>
              <a:rPr lang="pl-PL" sz="2200" dirty="0">
                <a:hlinkClick r:id="rId2"/>
              </a:rPr>
              <a:t>Contrast Ratio</a:t>
            </a:r>
            <a:r>
              <a:rPr lang="pl-PL" sz="2200" dirty="0"/>
              <a:t>,</a:t>
            </a:r>
          </a:p>
          <a:p>
            <a:pPr marL="3429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200" dirty="0"/>
              <a:t>za pomocą narzędzia </a:t>
            </a:r>
            <a:r>
              <a:rPr lang="pl-PL" sz="2200" dirty="0" err="1">
                <a:hlinkClick r:id="rId3"/>
              </a:rPr>
              <a:t>Color</a:t>
            </a:r>
            <a:r>
              <a:rPr lang="pl-PL" sz="2200" dirty="0">
                <a:hlinkClick r:id="rId3"/>
              </a:rPr>
              <a:t> </a:t>
            </a:r>
            <a:r>
              <a:rPr lang="pl-PL" sz="2200" dirty="0" err="1">
                <a:hlinkClick r:id="rId3"/>
              </a:rPr>
              <a:t>Contrast</a:t>
            </a:r>
            <a:r>
              <a:rPr lang="pl-PL" sz="2200" dirty="0">
                <a:hlinkClick r:id="rId3"/>
              </a:rPr>
              <a:t> </a:t>
            </a:r>
            <a:r>
              <a:rPr lang="pl-PL" sz="2200" dirty="0" err="1">
                <a:hlinkClick r:id="rId3"/>
              </a:rPr>
              <a:t>Checker</a:t>
            </a:r>
            <a:r>
              <a:rPr lang="pl-PL" sz="2200" dirty="0"/>
              <a:t>.</a:t>
            </a:r>
            <a:endParaRPr lang="pl-PL" sz="2200" dirty="0">
              <a:hlinkClick r:id="rId3"/>
            </a:endParaRPr>
          </a:p>
          <a:p>
            <a:pPr>
              <a:lnSpc>
                <a:spcPct val="120000"/>
              </a:lnSpc>
            </a:pPr>
            <a:r>
              <a:rPr lang="pl-PL" sz="2400" dirty="0">
                <a:hlinkClick r:id="rId3"/>
              </a:rPr>
              <a:t> </a:t>
            </a:r>
            <a:endParaRPr lang="pl-PL" sz="2400" dirty="0"/>
          </a:p>
          <a:p>
            <a:pPr>
              <a:lnSpc>
                <a:spcPct val="120000"/>
              </a:lnSpc>
            </a:pPr>
            <a:r>
              <a:rPr lang="pl-PL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15853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4. Dodaj alternatywę tekstową dla elementów graficznych (MS Excel)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703671"/>
            <a:ext cx="4708074" cy="4138864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</a:pPr>
            <a:r>
              <a:rPr lang="pl-PL" sz="2200" dirty="0"/>
              <a:t>Ograniczaj grafiki do minimum (np. wykresy).</a:t>
            </a:r>
          </a:p>
          <a:p>
            <a:pPr fontAlgn="base">
              <a:lnSpc>
                <a:spcPct val="120000"/>
              </a:lnSpc>
            </a:pPr>
            <a:r>
              <a:rPr lang="pl-PL" sz="2200" dirty="0"/>
              <a:t>Opis w prosty i zrozumiały sposób ma informować, co przedstawia wykres.</a:t>
            </a:r>
          </a:p>
          <a:p>
            <a:pPr fontAlgn="base">
              <a:lnSpc>
                <a:spcPct val="120000"/>
              </a:lnSpc>
            </a:pPr>
            <a:r>
              <a:rPr lang="pl-PL" sz="2200" dirty="0"/>
              <a:t>Treść opisu wpisz w pole </a:t>
            </a:r>
            <a:r>
              <a:rPr lang="pl-PL" sz="2200" b="1" dirty="0"/>
              <a:t>Opis</a:t>
            </a:r>
            <a:r>
              <a:rPr lang="pl-PL" sz="2200" dirty="0"/>
              <a:t>.</a:t>
            </a:r>
            <a:endParaRPr lang="pl-PL" sz="2400" dirty="0"/>
          </a:p>
        </p:txBody>
      </p:sp>
      <p:pic>
        <p:nvPicPr>
          <p:cNvPr id="5" name="Obraz 4" descr="Okno formatowania obszaru wykresu w programie MS Excel z widoczną zakładką Tekst alternatywny i polami Tytuł oraz Opis."/>
          <p:cNvPicPr>
            <a:picLocks noChangeAspect="1"/>
          </p:cNvPicPr>
          <p:nvPr/>
        </p:nvPicPr>
        <p:blipFill rotWithShape="1">
          <a:blip r:embed="rId2"/>
          <a:srcRect l="70105" t="22316" b="21263"/>
          <a:stretch/>
        </p:blipFill>
        <p:spPr>
          <a:xfrm>
            <a:off x="6212542" y="1703671"/>
            <a:ext cx="3644766" cy="386935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65887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5. Tabelę z danymi i wykres tych danych prezentuj razem (MS Excel)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703671"/>
            <a:ext cx="4708074" cy="4138864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</a:pPr>
            <a:r>
              <a:rPr lang="pl-PL" sz="2200" dirty="0"/>
              <a:t>Jeśli to tylko możliwe, wykres wyświetlaj obok tabeli, na podstawie której powstał. </a:t>
            </a:r>
          </a:p>
          <a:p>
            <a:pPr fontAlgn="base">
              <a:lnSpc>
                <a:spcPct val="120000"/>
              </a:lnSpc>
            </a:pPr>
            <a:r>
              <a:rPr lang="pl-PL" sz="2200" dirty="0"/>
              <a:t>Dane w tabeli są doskonałą alternatywą dla danych pokazywanych wizualnie na wykresie. </a:t>
            </a:r>
            <a:endParaRPr lang="pl-PL" sz="2400" dirty="0"/>
          </a:p>
        </p:txBody>
      </p:sp>
      <p:pic>
        <p:nvPicPr>
          <p:cNvPr id="4" name="Obraz 3" descr="Fragment arkusza kalkulacyjnego w programie MS Excel z widoczną tabelą i wykresem na podstawie danych z tej tabeli."/>
          <p:cNvPicPr>
            <a:picLocks noChangeAspect="1"/>
          </p:cNvPicPr>
          <p:nvPr/>
        </p:nvPicPr>
        <p:blipFill rotWithShape="1">
          <a:blip r:embed="rId2"/>
          <a:srcRect t="22277" r="42469" b="28455"/>
          <a:stretch/>
        </p:blipFill>
        <p:spPr>
          <a:xfrm>
            <a:off x="6133170" y="1703671"/>
            <a:ext cx="5073805" cy="244413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16059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6. Określ tytuł dokumentu (MS Excel)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1867300"/>
            <a:ext cx="4236436" cy="35132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base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200" dirty="0"/>
              <a:t>tytuł dokumentu jest pierwszą informacją, którą odczytuje czytnik ekranu po otwarciu dokumentu;</a:t>
            </a:r>
          </a:p>
          <a:p>
            <a:pPr marL="342900" indent="-342900" fontAlgn="base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200" dirty="0"/>
              <a:t>tytuł to nie nazwa pliku; </a:t>
            </a:r>
          </a:p>
          <a:p>
            <a:pPr marL="342900" indent="-342900" fontAlgn="base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200" dirty="0"/>
              <a:t>dodaj go we </a:t>
            </a:r>
            <a:r>
              <a:rPr lang="pl-PL" sz="2200" b="1" dirty="0"/>
              <a:t>Właściwościach</a:t>
            </a:r>
            <a:r>
              <a:rPr lang="pl-PL" sz="2200" dirty="0"/>
              <a:t> pliku (</a:t>
            </a:r>
            <a:r>
              <a:rPr lang="pl-PL" sz="2200" b="1" dirty="0"/>
              <a:t>Plik</a:t>
            </a:r>
            <a:r>
              <a:rPr lang="pl-PL" sz="2200" dirty="0"/>
              <a:t> w menu głównym).</a:t>
            </a:r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endParaRPr lang="pl-PL" sz="2200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pl-PL" sz="2200" dirty="0"/>
              <a:t> </a:t>
            </a:r>
          </a:p>
        </p:txBody>
      </p:sp>
      <p:pic>
        <p:nvPicPr>
          <p:cNvPr id="6" name="Obraz 5" descr="Fragment ekranu Właściwości pliku w programie MS Excel z oznaczonym polem Tytuł."/>
          <p:cNvPicPr>
            <a:picLocks noChangeAspect="1"/>
          </p:cNvPicPr>
          <p:nvPr/>
        </p:nvPicPr>
        <p:blipFill rotWithShape="1">
          <a:blip r:embed="rId2"/>
          <a:srcRect l="58184" t="14175" r="2579" b="49053"/>
          <a:stretch/>
        </p:blipFill>
        <p:spPr>
          <a:xfrm>
            <a:off x="6105686" y="1867300"/>
            <a:ext cx="5021120" cy="264694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592356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7. Dobre praktyki dla dokumentów (MS Excel)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673402"/>
            <a:ext cx="10660956" cy="2122048"/>
          </a:xfrm>
        </p:spPr>
        <p:txBody>
          <a:bodyPr>
            <a:noAutofit/>
          </a:bodyPr>
          <a:lstStyle/>
          <a:p>
            <a:pPr marL="3429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200" dirty="0"/>
              <a:t>stosuj zasadę: </a:t>
            </a:r>
            <a:r>
              <a:rPr lang="pl-PL" sz="2200" b="1" dirty="0"/>
              <a:t>Jedna tabela w jednym arkuszu</a:t>
            </a:r>
            <a:r>
              <a:rPr lang="pl-PL" sz="2200" dirty="0"/>
              <a:t>;”</a:t>
            </a:r>
          </a:p>
          <a:p>
            <a:pPr marL="3429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200" dirty="0"/>
              <a:t>unikaj wykorzystywania arkuszy MS Excel jako formularzy do zbierania danych — jeśli jednak się to zdecydujesz, dokładnie opisuj gdzie co należy wpisać;</a:t>
            </a:r>
          </a:p>
          <a:p>
            <a:pPr marL="3429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200" dirty="0"/>
              <a:t>samodzielnie sprawdź pisownię (MS Excel nie sprawdza jej automatycznie);</a:t>
            </a:r>
          </a:p>
          <a:p>
            <a:pPr marL="3429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200" dirty="0"/>
              <a:t>nie wyróżniaj informacji wyłącznie kolorem — dodaj także inne formatowanie np. pogrubienie;</a:t>
            </a:r>
          </a:p>
          <a:p>
            <a:pPr marL="3429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200" dirty="0"/>
              <a:t>ukryj wiersze i kolumny, w których nie ma żadnych danych;</a:t>
            </a:r>
          </a:p>
          <a:p>
            <a:pPr marL="3429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200" dirty="0"/>
              <a:t>sprawdzaj plik analizatorem dostępności (</a:t>
            </a:r>
            <a:r>
              <a:rPr lang="pl-PL" sz="2200" b="1" dirty="0"/>
              <a:t>Plik</a:t>
            </a:r>
            <a:r>
              <a:rPr lang="pl-PL" sz="2200" dirty="0"/>
              <a:t> — </a:t>
            </a:r>
            <a:r>
              <a:rPr lang="pl-PL" sz="2200" b="1" dirty="0"/>
              <a:t>Wyszukaj problemy </a:t>
            </a:r>
            <a:r>
              <a:rPr lang="pl-PL" sz="2200" dirty="0"/>
              <a:t>— </a:t>
            </a:r>
            <a:br>
              <a:rPr lang="pl-PL" sz="2200" dirty="0"/>
            </a:br>
            <a:r>
              <a:rPr lang="pl-PL" sz="2200" b="1" dirty="0"/>
              <a:t>Sprawdź ułatwienia dostępu</a:t>
            </a:r>
            <a:r>
              <a:rPr lang="pl-PL" sz="2200" dirty="0"/>
              <a:t>).</a:t>
            </a:r>
          </a:p>
          <a:p>
            <a:pPr fontAlgn="base">
              <a:lnSpc>
                <a:spcPct val="120000"/>
              </a:lnSpc>
            </a:pPr>
            <a:endParaRPr lang="pl-PL" sz="2400" dirty="0"/>
          </a:p>
          <a:p>
            <a:pPr>
              <a:lnSpc>
                <a:spcPct val="120000"/>
              </a:lnSpc>
            </a:pPr>
            <a:r>
              <a:rPr lang="pl-PL" sz="2400" dirty="0"/>
              <a:t> </a:t>
            </a:r>
          </a:p>
          <a:p>
            <a:pPr>
              <a:lnSpc>
                <a:spcPct val="120000"/>
              </a:lnSpc>
            </a:pPr>
            <a:r>
              <a:rPr lang="pl-PL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10013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Podstawy dostępności cyfrowej prezentacji (MS PowerPoint)</a:t>
            </a:r>
          </a:p>
        </p:txBody>
      </p:sp>
    </p:spTree>
    <p:extLst>
      <p:ext uri="{BB962C8B-B14F-4D97-AF65-F5344CB8AC3E}">
        <p14:creationId xmlns:p14="http://schemas.microsoft.com/office/powerpoint/2010/main" val="39624636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1. Stosuj wbudowane wzorce slajdów (MS PowerPoint) 1/2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1867300"/>
            <a:ext cx="4236436" cy="35132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pl-PL" sz="2200" dirty="0"/>
              <a:t>To co tylko możesz ustaw na poziomie wzorca (</a:t>
            </a:r>
            <a:r>
              <a:rPr lang="pl-PL" sz="2200" b="1" dirty="0"/>
              <a:t>Widok</a:t>
            </a:r>
            <a:r>
              <a:rPr lang="pl-PL" sz="2200" dirty="0"/>
              <a:t> — </a:t>
            </a:r>
            <a:r>
              <a:rPr lang="pl-PL" sz="2200" b="1" dirty="0"/>
              <a:t>Wzorzec slajdów</a:t>
            </a:r>
            <a:r>
              <a:rPr lang="pl-PL" sz="2200" dirty="0"/>
              <a:t>).</a:t>
            </a:r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pl-PL" sz="2200" dirty="0"/>
              <a:t>We wzorcu ustaw wielkość czcionek i ustawienie elementów, dodaj też wszelkie dekoracyjne grafiki. </a:t>
            </a:r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endParaRPr lang="pl-PL" sz="2200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pl-PL" sz="2200" dirty="0"/>
              <a:t> </a:t>
            </a:r>
          </a:p>
        </p:txBody>
      </p:sp>
      <p:pic>
        <p:nvPicPr>
          <p:cNvPr id="6" name="Obraz 5" descr="Fragment widoku edycji Wzorca slajdów w programie MS PowerPoint."/>
          <p:cNvPicPr>
            <a:picLocks noChangeAspect="1"/>
          </p:cNvPicPr>
          <p:nvPr/>
        </p:nvPicPr>
        <p:blipFill rotWithShape="1">
          <a:blip r:embed="rId2"/>
          <a:srcRect t="2526" r="34079" b="39930"/>
          <a:stretch/>
        </p:blipFill>
        <p:spPr>
          <a:xfrm>
            <a:off x="5717761" y="1867300"/>
            <a:ext cx="5959210" cy="292608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805494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1. Stosuj wbudowane wzorce slajdów (MS PowerPoint) 2/2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1867300"/>
            <a:ext cx="4236436" cy="35132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pl-PL" sz="2200" dirty="0"/>
              <a:t>Dodając nowe slajdy korzystaj z </a:t>
            </a:r>
            <a:r>
              <a:rPr lang="pl-PL" sz="2200" b="1" dirty="0"/>
              <a:t>Wstawianie</a:t>
            </a:r>
            <a:r>
              <a:rPr lang="pl-PL" sz="2200" dirty="0"/>
              <a:t> — </a:t>
            </a:r>
            <a:r>
              <a:rPr lang="pl-PL" sz="2200" b="1" dirty="0"/>
              <a:t>Nowy slajd</a:t>
            </a:r>
            <a:r>
              <a:rPr lang="pl-PL" sz="2200" dirty="0"/>
              <a:t> i wybierz odpowiedni rodzaj slajdu.</a:t>
            </a:r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pl-PL" sz="2200" dirty="0"/>
              <a:t>Możesz tez korzystać z opcji </a:t>
            </a:r>
            <a:r>
              <a:rPr lang="pl-PL" sz="2200" b="1" dirty="0"/>
              <a:t>Duplikuj</a:t>
            </a:r>
            <a:r>
              <a:rPr lang="pl-PL" sz="2200" dirty="0"/>
              <a:t> i później edytować w nim treść.</a:t>
            </a:r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endParaRPr lang="pl-PL" sz="2200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pl-PL" sz="2200" dirty="0"/>
              <a:t> </a:t>
            </a:r>
          </a:p>
        </p:txBody>
      </p:sp>
      <p:pic>
        <p:nvPicPr>
          <p:cNvPr id="3" name="Obraz 2" descr="Fragment menu Wstawianie w programie MS PowerPoint z rozwiniętą opcją Nowy slajd i widocznymi różnymi rodzajami slajdów do wyboru."/>
          <p:cNvPicPr>
            <a:picLocks noChangeAspect="1"/>
          </p:cNvPicPr>
          <p:nvPr/>
        </p:nvPicPr>
        <p:blipFill rotWithShape="1">
          <a:blip r:embed="rId2"/>
          <a:srcRect t="2807" r="65342" b="26456"/>
          <a:stretch/>
        </p:blipFill>
        <p:spPr>
          <a:xfrm>
            <a:off x="5958038" y="1867300"/>
            <a:ext cx="3814679" cy="437949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47983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Czym jest dostępność cyfrowa 1/3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2703302"/>
            <a:ext cx="10660956" cy="2494339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</a:pPr>
            <a:r>
              <a:rPr lang="pl-PL" sz="2400" b="1" dirty="0"/>
              <a:t>Przyjazność dla osób z niepełnosprawnościami</a:t>
            </a:r>
          </a:p>
          <a:p>
            <a:pPr fontAlgn="base">
              <a:lnSpc>
                <a:spcPct val="120000"/>
              </a:lnSpc>
            </a:pPr>
            <a:r>
              <a:rPr lang="pl-PL" sz="2400" dirty="0"/>
              <a:t>Dzięki dostępności cyfrowej osoby z niepełnosprawnościami mogą wygodnie korzystać z serwisów internetowych i aplikacji mobilnych.</a:t>
            </a:r>
          </a:p>
          <a:p>
            <a:pPr>
              <a:lnSpc>
                <a:spcPct val="120000"/>
              </a:lnSpc>
            </a:pPr>
            <a:r>
              <a:rPr lang="pl-PL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78533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2. Zapewnij unikatowy tytuł każdego slajdu (MS PowerPoint)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1867300"/>
            <a:ext cx="4236436" cy="35132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pl-PL" sz="2200" dirty="0"/>
              <a:t>Każdy slajd musi mieć niepowtarzalny tytuł. To po tych tytułach użytkownicy np. niewidomi orientują się, co jest treścią danego slajdu.</a:t>
            </a:r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pl-PL" sz="2200" dirty="0"/>
              <a:t>Pole do wpisania tytułu powinno być w każdy wzorcu slajdu, z którego korzystasz.</a:t>
            </a:r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endParaRPr lang="pl-PL" sz="2200" dirty="0"/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endParaRPr lang="pl-PL" sz="2200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pl-PL" sz="2200" dirty="0"/>
              <a:t> </a:t>
            </a:r>
          </a:p>
        </p:txBody>
      </p:sp>
      <p:pic>
        <p:nvPicPr>
          <p:cNvPr id="6" name="Obraz 5" descr="Wzorce dwóch przykładowych slajdów w programie MS PowerPoint z widocznymi polami do wprowadzenia tytułu slajdu."/>
          <p:cNvPicPr>
            <a:picLocks noChangeAspect="1"/>
          </p:cNvPicPr>
          <p:nvPr/>
        </p:nvPicPr>
        <p:blipFill rotWithShape="1">
          <a:blip r:embed="rId2"/>
          <a:srcRect l="8415" t="24066" r="59847" b="13333"/>
          <a:stretch/>
        </p:blipFill>
        <p:spPr>
          <a:xfrm>
            <a:off x="5887844" y="1867300"/>
            <a:ext cx="3869473" cy="429322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399666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3. Dodawaj opis alternatywny dla grafik i zdjęć (MS PowerPoint)</a:t>
            </a: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703671"/>
            <a:ext cx="4708074" cy="2842548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</a:pPr>
            <a:r>
              <a:rPr lang="pl-PL" sz="2200" dirty="0"/>
              <a:t>Opis w prosty i zrozumiały sposób ma informować, co widać na grafice/zdjęciu.</a:t>
            </a:r>
          </a:p>
          <a:p>
            <a:pPr fontAlgn="base">
              <a:lnSpc>
                <a:spcPct val="120000"/>
              </a:lnSpc>
            </a:pPr>
            <a:r>
              <a:rPr lang="pl-PL" sz="2200" dirty="0"/>
              <a:t>W prezentacji tych zdjęć może być dużo — te które nie są wklejone na poziomie wzorca, muszą mieć opisy alternatywne.</a:t>
            </a:r>
          </a:p>
          <a:p>
            <a:pPr fontAlgn="base">
              <a:lnSpc>
                <a:spcPct val="120000"/>
              </a:lnSpc>
            </a:pPr>
            <a:r>
              <a:rPr lang="pl-PL" sz="2200" dirty="0"/>
              <a:t>Treść opisu wpisz w pole </a:t>
            </a:r>
            <a:r>
              <a:rPr lang="pl-PL" sz="2200" b="1" dirty="0"/>
              <a:t>Opis</a:t>
            </a:r>
            <a:r>
              <a:rPr lang="pl-PL" sz="2200" dirty="0"/>
              <a:t>.</a:t>
            </a:r>
            <a:endParaRPr lang="pl-PL" sz="2400" dirty="0"/>
          </a:p>
        </p:txBody>
      </p:sp>
      <p:pic>
        <p:nvPicPr>
          <p:cNvPr id="5" name="Obraz 4" descr="Okno formatowania obrazu w programie MS PowerPoint z widoczną zakładką Tekst alternatywny i polami Tytuł oraz Opis."/>
          <p:cNvPicPr>
            <a:picLocks noChangeAspect="1"/>
          </p:cNvPicPr>
          <p:nvPr/>
        </p:nvPicPr>
        <p:blipFill rotWithShape="1">
          <a:blip r:embed="rId2"/>
          <a:srcRect l="70152" t="18862" r="1037" b="27805"/>
          <a:stretch/>
        </p:blipFill>
        <p:spPr>
          <a:xfrm>
            <a:off x="6558230" y="1703671"/>
            <a:ext cx="3512636" cy="36576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308833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4. Twórz linki dopasowane do kontekstu (MS PowerPoint)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722922"/>
            <a:ext cx="4944363" cy="3150557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</a:pPr>
            <a:r>
              <a:rPr lang="pl-PL" sz="2200" dirty="0"/>
              <a:t>W prezentacjach, które wysyłasz do czytelników, twórz linki opisujące, dokąd prowadzą.</a:t>
            </a:r>
          </a:p>
          <a:p>
            <a:pPr fontAlgn="base">
              <a:lnSpc>
                <a:spcPct val="120000"/>
              </a:lnSpc>
            </a:pPr>
            <a:r>
              <a:rPr lang="pl-PL" sz="2200" dirty="0"/>
              <a:t>W prezentacjach, które wyświetlasz na ekranie, stosuj linki typu www, </a:t>
            </a:r>
            <a:r>
              <a:rPr lang="pl-PL" sz="2200" dirty="0" err="1"/>
              <a:t>https</a:t>
            </a:r>
            <a:r>
              <a:rPr lang="pl-PL" sz="2200" dirty="0"/>
              <a:t>, tak żeby patrząc na nie, wiadomo było, o jaki adres chodzi.</a:t>
            </a:r>
          </a:p>
          <a:p>
            <a:pPr>
              <a:lnSpc>
                <a:spcPct val="120000"/>
              </a:lnSpc>
            </a:pPr>
            <a:r>
              <a:rPr lang="pl-PL" sz="2200" dirty="0"/>
              <a:t> </a:t>
            </a:r>
          </a:p>
        </p:txBody>
      </p:sp>
      <p:pic>
        <p:nvPicPr>
          <p:cNvPr id="6" name="Obraz 5" descr="Okno edytowania hiperłącza w programie MS PowerPoint  z widocznym polem adresu url i polem tekstu do wyświetlenia."/>
          <p:cNvPicPr>
            <a:picLocks noChangeAspect="1"/>
          </p:cNvPicPr>
          <p:nvPr/>
        </p:nvPicPr>
        <p:blipFill rotWithShape="1">
          <a:blip r:embed="rId2"/>
          <a:srcRect l="22342" t="21474" r="22395" b="31088"/>
          <a:stretch/>
        </p:blipFill>
        <p:spPr>
          <a:xfrm>
            <a:off x="6212542" y="1722922"/>
            <a:ext cx="5055875" cy="244126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918878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5. Zapewnij odpowiedni kontrast treści do tła (MS PowerPoint)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1769651"/>
            <a:ext cx="5479621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</a:pPr>
            <a:r>
              <a:rPr lang="pl-PL" sz="2200" b="1" dirty="0"/>
              <a:t>Kontrast minimalny to 4,5:1 </a:t>
            </a:r>
            <a:r>
              <a:rPr lang="pl-PL" sz="2200" dirty="0"/>
              <a:t>(maksymalny możliwy to 21:1).</a:t>
            </a:r>
          </a:p>
          <a:p>
            <a:pPr fontAlgn="base">
              <a:lnSpc>
                <a:spcPct val="120000"/>
              </a:lnSpc>
            </a:pPr>
            <a:r>
              <a:rPr lang="pl-PL" sz="2200" dirty="0"/>
              <a:t>Nie wszystkie gotowe szablony slajdów spełniają ten wymóg.</a:t>
            </a:r>
          </a:p>
          <a:p>
            <a:pPr fontAlgn="base">
              <a:lnSpc>
                <a:spcPct val="120000"/>
              </a:lnSpc>
            </a:pPr>
            <a:r>
              <a:rPr lang="pl-PL" sz="2200" dirty="0"/>
              <a:t>Unikaj prezentowania treści na tle zdjęć — jeśli je stosujesz, szczególnie zwróć uwagę na kontrast lub dodaj tło pod tekstem.</a:t>
            </a:r>
          </a:p>
          <a:p>
            <a:pPr>
              <a:lnSpc>
                <a:spcPct val="120000"/>
              </a:lnSpc>
            </a:pPr>
            <a:r>
              <a:rPr lang="pl-PL" sz="2400" dirty="0">
                <a:hlinkClick r:id="rId2"/>
              </a:rPr>
              <a:t> </a:t>
            </a:r>
            <a:endParaRPr lang="pl-PL" sz="2400" dirty="0"/>
          </a:p>
          <a:p>
            <a:pPr>
              <a:lnSpc>
                <a:spcPct val="120000"/>
              </a:lnSpc>
            </a:pPr>
            <a:r>
              <a:rPr lang="pl-PL" sz="2400" dirty="0"/>
              <a:t> </a:t>
            </a:r>
          </a:p>
        </p:txBody>
      </p:sp>
      <p:pic>
        <p:nvPicPr>
          <p:cNvPr id="6" name="Obraz 5" descr="Przykładowy slajd z programu MS PowerPoint z tekstem na tle zdjęcia, ale z dodatkowym kontrastowym tłem dla samego tekstu."/>
          <p:cNvPicPr>
            <a:picLocks noChangeAspect="1"/>
          </p:cNvPicPr>
          <p:nvPr/>
        </p:nvPicPr>
        <p:blipFill rotWithShape="1">
          <a:blip r:embed="rId3"/>
          <a:srcRect l="1555" t="52845" r="63323" b="11058"/>
          <a:stretch/>
        </p:blipFill>
        <p:spPr>
          <a:xfrm>
            <a:off x="6701883" y="1769651"/>
            <a:ext cx="4702330" cy="271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7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6. Dodawaj multimedia tylko dostępne cyfrowo (MS PowerPoint)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2199152"/>
            <a:ext cx="8981104" cy="26404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</a:pPr>
            <a:r>
              <a:rPr lang="pl-PL" sz="2200" b="1" dirty="0"/>
              <a:t>Filmy dodane do prezentacji muszą mieć:</a:t>
            </a:r>
          </a:p>
          <a:p>
            <a:pPr marL="3429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200" dirty="0"/>
              <a:t>napisy rozszerzone — jeśli przekazują informacje dźwiękiem,</a:t>
            </a:r>
          </a:p>
          <a:p>
            <a:pPr marL="3429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200" dirty="0" err="1"/>
              <a:t>audiodeskrypcję</a:t>
            </a:r>
            <a:r>
              <a:rPr lang="pl-PL" sz="2200" dirty="0"/>
              <a:t> — jeśli przekazują informacje obrazem.</a:t>
            </a:r>
          </a:p>
          <a:p>
            <a:pPr fontAlgn="base">
              <a:lnSpc>
                <a:spcPct val="120000"/>
              </a:lnSpc>
            </a:pPr>
            <a:endParaRPr lang="pl-PL" sz="2200" dirty="0"/>
          </a:p>
          <a:p>
            <a:pPr>
              <a:lnSpc>
                <a:spcPct val="120000"/>
              </a:lnSpc>
            </a:pPr>
            <a:r>
              <a:rPr lang="pl-PL" sz="2400" dirty="0">
                <a:hlinkClick r:id="rId2"/>
              </a:rPr>
              <a:t> </a:t>
            </a:r>
            <a:endParaRPr lang="pl-PL" sz="2400" dirty="0"/>
          </a:p>
          <a:p>
            <a:pPr>
              <a:lnSpc>
                <a:spcPct val="120000"/>
              </a:lnSpc>
            </a:pPr>
            <a:r>
              <a:rPr lang="pl-PL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72944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7. Zapewnij alternatywę dla wykresów (MS PowerPoint)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703671"/>
            <a:ext cx="4708074" cy="4138864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</a:pPr>
            <a:r>
              <a:rPr lang="pl-PL" sz="2200" dirty="0"/>
              <a:t>Obok wykresu dodaj tabelę z danymi, na podstawie których powstał ten wykres.</a:t>
            </a:r>
          </a:p>
          <a:p>
            <a:pPr fontAlgn="base">
              <a:lnSpc>
                <a:spcPct val="120000"/>
              </a:lnSpc>
            </a:pPr>
            <a:r>
              <a:rPr lang="pl-PL" sz="2200" dirty="0"/>
              <a:t>Dane w tabeli są doskonałą alternatywą dla danych pokazywanych wizualnie na wykresie.</a:t>
            </a:r>
          </a:p>
          <a:p>
            <a:pPr fontAlgn="base">
              <a:lnSpc>
                <a:spcPct val="120000"/>
              </a:lnSpc>
            </a:pPr>
            <a:r>
              <a:rPr lang="pl-PL" sz="2200" dirty="0"/>
              <a:t>Czasem dobrym rozwiązaniem będzie link do materiałów źródłowych, który umieścisz obok wykresu.</a:t>
            </a:r>
            <a:endParaRPr lang="pl-PL" sz="2400" dirty="0"/>
          </a:p>
        </p:txBody>
      </p:sp>
      <p:pic>
        <p:nvPicPr>
          <p:cNvPr id="3" name="Obraz 2" descr="Przykładowy slajd z programu MS PowerPoint z widoczną tabelą i wykresem na podstawie danych z tej tabeli."/>
          <p:cNvPicPr>
            <a:picLocks noChangeAspect="1"/>
          </p:cNvPicPr>
          <p:nvPr/>
        </p:nvPicPr>
        <p:blipFill rotWithShape="1">
          <a:blip r:embed="rId2"/>
          <a:srcRect l="25061" t="20813" r="7805" b="11708"/>
          <a:stretch/>
        </p:blipFill>
        <p:spPr>
          <a:xfrm>
            <a:off x="5776359" y="1703671"/>
            <a:ext cx="5542130" cy="313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401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8. Określ język dokumentu (MS PowerPoint)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799923"/>
            <a:ext cx="4708074" cy="2842548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</a:pPr>
            <a:r>
              <a:rPr lang="pl-PL" sz="2200" dirty="0"/>
              <a:t>Język dokumentu najczęściej określany jest automatycznie, ale sprawdź to.</a:t>
            </a:r>
          </a:p>
          <a:p>
            <a:pPr fontAlgn="base">
              <a:lnSpc>
                <a:spcPct val="120000"/>
              </a:lnSpc>
            </a:pPr>
            <a:r>
              <a:rPr lang="pl-PL" sz="2200" dirty="0"/>
              <a:t>Język jest bardzo ważny dla osób, które korzystają z czytników ekranu np. osób niewidomych. </a:t>
            </a:r>
          </a:p>
          <a:p>
            <a:pPr fontAlgn="base">
              <a:lnSpc>
                <a:spcPct val="120000"/>
              </a:lnSpc>
            </a:pPr>
            <a:r>
              <a:rPr lang="pl-PL" sz="2200" dirty="0"/>
              <a:t>Jeśli część tekstu jest w innym języku, zaznacz tę część i określ oddzielnie jej język.</a:t>
            </a:r>
          </a:p>
          <a:p>
            <a:pPr fontAlgn="base">
              <a:lnSpc>
                <a:spcPct val="120000"/>
              </a:lnSpc>
            </a:pPr>
            <a:endParaRPr lang="pl-PL" sz="2200" dirty="0"/>
          </a:p>
          <a:p>
            <a:pPr fontAlgn="base">
              <a:lnSpc>
                <a:spcPct val="120000"/>
              </a:lnSpc>
            </a:pPr>
            <a:endParaRPr lang="pl-PL" sz="2400" dirty="0"/>
          </a:p>
          <a:p>
            <a:pPr>
              <a:lnSpc>
                <a:spcPct val="120000"/>
              </a:lnSpc>
            </a:pPr>
            <a:r>
              <a:rPr lang="pl-PL" sz="2400" dirty="0"/>
              <a:t> </a:t>
            </a:r>
          </a:p>
        </p:txBody>
      </p:sp>
      <p:pic>
        <p:nvPicPr>
          <p:cNvPr id="3" name="Obraz 2" descr="Okno edycji języka treści w programie MS PowerPoint z widoczną listą języków do wyboru."/>
          <p:cNvPicPr>
            <a:picLocks noChangeAspect="1"/>
          </p:cNvPicPr>
          <p:nvPr/>
        </p:nvPicPr>
        <p:blipFill rotWithShape="1">
          <a:blip r:embed="rId2"/>
          <a:srcRect l="-182" t="47154" r="66616" b="5041"/>
          <a:stretch/>
        </p:blipFill>
        <p:spPr>
          <a:xfrm>
            <a:off x="6043962" y="1799923"/>
            <a:ext cx="4225985" cy="338539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038264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9. Określ tytuł dokumentu (MS PowerPoint)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932330" y="1867300"/>
            <a:ext cx="4236436" cy="35132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base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200" dirty="0"/>
              <a:t>tytuł dokumentu jest pierwszą informacją, którą odczytuje czytnik ekranu po otwarciu dokumentu;</a:t>
            </a:r>
          </a:p>
          <a:p>
            <a:pPr marL="342900" indent="-342900" fontAlgn="base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200" dirty="0"/>
              <a:t>tytuł to nie nazwa pliku; </a:t>
            </a:r>
          </a:p>
          <a:p>
            <a:pPr marL="342900" indent="-342900" fontAlgn="base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200" dirty="0"/>
              <a:t>dodaj go we </a:t>
            </a:r>
            <a:r>
              <a:rPr lang="pl-PL" sz="2200" b="1" dirty="0"/>
              <a:t>Właściwościach</a:t>
            </a:r>
            <a:r>
              <a:rPr lang="pl-PL" sz="2200" dirty="0"/>
              <a:t> pliku (</a:t>
            </a:r>
            <a:r>
              <a:rPr lang="pl-PL" sz="2200" b="1" dirty="0"/>
              <a:t>Plik</a:t>
            </a:r>
            <a:r>
              <a:rPr lang="pl-PL" sz="2200" dirty="0"/>
              <a:t> w menu głównym).</a:t>
            </a:r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endParaRPr lang="pl-PL" sz="2200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pl-PL" sz="2200" dirty="0"/>
              <a:t> </a:t>
            </a:r>
          </a:p>
        </p:txBody>
      </p:sp>
      <p:pic>
        <p:nvPicPr>
          <p:cNvPr id="5" name="Obraz 4" descr="Fragment ekranu Właściwości pliku w programie MS PowerPoint z oznaczonym polem Tytuł."/>
          <p:cNvPicPr>
            <a:picLocks noChangeAspect="1"/>
          </p:cNvPicPr>
          <p:nvPr/>
        </p:nvPicPr>
        <p:blipFill rotWithShape="1">
          <a:blip r:embed="rId2"/>
          <a:srcRect l="56763" t="12351" r="-263" b="34035"/>
          <a:stretch/>
        </p:blipFill>
        <p:spPr>
          <a:xfrm>
            <a:off x="5467149" y="1974029"/>
            <a:ext cx="5303520" cy="367685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807180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11. Dobre praktyki dla dokumentów (MS PowerPoint)</a:t>
            </a: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673402"/>
            <a:ext cx="10660956" cy="2122048"/>
          </a:xfrm>
        </p:spPr>
        <p:txBody>
          <a:bodyPr>
            <a:noAutofit/>
          </a:bodyPr>
          <a:lstStyle/>
          <a:p>
            <a:pPr marL="3429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200" dirty="0"/>
              <a:t>stosuj możliwie proste slajdy;</a:t>
            </a:r>
          </a:p>
          <a:p>
            <a:pPr marL="3429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200" dirty="0"/>
              <a:t>dopasowuj jasność slajdu do warunków wyświetlania, żeby unikać „</a:t>
            </a:r>
            <a:r>
              <a:rPr lang="pl-PL" sz="2200" dirty="0" err="1"/>
              <a:t>olśnień</a:t>
            </a:r>
            <a:r>
              <a:rPr lang="pl-PL" sz="2200" dirty="0"/>
              <a:t>” — prezentacja w jasnej sali / prezentacja w ciemnej sali kinowej. </a:t>
            </a:r>
          </a:p>
          <a:p>
            <a:pPr marL="3429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200" dirty="0"/>
              <a:t>unikaj animowanych, a szczególnie migających, zmian slajdów;</a:t>
            </a:r>
          </a:p>
          <a:p>
            <a:pPr marL="3429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200" dirty="0"/>
              <a:t>sprawdzaj plik analizatorem dostępności (</a:t>
            </a:r>
            <a:r>
              <a:rPr lang="pl-PL" sz="2200" b="1" dirty="0"/>
              <a:t>Plik</a:t>
            </a:r>
            <a:r>
              <a:rPr lang="pl-PL" sz="2200" dirty="0"/>
              <a:t> — </a:t>
            </a:r>
            <a:r>
              <a:rPr lang="pl-PL" sz="2200" b="1" dirty="0"/>
              <a:t>Wyszukaj problemy </a:t>
            </a:r>
            <a:r>
              <a:rPr lang="pl-PL" sz="2200" dirty="0"/>
              <a:t>— </a:t>
            </a:r>
            <a:br>
              <a:rPr lang="pl-PL" sz="2200" dirty="0"/>
            </a:br>
            <a:r>
              <a:rPr lang="pl-PL" sz="2200" dirty="0"/>
              <a:t> </a:t>
            </a:r>
            <a:r>
              <a:rPr lang="pl-PL" sz="2200" b="1" dirty="0"/>
              <a:t>Sprawdź ułatwienia dostępu</a:t>
            </a:r>
            <a:r>
              <a:rPr lang="pl-PL" sz="2200" dirty="0"/>
              <a:t>).</a:t>
            </a:r>
          </a:p>
          <a:p>
            <a:pPr fontAlgn="base">
              <a:lnSpc>
                <a:spcPct val="120000"/>
              </a:lnSpc>
            </a:pPr>
            <a:endParaRPr lang="pl-PL" sz="2400" dirty="0"/>
          </a:p>
          <a:p>
            <a:pPr>
              <a:lnSpc>
                <a:spcPct val="120000"/>
              </a:lnSpc>
            </a:pPr>
            <a:r>
              <a:rPr lang="pl-PL" sz="2400" dirty="0"/>
              <a:t> </a:t>
            </a:r>
          </a:p>
          <a:p>
            <a:pPr>
              <a:lnSpc>
                <a:spcPct val="120000"/>
              </a:lnSpc>
            </a:pPr>
            <a:r>
              <a:rPr lang="pl-PL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52715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Dostępność cyfrowa dokumentów </a:t>
            </a:r>
            <a:br>
              <a:rPr lang="pl-PL" sz="4000" dirty="0"/>
            </a:br>
            <a:r>
              <a:rPr lang="pl-PL" sz="4000" dirty="0"/>
              <a:t>— to prostsze niż myślisz</a:t>
            </a:r>
          </a:p>
        </p:txBody>
      </p:sp>
    </p:spTree>
    <p:extLst>
      <p:ext uri="{BB962C8B-B14F-4D97-AF65-F5344CB8AC3E}">
        <p14:creationId xmlns:p14="http://schemas.microsoft.com/office/powerpoint/2010/main" val="678934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Czym jest dostępność cyfrowa 2/3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2751431"/>
            <a:ext cx="10660956" cy="2122048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</a:pPr>
            <a:r>
              <a:rPr lang="pl-PL" sz="2400" b="1" dirty="0"/>
              <a:t>Obowiązek i szansa dla podmiotów publicznych</a:t>
            </a:r>
          </a:p>
          <a:p>
            <a:pPr fontAlgn="base">
              <a:lnSpc>
                <a:spcPct val="120000"/>
              </a:lnSpc>
            </a:pPr>
            <a:r>
              <a:rPr lang="pl-PL" sz="2400" dirty="0"/>
              <a:t>Dostępność cyfrowa to </a:t>
            </a:r>
            <a:r>
              <a:rPr lang="pl-PL" sz="2400" dirty="0">
                <a:hlinkClick r:id="rId2"/>
              </a:rPr>
              <a:t>obowiązek prawny</a:t>
            </a:r>
            <a:r>
              <a:rPr lang="pl-PL" sz="2400" dirty="0"/>
              <a:t>, ale też szansa na dotarcie do wszystkich użytkowników, w tym osób z niepełnosprawnościami.</a:t>
            </a:r>
          </a:p>
          <a:p>
            <a:pPr>
              <a:lnSpc>
                <a:spcPct val="120000"/>
              </a:lnSpc>
            </a:pPr>
            <a:r>
              <a:rPr lang="pl-PL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26013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Skup się na działaniach wielu, a nie na wielu działaniach</a:t>
            </a: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673402"/>
            <a:ext cx="10660956" cy="2122048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</a:pPr>
            <a:r>
              <a:rPr lang="pl-PL" sz="2200" dirty="0"/>
              <a:t>Postaraj się zaangażować </a:t>
            </a:r>
            <a:r>
              <a:rPr lang="pl-PL" sz="2200" b="1" dirty="0"/>
              <a:t>jak najwięcej osób </a:t>
            </a:r>
            <a:r>
              <a:rPr lang="pl-PL" sz="2200" dirty="0"/>
              <a:t>w dbanie o:</a:t>
            </a:r>
          </a:p>
          <a:p>
            <a:pPr marL="3429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200" dirty="0">
                <a:hlinkClick r:id="rId2"/>
              </a:rPr>
              <a:t>strukturę tekstu</a:t>
            </a:r>
            <a:r>
              <a:rPr lang="pl-PL" sz="2200" dirty="0"/>
              <a:t>;</a:t>
            </a:r>
          </a:p>
          <a:p>
            <a:pPr marL="3429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200" dirty="0">
                <a:hlinkClick r:id="rId3"/>
              </a:rPr>
              <a:t>listy elementów</a:t>
            </a:r>
            <a:r>
              <a:rPr lang="pl-PL" sz="2200" dirty="0"/>
              <a:t>;</a:t>
            </a:r>
          </a:p>
          <a:p>
            <a:pPr marL="3429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200" dirty="0">
                <a:hlinkClick r:id="rId4"/>
              </a:rPr>
              <a:t>dostępne grafiki</a:t>
            </a:r>
            <a:r>
              <a:rPr lang="pl-PL" sz="2200" dirty="0"/>
              <a:t>;</a:t>
            </a:r>
          </a:p>
          <a:p>
            <a:pPr marL="3429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200" dirty="0">
                <a:hlinkClick r:id="rId5"/>
              </a:rPr>
              <a:t>dostępne tabele</a:t>
            </a:r>
            <a:r>
              <a:rPr lang="pl-PL" sz="2200" dirty="0"/>
              <a:t>;</a:t>
            </a:r>
          </a:p>
          <a:p>
            <a:pPr marL="3429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200" dirty="0">
                <a:hlinkClick r:id="rId6"/>
              </a:rPr>
              <a:t>zrozumiałe linki</a:t>
            </a:r>
            <a:r>
              <a:rPr lang="pl-PL" sz="2200" dirty="0"/>
              <a:t>;</a:t>
            </a:r>
          </a:p>
          <a:p>
            <a:pPr marL="3429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200" dirty="0">
                <a:hlinkClick r:id="rId7"/>
              </a:rPr>
              <a:t>prosty język</a:t>
            </a:r>
            <a:r>
              <a:rPr lang="pl-PL" sz="2200" dirty="0"/>
              <a:t>.</a:t>
            </a:r>
          </a:p>
          <a:p>
            <a:pPr fontAlgn="base">
              <a:lnSpc>
                <a:spcPct val="120000"/>
              </a:lnSpc>
            </a:pPr>
            <a:endParaRPr lang="pl-PL" sz="2400" dirty="0"/>
          </a:p>
          <a:p>
            <a:pPr>
              <a:lnSpc>
                <a:spcPct val="120000"/>
              </a:lnSpc>
            </a:pPr>
            <a:r>
              <a:rPr lang="pl-PL" sz="2400" dirty="0"/>
              <a:t> </a:t>
            </a:r>
          </a:p>
          <a:p>
            <a:pPr>
              <a:lnSpc>
                <a:spcPct val="120000"/>
              </a:lnSpc>
            </a:pPr>
            <a:r>
              <a:rPr lang="pl-PL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08942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Pytania?</a:t>
            </a:r>
          </a:p>
        </p:txBody>
      </p:sp>
    </p:spTree>
    <p:extLst>
      <p:ext uri="{BB962C8B-B14F-4D97-AF65-F5344CB8AC3E}">
        <p14:creationId xmlns:p14="http://schemas.microsoft.com/office/powerpoint/2010/main" val="32983024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875558"/>
          </a:xfrm>
        </p:spPr>
        <p:txBody>
          <a:bodyPr/>
          <a:lstStyle/>
          <a:p>
            <a:r>
              <a:rPr lang="pl-PL" b="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Dziękuję za uwagę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831850" y="4436198"/>
            <a:ext cx="10824344" cy="162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Zapraszam na naszą stronę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https://www.gov.pl/web/dostepnosc-cyfrowa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do kontaktu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dostepnosc.cyfrowa@cyfra.gov.pl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 </a:t>
            </a:r>
          </a:p>
          <a:p>
            <a:pPr>
              <a:lnSpc>
                <a:spcPct val="150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2699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Czym jest dostępność cyfrowa 3/3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2761056"/>
            <a:ext cx="10660956" cy="2122048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</a:pPr>
            <a:r>
              <a:rPr lang="pl-PL" sz="2400" b="1" dirty="0"/>
              <a:t>Proces wymagający zaplanowania</a:t>
            </a:r>
          </a:p>
          <a:p>
            <a:pPr fontAlgn="base">
              <a:lnSpc>
                <a:spcPct val="120000"/>
              </a:lnSpc>
            </a:pPr>
            <a:r>
              <a:rPr lang="pl-PL" sz="2400" dirty="0"/>
              <a:t>Dostępność cyfrowa „staje się”, a nie „jest”. Bez konsekwentnych, planowanych działań nie sposób zapewnić ją nawet na poziomie: zgodny z prawem.</a:t>
            </a:r>
          </a:p>
          <a:p>
            <a:pPr>
              <a:lnSpc>
                <a:spcPct val="120000"/>
              </a:lnSpc>
            </a:pPr>
            <a:r>
              <a:rPr lang="pl-PL" sz="2400" dirty="0"/>
              <a:t> </a:t>
            </a:r>
          </a:p>
          <a:p>
            <a:pPr>
              <a:lnSpc>
                <a:spcPct val="120000"/>
              </a:lnSpc>
            </a:pPr>
            <a:r>
              <a:rPr lang="pl-PL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2305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/>
              <a:t>Wymogi dostępności cyfrowej </a:t>
            </a:r>
            <a:br>
              <a:rPr lang="pl-PL" sz="4000" b="1" dirty="0"/>
            </a:br>
            <a:r>
              <a:rPr lang="pl-PL" sz="4000" b="1" dirty="0"/>
              <a:t>dla dokumentów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4069015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1. W Internecie i intranecie tylko dostępnie cyfrowo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2414546"/>
            <a:ext cx="10660956" cy="2792721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</a:pPr>
            <a:r>
              <a:rPr lang="pl-PL" sz="2400" b="1" dirty="0"/>
              <a:t>Dokumenty, które podmiot publiczny tworzy i publikuje w Internecie lub intranecie muszą być dostępne cyfrowo.</a:t>
            </a:r>
          </a:p>
          <a:p>
            <a:pPr fontAlgn="base">
              <a:lnSpc>
                <a:spcPct val="120000"/>
              </a:lnSpc>
            </a:pPr>
            <a:r>
              <a:rPr lang="pl-PL" sz="2400" dirty="0"/>
              <a:t>Dotyczy to wszystkich dokumentów, także publikowanych w mediach społecznościowych i na „cudzych” stronach czy aplikacjach mobilnych. Wymogi te określa </a:t>
            </a:r>
            <a:r>
              <a:rPr lang="pl-PL" sz="2400" i="1" dirty="0"/>
              <a:t>ustawa o dostępności cyfrowej stron internetowych i aplikacji mobilnych </a:t>
            </a:r>
            <a:r>
              <a:rPr lang="pl-PL" sz="2400" dirty="0"/>
              <a:t>(dalej: ustawa o dostępności cyfrowej).</a:t>
            </a:r>
          </a:p>
          <a:p>
            <a:pPr>
              <a:lnSpc>
                <a:spcPct val="120000"/>
              </a:lnSpc>
            </a:pPr>
            <a:r>
              <a:rPr lang="pl-PL" sz="2400" dirty="0"/>
              <a:t> </a:t>
            </a:r>
          </a:p>
          <a:p>
            <a:pPr>
              <a:lnSpc>
                <a:spcPct val="120000"/>
              </a:lnSpc>
            </a:pPr>
            <a:r>
              <a:rPr lang="pl-PL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9227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2. Ważne daty graniczne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2367815"/>
            <a:ext cx="10660956" cy="2987956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</a:pPr>
            <a:r>
              <a:rPr lang="pl-PL" sz="2400" dirty="0"/>
              <a:t>Ustawa o dostępności cyfrowej nie dotyczy:</a:t>
            </a:r>
          </a:p>
          <a:p>
            <a:pPr marL="3429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dokumentów na stronie internetowej lub w aplikacji mobilnej  opublikowanych przed </a:t>
            </a:r>
            <a:r>
              <a:rPr lang="pl-PL" sz="2400" b="1" dirty="0"/>
              <a:t>23 września 2018 r. </a:t>
            </a:r>
            <a:r>
              <a:rPr lang="pl-PL" sz="2400" dirty="0"/>
              <a:t>(jeśli są archiwalne i nieużywane, to przed 23 września 2019 r.)</a:t>
            </a:r>
          </a:p>
          <a:p>
            <a:pPr marL="3429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dokumentów w intranecie lub ekstranecie opublikowanych przed </a:t>
            </a:r>
            <a:br>
              <a:rPr lang="pl-PL" sz="2400" dirty="0"/>
            </a:br>
            <a:r>
              <a:rPr lang="pl-PL" sz="2400" b="1" dirty="0"/>
              <a:t>23 września 2019 r. </a:t>
            </a:r>
            <a:endParaRPr lang="pl-PL" sz="2400" dirty="0"/>
          </a:p>
          <a:p>
            <a:pPr>
              <a:lnSpc>
                <a:spcPct val="120000"/>
              </a:lnSpc>
            </a:pPr>
            <a:endParaRPr lang="pl-PL" sz="2400" dirty="0"/>
          </a:p>
          <a:p>
            <a:pPr>
              <a:lnSpc>
                <a:spcPct val="120000"/>
              </a:lnSpc>
            </a:pPr>
            <a:r>
              <a:rPr lang="pl-PL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762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Niestandardowy 1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2164</Words>
  <Application>Microsoft Office PowerPoint</Application>
  <PresentationFormat>Panoramiczny</PresentationFormat>
  <Paragraphs>261</Paragraphs>
  <Slides>52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52</vt:i4>
      </vt:variant>
    </vt:vector>
  </HeadingPairs>
  <TitlesOfParts>
    <vt:vector size="58" baseType="lpstr">
      <vt:lpstr>Open Sans</vt:lpstr>
      <vt:lpstr>Calibri Light</vt:lpstr>
      <vt:lpstr>Arial</vt:lpstr>
      <vt:lpstr>Open Sans Semibold</vt:lpstr>
      <vt:lpstr>Calibri</vt:lpstr>
      <vt:lpstr>Office Theme</vt:lpstr>
      <vt:lpstr>Jak tworzyć dostępne cyfrowo dokumenty</vt:lpstr>
      <vt:lpstr>Plan szkolenia</vt:lpstr>
      <vt:lpstr>Czym jest dostępność cyfrowa?</vt:lpstr>
      <vt:lpstr>Czym jest dostępność cyfrowa 1/3</vt:lpstr>
      <vt:lpstr>Czym jest dostępność cyfrowa 2/3</vt:lpstr>
      <vt:lpstr>Czym jest dostępność cyfrowa 3/3</vt:lpstr>
      <vt:lpstr>Wymogi dostępności cyfrowej  dla dokumentów</vt:lpstr>
      <vt:lpstr>1. W Internecie i intranecie tylko dostępnie cyfrowo</vt:lpstr>
      <vt:lpstr>2. Ważne daty graniczne</vt:lpstr>
      <vt:lpstr>3. Dostęp alternatywny i żądanie dostępu</vt:lpstr>
      <vt:lpstr>4. Nie każdy dokument musisz udostępnić cyfrowo </vt:lpstr>
      <vt:lpstr>Planowanie dostępności cyfrowej dokumentów</vt:lpstr>
      <vt:lpstr>1. Przygotowanie pracowników</vt:lpstr>
      <vt:lpstr>2. Odpowiednie oprogramowanie</vt:lpstr>
      <vt:lpstr>3. Jasno określone priorytety</vt:lpstr>
      <vt:lpstr>4. Wymagania dla podwykonawców</vt:lpstr>
      <vt:lpstr>Podstawy dostępności cyfrowej dokumentów tekstowych (MS Word)</vt:lpstr>
      <vt:lpstr>1. Używaj wbudowanych stylów i nagłówków (MS Word) 1/2</vt:lpstr>
      <vt:lpstr>1. Używaj wbudowanych stylów i nagłówków (MS Word) 2/2</vt:lpstr>
      <vt:lpstr>2. Stosuj narzędzia do tworzenia list (MS Word)</vt:lpstr>
      <vt:lpstr>3. Twórz zrozumiałe linki (MS Word)</vt:lpstr>
      <vt:lpstr>4. Konstruuj tabele możliwie proste i z nagłówkami (MS Word) 1/2</vt:lpstr>
      <vt:lpstr>5. Konstruuj tabele możliwie proste i z nagłówkami (MS Word) 2/2</vt:lpstr>
      <vt:lpstr>6. Dodawaj opis alternatywny dla grafik i zdjęć (MS Word)</vt:lpstr>
      <vt:lpstr>7. Zapewnij odpowiedni kontrast treści do tła (MS Word)</vt:lpstr>
      <vt:lpstr>8. Określ język dokumentu (MS Word) 1/2</vt:lpstr>
      <vt:lpstr>9. Określ tytuł dokumentu (MS Word) 2/2</vt:lpstr>
      <vt:lpstr>10. Dobre praktyki dla dokumentów (MS Word)</vt:lpstr>
      <vt:lpstr>Podstawy dostępności cyfrowej arkuszy kalkulacyjnych (MS Excel)</vt:lpstr>
      <vt:lpstr>1. Nadaj unikatowe nazwy arkuszy (MS Excel)</vt:lpstr>
      <vt:lpstr>2. Konstruuj tabele możliwie proste i z nagłówkami (MS Excel)</vt:lpstr>
      <vt:lpstr>3. Zapewnij odpowiedni kontrast treści do tła (MS Excel)</vt:lpstr>
      <vt:lpstr>4. Dodaj alternatywę tekstową dla elementów graficznych (MS Excel)</vt:lpstr>
      <vt:lpstr>5. Tabelę z danymi i wykres tych danych prezentuj razem (MS Excel)</vt:lpstr>
      <vt:lpstr>6. Określ tytuł dokumentu (MS Excel)</vt:lpstr>
      <vt:lpstr>7. Dobre praktyki dla dokumentów (MS Excel)</vt:lpstr>
      <vt:lpstr>Podstawy dostępności cyfrowej prezentacji (MS PowerPoint)</vt:lpstr>
      <vt:lpstr>1. Stosuj wbudowane wzorce slajdów (MS PowerPoint) 1/2</vt:lpstr>
      <vt:lpstr>1. Stosuj wbudowane wzorce slajdów (MS PowerPoint) 2/2</vt:lpstr>
      <vt:lpstr>2. Zapewnij unikatowy tytuł każdego slajdu (MS PowerPoint)</vt:lpstr>
      <vt:lpstr>3. Dodawaj opis alternatywny dla grafik i zdjęć (MS PowerPoint)</vt:lpstr>
      <vt:lpstr>4. Twórz linki dopasowane do kontekstu (MS PowerPoint)</vt:lpstr>
      <vt:lpstr>5. Zapewnij odpowiedni kontrast treści do tła (MS PowerPoint)</vt:lpstr>
      <vt:lpstr>6. Dodawaj multimedia tylko dostępne cyfrowo (MS PowerPoint)</vt:lpstr>
      <vt:lpstr>7. Zapewnij alternatywę dla wykresów (MS PowerPoint)</vt:lpstr>
      <vt:lpstr>8. Określ język dokumentu (MS PowerPoint)</vt:lpstr>
      <vt:lpstr>9. Określ tytuł dokumentu (MS PowerPoint)</vt:lpstr>
      <vt:lpstr>11. Dobre praktyki dla dokumentów (MS PowerPoint)</vt:lpstr>
      <vt:lpstr>Dostępność cyfrowa dokumentów  — to prostsze niż myślisz</vt:lpstr>
      <vt:lpstr>Skup się na działaniach wielu, a nie na wielu działaniach</vt:lpstr>
      <vt:lpstr>Pytania?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tworzyć dostępne cyfrowo dokumenty</dc:title>
  <dc:creator/>
  <cp:lastModifiedBy/>
  <cp:revision>1</cp:revision>
  <dcterms:created xsi:type="dcterms:W3CDTF">2025-05-16T12:25:14Z</dcterms:created>
  <dcterms:modified xsi:type="dcterms:W3CDTF">2025-05-16T12:29:04Z</dcterms:modified>
</cp:coreProperties>
</file>