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73" r:id="rId4"/>
    <p:sldId id="278" r:id="rId5"/>
    <p:sldId id="259" r:id="rId6"/>
    <p:sldId id="276" r:id="rId7"/>
    <p:sldId id="288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24380825" cy="13714413"/>
  <p:notesSz cx="6797675" cy="9926638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0D72C28-98CB-45A6-A733-5D0D5D1E7208}">
          <p14:sldIdLst>
            <p14:sldId id="257"/>
            <p14:sldId id="258"/>
            <p14:sldId id="273"/>
            <p14:sldId id="278"/>
            <p14:sldId id="259"/>
            <p14:sldId id="276"/>
            <p14:sldId id="288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F79"/>
    <a:srgbClr val="D8222C"/>
    <a:srgbClr val="FF0016"/>
    <a:srgbClr val="0F3C74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260157" y="4266365"/>
            <a:ext cx="20323134" cy="5463034"/>
          </a:xfrm>
        </p:spPr>
        <p:txBody>
          <a:bodyPr/>
          <a:lstStyle/>
          <a:p>
            <a:pPr algn="ctr"/>
            <a:r>
              <a:rPr lang="pl-PL" sz="11500" dirty="0" smtClean="0"/>
              <a:t>Ocena merytoryczna </a:t>
            </a:r>
            <a:br>
              <a:rPr lang="pl-PL" sz="11500" dirty="0" smtClean="0"/>
            </a:br>
            <a:r>
              <a:rPr lang="pl-PL" dirty="0" smtClean="0"/>
              <a:t>wniosków aplikacyjnych </a:t>
            </a:r>
            <a:br>
              <a:rPr lang="pl-PL" dirty="0" smtClean="0"/>
            </a:br>
            <a:r>
              <a:rPr lang="pl-PL" dirty="0" smtClean="0"/>
              <a:t>o dofinansowanie w ramach </a:t>
            </a:r>
            <a:br>
              <a:rPr lang="pl-PL" dirty="0" smtClean="0"/>
            </a:br>
            <a:r>
              <a:rPr lang="pl-PL" dirty="0" smtClean="0"/>
              <a:t>Funduszy Norweskich 2014-2021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0153-C3D1-4B62-A437-E57CAB8AEB13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Barbara Bartik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0553" y="94794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172635"/>
            <a:ext cx="21861705" cy="4431983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Doświadczenie wnioskodawcy </a:t>
            </a:r>
            <a:r>
              <a:rPr lang="pl-PL" sz="7200" dirty="0" smtClean="0">
                <a:solidFill>
                  <a:srgbClr val="0F3C74"/>
                </a:solidFill>
              </a:rPr>
              <a:t/>
            </a:r>
            <a:br>
              <a:rPr lang="pl-PL" sz="7200" dirty="0" smtClean="0">
                <a:solidFill>
                  <a:srgbClr val="0F3C74"/>
                </a:solidFill>
              </a:rPr>
            </a:br>
            <a:r>
              <a:rPr lang="pl-PL" sz="7200" dirty="0" smtClean="0">
                <a:solidFill>
                  <a:srgbClr val="0F3C74"/>
                </a:solidFill>
              </a:rPr>
              <a:t>i </a:t>
            </a:r>
            <a:r>
              <a:rPr lang="pl-PL" sz="7200" dirty="0">
                <a:solidFill>
                  <a:srgbClr val="0F3C74"/>
                </a:solidFill>
              </a:rPr>
              <a:t>partnerów – </a:t>
            </a:r>
            <a:r>
              <a:rPr lang="pl-PL" sz="7200" i="1" dirty="0">
                <a:solidFill>
                  <a:srgbClr val="0F3C74"/>
                </a:solidFill>
              </a:rPr>
              <a:t>o ile dotyczy</a:t>
            </a:r>
            <a:r>
              <a:rPr lang="pl-PL" sz="7200" dirty="0">
                <a:solidFill>
                  <a:srgbClr val="0F3C74"/>
                </a:solidFill>
              </a:rPr>
              <a:t> </a:t>
            </a:r>
            <a:r>
              <a:rPr lang="en-GB" sz="7200" dirty="0">
                <a:solidFill>
                  <a:srgbClr val="0F3C74"/>
                </a:solidFill>
              </a:rPr>
              <a:t>(Experience)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10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3402094"/>
            <a:ext cx="21861705" cy="9187986"/>
          </a:xfrm>
        </p:spPr>
        <p:txBody>
          <a:bodyPr>
            <a:normAutofit/>
          </a:bodyPr>
          <a:lstStyle/>
          <a:p>
            <a:r>
              <a:rPr lang="pl-PL" sz="4800" b="1" dirty="0" smtClean="0">
                <a:solidFill>
                  <a:srgbClr val="3EAF79"/>
                </a:solidFill>
              </a:rPr>
              <a:t>Pkt 4.1. </a:t>
            </a:r>
            <a:r>
              <a:rPr lang="pl-PL" sz="4800" b="1" dirty="0"/>
              <a:t>Czy doświadczenie Wnioskodawcy oraz Partnera(ów) w realizacji projektów finansowanych ze źródeł zewnętrznych (m.in. Funduszy Norweskich lub unijnych) bądź krajowych jest adekwatne do skali projektu? </a:t>
            </a:r>
            <a:r>
              <a:rPr lang="pl-PL" sz="4800" b="1" dirty="0" smtClean="0"/>
              <a:t>– </a:t>
            </a:r>
            <a:r>
              <a:rPr lang="pl-PL" sz="4800" b="1" dirty="0" smtClean="0">
                <a:solidFill>
                  <a:srgbClr val="C00000"/>
                </a:solidFill>
              </a:rPr>
              <a:t>max. 4 pkt.</a:t>
            </a:r>
            <a:endParaRPr lang="pl-PL" sz="48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4.2. </a:t>
            </a:r>
            <a:r>
              <a:rPr lang="pl-PL" sz="4800" b="1" dirty="0"/>
              <a:t>Czy potencjał kadrowy Wnioskodawcy </a:t>
            </a:r>
            <a:r>
              <a:rPr lang="pl-PL" sz="4800" b="1" dirty="0" smtClean="0"/>
              <a:t>oraz </a:t>
            </a:r>
            <a:r>
              <a:rPr lang="pl-PL" sz="4800" b="1" dirty="0"/>
              <a:t>Partnera(ów) jest wystarczający </a:t>
            </a:r>
            <a:r>
              <a:rPr lang="pl-PL" sz="4800" b="1" dirty="0" smtClean="0"/>
              <a:t>w </a:t>
            </a:r>
            <a:r>
              <a:rPr lang="pl-PL" sz="4800" b="1" dirty="0"/>
              <a:t>odniesieniu do planowanego zakresu projektu?</a:t>
            </a:r>
            <a:r>
              <a:rPr lang="pl-PL" sz="4800" b="1" dirty="0" smtClean="0"/>
              <a:t> </a:t>
            </a:r>
            <a:br>
              <a:rPr lang="pl-PL" sz="4800" b="1" dirty="0" smtClean="0"/>
            </a:br>
            <a:r>
              <a:rPr lang="pl-PL" sz="4800" b="1" dirty="0" smtClean="0"/>
              <a:t>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4 </a:t>
            </a:r>
            <a:r>
              <a:rPr lang="pl-PL" sz="4800" b="1" dirty="0">
                <a:solidFill>
                  <a:srgbClr val="C00000"/>
                </a:solidFill>
              </a:rPr>
              <a:t>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4.3. </a:t>
            </a:r>
            <a:r>
              <a:rPr lang="pl-PL" sz="4800" b="1" dirty="0"/>
              <a:t>Czy zaplecze lokalowe i sprzętowe Wnioskodawcy oraz Partnera(ów), a także potencjał finansowy niezbędny do realizacji projektu są wystarczające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2 </a:t>
            </a:r>
            <a:r>
              <a:rPr lang="pl-PL" sz="4800" b="1" dirty="0">
                <a:solidFill>
                  <a:srgbClr val="C00000"/>
                </a:solidFill>
              </a:rPr>
              <a:t>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  <a:endParaRPr lang="pl-PL" sz="480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11350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726634"/>
            <a:ext cx="21861705" cy="3323987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Wykonalność (</a:t>
            </a:r>
            <a:r>
              <a:rPr lang="pl-PL" sz="7200" dirty="0" err="1">
                <a:solidFill>
                  <a:srgbClr val="0F3C74"/>
                </a:solidFill>
              </a:rPr>
              <a:t>Feasibillty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10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4050621"/>
            <a:ext cx="21861705" cy="6138721"/>
          </a:xfrm>
        </p:spPr>
        <p:txBody>
          <a:bodyPr>
            <a:normAutofit/>
          </a:bodyPr>
          <a:lstStyle/>
          <a:p>
            <a:r>
              <a:rPr lang="pl-PL" sz="6000" b="1" dirty="0" smtClean="0">
                <a:solidFill>
                  <a:srgbClr val="3EAF79"/>
                </a:solidFill>
              </a:rPr>
              <a:t>Pkt 5.1. </a:t>
            </a:r>
            <a:r>
              <a:rPr lang="pl-PL" sz="6000" b="1" dirty="0"/>
              <a:t>Czy zaproponowany model zarządzania projektem jest adekwatny do skali projektu </a:t>
            </a:r>
            <a:r>
              <a:rPr lang="pl-PL" sz="6000" b="1" dirty="0" smtClean="0"/>
              <a:t>i </a:t>
            </a:r>
            <a:r>
              <a:rPr lang="pl-PL" sz="6000" b="1" dirty="0"/>
              <a:t>pozwoli na jego prawidłową realizację</a:t>
            </a:r>
            <a:r>
              <a:rPr lang="pl-PL" sz="6000" b="1" dirty="0" smtClean="0"/>
              <a:t>? 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  <a:endParaRPr lang="pl-PL" sz="60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6000" b="1" dirty="0">
                <a:solidFill>
                  <a:srgbClr val="3EAF79"/>
                </a:solidFill>
              </a:rPr>
              <a:t>Pkt </a:t>
            </a:r>
            <a:r>
              <a:rPr lang="pl-PL" sz="6000" b="1" dirty="0" smtClean="0">
                <a:solidFill>
                  <a:srgbClr val="3EAF79"/>
                </a:solidFill>
              </a:rPr>
              <a:t>5.2. </a:t>
            </a:r>
            <a:r>
              <a:rPr lang="pl-PL" sz="6000" b="1" dirty="0"/>
              <a:t>Czy zagrożenia/trudności zostały trafnie zidentyfikowane i czy zaproponowano adekwatne działania </a:t>
            </a:r>
            <a:r>
              <a:rPr lang="pl-PL" sz="6000" b="1" dirty="0" smtClean="0"/>
              <a:t>zaradcze? – </a:t>
            </a:r>
            <a:r>
              <a:rPr lang="pl-PL" sz="6000" b="1" dirty="0">
                <a:solidFill>
                  <a:srgbClr val="C00000"/>
                </a:solidFill>
              </a:rPr>
              <a:t>max. </a:t>
            </a:r>
            <a:r>
              <a:rPr lang="pl-PL" sz="6000" b="1" dirty="0" smtClean="0">
                <a:solidFill>
                  <a:srgbClr val="C00000"/>
                </a:solidFill>
              </a:rPr>
              <a:t>5 </a:t>
            </a:r>
            <a:r>
              <a:rPr lang="pl-PL" sz="6000" b="1" dirty="0">
                <a:solidFill>
                  <a:srgbClr val="C00000"/>
                </a:solidFill>
              </a:rPr>
              <a:t>pkt</a:t>
            </a:r>
            <a:r>
              <a:rPr lang="pl-PL" sz="60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20287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726636"/>
            <a:ext cx="21861705" cy="3323987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Trwałość projektu (</a:t>
            </a:r>
            <a:r>
              <a:rPr lang="pl-PL" sz="7200" dirty="0" err="1">
                <a:solidFill>
                  <a:srgbClr val="0F3C74"/>
                </a:solidFill>
              </a:rPr>
              <a:t>Sustainability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4050623"/>
            <a:ext cx="21861705" cy="4551461"/>
          </a:xfrm>
        </p:spPr>
        <p:txBody>
          <a:bodyPr>
            <a:normAutofit/>
          </a:bodyPr>
          <a:lstStyle/>
          <a:p>
            <a:r>
              <a:rPr lang="pl-PL" sz="6000" b="1" dirty="0"/>
              <a:t>Czy oczekiwane rezultaty będą miały długotrwały efekt </a:t>
            </a:r>
            <a:r>
              <a:rPr lang="pl-PL" sz="6000" b="1" dirty="0" smtClean="0"/>
              <a:t/>
            </a:r>
            <a:br>
              <a:rPr lang="pl-PL" sz="6000" b="1" dirty="0" smtClean="0"/>
            </a:br>
            <a:r>
              <a:rPr lang="pl-PL" sz="6000" b="1" dirty="0" smtClean="0"/>
              <a:t>i </a:t>
            </a:r>
            <a:r>
              <a:rPr lang="pl-PL" sz="6000" b="1" dirty="0"/>
              <a:t>przyczynią się do rozwoju w przedmiotowym zakresie</a:t>
            </a:r>
            <a:r>
              <a:rPr lang="pl-PL" sz="6000" b="1" dirty="0" smtClean="0"/>
              <a:t>? </a:t>
            </a:r>
            <a:br>
              <a:rPr lang="pl-PL" sz="6000" b="1" dirty="0" smtClean="0"/>
            </a:br>
            <a:r>
              <a:rPr lang="pl-PL" sz="6000" b="1" dirty="0" smtClean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  <a:endParaRPr lang="pl-PL" sz="6000" b="1" u="sng" dirty="0" smtClean="0">
              <a:solidFill>
                <a:srgbClr val="C00000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36808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2"/>
            <a:ext cx="21861705" cy="5103551"/>
          </a:xfrm>
        </p:spPr>
        <p:txBody>
          <a:bodyPr>
            <a:normAutofit/>
          </a:bodyPr>
          <a:lstStyle/>
          <a:p>
            <a:r>
              <a:rPr lang="pl-PL" sz="6000" b="1" dirty="0"/>
              <a:t>Czy projekt zawiera elementy współpracy międzynarodowej, angażujące Eurojust, Europol, Interpol lub Frontex? Jeśli tak, jaki jest stopień tej </a:t>
            </a:r>
            <a:r>
              <a:rPr lang="pl-PL" sz="6000" b="1" dirty="0" smtClean="0"/>
              <a:t>współpracy? </a:t>
            </a:r>
            <a:r>
              <a:rPr lang="pl-PL" sz="6000" b="1" dirty="0"/>
              <a:t/>
            </a:r>
            <a:br>
              <a:rPr lang="pl-PL" sz="6000" b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64861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2"/>
            <a:ext cx="21861705" cy="6380261"/>
          </a:xfrm>
        </p:spPr>
        <p:txBody>
          <a:bodyPr>
            <a:normAutofit/>
          </a:bodyPr>
          <a:lstStyle/>
          <a:p>
            <a:r>
              <a:rPr lang="pl-PL" sz="6000" b="1" dirty="0"/>
              <a:t>Czy projekt zawiera elementy poruszające takie zagadnienia jak: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handel </a:t>
            </a:r>
            <a:r>
              <a:rPr lang="pl-PL" sz="6000" b="1" dirty="0"/>
              <a:t>ludźmi (0-1 pkt),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zwalczanie </a:t>
            </a:r>
            <a:r>
              <a:rPr lang="pl-PL" sz="6000" b="1" dirty="0"/>
              <a:t>przemocy domowej(0-1 pkt),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zwalczanie </a:t>
            </a:r>
            <a:r>
              <a:rPr lang="pl-PL" sz="6000" b="1" dirty="0"/>
              <a:t>przemocy ze względu na płeć (0-1 pkt</a:t>
            </a:r>
            <a:r>
              <a:rPr lang="pl-PL" sz="6000" b="1" dirty="0" smtClean="0"/>
              <a:t>)? </a:t>
            </a:r>
            <a:r>
              <a:rPr lang="pl-PL" sz="6000" b="1" dirty="0"/>
              <a:t/>
            </a:r>
            <a:br>
              <a:rPr lang="pl-PL" sz="6000" b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3 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292721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2"/>
            <a:ext cx="21861705" cy="7294661"/>
          </a:xfrm>
        </p:spPr>
        <p:txBody>
          <a:bodyPr>
            <a:normAutofit/>
          </a:bodyPr>
          <a:lstStyle/>
          <a:p>
            <a:r>
              <a:rPr lang="pl-PL" sz="6000" b="1" dirty="0"/>
              <a:t>Czy projekt jest skierowany do jednostek </a:t>
            </a:r>
            <a:br>
              <a:rPr lang="pl-PL" sz="6000" b="1" dirty="0"/>
            </a:br>
            <a:r>
              <a:rPr lang="pl-PL" sz="6000" b="1" dirty="0"/>
              <a:t>z tzw. „Łańcucha sprawiedliwości”? Jeśli tak to w jakim stopniu?</a:t>
            </a:r>
          </a:p>
          <a:p>
            <a:pPr marL="0" indent="0">
              <a:buNone/>
            </a:pPr>
            <a:r>
              <a:rPr lang="pl-PL" sz="4800" i="1" dirty="0"/>
              <a:t>„Łańcuch sprawiedliwości” – współpraca pomiędzy instytucjami z obszaru spraw wewnętrznych, tj. Policja, Straż Graniczna, Urząd do Spraw Cudzoziemców, Państwowa Straż Pożarna oraz wymiaru sprawiedliwości, włączając sądy, prokuraturę i służby więzienne</a:t>
            </a:r>
            <a:r>
              <a:rPr lang="pl-PL" sz="4800" i="1" dirty="0" smtClean="0"/>
              <a:t>.</a:t>
            </a:r>
            <a:r>
              <a:rPr lang="pl-PL" sz="4800" b="1" i="1" dirty="0"/>
              <a:t/>
            </a:r>
            <a:br>
              <a:rPr lang="pl-PL" sz="4800" b="1" i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2 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53423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3402094"/>
            <a:ext cx="21861705" cy="9187986"/>
          </a:xfrm>
        </p:spPr>
        <p:txBody>
          <a:bodyPr>
            <a:normAutofit/>
          </a:bodyPr>
          <a:lstStyle/>
          <a:p>
            <a:r>
              <a:rPr lang="pl-PL" sz="6000" b="1" dirty="0"/>
              <a:t>Czy w realizację projektu jest zaangażowany partner norweski (merytorycznie/finansowo)? Jeśli tak to w jakim stopniu?</a:t>
            </a:r>
          </a:p>
          <a:p>
            <a:pPr marL="0" indent="0">
              <a:buNone/>
            </a:pPr>
            <a:r>
              <a:rPr lang="pl-PL" sz="6000" b="1" dirty="0" smtClean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18170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751147"/>
            <a:ext cx="21861705" cy="1769715"/>
          </a:xfrm>
        </p:spPr>
        <p:txBody>
          <a:bodyPr/>
          <a:lstStyle/>
          <a:p>
            <a:pPr algn="ctr"/>
            <a:r>
              <a:rPr lang="pl-PL" sz="11500" dirty="0" smtClean="0"/>
              <a:t>Punktacja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6000" dirty="0"/>
              <a:t>Wniosek może otrzymać </a:t>
            </a:r>
            <a:r>
              <a:rPr lang="pl-PL" sz="6000" b="1" dirty="0"/>
              <a:t>maksymalnie 115 punktów </a:t>
            </a:r>
            <a:r>
              <a:rPr lang="pl-PL" sz="6000" b="1" dirty="0" smtClean="0"/>
              <a:t/>
            </a:r>
            <a:br>
              <a:rPr lang="pl-PL" sz="6000" b="1" dirty="0" smtClean="0"/>
            </a:br>
            <a:r>
              <a:rPr lang="pl-PL" sz="6000" dirty="0" smtClean="0"/>
              <a:t>– </a:t>
            </a:r>
            <a:r>
              <a:rPr lang="pl-PL" sz="6000" dirty="0"/>
              <a:t>100 pkt. za </a:t>
            </a:r>
            <a:r>
              <a:rPr lang="pl-PL" sz="6000" b="1" dirty="0"/>
              <a:t>kryteria merytoryczne</a:t>
            </a:r>
            <a:r>
              <a:rPr lang="pl-PL" sz="6000" dirty="0"/>
              <a:t> i 15 pkt. za </a:t>
            </a:r>
            <a:r>
              <a:rPr lang="pl-PL" sz="6000" b="1" dirty="0"/>
              <a:t>kryteria dodatkowe</a:t>
            </a:r>
            <a:r>
              <a:rPr lang="pl-PL" sz="6000" dirty="0"/>
              <a:t>.</a:t>
            </a:r>
            <a:endParaRPr lang="pl-PL" sz="6000" dirty="0" smtClean="0"/>
          </a:p>
          <a:p>
            <a:r>
              <a:rPr lang="pl-PL" sz="6000" dirty="0"/>
              <a:t>Wnioski, które spełnią kryteria dopuszczające i otrzymają </a:t>
            </a:r>
            <a:r>
              <a:rPr lang="pl-PL" sz="6000" dirty="0" smtClean="0"/>
              <a:t/>
            </a:r>
            <a:br>
              <a:rPr lang="pl-PL" sz="6000" dirty="0" smtClean="0"/>
            </a:br>
            <a:r>
              <a:rPr lang="pl-PL" sz="6000" b="1" dirty="0" smtClean="0"/>
              <a:t>min</a:t>
            </a:r>
            <a:r>
              <a:rPr lang="pl-PL" sz="6000" b="1" dirty="0"/>
              <a:t>. 65 pkt.</a:t>
            </a:r>
            <a:r>
              <a:rPr lang="pl-PL" sz="6000" dirty="0"/>
              <a:t>, zostaną </a:t>
            </a:r>
            <a:r>
              <a:rPr lang="pl-PL" sz="6000" u="sng" dirty="0"/>
              <a:t>zarekomendowane</a:t>
            </a:r>
            <a:r>
              <a:rPr lang="pl-PL" sz="6000" dirty="0"/>
              <a:t> do </a:t>
            </a:r>
            <a:r>
              <a:rPr lang="pl-PL" sz="6000" dirty="0" smtClean="0"/>
              <a:t>dofinansowania </a:t>
            </a:r>
            <a:br>
              <a:rPr lang="pl-PL" sz="6000" dirty="0" smtClean="0"/>
            </a:br>
            <a:r>
              <a:rPr lang="pl-PL" sz="6000" dirty="0" smtClean="0"/>
              <a:t>– nie jest to równoznaczne z przyznaniem dofinansowania.</a:t>
            </a:r>
          </a:p>
          <a:p>
            <a:r>
              <a:rPr lang="pl-PL" sz="6000" dirty="0"/>
              <a:t>Dofinansowane zostaną </a:t>
            </a:r>
            <a:r>
              <a:rPr lang="pl-PL" sz="6000" b="1" dirty="0"/>
              <a:t>projekty mieszczące się w limicie dostępnych środków</a:t>
            </a:r>
            <a:r>
              <a:rPr lang="pl-PL" sz="6000" dirty="0"/>
              <a:t>.</a:t>
            </a:r>
          </a:p>
          <a:p>
            <a:endParaRPr lang="pl-PL" sz="6000" dirty="0" smtClean="0"/>
          </a:p>
          <a:p>
            <a:endParaRPr lang="pl-PL" dirty="0" smtClean="0">
              <a:solidFill>
                <a:srgbClr val="3EAF79"/>
              </a:solidFill>
            </a:endParaRPr>
          </a:p>
          <a:p>
            <a:endParaRPr lang="pl-PL" dirty="0" smtClean="0"/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9879" y="226707"/>
            <a:ext cx="3780946" cy="378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958895"/>
            <a:ext cx="21861705" cy="1354217"/>
          </a:xfrm>
        </p:spPr>
        <p:txBody>
          <a:bodyPr/>
          <a:lstStyle/>
          <a:p>
            <a:pPr algn="ctr"/>
            <a:r>
              <a:rPr lang="pl-PL" sz="8800" dirty="0" smtClean="0">
                <a:solidFill>
                  <a:srgbClr val="0F3C74"/>
                </a:solidFill>
              </a:rPr>
              <a:t>Kryteria dopuszczające</a:t>
            </a:r>
            <a:endParaRPr lang="pl-PL" sz="8800" dirty="0"/>
          </a:p>
        </p:txBody>
      </p:sp>
      <p:sp>
        <p:nvSpPr>
          <p:cNvPr id="6" name="Prostokąt 5"/>
          <p:cNvSpPr/>
          <p:nvPr/>
        </p:nvSpPr>
        <p:spPr>
          <a:xfrm>
            <a:off x="1759789" y="2743201"/>
            <a:ext cx="20737901" cy="921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nr 1 (</a:t>
            </a:r>
            <a:r>
              <a:rPr lang="pl-PL" sz="40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Adekwatność projektu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minimalna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punktów dopuszczających wniosek 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dalszej oceny merytorycznej 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ew. rekomendacji wynosi </a:t>
            </a:r>
            <a:r>
              <a:rPr lang="pl-PL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 pkt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</a:p>
          <a:p>
            <a:pPr marL="453390" algn="just">
              <a:lnSpc>
                <a:spcPct val="115000"/>
              </a:lnSpc>
              <a:spcAft>
                <a:spcPts val="0"/>
              </a:spcAft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jednocześnie:</a:t>
            </a:r>
            <a:endParaRPr lang="pl-P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wybranie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wnioskodawcę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wskaźnika wskazanego dla Programu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Sprawy wewnętrzne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(zgodnie z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Regulaminem naboru i wyboru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(1.1.);</a:t>
            </a:r>
            <a:endParaRPr lang="pl-P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określenie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własnego wskaźnika dla projektu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(1.2.)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projektu prowadzonego w partnerstwie z instytucją norweską – </a:t>
            </a: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wybranie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wnioskodawcę 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wskaźnika bilateralnego wskazanego dla Programu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Sprawy wewnętrzne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(zgodnie z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Regulaminem naboru i wyboru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(1.3)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wpisywanie się projektu w </a:t>
            </a: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 i rezultaty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obszaru PA 20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tj. uzyskanie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 8 pkt. w </a:t>
            </a:r>
            <a:r>
              <a:rPr lang="pl-PL" sz="4000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1.4.</a:t>
            </a:r>
            <a:endParaRPr lang="pl-PL" sz="4000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nr 2 (</a:t>
            </a:r>
            <a:r>
              <a:rPr lang="pl-PL" sz="40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Budżet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dla którego 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minimalna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liczba punktów dopuszczających wniosek do dalszej oceny merytorycznej i ew. rekomendacji wynosi 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pkt.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niespełnienia któregokolwiek z powyższych kryteriów, wniosek podlega odrzuceniu.</a:t>
            </a:r>
            <a:endParaRPr lang="pl-PL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9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Adekwatność projektu (</a:t>
            </a:r>
            <a:r>
              <a:rPr lang="pl-PL" sz="7200" dirty="0" err="1">
                <a:solidFill>
                  <a:srgbClr val="0F3C74"/>
                </a:solidFill>
              </a:rPr>
              <a:t>Relevance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38 pkt. </a:t>
            </a:r>
            <a:r>
              <a:rPr lang="pl-PL" sz="4400" dirty="0" smtClean="0"/>
              <a:t>/ Min. 19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3EAF79"/>
                </a:solidFill>
              </a:rPr>
              <a:t>Pkt 1.1. </a:t>
            </a:r>
            <a:r>
              <a:rPr lang="pl-PL" sz="3600" b="1" dirty="0" smtClean="0"/>
              <a:t>Czy </a:t>
            </a:r>
            <a:r>
              <a:rPr lang="pl-PL" sz="3600" b="1" dirty="0"/>
              <a:t>wnioskodawca wybrał co najmniej jeden wskaźnik wskazany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dirty="0" smtClean="0"/>
              <a:t>dla </a:t>
            </a:r>
            <a:r>
              <a:rPr lang="pl-PL" sz="3600" b="1" dirty="0"/>
              <a:t>Programu </a:t>
            </a:r>
            <a:r>
              <a:rPr lang="pl-PL" sz="3600" b="1" i="1" dirty="0"/>
              <a:t>Sprawy wewnętrzne</a:t>
            </a:r>
            <a:r>
              <a:rPr lang="pl-PL" sz="3600" b="1" i="1" dirty="0" smtClean="0"/>
              <a:t>? </a:t>
            </a:r>
            <a:r>
              <a:rPr lang="pl-PL" sz="3600" b="1" dirty="0" smtClean="0"/>
              <a:t>(TAK/NIE)</a:t>
            </a:r>
            <a:endParaRPr lang="pl-PL" sz="3600" b="1" i="1" dirty="0" smtClean="0"/>
          </a:p>
          <a:p>
            <a:pPr algn="just"/>
            <a:r>
              <a:rPr lang="pl-PL" sz="3600" dirty="0"/>
              <a:t>Wnioskodawca powinien stosować/wybrać tylko wskaźnik(i), do którego(</a:t>
            </a:r>
            <a:r>
              <a:rPr lang="pl-PL" sz="3600" dirty="0" err="1"/>
              <a:t>ych</a:t>
            </a:r>
            <a:r>
              <a:rPr lang="pl-PL" sz="3600" dirty="0"/>
              <a:t>) osiągnięcia przyczyni się dany projekt. </a:t>
            </a:r>
            <a:r>
              <a:rPr lang="pl-PL" sz="3600" b="1" dirty="0"/>
              <a:t>Obligatoryjne</a:t>
            </a:r>
            <a:r>
              <a:rPr lang="pl-PL" sz="3600" dirty="0"/>
              <a:t> jest wybranie co najmniej jednego wskaźnika </a:t>
            </a:r>
            <a:r>
              <a:rPr lang="pl-PL" sz="3600" u="sng" dirty="0"/>
              <a:t>w zakresie rezultatów dla Programu </a:t>
            </a:r>
            <a:endParaRPr lang="pl-PL" sz="3600" u="sng" dirty="0" smtClean="0"/>
          </a:p>
          <a:p>
            <a:pPr algn="just"/>
            <a:endParaRPr lang="pl-PL" sz="3600" u="sng" dirty="0" smtClean="0"/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  <p:pic>
        <p:nvPicPr>
          <p:cNvPr id="24" name="Obraz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2404" y="5659435"/>
            <a:ext cx="16667909" cy="715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5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Adekwatność projektu (</a:t>
            </a:r>
            <a:r>
              <a:rPr lang="pl-PL" sz="7200" dirty="0" err="1">
                <a:solidFill>
                  <a:srgbClr val="0F3C74"/>
                </a:solidFill>
              </a:rPr>
              <a:t>Relevance</a:t>
            </a:r>
            <a:r>
              <a:rPr lang="pl-PL" sz="7200" dirty="0" smtClean="0">
                <a:solidFill>
                  <a:srgbClr val="0F3C74"/>
                </a:solidFill>
              </a:rPr>
              <a:t>)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5400" b="1" dirty="0" smtClean="0">
                <a:solidFill>
                  <a:srgbClr val="3EAF79"/>
                </a:solidFill>
              </a:rPr>
              <a:t>Pkt 1.2. </a:t>
            </a:r>
            <a:r>
              <a:rPr lang="pl-PL" sz="5400" b="1" dirty="0"/>
              <a:t>Czy wnioskodawca określił co najmniej jeden wskaźnik własny dla projektu</a:t>
            </a:r>
            <a:r>
              <a:rPr lang="pl-PL" sz="5400" b="1" dirty="0" smtClean="0"/>
              <a:t>? (TAK/NIE)</a:t>
            </a:r>
          </a:p>
          <a:p>
            <a:endParaRPr lang="pl-PL" sz="5400" b="1" dirty="0"/>
          </a:p>
          <a:p>
            <a:r>
              <a:rPr lang="pl-PL" sz="5400" dirty="0"/>
              <a:t>Obligatoryjne jest wpisanie </a:t>
            </a:r>
            <a:r>
              <a:rPr lang="pl-PL" sz="5400" u="sng" dirty="0"/>
              <a:t>co najmniej jednego </a:t>
            </a:r>
            <a:r>
              <a:rPr lang="pl-PL" sz="5400" dirty="0"/>
              <a:t>wskaźnika dla projektu, </a:t>
            </a:r>
            <a:r>
              <a:rPr lang="pl-PL" sz="5400" u="sng" dirty="0"/>
              <a:t>stworzonego przez wnioskodawcę</a:t>
            </a:r>
            <a:r>
              <a:rPr lang="pl-PL" sz="5400" dirty="0"/>
              <a:t>. Wskaźnik może dotyczyć </a:t>
            </a:r>
            <a:r>
              <a:rPr lang="pl-PL" sz="5400" u="sng" dirty="0"/>
              <a:t>działań ogólnych </a:t>
            </a:r>
            <a:r>
              <a:rPr lang="pl-PL" sz="5400" dirty="0"/>
              <a:t>w projekcie bądź </a:t>
            </a:r>
            <a:r>
              <a:rPr lang="pl-PL" sz="5400" u="sng" dirty="0"/>
              <a:t>działań bilateralnych</a:t>
            </a:r>
            <a:r>
              <a:rPr lang="pl-PL" sz="5400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128171"/>
            <a:ext cx="21861705" cy="1015663"/>
          </a:xfrm>
        </p:spPr>
        <p:txBody>
          <a:bodyPr/>
          <a:lstStyle/>
          <a:p>
            <a:pPr algn="ctr"/>
            <a:r>
              <a:rPr lang="pl-PL" sz="6600" dirty="0"/>
              <a:t>Adekwatność projektu (</a:t>
            </a:r>
            <a:r>
              <a:rPr lang="pl-PL" sz="6600" dirty="0" err="1"/>
              <a:t>Relevance</a:t>
            </a:r>
            <a:r>
              <a:rPr lang="pl-PL" sz="6600" dirty="0"/>
              <a:t>)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1260386" y="2711980"/>
            <a:ext cx="21582361" cy="9187986"/>
          </a:xfrm>
        </p:spPr>
        <p:txBody>
          <a:bodyPr numCol="1">
            <a:noAutofit/>
          </a:bodyPr>
          <a:lstStyle/>
          <a:p>
            <a:r>
              <a:rPr lang="pl-PL" sz="4400" b="1" dirty="0" smtClean="0">
                <a:solidFill>
                  <a:srgbClr val="3EAF79"/>
                </a:solidFill>
              </a:rPr>
              <a:t>Pkt 1.3. </a:t>
            </a:r>
            <a:r>
              <a:rPr lang="pl-PL" sz="4400" b="1" dirty="0"/>
              <a:t>Czy wnioskodawca wybrał co najmniej jeden wskaźnik bilateralny wskazany dla Programu </a:t>
            </a:r>
            <a:r>
              <a:rPr lang="pl-PL" sz="4400" b="1" i="1" dirty="0"/>
              <a:t>Sprawy wewnętrzne? (o ile dotyczy</a:t>
            </a:r>
            <a:r>
              <a:rPr lang="pl-PL" sz="4400" b="1" i="1" dirty="0" smtClean="0"/>
              <a:t>) </a:t>
            </a:r>
            <a:r>
              <a:rPr lang="pl-PL" sz="4400" b="1" dirty="0" smtClean="0"/>
              <a:t>(TAK/NIE)</a:t>
            </a:r>
            <a:endParaRPr lang="pl-PL" sz="4400" b="1" dirty="0"/>
          </a:p>
          <a:p>
            <a:r>
              <a:rPr lang="pl-PL" sz="3600" dirty="0"/>
              <a:t>W przypadku projektów realizowanych we współpracy z instytucją norweską obligatoryjne jest wybranie co najmniej jednego ze wskaźników </a:t>
            </a:r>
            <a:r>
              <a:rPr lang="pl-PL" sz="3600" b="1" u="sng" dirty="0">
                <a:solidFill>
                  <a:srgbClr val="FF0016"/>
                </a:solidFill>
              </a:rPr>
              <a:t>w zakresie rezultatów </a:t>
            </a:r>
            <a:r>
              <a:rPr lang="pl-PL" sz="3600" dirty="0"/>
              <a:t>wskazanych dla Programu „Sprawy wewnętrzne”. </a:t>
            </a:r>
          </a:p>
          <a:p>
            <a:endParaRPr lang="pl-PL" sz="4400" b="1" dirty="0" smtClean="0">
              <a:solidFill>
                <a:srgbClr val="3EAF79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654138"/>
              </p:ext>
            </p:extLst>
          </p:nvPr>
        </p:nvGraphicFramePr>
        <p:xfrm>
          <a:off x="5227606" y="5710686"/>
          <a:ext cx="17183820" cy="6918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1910"/>
                <a:gridCol w="8591910"/>
              </a:tblGrid>
              <a:tr h="4924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Oczekiwane cele i rezultaty Programu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Wskaźnik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Cel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Wzmocniona współpraca pomiędzy polskimi i norweskimi podmiotami zaangażowanymi w Program „Sprawy wewnętrzne”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>
                          <a:effectLst/>
                        </a:rPr>
                        <a:t>Udział procentowy organizacji, które stosują wiedzę zdobytą w ramach partnerstwa dwustronnego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602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>
                          <a:effectLst/>
                        </a:rPr>
                        <a:t>Poziom zadowolenia z partnerstwa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Poziom zaufania między współpracującymi podmiotami w państwach będących beneficjentami </a:t>
                      </a:r>
                      <a:r>
                        <a:rPr lang="pl-PL" sz="2800" dirty="0" smtClean="0">
                          <a:effectLst/>
                        </a:rPr>
                        <a:t/>
                      </a:r>
                      <a:br>
                        <a:rPr lang="pl-PL" sz="2800" dirty="0" smtClean="0">
                          <a:effectLst/>
                        </a:rPr>
                      </a:br>
                      <a:r>
                        <a:rPr lang="pl-PL" sz="2800" dirty="0" smtClean="0">
                          <a:effectLst/>
                        </a:rPr>
                        <a:t>i </a:t>
                      </a:r>
                      <a:r>
                        <a:rPr lang="pl-PL" sz="2800" dirty="0">
                          <a:effectLst/>
                        </a:rPr>
                        <a:t>w Państwie-Darczyńcy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solidFill>
                            <a:srgbClr val="FFC000"/>
                          </a:solidFill>
                          <a:effectLst/>
                        </a:rPr>
                        <a:t>Rezultat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solidFill>
                            <a:srgbClr val="FFC000"/>
                          </a:solidFill>
                          <a:effectLst/>
                        </a:rPr>
                        <a:t>Budowanie potencjału w celu wzmocnienia praworządności</a:t>
                      </a:r>
                      <a:endParaRPr lang="pl-PL" sz="28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</a:rPr>
                        <a:t>Liczba seminariów, szkoleń i warsztatów między polskimi i norweskimi organami ścigania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10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</a:rPr>
                        <a:t>Liczba projektów obejmujących współpracę z partnerem projektu z Państwa-Darczyńcy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12275" y="6334125"/>
            <a:ext cx="24380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558840"/>
            <a:ext cx="21861705" cy="1107996"/>
          </a:xfrm>
        </p:spPr>
        <p:txBody>
          <a:bodyPr/>
          <a:lstStyle/>
          <a:p>
            <a:pPr algn="ctr"/>
            <a:r>
              <a:rPr lang="pl-PL" sz="7200" dirty="0"/>
              <a:t>Adekwatność projektu (</a:t>
            </a:r>
            <a:r>
              <a:rPr lang="pl-PL" sz="7200" dirty="0" err="1"/>
              <a:t>Relevance</a:t>
            </a:r>
            <a:r>
              <a:rPr lang="pl-PL" sz="7200" dirty="0" smtClean="0"/>
              <a:t>)</a:t>
            </a:r>
            <a:endParaRPr lang="en-GB" dirty="0">
              <a:solidFill>
                <a:srgbClr val="D8222C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60386" y="2070340"/>
            <a:ext cx="21861705" cy="10386203"/>
          </a:xfrm>
        </p:spPr>
        <p:txBody>
          <a:bodyPr>
            <a:normAutofit/>
          </a:bodyPr>
          <a:lstStyle/>
          <a:p>
            <a:pPr lvl="1"/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1.4. </a:t>
            </a:r>
            <a:r>
              <a:rPr lang="pl-PL" sz="3600" b="1" dirty="0"/>
              <a:t>Projekt wpisuje się w cel obszaru programowego, tj</a:t>
            </a:r>
            <a:r>
              <a:rPr lang="pl-PL" sz="3600" b="1" i="1" dirty="0"/>
              <a:t>. Poprawa zdolności organów ścigania </a:t>
            </a:r>
            <a:r>
              <a:rPr lang="pl-PL" sz="3600" b="1" i="1" dirty="0" smtClean="0"/>
              <a:t>do </a:t>
            </a:r>
            <a:r>
              <a:rPr lang="pl-PL" sz="3600" b="1" i="1" dirty="0"/>
              <a:t>zapobiegania </a:t>
            </a:r>
            <a:r>
              <a:rPr lang="pl-PL" sz="3600" b="1" i="1" dirty="0" smtClean="0"/>
              <a:t>i </a:t>
            </a:r>
            <a:r>
              <a:rPr lang="pl-PL" sz="3600" b="1" i="1" dirty="0"/>
              <a:t>wykrywania przestępczości zorganizowanej</a:t>
            </a:r>
            <a:r>
              <a:rPr lang="pl-PL" sz="3600" b="1" dirty="0"/>
              <a:t> </a:t>
            </a:r>
            <a:r>
              <a:rPr lang="pl-PL" sz="3600" b="1" dirty="0" smtClean="0"/>
              <a:t>i </a:t>
            </a:r>
            <a:r>
              <a:rPr lang="pl-PL" sz="3600" b="1" dirty="0"/>
              <a:t>wybrany/e rezultat/y określony/e </a:t>
            </a:r>
            <a:r>
              <a:rPr lang="pl-PL" sz="3600" b="1" dirty="0" smtClean="0"/>
              <a:t>dla </a:t>
            </a:r>
            <a:r>
              <a:rPr lang="pl-PL" sz="3600" b="1" dirty="0"/>
              <a:t>tego obszaru, tj. </a:t>
            </a:r>
            <a:endParaRPr lang="pl-PL" sz="2800" b="1" dirty="0"/>
          </a:p>
          <a:p>
            <a:pPr lvl="1"/>
            <a:r>
              <a:rPr lang="pl-PL" sz="3600" b="1" i="1" dirty="0"/>
              <a:t>Zwiększona skuteczność polskich służb ścigania</a:t>
            </a:r>
            <a:r>
              <a:rPr lang="pl-PL" sz="3600" b="1" dirty="0"/>
              <a:t> oraz </a:t>
            </a:r>
            <a:endParaRPr lang="pl-PL" sz="2800" b="1" dirty="0"/>
          </a:p>
          <a:p>
            <a:pPr lvl="1"/>
            <a:r>
              <a:rPr lang="pl-PL" sz="3600" b="1" i="1" dirty="0"/>
              <a:t>Zwiększona skuteczność współpracy międzynarodowej pomiędzy organami ścigania.</a:t>
            </a:r>
            <a:endParaRPr lang="pl-PL" sz="2800" b="1" dirty="0"/>
          </a:p>
          <a:p>
            <a:pPr marL="0" indent="0">
              <a:buNone/>
            </a:pPr>
            <a:r>
              <a:rPr lang="pl-PL" sz="3600" b="1" dirty="0" smtClean="0">
                <a:solidFill>
                  <a:srgbClr val="C00000"/>
                </a:solidFill>
              </a:rPr>
              <a:t>- min</a:t>
            </a:r>
            <a:r>
              <a:rPr lang="pl-PL" sz="3600" b="1" dirty="0">
                <a:solidFill>
                  <a:srgbClr val="C00000"/>
                </a:solidFill>
              </a:rPr>
              <a:t>. 8 pkt. / max. 15 pkt.</a:t>
            </a:r>
            <a:endParaRPr lang="pl-PL" sz="3200" b="1" dirty="0" smtClean="0">
              <a:solidFill>
                <a:srgbClr val="C00000"/>
              </a:solidFill>
            </a:endParaRPr>
          </a:p>
          <a:p>
            <a:r>
              <a:rPr lang="pl-PL" sz="3600" b="1" dirty="0" smtClean="0">
                <a:solidFill>
                  <a:srgbClr val="3EAF79"/>
                </a:solidFill>
              </a:rPr>
              <a:t>Pkt 1.5. </a:t>
            </a:r>
            <a:r>
              <a:rPr lang="pl-PL" sz="3600" b="1" dirty="0" smtClean="0"/>
              <a:t>Czy </a:t>
            </a:r>
            <a:r>
              <a:rPr lang="pl-PL" sz="3600" b="1" dirty="0"/>
              <a:t>w sposób wystarczający uzasadniono potrzebę realizacji projektu</a:t>
            </a:r>
            <a:r>
              <a:rPr lang="pl-PL" sz="3600" b="1" dirty="0" smtClean="0">
                <a:solidFill>
                  <a:schemeClr val="tx1"/>
                </a:solidFill>
              </a:rPr>
              <a:t>?</a:t>
            </a:r>
            <a:r>
              <a:rPr lang="pl-PL" sz="3600" b="1" dirty="0" smtClean="0">
                <a:solidFill>
                  <a:srgbClr val="C00000"/>
                </a:solidFill>
              </a:rPr>
              <a:t> – max 10 pkt.</a:t>
            </a:r>
          </a:p>
          <a:p>
            <a:r>
              <a:rPr lang="pl-PL" sz="3600" b="1" dirty="0" smtClean="0">
                <a:solidFill>
                  <a:srgbClr val="3EAF79"/>
                </a:solidFill>
              </a:rPr>
              <a:t>Pkt 1.6.</a:t>
            </a:r>
            <a:r>
              <a:rPr lang="pl-PL" sz="3600" dirty="0" smtClean="0"/>
              <a:t> </a:t>
            </a:r>
            <a:r>
              <a:rPr lang="pl-PL" sz="3600" b="1" dirty="0" smtClean="0"/>
              <a:t>Czy wskazana grupa docelowa (interesariusze) jest adekwatna do założeń projektu </a:t>
            </a:r>
            <a:br>
              <a:rPr lang="pl-PL" sz="3600" b="1" dirty="0" smtClean="0"/>
            </a:br>
            <a:r>
              <a:rPr lang="pl-PL" sz="3600" b="1" dirty="0" smtClean="0"/>
              <a:t>oraz w jakim stopniu projekt odpowiada potrzebom grupy docelowej?- </a:t>
            </a:r>
            <a:r>
              <a:rPr lang="pl-PL" sz="3600" b="1" dirty="0" smtClean="0">
                <a:solidFill>
                  <a:srgbClr val="C00000"/>
                </a:solidFill>
              </a:rPr>
              <a:t>max. 4 pkt.</a:t>
            </a:r>
          </a:p>
          <a:p>
            <a:r>
              <a:rPr lang="pl-PL" sz="3600" b="1" dirty="0" smtClean="0">
                <a:solidFill>
                  <a:srgbClr val="3EAF79"/>
                </a:solidFill>
              </a:rPr>
              <a:t>Pkt. 1.7. </a:t>
            </a:r>
            <a:r>
              <a:rPr lang="pl-PL" sz="3600" b="1" dirty="0"/>
              <a:t>Czy zastosowane w projekcie rozwiązania mają charakter nowatorski</a:t>
            </a:r>
            <a:r>
              <a:rPr lang="pl-PL" sz="3600" b="1" dirty="0" smtClean="0"/>
              <a:t>? </a:t>
            </a:r>
            <a:r>
              <a:rPr lang="pl-PL" sz="3600" b="1" dirty="0" smtClean="0">
                <a:solidFill>
                  <a:srgbClr val="C00000"/>
                </a:solidFill>
              </a:rPr>
              <a:t>– max. 3 pkt.</a:t>
            </a:r>
          </a:p>
          <a:p>
            <a:r>
              <a:rPr lang="pl-PL" sz="3600" b="1" dirty="0" smtClean="0">
                <a:solidFill>
                  <a:srgbClr val="3EAF79"/>
                </a:solidFill>
              </a:rPr>
              <a:t>Pkt. 1.8. </a:t>
            </a:r>
            <a:r>
              <a:rPr lang="pl-PL" sz="3600" b="1" dirty="0" smtClean="0"/>
              <a:t>Czy </a:t>
            </a:r>
            <a:r>
              <a:rPr lang="pl-PL" sz="3600" b="1" dirty="0"/>
              <a:t>projekt jest zgodny z zasadą równości szans i niedyskryminacji, w tym dostępności dla osób z niepełnosprawnościami oraz zasadą równości kobiet i mężczyzn</a:t>
            </a:r>
            <a:r>
              <a:rPr lang="pl-PL" sz="3600" b="1" dirty="0" smtClean="0"/>
              <a:t>? </a:t>
            </a:r>
            <a:r>
              <a:rPr lang="pl-PL" sz="3600" b="1" dirty="0" smtClean="0">
                <a:solidFill>
                  <a:srgbClr val="C00000"/>
                </a:solidFill>
              </a:rPr>
              <a:t>– max. 3 pkt.</a:t>
            </a:r>
          </a:p>
          <a:p>
            <a:r>
              <a:rPr lang="pl-PL" sz="3600" b="1" dirty="0">
                <a:solidFill>
                  <a:srgbClr val="3EAF79"/>
                </a:solidFill>
              </a:rPr>
              <a:t>Pkt. </a:t>
            </a:r>
            <a:r>
              <a:rPr lang="pl-PL" sz="3600" b="1" dirty="0" smtClean="0">
                <a:solidFill>
                  <a:srgbClr val="3EAF79"/>
                </a:solidFill>
              </a:rPr>
              <a:t>1.9. </a:t>
            </a:r>
            <a:r>
              <a:rPr lang="pl-PL" sz="3600" b="1" dirty="0" smtClean="0"/>
              <a:t>Czy </a:t>
            </a:r>
            <a:r>
              <a:rPr lang="pl-PL" sz="3600" b="1" dirty="0"/>
              <a:t>projekt jest zgodny ze strategiami regionalnymi, krajowymi i unijnymi</a:t>
            </a:r>
            <a:r>
              <a:rPr lang="pl-PL" sz="3600" b="1" dirty="0" smtClean="0"/>
              <a:t>?</a:t>
            </a:r>
            <a:r>
              <a:rPr lang="pl-PL" sz="3600" b="1" dirty="0">
                <a:solidFill>
                  <a:srgbClr val="C00000"/>
                </a:solidFill>
              </a:rPr>
              <a:t> – max. 3 pkt.</a:t>
            </a:r>
          </a:p>
          <a:p>
            <a:endParaRPr lang="pl-PL" sz="3600" b="1" dirty="0"/>
          </a:p>
          <a:p>
            <a:endParaRPr lang="pl-PL" sz="3600" b="1" dirty="0">
              <a:solidFill>
                <a:srgbClr val="C00000"/>
              </a:solidFill>
            </a:endParaRPr>
          </a:p>
          <a:p>
            <a:endParaRPr lang="pl-PL" sz="3600" b="1" dirty="0">
              <a:solidFill>
                <a:srgbClr val="D8222C"/>
              </a:solidFill>
            </a:endParaRPr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71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Budżet (Budget)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20 </a:t>
            </a:r>
            <a:r>
              <a:rPr lang="pl-PL" sz="4400" dirty="0"/>
              <a:t>pkt. </a:t>
            </a:r>
            <a:r>
              <a:rPr lang="pl-PL" sz="4400" dirty="0" smtClean="0"/>
              <a:t>/ Min. 10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pl-PL" sz="4800" b="1" dirty="0" smtClean="0">
                <a:solidFill>
                  <a:srgbClr val="3EAF79"/>
                </a:solidFill>
              </a:rPr>
              <a:t>Pkt 2.1. </a:t>
            </a:r>
            <a:r>
              <a:rPr lang="pl-PL" sz="4800" b="1" dirty="0"/>
              <a:t>Czy koszty projektu zaplanowano </a:t>
            </a:r>
            <a:r>
              <a:rPr lang="pl-PL" sz="4800" b="1" dirty="0" smtClean="0"/>
              <a:t>w </a:t>
            </a:r>
            <a:r>
              <a:rPr lang="pl-PL" sz="4800" b="1" dirty="0"/>
              <a:t>sposób celowy, gospodarny, rzetelny </a:t>
            </a:r>
            <a:r>
              <a:rPr lang="pl-PL" sz="4800" b="1" dirty="0" smtClean="0"/>
              <a:t>i </a:t>
            </a:r>
            <a:r>
              <a:rPr lang="pl-PL" sz="4800" b="1" dirty="0"/>
              <a:t>proporcjonalny? </a:t>
            </a:r>
            <a:r>
              <a:rPr lang="pl-PL" sz="4800" b="1" dirty="0" smtClean="0"/>
              <a:t>– </a:t>
            </a:r>
            <a:r>
              <a:rPr lang="pl-PL" sz="4800" b="1" dirty="0" smtClean="0">
                <a:solidFill>
                  <a:srgbClr val="C00000"/>
                </a:solidFill>
              </a:rPr>
              <a:t>max. 6 pkt.</a:t>
            </a:r>
            <a:endParaRPr lang="pl-PL" sz="4800" b="1" u="sng" dirty="0" smtClean="0">
              <a:solidFill>
                <a:srgbClr val="C00000"/>
              </a:solidFill>
            </a:endParaRP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2.2. </a:t>
            </a:r>
            <a:r>
              <a:rPr lang="pl-PL" sz="4800" b="1" dirty="0"/>
              <a:t>Czy zastosowane stawki są zgodne </a:t>
            </a:r>
            <a:r>
              <a:rPr lang="pl-PL" sz="4800" b="1" dirty="0" smtClean="0"/>
              <a:t>z </a:t>
            </a:r>
            <a:r>
              <a:rPr lang="pl-PL" sz="4800" b="1" dirty="0"/>
              <a:t>rynkowymi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6 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2.3. </a:t>
            </a:r>
            <a:r>
              <a:rPr lang="pl-PL" sz="4800" b="1" dirty="0"/>
              <a:t>Czy formularz budżetu wniosku aplikacyjnego został wypełniony prawidłowo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5 </a:t>
            </a:r>
            <a:r>
              <a:rPr lang="pl-PL" sz="4800" b="1" dirty="0">
                <a:solidFill>
                  <a:srgbClr val="C00000"/>
                </a:solidFill>
              </a:rPr>
              <a:t>pkt.</a:t>
            </a: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2.4. </a:t>
            </a:r>
            <a:r>
              <a:rPr lang="pl-PL" sz="4800" b="1" dirty="0" smtClean="0"/>
              <a:t>Czy </a:t>
            </a:r>
            <a:r>
              <a:rPr lang="pl-PL" sz="4800" b="1" dirty="0"/>
              <a:t>wszystkie przewidziane wydatki, zgłoszone przez wnioskodawcę jako kwalifikowalne, spełniają zasady kwalifikowalności określone w art. 8.3 </a:t>
            </a:r>
            <a:r>
              <a:rPr lang="pl-PL" sz="4800" b="1" dirty="0" smtClean="0"/>
              <a:t>ust</a:t>
            </a:r>
            <a:r>
              <a:rPr lang="pl-PL" sz="4800" b="1" dirty="0"/>
              <a:t>. 1 </a:t>
            </a:r>
            <a:r>
              <a:rPr lang="pl-PL" sz="4800" b="1" i="1" dirty="0"/>
              <a:t>Regulacji</a:t>
            </a:r>
            <a:r>
              <a:rPr lang="pl-PL" sz="4800" b="1" dirty="0"/>
              <a:t> oraz </a:t>
            </a:r>
            <a:r>
              <a:rPr lang="pl-PL" sz="4800" b="1" i="1" dirty="0"/>
              <a:t>Wytycznych dla Beneficjentów</a:t>
            </a:r>
            <a:r>
              <a:rPr lang="pl-PL" sz="4800" b="1" i="1" dirty="0" smtClean="0"/>
              <a:t>?</a:t>
            </a:r>
            <a:r>
              <a:rPr lang="pl-PL" sz="4800" b="1" dirty="0"/>
              <a:t> </a:t>
            </a:r>
            <a:r>
              <a:rPr lang="pl-PL" sz="4800" b="1" dirty="0" smtClean="0"/>
              <a:t>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3 </a:t>
            </a:r>
            <a:r>
              <a:rPr lang="pl-PL" sz="4800" b="1" dirty="0">
                <a:solidFill>
                  <a:srgbClr val="C00000"/>
                </a:solidFill>
              </a:rPr>
              <a:t>pkt.</a:t>
            </a: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7431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Spójność (</a:t>
            </a:r>
            <a:r>
              <a:rPr lang="pl-PL" sz="7200" dirty="0" err="1" smtClean="0">
                <a:solidFill>
                  <a:srgbClr val="0F3C74"/>
                </a:solidFill>
              </a:rPr>
              <a:t>Coherence</a:t>
            </a:r>
            <a:r>
              <a:rPr lang="pl-PL" sz="7200" dirty="0" smtClean="0">
                <a:solidFill>
                  <a:srgbClr val="0F3C74"/>
                </a:solidFill>
              </a:rPr>
              <a:t>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17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882472" y="3074290"/>
            <a:ext cx="22617531" cy="9187986"/>
          </a:xfrm>
        </p:spPr>
        <p:txBody>
          <a:bodyPr>
            <a:normAutofit fontScale="92500" lnSpcReduction="10000"/>
          </a:bodyPr>
          <a:lstStyle/>
          <a:p>
            <a:r>
              <a:rPr lang="pl-PL" sz="3600" b="1" dirty="0" smtClean="0">
                <a:solidFill>
                  <a:srgbClr val="3EAF79"/>
                </a:solidFill>
              </a:rPr>
              <a:t>Pkt 3.1. </a:t>
            </a:r>
            <a:r>
              <a:rPr lang="pl-PL" sz="3600" b="1" dirty="0"/>
              <a:t>Czy cel projektu został określony w sposób jasny oraz zgodnie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dirty="0" smtClean="0"/>
              <a:t>z </a:t>
            </a:r>
            <a:r>
              <a:rPr lang="pl-PL" sz="3600" b="1" dirty="0"/>
              <a:t>postulatami koncepcji S.M.A.R.T.?</a:t>
            </a:r>
          </a:p>
          <a:p>
            <a:r>
              <a:rPr lang="pl-PL" dirty="0"/>
              <a:t>akronim od ang. </a:t>
            </a:r>
            <a:r>
              <a:rPr lang="pl-PL" i="1" dirty="0" err="1"/>
              <a:t>Specific</a:t>
            </a:r>
            <a:r>
              <a:rPr lang="pl-PL" i="1" dirty="0"/>
              <a:t>, </a:t>
            </a:r>
            <a:r>
              <a:rPr lang="pl-PL" i="1" dirty="0" err="1"/>
              <a:t>Measurable</a:t>
            </a:r>
            <a:r>
              <a:rPr lang="pl-PL" i="1" dirty="0"/>
              <a:t>, </a:t>
            </a:r>
            <a:r>
              <a:rPr lang="pl-PL" i="1" dirty="0" err="1"/>
              <a:t>Achievable</a:t>
            </a:r>
            <a:r>
              <a:rPr lang="pl-PL" i="1" dirty="0"/>
              <a:t>, </a:t>
            </a:r>
            <a:r>
              <a:rPr lang="pl-PL" i="1" dirty="0" err="1"/>
              <a:t>Relevant</a:t>
            </a:r>
            <a:r>
              <a:rPr lang="pl-PL" i="1" dirty="0"/>
              <a:t>, Time-</a:t>
            </a:r>
            <a:r>
              <a:rPr lang="pl-PL" i="1" dirty="0" err="1"/>
              <a:t>bound</a:t>
            </a:r>
            <a:r>
              <a:rPr lang="pl-PL" dirty="0"/>
              <a:t>; koncepcja formułowania celów w dziedzinie planowania, będąca zbiorem pięciu postulatów dotyczących cech, którymi powinien się charakteryzować poprawnie sformułowany cel</a:t>
            </a:r>
            <a:r>
              <a:rPr lang="pl-PL" dirty="0" smtClean="0"/>
              <a:t>.</a:t>
            </a:r>
            <a:r>
              <a:rPr lang="pl-PL" b="1" dirty="0" smtClean="0"/>
              <a:t> </a:t>
            </a:r>
            <a:r>
              <a:rPr lang="pl-PL" sz="4800" b="1" dirty="0" smtClean="0"/>
              <a:t>– </a:t>
            </a:r>
            <a:r>
              <a:rPr lang="pl-PL" sz="3600" b="1" dirty="0" smtClean="0">
                <a:solidFill>
                  <a:srgbClr val="C00000"/>
                </a:solidFill>
              </a:rPr>
              <a:t>max. 3 pkt.</a:t>
            </a:r>
            <a:endParaRPr lang="pl-PL" sz="36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3.2. </a:t>
            </a:r>
            <a:r>
              <a:rPr lang="pl-PL" sz="3600" b="1" dirty="0"/>
              <a:t>Czy zaplanowane działania w sposób optymalny przyczyniają się </a:t>
            </a:r>
            <a:br>
              <a:rPr lang="pl-PL" sz="3600" b="1" dirty="0"/>
            </a:br>
            <a:r>
              <a:rPr lang="pl-PL" sz="3600" b="1" dirty="0"/>
              <a:t>do przewidywanych rezultatów dla projektu?</a:t>
            </a:r>
            <a:r>
              <a:rPr lang="pl-PL" sz="3600" b="1" dirty="0" smtClean="0"/>
              <a:t>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3.3. </a:t>
            </a:r>
            <a:r>
              <a:rPr lang="pl-PL" sz="3600" b="1" dirty="0"/>
              <a:t>Czy wskaźnik(i) zaproponowane przez Wnioskodawcę są adekwatne </a:t>
            </a:r>
            <a:br>
              <a:rPr lang="pl-PL" sz="3600" b="1" dirty="0"/>
            </a:br>
            <a:r>
              <a:rPr lang="pl-PL" sz="3600" b="1" dirty="0"/>
              <a:t>do celu/głównych założeń projektu</a:t>
            </a:r>
            <a:r>
              <a:rPr lang="pl-PL" sz="3600" b="1" dirty="0" smtClean="0"/>
              <a:t>?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3.4. </a:t>
            </a:r>
            <a:r>
              <a:rPr lang="pl-PL" sz="3600" b="1" dirty="0"/>
              <a:t>Czy harmonogram realizacji projektu odzwierciedla kolejność działań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dirty="0" smtClean="0"/>
              <a:t>w </a:t>
            </a:r>
            <a:r>
              <a:rPr lang="pl-PL" sz="3600" b="1" dirty="0"/>
              <a:t>projekcie, uwzględnia kluczowe etapy/kamienie milowe projektu</a:t>
            </a:r>
            <a:r>
              <a:rPr lang="pl-PL" sz="3600" b="1" dirty="0" smtClean="0"/>
              <a:t>?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3.5. </a:t>
            </a:r>
            <a:r>
              <a:rPr lang="pl-PL" sz="3500" b="1" dirty="0"/>
              <a:t>Czy wydatki w projekcie są spójne </a:t>
            </a:r>
            <a:r>
              <a:rPr lang="pl-PL" sz="3500" b="1" dirty="0" smtClean="0"/>
              <a:t>z </a:t>
            </a:r>
            <a:r>
              <a:rPr lang="pl-PL" sz="3500" b="1" dirty="0"/>
              <a:t>zaplanowanymi działaniami, harmonogramem i oczekiwanymi rezultatami</a:t>
            </a:r>
            <a:r>
              <a:rPr lang="pl-PL" sz="3500" b="1" dirty="0" smtClean="0"/>
              <a:t>?</a:t>
            </a:r>
            <a:r>
              <a:rPr lang="pl-PL" sz="3200" b="1" dirty="0"/>
              <a:t> </a:t>
            </a:r>
            <a:r>
              <a:rPr lang="pl-PL" sz="3600" b="1" dirty="0" smtClean="0"/>
              <a:t>– </a:t>
            </a:r>
            <a:r>
              <a:rPr lang="pl-PL" sz="3600" b="1" dirty="0">
                <a:solidFill>
                  <a:srgbClr val="C00000"/>
                </a:solidFill>
              </a:rPr>
              <a:t>max. 3 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3.6. </a:t>
            </a:r>
            <a:r>
              <a:rPr lang="pl-PL" sz="3500" b="1" dirty="0"/>
              <a:t>Czy zaplanowane narzędzia i działania informacyjno-promocyjne zostały dostosowane w sposób właściwy do założeń </a:t>
            </a:r>
            <a:r>
              <a:rPr lang="pl-PL" sz="3500" b="1" dirty="0" smtClean="0"/>
              <a:t>i </a:t>
            </a:r>
            <a:r>
              <a:rPr lang="pl-PL" sz="3500" b="1" dirty="0"/>
              <a:t>skali projektu</a:t>
            </a:r>
            <a:r>
              <a:rPr lang="pl-PL" sz="3500" b="1" dirty="0" smtClean="0"/>
              <a:t>? </a:t>
            </a:r>
            <a:r>
              <a:rPr lang="pl-PL" sz="3600" b="1" dirty="0" smtClean="0"/>
              <a:t>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2 </a:t>
            </a:r>
            <a:r>
              <a:rPr lang="pl-PL" sz="3600" b="1" dirty="0">
                <a:solidFill>
                  <a:srgbClr val="C00000"/>
                </a:solidFill>
              </a:rPr>
              <a:t>pkt.</a:t>
            </a: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19679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1512</TotalTime>
  <Words>657</Words>
  <Application>Microsoft Office PowerPoint</Application>
  <PresentationFormat>Niestandardowy</PresentationFormat>
  <Paragraphs>122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Office-tema</vt:lpstr>
      <vt:lpstr>Ocena merytoryczna  wniosków aplikacyjnych  o dofinansowanie w ramach  Funduszy Norweskich 2014-2021</vt:lpstr>
      <vt:lpstr>Punktacja</vt:lpstr>
      <vt:lpstr>Kryteria dopuszczające</vt:lpstr>
      <vt:lpstr>Adekwatność projektu (Relevance) </vt:lpstr>
      <vt:lpstr>Adekwatność projektu (Relevance)</vt:lpstr>
      <vt:lpstr>Adekwatność projektu (Relevance)</vt:lpstr>
      <vt:lpstr>Adekwatność projektu (Relevance)</vt:lpstr>
      <vt:lpstr>Budżet (Budget) </vt:lpstr>
      <vt:lpstr>Spójność (Coherence) </vt:lpstr>
      <vt:lpstr>Doświadczenie wnioskodawcy  i partnerów – o ile dotyczy (Experience)  </vt:lpstr>
      <vt:lpstr>Wykonalność (Feasibillty)  </vt:lpstr>
      <vt:lpstr>Trwałość projektu (Sustainability)  </vt:lpstr>
      <vt:lpstr>Kryteria dodatkowe</vt:lpstr>
      <vt:lpstr>Kryteria dodatkowe</vt:lpstr>
      <vt:lpstr>Kryteria dodatkowe</vt:lpstr>
      <vt:lpstr>Kryteria dodatkowe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Bartik Barbara</cp:lastModifiedBy>
  <cp:revision>94</cp:revision>
  <cp:lastPrinted>2019-11-13T13:24:10Z</cp:lastPrinted>
  <dcterms:created xsi:type="dcterms:W3CDTF">2017-06-12T12:11:38Z</dcterms:created>
  <dcterms:modified xsi:type="dcterms:W3CDTF">2020-01-14T06:37:43Z</dcterms:modified>
</cp:coreProperties>
</file>