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74" r:id="rId7"/>
    <p:sldId id="261" r:id="rId8"/>
    <p:sldId id="270" r:id="rId9"/>
    <p:sldId id="271" r:id="rId10"/>
    <p:sldId id="273" r:id="rId11"/>
    <p:sldId id="266" r:id="rId12"/>
    <p:sldId id="267" r:id="rId13"/>
    <p:sldId id="258" r:id="rId1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Gałązka" initials="AG" lastIdx="10" clrIdx="0">
    <p:extLst>
      <p:ext uri="{19B8F6BF-5375-455C-9EA6-DF929625EA0E}">
        <p15:presenceInfo xmlns:p15="http://schemas.microsoft.com/office/powerpoint/2012/main" userId="Anna Gałązka" providerId="None"/>
      </p:ext>
    </p:extLst>
  </p:cmAuthor>
  <p:cmAuthor id="2" name="marzena.kordys@pwr.edu.pl" initials="m" lastIdx="1" clrIdx="1">
    <p:extLst>
      <p:ext uri="{19B8F6BF-5375-455C-9EA6-DF929625EA0E}">
        <p15:presenceInfo xmlns:p15="http://schemas.microsoft.com/office/powerpoint/2012/main" userId="marzena.kordys@pwr.edu.p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069" autoAdjust="0"/>
    <p:restoredTop sz="94660"/>
  </p:normalViewPr>
  <p:slideViewPr>
    <p:cSldViewPr snapToGrid="0">
      <p:cViewPr varScale="1">
        <p:scale>
          <a:sx n="89" d="100"/>
          <a:sy n="89"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ocuments\Politechnika%20Wroc&#322;awska\AZON%202-0\KRMC\Prezentacja%20ko&#324;cowa%20KRMC\budzet_projektu.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96045425311418"/>
          <c:y val="4.7571526874985837E-2"/>
          <c:w val="0.706114141483973"/>
          <c:h val="0.84947937376513516"/>
        </c:manualLayout>
      </c:layout>
      <c:barChart>
        <c:barDir val="col"/>
        <c:grouping val="clustered"/>
        <c:varyColors val="0"/>
        <c:ser>
          <c:idx val="0"/>
          <c:order val="0"/>
          <c:tx>
            <c:strRef>
              <c:f>Arkusz1!$B$2</c:f>
              <c:strCache>
                <c:ptCount val="1"/>
                <c:pt idx="0">
                  <c:v>ogółem</c:v>
                </c:pt>
              </c:strCache>
            </c:strRef>
          </c:tx>
          <c:spPr>
            <a:solidFill>
              <a:srgbClr val="0070C0"/>
            </a:solidFill>
            <a:ln>
              <a:noFill/>
            </a:ln>
            <a:effectLst/>
          </c:spPr>
          <c:invertIfNegative val="0"/>
          <c:dLbls>
            <c:dLbl>
              <c:idx val="0"/>
              <c:layout>
                <c:manualLayout>
                  <c:x val="1.6033572027350496E-3"/>
                  <c:y val="0.22964531342317016"/>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142E-43D5-AECC-029BAA537EA1}"/>
                </c:ext>
                <c:ext xmlns:c15="http://schemas.microsoft.com/office/drawing/2012/chart" uri="{CE6537A1-D6FC-4f65-9D91-7224C49458BB}">
                  <c15:layout/>
                </c:ext>
              </c:extLst>
            </c:dLbl>
            <c:dLbl>
              <c:idx val="1"/>
              <c:layout>
                <c:manualLayout>
                  <c:x val="-1.1757816992751797E-16"/>
                  <c:y val="0.28839178895002771"/>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142E-43D5-AECC-029BAA537EA1}"/>
                </c:ext>
                <c:ext xmlns:c15="http://schemas.microsoft.com/office/drawing/2012/chart" uri="{CE6537A1-D6FC-4f65-9D91-7224C49458BB}">
                  <c15:layout/>
                </c:ext>
              </c:extLst>
            </c:dLbl>
            <c:numFmt formatCode="#,##0.00\ &quot;zł&quot;" sourceLinked="0"/>
            <c:spPr>
              <a:noFill/>
              <a:ln>
                <a:noFill/>
              </a:ln>
              <a:effectLst/>
            </c:spPr>
            <c:txPr>
              <a:bodyPr rot="0" spcFirstLastPara="1" vertOverflow="ellipsis" vert="horz" wrap="square" anchor="ctr" anchorCtr="1"/>
              <a:lstStyle/>
              <a:p>
                <a:pPr>
                  <a:defRPr sz="1200" b="0" i="0" u="none" strike="noStrike" kern="1200" baseline="0">
                    <a:solidFill>
                      <a:schemeClr val="bg1">
                        <a:lumMod val="9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Arkusz1!$A$3:$A$4</c:f>
              <c:strCache>
                <c:ptCount val="2"/>
                <c:pt idx="0">
                  <c:v>Planowane</c:v>
                </c:pt>
                <c:pt idx="1">
                  <c:v>Faktyczne</c:v>
                </c:pt>
              </c:strCache>
            </c:strRef>
          </c:cat>
          <c:val>
            <c:numRef>
              <c:f>Arkusz1!$B$3:$B$4</c:f>
              <c:numCache>
                <c:formatCode>General</c:formatCode>
                <c:ptCount val="2"/>
                <c:pt idx="0">
                  <c:v>17395764.809999999</c:v>
                </c:pt>
                <c:pt idx="1">
                  <c:v>15982380.960000001</c:v>
                </c:pt>
              </c:numCache>
            </c:numRef>
          </c:val>
          <c:extLst xmlns:c16r2="http://schemas.microsoft.com/office/drawing/2015/06/chart">
            <c:ext xmlns:c16="http://schemas.microsoft.com/office/drawing/2014/chart" uri="{C3380CC4-5D6E-409C-BE32-E72D297353CC}">
              <c16:uniqueId val="{00000002-142E-43D5-AECC-029BAA537EA1}"/>
            </c:ext>
          </c:extLst>
        </c:ser>
        <c:ser>
          <c:idx val="1"/>
          <c:order val="1"/>
          <c:tx>
            <c:strRef>
              <c:f>Arkusz1!$C$2</c:f>
              <c:strCache>
                <c:ptCount val="1"/>
                <c:pt idx="0">
                  <c:v>w tym środki UE</c:v>
                </c:pt>
              </c:strCache>
            </c:strRef>
          </c:tx>
          <c:spPr>
            <a:solidFill>
              <a:srgbClr val="FF33CC"/>
            </a:solidFill>
            <a:ln>
              <a:noFill/>
            </a:ln>
            <a:effectLst/>
          </c:spPr>
          <c:invertIfNegative val="0"/>
          <c:dPt>
            <c:idx val="0"/>
            <c:invertIfNegative val="0"/>
            <c:bubble3D val="0"/>
            <c:spPr>
              <a:solidFill>
                <a:srgbClr val="FF33CC"/>
              </a:solidFill>
              <a:ln>
                <a:noFill/>
              </a:ln>
              <a:effectLst/>
            </c:spPr>
            <c:extLst xmlns:c16r2="http://schemas.microsoft.com/office/drawing/2015/06/chart">
              <c:ext xmlns:c16="http://schemas.microsoft.com/office/drawing/2014/chart" uri="{C3380CC4-5D6E-409C-BE32-E72D297353CC}">
                <c16:uniqueId val="{00000004-142E-43D5-AECC-029BAA537EA1}"/>
              </c:ext>
            </c:extLst>
          </c:dPt>
          <c:dPt>
            <c:idx val="1"/>
            <c:invertIfNegative val="0"/>
            <c:bubble3D val="0"/>
            <c:spPr>
              <a:solidFill>
                <a:srgbClr val="FF33CC"/>
              </a:solidFill>
              <a:ln>
                <a:noFill/>
              </a:ln>
              <a:effectLst/>
            </c:spPr>
            <c:extLst xmlns:c16r2="http://schemas.microsoft.com/office/drawing/2015/06/chart">
              <c:ext xmlns:c16="http://schemas.microsoft.com/office/drawing/2014/chart" uri="{C3380CC4-5D6E-409C-BE32-E72D297353CC}">
                <c16:uniqueId val="{00000006-142E-43D5-AECC-029BAA537EA1}"/>
              </c:ext>
            </c:extLst>
          </c:dPt>
          <c:dLbls>
            <c:dLbl>
              <c:idx val="0"/>
              <c:layout>
                <c:manualLayout>
                  <c:x val="-5.8789084963758985E-17"/>
                  <c:y val="0.26702943421298847"/>
                </c:manualLayout>
              </c:layout>
              <c:numFmt formatCode="#,##0.00\ &quot;zł&quot;" sourceLinked="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142E-43D5-AECC-029BAA537EA1}"/>
                </c:ext>
                <c:ext xmlns:c15="http://schemas.microsoft.com/office/drawing/2012/chart" uri="{CE6537A1-D6FC-4f65-9D91-7224C49458BB}">
                  <c15:layout/>
                </c:ext>
              </c:extLst>
            </c:dLbl>
            <c:dLbl>
              <c:idx val="1"/>
              <c:layout>
                <c:manualLayout>
                  <c:x val="-1.1757816992751797E-16"/>
                  <c:y val="0.27771061158150812"/>
                </c:manualLayout>
              </c:layout>
              <c:numFmt formatCode="#,##0.00\ &quot;zł&quot;" sourceLinked="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142E-43D5-AECC-029BAA537EA1}"/>
                </c:ex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Arkusz1!$A$3:$A$4</c:f>
              <c:strCache>
                <c:ptCount val="2"/>
                <c:pt idx="0">
                  <c:v>Planowane</c:v>
                </c:pt>
                <c:pt idx="1">
                  <c:v>Faktyczne</c:v>
                </c:pt>
              </c:strCache>
            </c:strRef>
          </c:cat>
          <c:val>
            <c:numRef>
              <c:f>Arkusz1!$C$3:$C$4</c:f>
              <c:numCache>
                <c:formatCode>General</c:formatCode>
                <c:ptCount val="2"/>
                <c:pt idx="0">
                  <c:v>14722035.75</c:v>
                </c:pt>
                <c:pt idx="1">
                  <c:v>13525079.148125999</c:v>
                </c:pt>
              </c:numCache>
            </c:numRef>
          </c:val>
          <c:extLst xmlns:c16r2="http://schemas.microsoft.com/office/drawing/2015/06/chart">
            <c:ext xmlns:c16="http://schemas.microsoft.com/office/drawing/2014/chart" uri="{C3380CC4-5D6E-409C-BE32-E72D297353CC}">
              <c16:uniqueId val="{00000007-142E-43D5-AECC-029BAA537EA1}"/>
            </c:ext>
          </c:extLst>
        </c:ser>
        <c:dLbls>
          <c:showLegendKey val="0"/>
          <c:showVal val="0"/>
          <c:showCatName val="0"/>
          <c:showSerName val="0"/>
          <c:showPercent val="0"/>
          <c:showBubbleSize val="0"/>
        </c:dLbls>
        <c:gapWidth val="110"/>
        <c:axId val="229466976"/>
        <c:axId val="229463448"/>
      </c:barChart>
      <c:catAx>
        <c:axId val="229466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pl-PL"/>
          </a:p>
        </c:txPr>
        <c:crossAx val="229463448"/>
        <c:crosses val="autoZero"/>
        <c:auto val="1"/>
        <c:lblAlgn val="ctr"/>
        <c:lblOffset val="100"/>
        <c:noMultiLvlLbl val="0"/>
      </c:catAx>
      <c:valAx>
        <c:axId val="229463448"/>
        <c:scaling>
          <c:orientation val="minMax"/>
        </c:scaling>
        <c:delete val="0"/>
        <c:axPos val="l"/>
        <c:majorGridlines>
          <c:spPr>
            <a:ln w="9525" cap="flat" cmpd="sng" algn="ctr">
              <a:solidFill>
                <a:schemeClr val="tx1">
                  <a:lumMod val="15000"/>
                  <a:lumOff val="85000"/>
                </a:schemeClr>
              </a:solidFill>
              <a:round/>
            </a:ln>
            <a:effectLst/>
          </c:spPr>
        </c:majorGridlines>
        <c:numFmt formatCode="#,##0.00\ &quot;zł&quot;"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pl-PL"/>
          </a:p>
        </c:txPr>
        <c:crossAx val="229466976"/>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sz="1400"/>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28.06.2023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28.06.2023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28.06.2023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28.06.2023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28.06.2023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28.06.2023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28.06.2023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28.06.2023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28.06.2023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28.06.2023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28.06.2023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28.06.2023</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755648" y="2146228"/>
            <a:ext cx="9100733" cy="830997"/>
          </a:xfrm>
          <a:prstGeom prst="rect">
            <a:avLst/>
          </a:prstGeom>
          <a:noFill/>
        </p:spPr>
        <p:txBody>
          <a:bodyPr wrap="square" rtlCol="0" anchor="t">
            <a:spAutoFit/>
          </a:bodyPr>
          <a:lstStyle/>
          <a:p>
            <a:r>
              <a:rPr lang="pl-PL" sz="4800" b="1" dirty="0">
                <a:solidFill>
                  <a:schemeClr val="bg1"/>
                </a:solidFill>
              </a:rPr>
              <a:t>Atlas Zasobów Otwartej Nauki 2.0</a:t>
            </a:r>
            <a:endParaRPr lang="pl-PL" sz="4800" b="1" dirty="0">
              <a:solidFill>
                <a:schemeClr val="bg1"/>
              </a:solidFill>
              <a:cs typeface="Calibri"/>
            </a:endParaRPr>
          </a:p>
        </p:txBody>
      </p:sp>
    </p:spTree>
    <p:extLst>
      <p:ext uri="{BB962C8B-B14F-4D97-AF65-F5344CB8AC3E}">
        <p14:creationId xmlns:p14="http://schemas.microsoft.com/office/powerpoint/2010/main" val="35982843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spTree>
    <p:extLst>
      <p:ext uri="{BB962C8B-B14F-4D97-AF65-F5344CB8AC3E}">
        <p14:creationId xmlns:p14="http://schemas.microsoft.com/office/powerpoint/2010/main" val="297459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 name="pole tekstowe 4"/>
          <p:cNvSpPr txBox="1"/>
          <p:nvPr/>
        </p:nvSpPr>
        <p:spPr>
          <a:xfrm>
            <a:off x="388605" y="1240142"/>
            <a:ext cx="11668716" cy="1579920"/>
          </a:xfrm>
          <a:prstGeom prst="rect">
            <a:avLst/>
          </a:prstGeom>
          <a:noFill/>
        </p:spPr>
        <p:txBody>
          <a:bodyPr wrap="square" rtlCol="0">
            <a:spAutoFit/>
          </a:bodyPr>
          <a:lstStyle/>
          <a:p>
            <a:pPr marL="269875" indent="-269875">
              <a:buFont typeface="Wingdings" panose="05000000000000000000" pitchFamily="2" charset="2"/>
              <a:buChar char="§"/>
            </a:pPr>
            <a:r>
              <a:rPr lang="pl-PL" dirty="0">
                <a:solidFill>
                  <a:srgbClr val="002060"/>
                </a:solidFill>
              </a:rPr>
              <a:t>Wnioskodawca: Politechnika Wrocławska</a:t>
            </a:r>
          </a:p>
          <a:p>
            <a:pPr marL="269875" indent="-269875">
              <a:buFont typeface="Wingdings" panose="05000000000000000000" pitchFamily="2" charset="2"/>
              <a:buChar char="§"/>
            </a:pPr>
            <a:r>
              <a:rPr lang="pl-PL" dirty="0">
                <a:solidFill>
                  <a:srgbClr val="002060"/>
                </a:solidFill>
              </a:rPr>
              <a:t>Beneficjent: Politechnika Wrocławska</a:t>
            </a:r>
          </a:p>
          <a:p>
            <a:pPr marL="269875" indent="-269875">
              <a:buFont typeface="Wingdings" panose="05000000000000000000" pitchFamily="2" charset="2"/>
              <a:buChar char="§"/>
            </a:pPr>
            <a:r>
              <a:rPr lang="pl-PL" dirty="0">
                <a:solidFill>
                  <a:srgbClr val="002060"/>
                </a:solidFill>
              </a:rPr>
              <a:t>Partnerzy: Uniwersytet Przyrodniczy we Wrocławiu, Uniwersytet Medyczny we Wrocławiu, Instytut Badań Systemowych </a:t>
            </a:r>
            <a:r>
              <a:rPr lang="pl-PL" dirty="0" smtClean="0">
                <a:solidFill>
                  <a:srgbClr val="002060"/>
                </a:solidFill>
              </a:rPr>
              <a:t>PAN </a:t>
            </a:r>
            <a:r>
              <a:rPr lang="pl-PL" dirty="0">
                <a:solidFill>
                  <a:srgbClr val="002060"/>
                </a:solidFill>
              </a:rPr>
              <a:t>w Warszawie</a:t>
            </a:r>
          </a:p>
          <a:p>
            <a:pPr marL="269875" indent="-269875">
              <a:spcBef>
                <a:spcPts val="800"/>
              </a:spcBef>
              <a:buFont typeface="Wingdings" panose="05000000000000000000" pitchFamily="2" charset="2"/>
              <a:buChar char="§"/>
            </a:pPr>
            <a:endParaRPr lang="pl-PL" dirty="0">
              <a:solidFill>
                <a:srgbClr val="002060"/>
              </a:solidFill>
            </a:endParaRPr>
          </a:p>
        </p:txBody>
      </p:sp>
      <p:sp>
        <p:nvSpPr>
          <p:cNvPr id="6" name="Podtytuł 2"/>
          <p:cNvSpPr txBox="1">
            <a:spLocks/>
          </p:cNvSpPr>
          <p:nvPr/>
        </p:nvSpPr>
        <p:spPr>
          <a:xfrm>
            <a:off x="103178" y="4549743"/>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CEL PROJEKTU</a:t>
            </a:r>
            <a:endParaRPr lang="pl-PL" dirty="0"/>
          </a:p>
        </p:txBody>
      </p:sp>
      <p:sp>
        <p:nvSpPr>
          <p:cNvPr id="7" name="pole tekstowe 6"/>
          <p:cNvSpPr txBox="1"/>
          <p:nvPr/>
        </p:nvSpPr>
        <p:spPr>
          <a:xfrm>
            <a:off x="784533" y="5300339"/>
            <a:ext cx="10829290" cy="1039708"/>
          </a:xfrm>
          <a:prstGeom prst="rect">
            <a:avLst/>
          </a:prstGeom>
          <a:noFill/>
        </p:spPr>
        <p:txBody>
          <a:bodyPr wrap="square" rtlCol="0">
            <a:spAutoFit/>
          </a:bodyPr>
          <a:lstStyle/>
          <a:p>
            <a:pPr algn="just">
              <a:lnSpc>
                <a:spcPct val="114000"/>
              </a:lnSpc>
            </a:pPr>
            <a:r>
              <a:rPr lang="pl-PL" dirty="0">
                <a:solidFill>
                  <a:srgbClr val="002060"/>
                </a:solidFill>
              </a:rPr>
              <a:t>Zwiększenie dostępności, poprawa jakości oraz zwiększenie możliwości ponownego wykorzystania informacji sektora publicznego, jakimi są zasoby nauki Politechniki Wrocławskiej, Uniwersytetu Przyrodniczego we Wrocławiu, Uniwersytetu Medycznego we Wrocławiu oraz Instytutu Badań Systemowych Polskiej Akademii Nauk</a:t>
            </a:r>
          </a:p>
        </p:txBody>
      </p:sp>
      <p:sp>
        <p:nvSpPr>
          <p:cNvPr id="8" name="Podtytuł 2"/>
          <p:cNvSpPr txBox="1">
            <a:spLocks/>
          </p:cNvSpPr>
          <p:nvPr/>
        </p:nvSpPr>
        <p:spPr>
          <a:xfrm>
            <a:off x="2003031" y="2398048"/>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OKRES REALIZACJI PROJEKTU</a:t>
            </a:r>
            <a:endParaRPr lang="pl-PL" dirty="0"/>
          </a:p>
        </p:txBody>
      </p:sp>
      <p:graphicFrame>
        <p:nvGraphicFramePr>
          <p:cNvPr id="9" name="Tabela 8"/>
          <p:cNvGraphicFramePr>
            <a:graphicFrameLocks noGrp="1"/>
          </p:cNvGraphicFramePr>
          <p:nvPr>
            <p:extLst>
              <p:ext uri="{D42A27DB-BD31-4B8C-83A1-F6EECF244321}">
                <p14:modId xmlns:p14="http://schemas.microsoft.com/office/powerpoint/2010/main" val="2074589527"/>
              </p:ext>
            </p:extLst>
          </p:nvPr>
        </p:nvGraphicFramePr>
        <p:xfrm>
          <a:off x="784533" y="3211033"/>
          <a:ext cx="10946674" cy="1010128"/>
        </p:xfrm>
        <a:graphic>
          <a:graphicData uri="http://schemas.openxmlformats.org/drawingml/2006/table">
            <a:tbl>
              <a:tblPr firstRow="1" bandRow="1">
                <a:tableStyleId>{5C22544A-7EE6-4342-B048-85BDC9FD1C3A}</a:tableStyleId>
              </a:tblPr>
              <a:tblGrid>
                <a:gridCol w="1683527">
                  <a:extLst>
                    <a:ext uri="{9D8B030D-6E8A-4147-A177-3AD203B41FA5}">
                      <a16:colId xmlns:a16="http://schemas.microsoft.com/office/drawing/2014/main" xmlns="" val="20000"/>
                    </a:ext>
                  </a:extLst>
                </a:gridCol>
                <a:gridCol w="4596371">
                  <a:extLst>
                    <a:ext uri="{9D8B030D-6E8A-4147-A177-3AD203B41FA5}">
                      <a16:colId xmlns:a16="http://schemas.microsoft.com/office/drawing/2014/main" xmlns="" val="20001"/>
                    </a:ext>
                  </a:extLst>
                </a:gridCol>
                <a:gridCol w="4666776">
                  <a:extLst>
                    <a:ext uri="{9D8B030D-6E8A-4147-A177-3AD203B41FA5}">
                      <a16:colId xmlns:a16="http://schemas.microsoft.com/office/drawing/2014/main" xmlns="" val="20002"/>
                    </a:ext>
                  </a:extLst>
                </a:gridCol>
              </a:tblGrid>
              <a:tr h="520995">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b="0" i="0" dirty="0">
                          <a:solidFill>
                            <a:srgbClr val="0070C0"/>
                          </a:solidFill>
                        </a:rPr>
                        <a:t>2020-03-19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b="0" i="0" dirty="0">
                          <a:solidFill>
                            <a:srgbClr val="0070C0"/>
                          </a:solidFill>
                        </a:rPr>
                        <a:t>2022-07-19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489133">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b="0" i="0" dirty="0">
                          <a:solidFill>
                            <a:srgbClr val="0070C0"/>
                          </a:solidFill>
                        </a:rPr>
                        <a:t>2020-03-19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b="0" i="0" dirty="0">
                          <a:solidFill>
                            <a:srgbClr val="0070C0"/>
                          </a:solidFill>
                        </a:rPr>
                        <a:t>2023-03-17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511560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txBox="1">
            <a:spLocks/>
          </p:cNvSpPr>
          <p:nvPr/>
        </p:nvSpPr>
        <p:spPr>
          <a:xfrm>
            <a:off x="496192" y="1386541"/>
            <a:ext cx="11391008" cy="750596"/>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None/>
            </a:pPr>
            <a:r>
              <a:rPr lang="pl-PL" sz="2400" b="1" dirty="0">
                <a:solidFill>
                  <a:srgbClr val="002060"/>
                </a:solidFill>
                <a:cs typeface="Times New Roman" pitchFamily="18" charset="0"/>
              </a:rPr>
              <a:t>Źródło finansowania: </a:t>
            </a:r>
            <a:r>
              <a:rPr lang="pl-PL" sz="2400" dirty="0">
                <a:solidFill>
                  <a:srgbClr val="002060"/>
                </a:solidFill>
                <a:cs typeface="Times New Roman" pitchFamily="18" charset="0"/>
              </a:rPr>
              <a:t>Program Operacyjny Polska Cyfrowa, 2.3.1 Cyfrowe udostępnienie informacji sektora publicznego ze źródeł administracyjnych i zasobów nauki, część budżetowa nr 27 - informatyzacja</a:t>
            </a:r>
          </a:p>
        </p:txBody>
      </p:sp>
      <p:sp>
        <p:nvSpPr>
          <p:cNvPr id="11" name="Podtytuł 2"/>
          <p:cNvSpPr txBox="1">
            <a:spLocks/>
          </p:cNvSpPr>
          <p:nvPr/>
        </p:nvSpPr>
        <p:spPr>
          <a:xfrm>
            <a:off x="0" y="2137137"/>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KOSZT REALIZACJI PROJEKTU</a:t>
            </a:r>
            <a:endParaRPr lang="pl-PL" sz="4000" dirty="0"/>
          </a:p>
        </p:txBody>
      </p:sp>
      <p:graphicFrame>
        <p:nvGraphicFramePr>
          <p:cNvPr id="12" name="Wykres 11"/>
          <p:cNvGraphicFramePr>
            <a:graphicFrameLocks/>
          </p:cNvGraphicFramePr>
          <p:nvPr>
            <p:extLst>
              <p:ext uri="{D42A27DB-BD31-4B8C-83A1-F6EECF244321}">
                <p14:modId xmlns:p14="http://schemas.microsoft.com/office/powerpoint/2010/main" val="1464898487"/>
              </p:ext>
            </p:extLst>
          </p:nvPr>
        </p:nvGraphicFramePr>
        <p:xfrm>
          <a:off x="838987" y="2818615"/>
          <a:ext cx="10501458" cy="3883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3667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775522" y="12815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1967597300"/>
              </p:ext>
            </p:extLst>
          </p:nvPr>
        </p:nvGraphicFramePr>
        <p:xfrm>
          <a:off x="314960" y="2144358"/>
          <a:ext cx="11480800" cy="3510981"/>
        </p:xfrm>
        <a:graphic>
          <a:graphicData uri="http://schemas.openxmlformats.org/drawingml/2006/table">
            <a:tbl>
              <a:tblPr firstRow="1" firstCol="1" bandRow="1">
                <a:tableStyleId>{5C22544A-7EE6-4342-B048-85BDC9FD1C3A}</a:tableStyleId>
              </a:tblPr>
              <a:tblGrid>
                <a:gridCol w="5902960">
                  <a:extLst>
                    <a:ext uri="{9D8B030D-6E8A-4147-A177-3AD203B41FA5}">
                      <a16:colId xmlns:a16="http://schemas.microsoft.com/office/drawing/2014/main" xmlns="" val="20000"/>
                    </a:ext>
                  </a:extLst>
                </a:gridCol>
                <a:gridCol w="1574800">
                  <a:extLst>
                    <a:ext uri="{9D8B030D-6E8A-4147-A177-3AD203B41FA5}">
                      <a16:colId xmlns:a16="http://schemas.microsoft.com/office/drawing/2014/main" xmlns="" val="20001"/>
                    </a:ext>
                  </a:extLst>
                </a:gridCol>
                <a:gridCol w="1513840">
                  <a:extLst>
                    <a:ext uri="{9D8B030D-6E8A-4147-A177-3AD203B41FA5}">
                      <a16:colId xmlns:a16="http://schemas.microsoft.com/office/drawing/2014/main" xmlns="" val="20002"/>
                    </a:ext>
                  </a:extLst>
                </a:gridCol>
                <a:gridCol w="2489200">
                  <a:extLst>
                    <a:ext uri="{9D8B030D-6E8A-4147-A177-3AD203B41FA5}">
                      <a16:colId xmlns:a16="http://schemas.microsoft.com/office/drawing/2014/main" xmlns="" val="20003"/>
                    </a:ext>
                  </a:extLst>
                </a:gridCol>
              </a:tblGrid>
              <a:tr h="988617">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906573">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Wdrożony system Atlas Zasobów Otwartej Nauki 2.0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Pierwotny termin wdrożenia: 2022-07*</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946381">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Zdigitalizowane dokumenty zawierające informacje sektora publicznego (sumaryczna liczba 7 573 szt.)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Pierwotny termin wdrożenia: 2022-07*</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669410">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Udostępnione informacje sektora publicznego </a:t>
                      </a:r>
                    </a:p>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(sumaryczna liczba 26 855 szt.)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2023-03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Pierwotny termin wdrożenia: 2022-07*</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sp>
        <p:nvSpPr>
          <p:cNvPr id="6" name="pole tekstowe 5"/>
          <p:cNvSpPr txBox="1"/>
          <p:nvPr/>
        </p:nvSpPr>
        <p:spPr>
          <a:xfrm>
            <a:off x="112418" y="5909757"/>
            <a:ext cx="11835884" cy="600164"/>
          </a:xfrm>
          <a:prstGeom prst="rect">
            <a:avLst/>
          </a:prstGeom>
          <a:noFill/>
        </p:spPr>
        <p:txBody>
          <a:bodyPr wrap="square" rtlCol="0">
            <a:spAutoFit/>
          </a:bodyPr>
          <a:lstStyle/>
          <a:p>
            <a:r>
              <a:rPr lang="pl-PL" sz="1100" i="1" dirty="0">
                <a:solidFill>
                  <a:schemeClr val="tx2"/>
                </a:solidFill>
              </a:rPr>
              <a:t>* Termin realizacji projektu został wydłużony o 90 dni na podstawie ustawy z dnia 03.04.2020 r. o szczególnych rozwiązaniach wspierających realizację programów operacyjnych w związku z wystąpieniem COVID-19 w 2020 r. (aneks nr 1 do Umowy o dofinansowanie POPC.02.03.01-00-0075/19). </a:t>
            </a:r>
          </a:p>
          <a:p>
            <a:r>
              <a:rPr lang="pl-PL" sz="1100" i="1" dirty="0">
                <a:solidFill>
                  <a:schemeClr val="tx2"/>
                </a:solidFill>
              </a:rPr>
              <a:t>Dodatkowo podpisano aneks nr 5 do Umowy o dofinansowanie (w  dniu 27.05.2022 r.), wydłużając okres realizacji projektu do 36 miesięcy, a tym samym przesuwając okres kwalifikowalności projektu. </a:t>
            </a:r>
          </a:p>
        </p:txBody>
      </p:sp>
    </p:spTree>
    <p:extLst>
      <p:ext uri="{BB962C8B-B14F-4D97-AF65-F5344CB8AC3E}">
        <p14:creationId xmlns:p14="http://schemas.microsoft.com/office/powerpoint/2010/main" val="1925160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a:spLocks noGrp="1"/>
          </p:cNvSpPr>
          <p:nvPr>
            <p:ph type="subTitle" idx="1"/>
          </p:nvPr>
        </p:nvSpPr>
        <p:spPr>
          <a:xfrm>
            <a:off x="1775522" y="1324525"/>
            <a:ext cx="8640961" cy="750596"/>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a:t>
            </a:r>
          </a:p>
          <a:p>
            <a:pPr>
              <a:spcBef>
                <a:spcPts val="0"/>
              </a:spcBef>
            </a:pPr>
            <a:r>
              <a:rPr lang="pl-PL" b="1" dirty="0">
                <a:solidFill>
                  <a:srgbClr val="002060"/>
                </a:solidFill>
                <a:cs typeface="Times New Roman" pitchFamily="18" charset="0"/>
              </a:rPr>
              <a:t>(widok kooperacji aplikacji)</a:t>
            </a:r>
            <a:endParaRPr lang="pl-PL" dirty="0"/>
          </a:p>
        </p:txBody>
      </p:sp>
      <p:sp>
        <p:nvSpPr>
          <p:cNvPr id="84" name="pole tekstowe 83"/>
          <p:cNvSpPr txBox="1"/>
          <p:nvPr/>
        </p:nvSpPr>
        <p:spPr>
          <a:xfrm>
            <a:off x="9909058" y="3223198"/>
            <a:ext cx="1777437" cy="1635704"/>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planowany</a:t>
            </a:r>
          </a:p>
          <a:p>
            <a:pPr>
              <a:lnSpc>
                <a:spcPct val="105000"/>
              </a:lnSpc>
            </a:pPr>
            <a:r>
              <a:rPr lang="pl-PL" sz="1200" dirty="0">
                <a:solidFill>
                  <a:schemeClr val="tx2"/>
                </a:solidFill>
              </a:rPr>
              <a:t>        modyfikowany</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p>
          <a:p>
            <a:pPr>
              <a:lnSpc>
                <a:spcPct val="105000"/>
              </a:lnSpc>
            </a:pPr>
            <a:endParaRPr lang="pl-PL" sz="1200" dirty="0">
              <a:solidFill>
                <a:schemeClr val="tx2"/>
              </a:solidFill>
            </a:endParaRPr>
          </a:p>
        </p:txBody>
      </p:sp>
      <p:sp>
        <p:nvSpPr>
          <p:cNvPr id="85" name="Prostokąt 84"/>
          <p:cNvSpPr/>
          <p:nvPr/>
        </p:nvSpPr>
        <p:spPr>
          <a:xfrm>
            <a:off x="10030308" y="3661342"/>
            <a:ext cx="144016" cy="144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6" name="Prostokąt 85"/>
          <p:cNvSpPr/>
          <p:nvPr/>
        </p:nvSpPr>
        <p:spPr>
          <a:xfrm>
            <a:off x="10030308" y="3850398"/>
            <a:ext cx="144016" cy="144000"/>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7" name="Prostokąt 86"/>
          <p:cNvSpPr/>
          <p:nvPr/>
        </p:nvSpPr>
        <p:spPr>
          <a:xfrm>
            <a:off x="10030308" y="4037598"/>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2" name="Group 4"/>
          <p:cNvGrpSpPr>
            <a:grpSpLocks noChangeAspect="1"/>
          </p:cNvGrpSpPr>
          <p:nvPr/>
        </p:nvGrpSpPr>
        <p:grpSpPr bwMode="auto">
          <a:xfrm>
            <a:off x="1352550" y="2500313"/>
            <a:ext cx="8058150" cy="4086225"/>
            <a:chOff x="852" y="1575"/>
            <a:chExt cx="5076" cy="2574"/>
          </a:xfrm>
        </p:grpSpPr>
        <p:sp>
          <p:nvSpPr>
            <p:cNvPr id="5" name="AutoShape 3"/>
            <p:cNvSpPr>
              <a:spLocks noChangeAspect="1" noChangeArrowheads="1" noTextEdit="1"/>
            </p:cNvSpPr>
            <p:nvPr/>
          </p:nvSpPr>
          <p:spPr bwMode="auto">
            <a:xfrm>
              <a:off x="852" y="1575"/>
              <a:ext cx="5076" cy="2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6" name="Rectangle 5"/>
            <p:cNvSpPr>
              <a:spLocks noChangeArrowheads="1"/>
            </p:cNvSpPr>
            <p:nvPr/>
          </p:nvSpPr>
          <p:spPr bwMode="auto">
            <a:xfrm>
              <a:off x="866" y="3399"/>
              <a:ext cx="794"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7" name="Rectangle 6"/>
            <p:cNvSpPr>
              <a:spLocks noChangeArrowheads="1"/>
            </p:cNvSpPr>
            <p:nvPr/>
          </p:nvSpPr>
          <p:spPr bwMode="auto">
            <a:xfrm>
              <a:off x="866" y="3399"/>
              <a:ext cx="794"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8" name="Rectangle 7"/>
            <p:cNvSpPr>
              <a:spLocks noChangeArrowheads="1"/>
            </p:cNvSpPr>
            <p:nvPr/>
          </p:nvSpPr>
          <p:spPr bwMode="auto">
            <a:xfrm>
              <a:off x="1100" y="3525"/>
              <a:ext cx="366"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KRONIK@</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9" name="Rectangle 8"/>
            <p:cNvSpPr>
              <a:spLocks noChangeArrowheads="1"/>
            </p:cNvSpPr>
            <p:nvPr/>
          </p:nvSpPr>
          <p:spPr bwMode="auto">
            <a:xfrm>
              <a:off x="2049" y="1593"/>
              <a:ext cx="2724" cy="2545"/>
            </a:xfrm>
            <a:prstGeom prst="rect">
              <a:avLst/>
            </a:prstGeom>
            <a:noFill/>
            <a:ln w="26988" cap="sq">
              <a:solidFill>
                <a:srgbClr val="30549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0" name="Rectangle 9"/>
            <p:cNvSpPr>
              <a:spLocks noChangeArrowheads="1"/>
            </p:cNvSpPr>
            <p:nvPr/>
          </p:nvSpPr>
          <p:spPr bwMode="auto">
            <a:xfrm>
              <a:off x="2293" y="1888"/>
              <a:ext cx="1022"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 name="Rectangle 10"/>
            <p:cNvSpPr>
              <a:spLocks noChangeArrowheads="1"/>
            </p:cNvSpPr>
            <p:nvPr/>
          </p:nvSpPr>
          <p:spPr bwMode="auto">
            <a:xfrm>
              <a:off x="2293" y="1888"/>
              <a:ext cx="1022" cy="341"/>
            </a:xfrm>
            <a:prstGeom prst="rect">
              <a:avLst/>
            </a:prstGeom>
            <a:solidFill>
              <a:srgbClr val="FFFFFF"/>
            </a:solidFill>
            <a:ln w="3175" cap="sq">
              <a:solidFill>
                <a:srgbClr val="C8C8C8"/>
              </a:solidFill>
              <a:prstDash val="solid"/>
              <a:miter lim="800000"/>
              <a:headEnd/>
              <a:tailEnd/>
            </a:ln>
          </p:spPr>
          <p:txBody>
            <a:bodyPr vert="horz" wrap="square" lIns="91440" tIns="45720" rIns="91440" bIns="45720" numCol="1" anchor="t" anchorCtr="0" compatLnSpc="1">
              <a:prstTxWarp prst="textNoShape">
                <a:avLst/>
              </a:prstTxWarp>
            </a:bodyPr>
            <a:lstStyle/>
            <a:p>
              <a:endParaRPr lang="pl-PL"/>
            </a:p>
          </p:txBody>
        </p:sp>
        <p:sp>
          <p:nvSpPr>
            <p:cNvPr id="12" name="Rectangle 11"/>
            <p:cNvSpPr>
              <a:spLocks noChangeArrowheads="1"/>
            </p:cNvSpPr>
            <p:nvPr/>
          </p:nvSpPr>
          <p:spPr bwMode="auto">
            <a:xfrm>
              <a:off x="2442" y="2012"/>
              <a:ext cx="73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logowania</a:t>
              </a:r>
              <a:endParaRPr kumimoji="0" lang="pl-PL" altLang="pl-PL" sz="1800" b="0" i="0" u="none" strike="noStrike" cap="none" normalizeH="0" baseline="0" dirty="0">
                <a:ln>
                  <a:noFill/>
                </a:ln>
                <a:effectLst/>
              </a:endParaRPr>
            </a:p>
          </p:txBody>
        </p:sp>
        <p:sp>
          <p:nvSpPr>
            <p:cNvPr id="13" name="Rectangle 12"/>
            <p:cNvSpPr>
              <a:spLocks noChangeArrowheads="1"/>
            </p:cNvSpPr>
            <p:nvPr/>
          </p:nvSpPr>
          <p:spPr bwMode="auto">
            <a:xfrm>
              <a:off x="2293" y="2411"/>
              <a:ext cx="1022" cy="34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4" name="Rectangle 13"/>
            <p:cNvSpPr>
              <a:spLocks noChangeArrowheads="1"/>
            </p:cNvSpPr>
            <p:nvPr/>
          </p:nvSpPr>
          <p:spPr bwMode="auto">
            <a:xfrm>
              <a:off x="2293" y="2411"/>
              <a:ext cx="1022"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5" name="Rectangle 14"/>
            <p:cNvSpPr>
              <a:spLocks noChangeArrowheads="1"/>
            </p:cNvSpPr>
            <p:nvPr/>
          </p:nvSpPr>
          <p:spPr bwMode="auto">
            <a:xfrm>
              <a:off x="2390" y="2536"/>
              <a:ext cx="84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deponowania</a:t>
              </a:r>
              <a:endParaRPr kumimoji="0" lang="pl-PL" altLang="pl-PL" sz="1800" b="0" i="0" u="none" strike="noStrike" cap="none" normalizeH="0" baseline="0" dirty="0">
                <a:ln>
                  <a:noFill/>
                </a:ln>
                <a:effectLst/>
              </a:endParaRPr>
            </a:p>
          </p:txBody>
        </p:sp>
        <p:sp>
          <p:nvSpPr>
            <p:cNvPr id="16" name="Line 15"/>
            <p:cNvSpPr>
              <a:spLocks noChangeShapeType="1"/>
            </p:cNvSpPr>
            <p:nvPr/>
          </p:nvSpPr>
          <p:spPr bwMode="auto">
            <a:xfrm>
              <a:off x="2804" y="2229"/>
              <a:ext cx="0" cy="132"/>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7" name="Freeform 16"/>
            <p:cNvSpPr>
              <a:spLocks/>
            </p:cNvSpPr>
            <p:nvPr/>
          </p:nvSpPr>
          <p:spPr bwMode="auto">
            <a:xfrm>
              <a:off x="2776" y="2355"/>
              <a:ext cx="56" cy="56"/>
            </a:xfrm>
            <a:custGeom>
              <a:avLst/>
              <a:gdLst>
                <a:gd name="T0" fmla="*/ 56 w 56"/>
                <a:gd name="T1" fmla="*/ 0 h 56"/>
                <a:gd name="T2" fmla="*/ 28 w 56"/>
                <a:gd name="T3" fmla="*/ 56 h 56"/>
                <a:gd name="T4" fmla="*/ 0 w 56"/>
                <a:gd name="T5" fmla="*/ 0 h 56"/>
                <a:gd name="T6" fmla="*/ 56 w 56"/>
                <a:gd name="T7" fmla="*/ 0 h 56"/>
              </a:gdLst>
              <a:ahLst/>
              <a:cxnLst>
                <a:cxn ang="0">
                  <a:pos x="T0" y="T1"/>
                </a:cxn>
                <a:cxn ang="0">
                  <a:pos x="T2" y="T3"/>
                </a:cxn>
                <a:cxn ang="0">
                  <a:pos x="T4" y="T5"/>
                </a:cxn>
                <a:cxn ang="0">
                  <a:pos x="T6" y="T7"/>
                </a:cxn>
              </a:cxnLst>
              <a:rect l="0" t="0" r="r" b="b"/>
              <a:pathLst>
                <a:path w="56" h="56">
                  <a:moveTo>
                    <a:pt x="56" y="0"/>
                  </a:moveTo>
                  <a:lnTo>
                    <a:pt x="28" y="56"/>
                  </a:lnTo>
                  <a:lnTo>
                    <a:pt x="0" y="0"/>
                  </a:lnTo>
                  <a:lnTo>
                    <a:pt x="56"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8" name="Rectangle 17"/>
            <p:cNvSpPr>
              <a:spLocks noChangeArrowheads="1"/>
            </p:cNvSpPr>
            <p:nvPr/>
          </p:nvSpPr>
          <p:spPr bwMode="auto">
            <a:xfrm>
              <a:off x="3985" y="2340"/>
              <a:ext cx="578"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9" name="Rectangle 18"/>
            <p:cNvSpPr>
              <a:spLocks noChangeArrowheads="1"/>
            </p:cNvSpPr>
            <p:nvPr/>
          </p:nvSpPr>
          <p:spPr bwMode="auto">
            <a:xfrm>
              <a:off x="3985" y="2340"/>
              <a:ext cx="578" cy="341"/>
            </a:xfrm>
            <a:prstGeom prst="rect">
              <a:avLst/>
            </a:prstGeom>
            <a:solidFill>
              <a:srgbClr val="FFFFFF"/>
            </a:solidFill>
            <a:ln w="3175" cap="sq">
              <a:solidFill>
                <a:srgbClr val="C8C8C8"/>
              </a:solidFill>
              <a:prstDash val="solid"/>
              <a:miter lim="800000"/>
              <a:headEnd/>
              <a:tailEnd/>
            </a:ln>
          </p:spPr>
          <p:txBody>
            <a:bodyPr vert="horz" wrap="square" lIns="91440" tIns="45720" rIns="91440" bIns="45720" numCol="1" anchor="t" anchorCtr="0" compatLnSpc="1">
              <a:prstTxWarp prst="textNoShape">
                <a:avLst/>
              </a:prstTxWarp>
            </a:bodyPr>
            <a:lstStyle/>
            <a:p>
              <a:endParaRPr lang="pl-PL"/>
            </a:p>
          </p:txBody>
        </p:sp>
        <p:sp>
          <p:nvSpPr>
            <p:cNvPr id="20" name="Rectangle 19"/>
            <p:cNvSpPr>
              <a:spLocks noChangeArrowheads="1"/>
            </p:cNvSpPr>
            <p:nvPr/>
          </p:nvSpPr>
          <p:spPr bwMode="auto">
            <a:xfrm>
              <a:off x="4097" y="2418"/>
              <a:ext cx="38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a:t>
              </a:r>
              <a:endParaRPr kumimoji="0" lang="pl-PL" altLang="pl-PL" sz="1800" b="0" i="0" u="none" strike="noStrike" cap="none" normalizeH="0" baseline="0" dirty="0">
                <a:ln>
                  <a:noFill/>
                </a:ln>
                <a:effectLst/>
              </a:endParaRPr>
            </a:p>
          </p:txBody>
        </p:sp>
        <p:sp>
          <p:nvSpPr>
            <p:cNvPr id="21" name="Rectangle 20"/>
            <p:cNvSpPr>
              <a:spLocks noChangeArrowheads="1"/>
            </p:cNvSpPr>
            <p:nvPr/>
          </p:nvSpPr>
          <p:spPr bwMode="auto">
            <a:xfrm>
              <a:off x="4039" y="2514"/>
              <a:ext cx="48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udostępniania</a:t>
              </a:r>
              <a:endParaRPr kumimoji="0" lang="pl-PL" altLang="pl-PL" sz="1800" b="0" i="0" u="none" strike="noStrike" cap="none" normalizeH="0" baseline="0" dirty="0">
                <a:ln>
                  <a:noFill/>
                </a:ln>
                <a:effectLst/>
              </a:endParaRPr>
            </a:p>
          </p:txBody>
        </p:sp>
        <p:sp>
          <p:nvSpPr>
            <p:cNvPr id="22" name="Rectangle 21"/>
            <p:cNvSpPr>
              <a:spLocks noChangeArrowheads="1"/>
            </p:cNvSpPr>
            <p:nvPr/>
          </p:nvSpPr>
          <p:spPr bwMode="auto">
            <a:xfrm>
              <a:off x="2287" y="3013"/>
              <a:ext cx="579" cy="34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23" name="Rectangle 22"/>
            <p:cNvSpPr>
              <a:spLocks noChangeArrowheads="1"/>
            </p:cNvSpPr>
            <p:nvPr/>
          </p:nvSpPr>
          <p:spPr bwMode="auto">
            <a:xfrm>
              <a:off x="2287" y="3013"/>
              <a:ext cx="579"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24" name="Rectangle 23"/>
            <p:cNvSpPr>
              <a:spLocks noChangeArrowheads="1"/>
            </p:cNvSpPr>
            <p:nvPr/>
          </p:nvSpPr>
          <p:spPr bwMode="auto">
            <a:xfrm>
              <a:off x="2400" y="3042"/>
              <a:ext cx="38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a:t>
              </a:r>
              <a:endParaRPr kumimoji="0" lang="pl-PL" altLang="pl-PL" sz="1800" b="0" i="0" u="none" strike="noStrike" cap="none" normalizeH="0" baseline="0" dirty="0">
                <a:ln>
                  <a:noFill/>
                </a:ln>
                <a:effectLst/>
              </a:endParaRPr>
            </a:p>
          </p:txBody>
        </p:sp>
        <p:sp>
          <p:nvSpPr>
            <p:cNvPr id="25" name="Rectangle 24"/>
            <p:cNvSpPr>
              <a:spLocks noChangeArrowheads="1"/>
            </p:cNvSpPr>
            <p:nvPr/>
          </p:nvSpPr>
          <p:spPr bwMode="auto">
            <a:xfrm>
              <a:off x="2344" y="3137"/>
              <a:ext cx="49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grafowej bazy </a:t>
              </a:r>
              <a:endParaRPr kumimoji="0" lang="pl-PL" altLang="pl-PL" sz="1800" b="0" i="0" u="none" strike="noStrike" cap="none" normalizeH="0" baseline="0" dirty="0">
                <a:ln>
                  <a:noFill/>
                </a:ln>
                <a:effectLst/>
              </a:endParaRPr>
            </a:p>
          </p:txBody>
        </p:sp>
        <p:sp>
          <p:nvSpPr>
            <p:cNvPr id="26" name="Rectangle 25"/>
            <p:cNvSpPr>
              <a:spLocks noChangeArrowheads="1"/>
            </p:cNvSpPr>
            <p:nvPr/>
          </p:nvSpPr>
          <p:spPr bwMode="auto">
            <a:xfrm>
              <a:off x="2460" y="3235"/>
              <a:ext cx="24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effectLst/>
                  <a:latin typeface="Calibri" panose="020F0502020204030204" pitchFamily="34" charset="0"/>
                </a:rPr>
                <a:t>danych</a:t>
              </a:r>
              <a:endParaRPr kumimoji="0" lang="pl-PL" altLang="pl-PL" sz="1800" b="0" i="0" u="none" strike="noStrike" cap="none" normalizeH="0" baseline="0">
                <a:ln>
                  <a:noFill/>
                </a:ln>
                <a:effectLst/>
              </a:endParaRPr>
            </a:p>
          </p:txBody>
        </p:sp>
        <p:sp>
          <p:nvSpPr>
            <p:cNvPr id="27" name="Rectangle 26"/>
            <p:cNvSpPr>
              <a:spLocks noChangeArrowheads="1"/>
            </p:cNvSpPr>
            <p:nvPr/>
          </p:nvSpPr>
          <p:spPr bwMode="auto">
            <a:xfrm>
              <a:off x="3139" y="3013"/>
              <a:ext cx="579" cy="34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28" name="Rectangle 27"/>
            <p:cNvSpPr>
              <a:spLocks noChangeArrowheads="1"/>
            </p:cNvSpPr>
            <p:nvPr/>
          </p:nvSpPr>
          <p:spPr bwMode="auto">
            <a:xfrm>
              <a:off x="3139" y="3013"/>
              <a:ext cx="579"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29" name="Rectangle 28"/>
            <p:cNvSpPr>
              <a:spLocks noChangeArrowheads="1"/>
            </p:cNvSpPr>
            <p:nvPr/>
          </p:nvSpPr>
          <p:spPr bwMode="auto">
            <a:xfrm>
              <a:off x="3251" y="3042"/>
              <a:ext cx="38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a:t>
              </a:r>
              <a:endParaRPr kumimoji="0" lang="pl-PL" altLang="pl-PL" sz="1800" b="0" i="0" u="none" strike="noStrike" cap="none" normalizeH="0" baseline="0" dirty="0">
                <a:ln>
                  <a:noFill/>
                </a:ln>
                <a:effectLst/>
              </a:endParaRPr>
            </a:p>
          </p:txBody>
        </p:sp>
        <p:sp>
          <p:nvSpPr>
            <p:cNvPr id="30" name="Rectangle 29"/>
            <p:cNvSpPr>
              <a:spLocks noChangeArrowheads="1"/>
            </p:cNvSpPr>
            <p:nvPr/>
          </p:nvSpPr>
          <p:spPr bwMode="auto">
            <a:xfrm>
              <a:off x="3219" y="3137"/>
              <a:ext cx="4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składowania </a:t>
              </a:r>
              <a:endParaRPr kumimoji="0" lang="pl-PL" altLang="pl-PL" sz="1800" b="0" i="0" u="none" strike="noStrike" cap="none" normalizeH="0" baseline="0" dirty="0">
                <a:ln>
                  <a:noFill/>
                </a:ln>
                <a:effectLst/>
              </a:endParaRPr>
            </a:p>
          </p:txBody>
        </p:sp>
        <p:sp>
          <p:nvSpPr>
            <p:cNvPr id="31" name="Rectangle 30"/>
            <p:cNvSpPr>
              <a:spLocks noChangeArrowheads="1"/>
            </p:cNvSpPr>
            <p:nvPr/>
          </p:nvSpPr>
          <p:spPr bwMode="auto">
            <a:xfrm>
              <a:off x="3320" y="3235"/>
              <a:ext cx="22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plików</a:t>
              </a:r>
              <a:endParaRPr kumimoji="0" lang="pl-PL" altLang="pl-PL" sz="1800" b="0" i="0" u="none" strike="noStrike" cap="none" normalizeH="0" baseline="0" dirty="0">
                <a:ln>
                  <a:noFill/>
                </a:ln>
                <a:effectLst/>
              </a:endParaRPr>
            </a:p>
          </p:txBody>
        </p:sp>
        <p:sp>
          <p:nvSpPr>
            <p:cNvPr id="64" name="Rectangle 31"/>
            <p:cNvSpPr>
              <a:spLocks noChangeArrowheads="1"/>
            </p:cNvSpPr>
            <p:nvPr/>
          </p:nvSpPr>
          <p:spPr bwMode="auto">
            <a:xfrm>
              <a:off x="2287" y="3615"/>
              <a:ext cx="579"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65" name="Rectangle 32"/>
            <p:cNvSpPr>
              <a:spLocks noChangeArrowheads="1"/>
            </p:cNvSpPr>
            <p:nvPr/>
          </p:nvSpPr>
          <p:spPr bwMode="auto">
            <a:xfrm>
              <a:off x="2287" y="3615"/>
              <a:ext cx="579" cy="341"/>
            </a:xfrm>
            <a:prstGeom prst="rect">
              <a:avLst/>
            </a:prstGeom>
            <a:solidFill>
              <a:srgbClr val="FFFFFF"/>
            </a:solidFill>
            <a:ln w="3175" cap="sq">
              <a:solidFill>
                <a:srgbClr val="C8C8C8"/>
              </a:solidFill>
              <a:prstDash val="solid"/>
              <a:miter lim="800000"/>
              <a:headEnd/>
              <a:tailEnd/>
            </a:ln>
          </p:spPr>
          <p:txBody>
            <a:bodyPr vert="horz" wrap="square" lIns="91440" tIns="45720" rIns="91440" bIns="45720" numCol="1" anchor="t" anchorCtr="0" compatLnSpc="1">
              <a:prstTxWarp prst="textNoShape">
                <a:avLst/>
              </a:prstTxWarp>
            </a:bodyPr>
            <a:lstStyle/>
            <a:p>
              <a:endParaRPr lang="pl-PL"/>
            </a:p>
          </p:txBody>
        </p:sp>
        <p:sp>
          <p:nvSpPr>
            <p:cNvPr id="66" name="Rectangle 33"/>
            <p:cNvSpPr>
              <a:spLocks noChangeArrowheads="1"/>
            </p:cNvSpPr>
            <p:nvPr/>
          </p:nvSpPr>
          <p:spPr bwMode="auto">
            <a:xfrm>
              <a:off x="2400" y="3693"/>
              <a:ext cx="38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a:t>
              </a:r>
              <a:endParaRPr kumimoji="0" lang="pl-PL" altLang="pl-PL" sz="1800" b="0" i="0" u="none" strike="noStrike" cap="none" normalizeH="0" baseline="0" dirty="0">
                <a:ln>
                  <a:noFill/>
                </a:ln>
                <a:effectLst/>
              </a:endParaRPr>
            </a:p>
          </p:txBody>
        </p:sp>
        <p:sp>
          <p:nvSpPr>
            <p:cNvPr id="67" name="Rectangle 34"/>
            <p:cNvSpPr>
              <a:spLocks noChangeArrowheads="1"/>
            </p:cNvSpPr>
            <p:nvPr/>
          </p:nvSpPr>
          <p:spPr bwMode="auto">
            <a:xfrm>
              <a:off x="2334" y="3789"/>
              <a:ext cx="49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effectLst/>
                  <a:latin typeface="Calibri" panose="020F0502020204030204" pitchFamily="34" charset="0"/>
                </a:rPr>
                <a:t>dereferowania</a:t>
              </a:r>
              <a:endParaRPr kumimoji="0" lang="pl-PL" altLang="pl-PL" sz="1800" b="0" i="0" u="none" strike="noStrike" cap="none" normalizeH="0" baseline="0">
                <a:ln>
                  <a:noFill/>
                </a:ln>
                <a:effectLst/>
              </a:endParaRPr>
            </a:p>
          </p:txBody>
        </p:sp>
        <p:sp>
          <p:nvSpPr>
            <p:cNvPr id="68" name="Rectangle 35"/>
            <p:cNvSpPr>
              <a:spLocks noChangeArrowheads="1"/>
            </p:cNvSpPr>
            <p:nvPr/>
          </p:nvSpPr>
          <p:spPr bwMode="auto">
            <a:xfrm>
              <a:off x="3985" y="3615"/>
              <a:ext cx="578"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69" name="Rectangle 36"/>
            <p:cNvSpPr>
              <a:spLocks noChangeArrowheads="1"/>
            </p:cNvSpPr>
            <p:nvPr/>
          </p:nvSpPr>
          <p:spPr bwMode="auto">
            <a:xfrm>
              <a:off x="3985" y="3615"/>
              <a:ext cx="578" cy="341"/>
            </a:xfrm>
            <a:prstGeom prst="rect">
              <a:avLst/>
            </a:prstGeom>
            <a:solidFill>
              <a:srgbClr val="FFFFFF"/>
            </a:solidFill>
            <a:ln w="3175" cap="sq">
              <a:solidFill>
                <a:srgbClr val="C8C8C8"/>
              </a:solidFill>
              <a:prstDash val="solid"/>
              <a:miter lim="800000"/>
              <a:headEnd/>
              <a:tailEnd/>
            </a:ln>
          </p:spPr>
          <p:txBody>
            <a:bodyPr vert="horz" wrap="square" lIns="91440" tIns="45720" rIns="91440" bIns="45720" numCol="1" anchor="t" anchorCtr="0" compatLnSpc="1">
              <a:prstTxWarp prst="textNoShape">
                <a:avLst/>
              </a:prstTxWarp>
            </a:bodyPr>
            <a:lstStyle/>
            <a:p>
              <a:endParaRPr lang="pl-PL"/>
            </a:p>
          </p:txBody>
        </p:sp>
        <p:sp>
          <p:nvSpPr>
            <p:cNvPr id="70" name="Rectangle 37"/>
            <p:cNvSpPr>
              <a:spLocks noChangeArrowheads="1"/>
            </p:cNvSpPr>
            <p:nvPr/>
          </p:nvSpPr>
          <p:spPr bwMode="auto">
            <a:xfrm>
              <a:off x="4097" y="3645"/>
              <a:ext cx="38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Podsystem </a:t>
              </a:r>
              <a:endParaRPr kumimoji="0" lang="pl-PL" altLang="pl-PL" sz="1800" b="0" i="0" u="none" strike="noStrike" cap="none" normalizeH="0" baseline="0" dirty="0">
                <a:ln>
                  <a:noFill/>
                </a:ln>
                <a:effectLst/>
              </a:endParaRPr>
            </a:p>
          </p:txBody>
        </p:sp>
        <p:sp>
          <p:nvSpPr>
            <p:cNvPr id="71" name="Rectangle 38"/>
            <p:cNvSpPr>
              <a:spLocks noChangeArrowheads="1"/>
            </p:cNvSpPr>
            <p:nvPr/>
          </p:nvSpPr>
          <p:spPr bwMode="auto">
            <a:xfrm>
              <a:off x="4073" y="3741"/>
              <a:ext cx="4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serwowania </a:t>
              </a:r>
              <a:endParaRPr kumimoji="0" lang="pl-PL" altLang="pl-PL" sz="1800" b="0" i="0" u="none" strike="noStrike" cap="none" normalizeH="0" baseline="0" dirty="0">
                <a:ln>
                  <a:noFill/>
                </a:ln>
                <a:effectLst/>
              </a:endParaRPr>
            </a:p>
          </p:txBody>
        </p:sp>
        <p:sp>
          <p:nvSpPr>
            <p:cNvPr id="72" name="Rectangle 39"/>
            <p:cNvSpPr>
              <a:spLocks noChangeArrowheads="1"/>
            </p:cNvSpPr>
            <p:nvPr/>
          </p:nvSpPr>
          <p:spPr bwMode="auto">
            <a:xfrm>
              <a:off x="4131" y="3837"/>
              <a:ext cx="29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effectLst/>
                  <a:latin typeface="Calibri" panose="020F0502020204030204" pitchFamily="34" charset="0"/>
                </a:rPr>
                <a:t>zasobów</a:t>
              </a:r>
              <a:endParaRPr kumimoji="0" lang="pl-PL" altLang="pl-PL" sz="1800" b="0" i="0" u="none" strike="noStrike" cap="none" normalizeH="0" baseline="0" dirty="0">
                <a:ln>
                  <a:noFill/>
                </a:ln>
                <a:effectLst/>
              </a:endParaRPr>
            </a:p>
          </p:txBody>
        </p:sp>
        <p:sp>
          <p:nvSpPr>
            <p:cNvPr id="73" name="Rectangle 40"/>
            <p:cNvSpPr>
              <a:spLocks noChangeArrowheads="1"/>
            </p:cNvSpPr>
            <p:nvPr/>
          </p:nvSpPr>
          <p:spPr bwMode="auto">
            <a:xfrm>
              <a:off x="866" y="2411"/>
              <a:ext cx="794" cy="341"/>
            </a:xfrm>
            <a:prstGeom prst="rect">
              <a:avLst/>
            </a:prstGeom>
            <a:noFill/>
            <a:ln w="12700" cap="sq">
              <a:solidFill>
                <a:srgbClr val="0070C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74" name="Rectangle 41"/>
            <p:cNvSpPr>
              <a:spLocks noChangeArrowheads="1"/>
            </p:cNvSpPr>
            <p:nvPr/>
          </p:nvSpPr>
          <p:spPr bwMode="auto">
            <a:xfrm>
              <a:off x="883" y="2532"/>
              <a:ext cx="73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solidFill>
                    <a:srgbClr val="002060"/>
                  </a:solidFill>
                  <a:effectLst/>
                  <a:latin typeface="Calibri" panose="020F0502020204030204" pitchFamily="34" charset="0"/>
                </a:rPr>
                <a:t>System transkrypcji *)</a:t>
              </a: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
          <p:nvSpPr>
            <p:cNvPr id="75" name="Rectangle 42"/>
            <p:cNvSpPr>
              <a:spLocks noChangeArrowheads="1"/>
            </p:cNvSpPr>
            <p:nvPr/>
          </p:nvSpPr>
          <p:spPr bwMode="auto">
            <a:xfrm>
              <a:off x="866" y="2865"/>
              <a:ext cx="794"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76" name="Rectangle 43"/>
            <p:cNvSpPr>
              <a:spLocks noChangeArrowheads="1"/>
            </p:cNvSpPr>
            <p:nvPr/>
          </p:nvSpPr>
          <p:spPr bwMode="auto">
            <a:xfrm>
              <a:off x="866" y="2865"/>
              <a:ext cx="794"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77" name="Rectangle 44"/>
            <p:cNvSpPr>
              <a:spLocks noChangeArrowheads="1"/>
            </p:cNvSpPr>
            <p:nvPr/>
          </p:nvSpPr>
          <p:spPr bwMode="auto">
            <a:xfrm>
              <a:off x="956" y="2991"/>
              <a:ext cx="643"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System DBC dLibra</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78" name="Rectangle 45"/>
            <p:cNvSpPr>
              <a:spLocks noChangeArrowheads="1"/>
            </p:cNvSpPr>
            <p:nvPr/>
          </p:nvSpPr>
          <p:spPr bwMode="auto">
            <a:xfrm>
              <a:off x="866" y="1888"/>
              <a:ext cx="794"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79" name="Rectangle 46"/>
            <p:cNvSpPr>
              <a:spLocks noChangeArrowheads="1"/>
            </p:cNvSpPr>
            <p:nvPr/>
          </p:nvSpPr>
          <p:spPr bwMode="auto">
            <a:xfrm>
              <a:off x="866" y="1888"/>
              <a:ext cx="794"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80" name="Rectangle 47"/>
            <p:cNvSpPr>
              <a:spLocks noChangeArrowheads="1"/>
            </p:cNvSpPr>
            <p:nvPr/>
          </p:nvSpPr>
          <p:spPr bwMode="auto">
            <a:xfrm>
              <a:off x="1017" y="1965"/>
              <a:ext cx="547"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System obsługi </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81" name="Rectangle 48"/>
            <p:cNvSpPr>
              <a:spLocks noChangeArrowheads="1"/>
            </p:cNvSpPr>
            <p:nvPr/>
          </p:nvSpPr>
          <p:spPr bwMode="auto">
            <a:xfrm>
              <a:off x="1116" y="2062"/>
              <a:ext cx="331"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wsparcia</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82" name="Line 49"/>
            <p:cNvSpPr>
              <a:spLocks noChangeShapeType="1"/>
            </p:cNvSpPr>
            <p:nvPr/>
          </p:nvSpPr>
          <p:spPr bwMode="auto">
            <a:xfrm>
              <a:off x="3364" y="2511"/>
              <a:ext cx="571" cy="0"/>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83" name="Freeform 50"/>
            <p:cNvSpPr>
              <a:spLocks/>
            </p:cNvSpPr>
            <p:nvPr/>
          </p:nvSpPr>
          <p:spPr bwMode="auto">
            <a:xfrm>
              <a:off x="3315" y="2483"/>
              <a:ext cx="56" cy="56"/>
            </a:xfrm>
            <a:custGeom>
              <a:avLst/>
              <a:gdLst>
                <a:gd name="T0" fmla="*/ 56 w 56"/>
                <a:gd name="T1" fmla="*/ 56 h 56"/>
                <a:gd name="T2" fmla="*/ 0 w 56"/>
                <a:gd name="T3" fmla="*/ 28 h 56"/>
                <a:gd name="T4" fmla="*/ 56 w 56"/>
                <a:gd name="T5" fmla="*/ 0 h 56"/>
                <a:gd name="T6" fmla="*/ 56 w 56"/>
                <a:gd name="T7" fmla="*/ 56 h 56"/>
              </a:gdLst>
              <a:ahLst/>
              <a:cxnLst>
                <a:cxn ang="0">
                  <a:pos x="T0" y="T1"/>
                </a:cxn>
                <a:cxn ang="0">
                  <a:pos x="T2" y="T3"/>
                </a:cxn>
                <a:cxn ang="0">
                  <a:pos x="T4" y="T5"/>
                </a:cxn>
                <a:cxn ang="0">
                  <a:pos x="T6" y="T7"/>
                </a:cxn>
              </a:cxnLst>
              <a:rect l="0" t="0" r="r" b="b"/>
              <a:pathLst>
                <a:path w="56" h="56">
                  <a:moveTo>
                    <a:pt x="56" y="56"/>
                  </a:moveTo>
                  <a:lnTo>
                    <a:pt x="0" y="28"/>
                  </a:lnTo>
                  <a:lnTo>
                    <a:pt x="56" y="0"/>
                  </a:lnTo>
                  <a:lnTo>
                    <a:pt x="56"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88" name="Freeform 51"/>
            <p:cNvSpPr>
              <a:spLocks/>
            </p:cNvSpPr>
            <p:nvPr/>
          </p:nvSpPr>
          <p:spPr bwMode="auto">
            <a:xfrm>
              <a:off x="3928" y="2483"/>
              <a:ext cx="57" cy="56"/>
            </a:xfrm>
            <a:custGeom>
              <a:avLst/>
              <a:gdLst>
                <a:gd name="T0" fmla="*/ 0 w 57"/>
                <a:gd name="T1" fmla="*/ 0 h 56"/>
                <a:gd name="T2" fmla="*/ 57 w 57"/>
                <a:gd name="T3" fmla="*/ 28 h 56"/>
                <a:gd name="T4" fmla="*/ 0 w 57"/>
                <a:gd name="T5" fmla="*/ 56 h 56"/>
                <a:gd name="T6" fmla="*/ 0 w 57"/>
                <a:gd name="T7" fmla="*/ 0 h 56"/>
              </a:gdLst>
              <a:ahLst/>
              <a:cxnLst>
                <a:cxn ang="0">
                  <a:pos x="T0" y="T1"/>
                </a:cxn>
                <a:cxn ang="0">
                  <a:pos x="T2" y="T3"/>
                </a:cxn>
                <a:cxn ang="0">
                  <a:pos x="T4" y="T5"/>
                </a:cxn>
                <a:cxn ang="0">
                  <a:pos x="T6" y="T7"/>
                </a:cxn>
              </a:cxnLst>
              <a:rect l="0" t="0" r="r" b="b"/>
              <a:pathLst>
                <a:path w="57" h="56">
                  <a:moveTo>
                    <a:pt x="0" y="0"/>
                  </a:moveTo>
                  <a:lnTo>
                    <a:pt x="57" y="28"/>
                  </a:lnTo>
                  <a:lnTo>
                    <a:pt x="0" y="56"/>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89" name="Line 52"/>
            <p:cNvSpPr>
              <a:spLocks noChangeShapeType="1"/>
            </p:cNvSpPr>
            <p:nvPr/>
          </p:nvSpPr>
          <p:spPr bwMode="auto">
            <a:xfrm>
              <a:off x="1709" y="2059"/>
              <a:ext cx="291" cy="2"/>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90" name="Freeform 53"/>
            <p:cNvSpPr>
              <a:spLocks/>
            </p:cNvSpPr>
            <p:nvPr/>
          </p:nvSpPr>
          <p:spPr bwMode="auto">
            <a:xfrm>
              <a:off x="1660" y="2031"/>
              <a:ext cx="57" cy="56"/>
            </a:xfrm>
            <a:custGeom>
              <a:avLst/>
              <a:gdLst>
                <a:gd name="T0" fmla="*/ 56 w 57"/>
                <a:gd name="T1" fmla="*/ 56 h 56"/>
                <a:gd name="T2" fmla="*/ 0 w 57"/>
                <a:gd name="T3" fmla="*/ 27 h 56"/>
                <a:gd name="T4" fmla="*/ 57 w 57"/>
                <a:gd name="T5" fmla="*/ 0 h 56"/>
                <a:gd name="T6" fmla="*/ 56 w 57"/>
                <a:gd name="T7" fmla="*/ 56 h 56"/>
              </a:gdLst>
              <a:ahLst/>
              <a:cxnLst>
                <a:cxn ang="0">
                  <a:pos x="T0" y="T1"/>
                </a:cxn>
                <a:cxn ang="0">
                  <a:pos x="T2" y="T3"/>
                </a:cxn>
                <a:cxn ang="0">
                  <a:pos x="T4" y="T5"/>
                </a:cxn>
                <a:cxn ang="0">
                  <a:pos x="T6" y="T7"/>
                </a:cxn>
              </a:cxnLst>
              <a:rect l="0" t="0" r="r" b="b"/>
              <a:pathLst>
                <a:path w="57" h="56">
                  <a:moveTo>
                    <a:pt x="56" y="56"/>
                  </a:moveTo>
                  <a:lnTo>
                    <a:pt x="0" y="27"/>
                  </a:lnTo>
                  <a:lnTo>
                    <a:pt x="57" y="0"/>
                  </a:lnTo>
                  <a:lnTo>
                    <a:pt x="56"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1" name="Freeform 54"/>
            <p:cNvSpPr>
              <a:spLocks/>
            </p:cNvSpPr>
            <p:nvPr/>
          </p:nvSpPr>
          <p:spPr bwMode="auto">
            <a:xfrm>
              <a:off x="1993" y="2033"/>
              <a:ext cx="56" cy="56"/>
            </a:xfrm>
            <a:custGeom>
              <a:avLst/>
              <a:gdLst>
                <a:gd name="T0" fmla="*/ 0 w 56"/>
                <a:gd name="T1" fmla="*/ 0 h 56"/>
                <a:gd name="T2" fmla="*/ 56 w 56"/>
                <a:gd name="T3" fmla="*/ 28 h 56"/>
                <a:gd name="T4" fmla="*/ 0 w 56"/>
                <a:gd name="T5" fmla="*/ 56 h 56"/>
                <a:gd name="T6" fmla="*/ 0 w 56"/>
                <a:gd name="T7" fmla="*/ 0 h 56"/>
              </a:gdLst>
              <a:ahLst/>
              <a:cxnLst>
                <a:cxn ang="0">
                  <a:pos x="T0" y="T1"/>
                </a:cxn>
                <a:cxn ang="0">
                  <a:pos x="T2" y="T3"/>
                </a:cxn>
                <a:cxn ang="0">
                  <a:pos x="T4" y="T5"/>
                </a:cxn>
                <a:cxn ang="0">
                  <a:pos x="T6" y="T7"/>
                </a:cxn>
              </a:cxnLst>
              <a:rect l="0" t="0" r="r" b="b"/>
              <a:pathLst>
                <a:path w="56" h="56">
                  <a:moveTo>
                    <a:pt x="0" y="0"/>
                  </a:moveTo>
                  <a:lnTo>
                    <a:pt x="56" y="28"/>
                  </a:lnTo>
                  <a:lnTo>
                    <a:pt x="0" y="56"/>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2" name="Freeform 55"/>
            <p:cNvSpPr>
              <a:spLocks/>
            </p:cNvSpPr>
            <p:nvPr/>
          </p:nvSpPr>
          <p:spPr bwMode="auto">
            <a:xfrm>
              <a:off x="1709" y="2511"/>
              <a:ext cx="535" cy="70"/>
            </a:xfrm>
            <a:custGeom>
              <a:avLst/>
              <a:gdLst>
                <a:gd name="T0" fmla="*/ 0 w 535"/>
                <a:gd name="T1" fmla="*/ 70 h 70"/>
                <a:gd name="T2" fmla="*/ 139 w 535"/>
                <a:gd name="T3" fmla="*/ 70 h 70"/>
                <a:gd name="T4" fmla="*/ 139 w 535"/>
                <a:gd name="T5" fmla="*/ 0 h 70"/>
                <a:gd name="T6" fmla="*/ 535 w 535"/>
                <a:gd name="T7" fmla="*/ 0 h 70"/>
              </a:gdLst>
              <a:ahLst/>
              <a:cxnLst>
                <a:cxn ang="0">
                  <a:pos x="T0" y="T1"/>
                </a:cxn>
                <a:cxn ang="0">
                  <a:pos x="T2" y="T3"/>
                </a:cxn>
                <a:cxn ang="0">
                  <a:pos x="T4" y="T5"/>
                </a:cxn>
                <a:cxn ang="0">
                  <a:pos x="T6" y="T7"/>
                </a:cxn>
              </a:cxnLst>
              <a:rect l="0" t="0" r="r" b="b"/>
              <a:pathLst>
                <a:path w="535" h="70">
                  <a:moveTo>
                    <a:pt x="0" y="70"/>
                  </a:moveTo>
                  <a:lnTo>
                    <a:pt x="139" y="70"/>
                  </a:lnTo>
                  <a:lnTo>
                    <a:pt x="139" y="0"/>
                  </a:lnTo>
                  <a:lnTo>
                    <a:pt x="535" y="0"/>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93" name="Freeform 56"/>
            <p:cNvSpPr>
              <a:spLocks/>
            </p:cNvSpPr>
            <p:nvPr/>
          </p:nvSpPr>
          <p:spPr bwMode="auto">
            <a:xfrm>
              <a:off x="1660" y="2553"/>
              <a:ext cx="57" cy="56"/>
            </a:xfrm>
            <a:custGeom>
              <a:avLst/>
              <a:gdLst>
                <a:gd name="T0" fmla="*/ 57 w 57"/>
                <a:gd name="T1" fmla="*/ 56 h 56"/>
                <a:gd name="T2" fmla="*/ 0 w 57"/>
                <a:gd name="T3" fmla="*/ 28 h 56"/>
                <a:gd name="T4" fmla="*/ 57 w 57"/>
                <a:gd name="T5" fmla="*/ 0 h 56"/>
                <a:gd name="T6" fmla="*/ 57 w 57"/>
                <a:gd name="T7" fmla="*/ 56 h 56"/>
              </a:gdLst>
              <a:ahLst/>
              <a:cxnLst>
                <a:cxn ang="0">
                  <a:pos x="T0" y="T1"/>
                </a:cxn>
                <a:cxn ang="0">
                  <a:pos x="T2" y="T3"/>
                </a:cxn>
                <a:cxn ang="0">
                  <a:pos x="T4" y="T5"/>
                </a:cxn>
                <a:cxn ang="0">
                  <a:pos x="T6" y="T7"/>
                </a:cxn>
              </a:cxnLst>
              <a:rect l="0" t="0" r="r" b="b"/>
              <a:pathLst>
                <a:path w="57" h="56">
                  <a:moveTo>
                    <a:pt x="57" y="56"/>
                  </a:moveTo>
                  <a:lnTo>
                    <a:pt x="0" y="28"/>
                  </a:lnTo>
                  <a:lnTo>
                    <a:pt x="57" y="0"/>
                  </a:lnTo>
                  <a:lnTo>
                    <a:pt x="57"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4" name="Freeform 57"/>
            <p:cNvSpPr>
              <a:spLocks/>
            </p:cNvSpPr>
            <p:nvPr/>
          </p:nvSpPr>
          <p:spPr bwMode="auto">
            <a:xfrm>
              <a:off x="2237" y="2483"/>
              <a:ext cx="56" cy="56"/>
            </a:xfrm>
            <a:custGeom>
              <a:avLst/>
              <a:gdLst>
                <a:gd name="T0" fmla="*/ 0 w 56"/>
                <a:gd name="T1" fmla="*/ 0 h 56"/>
                <a:gd name="T2" fmla="*/ 56 w 56"/>
                <a:gd name="T3" fmla="*/ 28 h 56"/>
                <a:gd name="T4" fmla="*/ 0 w 56"/>
                <a:gd name="T5" fmla="*/ 56 h 56"/>
                <a:gd name="T6" fmla="*/ 0 w 56"/>
                <a:gd name="T7" fmla="*/ 0 h 56"/>
              </a:gdLst>
              <a:ahLst/>
              <a:cxnLst>
                <a:cxn ang="0">
                  <a:pos x="T0" y="T1"/>
                </a:cxn>
                <a:cxn ang="0">
                  <a:pos x="T2" y="T3"/>
                </a:cxn>
                <a:cxn ang="0">
                  <a:pos x="T4" y="T5"/>
                </a:cxn>
                <a:cxn ang="0">
                  <a:pos x="T6" y="T7"/>
                </a:cxn>
              </a:cxnLst>
              <a:rect l="0" t="0" r="r" b="b"/>
              <a:pathLst>
                <a:path w="56" h="56">
                  <a:moveTo>
                    <a:pt x="0" y="0"/>
                  </a:moveTo>
                  <a:lnTo>
                    <a:pt x="56" y="28"/>
                  </a:lnTo>
                  <a:lnTo>
                    <a:pt x="0" y="56"/>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5" name="Freeform 58"/>
            <p:cNvSpPr>
              <a:spLocks/>
            </p:cNvSpPr>
            <p:nvPr/>
          </p:nvSpPr>
          <p:spPr bwMode="auto">
            <a:xfrm>
              <a:off x="1660" y="2653"/>
              <a:ext cx="584" cy="383"/>
            </a:xfrm>
            <a:custGeom>
              <a:avLst/>
              <a:gdLst>
                <a:gd name="T0" fmla="*/ 0 w 584"/>
                <a:gd name="T1" fmla="*/ 383 h 383"/>
                <a:gd name="T2" fmla="*/ 188 w 584"/>
                <a:gd name="T3" fmla="*/ 383 h 383"/>
                <a:gd name="T4" fmla="*/ 188 w 584"/>
                <a:gd name="T5" fmla="*/ 0 h 383"/>
                <a:gd name="T6" fmla="*/ 584 w 584"/>
                <a:gd name="T7" fmla="*/ 0 h 383"/>
              </a:gdLst>
              <a:ahLst/>
              <a:cxnLst>
                <a:cxn ang="0">
                  <a:pos x="T0" y="T1"/>
                </a:cxn>
                <a:cxn ang="0">
                  <a:pos x="T2" y="T3"/>
                </a:cxn>
                <a:cxn ang="0">
                  <a:pos x="T4" y="T5"/>
                </a:cxn>
                <a:cxn ang="0">
                  <a:pos x="T6" y="T7"/>
                </a:cxn>
              </a:cxnLst>
              <a:rect l="0" t="0" r="r" b="b"/>
              <a:pathLst>
                <a:path w="584" h="383">
                  <a:moveTo>
                    <a:pt x="0" y="383"/>
                  </a:moveTo>
                  <a:lnTo>
                    <a:pt x="188" y="383"/>
                  </a:lnTo>
                  <a:lnTo>
                    <a:pt x="188" y="0"/>
                  </a:lnTo>
                  <a:lnTo>
                    <a:pt x="584" y="0"/>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96" name="Freeform 59"/>
            <p:cNvSpPr>
              <a:spLocks/>
            </p:cNvSpPr>
            <p:nvPr/>
          </p:nvSpPr>
          <p:spPr bwMode="auto">
            <a:xfrm>
              <a:off x="2237" y="2625"/>
              <a:ext cx="56" cy="56"/>
            </a:xfrm>
            <a:custGeom>
              <a:avLst/>
              <a:gdLst>
                <a:gd name="T0" fmla="*/ 0 w 56"/>
                <a:gd name="T1" fmla="*/ 0 h 56"/>
                <a:gd name="T2" fmla="*/ 56 w 56"/>
                <a:gd name="T3" fmla="*/ 28 h 56"/>
                <a:gd name="T4" fmla="*/ 0 w 56"/>
                <a:gd name="T5" fmla="*/ 56 h 56"/>
                <a:gd name="T6" fmla="*/ 0 w 56"/>
                <a:gd name="T7" fmla="*/ 0 h 56"/>
              </a:gdLst>
              <a:ahLst/>
              <a:cxnLst>
                <a:cxn ang="0">
                  <a:pos x="T0" y="T1"/>
                </a:cxn>
                <a:cxn ang="0">
                  <a:pos x="T2" y="T3"/>
                </a:cxn>
                <a:cxn ang="0">
                  <a:pos x="T4" y="T5"/>
                </a:cxn>
                <a:cxn ang="0">
                  <a:pos x="T6" y="T7"/>
                </a:cxn>
              </a:cxnLst>
              <a:rect l="0" t="0" r="r" b="b"/>
              <a:pathLst>
                <a:path w="56" h="56">
                  <a:moveTo>
                    <a:pt x="0" y="0"/>
                  </a:moveTo>
                  <a:lnTo>
                    <a:pt x="56" y="28"/>
                  </a:lnTo>
                  <a:lnTo>
                    <a:pt x="0" y="56"/>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7" name="Line 60"/>
            <p:cNvSpPr>
              <a:spLocks noChangeShapeType="1"/>
            </p:cNvSpPr>
            <p:nvPr/>
          </p:nvSpPr>
          <p:spPr bwMode="auto">
            <a:xfrm>
              <a:off x="4274" y="2731"/>
              <a:ext cx="0" cy="835"/>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98" name="Freeform 61"/>
            <p:cNvSpPr>
              <a:spLocks/>
            </p:cNvSpPr>
            <p:nvPr/>
          </p:nvSpPr>
          <p:spPr bwMode="auto">
            <a:xfrm>
              <a:off x="4245" y="2681"/>
              <a:ext cx="57" cy="57"/>
            </a:xfrm>
            <a:custGeom>
              <a:avLst/>
              <a:gdLst>
                <a:gd name="T0" fmla="*/ 0 w 57"/>
                <a:gd name="T1" fmla="*/ 57 h 57"/>
                <a:gd name="T2" fmla="*/ 29 w 57"/>
                <a:gd name="T3" fmla="*/ 0 h 57"/>
                <a:gd name="T4" fmla="*/ 57 w 57"/>
                <a:gd name="T5" fmla="*/ 57 h 57"/>
                <a:gd name="T6" fmla="*/ 0 w 57"/>
                <a:gd name="T7" fmla="*/ 57 h 57"/>
              </a:gdLst>
              <a:ahLst/>
              <a:cxnLst>
                <a:cxn ang="0">
                  <a:pos x="T0" y="T1"/>
                </a:cxn>
                <a:cxn ang="0">
                  <a:pos x="T2" y="T3"/>
                </a:cxn>
                <a:cxn ang="0">
                  <a:pos x="T4" y="T5"/>
                </a:cxn>
                <a:cxn ang="0">
                  <a:pos x="T6" y="T7"/>
                </a:cxn>
              </a:cxnLst>
              <a:rect l="0" t="0" r="r" b="b"/>
              <a:pathLst>
                <a:path w="57" h="57">
                  <a:moveTo>
                    <a:pt x="0" y="57"/>
                  </a:moveTo>
                  <a:lnTo>
                    <a:pt x="29" y="0"/>
                  </a:lnTo>
                  <a:lnTo>
                    <a:pt x="57" y="57"/>
                  </a:lnTo>
                  <a:lnTo>
                    <a:pt x="0" y="57"/>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99" name="Freeform 62"/>
            <p:cNvSpPr>
              <a:spLocks/>
            </p:cNvSpPr>
            <p:nvPr/>
          </p:nvSpPr>
          <p:spPr bwMode="auto">
            <a:xfrm>
              <a:off x="4245" y="3559"/>
              <a:ext cx="57" cy="56"/>
            </a:xfrm>
            <a:custGeom>
              <a:avLst/>
              <a:gdLst>
                <a:gd name="T0" fmla="*/ 57 w 57"/>
                <a:gd name="T1" fmla="*/ 0 h 56"/>
                <a:gd name="T2" fmla="*/ 29 w 57"/>
                <a:gd name="T3" fmla="*/ 56 h 56"/>
                <a:gd name="T4" fmla="*/ 0 w 57"/>
                <a:gd name="T5" fmla="*/ 0 h 56"/>
                <a:gd name="T6" fmla="*/ 57 w 57"/>
                <a:gd name="T7" fmla="*/ 0 h 56"/>
              </a:gdLst>
              <a:ahLst/>
              <a:cxnLst>
                <a:cxn ang="0">
                  <a:pos x="T0" y="T1"/>
                </a:cxn>
                <a:cxn ang="0">
                  <a:pos x="T2" y="T3"/>
                </a:cxn>
                <a:cxn ang="0">
                  <a:pos x="T4" y="T5"/>
                </a:cxn>
                <a:cxn ang="0">
                  <a:pos x="T6" y="T7"/>
                </a:cxn>
              </a:cxnLst>
              <a:rect l="0" t="0" r="r" b="b"/>
              <a:pathLst>
                <a:path w="57" h="56">
                  <a:moveTo>
                    <a:pt x="57" y="0"/>
                  </a:moveTo>
                  <a:lnTo>
                    <a:pt x="29" y="56"/>
                  </a:lnTo>
                  <a:lnTo>
                    <a:pt x="0" y="0"/>
                  </a:lnTo>
                  <a:lnTo>
                    <a:pt x="57"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0" name="Line 63"/>
            <p:cNvSpPr>
              <a:spLocks noChangeShapeType="1"/>
            </p:cNvSpPr>
            <p:nvPr/>
          </p:nvSpPr>
          <p:spPr bwMode="auto">
            <a:xfrm flipV="1">
              <a:off x="2577" y="2801"/>
              <a:ext cx="0" cy="163"/>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01" name="Freeform 64"/>
            <p:cNvSpPr>
              <a:spLocks/>
            </p:cNvSpPr>
            <p:nvPr/>
          </p:nvSpPr>
          <p:spPr bwMode="auto">
            <a:xfrm>
              <a:off x="2549" y="2957"/>
              <a:ext cx="56" cy="56"/>
            </a:xfrm>
            <a:custGeom>
              <a:avLst/>
              <a:gdLst>
                <a:gd name="T0" fmla="*/ 56 w 56"/>
                <a:gd name="T1" fmla="*/ 0 h 56"/>
                <a:gd name="T2" fmla="*/ 28 w 56"/>
                <a:gd name="T3" fmla="*/ 56 h 56"/>
                <a:gd name="T4" fmla="*/ 0 w 56"/>
                <a:gd name="T5" fmla="*/ 0 h 56"/>
                <a:gd name="T6" fmla="*/ 56 w 56"/>
                <a:gd name="T7" fmla="*/ 0 h 56"/>
              </a:gdLst>
              <a:ahLst/>
              <a:cxnLst>
                <a:cxn ang="0">
                  <a:pos x="T0" y="T1"/>
                </a:cxn>
                <a:cxn ang="0">
                  <a:pos x="T2" y="T3"/>
                </a:cxn>
                <a:cxn ang="0">
                  <a:pos x="T4" y="T5"/>
                </a:cxn>
                <a:cxn ang="0">
                  <a:pos x="T6" y="T7"/>
                </a:cxn>
              </a:cxnLst>
              <a:rect l="0" t="0" r="r" b="b"/>
              <a:pathLst>
                <a:path w="56" h="56">
                  <a:moveTo>
                    <a:pt x="56" y="0"/>
                  </a:moveTo>
                  <a:lnTo>
                    <a:pt x="28" y="56"/>
                  </a:lnTo>
                  <a:lnTo>
                    <a:pt x="0" y="0"/>
                  </a:lnTo>
                  <a:lnTo>
                    <a:pt x="56"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2" name="Freeform 65"/>
            <p:cNvSpPr>
              <a:spLocks/>
            </p:cNvSpPr>
            <p:nvPr/>
          </p:nvSpPr>
          <p:spPr bwMode="auto">
            <a:xfrm>
              <a:off x="2549" y="2752"/>
              <a:ext cx="56" cy="56"/>
            </a:xfrm>
            <a:custGeom>
              <a:avLst/>
              <a:gdLst>
                <a:gd name="T0" fmla="*/ 0 w 56"/>
                <a:gd name="T1" fmla="*/ 56 h 56"/>
                <a:gd name="T2" fmla="*/ 28 w 56"/>
                <a:gd name="T3" fmla="*/ 0 h 56"/>
                <a:gd name="T4" fmla="*/ 56 w 56"/>
                <a:gd name="T5" fmla="*/ 56 h 56"/>
                <a:gd name="T6" fmla="*/ 0 w 56"/>
                <a:gd name="T7" fmla="*/ 56 h 56"/>
              </a:gdLst>
              <a:ahLst/>
              <a:cxnLst>
                <a:cxn ang="0">
                  <a:pos x="T0" y="T1"/>
                </a:cxn>
                <a:cxn ang="0">
                  <a:pos x="T2" y="T3"/>
                </a:cxn>
                <a:cxn ang="0">
                  <a:pos x="T4" y="T5"/>
                </a:cxn>
                <a:cxn ang="0">
                  <a:pos x="T6" y="T7"/>
                </a:cxn>
              </a:cxnLst>
              <a:rect l="0" t="0" r="r" b="b"/>
              <a:pathLst>
                <a:path w="56" h="56">
                  <a:moveTo>
                    <a:pt x="0" y="56"/>
                  </a:moveTo>
                  <a:lnTo>
                    <a:pt x="28" y="0"/>
                  </a:lnTo>
                  <a:lnTo>
                    <a:pt x="56" y="56"/>
                  </a:lnTo>
                  <a:lnTo>
                    <a:pt x="0"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3" name="Line 66"/>
            <p:cNvSpPr>
              <a:spLocks noChangeShapeType="1"/>
            </p:cNvSpPr>
            <p:nvPr/>
          </p:nvSpPr>
          <p:spPr bwMode="auto">
            <a:xfrm>
              <a:off x="2577" y="3404"/>
              <a:ext cx="0" cy="162"/>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04" name="Freeform 67"/>
            <p:cNvSpPr>
              <a:spLocks/>
            </p:cNvSpPr>
            <p:nvPr/>
          </p:nvSpPr>
          <p:spPr bwMode="auto">
            <a:xfrm>
              <a:off x="2549" y="3354"/>
              <a:ext cx="56" cy="57"/>
            </a:xfrm>
            <a:custGeom>
              <a:avLst/>
              <a:gdLst>
                <a:gd name="T0" fmla="*/ 0 w 56"/>
                <a:gd name="T1" fmla="*/ 57 h 57"/>
                <a:gd name="T2" fmla="*/ 28 w 56"/>
                <a:gd name="T3" fmla="*/ 0 h 57"/>
                <a:gd name="T4" fmla="*/ 56 w 56"/>
                <a:gd name="T5" fmla="*/ 57 h 57"/>
                <a:gd name="T6" fmla="*/ 0 w 56"/>
                <a:gd name="T7" fmla="*/ 57 h 57"/>
              </a:gdLst>
              <a:ahLst/>
              <a:cxnLst>
                <a:cxn ang="0">
                  <a:pos x="T0" y="T1"/>
                </a:cxn>
                <a:cxn ang="0">
                  <a:pos x="T2" y="T3"/>
                </a:cxn>
                <a:cxn ang="0">
                  <a:pos x="T4" y="T5"/>
                </a:cxn>
                <a:cxn ang="0">
                  <a:pos x="T6" y="T7"/>
                </a:cxn>
              </a:cxnLst>
              <a:rect l="0" t="0" r="r" b="b"/>
              <a:pathLst>
                <a:path w="56" h="57">
                  <a:moveTo>
                    <a:pt x="0" y="57"/>
                  </a:moveTo>
                  <a:lnTo>
                    <a:pt x="28" y="0"/>
                  </a:lnTo>
                  <a:lnTo>
                    <a:pt x="56" y="57"/>
                  </a:lnTo>
                  <a:lnTo>
                    <a:pt x="0" y="57"/>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5" name="Freeform 68"/>
            <p:cNvSpPr>
              <a:spLocks/>
            </p:cNvSpPr>
            <p:nvPr/>
          </p:nvSpPr>
          <p:spPr bwMode="auto">
            <a:xfrm>
              <a:off x="2549" y="3559"/>
              <a:ext cx="56" cy="56"/>
            </a:xfrm>
            <a:custGeom>
              <a:avLst/>
              <a:gdLst>
                <a:gd name="T0" fmla="*/ 56 w 56"/>
                <a:gd name="T1" fmla="*/ 0 h 56"/>
                <a:gd name="T2" fmla="*/ 28 w 56"/>
                <a:gd name="T3" fmla="*/ 56 h 56"/>
                <a:gd name="T4" fmla="*/ 0 w 56"/>
                <a:gd name="T5" fmla="*/ 0 h 56"/>
                <a:gd name="T6" fmla="*/ 56 w 56"/>
                <a:gd name="T7" fmla="*/ 0 h 56"/>
              </a:gdLst>
              <a:ahLst/>
              <a:cxnLst>
                <a:cxn ang="0">
                  <a:pos x="T0" y="T1"/>
                </a:cxn>
                <a:cxn ang="0">
                  <a:pos x="T2" y="T3"/>
                </a:cxn>
                <a:cxn ang="0">
                  <a:pos x="T4" y="T5"/>
                </a:cxn>
                <a:cxn ang="0">
                  <a:pos x="T6" y="T7"/>
                </a:cxn>
              </a:cxnLst>
              <a:rect l="0" t="0" r="r" b="b"/>
              <a:pathLst>
                <a:path w="56" h="56">
                  <a:moveTo>
                    <a:pt x="56" y="0"/>
                  </a:moveTo>
                  <a:lnTo>
                    <a:pt x="28" y="56"/>
                  </a:lnTo>
                  <a:lnTo>
                    <a:pt x="0" y="0"/>
                  </a:lnTo>
                  <a:lnTo>
                    <a:pt x="56"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6" name="Freeform 69"/>
            <p:cNvSpPr>
              <a:spLocks/>
            </p:cNvSpPr>
            <p:nvPr/>
          </p:nvSpPr>
          <p:spPr bwMode="auto">
            <a:xfrm>
              <a:off x="2804" y="2801"/>
              <a:ext cx="170" cy="985"/>
            </a:xfrm>
            <a:custGeom>
              <a:avLst/>
              <a:gdLst>
                <a:gd name="T0" fmla="*/ 0 w 170"/>
                <a:gd name="T1" fmla="*/ 0 h 985"/>
                <a:gd name="T2" fmla="*/ 0 w 170"/>
                <a:gd name="T3" fmla="*/ 152 h 985"/>
                <a:gd name="T4" fmla="*/ 170 w 170"/>
                <a:gd name="T5" fmla="*/ 152 h 985"/>
                <a:gd name="T6" fmla="*/ 170 w 170"/>
                <a:gd name="T7" fmla="*/ 985 h 985"/>
                <a:gd name="T8" fmla="*/ 112 w 170"/>
                <a:gd name="T9" fmla="*/ 985 h 985"/>
              </a:gdLst>
              <a:ahLst/>
              <a:cxnLst>
                <a:cxn ang="0">
                  <a:pos x="T0" y="T1"/>
                </a:cxn>
                <a:cxn ang="0">
                  <a:pos x="T2" y="T3"/>
                </a:cxn>
                <a:cxn ang="0">
                  <a:pos x="T4" y="T5"/>
                </a:cxn>
                <a:cxn ang="0">
                  <a:pos x="T6" y="T7"/>
                </a:cxn>
                <a:cxn ang="0">
                  <a:pos x="T8" y="T9"/>
                </a:cxn>
              </a:cxnLst>
              <a:rect l="0" t="0" r="r" b="b"/>
              <a:pathLst>
                <a:path w="170" h="985">
                  <a:moveTo>
                    <a:pt x="0" y="0"/>
                  </a:moveTo>
                  <a:lnTo>
                    <a:pt x="0" y="152"/>
                  </a:lnTo>
                  <a:lnTo>
                    <a:pt x="170" y="152"/>
                  </a:lnTo>
                  <a:lnTo>
                    <a:pt x="170" y="985"/>
                  </a:lnTo>
                  <a:lnTo>
                    <a:pt x="112" y="985"/>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07" name="Freeform 70"/>
            <p:cNvSpPr>
              <a:spLocks/>
            </p:cNvSpPr>
            <p:nvPr/>
          </p:nvSpPr>
          <p:spPr bwMode="auto">
            <a:xfrm>
              <a:off x="2776" y="2752"/>
              <a:ext cx="56" cy="56"/>
            </a:xfrm>
            <a:custGeom>
              <a:avLst/>
              <a:gdLst>
                <a:gd name="T0" fmla="*/ 0 w 56"/>
                <a:gd name="T1" fmla="*/ 56 h 56"/>
                <a:gd name="T2" fmla="*/ 28 w 56"/>
                <a:gd name="T3" fmla="*/ 0 h 56"/>
                <a:gd name="T4" fmla="*/ 56 w 56"/>
                <a:gd name="T5" fmla="*/ 56 h 56"/>
                <a:gd name="T6" fmla="*/ 0 w 56"/>
                <a:gd name="T7" fmla="*/ 56 h 56"/>
              </a:gdLst>
              <a:ahLst/>
              <a:cxnLst>
                <a:cxn ang="0">
                  <a:pos x="T0" y="T1"/>
                </a:cxn>
                <a:cxn ang="0">
                  <a:pos x="T2" y="T3"/>
                </a:cxn>
                <a:cxn ang="0">
                  <a:pos x="T4" y="T5"/>
                </a:cxn>
                <a:cxn ang="0">
                  <a:pos x="T6" y="T7"/>
                </a:cxn>
              </a:cxnLst>
              <a:rect l="0" t="0" r="r" b="b"/>
              <a:pathLst>
                <a:path w="56" h="56">
                  <a:moveTo>
                    <a:pt x="0" y="56"/>
                  </a:moveTo>
                  <a:lnTo>
                    <a:pt x="28" y="0"/>
                  </a:lnTo>
                  <a:lnTo>
                    <a:pt x="56" y="56"/>
                  </a:lnTo>
                  <a:lnTo>
                    <a:pt x="0"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8" name="Freeform 71"/>
            <p:cNvSpPr>
              <a:spLocks/>
            </p:cNvSpPr>
            <p:nvPr/>
          </p:nvSpPr>
          <p:spPr bwMode="auto">
            <a:xfrm>
              <a:off x="2866" y="3758"/>
              <a:ext cx="56" cy="56"/>
            </a:xfrm>
            <a:custGeom>
              <a:avLst/>
              <a:gdLst>
                <a:gd name="T0" fmla="*/ 56 w 56"/>
                <a:gd name="T1" fmla="*/ 56 h 56"/>
                <a:gd name="T2" fmla="*/ 0 w 56"/>
                <a:gd name="T3" fmla="*/ 28 h 56"/>
                <a:gd name="T4" fmla="*/ 56 w 56"/>
                <a:gd name="T5" fmla="*/ 0 h 56"/>
                <a:gd name="T6" fmla="*/ 56 w 56"/>
                <a:gd name="T7" fmla="*/ 56 h 56"/>
              </a:gdLst>
              <a:ahLst/>
              <a:cxnLst>
                <a:cxn ang="0">
                  <a:pos x="T0" y="T1"/>
                </a:cxn>
                <a:cxn ang="0">
                  <a:pos x="T2" y="T3"/>
                </a:cxn>
                <a:cxn ang="0">
                  <a:pos x="T4" y="T5"/>
                </a:cxn>
                <a:cxn ang="0">
                  <a:pos x="T6" y="T7"/>
                </a:cxn>
              </a:cxnLst>
              <a:rect l="0" t="0" r="r" b="b"/>
              <a:pathLst>
                <a:path w="56" h="56">
                  <a:moveTo>
                    <a:pt x="56" y="56"/>
                  </a:moveTo>
                  <a:lnTo>
                    <a:pt x="0" y="28"/>
                  </a:lnTo>
                  <a:lnTo>
                    <a:pt x="56" y="0"/>
                  </a:lnTo>
                  <a:lnTo>
                    <a:pt x="56"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09" name="Line 72"/>
            <p:cNvSpPr>
              <a:spLocks noChangeShapeType="1"/>
            </p:cNvSpPr>
            <p:nvPr/>
          </p:nvSpPr>
          <p:spPr bwMode="auto">
            <a:xfrm>
              <a:off x="1709" y="3570"/>
              <a:ext cx="340" cy="1"/>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10" name="Freeform 73"/>
            <p:cNvSpPr>
              <a:spLocks/>
            </p:cNvSpPr>
            <p:nvPr/>
          </p:nvSpPr>
          <p:spPr bwMode="auto">
            <a:xfrm>
              <a:off x="1660" y="3542"/>
              <a:ext cx="57" cy="56"/>
            </a:xfrm>
            <a:custGeom>
              <a:avLst/>
              <a:gdLst>
                <a:gd name="T0" fmla="*/ 57 w 57"/>
                <a:gd name="T1" fmla="*/ 56 h 56"/>
                <a:gd name="T2" fmla="*/ 0 w 57"/>
                <a:gd name="T3" fmla="*/ 28 h 56"/>
                <a:gd name="T4" fmla="*/ 57 w 57"/>
                <a:gd name="T5" fmla="*/ 0 h 56"/>
                <a:gd name="T6" fmla="*/ 57 w 57"/>
                <a:gd name="T7" fmla="*/ 56 h 56"/>
              </a:gdLst>
              <a:ahLst/>
              <a:cxnLst>
                <a:cxn ang="0">
                  <a:pos x="T0" y="T1"/>
                </a:cxn>
                <a:cxn ang="0">
                  <a:pos x="T2" y="T3"/>
                </a:cxn>
                <a:cxn ang="0">
                  <a:pos x="T4" y="T5"/>
                </a:cxn>
                <a:cxn ang="0">
                  <a:pos x="T6" y="T7"/>
                </a:cxn>
              </a:cxnLst>
              <a:rect l="0" t="0" r="r" b="b"/>
              <a:pathLst>
                <a:path w="57" h="56">
                  <a:moveTo>
                    <a:pt x="57" y="56"/>
                  </a:moveTo>
                  <a:lnTo>
                    <a:pt x="0" y="28"/>
                  </a:lnTo>
                  <a:lnTo>
                    <a:pt x="57" y="0"/>
                  </a:lnTo>
                  <a:lnTo>
                    <a:pt x="57"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1" name="Freeform 74"/>
            <p:cNvSpPr>
              <a:spLocks/>
            </p:cNvSpPr>
            <p:nvPr/>
          </p:nvSpPr>
          <p:spPr bwMode="auto">
            <a:xfrm>
              <a:off x="3031" y="2801"/>
              <a:ext cx="397" cy="163"/>
            </a:xfrm>
            <a:custGeom>
              <a:avLst/>
              <a:gdLst>
                <a:gd name="T0" fmla="*/ 0 w 397"/>
                <a:gd name="T1" fmla="*/ 0 h 163"/>
                <a:gd name="T2" fmla="*/ 0 w 397"/>
                <a:gd name="T3" fmla="*/ 42 h 163"/>
                <a:gd name="T4" fmla="*/ 397 w 397"/>
                <a:gd name="T5" fmla="*/ 42 h 163"/>
                <a:gd name="T6" fmla="*/ 397 w 397"/>
                <a:gd name="T7" fmla="*/ 163 h 163"/>
              </a:gdLst>
              <a:ahLst/>
              <a:cxnLst>
                <a:cxn ang="0">
                  <a:pos x="T0" y="T1"/>
                </a:cxn>
                <a:cxn ang="0">
                  <a:pos x="T2" y="T3"/>
                </a:cxn>
                <a:cxn ang="0">
                  <a:pos x="T4" y="T5"/>
                </a:cxn>
                <a:cxn ang="0">
                  <a:pos x="T6" y="T7"/>
                </a:cxn>
              </a:cxnLst>
              <a:rect l="0" t="0" r="r" b="b"/>
              <a:pathLst>
                <a:path w="397" h="163">
                  <a:moveTo>
                    <a:pt x="0" y="0"/>
                  </a:moveTo>
                  <a:lnTo>
                    <a:pt x="0" y="42"/>
                  </a:lnTo>
                  <a:lnTo>
                    <a:pt x="397" y="42"/>
                  </a:lnTo>
                  <a:lnTo>
                    <a:pt x="397" y="163"/>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12" name="Freeform 75"/>
            <p:cNvSpPr>
              <a:spLocks/>
            </p:cNvSpPr>
            <p:nvPr/>
          </p:nvSpPr>
          <p:spPr bwMode="auto">
            <a:xfrm>
              <a:off x="3003" y="2752"/>
              <a:ext cx="56" cy="56"/>
            </a:xfrm>
            <a:custGeom>
              <a:avLst/>
              <a:gdLst>
                <a:gd name="T0" fmla="*/ 0 w 56"/>
                <a:gd name="T1" fmla="*/ 56 h 56"/>
                <a:gd name="T2" fmla="*/ 28 w 56"/>
                <a:gd name="T3" fmla="*/ 0 h 56"/>
                <a:gd name="T4" fmla="*/ 56 w 56"/>
                <a:gd name="T5" fmla="*/ 56 h 56"/>
                <a:gd name="T6" fmla="*/ 0 w 56"/>
                <a:gd name="T7" fmla="*/ 56 h 56"/>
              </a:gdLst>
              <a:ahLst/>
              <a:cxnLst>
                <a:cxn ang="0">
                  <a:pos x="T0" y="T1"/>
                </a:cxn>
                <a:cxn ang="0">
                  <a:pos x="T2" y="T3"/>
                </a:cxn>
                <a:cxn ang="0">
                  <a:pos x="T4" y="T5"/>
                </a:cxn>
                <a:cxn ang="0">
                  <a:pos x="T6" y="T7"/>
                </a:cxn>
              </a:cxnLst>
              <a:rect l="0" t="0" r="r" b="b"/>
              <a:pathLst>
                <a:path w="56" h="56">
                  <a:moveTo>
                    <a:pt x="0" y="56"/>
                  </a:moveTo>
                  <a:lnTo>
                    <a:pt x="28" y="0"/>
                  </a:lnTo>
                  <a:lnTo>
                    <a:pt x="56" y="56"/>
                  </a:lnTo>
                  <a:lnTo>
                    <a:pt x="0"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3" name="Freeform 76"/>
            <p:cNvSpPr>
              <a:spLocks/>
            </p:cNvSpPr>
            <p:nvPr/>
          </p:nvSpPr>
          <p:spPr bwMode="auto">
            <a:xfrm>
              <a:off x="3400" y="2957"/>
              <a:ext cx="56" cy="56"/>
            </a:xfrm>
            <a:custGeom>
              <a:avLst/>
              <a:gdLst>
                <a:gd name="T0" fmla="*/ 56 w 56"/>
                <a:gd name="T1" fmla="*/ 0 h 56"/>
                <a:gd name="T2" fmla="*/ 28 w 56"/>
                <a:gd name="T3" fmla="*/ 56 h 56"/>
                <a:gd name="T4" fmla="*/ 0 w 56"/>
                <a:gd name="T5" fmla="*/ 0 h 56"/>
                <a:gd name="T6" fmla="*/ 56 w 56"/>
                <a:gd name="T7" fmla="*/ 0 h 56"/>
              </a:gdLst>
              <a:ahLst/>
              <a:cxnLst>
                <a:cxn ang="0">
                  <a:pos x="T0" y="T1"/>
                </a:cxn>
                <a:cxn ang="0">
                  <a:pos x="T2" y="T3"/>
                </a:cxn>
                <a:cxn ang="0">
                  <a:pos x="T4" y="T5"/>
                </a:cxn>
                <a:cxn ang="0">
                  <a:pos x="T6" y="T7"/>
                </a:cxn>
              </a:cxnLst>
              <a:rect l="0" t="0" r="r" b="b"/>
              <a:pathLst>
                <a:path w="56" h="56">
                  <a:moveTo>
                    <a:pt x="56" y="0"/>
                  </a:moveTo>
                  <a:lnTo>
                    <a:pt x="28" y="56"/>
                  </a:lnTo>
                  <a:lnTo>
                    <a:pt x="0" y="0"/>
                  </a:lnTo>
                  <a:lnTo>
                    <a:pt x="56"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4" name="Freeform 77"/>
            <p:cNvSpPr>
              <a:spLocks/>
            </p:cNvSpPr>
            <p:nvPr/>
          </p:nvSpPr>
          <p:spPr bwMode="auto">
            <a:xfrm>
              <a:off x="3364" y="2653"/>
              <a:ext cx="571" cy="1076"/>
            </a:xfrm>
            <a:custGeom>
              <a:avLst/>
              <a:gdLst>
                <a:gd name="T0" fmla="*/ 0 w 571"/>
                <a:gd name="T1" fmla="*/ 0 h 1076"/>
                <a:gd name="T2" fmla="*/ 450 w 571"/>
                <a:gd name="T3" fmla="*/ 0 h 1076"/>
                <a:gd name="T4" fmla="*/ 450 w 571"/>
                <a:gd name="T5" fmla="*/ 1076 h 1076"/>
                <a:gd name="T6" fmla="*/ 571 w 571"/>
                <a:gd name="T7" fmla="*/ 1076 h 1076"/>
              </a:gdLst>
              <a:ahLst/>
              <a:cxnLst>
                <a:cxn ang="0">
                  <a:pos x="T0" y="T1"/>
                </a:cxn>
                <a:cxn ang="0">
                  <a:pos x="T2" y="T3"/>
                </a:cxn>
                <a:cxn ang="0">
                  <a:pos x="T4" y="T5"/>
                </a:cxn>
                <a:cxn ang="0">
                  <a:pos x="T6" y="T7"/>
                </a:cxn>
              </a:cxnLst>
              <a:rect l="0" t="0" r="r" b="b"/>
              <a:pathLst>
                <a:path w="571" h="1076">
                  <a:moveTo>
                    <a:pt x="0" y="0"/>
                  </a:moveTo>
                  <a:lnTo>
                    <a:pt x="450" y="0"/>
                  </a:lnTo>
                  <a:lnTo>
                    <a:pt x="450" y="1076"/>
                  </a:lnTo>
                  <a:lnTo>
                    <a:pt x="571" y="1076"/>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15" name="Freeform 78"/>
            <p:cNvSpPr>
              <a:spLocks/>
            </p:cNvSpPr>
            <p:nvPr/>
          </p:nvSpPr>
          <p:spPr bwMode="auto">
            <a:xfrm>
              <a:off x="3315" y="2625"/>
              <a:ext cx="56" cy="56"/>
            </a:xfrm>
            <a:custGeom>
              <a:avLst/>
              <a:gdLst>
                <a:gd name="T0" fmla="*/ 56 w 56"/>
                <a:gd name="T1" fmla="*/ 56 h 56"/>
                <a:gd name="T2" fmla="*/ 0 w 56"/>
                <a:gd name="T3" fmla="*/ 28 h 56"/>
                <a:gd name="T4" fmla="*/ 56 w 56"/>
                <a:gd name="T5" fmla="*/ 0 h 56"/>
                <a:gd name="T6" fmla="*/ 56 w 56"/>
                <a:gd name="T7" fmla="*/ 56 h 56"/>
              </a:gdLst>
              <a:ahLst/>
              <a:cxnLst>
                <a:cxn ang="0">
                  <a:pos x="T0" y="T1"/>
                </a:cxn>
                <a:cxn ang="0">
                  <a:pos x="T2" y="T3"/>
                </a:cxn>
                <a:cxn ang="0">
                  <a:pos x="T4" y="T5"/>
                </a:cxn>
                <a:cxn ang="0">
                  <a:pos x="T6" y="T7"/>
                </a:cxn>
              </a:cxnLst>
              <a:rect l="0" t="0" r="r" b="b"/>
              <a:pathLst>
                <a:path w="56" h="56">
                  <a:moveTo>
                    <a:pt x="56" y="56"/>
                  </a:moveTo>
                  <a:lnTo>
                    <a:pt x="0" y="28"/>
                  </a:lnTo>
                  <a:lnTo>
                    <a:pt x="56" y="0"/>
                  </a:lnTo>
                  <a:lnTo>
                    <a:pt x="56"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6" name="Freeform 79"/>
            <p:cNvSpPr>
              <a:spLocks/>
            </p:cNvSpPr>
            <p:nvPr/>
          </p:nvSpPr>
          <p:spPr bwMode="auto">
            <a:xfrm>
              <a:off x="3928" y="3701"/>
              <a:ext cx="57" cy="56"/>
            </a:xfrm>
            <a:custGeom>
              <a:avLst/>
              <a:gdLst>
                <a:gd name="T0" fmla="*/ 0 w 57"/>
                <a:gd name="T1" fmla="*/ 0 h 56"/>
                <a:gd name="T2" fmla="*/ 57 w 57"/>
                <a:gd name="T3" fmla="*/ 28 h 56"/>
                <a:gd name="T4" fmla="*/ 0 w 57"/>
                <a:gd name="T5" fmla="*/ 56 h 56"/>
                <a:gd name="T6" fmla="*/ 0 w 57"/>
                <a:gd name="T7" fmla="*/ 0 h 56"/>
              </a:gdLst>
              <a:ahLst/>
              <a:cxnLst>
                <a:cxn ang="0">
                  <a:pos x="T0" y="T1"/>
                </a:cxn>
                <a:cxn ang="0">
                  <a:pos x="T2" y="T3"/>
                </a:cxn>
                <a:cxn ang="0">
                  <a:pos x="T4" y="T5"/>
                </a:cxn>
                <a:cxn ang="0">
                  <a:pos x="T6" y="T7"/>
                </a:cxn>
              </a:cxnLst>
              <a:rect l="0" t="0" r="r" b="b"/>
              <a:pathLst>
                <a:path w="57" h="56">
                  <a:moveTo>
                    <a:pt x="0" y="0"/>
                  </a:moveTo>
                  <a:lnTo>
                    <a:pt x="57" y="28"/>
                  </a:lnTo>
                  <a:lnTo>
                    <a:pt x="0" y="56"/>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17" name="Rectangle 80"/>
            <p:cNvSpPr>
              <a:spLocks noChangeArrowheads="1"/>
            </p:cNvSpPr>
            <p:nvPr/>
          </p:nvSpPr>
          <p:spPr bwMode="auto">
            <a:xfrm>
              <a:off x="2655" y="1627"/>
              <a:ext cx="1601"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400" b="1" i="1" u="none" strike="noStrike" cap="none" normalizeH="0" baseline="0" dirty="0">
                  <a:ln>
                    <a:noFill/>
                  </a:ln>
                  <a:solidFill>
                    <a:srgbClr val="44546A"/>
                  </a:solidFill>
                  <a:effectLst/>
                  <a:latin typeface="Calibri" panose="020F0502020204030204" pitchFamily="34" charset="0"/>
                </a:rPr>
                <a:t>Atlas Zasobów Otwartej Nauki 2.0</a:t>
              </a:r>
              <a:endParaRPr kumimoji="0" lang="pl-PL" altLang="pl-PL" sz="1400" b="0" i="0" u="none" strike="noStrike" cap="none" normalizeH="0" baseline="0" dirty="0">
                <a:ln>
                  <a:noFill/>
                </a:ln>
                <a:solidFill>
                  <a:schemeClr val="tx1"/>
                </a:solidFill>
                <a:effectLst/>
              </a:endParaRPr>
            </a:p>
          </p:txBody>
        </p:sp>
        <p:sp>
          <p:nvSpPr>
            <p:cNvPr id="118" name="Freeform 81"/>
            <p:cNvSpPr>
              <a:spLocks/>
            </p:cNvSpPr>
            <p:nvPr/>
          </p:nvSpPr>
          <p:spPr bwMode="auto">
            <a:xfrm>
              <a:off x="3428" y="3404"/>
              <a:ext cx="507" cy="439"/>
            </a:xfrm>
            <a:custGeom>
              <a:avLst/>
              <a:gdLst>
                <a:gd name="T0" fmla="*/ 0 w 507"/>
                <a:gd name="T1" fmla="*/ 0 h 439"/>
                <a:gd name="T2" fmla="*/ 0 w 507"/>
                <a:gd name="T3" fmla="*/ 439 h 439"/>
                <a:gd name="T4" fmla="*/ 507 w 507"/>
                <a:gd name="T5" fmla="*/ 439 h 439"/>
              </a:gdLst>
              <a:ahLst/>
              <a:cxnLst>
                <a:cxn ang="0">
                  <a:pos x="T0" y="T1"/>
                </a:cxn>
                <a:cxn ang="0">
                  <a:pos x="T2" y="T3"/>
                </a:cxn>
                <a:cxn ang="0">
                  <a:pos x="T4" y="T5"/>
                </a:cxn>
              </a:cxnLst>
              <a:rect l="0" t="0" r="r" b="b"/>
              <a:pathLst>
                <a:path w="507" h="439">
                  <a:moveTo>
                    <a:pt x="0" y="0"/>
                  </a:moveTo>
                  <a:lnTo>
                    <a:pt x="0" y="439"/>
                  </a:lnTo>
                  <a:lnTo>
                    <a:pt x="507" y="439"/>
                  </a:lnTo>
                </a:path>
              </a:pathLst>
            </a:custGeom>
            <a:noFill/>
            <a:ln w="12700"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19" name="Freeform 82"/>
            <p:cNvSpPr>
              <a:spLocks/>
            </p:cNvSpPr>
            <p:nvPr/>
          </p:nvSpPr>
          <p:spPr bwMode="auto">
            <a:xfrm>
              <a:off x="3400" y="3354"/>
              <a:ext cx="56" cy="57"/>
            </a:xfrm>
            <a:custGeom>
              <a:avLst/>
              <a:gdLst>
                <a:gd name="T0" fmla="*/ 0 w 56"/>
                <a:gd name="T1" fmla="*/ 57 h 57"/>
                <a:gd name="T2" fmla="*/ 28 w 56"/>
                <a:gd name="T3" fmla="*/ 0 h 57"/>
                <a:gd name="T4" fmla="*/ 56 w 56"/>
                <a:gd name="T5" fmla="*/ 57 h 57"/>
                <a:gd name="T6" fmla="*/ 0 w 56"/>
                <a:gd name="T7" fmla="*/ 57 h 57"/>
              </a:gdLst>
              <a:ahLst/>
              <a:cxnLst>
                <a:cxn ang="0">
                  <a:pos x="T0" y="T1"/>
                </a:cxn>
                <a:cxn ang="0">
                  <a:pos x="T2" y="T3"/>
                </a:cxn>
                <a:cxn ang="0">
                  <a:pos x="T4" y="T5"/>
                </a:cxn>
                <a:cxn ang="0">
                  <a:pos x="T6" y="T7"/>
                </a:cxn>
              </a:cxnLst>
              <a:rect l="0" t="0" r="r" b="b"/>
              <a:pathLst>
                <a:path w="56" h="57">
                  <a:moveTo>
                    <a:pt x="0" y="57"/>
                  </a:moveTo>
                  <a:lnTo>
                    <a:pt x="28" y="0"/>
                  </a:lnTo>
                  <a:lnTo>
                    <a:pt x="56" y="57"/>
                  </a:lnTo>
                  <a:lnTo>
                    <a:pt x="0" y="57"/>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20" name="Freeform 83"/>
            <p:cNvSpPr>
              <a:spLocks/>
            </p:cNvSpPr>
            <p:nvPr/>
          </p:nvSpPr>
          <p:spPr bwMode="auto">
            <a:xfrm>
              <a:off x="3928" y="3814"/>
              <a:ext cx="57" cy="57"/>
            </a:xfrm>
            <a:custGeom>
              <a:avLst/>
              <a:gdLst>
                <a:gd name="T0" fmla="*/ 0 w 57"/>
                <a:gd name="T1" fmla="*/ 0 h 57"/>
                <a:gd name="T2" fmla="*/ 57 w 57"/>
                <a:gd name="T3" fmla="*/ 29 h 57"/>
                <a:gd name="T4" fmla="*/ 0 w 57"/>
                <a:gd name="T5" fmla="*/ 57 h 57"/>
                <a:gd name="T6" fmla="*/ 0 w 57"/>
                <a:gd name="T7" fmla="*/ 0 h 57"/>
              </a:gdLst>
              <a:ahLst/>
              <a:cxnLst>
                <a:cxn ang="0">
                  <a:pos x="T0" y="T1"/>
                </a:cxn>
                <a:cxn ang="0">
                  <a:pos x="T2" y="T3"/>
                </a:cxn>
                <a:cxn ang="0">
                  <a:pos x="T4" y="T5"/>
                </a:cxn>
                <a:cxn ang="0">
                  <a:pos x="T6" y="T7"/>
                </a:cxn>
              </a:cxnLst>
              <a:rect l="0" t="0" r="r" b="b"/>
              <a:pathLst>
                <a:path w="57" h="57">
                  <a:moveTo>
                    <a:pt x="0" y="0"/>
                  </a:moveTo>
                  <a:lnTo>
                    <a:pt x="57" y="29"/>
                  </a:lnTo>
                  <a:lnTo>
                    <a:pt x="0" y="57"/>
                  </a:lnTo>
                  <a:lnTo>
                    <a:pt x="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21" name="Rectangle 84"/>
            <p:cNvSpPr>
              <a:spLocks noChangeArrowheads="1"/>
            </p:cNvSpPr>
            <p:nvPr/>
          </p:nvSpPr>
          <p:spPr bwMode="auto">
            <a:xfrm>
              <a:off x="5122" y="1911"/>
              <a:ext cx="795"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22" name="Rectangle 85"/>
            <p:cNvSpPr>
              <a:spLocks noChangeArrowheads="1"/>
            </p:cNvSpPr>
            <p:nvPr/>
          </p:nvSpPr>
          <p:spPr bwMode="auto">
            <a:xfrm>
              <a:off x="5122" y="1911"/>
              <a:ext cx="795"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23" name="Rectangle 86"/>
            <p:cNvSpPr>
              <a:spLocks noChangeArrowheads="1"/>
            </p:cNvSpPr>
            <p:nvPr/>
          </p:nvSpPr>
          <p:spPr bwMode="auto">
            <a:xfrm>
              <a:off x="5180" y="1988"/>
              <a:ext cx="727"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Centrum digitalizacji </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24" name="Rectangle 87"/>
            <p:cNvSpPr>
              <a:spLocks noChangeArrowheads="1"/>
            </p:cNvSpPr>
            <p:nvPr/>
          </p:nvSpPr>
          <p:spPr bwMode="auto">
            <a:xfrm>
              <a:off x="5451" y="2084"/>
              <a:ext cx="180"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PWr</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25" name="Rectangle 88"/>
            <p:cNvSpPr>
              <a:spLocks noChangeArrowheads="1"/>
            </p:cNvSpPr>
            <p:nvPr/>
          </p:nvSpPr>
          <p:spPr bwMode="auto">
            <a:xfrm>
              <a:off x="5122" y="2433"/>
              <a:ext cx="795"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26" name="Rectangle 89"/>
            <p:cNvSpPr>
              <a:spLocks noChangeArrowheads="1"/>
            </p:cNvSpPr>
            <p:nvPr/>
          </p:nvSpPr>
          <p:spPr bwMode="auto">
            <a:xfrm>
              <a:off x="5122" y="2433"/>
              <a:ext cx="795"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27" name="Rectangle 90"/>
            <p:cNvSpPr>
              <a:spLocks noChangeArrowheads="1"/>
            </p:cNvSpPr>
            <p:nvPr/>
          </p:nvSpPr>
          <p:spPr bwMode="auto">
            <a:xfrm>
              <a:off x="5180" y="2511"/>
              <a:ext cx="727"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Centrum digitalizacji </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28" name="Rectangle 91"/>
            <p:cNvSpPr>
              <a:spLocks noChangeArrowheads="1"/>
            </p:cNvSpPr>
            <p:nvPr/>
          </p:nvSpPr>
          <p:spPr bwMode="auto">
            <a:xfrm>
              <a:off x="5425" y="2607"/>
              <a:ext cx="234"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UPWr</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29" name="Rectangle 92"/>
            <p:cNvSpPr>
              <a:spLocks noChangeArrowheads="1"/>
            </p:cNvSpPr>
            <p:nvPr/>
          </p:nvSpPr>
          <p:spPr bwMode="auto">
            <a:xfrm>
              <a:off x="5122" y="2956"/>
              <a:ext cx="795"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30" name="Rectangle 93"/>
            <p:cNvSpPr>
              <a:spLocks noChangeArrowheads="1"/>
            </p:cNvSpPr>
            <p:nvPr/>
          </p:nvSpPr>
          <p:spPr bwMode="auto">
            <a:xfrm>
              <a:off x="5122" y="2956"/>
              <a:ext cx="795"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31" name="Rectangle 94"/>
            <p:cNvSpPr>
              <a:spLocks noChangeArrowheads="1"/>
            </p:cNvSpPr>
            <p:nvPr/>
          </p:nvSpPr>
          <p:spPr bwMode="auto">
            <a:xfrm>
              <a:off x="5180" y="3034"/>
              <a:ext cx="727"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solidFill>
                    <a:srgbClr val="FFFFFF"/>
                  </a:solidFill>
                  <a:effectLst/>
                  <a:latin typeface="Calibri" panose="020F0502020204030204" pitchFamily="34" charset="0"/>
                </a:rPr>
                <a:t>Centrum digitalizacji </a:t>
              </a: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
          <p:nvSpPr>
            <p:cNvPr id="132" name="Rectangle 95"/>
            <p:cNvSpPr>
              <a:spLocks noChangeArrowheads="1"/>
            </p:cNvSpPr>
            <p:nvPr/>
          </p:nvSpPr>
          <p:spPr bwMode="auto">
            <a:xfrm>
              <a:off x="5425" y="3130"/>
              <a:ext cx="1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dirty="0">
                  <a:ln>
                    <a:noFill/>
                  </a:ln>
                  <a:solidFill>
                    <a:srgbClr val="FFFFFF"/>
                  </a:solidFill>
                  <a:effectLst/>
                  <a:latin typeface="Calibri" panose="020F0502020204030204" pitchFamily="34" charset="0"/>
                </a:rPr>
                <a:t>UMW</a:t>
              </a: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
          <p:nvSpPr>
            <p:cNvPr id="133" name="Rectangle 96"/>
            <p:cNvSpPr>
              <a:spLocks noChangeArrowheads="1"/>
            </p:cNvSpPr>
            <p:nvPr/>
          </p:nvSpPr>
          <p:spPr bwMode="auto">
            <a:xfrm>
              <a:off x="5122" y="3479"/>
              <a:ext cx="795" cy="341"/>
            </a:xfrm>
            <a:prstGeom prst="rect">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34" name="Rectangle 97"/>
            <p:cNvSpPr>
              <a:spLocks noChangeArrowheads="1"/>
            </p:cNvSpPr>
            <p:nvPr/>
          </p:nvSpPr>
          <p:spPr bwMode="auto">
            <a:xfrm>
              <a:off x="5122" y="3479"/>
              <a:ext cx="795" cy="341"/>
            </a:xfrm>
            <a:prstGeom prst="rect">
              <a:avLst/>
            </a:prstGeom>
            <a:noFill/>
            <a:ln w="3175" cap="sq">
              <a:solidFill>
                <a:srgbClr val="C8C8C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35" name="Rectangle 98"/>
            <p:cNvSpPr>
              <a:spLocks noChangeArrowheads="1"/>
            </p:cNvSpPr>
            <p:nvPr/>
          </p:nvSpPr>
          <p:spPr bwMode="auto">
            <a:xfrm>
              <a:off x="5180" y="3556"/>
              <a:ext cx="727"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Centrum digitalizacji </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36" name="Rectangle 99"/>
            <p:cNvSpPr>
              <a:spLocks noChangeArrowheads="1"/>
            </p:cNvSpPr>
            <p:nvPr/>
          </p:nvSpPr>
          <p:spPr bwMode="auto">
            <a:xfrm>
              <a:off x="5390" y="3653"/>
              <a:ext cx="30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000" b="1" i="1" u="none" strike="noStrike" cap="none" normalizeH="0" baseline="0">
                  <a:ln>
                    <a:noFill/>
                  </a:ln>
                  <a:solidFill>
                    <a:srgbClr val="FFFFFF"/>
                  </a:solidFill>
                  <a:effectLst/>
                  <a:latin typeface="Calibri" panose="020F0502020204030204" pitchFamily="34" charset="0"/>
                </a:rPr>
                <a:t>IBS PAN</a:t>
              </a:r>
              <a:endParaRPr kumimoji="0" lang="pl-PL" altLang="pl-PL" sz="1800" b="0" i="0" u="none" strike="noStrike" cap="none" normalizeH="0" baseline="0">
                <a:ln>
                  <a:noFill/>
                </a:ln>
                <a:solidFill>
                  <a:schemeClr val="tx1"/>
                </a:solidFill>
                <a:effectLst/>
                <a:latin typeface="Arial" panose="020B0604020202020204" pitchFamily="34" charset="0"/>
              </a:endParaRPr>
            </a:p>
          </p:txBody>
        </p:sp>
        <p:sp>
          <p:nvSpPr>
            <p:cNvPr id="137" name="Line 100"/>
            <p:cNvSpPr>
              <a:spLocks noChangeShapeType="1"/>
            </p:cNvSpPr>
            <p:nvPr/>
          </p:nvSpPr>
          <p:spPr bwMode="auto">
            <a:xfrm>
              <a:off x="4825" y="3127"/>
              <a:ext cx="297" cy="0"/>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38" name="Freeform 101"/>
            <p:cNvSpPr>
              <a:spLocks/>
            </p:cNvSpPr>
            <p:nvPr/>
          </p:nvSpPr>
          <p:spPr bwMode="auto">
            <a:xfrm>
              <a:off x="4776" y="3099"/>
              <a:ext cx="57" cy="56"/>
            </a:xfrm>
            <a:custGeom>
              <a:avLst/>
              <a:gdLst>
                <a:gd name="T0" fmla="*/ 57 w 57"/>
                <a:gd name="T1" fmla="*/ 56 h 56"/>
                <a:gd name="T2" fmla="*/ 0 w 57"/>
                <a:gd name="T3" fmla="*/ 28 h 56"/>
                <a:gd name="T4" fmla="*/ 57 w 57"/>
                <a:gd name="T5" fmla="*/ 0 h 56"/>
                <a:gd name="T6" fmla="*/ 57 w 57"/>
                <a:gd name="T7" fmla="*/ 56 h 56"/>
              </a:gdLst>
              <a:ahLst/>
              <a:cxnLst>
                <a:cxn ang="0">
                  <a:pos x="T0" y="T1"/>
                </a:cxn>
                <a:cxn ang="0">
                  <a:pos x="T2" y="T3"/>
                </a:cxn>
                <a:cxn ang="0">
                  <a:pos x="T4" y="T5"/>
                </a:cxn>
                <a:cxn ang="0">
                  <a:pos x="T6" y="T7"/>
                </a:cxn>
              </a:cxnLst>
              <a:rect l="0" t="0" r="r" b="b"/>
              <a:pathLst>
                <a:path w="57" h="56">
                  <a:moveTo>
                    <a:pt x="57" y="56"/>
                  </a:moveTo>
                  <a:lnTo>
                    <a:pt x="0" y="28"/>
                  </a:lnTo>
                  <a:lnTo>
                    <a:pt x="57" y="0"/>
                  </a:lnTo>
                  <a:lnTo>
                    <a:pt x="57"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39" name="Line 102"/>
            <p:cNvSpPr>
              <a:spLocks noChangeShapeType="1"/>
            </p:cNvSpPr>
            <p:nvPr/>
          </p:nvSpPr>
          <p:spPr bwMode="auto">
            <a:xfrm>
              <a:off x="4825" y="2604"/>
              <a:ext cx="297" cy="0"/>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40" name="Freeform 103"/>
            <p:cNvSpPr>
              <a:spLocks/>
            </p:cNvSpPr>
            <p:nvPr/>
          </p:nvSpPr>
          <p:spPr bwMode="auto">
            <a:xfrm>
              <a:off x="4776" y="2576"/>
              <a:ext cx="57" cy="56"/>
            </a:xfrm>
            <a:custGeom>
              <a:avLst/>
              <a:gdLst>
                <a:gd name="T0" fmla="*/ 57 w 57"/>
                <a:gd name="T1" fmla="*/ 56 h 56"/>
                <a:gd name="T2" fmla="*/ 0 w 57"/>
                <a:gd name="T3" fmla="*/ 28 h 56"/>
                <a:gd name="T4" fmla="*/ 57 w 57"/>
                <a:gd name="T5" fmla="*/ 0 h 56"/>
                <a:gd name="T6" fmla="*/ 57 w 57"/>
                <a:gd name="T7" fmla="*/ 56 h 56"/>
              </a:gdLst>
              <a:ahLst/>
              <a:cxnLst>
                <a:cxn ang="0">
                  <a:pos x="T0" y="T1"/>
                </a:cxn>
                <a:cxn ang="0">
                  <a:pos x="T2" y="T3"/>
                </a:cxn>
                <a:cxn ang="0">
                  <a:pos x="T4" y="T5"/>
                </a:cxn>
                <a:cxn ang="0">
                  <a:pos x="T6" y="T7"/>
                </a:cxn>
              </a:cxnLst>
              <a:rect l="0" t="0" r="r" b="b"/>
              <a:pathLst>
                <a:path w="57" h="56">
                  <a:moveTo>
                    <a:pt x="57" y="56"/>
                  </a:moveTo>
                  <a:lnTo>
                    <a:pt x="0" y="28"/>
                  </a:lnTo>
                  <a:lnTo>
                    <a:pt x="57" y="0"/>
                  </a:lnTo>
                  <a:lnTo>
                    <a:pt x="57"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41" name="Line 104"/>
            <p:cNvSpPr>
              <a:spLocks noChangeShapeType="1"/>
            </p:cNvSpPr>
            <p:nvPr/>
          </p:nvSpPr>
          <p:spPr bwMode="auto">
            <a:xfrm>
              <a:off x="4825" y="3650"/>
              <a:ext cx="297" cy="0"/>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42" name="Freeform 105"/>
            <p:cNvSpPr>
              <a:spLocks/>
            </p:cNvSpPr>
            <p:nvPr/>
          </p:nvSpPr>
          <p:spPr bwMode="auto">
            <a:xfrm>
              <a:off x="4776" y="3621"/>
              <a:ext cx="57" cy="57"/>
            </a:xfrm>
            <a:custGeom>
              <a:avLst/>
              <a:gdLst>
                <a:gd name="T0" fmla="*/ 57 w 57"/>
                <a:gd name="T1" fmla="*/ 57 h 57"/>
                <a:gd name="T2" fmla="*/ 0 w 57"/>
                <a:gd name="T3" fmla="*/ 29 h 57"/>
                <a:gd name="T4" fmla="*/ 57 w 57"/>
                <a:gd name="T5" fmla="*/ 0 h 57"/>
                <a:gd name="T6" fmla="*/ 57 w 57"/>
                <a:gd name="T7" fmla="*/ 57 h 57"/>
              </a:gdLst>
              <a:ahLst/>
              <a:cxnLst>
                <a:cxn ang="0">
                  <a:pos x="T0" y="T1"/>
                </a:cxn>
                <a:cxn ang="0">
                  <a:pos x="T2" y="T3"/>
                </a:cxn>
                <a:cxn ang="0">
                  <a:pos x="T4" y="T5"/>
                </a:cxn>
                <a:cxn ang="0">
                  <a:pos x="T6" y="T7"/>
                </a:cxn>
              </a:cxnLst>
              <a:rect l="0" t="0" r="r" b="b"/>
              <a:pathLst>
                <a:path w="57" h="57">
                  <a:moveTo>
                    <a:pt x="57" y="57"/>
                  </a:moveTo>
                  <a:lnTo>
                    <a:pt x="0" y="29"/>
                  </a:lnTo>
                  <a:lnTo>
                    <a:pt x="57" y="0"/>
                  </a:lnTo>
                  <a:lnTo>
                    <a:pt x="57" y="57"/>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sp>
          <p:nvSpPr>
            <p:cNvPr id="143" name="Line 106"/>
            <p:cNvSpPr>
              <a:spLocks noChangeShapeType="1"/>
            </p:cNvSpPr>
            <p:nvPr/>
          </p:nvSpPr>
          <p:spPr bwMode="auto">
            <a:xfrm>
              <a:off x="4825" y="2081"/>
              <a:ext cx="297" cy="0"/>
            </a:xfrm>
            <a:prstGeom prst="line">
              <a:avLst/>
            </a:prstGeom>
            <a:noFill/>
            <a:ln w="12700"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l-PL"/>
            </a:p>
          </p:txBody>
        </p:sp>
        <p:sp>
          <p:nvSpPr>
            <p:cNvPr id="144" name="Freeform 107"/>
            <p:cNvSpPr>
              <a:spLocks/>
            </p:cNvSpPr>
            <p:nvPr/>
          </p:nvSpPr>
          <p:spPr bwMode="auto">
            <a:xfrm>
              <a:off x="4776" y="2053"/>
              <a:ext cx="57" cy="56"/>
            </a:xfrm>
            <a:custGeom>
              <a:avLst/>
              <a:gdLst>
                <a:gd name="T0" fmla="*/ 57 w 57"/>
                <a:gd name="T1" fmla="*/ 56 h 56"/>
                <a:gd name="T2" fmla="*/ 0 w 57"/>
                <a:gd name="T3" fmla="*/ 28 h 56"/>
                <a:gd name="T4" fmla="*/ 57 w 57"/>
                <a:gd name="T5" fmla="*/ 0 h 56"/>
                <a:gd name="T6" fmla="*/ 57 w 57"/>
                <a:gd name="T7" fmla="*/ 56 h 56"/>
              </a:gdLst>
              <a:ahLst/>
              <a:cxnLst>
                <a:cxn ang="0">
                  <a:pos x="T0" y="T1"/>
                </a:cxn>
                <a:cxn ang="0">
                  <a:pos x="T2" y="T3"/>
                </a:cxn>
                <a:cxn ang="0">
                  <a:pos x="T4" y="T5"/>
                </a:cxn>
                <a:cxn ang="0">
                  <a:pos x="T6" y="T7"/>
                </a:cxn>
              </a:cxnLst>
              <a:rect l="0" t="0" r="r" b="b"/>
              <a:pathLst>
                <a:path w="57" h="56">
                  <a:moveTo>
                    <a:pt x="57" y="56"/>
                  </a:moveTo>
                  <a:lnTo>
                    <a:pt x="0" y="28"/>
                  </a:lnTo>
                  <a:lnTo>
                    <a:pt x="57" y="0"/>
                  </a:lnTo>
                  <a:lnTo>
                    <a:pt x="57" y="56"/>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pl-PL"/>
            </a:p>
          </p:txBody>
        </p:sp>
      </p:grpSp>
      <p:sp>
        <p:nvSpPr>
          <p:cNvPr id="3" name="pole tekstowe 2">
            <a:extLst>
              <a:ext uri="{FF2B5EF4-FFF2-40B4-BE49-F238E27FC236}">
                <a16:creationId xmlns:a16="http://schemas.microsoft.com/office/drawing/2014/main" xmlns="" id="{B194B399-91A9-495D-876D-11B0811C9837}"/>
              </a:ext>
            </a:extLst>
          </p:cNvPr>
          <p:cNvSpPr txBox="1"/>
          <p:nvPr/>
        </p:nvSpPr>
        <p:spPr>
          <a:xfrm>
            <a:off x="320919" y="6134213"/>
            <a:ext cx="2107712" cy="446276"/>
          </a:xfrm>
          <a:prstGeom prst="rect">
            <a:avLst/>
          </a:prstGeom>
          <a:noFill/>
        </p:spPr>
        <p:txBody>
          <a:bodyPr wrap="square" rtlCol="0">
            <a:spAutoFit/>
          </a:bodyPr>
          <a:lstStyle/>
          <a:p>
            <a:r>
              <a:rPr lang="pl-PL" sz="1200" dirty="0">
                <a:solidFill>
                  <a:schemeClr val="tx2"/>
                </a:solidFill>
              </a:rPr>
              <a:t>*) </a:t>
            </a:r>
            <a:r>
              <a:rPr lang="pl-PL" sz="1100" dirty="0">
                <a:solidFill>
                  <a:schemeClr val="tx2"/>
                </a:solidFill>
              </a:rPr>
              <a:t>wygasła licencja komercyjnego oprogramowania (</a:t>
            </a:r>
            <a:r>
              <a:rPr lang="pl-PL" sz="1100" dirty="0" err="1">
                <a:solidFill>
                  <a:schemeClr val="tx2"/>
                </a:solidFill>
              </a:rPr>
              <a:t>Limecraft</a:t>
            </a:r>
            <a:r>
              <a:rPr lang="pl-PL" sz="1100" dirty="0">
                <a:solidFill>
                  <a:schemeClr val="tx2"/>
                </a:solidFill>
              </a:rPr>
              <a:t>)</a:t>
            </a:r>
          </a:p>
        </p:txBody>
      </p:sp>
    </p:spTree>
    <p:extLst>
      <p:ext uri="{BB962C8B-B14F-4D97-AF65-F5344CB8AC3E}">
        <p14:creationId xmlns:p14="http://schemas.microsoft.com/office/powerpoint/2010/main" val="1175516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841161" y="1394945"/>
            <a:ext cx="8509677" cy="750596"/>
          </a:xfrm>
        </p:spPr>
        <p:txBody>
          <a:bodyPr>
            <a:noAutofit/>
          </a:bodyPr>
          <a:lstStyle/>
          <a:p>
            <a:pPr>
              <a:spcAft>
                <a:spcPts val="1200"/>
              </a:spcAft>
            </a:pPr>
            <a:r>
              <a:rPr lang="pl-PL" sz="4000" b="1" dirty="0">
                <a:solidFill>
                  <a:srgbClr val="002060"/>
                </a:solidFill>
                <a:cs typeface="Times New Roman" pitchFamily="18" charset="0"/>
              </a:rPr>
              <a:t>WSKAŹNIKI EFEKTYWNOŚCI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3557447019"/>
              </p:ext>
            </p:extLst>
          </p:nvPr>
        </p:nvGraphicFramePr>
        <p:xfrm>
          <a:off x="411637" y="2145541"/>
          <a:ext cx="11368726" cy="4221928"/>
        </p:xfrm>
        <a:graphic>
          <a:graphicData uri="http://schemas.openxmlformats.org/drawingml/2006/table">
            <a:tbl>
              <a:tblPr firstRow="1" firstCol="1" bandRow="1">
                <a:tableStyleId>{5C22544A-7EE6-4342-B048-85BDC9FD1C3A}</a:tableStyleId>
              </a:tblPr>
              <a:tblGrid>
                <a:gridCol w="5967898">
                  <a:extLst>
                    <a:ext uri="{9D8B030D-6E8A-4147-A177-3AD203B41FA5}">
                      <a16:colId xmlns:a16="http://schemas.microsoft.com/office/drawing/2014/main" xmlns="" val="20000"/>
                    </a:ext>
                  </a:extLst>
                </a:gridCol>
                <a:gridCol w="1254642">
                  <a:extLst>
                    <a:ext uri="{9D8B030D-6E8A-4147-A177-3AD203B41FA5}">
                      <a16:colId xmlns:a16="http://schemas.microsoft.com/office/drawing/2014/main" xmlns="" val="20001"/>
                    </a:ext>
                  </a:extLst>
                </a:gridCol>
                <a:gridCol w="1350335">
                  <a:extLst>
                    <a:ext uri="{9D8B030D-6E8A-4147-A177-3AD203B41FA5}">
                      <a16:colId xmlns:a16="http://schemas.microsoft.com/office/drawing/2014/main" xmlns="" val="20002"/>
                    </a:ext>
                  </a:extLst>
                </a:gridCol>
                <a:gridCol w="1722474">
                  <a:extLst>
                    <a:ext uri="{9D8B030D-6E8A-4147-A177-3AD203B41FA5}">
                      <a16:colId xmlns:a16="http://schemas.microsoft.com/office/drawing/2014/main" xmlns="" val="20003"/>
                    </a:ext>
                  </a:extLst>
                </a:gridCol>
                <a:gridCol w="1073377">
                  <a:extLst>
                    <a:ext uri="{9D8B030D-6E8A-4147-A177-3AD203B41FA5}">
                      <a16:colId xmlns:a16="http://schemas.microsoft.com/office/drawing/2014/main" xmlns="" val="20004"/>
                    </a:ext>
                  </a:extLst>
                </a:gridCol>
              </a:tblGrid>
              <a:tr h="424372">
                <a:tc>
                  <a:txBody>
                    <a:bodyPr/>
                    <a:lstStyle/>
                    <a:p>
                      <a:pPr algn="ctr">
                        <a:lnSpc>
                          <a:spcPct val="107000"/>
                        </a:lnSpc>
                        <a:spcAft>
                          <a:spcPts val="0"/>
                        </a:spcAft>
                      </a:pPr>
                      <a:r>
                        <a:rPr lang="pl-PL" sz="1400" b="1" dirty="0">
                          <a:solidFill>
                            <a:schemeClr val="bg1"/>
                          </a:solidFill>
                          <a:effectLst/>
                          <a:latin typeface="+mn-lt"/>
                        </a:rPr>
                        <a:t>Nazwa wskaźnika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Typ wskaźnika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Planowana 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a:t>
                      </a:r>
                      <a:endParaRPr lang="pl-PL" sz="1400" b="1"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537909">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Liczba podmiotów, które udostępniły on-line informacje sektora publicznego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4</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5379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400" b="0" i="0" dirty="0">
                          <a:solidFill>
                            <a:srgbClr val="002060"/>
                          </a:solidFill>
                          <a:effectLst/>
                          <a:latin typeface="+mn-lt"/>
                          <a:ea typeface="Calibri" panose="020F0502020204030204" pitchFamily="34" charset="0"/>
                          <a:cs typeface="Times New Roman" panose="02020603050405020304" pitchFamily="18" charset="0"/>
                        </a:rPr>
                        <a:t>Liczba </a:t>
                      </a:r>
                      <a:r>
                        <a:rPr lang="pl-PL" sz="1400" b="0" i="0" dirty="0" err="1">
                          <a:solidFill>
                            <a:srgbClr val="002060"/>
                          </a:solidFill>
                          <a:effectLst/>
                          <a:latin typeface="+mn-lt"/>
                          <a:ea typeface="Calibri" panose="020F0502020204030204" pitchFamily="34" charset="0"/>
                          <a:cs typeface="Times New Roman" panose="02020603050405020304" pitchFamily="18" charset="0"/>
                        </a:rPr>
                        <a:t>zdigitalizowanych</a:t>
                      </a:r>
                      <a:r>
                        <a:rPr lang="pl-PL" sz="1400" b="0" i="0" dirty="0">
                          <a:solidFill>
                            <a:srgbClr val="002060"/>
                          </a:solidFill>
                          <a:effectLst/>
                          <a:latin typeface="+mn-lt"/>
                          <a:ea typeface="Calibri" panose="020F0502020204030204" pitchFamily="34" charset="0"/>
                          <a:cs typeface="Times New Roman" panose="02020603050405020304" pitchFamily="18" charset="0"/>
                        </a:rPr>
                        <a:t> dokumentów zawierających informacje sektora publicznego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5 200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7 573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14382712"/>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Liczba udostępnionych on-line dokumentów zawierających informacje sektora publicznego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22 550</a:t>
                      </a:r>
                      <a:endParaRPr lang="pl-PL" sz="1100" b="1" i="0" kern="1200"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26 855</a:t>
                      </a:r>
                      <a:endParaRPr lang="pl-PL" sz="1100" b="1" i="0" kern="1200"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Liczba utworzonych API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71463348"/>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Liczba baz danych udostępnionych on-line poprzez API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8</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8</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814629827"/>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Rozmiar </a:t>
                      </a:r>
                      <a:r>
                        <a:rPr lang="pl-PL" sz="1400" b="0" i="0" dirty="0" err="1">
                          <a:solidFill>
                            <a:srgbClr val="002060"/>
                          </a:solidFill>
                          <a:effectLst/>
                          <a:latin typeface="+mn-lt"/>
                          <a:ea typeface="Calibri" panose="020F0502020204030204" pitchFamily="34" charset="0"/>
                          <a:cs typeface="Times New Roman" panose="02020603050405020304" pitchFamily="18" charset="0"/>
                        </a:rPr>
                        <a:t>zdigitalizowanej</a:t>
                      </a:r>
                      <a:r>
                        <a:rPr lang="pl-PL" sz="1400" b="0" i="0" dirty="0">
                          <a:solidFill>
                            <a:srgbClr val="002060"/>
                          </a:solidFill>
                          <a:effectLst/>
                          <a:latin typeface="+mn-lt"/>
                          <a:ea typeface="Calibri" panose="020F0502020204030204" pitchFamily="34" charset="0"/>
                          <a:cs typeface="Times New Roman" panose="02020603050405020304" pitchFamily="18" charset="0"/>
                        </a:rPr>
                        <a:t> informacji sektora publicznego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TB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a:solidFill>
                            <a:schemeClr val="dk1"/>
                          </a:solidFill>
                          <a:effectLst/>
                          <a:latin typeface="+mn-lt"/>
                          <a:ea typeface="+mn-ea"/>
                          <a:cs typeface="+mn-cs"/>
                        </a:rPr>
                        <a:t>8,05</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a:solidFill>
                            <a:schemeClr val="dk1"/>
                          </a:solidFill>
                          <a:effectLst/>
                          <a:latin typeface="+mn-lt"/>
                          <a:ea typeface="+mn-ea"/>
                          <a:cs typeface="+mn-cs"/>
                        </a:rPr>
                        <a:t>14,04</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3604923"/>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Rozmiar udostępnionych on-line informacji sektora publicznego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TB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produktu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15,51</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19,86</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33182840"/>
                  </a:ext>
                </a:extLst>
              </a:tr>
            </a:tbl>
          </a:graphicData>
        </a:graphic>
      </p:graphicFrame>
    </p:spTree>
    <p:extLst>
      <p:ext uri="{BB962C8B-B14F-4D97-AF65-F5344CB8AC3E}">
        <p14:creationId xmlns:p14="http://schemas.microsoft.com/office/powerpoint/2010/main" val="92674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841161" y="1394945"/>
            <a:ext cx="8509677" cy="750596"/>
          </a:xfrm>
        </p:spPr>
        <p:txBody>
          <a:bodyPr>
            <a:noAutofit/>
          </a:bodyPr>
          <a:lstStyle/>
          <a:p>
            <a:pPr>
              <a:spcAft>
                <a:spcPts val="1200"/>
              </a:spcAft>
            </a:pPr>
            <a:r>
              <a:rPr lang="pl-PL" sz="4000" b="1" dirty="0">
                <a:solidFill>
                  <a:srgbClr val="002060"/>
                </a:solidFill>
                <a:cs typeface="Times New Roman" pitchFamily="18" charset="0"/>
              </a:rPr>
              <a:t>WSKAŹNIKI EFEKTYWNOŚCI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2579291336"/>
              </p:ext>
            </p:extLst>
          </p:nvPr>
        </p:nvGraphicFramePr>
        <p:xfrm>
          <a:off x="411637" y="2145541"/>
          <a:ext cx="11368726" cy="2765236"/>
        </p:xfrm>
        <a:graphic>
          <a:graphicData uri="http://schemas.openxmlformats.org/drawingml/2006/table">
            <a:tbl>
              <a:tblPr firstRow="1" firstCol="1" bandRow="1">
                <a:tableStyleId>{5C22544A-7EE6-4342-B048-85BDC9FD1C3A}</a:tableStyleId>
              </a:tblPr>
              <a:tblGrid>
                <a:gridCol w="5967898">
                  <a:extLst>
                    <a:ext uri="{9D8B030D-6E8A-4147-A177-3AD203B41FA5}">
                      <a16:colId xmlns:a16="http://schemas.microsoft.com/office/drawing/2014/main" xmlns="" val="20000"/>
                    </a:ext>
                  </a:extLst>
                </a:gridCol>
                <a:gridCol w="1254642">
                  <a:extLst>
                    <a:ext uri="{9D8B030D-6E8A-4147-A177-3AD203B41FA5}">
                      <a16:colId xmlns:a16="http://schemas.microsoft.com/office/drawing/2014/main" xmlns="" val="20001"/>
                    </a:ext>
                  </a:extLst>
                </a:gridCol>
                <a:gridCol w="1350335">
                  <a:extLst>
                    <a:ext uri="{9D8B030D-6E8A-4147-A177-3AD203B41FA5}">
                      <a16:colId xmlns:a16="http://schemas.microsoft.com/office/drawing/2014/main" xmlns="" val="20002"/>
                    </a:ext>
                  </a:extLst>
                </a:gridCol>
                <a:gridCol w="1722474">
                  <a:extLst>
                    <a:ext uri="{9D8B030D-6E8A-4147-A177-3AD203B41FA5}">
                      <a16:colId xmlns:a16="http://schemas.microsoft.com/office/drawing/2014/main" xmlns="" val="20003"/>
                    </a:ext>
                  </a:extLst>
                </a:gridCol>
                <a:gridCol w="1073377">
                  <a:extLst>
                    <a:ext uri="{9D8B030D-6E8A-4147-A177-3AD203B41FA5}">
                      <a16:colId xmlns:a16="http://schemas.microsoft.com/office/drawing/2014/main" xmlns="" val="20004"/>
                    </a:ext>
                  </a:extLst>
                </a:gridCol>
              </a:tblGrid>
              <a:tr h="424372">
                <a:tc>
                  <a:txBody>
                    <a:bodyPr/>
                    <a:lstStyle/>
                    <a:p>
                      <a:pPr algn="ctr">
                        <a:lnSpc>
                          <a:spcPct val="107000"/>
                        </a:lnSpc>
                        <a:spcAft>
                          <a:spcPts val="0"/>
                        </a:spcAft>
                      </a:pPr>
                      <a:r>
                        <a:rPr lang="pl-PL" sz="1400" b="1" dirty="0">
                          <a:solidFill>
                            <a:schemeClr val="bg1"/>
                          </a:solidFill>
                          <a:effectLst/>
                          <a:latin typeface="+mn-lt"/>
                        </a:rPr>
                        <a:t>Nazwa wskaźnika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Typ wskaźnika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Planowana 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 na dzień: 17.03.2023</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537909">
                <a:tc>
                  <a:txBody>
                    <a:bodyPr/>
                    <a:lstStyle/>
                    <a:p>
                      <a:pPr>
                        <a:lnSpc>
                          <a:spcPct val="100000"/>
                        </a:lnSpc>
                        <a:spcAft>
                          <a:spcPts val="0"/>
                        </a:spcAft>
                      </a:pPr>
                      <a:r>
                        <a:rPr lang="pl-PL" sz="1400" b="0" i="0" dirty="0">
                          <a:solidFill>
                            <a:srgbClr val="002060"/>
                          </a:solidFill>
                          <a:effectLst/>
                          <a:latin typeface="+mn-lt"/>
                          <a:ea typeface="Calibri" panose="020F0502020204030204" pitchFamily="34" charset="0"/>
                          <a:cs typeface="Times New Roman" panose="02020603050405020304" pitchFamily="18" charset="0"/>
                        </a:rPr>
                        <a:t>Liczba pobrań/</a:t>
                      </a:r>
                      <a:r>
                        <a:rPr lang="pl-PL" sz="1400" b="0" i="0" dirty="0" err="1">
                          <a:solidFill>
                            <a:srgbClr val="002060"/>
                          </a:solidFill>
                          <a:effectLst/>
                          <a:latin typeface="+mn-lt"/>
                          <a:ea typeface="Calibri" panose="020F0502020204030204" pitchFamily="34" charset="0"/>
                          <a:cs typeface="Times New Roman" panose="02020603050405020304" pitchFamily="18" charset="0"/>
                        </a:rPr>
                        <a:t>odtworzeń</a:t>
                      </a:r>
                      <a:r>
                        <a:rPr lang="pl-PL" sz="1400" b="0" i="0" dirty="0">
                          <a:solidFill>
                            <a:srgbClr val="002060"/>
                          </a:solidFill>
                          <a:effectLst/>
                          <a:latin typeface="+mn-lt"/>
                          <a:ea typeface="Calibri" panose="020F0502020204030204" pitchFamily="34" charset="0"/>
                          <a:cs typeface="Times New Roman" panose="02020603050405020304" pitchFamily="18" charset="0"/>
                        </a:rPr>
                        <a:t> dokumentów zawierających informacje sektora publicznego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[szt./rok]</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rezultatu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67 500</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838 940</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37534976"/>
                  </a:ext>
                </a:extLst>
              </a:tr>
              <a:tr h="537909">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Liczba wygenerowanych kluczy API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kern="1200" dirty="0">
                          <a:solidFill>
                            <a:schemeClr val="dk1"/>
                          </a:solidFill>
                          <a:effectLst/>
                          <a:latin typeface="+mn-lt"/>
                          <a:ea typeface="+mn-ea"/>
                          <a:cs typeface="+mn-cs"/>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kern="1200" dirty="0">
                          <a:solidFill>
                            <a:schemeClr val="dk1"/>
                          </a:solidFill>
                          <a:effectLst/>
                          <a:latin typeface="+mn-lt"/>
                          <a:ea typeface="+mn-ea"/>
                          <a:cs typeface="+mn-cs"/>
                        </a:rPr>
                        <a:t>rezultatu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5</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60</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474013953"/>
                  </a:ext>
                </a:extLst>
              </a:tr>
              <a:tr h="527618">
                <a:tc>
                  <a:txBody>
                    <a:bodyPr/>
                    <a:lstStyle/>
                    <a:p>
                      <a:pPr marL="0" algn="l" defTabSz="914400" rtl="0" eaLnBrk="1" latinLnBrk="0" hangingPunct="1">
                        <a:lnSpc>
                          <a:spcPct val="107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Procentowa wartość zasobów nauki, które będą udostępniane zgodnie z otwartym standardem pozwalającym na ich maszynowe przetwarzanie, odpowiadające poziomowi 5 na skali "5 Star Open Data"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kern="1200" dirty="0">
                          <a:solidFill>
                            <a:schemeClr val="dk1"/>
                          </a:solidFill>
                          <a:effectLst/>
                          <a:latin typeface="+mn-lt"/>
                          <a:ea typeface="+mn-ea"/>
                          <a:cs typeface="+mn-cs"/>
                        </a:rPr>
                        <a:t>%  (procent)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kern="1200" dirty="0">
                          <a:solidFill>
                            <a:schemeClr val="dk1"/>
                          </a:solidFill>
                          <a:effectLst/>
                          <a:latin typeface="+mn-lt"/>
                          <a:ea typeface="+mn-ea"/>
                          <a:cs typeface="+mn-cs"/>
                        </a:rPr>
                        <a:t>rezultatu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a:solidFill>
                            <a:schemeClr val="dk1"/>
                          </a:solidFill>
                          <a:effectLst/>
                          <a:latin typeface="+mn-lt"/>
                          <a:ea typeface="+mn-ea"/>
                          <a:cs typeface="+mn-cs"/>
                        </a:rPr>
                        <a:t>80</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lnSpc>
                          <a:spcPct val="107000"/>
                        </a:lnSpc>
                        <a:spcAft>
                          <a:spcPts val="0"/>
                        </a:spcAft>
                      </a:pPr>
                      <a:r>
                        <a:rPr lang="pl-PL" sz="1400" kern="1200" dirty="0">
                          <a:solidFill>
                            <a:schemeClr val="dk1"/>
                          </a:solidFill>
                          <a:effectLst/>
                          <a:latin typeface="+mn-lt"/>
                          <a:ea typeface="+mn-ea"/>
                          <a:cs typeface="+mn-cs"/>
                        </a:rPr>
                        <a:t>93,57</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727915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1775522" y="148478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REALIZACJA ZALECEŃ KRMC</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4205404244"/>
              </p:ext>
            </p:extLst>
          </p:nvPr>
        </p:nvGraphicFramePr>
        <p:xfrm>
          <a:off x="695400" y="2502080"/>
          <a:ext cx="10801199" cy="3746105"/>
        </p:xfrm>
        <a:graphic>
          <a:graphicData uri="http://schemas.openxmlformats.org/drawingml/2006/table">
            <a:tbl>
              <a:tblPr firstRow="1" bandRow="1">
                <a:tableStyleId>{5C22544A-7EE6-4342-B048-85BDC9FD1C3A}</a:tableStyleId>
              </a:tblPr>
              <a:tblGrid>
                <a:gridCol w="3894413">
                  <a:extLst>
                    <a:ext uri="{9D8B030D-6E8A-4147-A177-3AD203B41FA5}">
                      <a16:colId xmlns:a16="http://schemas.microsoft.com/office/drawing/2014/main" xmlns="" val="20000"/>
                    </a:ext>
                  </a:extLst>
                </a:gridCol>
                <a:gridCol w="2434442">
                  <a:extLst>
                    <a:ext uri="{9D8B030D-6E8A-4147-A177-3AD203B41FA5}">
                      <a16:colId xmlns:a16="http://schemas.microsoft.com/office/drawing/2014/main" xmlns="" val="20001"/>
                    </a:ext>
                  </a:extLst>
                </a:gridCol>
                <a:gridCol w="4472344">
                  <a:extLst>
                    <a:ext uri="{9D8B030D-6E8A-4147-A177-3AD203B41FA5}">
                      <a16:colId xmlns:a16="http://schemas.microsoft.com/office/drawing/2014/main" xmlns="" val="20002"/>
                    </a:ext>
                  </a:extLst>
                </a:gridCol>
              </a:tblGrid>
              <a:tr h="728585">
                <a:tc>
                  <a:txBody>
                    <a:bodyPr/>
                    <a:lstStyle/>
                    <a:p>
                      <a:pPr algn="ctr"/>
                      <a:r>
                        <a:rPr lang="pl-PL" sz="1600" dirty="0">
                          <a:solidFill>
                            <a:schemeClr val="bg1"/>
                          </a:solidFill>
                        </a:rPr>
                        <a:t>Zalecenie KRMC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wykonania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Wyjaśnienia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10000"/>
                  </a:ext>
                </a:extLst>
              </a:tr>
              <a:tr h="848101">
                <a:tc>
                  <a:txBody>
                    <a:bodyPr/>
                    <a:lstStyle/>
                    <a:p>
                      <a:pPr marL="0" algn="l" defTabSz="914400" rtl="0" eaLnBrk="1" latinLnBrk="0" hangingPunct="1">
                        <a:lnSpc>
                          <a:spcPct val="100000"/>
                        </a:lnSpc>
                        <a:spcAft>
                          <a:spcPts val="60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Komitet zaopiniował projekt pozytywnie, z uwagą Rady Architektury: </a:t>
                      </a:r>
                    </a:p>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„Należy zweryfikować możliwość i zasadność integracji projektowanych rozwiązań z Polską Platformą Medyczną w zakresie danych Wrocławskiego Uniwersytetu Medycznego.”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lang="pl-PL" sz="1400" b="0" i="0" kern="1200" dirty="0" smtClean="0">
                          <a:solidFill>
                            <a:srgbClr val="002060"/>
                          </a:solidFill>
                          <a:effectLst/>
                          <a:latin typeface="+mn-lt"/>
                          <a:ea typeface="Calibri" panose="020F0502020204030204" pitchFamily="34" charset="0"/>
                          <a:cs typeface="Times New Roman" panose="02020603050405020304" pitchFamily="18" charset="0"/>
                        </a:rPr>
                        <a:t>Weryfikacja i analiza wykonane</a:t>
                      </a:r>
                      <a:endParaRPr lang="pl-PL" sz="1400" b="0" i="0" kern="1200"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lnSpc>
                          <a:spcPct val="100000"/>
                        </a:lnSpc>
                        <a:spcAft>
                          <a:spcPts val="600"/>
                        </a:spcAft>
                      </a:pPr>
                      <a:r>
                        <a:rPr lang="pl-PL" sz="1300" b="0" i="0" kern="1200" dirty="0">
                          <a:solidFill>
                            <a:srgbClr val="002060"/>
                          </a:solidFill>
                          <a:effectLst/>
                          <a:latin typeface="+mn-lt"/>
                          <a:ea typeface="Calibri" panose="020F0502020204030204" pitchFamily="34" charset="0"/>
                          <a:cs typeface="Times New Roman" panose="02020603050405020304" pitchFamily="18" charset="0"/>
                        </a:rPr>
                        <a:t>Analizie została poddana uwaga Rady Architektury.</a:t>
                      </a:r>
                    </a:p>
                    <a:p>
                      <a:pPr marL="0" algn="l" defTabSz="914400" rtl="0" eaLnBrk="1" latinLnBrk="0" hangingPunct="1">
                        <a:lnSpc>
                          <a:spcPct val="100000"/>
                        </a:lnSpc>
                        <a:spcAft>
                          <a:spcPts val="600"/>
                        </a:spcAft>
                      </a:pPr>
                      <a:r>
                        <a:rPr lang="pl-PL" sz="1300" b="0" i="0" kern="1200" dirty="0">
                          <a:solidFill>
                            <a:srgbClr val="002060"/>
                          </a:solidFill>
                          <a:effectLst/>
                          <a:latin typeface="+mn-lt"/>
                          <a:ea typeface="Calibri" panose="020F0502020204030204" pitchFamily="34" charset="0"/>
                          <a:cs typeface="Times New Roman" panose="02020603050405020304" pitchFamily="18" charset="0"/>
                        </a:rPr>
                        <a:t>Z uwagi na fakt, iż Uniwersytet Medyczny we Wrocławiu był liderem projektu „Polska Platforma Medyczna” a partnerem w projekcie „Atlas Zasobów Otwartej Nauki 2.0” znał dogłębnie założenia obu projektów i ocenił, iż cele obu projektów są rozłączne. Zgodnie z tą analizą produkty PPM służą do prezentacji potencjału badawczego uczelni i instytutów medycznych na wspólnej platformie, w tym dostępu do aktualności o polskiej medycynie. Natomiast w ramach projektu „Atlas Zasobów Otwartej Nauki 2.0” zostały udostępnione określone i opisane zasoby, których potencjał zastosowania i zainteresowania wykracza poza środowisko medyczne.</a:t>
                      </a:r>
                    </a:p>
                    <a:p>
                      <a:pPr marL="0" algn="l" defTabSz="914400" rtl="0" eaLnBrk="1" latinLnBrk="0" hangingPunct="1">
                        <a:lnSpc>
                          <a:spcPct val="100000"/>
                        </a:lnSpc>
                        <a:spcAft>
                          <a:spcPts val="600"/>
                        </a:spcAft>
                      </a:pPr>
                      <a:r>
                        <a:rPr lang="pl-PL" sz="1300" b="0" i="0" kern="1200" dirty="0">
                          <a:solidFill>
                            <a:srgbClr val="002060"/>
                          </a:solidFill>
                          <a:effectLst/>
                          <a:latin typeface="+mn-lt"/>
                          <a:ea typeface="Calibri" panose="020F0502020204030204" pitchFamily="34" charset="0"/>
                          <a:cs typeface="Times New Roman" panose="02020603050405020304" pitchFamily="18" charset="0"/>
                        </a:rPr>
                        <a:t>Dla obu projektów określone były także odrębne wskaźniki rezultatu.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39444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1775522" y="130636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TRWAŁOŚĆ PROJEKTU</a:t>
            </a:r>
            <a:endParaRPr lang="pl-PL" dirty="0"/>
          </a:p>
        </p:txBody>
      </p:sp>
      <p:sp>
        <p:nvSpPr>
          <p:cNvPr id="5" name="pole tekstowe 4"/>
          <p:cNvSpPr txBox="1"/>
          <p:nvPr/>
        </p:nvSpPr>
        <p:spPr>
          <a:xfrm>
            <a:off x="695399" y="1935040"/>
            <a:ext cx="10801199" cy="1128514"/>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Okres trwałości: 5 lat</a:t>
            </a:r>
          </a:p>
          <a:p>
            <a:pPr marL="269875" indent="-269875">
              <a:spcBef>
                <a:spcPts val="800"/>
              </a:spcBef>
              <a:buFont typeface="Wingdings" panose="05000000000000000000" pitchFamily="2" charset="2"/>
              <a:buChar char="§"/>
            </a:pPr>
            <a:r>
              <a:rPr lang="pl-PL" dirty="0">
                <a:solidFill>
                  <a:srgbClr val="002060"/>
                </a:solidFill>
              </a:rPr>
              <a:t>Źródło finansowania utrzymania produktów projektu: środki własne Beneficjenta i Partnera</a:t>
            </a:r>
          </a:p>
          <a:p>
            <a:pPr marL="269875" indent="-269875">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7" name="Tabela 6">
            <a:extLst>
              <a:ext uri="{FF2B5EF4-FFF2-40B4-BE49-F238E27FC236}">
                <a16:creationId xmlns:a16="http://schemas.microsoft.com/office/drawing/2014/main" xmlns="" id="{2540761A-AF7F-464E-A4CE-17930E206577}"/>
              </a:ext>
            </a:extLst>
          </p:cNvPr>
          <p:cNvGraphicFramePr>
            <a:graphicFrameLocks noGrp="1"/>
          </p:cNvGraphicFramePr>
          <p:nvPr>
            <p:extLst>
              <p:ext uri="{D42A27DB-BD31-4B8C-83A1-F6EECF244321}">
                <p14:modId xmlns:p14="http://schemas.microsoft.com/office/powerpoint/2010/main" val="614473433"/>
              </p:ext>
            </p:extLst>
          </p:nvPr>
        </p:nvGraphicFramePr>
        <p:xfrm>
          <a:off x="803407" y="3428560"/>
          <a:ext cx="10729194" cy="2743200"/>
        </p:xfrm>
        <a:graphic>
          <a:graphicData uri="http://schemas.openxmlformats.org/drawingml/2006/table">
            <a:tbl>
              <a:tblPr firstRow="1" bandRow="1">
                <a:tableStyleId>{5C22544A-7EE6-4342-B048-85BDC9FD1C3A}</a:tableStyleId>
              </a:tblPr>
              <a:tblGrid>
                <a:gridCol w="1395933">
                  <a:extLst>
                    <a:ext uri="{9D8B030D-6E8A-4147-A177-3AD203B41FA5}">
                      <a16:colId xmlns:a16="http://schemas.microsoft.com/office/drawing/2014/main" xmlns="" val="20000"/>
                    </a:ext>
                  </a:extLst>
                </a:gridCol>
                <a:gridCol w="1442224">
                  <a:extLst>
                    <a:ext uri="{9D8B030D-6E8A-4147-A177-3AD203B41FA5}">
                      <a16:colId xmlns:a16="http://schemas.microsoft.com/office/drawing/2014/main" xmlns="" val="20001"/>
                    </a:ext>
                  </a:extLst>
                </a:gridCol>
                <a:gridCol w="1717288">
                  <a:extLst>
                    <a:ext uri="{9D8B030D-6E8A-4147-A177-3AD203B41FA5}">
                      <a16:colId xmlns:a16="http://schemas.microsoft.com/office/drawing/2014/main" xmlns="" val="20002"/>
                    </a:ext>
                  </a:extLst>
                </a:gridCol>
                <a:gridCol w="6173749">
                  <a:extLst>
                    <a:ext uri="{9D8B030D-6E8A-4147-A177-3AD203B41FA5}">
                      <a16:colId xmlns:a16="http://schemas.microsoft.com/office/drawing/2014/main" xmlns="" val="20003"/>
                    </a:ext>
                  </a:extLst>
                </a:gridCol>
              </a:tblGrid>
              <a:tr h="370840">
                <a:tc>
                  <a:txBody>
                    <a:bodyPr/>
                    <a:lstStyle/>
                    <a:p>
                      <a:pPr algn="ctr"/>
                      <a:r>
                        <a:rPr lang="pl-PL" sz="16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808893">
                <a:tc>
                  <a:txBody>
                    <a:bodyPr/>
                    <a:lstStyle/>
                    <a:p>
                      <a:pPr marL="0" algn="l"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Niestabilność systemu</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średnia</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niskie</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Na etapie realizacji projektu ryzyko nie zmaterializowało się. W okresie trwałości nadal  prowadzone będzie monitorowanie infrastruktury. Zadanie to obejmuje ciągły monitoring stanu bezpieczeństwa infrastruktury, polegający na wykorzystaniu odpowiednich narzędzi bezpieczeństwa oraz wiedzy i doświadczenia członków zadania w celu wykrywania zagrożeń na możliwie jak najwcześniejszym etapie.</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1"/>
                  </a:ext>
                </a:extLst>
              </a:tr>
              <a:tr h="832624">
                <a:tc>
                  <a:txBody>
                    <a:bodyPr/>
                    <a:lstStyle/>
                    <a:p>
                      <a:pPr marL="0" algn="l" defTabSz="914400" rtl="0" eaLnBrk="1" latinLnBrk="0" hangingPunct="1">
                        <a:lnSpc>
                          <a:spcPct val="100000"/>
                        </a:lnSpc>
                        <a:spcAft>
                          <a:spcPts val="0"/>
                        </a:spcAft>
                      </a:pPr>
                      <a:r>
                        <a:rPr lang="pl-PL" sz="1400" b="0" i="0" kern="1200">
                          <a:solidFill>
                            <a:srgbClr val="002060"/>
                          </a:solidFill>
                          <a:effectLst/>
                          <a:latin typeface="+mn-lt"/>
                          <a:ea typeface="Calibri" panose="020F0502020204030204" pitchFamily="34" charset="0"/>
                          <a:cs typeface="Times New Roman" panose="02020603050405020304" pitchFamily="18" charset="0"/>
                        </a:rPr>
                        <a:t>Niewydolność transferu danych</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a:solidFill>
                            <a:srgbClr val="002060"/>
                          </a:solidFill>
                          <a:effectLst/>
                          <a:latin typeface="+mn-lt"/>
                          <a:ea typeface="Calibri" panose="020F0502020204030204" pitchFamily="34" charset="0"/>
                          <a:cs typeface="Times New Roman" panose="02020603050405020304" pitchFamily="18" charset="0"/>
                        </a:rPr>
                        <a:t>mała</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niskie</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0000"/>
                        </a:lnSpc>
                        <a:spcAft>
                          <a:spcPts val="0"/>
                        </a:spcAft>
                      </a:pPr>
                      <a:r>
                        <a:rPr lang="pl-PL" sz="1400" b="0" i="0" kern="1200" dirty="0">
                          <a:solidFill>
                            <a:srgbClr val="002060"/>
                          </a:solidFill>
                          <a:effectLst/>
                          <a:latin typeface="+mn-lt"/>
                          <a:ea typeface="Calibri" panose="020F0502020204030204" pitchFamily="34" charset="0"/>
                          <a:cs typeface="Times New Roman" panose="02020603050405020304" pitchFamily="18" charset="0"/>
                        </a:rPr>
                        <a:t>Na etapie realizacji projektu ryzyko nie zmaterializowało się. Udostępniono wszystkie zakładane zasoby i osiągnięto deklarowane wskaźniki. W przypadku wystąpienia problemów w okresie trwałości niezbędne będzie zaangażowanie własnej kadry informatyków w celu usprawnienia transferu danych.</a:t>
                      </a:r>
                    </a:p>
                  </a:txBody>
                  <a:tcPr marL="68580" marR="68580" marT="0" marB="0">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637632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7DFC41-DFC4-4E70-80DB-DCB0526E9233}">
  <ds:schemaRefs>
    <ds:schemaRef ds:uri="http://schemas.microsoft.com/sharepoint/v3/contenttype/forms"/>
  </ds:schemaRefs>
</ds:datastoreItem>
</file>

<file path=customXml/itemProps2.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E28105-763F-4193-B043-C170AA0A0327}">
  <ds:schemaRefs>
    <ds:schemaRef ds:uri="http://schemas.microsoft.com/office/2006/metadata/properties"/>
    <ds:schemaRef ds:uri="http://purl.org/dc/elements/1.1/"/>
    <ds:schemaRef ds:uri="http://purl.org/dc/terms/"/>
    <ds:schemaRef ds:uri="5df3a10b-8748-402e-bef4-aee373db4dbb"/>
    <ds:schemaRef ds:uri="9affde3b-50dd-4e74-9e2c-6b9654ae514a"/>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1337</TotalTime>
  <Words>799</Words>
  <Application>Microsoft Office PowerPoint</Application>
  <PresentationFormat>Panoramiczny</PresentationFormat>
  <Paragraphs>166</Paragraphs>
  <Slides>10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10</vt:i4>
      </vt:variant>
    </vt:vector>
  </HeadingPairs>
  <TitlesOfParts>
    <vt:vector size="16" baseType="lpstr">
      <vt:lpstr>Arial</vt:lpstr>
      <vt:lpstr>Calibri</vt:lpstr>
      <vt:lpstr>Calibri Light</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Anna Gałązka</cp:lastModifiedBy>
  <cp:revision>82</cp:revision>
  <dcterms:created xsi:type="dcterms:W3CDTF">2017-01-27T12:50:17Z</dcterms:created>
  <dcterms:modified xsi:type="dcterms:W3CDTF">2023-06-28T11:59:43Z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