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66" r:id="rId4"/>
    <p:sldId id="278" r:id="rId5"/>
    <p:sldId id="279" r:id="rId6"/>
    <p:sldId id="280" r:id="rId7"/>
    <p:sldId id="267" r:id="rId8"/>
    <p:sldId id="281" r:id="rId9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Majtczak" initials="MM" lastIdx="1" clrIdx="0">
    <p:extLst>
      <p:ext uri="{19B8F6BF-5375-455C-9EA6-DF929625EA0E}">
        <p15:presenceInfo xmlns:p15="http://schemas.microsoft.com/office/powerpoint/2012/main" userId="8697d10888525e6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DABB"/>
    <a:srgbClr val="628FC6"/>
    <a:srgbClr val="F05F57"/>
    <a:srgbClr val="186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405"/>
  </p:normalViewPr>
  <p:slideViewPr>
    <p:cSldViewPr snapToGrid="0">
      <p:cViewPr varScale="1">
        <p:scale>
          <a:sx n="44" d="100"/>
          <a:sy n="44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4T10:34:0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 0 0,'0'0'80'0'0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4T11:46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6115 0 0,'-20'18'576'0'0,"0"3"465"0"0,8-7 399 0 0,4 1 177 0 0,4-1 6899 0 0,0-14-7364 0 0,4-11-6818 0 0,12-14-1906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4T11:46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6115 0 0,'-20'18'576'0'0,"0"4"465"0"0,8-8 399 0 0,4 0 177 0 0,4 0 6899 0 0,0-14-7364 0 0,4-10-6818 0 0,12-14-1906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4T11:46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6115 0 0,'-20'18'576'0'0,"0"4"465"0"0,8-8 399 0 0,4 0 177 0 0,4 0 6899 0 0,0-14-7364 0 0,4-10-6818 0 0,12-14-1906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4T11:46:40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6115 0 0,'-20'18'576'0'0,"0"4"465"0"0,8-8 399 0 0,4 0 177 0 0,4 0 6899 0 0,0-14-7364 0 0,4-10-6818 0 0,12-14-1906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04T10:34:0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1105 0 0,'0'0'80'0'0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46FB8-EA1E-9D47-A664-7BFC908237DA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8192B-6C28-954B-B79B-FF7B3726BDB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01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875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317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8133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474DC6CE-798E-4BC1-29A7-183887478B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893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8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BF53F33-60ED-6FEA-EC46-BCBD9FB0C6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446"/>
            <a:ext cx="24382412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4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714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55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55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3204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732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930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75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913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A1FC5-AF8B-2747-A608-EA1D9500AB2D}" type="datetimeFigureOut">
              <a:rPr lang="pl-PL" smtClean="0"/>
              <a:t>2023-01-05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F2475-C107-7A44-8CF1-176410E9C2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772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customXml" Target="../ink/ink4.xml"/><Relationship Id="rId7" Type="http://schemas.openxmlformats.org/officeDocument/2006/relationships/image" Target="../media/image14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customXml" Target="../ink/ink5.xml"/><Relationship Id="rId7" Type="http://schemas.openxmlformats.org/officeDocument/2006/relationships/image" Target="../media/image18.jp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customXml" Target="../ink/ink6.xml"/><Relationship Id="rId7" Type="http://schemas.openxmlformats.org/officeDocument/2006/relationships/image" Target="../media/image2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9290669" y="3089176"/>
            <a:ext cx="14832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Zmiany w przepisach dotyczących cen towarów i usług</a:t>
            </a:r>
            <a:endParaRPr lang="pl-PL" sz="7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064" y="3283209"/>
            <a:ext cx="283142" cy="733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A0F7026F-EAE5-9956-EF47-5B208B6612D8}"/>
                  </a:ext>
                </a:extLst>
              </p14:cNvPr>
              <p14:cNvContentPartPr/>
              <p14:nvPr/>
            </p14:nvContentPartPr>
            <p14:xfrm>
              <a:off x="25269480" y="11350669"/>
              <a:ext cx="360" cy="36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A0F7026F-EAE5-9956-EF47-5B208B6612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60480" y="11342029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Grafika 5">
            <a:extLst>
              <a:ext uri="{FF2B5EF4-FFF2-40B4-BE49-F238E27FC236}">
                <a16:creationId xmlns:a16="http://schemas.microsoft.com/office/drawing/2014/main" id="{FE864132-6152-DFE0-6EE5-450EBE505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93849" y="7902765"/>
            <a:ext cx="470535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2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76781E01-B16C-90D8-A336-2B64B6B0C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9" y="6282487"/>
            <a:ext cx="762000" cy="685800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15F772A7-9B6C-FE05-6C26-8B3B8EE3E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9" y="7720266"/>
            <a:ext cx="762000" cy="6858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220DCDD0-6014-DB9F-3DD1-4D60A67DC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039" y="9731597"/>
            <a:ext cx="762000" cy="685800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E74606B-1A5F-B860-8F79-DC04DE9E5788}"/>
              </a:ext>
            </a:extLst>
          </p:cNvPr>
          <p:cNvSpPr txBox="1"/>
          <p:nvPr/>
        </p:nvSpPr>
        <p:spPr>
          <a:xfrm>
            <a:off x="10000895" y="6297334"/>
            <a:ext cx="5949388" cy="67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A02020204030203" pitchFamily="34" charset="-18"/>
              </a:rPr>
              <a:t>Dyrektywie „Omnibus”</a:t>
            </a:r>
            <a:endParaRPr lang="pl-PL" sz="3600" b="1" dirty="0">
              <a:solidFill>
                <a:srgbClr val="AFDABB"/>
              </a:solidFill>
              <a:latin typeface="Lato Black" panose="020F0A02020204030203" pitchFamily="34" charset="-18"/>
            </a:endParaRPr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1988B5E-9092-5F98-673D-B4E2AA5E71B8}"/>
              </a:ext>
            </a:extLst>
          </p:cNvPr>
          <p:cNvSpPr txBox="1"/>
          <p:nvPr/>
        </p:nvSpPr>
        <p:spPr>
          <a:xfrm>
            <a:off x="9939141" y="7706689"/>
            <a:ext cx="10776175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A02020204030203" pitchFamily="34" charset="-18"/>
              </a:rPr>
              <a:t>Ustawie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 z 1 grudnia 2022 r. o zmianie ustawy o prawach konsumenta oraz niektórych innych ustaw </a:t>
            </a:r>
            <a:endParaRPr lang="pl-PL" sz="3600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CF5F85EE-7E2A-8627-00F9-61A6011506FC}"/>
              </a:ext>
            </a:extLst>
          </p:cNvPr>
          <p:cNvSpPr txBox="1"/>
          <p:nvPr/>
        </p:nvSpPr>
        <p:spPr>
          <a:xfrm>
            <a:off x="9939140" y="9731597"/>
            <a:ext cx="10776175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rgbClr val="AFDABB"/>
                </a:solidFill>
                <a:effectLst/>
                <a:latin typeface="Lato Black" panose="020F0A02020204030203" pitchFamily="34" charset="-18"/>
              </a:rPr>
              <a:t>Rozporządzeniu Ministra Rozwoju i Technologii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z 19 grudnia 2022 r. w sprawie uwidaczniania cen towarów i usług</a:t>
            </a:r>
            <a:endParaRPr lang="pl-PL" sz="3600" dirty="0"/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4C3A2E00-F53E-A1E2-0F26-3BAF90779C7F}"/>
              </a:ext>
            </a:extLst>
          </p:cNvPr>
          <p:cNvSpPr txBox="1"/>
          <p:nvPr/>
        </p:nvSpPr>
        <p:spPr>
          <a:xfrm>
            <a:off x="8824737" y="3675468"/>
            <a:ext cx="11839276" cy="12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Od 1 stycznia 2023 r. łatwiej porównasz ceny towarów </a:t>
            </a:r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i </a:t>
            </a: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usług</a:t>
            </a:r>
            <a:r>
              <a:rPr lang="pl-PL" sz="3600" b="1" dirty="0">
                <a:solidFill>
                  <a:schemeClr val="bg1"/>
                </a:solidFill>
                <a:latin typeface="Lato" panose="020F0502020204030203" pitchFamily="34" charset="-18"/>
              </a:rPr>
              <a:t>. </a:t>
            </a: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Wszystko dzięki: </a:t>
            </a:r>
            <a:endParaRPr lang="pl-PL" sz="3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18250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9B4D1AA-67AF-8E70-F74E-E7969ADAF88F}"/>
              </a:ext>
            </a:extLst>
          </p:cNvPr>
          <p:cNvSpPr txBox="1"/>
          <p:nvPr/>
        </p:nvSpPr>
        <p:spPr>
          <a:xfrm>
            <a:off x="8876040" y="6151601"/>
            <a:ext cx="73874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Ograniczenie manipulacji cenowych 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14:cNvPr>
              <p14:cNvContentPartPr/>
              <p14:nvPr/>
            </p14:nvContentPartPr>
            <p14:xfrm>
              <a:off x="11510280" y="6085309"/>
              <a:ext cx="24480" cy="29880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1280" y="6076669"/>
                <a:ext cx="42120" cy="475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pole tekstowe 8">
            <a:extLst>
              <a:ext uri="{FF2B5EF4-FFF2-40B4-BE49-F238E27FC236}">
                <a16:creationId xmlns:a16="http://schemas.microsoft.com/office/drawing/2014/main" id="{84F73E97-F78D-7ABC-7022-92DAEB8F63D2}"/>
              </a:ext>
            </a:extLst>
          </p:cNvPr>
          <p:cNvSpPr txBox="1"/>
          <p:nvPr/>
        </p:nvSpPr>
        <p:spPr>
          <a:xfrm>
            <a:off x="17447281" y="7351930"/>
            <a:ext cx="66447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dirty="0">
                <a:solidFill>
                  <a:srgbClr val="AFDABB"/>
                </a:solidFill>
                <a:latin typeface="Lato Black" panose="020F0A02020204030203" pitchFamily="34" charset="-18"/>
              </a:rPr>
              <a:t>Ś</a:t>
            </a:r>
            <a:r>
              <a:rPr lang="pl-PL" sz="3600" dirty="0">
                <a:solidFill>
                  <a:srgbClr val="AFDABB"/>
                </a:solidFill>
                <a:effectLst/>
                <a:latin typeface="Lato Black" panose="020F0A02020204030203" pitchFamily="34" charset="-18"/>
              </a:rPr>
              <a:t>WIADOMY WYBÓR KONSUMENCKI  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6D43D7E-A60A-C8A9-C014-67C47ACF14D2}"/>
              </a:ext>
            </a:extLst>
          </p:cNvPr>
          <p:cNvSpPr txBox="1"/>
          <p:nvPr/>
        </p:nvSpPr>
        <p:spPr>
          <a:xfrm>
            <a:off x="16274005" y="6289536"/>
            <a:ext cx="1667656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9900" dirty="0">
                <a:solidFill>
                  <a:srgbClr val="AFDABB"/>
                </a:solidFill>
                <a:latin typeface="Lato Black" panose="020F0A02020204030203" pitchFamily="34" charset="-18"/>
              </a:rPr>
              <a:t>=</a:t>
            </a:r>
            <a:endParaRPr lang="pl-PL" sz="19900" dirty="0">
              <a:solidFill>
                <a:srgbClr val="AFDABB"/>
              </a:solidFill>
              <a:effectLst/>
              <a:latin typeface="Lato Black" panose="020F0A02020204030203" pitchFamily="34" charset="-18"/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627D66C-44C1-D38F-3F5D-328B64FABBC7}"/>
              </a:ext>
            </a:extLst>
          </p:cNvPr>
          <p:cNvSpPr txBox="1"/>
          <p:nvPr/>
        </p:nvSpPr>
        <p:spPr>
          <a:xfrm>
            <a:off x="8876040" y="9191533"/>
            <a:ext cx="7667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Szerszy dostęp do informacji – cena obowiązująca przed zniżką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581D32A0-B8E6-E164-D102-06403FC8CC5B}"/>
              </a:ext>
            </a:extLst>
          </p:cNvPr>
          <p:cNvSpPr txBox="1"/>
          <p:nvPr/>
        </p:nvSpPr>
        <p:spPr>
          <a:xfrm>
            <a:off x="8876040" y="8393810"/>
            <a:ext cx="7667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Łatwiejsze porównywanie cen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58B375A-20A1-9145-2762-87B21C28B8E1}"/>
              </a:ext>
            </a:extLst>
          </p:cNvPr>
          <p:cNvSpPr txBox="1"/>
          <p:nvPr/>
        </p:nvSpPr>
        <p:spPr>
          <a:xfrm>
            <a:off x="8876040" y="7506444"/>
            <a:ext cx="1077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0"/>
              </a:rPr>
              <a:t>Eliminacja pozornych promocji</a:t>
            </a: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9A9B6416-E292-BE92-2164-CB4B57038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998321" y="9040141"/>
            <a:ext cx="3890717" cy="3890717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83133EAC-3766-9870-7A7B-BC6EE87D3BB5}"/>
              </a:ext>
            </a:extLst>
          </p:cNvPr>
          <p:cNvSpPr txBox="1"/>
          <p:nvPr/>
        </p:nvSpPr>
        <p:spPr>
          <a:xfrm>
            <a:off x="8876039" y="2816550"/>
            <a:ext cx="11839276" cy="1267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b="1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Lepsza informacja dla konsumentów i łatwiejsze porównywanie cen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36919F3-AD82-FCA7-FA0D-A7FC6B0B7BE4}"/>
              </a:ext>
            </a:extLst>
          </p:cNvPr>
          <p:cNvSpPr txBox="1"/>
          <p:nvPr/>
        </p:nvSpPr>
        <p:spPr>
          <a:xfrm>
            <a:off x="8876039" y="5179174"/>
            <a:ext cx="73874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FDABB"/>
              </a:buClr>
            </a:pPr>
            <a:r>
              <a:rPr lang="pl-PL" sz="3600" dirty="0">
                <a:solidFill>
                  <a:srgbClr val="AFDABB"/>
                </a:solidFill>
                <a:effectLst/>
                <a:latin typeface="Lato Black" panose="020F0A02020204030203" pitchFamily="34" charset="-18"/>
              </a:rPr>
              <a:t>Korzyści:</a:t>
            </a:r>
          </a:p>
        </p:txBody>
      </p:sp>
    </p:spTree>
    <p:extLst>
      <p:ext uri="{BB962C8B-B14F-4D97-AF65-F5344CB8AC3E}">
        <p14:creationId xmlns:p14="http://schemas.microsoft.com/office/powerpoint/2010/main" val="992288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659" y="1365237"/>
            <a:ext cx="1435314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256" y="1629191"/>
            <a:ext cx="228585" cy="596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14:cNvPr>
              <p14:cNvContentPartPr/>
              <p14:nvPr/>
            </p14:nvContentPartPr>
            <p14:xfrm>
              <a:off x="11510325" y="6085360"/>
              <a:ext cx="24478" cy="29878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1456" y="6076361"/>
                <a:ext cx="41861" cy="47517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58B375A-20A1-9145-2762-87B21C28B8E1}"/>
              </a:ext>
            </a:extLst>
          </p:cNvPr>
          <p:cNvSpPr txBox="1"/>
          <p:nvPr/>
        </p:nvSpPr>
        <p:spPr>
          <a:xfrm>
            <a:off x="8876254" y="3941066"/>
            <a:ext cx="11190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</a:rPr>
              <a:t>Zaklejać metek produktów promocyjnych/wyprzedażowych w ten sposób, aby cena przed obniżką albo najniższa cena w okresie 30 dni przed wprowadzeniem obniżki była niewidoczna </a:t>
            </a: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CAD60-0DA4-74A6-06B0-318BC463C4D5}"/>
              </a:ext>
            </a:extLst>
          </p:cNvPr>
          <p:cNvSpPr txBox="1"/>
          <p:nvPr/>
        </p:nvSpPr>
        <p:spPr>
          <a:xfrm>
            <a:off x="8876256" y="3166307"/>
            <a:ext cx="1210322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latin typeface="Lato Black" panose="020F0A02020204030203" pitchFamily="34" charset="-18"/>
              </a:rPr>
              <a:t>Od 1 stycznia 2023 r. </a:t>
            </a:r>
            <a:r>
              <a:rPr lang="pl-PL" sz="3600" dirty="0">
                <a:solidFill>
                  <a:srgbClr val="AFDABB"/>
                </a:solidFill>
                <a:latin typeface="Lato Black" panose="020F0A02020204030203" pitchFamily="34" charset="-18"/>
              </a:rPr>
              <a:t>nie można: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536AE5A-17D1-E469-91E1-A8081ED6A70A}"/>
              </a:ext>
            </a:extLst>
          </p:cNvPr>
          <p:cNvSpPr txBox="1"/>
          <p:nvPr/>
        </p:nvSpPr>
        <p:spPr>
          <a:xfrm>
            <a:off x="8876254" y="7960282"/>
            <a:ext cx="11190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</a:rPr>
              <a:t>Podać aktualną cenę, cenę jednostkową oraz najniższą cenę danego towaru (lub usługi) w okresie 30 dni przed wprowadzeniem obniżki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5155A6A5-F4D2-9AB1-DD71-63831B807FF2}"/>
              </a:ext>
            </a:extLst>
          </p:cNvPr>
          <p:cNvSpPr txBox="1"/>
          <p:nvPr/>
        </p:nvSpPr>
        <p:spPr>
          <a:xfrm>
            <a:off x="8876254" y="7041118"/>
            <a:ext cx="1210322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latin typeface="Lato Black" panose="020F0A02020204030203" pitchFamily="34" charset="-18"/>
              </a:rPr>
              <a:t>Od 1 stycznia 2023 r. </a:t>
            </a:r>
            <a:r>
              <a:rPr lang="pl-PL" sz="3600" dirty="0">
                <a:solidFill>
                  <a:srgbClr val="AFDABB"/>
                </a:solidFill>
                <a:latin typeface="Lato Black" panose="020F0A02020204030203" pitchFamily="34" charset="-18"/>
              </a:rPr>
              <a:t>trzeba: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6E81843-FA3C-E189-0094-87BCE8DF6076}"/>
              </a:ext>
            </a:extLst>
          </p:cNvPr>
          <p:cNvSpPr txBox="1"/>
          <p:nvPr/>
        </p:nvSpPr>
        <p:spPr>
          <a:xfrm>
            <a:off x="8876255" y="9981414"/>
            <a:ext cx="11190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AFDABB"/>
              </a:buClr>
              <a:buFont typeface="Wingdings" panose="05000000000000000000" pitchFamily="2" charset="2"/>
              <a:buChar char="§"/>
            </a:pPr>
            <a:r>
              <a:rPr lang="pl-PL" sz="3600" dirty="0">
                <a:solidFill>
                  <a:schemeClr val="bg1"/>
                </a:solidFill>
                <a:latin typeface="Lato" panose="020F0502020204030203" pitchFamily="34" charset="0"/>
              </a:rPr>
              <a:t>Informować o cenie w miejscu ogólnodostępnym i widocznym dla konsumenta </a:t>
            </a:r>
          </a:p>
        </p:txBody>
      </p:sp>
    </p:spTree>
    <p:extLst>
      <p:ext uri="{BB962C8B-B14F-4D97-AF65-F5344CB8AC3E}">
        <p14:creationId xmlns:p14="http://schemas.microsoft.com/office/powerpoint/2010/main" val="64049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659" y="1365237"/>
            <a:ext cx="1435314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256" y="1629191"/>
            <a:ext cx="228585" cy="596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14:cNvPr>
              <p14:cNvContentPartPr/>
              <p14:nvPr/>
            </p14:nvContentPartPr>
            <p14:xfrm>
              <a:off x="11510325" y="6085360"/>
              <a:ext cx="24478" cy="29878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1456" y="6076361"/>
                <a:ext cx="41861" cy="47517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CAD60-0DA4-74A6-06B0-318BC463C4D5}"/>
              </a:ext>
            </a:extLst>
          </p:cNvPr>
          <p:cNvSpPr txBox="1"/>
          <p:nvPr/>
        </p:nvSpPr>
        <p:spPr>
          <a:xfrm>
            <a:off x="8876256" y="3332557"/>
            <a:ext cx="121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4400" dirty="0">
                <a:solidFill>
                  <a:srgbClr val="AFDABB"/>
                </a:solidFill>
                <a:latin typeface="Lato Black" panose="020F0A02020204030203" pitchFamily="34" charset="-18"/>
              </a:rPr>
              <a:t>Jak było</a:t>
            </a:r>
          </a:p>
        </p:txBody>
      </p:sp>
      <p:pic>
        <p:nvPicPr>
          <p:cNvPr id="3" name="Obraz 2" descr="Obraz zawierający tekst, wizytówka&#10;&#10;Opis wygenerowany automatycznie">
            <a:extLst>
              <a:ext uri="{FF2B5EF4-FFF2-40B4-BE49-F238E27FC236}">
                <a16:creationId xmlns:a16="http://schemas.microsoft.com/office/drawing/2014/main" id="{FAAD73E3-3437-162B-5975-19BA8F0A7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548" y="4635776"/>
            <a:ext cx="7250278" cy="1901421"/>
          </a:xfrm>
          <a:prstGeom prst="rect">
            <a:avLst/>
          </a:prstGeom>
        </p:spPr>
      </p:pic>
      <p:pic>
        <p:nvPicPr>
          <p:cNvPr id="9" name="Obraz 8" descr="Obraz zawierający tekst, tablica suchościerna&#10;&#10;Opis wygenerowany automatycznie">
            <a:extLst>
              <a:ext uri="{FF2B5EF4-FFF2-40B4-BE49-F238E27FC236}">
                <a16:creationId xmlns:a16="http://schemas.microsoft.com/office/drawing/2014/main" id="{580C6AD7-3AED-710C-E427-C9BD213FF1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10485" y="4635776"/>
            <a:ext cx="5967415" cy="3289431"/>
          </a:xfrm>
          <a:prstGeom prst="rect">
            <a:avLst/>
          </a:prstGeom>
        </p:spPr>
      </p:pic>
      <p:pic>
        <p:nvPicPr>
          <p:cNvPr id="11" name="Obraz 10" descr="Obraz zawierający tekst, znak&#10;&#10;Opis wygenerowany automatycznie">
            <a:extLst>
              <a:ext uri="{FF2B5EF4-FFF2-40B4-BE49-F238E27FC236}">
                <a16:creationId xmlns:a16="http://schemas.microsoft.com/office/drawing/2014/main" id="{23C379DC-4012-A83F-F9C2-7BAD35273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0548" y="8442212"/>
            <a:ext cx="5241497" cy="3242067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4C2B604-2C05-8762-940D-1B400944F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02264" y="8442212"/>
            <a:ext cx="9256538" cy="45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659" y="1365237"/>
            <a:ext cx="14353143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256" y="1629191"/>
            <a:ext cx="228585" cy="5968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14:cNvPr>
              <p14:cNvContentPartPr/>
              <p14:nvPr/>
            </p14:nvContentPartPr>
            <p14:xfrm>
              <a:off x="11510325" y="6085360"/>
              <a:ext cx="24478" cy="29878"/>
            </p14:xfrm>
          </p:contentPart>
        </mc:Choice>
        <mc:Fallback xmlns="">
          <p:pic>
            <p:nvPicPr>
              <p:cNvPr id="7" name="Pismo odręczne 6">
                <a:extLst>
                  <a:ext uri="{FF2B5EF4-FFF2-40B4-BE49-F238E27FC236}">
                    <a16:creationId xmlns:a16="http://schemas.microsoft.com/office/drawing/2014/main" id="{E6C896C4-1C75-9F9A-5399-8DEA4C6865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01456" y="6076361"/>
                <a:ext cx="41861" cy="47517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pole tekstowe 25">
            <a:extLst>
              <a:ext uri="{FF2B5EF4-FFF2-40B4-BE49-F238E27FC236}">
                <a16:creationId xmlns:a16="http://schemas.microsoft.com/office/drawing/2014/main" id="{CBBCAD60-0DA4-74A6-06B0-318BC463C4D5}"/>
              </a:ext>
            </a:extLst>
          </p:cNvPr>
          <p:cNvSpPr txBox="1"/>
          <p:nvPr/>
        </p:nvSpPr>
        <p:spPr>
          <a:xfrm>
            <a:off x="8876256" y="3332557"/>
            <a:ext cx="142797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4400" dirty="0">
                <a:solidFill>
                  <a:srgbClr val="AFDABB"/>
                </a:solidFill>
                <a:latin typeface="Lato Black" panose="020F0A02020204030203" pitchFamily="34" charset="-18"/>
              </a:rPr>
              <a:t>Jak jest – przy promocji podaj poprzednią cenę towaru</a:t>
            </a:r>
          </a:p>
        </p:txBody>
      </p:sp>
      <p:pic>
        <p:nvPicPr>
          <p:cNvPr id="4" name="Obraz 3" descr="Obraz zawierający tekst, sprzęt elektroniczny, akumulator&#10;&#10;Opis wygenerowany automatycznie">
            <a:extLst>
              <a:ext uri="{FF2B5EF4-FFF2-40B4-BE49-F238E27FC236}">
                <a16:creationId xmlns:a16="http://schemas.microsoft.com/office/drawing/2014/main" id="{9F1D2941-245E-EF3A-C2A4-6FAA03B19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99350" y="4481048"/>
            <a:ext cx="5593483" cy="3962050"/>
          </a:xfrm>
          <a:prstGeom prst="rect">
            <a:avLst/>
          </a:prstGeom>
        </p:spPr>
      </p:pic>
      <p:pic>
        <p:nvPicPr>
          <p:cNvPr id="6" name="Obraz 5" descr="Obraz zawierający tekst&#10;&#10;Opis wygenerowany automatycznie">
            <a:extLst>
              <a:ext uri="{FF2B5EF4-FFF2-40B4-BE49-F238E27FC236}">
                <a16:creationId xmlns:a16="http://schemas.microsoft.com/office/drawing/2014/main" id="{49D2D924-EADA-AF2B-38C7-1F7EDE1C34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3851" y="9560398"/>
            <a:ext cx="6650861" cy="371665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5840749-E3B8-E94F-F95A-55CEA00E3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3851" y="4481049"/>
            <a:ext cx="5420578" cy="4546576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DF933EA-3939-BF06-F25A-FAE4BFC537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78587" y="8883703"/>
            <a:ext cx="5593483" cy="43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7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3104E28-3716-7FBF-AE16-718B83DCB98B}"/>
              </a:ext>
            </a:extLst>
          </p:cNvPr>
          <p:cNvSpPr txBox="1"/>
          <p:nvPr/>
        </p:nvSpPr>
        <p:spPr>
          <a:xfrm>
            <a:off x="9405475" y="1364877"/>
            <a:ext cx="14354077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pl-PL" sz="7000" b="1" dirty="0">
                <a:solidFill>
                  <a:schemeClr val="bg1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47FE232-B676-C6D7-2B87-2ACCB86E0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39" y="1628849"/>
            <a:ext cx="228600" cy="5969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943C212-208B-7A84-3F09-057BB53FFE9B}"/>
              </a:ext>
            </a:extLst>
          </p:cNvPr>
          <p:cNvSpPr txBox="1"/>
          <p:nvPr/>
        </p:nvSpPr>
        <p:spPr>
          <a:xfrm>
            <a:off x="8876038" y="4926702"/>
            <a:ext cx="703452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</a:t>
            </a:r>
            <a:r>
              <a:rPr lang="pl-PL" sz="9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125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20</a:t>
            </a:r>
            <a:r>
              <a:rPr lang="pl-PL" sz="75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7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tys. zł</a:t>
            </a:r>
            <a:br>
              <a:rPr lang="pl-PL" sz="5000" dirty="0"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np. za brak informacji o najniższej cenie sprzed obniżki na wywieszce, cenniku, w katalogu, na obwolucie, nadruku na towarze lub opakowaniu 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5197839-1D01-85F6-87DC-73CDD364D440}"/>
              </a:ext>
            </a:extLst>
          </p:cNvPr>
          <p:cNvSpPr txBox="1"/>
          <p:nvPr/>
        </p:nvSpPr>
        <p:spPr>
          <a:xfrm>
            <a:off x="17198053" y="4941423"/>
            <a:ext cx="7034522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</a:t>
            </a:r>
            <a:r>
              <a:rPr lang="pl-PL" sz="96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125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40</a:t>
            </a:r>
            <a:r>
              <a:rPr lang="pl-PL" sz="75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l-PL" sz="7200" b="1" dirty="0">
                <a:solidFill>
                  <a:srgbClr val="AFDABB"/>
                </a:solidFill>
                <a:effectLst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tys. zł</a:t>
            </a:r>
            <a:br>
              <a:rPr lang="pl-PL" sz="5000" dirty="0"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przy trzykrotnym niewykonaniu obowiązku w przeciągu </a:t>
            </a:r>
            <a:b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</a:b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12 m-</a:t>
            </a:r>
            <a:r>
              <a:rPr lang="pl-PL" sz="3000" dirty="0" err="1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cy</a:t>
            </a:r>
            <a:r>
              <a:rPr lang="pl-PL" sz="3000" dirty="0">
                <a:solidFill>
                  <a:schemeClr val="bg1">
                    <a:lumMod val="95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29653BB-5E9D-350D-088B-35DF9689642A}"/>
              </a:ext>
            </a:extLst>
          </p:cNvPr>
          <p:cNvSpPr txBox="1"/>
          <p:nvPr/>
        </p:nvSpPr>
        <p:spPr>
          <a:xfrm>
            <a:off x="8876038" y="2996347"/>
            <a:ext cx="11839276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Przedsiębiorco, gdy łamiesz zasady – grożą Ci kary finansowe od Inspekcji Handlowej:</a:t>
            </a:r>
            <a:endParaRPr lang="pl-PL" sz="3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BF0B8D9-8619-D353-6977-90DFCC5B8203}"/>
              </a:ext>
            </a:extLst>
          </p:cNvPr>
          <p:cNvSpPr txBox="1"/>
          <p:nvPr/>
        </p:nvSpPr>
        <p:spPr>
          <a:xfrm>
            <a:off x="8876038" y="9636864"/>
            <a:ext cx="11839276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Wszelkie przypadki łamania przepisów zgłaszamy do Prezesa UOKiK.</a:t>
            </a:r>
            <a:endParaRPr lang="pl-PL" sz="3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3687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71841751-09C0-A169-AFBE-C56A4B7A82DB}"/>
              </a:ext>
            </a:extLst>
          </p:cNvPr>
          <p:cNvSpPr txBox="1"/>
          <p:nvPr/>
        </p:nvSpPr>
        <p:spPr>
          <a:xfrm>
            <a:off x="9290669" y="3089176"/>
            <a:ext cx="1563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7200" b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CHRONIMY KONSUMENTÓW</a:t>
            </a:r>
            <a:endParaRPr lang="pl-PL" sz="7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26F9171E-CB55-983B-8DC5-7808321F8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3064" y="3283209"/>
            <a:ext cx="283142" cy="7335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A0F7026F-EAE5-9956-EF47-5B208B6612D8}"/>
                  </a:ext>
                </a:extLst>
              </p14:cNvPr>
              <p14:cNvContentPartPr/>
              <p14:nvPr/>
            </p14:nvContentPartPr>
            <p14:xfrm>
              <a:off x="25269480" y="11350669"/>
              <a:ext cx="360" cy="360"/>
            </p14:xfrm>
          </p:contentPart>
        </mc:Choice>
        <mc:Fallback xmlns="">
          <p:pic>
            <p:nvPicPr>
              <p:cNvPr id="3" name="Pismo odręczne 2">
                <a:extLst>
                  <a:ext uri="{FF2B5EF4-FFF2-40B4-BE49-F238E27FC236}">
                    <a16:creationId xmlns:a16="http://schemas.microsoft.com/office/drawing/2014/main" id="{A0F7026F-EAE5-9956-EF47-5B208B6612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60480" y="11342029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pole tekstowe 3">
            <a:extLst>
              <a:ext uri="{FF2B5EF4-FFF2-40B4-BE49-F238E27FC236}">
                <a16:creationId xmlns:a16="http://schemas.microsoft.com/office/drawing/2014/main" id="{F3484C97-616E-8632-1707-24AB8B8A8787}"/>
              </a:ext>
            </a:extLst>
          </p:cNvPr>
          <p:cNvSpPr txBox="1"/>
          <p:nvPr/>
        </p:nvSpPr>
        <p:spPr>
          <a:xfrm>
            <a:off x="8813064" y="4974776"/>
            <a:ext cx="11839276" cy="128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Chcesz wiedzieć więcej? </a:t>
            </a:r>
          </a:p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Skorzystaj z Infolinii konsumenckiej UOKiK: </a:t>
            </a:r>
            <a:endParaRPr lang="pl-PL" sz="3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C12E367-D44D-8046-07A2-92FFE16CB4A3}"/>
              </a:ext>
            </a:extLst>
          </p:cNvPr>
          <p:cNvSpPr txBox="1"/>
          <p:nvPr/>
        </p:nvSpPr>
        <p:spPr>
          <a:xfrm>
            <a:off x="9910344" y="6977767"/>
            <a:ext cx="1183927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801 440 220 lub 222 66 76 76 </a:t>
            </a:r>
            <a:endParaRPr lang="pl-PL" sz="3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CF67637-219C-897B-4AD9-895C4E3CB131}"/>
              </a:ext>
            </a:extLst>
          </p:cNvPr>
          <p:cNvSpPr txBox="1"/>
          <p:nvPr/>
        </p:nvSpPr>
        <p:spPr>
          <a:xfrm>
            <a:off x="9910344" y="8342320"/>
            <a:ext cx="11839276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20"/>
              </a:lnSpc>
            </a:pPr>
            <a:r>
              <a:rPr lang="pl-PL" sz="3600" dirty="0">
                <a:solidFill>
                  <a:schemeClr val="bg1"/>
                </a:solidFill>
                <a:effectLst/>
                <a:latin typeface="Lato" panose="020F0502020204030203" pitchFamily="34" charset="-18"/>
              </a:rPr>
              <a:t>porady@dlakonsumentow.pl</a:t>
            </a:r>
            <a:endParaRPr lang="pl-PL" sz="3600" dirty="0">
              <a:solidFill>
                <a:schemeClr val="bg1"/>
              </a:solidFill>
              <a:latin typeface="Lato" panose="020F0502020204030203" pitchFamily="34" charset="-18"/>
            </a:endParaRPr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54C66491-DF1E-0311-641C-BFB5B9BE8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3064" y="6882470"/>
            <a:ext cx="842953" cy="84295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62161115-0E6A-880F-BED1-2156D3E0FB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9192" y="8247023"/>
            <a:ext cx="842953" cy="84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50523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</TotalTime>
  <Words>288</Words>
  <Application>Microsoft Office PowerPoint</Application>
  <PresentationFormat>Niestandardowy</PresentationFormat>
  <Paragraphs>35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Lato Black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Maciej Majtczak</dc:creator>
  <cp:lastModifiedBy>Wójcik-Tarnowska Joanna</cp:lastModifiedBy>
  <cp:revision>165</cp:revision>
  <dcterms:created xsi:type="dcterms:W3CDTF">2022-12-05T20:50:01Z</dcterms:created>
  <dcterms:modified xsi:type="dcterms:W3CDTF">2023-01-05T10:50:39Z</dcterms:modified>
</cp:coreProperties>
</file>