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  <p:sldMasterId id="2147483751" r:id="rId2"/>
  </p:sldMasterIdLst>
  <p:notesMasterIdLst>
    <p:notesMasterId r:id="rId14"/>
  </p:notesMasterIdLst>
  <p:handoutMasterIdLst>
    <p:handoutMasterId r:id="rId15"/>
  </p:handoutMasterIdLst>
  <p:sldIdLst>
    <p:sldId id="865" r:id="rId3"/>
    <p:sldId id="1216" r:id="rId4"/>
    <p:sldId id="1277" r:id="rId5"/>
    <p:sldId id="1337" r:id="rId6"/>
    <p:sldId id="1340" r:id="rId7"/>
    <p:sldId id="1362" r:id="rId8"/>
    <p:sldId id="1320" r:id="rId9"/>
    <p:sldId id="1359" r:id="rId10"/>
    <p:sldId id="1360" r:id="rId11"/>
    <p:sldId id="870" r:id="rId12"/>
    <p:sldId id="871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39D"/>
    <a:srgbClr val="1B676B"/>
    <a:srgbClr val="008000"/>
    <a:srgbClr val="245C8D"/>
    <a:srgbClr val="C12607"/>
    <a:srgbClr val="B12307"/>
    <a:srgbClr val="636363"/>
    <a:srgbClr val="63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227" autoAdjust="0"/>
    <p:restoredTop sz="94094" autoAdjust="0"/>
  </p:normalViewPr>
  <p:slideViewPr>
    <p:cSldViewPr snapToGrid="0">
      <p:cViewPr varScale="1">
        <p:scale>
          <a:sx n="58" d="100"/>
          <a:sy n="58" d="100"/>
        </p:scale>
        <p:origin x="82" y="643"/>
      </p:cViewPr>
      <p:guideLst/>
    </p:cSldViewPr>
  </p:slideViewPr>
  <p:outlineViewPr>
    <p:cViewPr>
      <p:scale>
        <a:sx n="33" d="100"/>
        <a:sy n="33" d="100"/>
      </p:scale>
      <p:origin x="0" y="-33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4" d="100"/>
          <a:sy n="44" d="100"/>
        </p:scale>
        <p:origin x="216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85DD6-5297-4C9F-97D5-1E7456FA5E05}" type="datetimeFigureOut">
              <a:rPr lang="pl-PL" smtClean="0"/>
              <a:t>18.10.2023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09803-C1E4-40BB-BD10-79CF071E9C2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4120408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73748-EFD7-48A5-9810-6FF2E65AC898}" type="datetimeFigureOut">
              <a:rPr lang="pl-PL" smtClean="0"/>
              <a:t>18.10.2023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72C29-F3ED-421F-A6FF-78E4E1485CEA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9860371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500" y="2501900"/>
            <a:ext cx="10426700" cy="2552700"/>
          </a:xfrm>
        </p:spPr>
        <p:txBody>
          <a:bodyPr anchor="b">
            <a:normAutofit/>
          </a:bodyPr>
          <a:lstStyle>
            <a:lvl1pPr algn="l">
              <a:defRPr sz="4800" b="1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-2"/>
            <a:ext cx="467360" cy="6858001"/>
          </a:xfrm>
          <a:prstGeom prst="rect">
            <a:avLst/>
          </a:prstGeom>
          <a:solidFill>
            <a:srgbClr val="0F5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FFFF00"/>
              </a:solidFill>
            </a:endParaRPr>
          </a:p>
        </p:txBody>
      </p:sp>
      <p:pic>
        <p:nvPicPr>
          <p:cNvPr id="5" name="Obraz 4" descr="Logotyp Ministerstwa Cyfryzacji.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220" y="0"/>
            <a:ext cx="1399357" cy="1397413"/>
          </a:xfrm>
          <a:prstGeom prst="rect">
            <a:avLst/>
          </a:prstGeom>
        </p:spPr>
      </p:pic>
      <p:sp>
        <p:nvSpPr>
          <p:cNvPr id="6" name="Podtytuł 2"/>
          <p:cNvSpPr txBox="1">
            <a:spLocks/>
          </p:cNvSpPr>
          <p:nvPr userDrawn="1"/>
        </p:nvSpPr>
        <p:spPr>
          <a:xfrm>
            <a:off x="2252413" y="292072"/>
            <a:ext cx="7350105" cy="81326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pl-PL" sz="20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Centrum Rozwoju Kompetencji Cyfrowych</a:t>
            </a:r>
            <a:br>
              <a:rPr lang="pl-PL" sz="20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000" b="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Ministerstwo Cyfryzacji</a:t>
            </a:r>
          </a:p>
        </p:txBody>
      </p:sp>
    </p:spTree>
    <p:extLst>
      <p:ext uri="{BB962C8B-B14F-4D97-AF65-F5344CB8AC3E}">
        <p14:creationId xmlns:p14="http://schemas.microsoft.com/office/powerpoint/2010/main" val="259965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757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811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2AB5F14-90A8-4030-9E04-D33DBF0BB2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7BDD4FE0-350F-4067-A5E8-5C41F8E04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FD7F1D57-D3E5-4961-BD0A-D0D7ED188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E3D0BBE8-AF72-487C-984C-C837E6908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671DF880-04E5-411E-9125-835DDB390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8231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E2CECA9-7CD3-4D02-B669-1D51898B1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BDAC6E68-26BE-43AE-B1B0-1E0C40B8B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E5CD6406-AE5E-4BF6-8D12-FCF40C1D0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358CDF94-194B-4A7B-AA22-56482999A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2B8C79D0-9BBD-4FA6-9DCC-FBC594E4E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45895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5051EBFF-851F-4F83-941D-6F7170310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3EB93F42-4614-4478-BB27-80D66BF09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C9F38C97-C354-4236-BADD-4124C1BAB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A3FD249B-AB6D-409D-BF0D-E301B09A8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FD60AEDB-6F20-496D-8BD9-2B8D57809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04852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622D09B-69CB-4BFF-82BF-0FA2E583F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43867887-F3B4-490E-9857-7A74D5A4F4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D95168A4-FF87-4A3E-9175-2A9A55C9A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5B92C551-39D0-4F15-9FF9-17015D221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312073B4-8983-4802-B91E-69D01E035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1D35F1B2-1C9E-4036-B0A2-1408824B0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18654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7B1199C-6FD5-4FB8-A312-FCC69CDA5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EAAB1114-5771-4727-B396-4BE062A81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A70F673C-4E14-4F28-A7A7-B663E7C2F9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2E8E3F10-1040-4BEA-8074-74F5D97AE2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240EA57E-E43B-4F4A-B12C-4B12D0426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xmlns="" id="{872B7F8E-1315-4F5C-A0A6-B5C6A71D2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xmlns="" id="{845EDD7A-B5A3-4045-AB57-F0D4ECE9F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xmlns="" id="{34C92ED9-44AF-451A-923C-485EC6DAC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72985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1751C72-284F-4113-86B8-B06566777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A54CD597-07D6-4D15-AFA9-DABCAAF2A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04B33137-16E2-49AC-90A4-54C152DCC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816D4466-C4AB-455B-B1D8-15D0CF95A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49910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40EE9C72-71E0-41EE-9DFE-68D65C5BD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A10C6336-BE53-4914-8933-C2EEEE988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FBAA3238-9BBC-4A43-99A7-E63A23C5D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68085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A28BF59-66AF-4A3F-80B0-DBDDA98C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F9736645-1CCF-48A2-8DA9-613CF6DCD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349FBF4B-653C-4A20-A459-ED1A72156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2792B623-2FFF-47F5-9DC4-3E6614CA6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BC29B4EE-E4A4-49F8-AB18-6D242CF38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AF4AA76B-4EC3-42FE-AD54-65B1DEE9B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40928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lnSpc>
                <a:spcPct val="114000"/>
              </a:lnSpc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A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330" y="1742381"/>
            <a:ext cx="10560424" cy="4374448"/>
          </a:xfrm>
        </p:spPr>
        <p:txBody>
          <a:bodyPr/>
          <a:lstStyle>
            <a:lvl1pPr marL="0" indent="0">
              <a:lnSpc>
                <a:spcPct val="114000"/>
              </a:lnSpc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702732"/>
            <a:ext cx="824753" cy="228602"/>
          </a:xfrm>
          <a:prstGeom prst="rect">
            <a:avLst/>
          </a:prstGeom>
          <a:solidFill>
            <a:srgbClr val="0F5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518092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325D4B4-7067-4992-A79A-92BAFFE07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xmlns="" id="{F916B022-5CF8-4B4F-9502-0377599940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65C85304-56E1-4CD6-B353-DF6C7CDD9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CA11003E-8BB2-40EC-A1F3-9015AF59E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533386AE-D6B0-46AC-A7FB-3765FDFBB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F7952444-40DC-4EBB-8E72-36078749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57634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0363D45-2CD0-4968-B48B-80DA7C9C8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19FEDA3A-81D5-4E08-B6CA-ABF4D892A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EF84FE0-D769-4B70-8F46-481491185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802BFB99-12E8-4E2D-A1B4-03E80F79A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71CB40AE-08AB-4087-8EBD-01D01000D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46462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xmlns="" id="{7E940544-0352-4FC8-8175-81912D1FC6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89A682ED-8AC1-408D-B1FA-744A0097D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758622CE-D90F-4639-A6D3-AFA4746FD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2020EEE9-11CA-455B-AD11-3B700B178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15FF4DB8-A339-4749-8B55-083214F28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64574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2240470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4400" b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A02020204030203" pitchFamily="34" charset="-18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rostokąt 2"/>
          <p:cNvSpPr/>
          <p:nvPr userDrawn="1"/>
        </p:nvSpPr>
        <p:spPr>
          <a:xfrm flipV="1">
            <a:off x="1" y="3310466"/>
            <a:ext cx="685800" cy="423334"/>
          </a:xfrm>
          <a:prstGeom prst="rect">
            <a:avLst/>
          </a:prstGeom>
          <a:solidFill>
            <a:srgbClr val="0F5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264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1B676B"/>
          </a:solidFill>
          <a:ln>
            <a:solidFill>
              <a:srgbClr val="1B6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14475"/>
            <a:ext cx="10515600" cy="1325563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3774"/>
            <a:ext cx="5181600" cy="500697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0"/>
          </p:nvPr>
        </p:nvSpPr>
        <p:spPr>
          <a:xfrm>
            <a:off x="6553200" y="993773"/>
            <a:ext cx="5181600" cy="500697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19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681163"/>
            <a:ext cx="10652966" cy="1635778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39788" y="3316941"/>
            <a:ext cx="5183188" cy="470366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Jak to zbadać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9788" y="3787307"/>
            <a:ext cx="10652966" cy="2694176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pl-PL" dirty="0"/>
              <a:t>Kliknij, aby edytować style wzorca tekst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defRPr sz="25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6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068" y="2915819"/>
            <a:ext cx="10515600" cy="1325563"/>
          </a:xfrm>
        </p:spPr>
        <p:txBody>
          <a:bodyPr anchor="t">
            <a:normAutofit/>
          </a:bodyPr>
          <a:lstStyle>
            <a:lvl1pPr algn="l">
              <a:defRPr sz="3600">
                <a:latin typeface="+mn-lt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73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1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265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031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xmlns="" id="{DCB38E04-F5B4-4EDF-9087-1E3F45D6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3ADB3BD1-F5B9-468A-8B95-2CB4A966C4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8ED9A27-5C4D-4C7E-892F-4D9B94908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B36E5FFD-089A-48EB-8F6D-A0DD298286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24A663D7-1311-47A2-862D-111C7C308D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131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dostepnosc.cyfrowa@mc.gov.pl" TargetMode="External"/><Relationship Id="rId2" Type="http://schemas.openxmlformats.org/officeDocument/2006/relationships/hyperlink" Target="https://www.gov.pl/web/dostepnosc-cyfrowa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isap.sejm.gov.pl/isap.nsf/download.xsp/WDU20190000848/T/D20190848L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v.pl/web/dostepnosc-cyfrowa/projekty-wspierajace-dostepnosc-cyfrowa" TargetMode="External"/><Relationship Id="rId3" Type="http://schemas.openxmlformats.org/officeDocument/2006/relationships/hyperlink" Target="https://www.gov.pl/web/dostepnosc-cyfrowa/o-szkoleniach-z-dostepnosci-cyfrowej" TargetMode="External"/><Relationship Id="rId7" Type="http://schemas.openxmlformats.org/officeDocument/2006/relationships/hyperlink" Target="https://www.gov.pl/web/dostepnosc-cyfrowa/o-monitoringu-dostepnosci-cyfrowej" TargetMode="External"/><Relationship Id="rId2" Type="http://schemas.openxmlformats.org/officeDocument/2006/relationships/hyperlink" Target="https://www.gov.pl/web/dostepnosc-cyfrowa/podstawy-dostepnosci-cyfrowej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v.pl/web/dostepnosc-cyfrowa/wykaz-aplikacji-mobilnych-podmiotow-publicznych" TargetMode="External"/><Relationship Id="rId5" Type="http://schemas.openxmlformats.org/officeDocument/2006/relationships/hyperlink" Target="https://www.gov.pl/web/dostepnosc-cyfrowa/wykaz-stron-internetowych-podmiotow-publicznych" TargetMode="External"/><Relationship Id="rId4" Type="http://schemas.openxmlformats.org/officeDocument/2006/relationships/hyperlink" Target="https://www.gov.pl/web/dostepnosc-cyfrowa/dostepne-srody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28767" y="3081266"/>
            <a:ext cx="10425490" cy="818929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4400" dirty="0">
                <a:latin typeface="Lato Black" panose="020F0A02020204030203" pitchFamily="34" charset="-18"/>
              </a:rPr>
              <a:t>WPROWADZENIE DO PROJEKTU</a:t>
            </a:r>
            <a:endParaRPr lang="pl-PL" sz="4400" b="1" dirty="0">
              <a:latin typeface="Lato Black" panose="020F0A02020204030203" pitchFamily="34" charset="-18"/>
            </a:endParaRPr>
          </a:p>
        </p:txBody>
      </p:sp>
      <p:pic>
        <p:nvPicPr>
          <p:cNvPr id="3" name="Picture 2" descr="Logotypy związane z finansowaniem projektu – Fundusze Europejskie Program Operacyjny Polska Cyfrowa, Rzeczpospolita Polska, Europejski Fundusz Społecz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817" y="6028692"/>
            <a:ext cx="4714323" cy="655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991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Pytania?</a:t>
            </a:r>
          </a:p>
        </p:txBody>
      </p:sp>
    </p:spTree>
    <p:extLst>
      <p:ext uri="{BB962C8B-B14F-4D97-AF65-F5344CB8AC3E}">
        <p14:creationId xmlns:p14="http://schemas.microsoft.com/office/powerpoint/2010/main" val="3298302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831850" y="4436198"/>
            <a:ext cx="10317057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Zapraszam na naszą stronę 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https://www.gov.pl/dostepnosc-cyfrowa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b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do kontaktu </a:t>
            </a:r>
            <a:r>
              <a:rPr lang="pl-PL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dostepnosc.cyfrowa@cyfra.gov.pl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 </a:t>
            </a:r>
          </a:p>
          <a:p>
            <a:pPr>
              <a:lnSpc>
                <a:spcPct val="150000"/>
              </a:lnSpc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87555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dirty="0"/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1112699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O nas</a:t>
            </a:r>
            <a:endParaRPr lang="pl-PL" sz="4000" strike="sngStrike" dirty="0"/>
          </a:p>
        </p:txBody>
      </p:sp>
    </p:spTree>
    <p:extLst>
      <p:ext uri="{BB962C8B-B14F-4D97-AF65-F5344CB8AC3E}">
        <p14:creationId xmlns:p14="http://schemas.microsoft.com/office/powerpoint/2010/main" val="4047756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>
                <a:ea typeface="Calibri" panose="020F0502020204030204" pitchFamily="34" charset="0"/>
                <a:cs typeface="Times New Roman" panose="02020603050405020304" pitchFamily="18" charset="0"/>
              </a:rPr>
              <a:t>Centrum Rozwoju Kompetencji Cyfrowych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2283998"/>
            <a:ext cx="10322233" cy="2117822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jesteśmy departamentem w Ministerstwie Cyfryzacji;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odpowiadamy za </a:t>
            </a:r>
            <a:r>
              <a:rPr lang="pl-PL" sz="2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ustawę o dostępności cyfrowej stron internetowych i aplikacji mobilnych podmiotów publicznych</a:t>
            </a:r>
            <a:r>
              <a:rPr lang="pl-PL" sz="2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działamy na rzecz podmiotów publicznych (a nie indywidualnych osób z niepełnosprawnościami);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w ramach grupy roboczej przy Komisji Europejskiej (grupa WADEX) współpracujemy z innymi krajami, które wdrażają dostępność cyfrową.</a:t>
            </a:r>
          </a:p>
        </p:txBody>
      </p:sp>
    </p:spTree>
    <p:extLst>
      <p:ext uri="{BB962C8B-B14F-4D97-AF65-F5344CB8AC3E}">
        <p14:creationId xmlns:p14="http://schemas.microsoft.com/office/powerpoint/2010/main" val="2102386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Autofit/>
          </a:bodyPr>
          <a:lstStyle/>
          <a:p>
            <a:r>
              <a:rPr lang="pl-PL" dirty="0"/>
              <a:t>Co robimy w CRKC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2283998"/>
            <a:ext cx="10322233" cy="2117822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publikujemy poradniki i artykuły</a:t>
            </a:r>
            <a:r>
              <a:rPr lang="pl-PL" sz="2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, które dotyczą różnych aspektów dostępności;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szkolimy z dostępności cyfrowej</a:t>
            </a:r>
            <a:r>
              <a:rPr lang="pl-PL" sz="2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prowadzimy </a:t>
            </a:r>
            <a:r>
              <a:rPr lang="pl-PL" sz="2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dostępne środy </a:t>
            </a:r>
            <a:r>
              <a:rPr lang="pl-PL" sz="2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— otwarte spotkania poświęcone dostępności cyfrowej;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prowadzimy </a:t>
            </a:r>
            <a:r>
              <a:rPr lang="pl-PL" sz="2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wykaz stron internetowych </a:t>
            </a:r>
            <a:r>
              <a:rPr lang="pl-PL" sz="2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i </a:t>
            </a:r>
            <a:r>
              <a:rPr lang="pl-PL" sz="2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wykaz aplikacji mobilnych </a:t>
            </a:r>
            <a:r>
              <a:rPr lang="pl-PL" sz="2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podmiotów publicznych;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monitorujemy stan dostępności cyfrowej </a:t>
            </a:r>
            <a:r>
              <a:rPr lang="pl-PL" sz="2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stron i aplikacji podmiotów publicznych;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realizujemy projekty</a:t>
            </a:r>
            <a:r>
              <a:rPr lang="pl-PL" sz="2100" dirty="0">
                <a:latin typeface="Lato" panose="020F05020202040302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, które wspierają wdrażanie i monitorowanie dostępności cyfrowej.</a:t>
            </a:r>
          </a:p>
        </p:txBody>
      </p:sp>
    </p:spTree>
    <p:extLst>
      <p:ext uri="{BB962C8B-B14F-4D97-AF65-F5344CB8AC3E}">
        <p14:creationId xmlns:p14="http://schemas.microsoft.com/office/powerpoint/2010/main" val="2718744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1530" y="3145287"/>
            <a:ext cx="10515600" cy="2240470"/>
          </a:xfrm>
        </p:spPr>
        <p:txBody>
          <a:bodyPr>
            <a:normAutofit/>
          </a:bodyPr>
          <a:lstStyle/>
          <a:p>
            <a:r>
              <a:rPr lang="pl-PL" sz="4000" b="1" dirty="0"/>
              <a:t>O projekcie</a:t>
            </a:r>
            <a:endParaRPr lang="pl-PL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909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Źródło finansowania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742381"/>
            <a:ext cx="10560424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pl-PL" sz="2100" dirty="0"/>
              <a:t>Projekt „Szkolenia z zakresu zarządzania i koordynowania dostępności cyfrowej w projektach dla pracowników administracji publicznej” realizujemy w ramach Programu Operacyjnego Polska Cyfrowa.</a:t>
            </a:r>
          </a:p>
          <a:p>
            <a:pPr fontAlgn="base"/>
            <a:endParaRPr lang="pl-PL" sz="2100" dirty="0"/>
          </a:p>
          <a:p>
            <a:pPr fontAlgn="base"/>
            <a:endParaRPr lang="pl-PL" sz="2100" dirty="0"/>
          </a:p>
          <a:p>
            <a:pPr fontAlgn="base"/>
            <a:endParaRPr lang="pl-PL" sz="2100" dirty="0"/>
          </a:p>
          <a:p>
            <a:pPr fontAlgn="base"/>
            <a:endParaRPr lang="pl-PL" sz="2100" dirty="0"/>
          </a:p>
          <a:p>
            <a:pPr fontAlgn="base"/>
            <a:r>
              <a:rPr lang="pl-PL" sz="2100" dirty="0"/>
              <a:t>Wartość projektu 2 276 116,67 zł, w tym dofinansowanie z środków UE 1 926 277,53 zł.</a:t>
            </a:r>
          </a:p>
          <a:p>
            <a:pPr fontAlgn="base"/>
            <a:endParaRPr lang="pl-PL" sz="2100" dirty="0"/>
          </a:p>
        </p:txBody>
      </p:sp>
      <p:pic>
        <p:nvPicPr>
          <p:cNvPr id="5" name="Picture 2" descr="Logotypy związane z finansowaniem projektu – Fundusze Europejskie Program Operacyjny Polska Cyfrowa, Rzeczpospolita Polska, Europejski Fundusz Społecz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644" y="3452423"/>
            <a:ext cx="5757719" cy="800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7558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Cel projektu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742381"/>
            <a:ext cx="10560424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pl-PL" sz="2100" dirty="0"/>
              <a:t>Podniesienie kompetencji pracowników administracji publicznej z zarządzania </a:t>
            </a:r>
            <a:br>
              <a:rPr lang="pl-PL" sz="2100" dirty="0"/>
            </a:br>
            <a:r>
              <a:rPr lang="pl-PL" sz="2100" dirty="0"/>
              <a:t>i koordynowania działań związanych z dostępnością cyfrową.</a:t>
            </a:r>
          </a:p>
          <a:p>
            <a:pPr fontAlgn="base"/>
            <a:endParaRPr lang="pl-PL" sz="2100" dirty="0"/>
          </a:p>
          <a:p>
            <a:pPr fontAlgn="base"/>
            <a:r>
              <a:rPr lang="pl-PL" sz="2100" dirty="0"/>
              <a:t>Chcemy zastąpić podejście, że „wdrażanie dostępności cyfrowej to audyty i zadania dla programistów i specjalistów do spraw dostępności cyfrowej” </a:t>
            </a:r>
            <a:r>
              <a:rPr lang="pl-PL" sz="2100" b="1" dirty="0"/>
              <a:t>„wdrażanie dostępności cyfrowej to złożony proces, który uda się, jeśli będzie zaplanowany i konsekwentnie prowadzony”. </a:t>
            </a:r>
          </a:p>
        </p:txBody>
      </p:sp>
    </p:spTree>
    <p:extLst>
      <p:ext uri="{BB962C8B-B14F-4D97-AF65-F5344CB8AC3E}">
        <p14:creationId xmlns:p14="http://schemas.microsoft.com/office/powerpoint/2010/main" val="1890839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 szkoleniach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2002673"/>
            <a:ext cx="10230123" cy="4051092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b="1" dirty="0"/>
              <a:t>3 edycje </a:t>
            </a:r>
            <a:r>
              <a:rPr lang="pl-PL" sz="2100" dirty="0"/>
              <a:t>szkoleń — w każdej edycji weźmie udział 200 osób;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b="1" dirty="0"/>
              <a:t>10 zajęć po 3 godziny każde </a:t>
            </a:r>
            <a:r>
              <a:rPr lang="pl-PL" sz="2100" dirty="0"/>
              <a:t>(wszystkie zajęcia zdalne — w aplikacji </a:t>
            </a:r>
            <a:r>
              <a:rPr lang="pl-PL" sz="2100" b="1" dirty="0"/>
              <a:t>MS </a:t>
            </a:r>
            <a:r>
              <a:rPr lang="pl-PL" sz="2100" b="1" dirty="0" err="1"/>
              <a:t>Teams</a:t>
            </a:r>
            <a:r>
              <a:rPr lang="pl-PL" sz="2100" dirty="0"/>
              <a:t>):</a:t>
            </a:r>
          </a:p>
          <a:p>
            <a:pPr marL="1028700" lvl="1" indent="-342900">
              <a:lnSpc>
                <a:spcPct val="120000"/>
              </a:lnSpc>
              <a:spcBef>
                <a:spcPts val="1800"/>
              </a:spcBef>
              <a:buFont typeface="Lato" panose="020F0502020204030203" pitchFamily="34" charset="-18"/>
              <a:buChar char="-"/>
            </a:pPr>
            <a:r>
              <a:rPr lang="pl-PL" sz="2100" dirty="0"/>
              <a:t>5 wykładów (wspólnych dla wszystkich uczestników danej edycji);</a:t>
            </a:r>
          </a:p>
          <a:p>
            <a:pPr marL="1028700" lvl="1" indent="-342900">
              <a:lnSpc>
                <a:spcPct val="120000"/>
              </a:lnSpc>
              <a:spcBef>
                <a:spcPts val="1800"/>
              </a:spcBef>
              <a:buFont typeface="Lato" panose="020F0502020204030203" pitchFamily="34" charset="-18"/>
              <a:buChar char="-"/>
            </a:pPr>
            <a:r>
              <a:rPr lang="pl-PL" sz="2100" dirty="0"/>
              <a:t>5 ćwiczeń (w podziale na grupy, każda grupa ok. 35 osób); 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na ostatnich zajęciach </a:t>
            </a:r>
            <a:r>
              <a:rPr lang="pl-PL" sz="2100" b="1" dirty="0"/>
              <a:t>test końcowy</a:t>
            </a:r>
            <a:r>
              <a:rPr lang="pl-PL" sz="2100" dirty="0"/>
              <a:t> — przystąpienie do testu końcowego jest obowiązkowe.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3034848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Wymagania formalne i potwierdzenie udziału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30123" cy="4051092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Każdy uczestnik ma aktywnie brać udział w wykładach i ćwiczeniach oraz przystąpić do testu końcowego.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b="1" dirty="0"/>
              <a:t>Każdy uczestnik</a:t>
            </a:r>
            <a:r>
              <a:rPr lang="pl-PL" sz="2100" dirty="0"/>
              <a:t>, który spełni te warunki otrzyma </a:t>
            </a:r>
            <a:r>
              <a:rPr lang="pl-PL" sz="2100" b="1" dirty="0"/>
              <a:t>zaświadczenie</a:t>
            </a:r>
            <a:r>
              <a:rPr lang="pl-PL" sz="2100" dirty="0"/>
              <a:t> o udziale w szkoleniu.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b="1" dirty="0"/>
              <a:t>Każda osoba, która zda test końcowy </a:t>
            </a:r>
            <a:r>
              <a:rPr lang="pl-PL" sz="2100" dirty="0"/>
              <a:t>otrzyma </a:t>
            </a:r>
            <a:r>
              <a:rPr lang="pl-PL" sz="2100" b="1" dirty="0"/>
              <a:t>certyfikat</a:t>
            </a:r>
            <a:r>
              <a:rPr lang="pl-PL" sz="2100" dirty="0"/>
              <a:t> potwierdzający zdobycie wiedzy z zakresu zarządzania i koordynowania dostępnością cyfrową w projektach.</a:t>
            </a:r>
          </a:p>
        </p:txBody>
      </p:sp>
    </p:spTree>
    <p:extLst>
      <p:ext uri="{BB962C8B-B14F-4D97-AF65-F5344CB8AC3E}">
        <p14:creationId xmlns:p14="http://schemas.microsoft.com/office/powerpoint/2010/main" val="1993455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iestandardowy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Niestandardowy 1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10530</TotalTime>
  <Words>302</Words>
  <Application>Microsoft Office PowerPoint</Application>
  <PresentationFormat>Panoramiczny</PresentationFormat>
  <Paragraphs>40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9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11</vt:i4>
      </vt:variant>
    </vt:vector>
  </HeadingPairs>
  <TitlesOfParts>
    <vt:vector size="22" baseType="lpstr">
      <vt:lpstr>Arial</vt:lpstr>
      <vt:lpstr>Calibri</vt:lpstr>
      <vt:lpstr>Calibri Light</vt:lpstr>
      <vt:lpstr>Lato</vt:lpstr>
      <vt:lpstr>Lato Black</vt:lpstr>
      <vt:lpstr>Open Sans</vt:lpstr>
      <vt:lpstr>Open Sans Semibold</vt:lpstr>
      <vt:lpstr>Symbol</vt:lpstr>
      <vt:lpstr>Times New Roman</vt:lpstr>
      <vt:lpstr>Office Theme</vt:lpstr>
      <vt:lpstr>Projekt niestandardowy</vt:lpstr>
      <vt:lpstr>WPROWADZENIE DO PROJEKTU</vt:lpstr>
      <vt:lpstr>O nas</vt:lpstr>
      <vt:lpstr>Centrum Rozwoju Kompetencji Cyfrowych </vt:lpstr>
      <vt:lpstr>Co robimy w CRKC</vt:lpstr>
      <vt:lpstr>O projekcie</vt:lpstr>
      <vt:lpstr>Źródło finansowania</vt:lpstr>
      <vt:lpstr>Cel projektu</vt:lpstr>
      <vt:lpstr>O szkoleniach</vt:lpstr>
      <vt:lpstr>Wymagania formalne i potwierdzenie udziału</vt:lpstr>
      <vt:lpstr>Pytania?</vt:lpstr>
      <vt:lpstr>Dziękuję za uwagę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Wprowadzenie o projekcie</dc:title>
  <dc:creator>Krycki Wojciech</dc:creator>
  <cp:lastModifiedBy>Dębska Anna</cp:lastModifiedBy>
  <cp:revision>556</cp:revision>
  <dcterms:created xsi:type="dcterms:W3CDTF">2018-01-11T08:55:36Z</dcterms:created>
  <dcterms:modified xsi:type="dcterms:W3CDTF">2023-10-18T11:56:56Z</dcterms:modified>
</cp:coreProperties>
</file>