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</p:sldMasterIdLst>
  <p:notesMasterIdLst>
    <p:notesMasterId r:id="rId20"/>
  </p:notesMasterIdLst>
  <p:handoutMasterIdLst>
    <p:handoutMasterId r:id="rId21"/>
  </p:handoutMasterIdLst>
  <p:sldIdLst>
    <p:sldId id="403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D1"/>
    <a:srgbClr val="DFB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57" autoAdjust="0"/>
  </p:normalViewPr>
  <p:slideViewPr>
    <p:cSldViewPr snapToGrid="0" snapToObjects="1">
      <p:cViewPr varScale="1">
        <p:scale>
          <a:sx n="34" d="100"/>
          <a:sy n="34" d="100"/>
        </p:scale>
        <p:origin x="1268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05175-A9CD-4066-95E1-3FEC3C1D783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6B766-5BEA-4AA0-BE7E-F738EB752F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16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111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761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248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554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867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9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346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  Kliknij, aby edytować style wzorca tekstu</a:t>
            </a:r>
          </a:p>
          <a:p>
            <a:pPr lvl="1"/>
            <a:r>
              <a:rPr lang="pl-PL" dirty="0"/>
              <a:t>  Drugi poziom</a:t>
            </a:r>
          </a:p>
          <a:p>
            <a:pPr lvl="2"/>
            <a:r>
              <a:rPr lang="pl-PL" dirty="0"/>
              <a:t>  Trzeci poziom</a:t>
            </a:r>
          </a:p>
          <a:p>
            <a:pPr lvl="3"/>
            <a:r>
              <a:rPr lang="pl-PL" dirty="0"/>
              <a:t>  Czwarty poziom</a:t>
            </a:r>
          </a:p>
          <a:p>
            <a:pPr lvl="4"/>
            <a:r>
              <a:rPr lang="pl-PL" dirty="0"/>
              <a:t>  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003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131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986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8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521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3809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86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225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469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9013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059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2056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77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28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23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48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760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227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3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22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567F-3B0C-4C5B-B16F-D0F602FE51B8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1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pl-PL" sz="4700" b="0" i="0" u="none" strike="noStrike" kern="1200" cap="none" spc="0" normalizeH="0" baseline="0" dirty="0" smtClean="0">
          <a:ln>
            <a:noFill/>
          </a:ln>
          <a:solidFill>
            <a:srgbClr val="53585F"/>
          </a:solidFill>
          <a:effectLst/>
          <a:uFillTx/>
          <a:latin typeface="Roboto Medium"/>
          <a:ea typeface="+mn-ea"/>
          <a:cs typeface="+mn-cs"/>
          <a:sym typeface="Bebas Neue Bold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 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ZINTEGROWANEJ INFORMATYZACJI PAŃSTWA</a:t>
            </a:r>
          </a:p>
          <a:p>
            <a:pPr algn="ctr"/>
            <a:endParaRPr lang="pl-PL" sz="6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Sprawozdanie z realizacji Programu </a:t>
            </a:r>
          </a:p>
          <a:p>
            <a:pPr marL="0" indent="0" algn="ctr">
              <a:buNone/>
            </a:pPr>
            <a:r>
              <a:rPr lang="pl-PL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okres lipiec 2020 r. – lipiec 2021 r.</a:t>
            </a:r>
          </a:p>
          <a:p>
            <a:pPr algn="ctr"/>
            <a:endParaRPr lang="pl-PL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</a:t>
            </a:r>
          </a:p>
          <a:p>
            <a:pPr marL="0" indent="0" algn="ctr">
              <a:buNone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DAIP, 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październik 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2021r.</a:t>
            </a:r>
          </a:p>
          <a:p>
            <a:pPr marL="0" indent="0" algn="ctr">
              <a:buNone/>
            </a:pPr>
            <a:endParaRPr lang="pl-PL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Aktualizacja Planu działań wszystkich resortów </a:t>
            </a:r>
            <a:r>
              <a:rPr lang="pl-PL" alt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4800" dirty="0" smtClean="0">
                <a:solidFill>
                  <a:schemeClr val="tx1"/>
                </a:solidFill>
              </a:rPr>
              <a:t>W </a:t>
            </a:r>
            <a:r>
              <a:rPr lang="pl-PL" sz="4800" dirty="0">
                <a:solidFill>
                  <a:schemeClr val="tx1"/>
                </a:solidFill>
              </a:rPr>
              <a:t>związku z zapisami PZIP, od </a:t>
            </a:r>
            <a:r>
              <a:rPr lang="pl-PL" sz="4800" dirty="0" smtClean="0">
                <a:solidFill>
                  <a:schemeClr val="tx1"/>
                </a:solidFill>
              </a:rPr>
              <a:t>kwietnia 2020 r. do września 2020 r. przeprowadzono </a:t>
            </a:r>
            <a:r>
              <a:rPr lang="pl-PL" sz="4800" dirty="0">
                <a:solidFill>
                  <a:schemeClr val="tx1"/>
                </a:solidFill>
              </a:rPr>
              <a:t>proces zbierania danych dotyczących </a:t>
            </a:r>
            <a:r>
              <a:rPr lang="pl-PL" sz="4800" b="1" dirty="0">
                <a:solidFill>
                  <a:schemeClr val="tx1"/>
                </a:solidFill>
              </a:rPr>
              <a:t>aktualizacji statusu projektów </a:t>
            </a:r>
            <a:r>
              <a:rPr lang="pl-PL" sz="4800" dirty="0">
                <a:solidFill>
                  <a:schemeClr val="tx1"/>
                </a:solidFill>
              </a:rPr>
              <a:t>obecnie wpisanych do Planu oraz </a:t>
            </a:r>
            <a:r>
              <a:rPr lang="pl-PL" sz="4800" b="1" dirty="0">
                <a:solidFill>
                  <a:schemeClr val="tx1"/>
                </a:solidFill>
              </a:rPr>
              <a:t>zgłoszenia nowych </a:t>
            </a:r>
            <a:r>
              <a:rPr lang="pl-PL" sz="4800" dirty="0">
                <a:solidFill>
                  <a:schemeClr val="tx1"/>
                </a:solidFill>
              </a:rPr>
              <a:t>przedsięwzięć</a:t>
            </a:r>
            <a:r>
              <a:rPr lang="pl-PL" sz="4800" dirty="0" smtClean="0">
                <a:solidFill>
                  <a:schemeClr val="tx1"/>
                </a:solidFill>
              </a:rPr>
              <a:t>. Kolejne projekty były zgłaszane w ramach prowadzonego procesu legislacyjnego dotyczącego aktualizacji załącznika 2 PZIP.</a:t>
            </a:r>
            <a:endParaRPr lang="pl-PL" sz="4800" b="1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50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7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działań wszystkich resortów (…) – zgłoszone projekty w okresie lipiec 2020 r. – lipiec 2021 r. </a:t>
            </a:r>
            <a:r>
              <a:rPr lang="pl-PL" altLang="pl-PL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pl-PL" altLang="pl-PL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5" y="3518824"/>
            <a:ext cx="20718088" cy="802805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 resortów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zgłosiło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87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przedsięwzięć</a:t>
            </a:r>
          </a:p>
          <a:p>
            <a:endParaRPr lang="pl-PL" dirty="0"/>
          </a:p>
        </p:txBody>
      </p:sp>
      <p:graphicFrame>
        <p:nvGraphicFramePr>
          <p:cNvPr id="4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512012"/>
              </p:ext>
            </p:extLst>
          </p:nvPr>
        </p:nvGraphicFramePr>
        <p:xfrm>
          <a:off x="1712424" y="4637314"/>
          <a:ext cx="20795670" cy="8504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6395"/>
                <a:gridCol w="3934046"/>
                <a:gridCol w="3742661"/>
                <a:gridCol w="2743200"/>
                <a:gridCol w="3199368"/>
              </a:tblGrid>
              <a:tr h="1074302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Resort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Suma zgłoszonych projektów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Projekty przygotowywane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Projekty planowane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Projekty</a:t>
                      </a:r>
                    </a:p>
                    <a:p>
                      <a:pPr algn="ctr"/>
                      <a:r>
                        <a:rPr lang="pl-PL" sz="3200" dirty="0" smtClean="0"/>
                        <a:t>realizowane</a:t>
                      </a:r>
                      <a:endParaRPr lang="pl-PL" sz="3200" dirty="0"/>
                    </a:p>
                  </a:txBody>
                  <a:tcPr anchor="ctr"/>
                </a:tc>
              </a:tr>
              <a:tr h="942788"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/>
                        <a:t>Ministerstwo Kultury</a:t>
                      </a:r>
                      <a:r>
                        <a:rPr lang="pl-PL" sz="3200" b="0" baseline="0" dirty="0" smtClean="0"/>
                        <a:t>, Dziedzictwa Narodowego i Sportu (b. </a:t>
                      </a:r>
                      <a:r>
                        <a:rPr lang="pl-PL" sz="3200" b="0" baseline="0" dirty="0" err="1" smtClean="0"/>
                        <a:t>MKiDN</a:t>
                      </a:r>
                      <a:r>
                        <a:rPr lang="pl-PL" sz="3200" b="0" baseline="0" dirty="0" smtClean="0"/>
                        <a:t>)</a:t>
                      </a:r>
                      <a:endParaRPr lang="pl-PL" sz="32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49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35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4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11</a:t>
                      </a:r>
                      <a:endParaRPr lang="pl-PL" sz="3200" dirty="0"/>
                    </a:p>
                  </a:txBody>
                  <a:tcPr marL="0" marR="0" marT="0" marB="0" anchor="ctr"/>
                </a:tc>
              </a:tr>
              <a:tr h="636957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Ministerstwo Sprawiedliwości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7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5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marL="0" marR="0" marT="0" marB="0" anchor="ctr"/>
                </a:tc>
              </a:tr>
              <a:tr h="636957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Ministerstwo Edukacji i Nauki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8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8</a:t>
                      </a:r>
                      <a:endParaRPr lang="pl-PL" sz="3200" dirty="0"/>
                    </a:p>
                  </a:txBody>
                  <a:tcPr marL="0" marR="0" marT="0" marB="0" anchor="ctr"/>
                </a:tc>
              </a:tr>
              <a:tr h="732937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Kancelaria Prezesa Rady Ministrów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7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6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marL="0" marR="0" marT="0" marB="0" anchor="ctr"/>
                </a:tc>
              </a:tr>
              <a:tr h="636957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Ministerstwo Infrastruktury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6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6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</a:tr>
              <a:tr h="732937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Ministerstwo Klimatu i Środowiska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4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2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2</a:t>
                      </a:r>
                      <a:endParaRPr lang="pl-PL" sz="3200" dirty="0"/>
                    </a:p>
                  </a:txBody>
                  <a:tcPr marL="0" marR="0" marT="0" marB="0" anchor="ctr"/>
                </a:tc>
              </a:tr>
              <a:tr h="732937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Ministerstwo Rolnictwa i Rozwoju</a:t>
                      </a:r>
                      <a:r>
                        <a:rPr lang="pl-PL" sz="3200" baseline="0" dirty="0" smtClean="0"/>
                        <a:t> Wsi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3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2</a:t>
                      </a:r>
                      <a:endParaRPr lang="pl-PL" sz="3200" dirty="0"/>
                    </a:p>
                  </a:txBody>
                  <a:tcPr marL="0" marR="0" marT="0" marB="0" anchor="ctr"/>
                </a:tc>
              </a:tr>
              <a:tr h="732937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Ministerstwo Rozwoju,</a:t>
                      </a:r>
                      <a:r>
                        <a:rPr lang="pl-PL" sz="3200" baseline="0" dirty="0" smtClean="0"/>
                        <a:t> Pracy i Technologii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</a:tr>
              <a:tr h="732937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Ministerstwo Spraw Wewnętrznych i Administracji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marL="0" marR="0" marT="0" marB="0" anchor="ctr"/>
                </a:tc>
              </a:tr>
              <a:tr h="636957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Ministerstwo Zdrowia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5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Projekty zgłoszone w okresie lipiec 2020 r. – lipiec 2021 r. do Planu realizujące cele szczegółowe</a:t>
            </a:r>
            <a:b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</a:br>
            <a:endParaRPr lang="pl-PL" sz="72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5" y="3518824"/>
            <a:ext cx="20523134" cy="1619233"/>
          </a:xfrm>
        </p:spPr>
        <p:txBody>
          <a:bodyPr/>
          <a:lstStyle/>
          <a:p>
            <a:pPr marL="0" indent="0">
              <a:buNone/>
            </a:pP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Każdy projekt zgłoszony do </a:t>
            </a:r>
            <a:r>
              <a:rPr lang="pl-PL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Planu działań (…) </a:t>
            </a:r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przyczyni się do realizacji celu głównego oraz założeń jednego lub więcej celów </a:t>
            </a:r>
            <a:r>
              <a:rPr lang="pl-P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szczegółowych.</a:t>
            </a:r>
            <a:endParaRPr lang="pl-P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82322"/>
              </p:ext>
            </p:extLst>
          </p:nvPr>
        </p:nvGraphicFramePr>
        <p:xfrm>
          <a:off x="1476895" y="5159830"/>
          <a:ext cx="21031199" cy="797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5542"/>
                <a:gridCol w="4529470"/>
                <a:gridCol w="3891516"/>
                <a:gridCol w="3624671"/>
              </a:tblGrid>
              <a:tr h="1298944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Cel szczegółowy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Projekty w fazie przygotowania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Projekty</a:t>
                      </a:r>
                      <a:r>
                        <a:rPr lang="pl-PL" sz="3200" baseline="0" dirty="0" smtClean="0"/>
                        <a:t> w fazie planowania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Projekt</a:t>
                      </a:r>
                      <a:r>
                        <a:rPr lang="pl-PL" sz="3200" baseline="0" dirty="0" smtClean="0"/>
                        <a:t>y w fazie realizacji </a:t>
                      </a:r>
                      <a:endParaRPr lang="pl-PL" sz="3200" dirty="0"/>
                    </a:p>
                  </a:txBody>
                  <a:tcPr anchor="ctr"/>
                </a:tc>
              </a:tr>
              <a:tr h="1855634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4.2.1. Zwiększenie jakości oraz zakresu komunikacji między obywatelami i innymi interesariuszami a państwem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19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9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22</a:t>
                      </a:r>
                      <a:endParaRPr lang="pl-PL" sz="3200" dirty="0"/>
                    </a:p>
                  </a:txBody>
                  <a:tcPr anchor="ctr"/>
                </a:tc>
              </a:tr>
              <a:tr h="2412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4.2.2. Wzmocnienie dojrzałości organizacyjnej jednostek administracji publicznej oraz usprawnienie zaplecza elektronicznej administracji (back </a:t>
                      </a:r>
                      <a:r>
                        <a:rPr lang="pl-PL" sz="3200" dirty="0" err="1" smtClean="0"/>
                        <a:t>office</a:t>
                      </a:r>
                      <a:r>
                        <a:rPr lang="pl-PL" sz="32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28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6</a:t>
                      </a:r>
                      <a:endParaRPr lang="pl-PL" sz="3200" dirty="0"/>
                    </a:p>
                  </a:txBody>
                  <a:tcPr anchor="ctr"/>
                </a:tc>
              </a:tr>
              <a:tr h="2412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4.2.3. Podniesienie poziomu kompetencji cyfrowych obywateli, specjalistów TIK oraz pracowników administracji publicznej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8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3</a:t>
                      </a:r>
                      <a:endParaRPr lang="pl-PL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4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Projekty zgłoszone w okresie lipiec 2020 r. – lipiec 2021 r. do Planu realizujące kierunki interwencji</a:t>
            </a:r>
            <a:r>
              <a:rPr lang="pl-PL" alt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5" y="3518825"/>
            <a:ext cx="20348962" cy="1445062"/>
          </a:xfrm>
        </p:spPr>
        <p:txBody>
          <a:bodyPr/>
          <a:lstStyle/>
          <a:p>
            <a:pPr marL="0" indent="0">
              <a:buNone/>
            </a:pP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Każdy projekt zgłoszony do </a:t>
            </a:r>
            <a:r>
              <a:rPr lang="pl-PL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Planu działań (…) </a:t>
            </a:r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przyczyni się do realizacji jednego lub kilku kierunków interwencji  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53989"/>
              </p:ext>
            </p:extLst>
          </p:nvPr>
        </p:nvGraphicFramePr>
        <p:xfrm>
          <a:off x="1629295" y="5246916"/>
          <a:ext cx="20878800" cy="7870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7003"/>
                <a:gridCol w="4124350"/>
                <a:gridCol w="3794403"/>
                <a:gridCol w="4073044"/>
              </a:tblGrid>
              <a:tr h="1913402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Kierunek interwencji 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Projekty w fazie przygotowania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Projekty</a:t>
                      </a:r>
                      <a:r>
                        <a:rPr lang="pl-PL" sz="3200" baseline="0" dirty="0" smtClean="0">
                          <a:latin typeface="+mn-lt"/>
                        </a:rPr>
                        <a:t> w fazie planowania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Projekt</a:t>
                      </a:r>
                      <a:r>
                        <a:rPr lang="pl-PL" sz="3200" baseline="0" dirty="0" smtClean="0">
                          <a:latin typeface="+mn-lt"/>
                        </a:rPr>
                        <a:t>y w fazie realizacji 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</a:tr>
              <a:tr h="1803032">
                <a:tc>
                  <a:txBody>
                    <a:bodyPr/>
                    <a:lstStyle/>
                    <a:p>
                      <a:pPr algn="ctr" fontAlgn="t"/>
                      <a:r>
                        <a:rPr lang="pl-P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  <a:r>
                        <a:rPr lang="pl-P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Reorientacja administracji publicznej na usługi zorientowane wokół potrzeb obywatela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15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7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17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</a:tr>
              <a:tr h="1803032">
                <a:tc>
                  <a:txBody>
                    <a:bodyPr/>
                    <a:lstStyle/>
                    <a:p>
                      <a:pPr algn="ctr" fontAlgn="t"/>
                      <a:r>
                        <a:rPr lang="pl-P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</a:t>
                      </a:r>
                      <a:r>
                        <a:rPr lang="pl-P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Implementacja narzędzi horyzontalnych, wspierających działania administracji publicznej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32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3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14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</a:tr>
              <a:tr h="23509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  <a:r>
                        <a:rPr lang="pl-P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Rozwój kompetencji cyfrowych obywateli, pracowników administracji publicznej oraz specjalistów TIK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7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1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1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Monitorowanie efektów Programu</a:t>
            </a:r>
            <a:r>
              <a:rPr lang="pl-PL" alt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</a:br>
            <a:endParaRPr lang="pl-PL" dirty="0">
              <a:latin typeface="+mn-lt"/>
            </a:endParaRPr>
          </a:p>
        </p:txBody>
      </p:sp>
      <p:graphicFrame>
        <p:nvGraphicFramePr>
          <p:cNvPr id="5" name="Symbol zastępczy zawartości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939385"/>
              </p:ext>
            </p:extLst>
          </p:nvPr>
        </p:nvGraphicFramePr>
        <p:xfrm>
          <a:off x="1258411" y="2101380"/>
          <a:ext cx="22154482" cy="11534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6315"/>
                <a:gridCol w="13248167"/>
              </a:tblGrid>
              <a:tr h="918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Nazwa wskaźnika</a:t>
                      </a:r>
                      <a:endParaRPr lang="pl-P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 </a:t>
                      </a:r>
                      <a:r>
                        <a:rPr lang="pl-PL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szczegółowy mierzony </a:t>
                      </a:r>
                      <a:r>
                        <a:rPr lang="pl-PL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wskaźnikiem</a:t>
                      </a:r>
                      <a:endParaRPr lang="pl-P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26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Poziom zorientowania na użytkownika e-usług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4.2.1. Zwiększenie jakości oraz zakresu komunikacji między obywatelami i innymi interesariuszami a państwem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094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Odsetek osób korzystających z Internetu w kontaktach z administracją publiczną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4.2.1. Zwiększenie jakości oraz zakresu komunikacji między obywatelami i innymi interesariuszami a państwem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4.2.2. Wzmocnienie dojrzałości organizacyjnej jednostek administracji publicznej oraz usprawnienie zaplecza elektronicznej administracji (</a:t>
                      </a:r>
                      <a:r>
                        <a:rPr lang="pl-PL" sz="3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back </a:t>
                      </a:r>
                      <a:r>
                        <a:rPr lang="pl-PL" sz="3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office</a:t>
                      </a: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16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Odsetek urzędów administracji państwowej korzystających z systemu elektronicznego zarządzania dokumentacją jako podstawowego sposobu dokumentowania przebiegu załatwiania i rozstrzygania spraw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4.2.2. Wzmocnienie dojrzałości organizacyjnej jednostek administracji publicznej oraz usprawnienie zaplecza elektronicznej administracji (</a:t>
                      </a:r>
                      <a:r>
                        <a:rPr lang="pl-PL" sz="3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back </a:t>
                      </a:r>
                      <a:r>
                        <a:rPr lang="pl-PL" sz="3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office</a:t>
                      </a: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056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Udział dokumentów elektronicznych wysyłanych przy wykorzystaniu elektronicznej skrzynki podawczej w korespondencji wychodzącej z urzędów administracji państwowej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4.2.2. Wzmocnienie dojrzałości organizacyjnej jednostek administracji publicznej oraz usprawnienie zaplecza elektronicznej administracji (</a:t>
                      </a:r>
                      <a:r>
                        <a:rPr lang="pl-PL" sz="3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back </a:t>
                      </a:r>
                      <a:r>
                        <a:rPr lang="pl-PL" sz="3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office</a:t>
                      </a: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094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Odsetek osób posiadających profil zaufany*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4.2.1. Zwiększenie jakości oraz zakresu komunikacji między obywatelami i innymi interesariuszami a państwem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4.2.2. Wzmocnienie dojrzałości organizacyjnej jednostek administracji publicznej oraz usprawnienie zaplecza elektronicznej administracji (</a:t>
                      </a:r>
                      <a:r>
                        <a:rPr lang="pl-PL" sz="3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back </a:t>
                      </a:r>
                      <a:r>
                        <a:rPr lang="pl-PL" sz="3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office</a:t>
                      </a: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26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Odsetek osób posiadających podstawowe lub ponadpodstawowe umiejętności cyfrowe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4.2.3. Podniesienie poziomu kompetencji cyfrowych obywateli, specjalistów TIK oraz pracowników administracji publicznej</a:t>
                      </a:r>
                      <a:endParaRPr lang="pl-P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7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Wskaźniki</a:t>
            </a:r>
            <a:r>
              <a:rPr lang="pl-PL" altLang="pl-PL" sz="6000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pl-PL" altLang="pl-PL" sz="60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4" y="2408482"/>
            <a:ext cx="20718088" cy="8817263"/>
          </a:xfrm>
        </p:spPr>
        <p:txBody>
          <a:bodyPr/>
          <a:lstStyle/>
          <a:p>
            <a:pPr marL="0" indent="0">
              <a:buNone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Efekty Programu są monitorowane w oparciu o ustalone wskaźniki: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47013"/>
              </p:ext>
            </p:extLst>
          </p:nvPr>
        </p:nvGraphicFramePr>
        <p:xfrm>
          <a:off x="519964" y="3449100"/>
          <a:ext cx="22945060" cy="9885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4065"/>
                <a:gridCol w="2680711"/>
                <a:gridCol w="1976456"/>
                <a:gridCol w="2203634"/>
                <a:gridCol w="1635687"/>
                <a:gridCol w="2294507"/>
              </a:tblGrid>
              <a:tr h="4680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Nazwa wskaźnika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 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Źródło danych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</a:rPr>
                        <a:t>Wartość</a:t>
                      </a:r>
                      <a:endParaRPr lang="pl-P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369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2018r.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2019r.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2020r</a:t>
                      </a:r>
                      <a:r>
                        <a:rPr lang="pl-PL" sz="3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2022r.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(wartości docelowe)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chemeClr val="accent1"/>
                    </a:solidFill>
                  </a:tcPr>
                </a:tc>
              </a:tr>
              <a:tr h="82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Poziom zorientowania na użytkownika e-usług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err="1">
                          <a:effectLst/>
                          <a:latin typeface="+mn-lt"/>
                        </a:rPr>
                        <a:t>eGovernment</a:t>
                      </a:r>
                      <a:r>
                        <a:rPr lang="pl-PL" sz="2800" dirty="0">
                          <a:effectLst/>
                          <a:latin typeface="+mn-lt"/>
                        </a:rPr>
                        <a:t> Benchmark</a:t>
                      </a:r>
                      <a:endParaRPr lang="pl-P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err="1" smtClean="0">
                          <a:latin typeface="+mn-lt"/>
                        </a:rPr>
                        <a:t>bd</a:t>
                      </a:r>
                      <a:r>
                        <a:rPr lang="pl-PL" sz="3200" dirty="0" smtClean="0">
                          <a:latin typeface="+mn-lt"/>
                        </a:rPr>
                        <a:t>.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84,8%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latin typeface="+mn-lt"/>
                        </a:rPr>
                        <a:t>86,5%</a:t>
                      </a:r>
                      <a:endParaRPr lang="pl-PL" sz="3200" b="1" dirty="0">
                        <a:latin typeface="+mn-lt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85%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</a:tr>
              <a:tr h="154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Odsetek osób korzystających z Internetu w kontaktach z administracją publiczną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n-lt"/>
                        </a:rPr>
                        <a:t>Główny Urząd Statystyczny (GUS)  /EUROSTAT</a:t>
                      </a:r>
                      <a:endParaRPr lang="pl-P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rgbClr val="F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35,5%</a:t>
                      </a:r>
                      <a:endParaRPr lang="pl-PL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rgbClr val="F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0" dirty="0" smtClean="0">
                          <a:effectLst/>
                          <a:latin typeface="+mn-lt"/>
                        </a:rPr>
                        <a:t>40,4%</a:t>
                      </a:r>
                      <a:endParaRPr lang="pl-PL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rgbClr val="F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effectLst/>
                          <a:latin typeface="+mn-lt"/>
                        </a:rPr>
                        <a:t>41,9%</a:t>
                      </a:r>
                      <a:endParaRPr lang="pl-PL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rgbClr val="F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50%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rgbClr val="F1D1D1"/>
                    </a:solidFill>
                  </a:tcPr>
                </a:tc>
              </a:tr>
              <a:tr h="1465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Odsetek urzędów administracji państwowej korzystających z systemu elektronicznego zarządzania dokumentacją jako podstawowego sposobu dokumentowania przebiegu załatwiania i rozstrzygania spraw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n-lt"/>
                        </a:rPr>
                        <a:t>GUS  /MC</a:t>
                      </a:r>
                      <a:endParaRPr lang="pl-P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0" dirty="0" smtClean="0">
                          <a:effectLst/>
                          <a:latin typeface="+mn-lt"/>
                        </a:rPr>
                        <a:t>63,7%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81,2%</a:t>
                      </a:r>
                      <a:endParaRPr lang="pl-PL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75%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</a:tr>
              <a:tr h="1465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Udział dokumentów elektronicznych wysyłanych przy wykorzystaniu elektronicznej skrzynki podawczej w korespondencji wychodzącej z urzędów administracji państwowej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n-lt"/>
                        </a:rPr>
                        <a:t>GUS  /MC</a:t>
                      </a:r>
                      <a:endParaRPr lang="pl-P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rgbClr val="F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9,9%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rgbClr val="F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  <a:r>
                        <a:rPr lang="pl-PL" sz="3200" b="0" dirty="0">
                          <a:effectLst/>
                          <a:latin typeface="+mn-lt"/>
                        </a:rPr>
                        <a:t>%</a:t>
                      </a:r>
                      <a:endParaRPr lang="pl-PL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21,6%</a:t>
                      </a:r>
                      <a:endParaRPr lang="pl-PL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55%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D1D1"/>
                    </a:solidFill>
                  </a:tcPr>
                </a:tc>
              </a:tr>
              <a:tr h="884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Odsetek osób posiadających profil zaufany*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n-lt"/>
                        </a:rPr>
                        <a:t>MC</a:t>
                      </a:r>
                      <a:endParaRPr lang="pl-P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5%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0" dirty="0">
                          <a:effectLst/>
                          <a:latin typeface="+mn-lt"/>
                        </a:rPr>
                        <a:t>14,8 </a:t>
                      </a:r>
                      <a:r>
                        <a:rPr lang="pl-PL" sz="3200" b="0" dirty="0" smtClean="0">
                          <a:effectLst/>
                          <a:latin typeface="+mn-lt"/>
                        </a:rPr>
                        <a:t>%</a:t>
                      </a:r>
                      <a:endParaRPr lang="pl-PL" sz="3200" b="0" dirty="0">
                        <a:effectLst/>
                        <a:latin typeface="+mn-lt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effectLst/>
                          <a:latin typeface="+mn-lt"/>
                        </a:rPr>
                        <a:t>38,51%</a:t>
                      </a:r>
                      <a:endParaRPr lang="pl-PL" sz="3200" b="1" dirty="0">
                        <a:effectLst/>
                        <a:latin typeface="+mn-lt"/>
                      </a:endParaRPr>
                    </a:p>
                  </a:txBody>
                  <a:tcPr marL="68556" marR="685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35%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</a:tr>
              <a:tr h="773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Odsetek osób posiadających podstawowe lub ponadpodstawowe umiejętności cyfrowe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  <a:latin typeface="+mn-lt"/>
                        </a:rPr>
                        <a:t>GUS/EUROSTAT</a:t>
                      </a:r>
                      <a:endParaRPr lang="pl-P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rgbClr val="F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>
                          <a:effectLst/>
                          <a:latin typeface="+mn-lt"/>
                        </a:rPr>
                        <a:t>45,9%</a:t>
                      </a:r>
                      <a:endParaRPr lang="pl-PL" sz="3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rgbClr val="F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0" dirty="0" smtClean="0">
                          <a:effectLst/>
                          <a:latin typeface="+mn-lt"/>
                        </a:rPr>
                        <a:t>44,2%</a:t>
                      </a:r>
                      <a:endParaRPr lang="pl-PL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rgbClr val="F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50,3%</a:t>
                      </a:r>
                      <a:endParaRPr lang="pl-PL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rgbClr val="F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</a:rPr>
                        <a:t>56%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6" marR="68556" marT="0" marB="0" anchor="ctr">
                    <a:solidFill>
                      <a:srgbClr val="F1D1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9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Aktualizacja Programu Zintegrowanej Informatyzacji Państwa </a:t>
            </a:r>
            <a:r>
              <a:rPr lang="pl-PL" alt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4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4800" b="1" dirty="0" smtClean="0">
                <a:solidFill>
                  <a:schemeClr val="tx1"/>
                </a:solidFill>
              </a:rPr>
              <a:t>Aktualnie trwają prace </a:t>
            </a:r>
            <a:r>
              <a:rPr lang="pl-PL" sz="4800" b="1" dirty="0">
                <a:solidFill>
                  <a:schemeClr val="tx1"/>
                </a:solidFill>
              </a:rPr>
              <a:t>nad aktualizacją </a:t>
            </a:r>
            <a:r>
              <a:rPr lang="pl-PL" sz="4800" b="1" dirty="0" smtClean="0">
                <a:solidFill>
                  <a:schemeClr val="tx1"/>
                </a:solidFill>
              </a:rPr>
              <a:t>PZIP (etap KRMC)</a:t>
            </a:r>
            <a:r>
              <a:rPr lang="pl-PL" sz="4800" dirty="0" smtClean="0">
                <a:solidFill>
                  <a:schemeClr val="tx1"/>
                </a:solidFill>
              </a:rPr>
              <a:t>. </a:t>
            </a:r>
            <a:r>
              <a:rPr lang="pl-PL" sz="4800" dirty="0">
                <a:solidFill>
                  <a:schemeClr val="tx1"/>
                </a:solidFill>
              </a:rPr>
              <a:t>W ślad za wskazaniami resortów uzupełniony zostanie </a:t>
            </a:r>
            <a:r>
              <a:rPr lang="pl-PL" sz="4800" dirty="0" smtClean="0">
                <a:solidFill>
                  <a:schemeClr val="tx1"/>
                </a:solidFill>
              </a:rPr>
              <a:t>załącznik </a:t>
            </a:r>
            <a:r>
              <a:rPr lang="pl-PL" sz="4800" dirty="0">
                <a:solidFill>
                  <a:schemeClr val="tx1"/>
                </a:solidFill>
              </a:rPr>
              <a:t>2.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75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79" y="4170460"/>
            <a:ext cx="6386430" cy="5252257"/>
          </a:xfrm>
        </p:spPr>
      </p:pic>
    </p:spTree>
    <p:extLst>
      <p:ext uri="{BB962C8B-B14F-4D97-AF65-F5344CB8AC3E}">
        <p14:creationId xmlns:p14="http://schemas.microsoft.com/office/powerpoint/2010/main" val="33142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Program Zintegrowanej Informatyzacji Państwa </a:t>
            </a:r>
            <a:r>
              <a:rPr lang="pl-PL" altLang="pl-PL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pl-PL" altLang="pl-PL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pl-PL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Zaktualizowany </a:t>
            </a:r>
            <a:r>
              <a:rPr lang="pl-PL" sz="4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Zintegrowanej Informatyzacji Państwa 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został przyjęty uchwałą nr 109/2019  Rady Ministrów z dnia 24 września 2019 r. </a:t>
            </a:r>
          </a:p>
          <a:p>
            <a:pPr marL="0" indent="0" algn="just">
              <a:buNone/>
            </a:pPr>
            <a:endParaRPr lang="pl-PL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Realizacja 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zaktualizowanej wersji Programu przewidziana jest na lata 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2019–2022.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79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Cel główny i cele szczegółowe PZIP</a:t>
            </a:r>
            <a:endParaRPr lang="pl-PL" altLang="pl-PL" sz="7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 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główny</a:t>
            </a:r>
          </a:p>
          <a:p>
            <a:pPr marL="0" indent="0" algn="just">
              <a:buNone/>
            </a:pP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Modernizacja administracji publicznej z wykorzystaniem technologii cyfrowych nakierowana na potrzebę podniesienia sprawności państwa i poprawienie jakości relacji administracji z obywatelami i innymi interesariuszami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Cele szczegółowe </a:t>
            </a:r>
            <a:endParaRPr lang="pl-PL" sz="4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Zwiększenie jakości oraz zakresu komunikacji między obywatelami i innymi interesariuszami a 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państwem</a:t>
            </a:r>
          </a:p>
          <a:p>
            <a:pPr marL="457200" indent="-457200" algn="just">
              <a:buFont typeface="+mj-lt"/>
              <a:buAutoNum type="arabicPeriod"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Wzmocnienie dojrzałości organizacyjnej jednostek administracji publicznej oraz usprawnienie zaplecza elektronicznej administracji (</a:t>
            </a:r>
            <a:r>
              <a:rPr lang="pl-PL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back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Podniesienie poziomu kompetencji cyfrowych obywateli, specjalistów TIK oraz pracowników administracji publicznej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4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Kierunki interwencji </a:t>
            </a:r>
            <a:r>
              <a:rPr lang="pl-PL" altLang="pl-PL" dirty="0">
                <a:solidFill>
                  <a:srgbClr val="C00000"/>
                </a:solidFill>
                <a:latin typeface="+mn-lt"/>
              </a:rPr>
              <a:t/>
            </a:r>
            <a:br>
              <a:rPr lang="pl-PL" altLang="pl-PL" dirty="0">
                <a:solidFill>
                  <a:srgbClr val="C00000"/>
                </a:solidFill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Realizację działań służących osiągnięciu celów Programu zakłada się w ramach trzech </a:t>
            </a: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kierunków interwencji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indent="-914400" algn="just">
              <a:buAutoNum type="arabicPeriod"/>
            </a:pP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reorientacja 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administracji publicznej na usługi zorientowane wokół potrzeb  obywatela;   </a:t>
            </a:r>
            <a:endParaRPr lang="pl-PL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indent="-914400" algn="just">
              <a:buAutoNum type="arabicPeriod"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3538" indent="-363538" algn="just">
              <a:buNone/>
            </a:pP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implementacja narzędzi horyzontalnych wspierających działania administracji publicznej, </a:t>
            </a:r>
            <a:endParaRPr lang="pl-PL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3538" indent="-363538" algn="just">
              <a:buNone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3538" indent="-363538" algn="just">
              <a:buNone/>
            </a:pP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rozwój kompetencji cyfrowych obywateli, pracowników administracji publicznej oraz specjalistów TIK.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76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Kontekst strategiczny - aktualizacja </a:t>
            </a:r>
            <a:endParaRPr lang="pl-PL" altLang="pl-PL" sz="7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Strategia </a:t>
            </a:r>
            <a:r>
              <a:rPr lang="pl-PL" sz="4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Cyberbezpieczeństwa</a:t>
            </a: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RP na lata 2019-2024 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została przyjęta przez Radę Ministrów 22 października 2019 r. i zastąpiła Krajowe Ramy Polityki </a:t>
            </a:r>
            <a:r>
              <a:rPr lang="pl-PL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Cyberbezpieczeństwa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Rzeczypospolitej Polskiej na lata 2017-2022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0" indent="0" algn="just">
              <a:buNone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Narodowy Plan Szerokopasmowy 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zaktualizowana wersja została przyjęta przez Radę Ministrów 10 marca 2020r., </a:t>
            </a:r>
            <a:endParaRPr lang="pl-PL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Otwierania Danych Publicznych 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projekt w fazie przygotowania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0" indent="0" algn="just">
              <a:buNone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Rozwoju Kompetencji Cyfrowych 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projekt w fazie </a:t>
            </a:r>
            <a:r>
              <a:rPr lang="pl-PL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-konsultacji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0" indent="0" algn="just">
              <a:buNone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Polityka dla rozwoju Sztucznej Inteligencji w Polsce od roku 2020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projekt przekazany do KPRM do ujęcia w planie prac RM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0" indent="0" algn="just">
              <a:buNone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dostosowania organów administracji państwowej do współpracy z wielkoskalowymi systemami informacyjnymi UE 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projekt przed fazą konsultacji międzyresortowych.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9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Plan działań wszystkich resortów służących realizacji założeń Programu 2019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pl-PL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>
              <a:buNone/>
            </a:pP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>
              <a:buNone/>
            </a:pPr>
            <a:endParaRPr lang="pl-PL" sz="4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>
              <a:buNone/>
            </a:pP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 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zawiera </a:t>
            </a: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122 projekty 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zgłoszone przez </a:t>
            </a: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resortów i instytucji:</a:t>
            </a:r>
          </a:p>
          <a:p>
            <a:pPr marL="0" lvl="0" indent="0">
              <a:buNone/>
            </a:pP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1700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realizowanych jest</a:t>
            </a:r>
            <a:r>
              <a:rPr lang="pl-PL" sz="4800" dirty="0">
                <a:solidFill>
                  <a:srgbClr val="FFFF00"/>
                </a:solidFill>
              </a:rPr>
              <a:t> </a:t>
            </a:r>
            <a:r>
              <a:rPr lang="pl-PL" sz="4800" b="1" dirty="0"/>
              <a:t>92</a:t>
            </a:r>
            <a:r>
              <a:rPr lang="pl-PL" sz="4800" b="1" dirty="0">
                <a:solidFill>
                  <a:srgbClr val="FFFF00"/>
                </a:solidFill>
              </a:rPr>
              <a:t> </a:t>
            </a: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projektów </a:t>
            </a:r>
          </a:p>
          <a:p>
            <a:pPr marL="901700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zakończono realizację </a:t>
            </a: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projektów</a:t>
            </a:r>
          </a:p>
          <a:p>
            <a:pPr marL="901700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planowanych lub przygotowywanych jest </a:t>
            </a: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projektów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00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Plan działań wszystkich resortów służących realizacji założeń Programu </a:t>
            </a:r>
            <a:r>
              <a:rPr lang="pl-PL" alt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</a:br>
            <a:endParaRPr lang="pl-PL" dirty="0">
              <a:latin typeface="+mn-lt"/>
            </a:endParaRPr>
          </a:p>
        </p:txBody>
      </p:sp>
      <p:graphicFrame>
        <p:nvGraphicFramePr>
          <p:cNvPr id="5" name="Symbol zastępczy zawartości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066155"/>
              </p:ext>
            </p:extLst>
          </p:nvPr>
        </p:nvGraphicFramePr>
        <p:xfrm>
          <a:off x="1024130" y="3108959"/>
          <a:ext cx="22183342" cy="996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3465"/>
                <a:gridCol w="2765561"/>
                <a:gridCol w="9032479"/>
                <a:gridCol w="2511837"/>
              </a:tblGrid>
              <a:tr h="1153048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Resort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Liczba</a:t>
                      </a:r>
                      <a:r>
                        <a:rPr lang="pl-PL" sz="3200" baseline="0" dirty="0" smtClean="0"/>
                        <a:t> projektów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Resort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Liczba</a:t>
                      </a:r>
                      <a:r>
                        <a:rPr lang="pl-PL" sz="3200" baseline="0" dirty="0" smtClean="0"/>
                        <a:t> projektów</a:t>
                      </a:r>
                      <a:endParaRPr lang="pl-PL" sz="3200" dirty="0"/>
                    </a:p>
                  </a:txBody>
                  <a:tcPr anchor="ctr"/>
                </a:tc>
              </a:tr>
              <a:tr h="682414">
                <a:tc>
                  <a:txBody>
                    <a:bodyPr/>
                    <a:lstStyle/>
                    <a:p>
                      <a:pPr algn="l"/>
                      <a:r>
                        <a:rPr lang="pl-PL" sz="3200" b="0" dirty="0" smtClean="0"/>
                        <a:t>Kancelaria</a:t>
                      </a:r>
                      <a:r>
                        <a:rPr lang="pl-PL" sz="3200" b="0" baseline="0" dirty="0" smtClean="0"/>
                        <a:t> Prezesa Rady Ministrów</a:t>
                      </a:r>
                      <a:r>
                        <a:rPr lang="pl-PL" sz="3200" b="0" dirty="0" smtClean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17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Główny Urząd Statystyczny 	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6</a:t>
                      </a:r>
                      <a:endParaRPr lang="pl-PL" sz="3200" dirty="0"/>
                    </a:p>
                  </a:txBody>
                  <a:tcPr/>
                </a:tc>
              </a:tr>
              <a:tr h="691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Ministerstwo Zdrowia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15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Ministerstwo Finansów	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4</a:t>
                      </a:r>
                      <a:endParaRPr lang="pl-PL" sz="3200" dirty="0"/>
                    </a:p>
                  </a:txBody>
                  <a:tcPr/>
                </a:tc>
              </a:tr>
              <a:tr h="1194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Ministerstwo Kultury i Dziedzictwa Narodowego	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13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Ministerstwo Gospodarki Morskiej i Żeglugi Śródlądowej	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3</a:t>
                      </a:r>
                      <a:endParaRPr lang="pl-PL" sz="3200" dirty="0"/>
                    </a:p>
                  </a:txBody>
                  <a:tcPr/>
                </a:tc>
              </a:tr>
              <a:tr h="1194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Ministerstwo Nauki i Szkolnictwa Wyższego	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13</a:t>
                      </a:r>
                    </a:p>
                    <a:p>
                      <a:pPr algn="ctr"/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Ministerstwo Rolnictwa i Rozwoju Wsi	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3</a:t>
                      </a:r>
                      <a:endParaRPr lang="pl-PL" sz="3200" dirty="0"/>
                    </a:p>
                  </a:txBody>
                  <a:tcPr/>
                </a:tc>
              </a:tr>
              <a:tr h="1185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Ministerstwo Przedsiębiorczości i Technologii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8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Ministerstwo Środowiska	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3</a:t>
                      </a:r>
                      <a:endParaRPr lang="pl-PL" sz="3200" dirty="0"/>
                    </a:p>
                  </a:txBody>
                  <a:tcPr/>
                </a:tc>
              </a:tr>
              <a:tr h="1194224">
                <a:tc>
                  <a:txBody>
                    <a:bodyPr/>
                    <a:lstStyle/>
                    <a:p>
                      <a:pPr algn="l"/>
                      <a:r>
                        <a:rPr lang="pl-PL" sz="3200" b="0" dirty="0" smtClean="0"/>
                        <a:t>Ministerstwo Rodziny, Pracy i Polityki Społecznej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9</a:t>
                      </a:r>
                    </a:p>
                    <a:p>
                      <a:pPr algn="ctr"/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Ministerstwo Edukacji Narodowej	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2</a:t>
                      </a:r>
                      <a:endParaRPr lang="pl-PL" sz="3200" dirty="0"/>
                    </a:p>
                  </a:txBody>
                  <a:tcPr/>
                </a:tc>
              </a:tr>
              <a:tr h="1287509">
                <a:tc>
                  <a:txBody>
                    <a:bodyPr/>
                    <a:lstStyle/>
                    <a:p>
                      <a:pPr algn="l"/>
                      <a:r>
                        <a:rPr lang="pl-PL" sz="3200" b="0" dirty="0" smtClean="0"/>
                        <a:t>Ministerstwo Spraw Wewnętrznych i Administracji	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8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Ministerstwo Obrony Narodowej	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2</a:t>
                      </a:r>
                      <a:endParaRPr lang="pl-PL" sz="3200" dirty="0"/>
                    </a:p>
                  </a:txBody>
                  <a:tcPr/>
                </a:tc>
              </a:tr>
              <a:tr h="691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Ministerstwo Sprawiedliwości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7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Urząd Regulacji Energetyki	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/>
                </a:tc>
              </a:tr>
              <a:tr h="691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dirty="0" smtClean="0"/>
                        <a:t>Ministerstwo Infrastruktury	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6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b="0" dirty="0" smtClean="0"/>
                        <a:t>Ministerstwo Inwestycji i Rozwoju</a:t>
                      </a:r>
                      <a:endParaRPr lang="pl-P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2</a:t>
                      </a:r>
                      <a:endParaRPr lang="pl-PL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9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Projekty realizujące cele szczegółowe</a:t>
            </a:r>
            <a:r>
              <a:rPr lang="pl-PL" alt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4" y="2747307"/>
            <a:ext cx="21274248" cy="1543033"/>
          </a:xfrm>
        </p:spPr>
        <p:txBody>
          <a:bodyPr/>
          <a:lstStyle/>
          <a:p>
            <a:pPr marL="0" indent="0">
              <a:buNone/>
            </a:pP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Każdy projekt wpisany do </a:t>
            </a:r>
            <a:r>
              <a:rPr lang="pl-PL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Planu działań (…) </a:t>
            </a:r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przyczynia się do realizacji celu głównego oraz założeń jednego lub więcej celów szczegółowych  </a:t>
            </a:r>
          </a:p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30214"/>
              </p:ext>
            </p:extLst>
          </p:nvPr>
        </p:nvGraphicFramePr>
        <p:xfrm>
          <a:off x="1490747" y="4438993"/>
          <a:ext cx="21625285" cy="8636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0425"/>
                <a:gridCol w="3551275"/>
                <a:gridCol w="3338623"/>
                <a:gridCol w="3423683"/>
                <a:gridCol w="2361279"/>
              </a:tblGrid>
              <a:tr h="1162664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Cel szczegółowy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Projekty w fazie przygotowania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Projekty</a:t>
                      </a:r>
                      <a:r>
                        <a:rPr lang="pl-PL" sz="3200" baseline="0" dirty="0" smtClean="0"/>
                        <a:t> w fazie planowania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Projekt</a:t>
                      </a:r>
                      <a:r>
                        <a:rPr lang="pl-PL" sz="3200" baseline="0" dirty="0" smtClean="0"/>
                        <a:t>y w fazie realizacji 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Projekty</a:t>
                      </a:r>
                      <a:r>
                        <a:rPr lang="pl-PL" sz="3200" baseline="0" dirty="0" smtClean="0"/>
                        <a:t> zamknięte</a:t>
                      </a:r>
                      <a:endParaRPr lang="pl-PL" sz="3200" dirty="0"/>
                    </a:p>
                  </a:txBody>
                  <a:tcPr anchor="ctr"/>
                </a:tc>
              </a:tr>
              <a:tr h="2159232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4.2.1. Zwiększenie jakości oraz zakresu komunikacji między obywatelami i innymi interesariuszami a państwem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4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32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14</a:t>
                      </a:r>
                      <a:endParaRPr lang="pl-PL" sz="3200" dirty="0"/>
                    </a:p>
                  </a:txBody>
                  <a:tcPr anchor="ctr"/>
                </a:tc>
              </a:tr>
              <a:tr h="3155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4.2.2. Wzmocnienie dojrzałości organizacyjnej jednostek administracji publicznej oraz usprawnienie zaplecza elektronicznej administracji (back </a:t>
                      </a:r>
                      <a:r>
                        <a:rPr lang="pl-PL" sz="3200" dirty="0" err="1" smtClean="0"/>
                        <a:t>office</a:t>
                      </a:r>
                      <a:r>
                        <a:rPr lang="pl-PL" sz="32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6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4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38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6</a:t>
                      </a:r>
                      <a:endParaRPr lang="pl-PL" sz="3200" dirty="0"/>
                    </a:p>
                  </a:txBody>
                  <a:tcPr anchor="ctr"/>
                </a:tc>
              </a:tr>
              <a:tr h="2159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dirty="0" smtClean="0"/>
                        <a:t>4.2.3. Podniesienie poziomu kompetencji cyfrowych obywateli, specjalistów TIK oraz pracowników administracji publicznej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0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14</a:t>
                      </a:r>
                      <a:endParaRPr lang="pl-P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/>
                        <a:t>1</a:t>
                      </a:r>
                      <a:endParaRPr lang="pl-PL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7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Projekty realizujące kierunki interwencji</a:t>
            </a:r>
            <a:r>
              <a:rPr lang="pl-PL" altLang="pl-PL" b="1" dirty="0">
                <a:solidFill>
                  <a:srgbClr val="C00000"/>
                </a:solidFill>
                <a:cs typeface="Calibri" panose="020F0502020204030204" pitchFamily="34" charset="0"/>
              </a:rPr>
              <a:t/>
            </a:r>
            <a:br>
              <a:rPr lang="pl-PL" altLang="pl-PL" b="1" dirty="0">
                <a:solidFill>
                  <a:srgbClr val="C00000"/>
                </a:solidFill>
                <a:cs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4" y="2419366"/>
            <a:ext cx="20795277" cy="1488605"/>
          </a:xfrm>
        </p:spPr>
        <p:txBody>
          <a:bodyPr/>
          <a:lstStyle/>
          <a:p>
            <a:pPr marL="0" indent="0">
              <a:buNone/>
            </a:pP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Każdy projekt wpisany do </a:t>
            </a:r>
            <a:r>
              <a:rPr lang="pl-PL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Planu działań (…) </a:t>
            </a:r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przyczynia się do realizacji jednego lub kilku kierunków interwencji  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9613"/>
              </p:ext>
            </p:extLst>
          </p:nvPr>
        </p:nvGraphicFramePr>
        <p:xfrm>
          <a:off x="1662546" y="4419602"/>
          <a:ext cx="20845549" cy="863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9128"/>
                <a:gridCol w="3382801"/>
                <a:gridCol w="3112178"/>
                <a:gridCol w="3340721"/>
                <a:gridCol w="3340721"/>
              </a:tblGrid>
              <a:tr h="2098656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Kierunek interwencji 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Projekty w fazie przygotowania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Projekty</a:t>
                      </a:r>
                      <a:r>
                        <a:rPr lang="pl-PL" sz="3200" baseline="0" dirty="0" smtClean="0">
                          <a:latin typeface="+mn-lt"/>
                        </a:rPr>
                        <a:t> w fazie planowania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Projekt</a:t>
                      </a:r>
                      <a:r>
                        <a:rPr lang="pl-PL" sz="3200" baseline="0" dirty="0" smtClean="0">
                          <a:latin typeface="+mn-lt"/>
                        </a:rPr>
                        <a:t>y w fazie realizacji 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Projekty</a:t>
                      </a:r>
                      <a:r>
                        <a:rPr lang="pl-PL" sz="3200" baseline="0" dirty="0" smtClean="0">
                          <a:latin typeface="+mn-lt"/>
                        </a:rPr>
                        <a:t> zamknięte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</a:tr>
              <a:tr h="1977598">
                <a:tc>
                  <a:txBody>
                    <a:bodyPr/>
                    <a:lstStyle/>
                    <a:p>
                      <a:pPr algn="ctr" fontAlgn="t"/>
                      <a:r>
                        <a:rPr lang="pl-P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  <a:r>
                        <a:rPr lang="pl-P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Reorientacja administracji publicznej na usługi zorientowane wokół potrzeb obywatela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1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4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43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6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</a:tr>
              <a:tr h="1977598">
                <a:tc>
                  <a:txBody>
                    <a:bodyPr/>
                    <a:lstStyle/>
                    <a:p>
                      <a:pPr algn="ctr" fontAlgn="t"/>
                      <a:r>
                        <a:rPr lang="pl-P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</a:t>
                      </a:r>
                      <a:r>
                        <a:rPr lang="pl-P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Implementacja narzędzi horyzontalnych, wspierających działania administracji publicznej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6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4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57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12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</a:tr>
              <a:tr h="2578517">
                <a:tc>
                  <a:txBody>
                    <a:bodyPr/>
                    <a:lstStyle/>
                    <a:p>
                      <a:pPr algn="ctr" fontAlgn="t"/>
                      <a:r>
                        <a:rPr lang="pl-P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  <a:r>
                        <a:rPr lang="pl-P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Rozwój kompetencji cyfrowych obywateli, pracowników administracji publicznej oraz specjalistów TIK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0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1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12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latin typeface="+mn-lt"/>
                        </a:rPr>
                        <a:t>1</a:t>
                      </a:r>
                      <a:endParaRPr lang="pl-PL" sz="32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2.xml><?xml version="1.0" encoding="utf-8"?>
<a:theme xmlns:a="http://schemas.openxmlformats.org/drawingml/2006/main" name="1_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MC</Template>
  <TotalTime>4691</TotalTime>
  <Words>1307</Words>
  <Application>Microsoft Office PowerPoint</Application>
  <PresentationFormat>Niestandardowy</PresentationFormat>
  <Paragraphs>307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Bebas Neue Bold</vt:lpstr>
      <vt:lpstr>Calibri</vt:lpstr>
      <vt:lpstr>Calibri Light</vt:lpstr>
      <vt:lpstr>Helvetica Neue</vt:lpstr>
      <vt:lpstr>Roboto Medium</vt:lpstr>
      <vt:lpstr>Times New Roman</vt:lpstr>
      <vt:lpstr>Projekt niestandardowy</vt:lpstr>
      <vt:lpstr>1_Projekt niestandardowy</vt:lpstr>
      <vt:lpstr>Prezentacja programu PowerPoint</vt:lpstr>
      <vt:lpstr>Program Zintegrowanej Informatyzacji Państwa  </vt:lpstr>
      <vt:lpstr>Cel główny i cele szczegółowe PZIP</vt:lpstr>
      <vt:lpstr>Kierunki interwencji  </vt:lpstr>
      <vt:lpstr>Kontekst strategiczny - aktualizacja </vt:lpstr>
      <vt:lpstr>Plan działań wszystkich resortów służących realizacji założeń Programu 2019 </vt:lpstr>
      <vt:lpstr>Plan działań wszystkich resortów służących realizacji założeń Programu  </vt:lpstr>
      <vt:lpstr>Projekty realizujące cele szczegółowe </vt:lpstr>
      <vt:lpstr>Projekty realizujące kierunki interwencji </vt:lpstr>
      <vt:lpstr>Aktualizacja Planu działań wszystkich resortów  </vt:lpstr>
      <vt:lpstr>Plan działań wszystkich resortów (…) – zgłoszone projekty w okresie lipiec 2020 r. – lipiec 2021 r.  </vt:lpstr>
      <vt:lpstr>Projekty zgłoszone w okresie lipiec 2020 r. – lipiec 2021 r. do Planu realizujące cele szczegółowe </vt:lpstr>
      <vt:lpstr>Projekty zgłoszone w okresie lipiec 2020 r. – lipiec 2021 r. do Planu realizujące kierunki interwencji </vt:lpstr>
      <vt:lpstr>Monitorowanie efektów Programu </vt:lpstr>
      <vt:lpstr>Wskaźniki </vt:lpstr>
      <vt:lpstr>Aktualizacja Programu Zintegrowanej Informatyzacji Państwa  </vt:lpstr>
      <vt:lpstr>Prezentacja programu PowerPoint</vt:lpstr>
    </vt:vector>
  </TitlesOfParts>
  <Company>Ministerstwo Cyfryzacji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zarządzania zasobami informatycznymi</dc:title>
  <dc:creator>Szczebiot Arkadiusz CTO</dc:creator>
  <cp:lastModifiedBy>Marczak-Redecka Joanna</cp:lastModifiedBy>
  <cp:revision>276</cp:revision>
  <dcterms:created xsi:type="dcterms:W3CDTF">2017-03-20T15:53:16Z</dcterms:created>
  <dcterms:modified xsi:type="dcterms:W3CDTF">2021-12-13T18:49:53Z</dcterms:modified>
</cp:coreProperties>
</file>