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331" r:id="rId3"/>
    <p:sldId id="332" r:id="rId4"/>
    <p:sldId id="333" r:id="rId5"/>
    <p:sldId id="336" r:id="rId6"/>
    <p:sldId id="337" r:id="rId7"/>
    <p:sldId id="338" r:id="rId8"/>
    <p:sldId id="334" r:id="rId9"/>
    <p:sldId id="335" r:id="rId10"/>
    <p:sldId id="347" r:id="rId11"/>
    <p:sldId id="346" r:id="rId12"/>
    <p:sldId id="371" r:id="rId13"/>
    <p:sldId id="345" r:id="rId14"/>
    <p:sldId id="344" r:id="rId15"/>
    <p:sldId id="350" r:id="rId16"/>
    <p:sldId id="342" r:id="rId17"/>
    <p:sldId id="349" r:id="rId18"/>
    <p:sldId id="343" r:id="rId19"/>
    <p:sldId id="372" r:id="rId20"/>
    <p:sldId id="356" r:id="rId21"/>
    <p:sldId id="340" r:id="rId22"/>
    <p:sldId id="351" r:id="rId23"/>
    <p:sldId id="358" r:id="rId24"/>
    <p:sldId id="353" r:id="rId25"/>
    <p:sldId id="370" r:id="rId26"/>
    <p:sldId id="348" r:id="rId27"/>
    <p:sldId id="341" r:id="rId28"/>
    <p:sldId id="361" r:id="rId29"/>
    <p:sldId id="360" r:id="rId30"/>
    <p:sldId id="359" r:id="rId31"/>
    <p:sldId id="368" r:id="rId32"/>
    <p:sldId id="352" r:id="rId33"/>
    <p:sldId id="363" r:id="rId34"/>
    <p:sldId id="373" r:id="rId35"/>
    <p:sldId id="339" r:id="rId36"/>
    <p:sldId id="362" r:id="rId37"/>
    <p:sldId id="364" r:id="rId38"/>
    <p:sldId id="365" r:id="rId39"/>
    <p:sldId id="357" r:id="rId40"/>
    <p:sldId id="374" r:id="rId41"/>
    <p:sldId id="355" r:id="rId42"/>
    <p:sldId id="354" r:id="rId43"/>
    <p:sldId id="366" r:id="rId44"/>
    <p:sldId id="367" r:id="rId45"/>
    <p:sldId id="369" r:id="rId46"/>
    <p:sldId id="329" r:id="rId47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026937"/>
    <a:srgbClr val="95CA20"/>
    <a:srgbClr val="AFE13F"/>
    <a:srgbClr val="76C0D4"/>
    <a:srgbClr val="5F7901"/>
    <a:srgbClr val="7EA002"/>
    <a:srgbClr val="D9D9D9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 varScale="1">
        <p:scale>
          <a:sx n="99" d="100"/>
          <a:sy n="99" d="100"/>
        </p:scale>
        <p:origin x="160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70D1C-82B8-4BE8-9FA9-E530A2FF4BB6}" type="datetimeFigureOut">
              <a:rPr lang="pl-PL" smtClean="0"/>
              <a:t>2019-01-28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480A5-E02E-4A05-9C7A-AE946B7903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989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C1F34-A98F-4314-B0BB-13483555CB5B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94BC3-64E2-4C9E-AE7F-1C74F16E8A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846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9FAB9-179D-4116-B695-C4479EE4FB07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114300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9FAB9-179D-4116-B695-C4479EE4FB07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0" y="500042"/>
            <a:ext cx="928662" cy="1071570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9FAB9-179D-4116-B695-C4479EE4FB07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9FAB9-179D-4116-B695-C4479EE4FB07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az 26" descr="Obraz1.jpg"/>
          <p:cNvPicPr>
            <a:picLocks noChangeAspect="1"/>
          </p:cNvPicPr>
          <p:nvPr userDrawn="1"/>
        </p:nvPicPr>
        <p:blipFill>
          <a:blip r:embed="rId6"/>
          <a:srcRect t="123" r="7247" b="3027"/>
          <a:stretch>
            <a:fillRect/>
          </a:stretch>
        </p:blipFill>
        <p:spPr>
          <a:xfrm>
            <a:off x="0" y="0"/>
            <a:ext cx="9135532" cy="6858000"/>
          </a:xfrm>
          <a:prstGeom prst="rect">
            <a:avLst/>
          </a:prstGeom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000100" y="357174"/>
            <a:ext cx="7686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00100" y="1600200"/>
            <a:ext cx="76867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tekst</a:t>
            </a:r>
          </a:p>
          <a:p>
            <a:pPr lvl="1"/>
            <a:r>
              <a:rPr lang="pl-PL" dirty="0" smtClean="0"/>
              <a:t>Drugi poziom tekstu</a:t>
            </a:r>
          </a:p>
          <a:p>
            <a:pPr lvl="2"/>
            <a:r>
              <a:rPr lang="pl-PL" dirty="0" smtClean="0"/>
              <a:t>Trzeci poziom tekstu</a:t>
            </a:r>
          </a:p>
          <a:p>
            <a:pPr lvl="3"/>
            <a:r>
              <a:rPr lang="pl-PL" dirty="0" smtClean="0"/>
              <a:t>Czwarty poziom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pic>
        <p:nvPicPr>
          <p:cNvPr id="9" name="Obraz 8" descr="dekor2.png"/>
          <p:cNvPicPr>
            <a:picLocks noChangeAspect="1"/>
          </p:cNvPicPr>
          <p:nvPr userDrawn="1"/>
        </p:nvPicPr>
        <p:blipFill>
          <a:blip r:embed="rId7"/>
          <a:srcRect l="470" t="31482" b="38888"/>
          <a:stretch>
            <a:fillRect/>
          </a:stretch>
        </p:blipFill>
        <p:spPr>
          <a:xfrm>
            <a:off x="0" y="554638"/>
            <a:ext cx="937627" cy="945528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0" y="6237312"/>
            <a:ext cx="913553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214282" y="6473516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solidFill>
                  <a:schemeClr val="bg1">
                    <a:lumMod val="50000"/>
                  </a:schemeClr>
                </a:solidFill>
              </a:rPr>
              <a:t>Zainwestujmy razem w środowisko</a:t>
            </a:r>
            <a:endParaRPr lang="pl-PL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04" y="6305458"/>
            <a:ext cx="2418652" cy="5079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SzPct val="70000"/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okik.gov.pl/wyjasnienia2.php#faq3030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fosigw.gov.pl/oferta-finansowania/pomoc-publiczna/wielkoprzedsibiorstwa/" TargetMode="External"/><Relationship Id="rId2" Type="http://schemas.openxmlformats.org/officeDocument/2006/relationships/hyperlink" Target="http://ec.europa.eu/DocsRoom/documents/15582/attachments/1/translation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nfosigw.gov.pl/oferta-finansowania/pomoc-publiczna/kalkulatory-pomocy-publicznej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fosigw.gov.pl/oferta-finansowania/pomoc-publiczna/kalkulatory-pomocy-publicznej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koportal.gov.pl/pozwolenia-zintegrowane/konkluzje-bat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74" name="Picture 2" descr="H:\Grupy\DL\FOTOLIA\Fotolia_65208503_M.jpg"/>
          <p:cNvPicPr>
            <a:picLocks noChangeAspect="1" noChangeArrowheads="1"/>
          </p:cNvPicPr>
          <p:nvPr/>
        </p:nvPicPr>
        <p:blipFill>
          <a:blip r:embed="rId2"/>
          <a:srcRect r="3760"/>
          <a:stretch>
            <a:fillRect/>
          </a:stretch>
        </p:blipFill>
        <p:spPr bwMode="auto">
          <a:xfrm>
            <a:off x="-1" y="-26637"/>
            <a:ext cx="9144001" cy="6357958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0" y="2071678"/>
            <a:ext cx="9144000" cy="428628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0" y="2681282"/>
            <a:ext cx="9144000" cy="1285884"/>
          </a:xfrm>
          <a:prstGeom prst="rect">
            <a:avLst/>
          </a:prstGeom>
          <a:solidFill>
            <a:schemeClr val="bg1">
              <a:lumMod val="75000"/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0" y="4000504"/>
            <a:ext cx="9144000" cy="428628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rostokąt 34"/>
          <p:cNvSpPr/>
          <p:nvPr/>
        </p:nvSpPr>
        <p:spPr>
          <a:xfrm>
            <a:off x="-26333" y="5001998"/>
            <a:ext cx="9144000" cy="285752"/>
          </a:xfrm>
          <a:prstGeom prst="rect">
            <a:avLst/>
          </a:prstGeom>
          <a:solidFill>
            <a:srgbClr val="F2F2F2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/>
          <p:cNvSpPr txBox="1"/>
          <p:nvPr/>
        </p:nvSpPr>
        <p:spPr>
          <a:xfrm>
            <a:off x="3253607" y="2071678"/>
            <a:ext cx="550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i="1" dirty="0" smtClean="0">
                <a:latin typeface="+mj-lt"/>
                <a:cs typeface="Arial" pitchFamily="34" charset="0"/>
              </a:rPr>
              <a:t>Z a i n w e s t u j m y   </a:t>
            </a:r>
            <a:r>
              <a:rPr lang="pl-PL" sz="2000" i="1" dirty="0" err="1" smtClean="0">
                <a:latin typeface="+mj-lt"/>
                <a:cs typeface="Arial" pitchFamily="34" charset="0"/>
              </a:rPr>
              <a:t>r</a:t>
            </a:r>
            <a:r>
              <a:rPr lang="pl-PL" sz="2000" i="1" dirty="0" smtClean="0">
                <a:latin typeface="+mj-lt"/>
                <a:cs typeface="Arial" pitchFamily="34" charset="0"/>
              </a:rPr>
              <a:t> a z e m   w   ś </a:t>
            </a:r>
            <a:r>
              <a:rPr lang="pl-PL" sz="2000" i="1" dirty="0" err="1" smtClean="0">
                <a:latin typeface="+mj-lt"/>
                <a:cs typeface="Arial" pitchFamily="34" charset="0"/>
              </a:rPr>
              <a:t>r</a:t>
            </a:r>
            <a:r>
              <a:rPr lang="pl-PL" sz="2000" i="1" dirty="0" smtClean="0">
                <a:latin typeface="+mj-lt"/>
                <a:cs typeface="Arial" pitchFamily="34" charset="0"/>
              </a:rPr>
              <a:t> o d o w i s k o</a:t>
            </a:r>
            <a:endParaRPr lang="pl-PL" sz="2000" i="1" dirty="0">
              <a:latin typeface="+mj-lt"/>
              <a:cs typeface="Arial" pitchFamily="34" charset="0"/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-108520" y="2745488"/>
            <a:ext cx="886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800" dirty="0" smtClean="0"/>
              <a:t>Narodowy Fundusz Ochrony Środowiska i Gospodarki Wodnej</a:t>
            </a:r>
            <a:endParaRPr lang="pl-PL" sz="1800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600935" y="3333608"/>
            <a:ext cx="8153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Program Sokół w kontekście przepisów pomocy publicznej</a:t>
            </a:r>
            <a:endParaRPr lang="pl-PL" altLang="pl-PL" sz="3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6588224" y="5506525"/>
            <a:ext cx="2880320" cy="606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3200" dirty="0" smtClean="0"/>
              <a:t>01.</a:t>
            </a:r>
            <a:r>
              <a:rPr lang="pl-PL" sz="3200" dirty="0" smtClean="0"/>
              <a:t>02.2019 </a:t>
            </a:r>
            <a:r>
              <a:rPr lang="pl-PL" sz="3200" dirty="0" smtClean="0"/>
              <a:t>r.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9625" y="6237312"/>
            <a:ext cx="913553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04" y="6305458"/>
            <a:ext cx="2418652" cy="50791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Wpływ na wymianę handlową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900"/>
              </a:spcAft>
              <a:buClr>
                <a:srgbClr val="85B4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pl-PL" altLang="pl-PL" sz="2400" dirty="0" smtClean="0"/>
          </a:p>
          <a:p>
            <a:pPr>
              <a:spcAft>
                <a:spcPts val="900"/>
              </a:spcAft>
              <a:buClr>
                <a:srgbClr val="85B4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altLang="pl-PL" sz="2400" dirty="0" smtClean="0"/>
              <a:t>Istnienie </a:t>
            </a:r>
            <a:r>
              <a:rPr lang="pl-PL" altLang="pl-PL" sz="2400" dirty="0"/>
              <a:t>lub </a:t>
            </a:r>
            <a:r>
              <a:rPr lang="pl-PL" altLang="pl-PL" sz="2400" dirty="0" smtClean="0"/>
              <a:t>realna możliwość </a:t>
            </a:r>
            <a:r>
              <a:rPr lang="pl-PL" altLang="pl-PL" sz="2400" dirty="0"/>
              <a:t>pojawienia się </a:t>
            </a:r>
            <a:r>
              <a:rPr lang="pl-PL" altLang="pl-PL" sz="2400" dirty="0" smtClean="0"/>
              <a:t>wpływu</a:t>
            </a:r>
            <a:r>
              <a:rPr lang="pl-PL" altLang="pl-PL" sz="1600" dirty="0" smtClean="0"/>
              <a:t>.</a:t>
            </a:r>
            <a:endParaRPr lang="pl-PL" altLang="pl-PL" sz="1600" dirty="0"/>
          </a:p>
          <a:p>
            <a:pPr>
              <a:spcAft>
                <a:spcPts val="900"/>
              </a:spcAft>
              <a:buSzPct val="150000"/>
              <a:defRPr/>
            </a:pPr>
            <a:endParaRPr lang="pl-PL" altLang="pl-PL" dirty="0"/>
          </a:p>
          <a:p>
            <a:pPr>
              <a:spcAft>
                <a:spcPts val="900"/>
              </a:spcAft>
              <a:buSzPct val="150000"/>
              <a:defRPr/>
            </a:pPr>
            <a:r>
              <a:rPr lang="pl-PL" altLang="pl-PL" dirty="0" smtClean="0"/>
              <a:t>	</a:t>
            </a:r>
            <a:r>
              <a:rPr lang="pl-PL" altLang="pl-PL" sz="2400" dirty="0"/>
              <a:t>C</a:t>
            </a:r>
            <a:r>
              <a:rPr lang="pl-PL" altLang="pl-PL" sz="2400" dirty="0" smtClean="0"/>
              <a:t>echa </a:t>
            </a:r>
            <a:r>
              <a:rPr lang="pl-PL" altLang="pl-PL" sz="2400" dirty="0"/>
              <a:t>powyższa nie jest spełniona </a:t>
            </a:r>
            <a:r>
              <a:rPr lang="pl-PL" altLang="pl-PL" sz="2400" dirty="0" smtClean="0"/>
              <a:t>na przykład, </a:t>
            </a:r>
            <a:r>
              <a:rPr lang="pl-PL" altLang="pl-PL" sz="2400" dirty="0"/>
              <a:t>gdy występuje wpływ tylko na rynek lokalny</a:t>
            </a:r>
            <a:r>
              <a:rPr lang="pl-PL" altLang="pl-PL" sz="2400" dirty="0" smtClean="0"/>
              <a:t>.</a:t>
            </a:r>
            <a:endParaRPr lang="pl-PL" altLang="pl-PL" sz="2400" dirty="0"/>
          </a:p>
        </p:txBody>
      </p:sp>
    </p:spTree>
    <p:extLst>
      <p:ext uri="{BB962C8B-B14F-4D97-AF65-F5344CB8AC3E}">
        <p14:creationId xmlns:p14="http://schemas.microsoft.com/office/powerpoint/2010/main" val="3662022851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615262" cy="76757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Czy pomoc zawsze niedopuszczalna?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124744"/>
            <a:ext cx="7615262" cy="5112568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Zakaz udzielania pomocy nie jest bezwzględny!</a:t>
            </a:r>
          </a:p>
          <a:p>
            <a:endParaRPr lang="pl-PL" dirty="0" smtClean="0"/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Jaka pomoc dopuszczalna?</a:t>
            </a:r>
          </a:p>
          <a:p>
            <a:pPr marL="381000" indent="-381000" eaLnBrk="0" hangingPunct="0">
              <a:spcAft>
                <a:spcPct val="40000"/>
              </a:spcAft>
              <a:buClr>
                <a:srgbClr val="85B400"/>
              </a:buClr>
              <a:buSzPct val="150000"/>
              <a:defRPr/>
            </a:pPr>
            <a:r>
              <a:rPr lang="pl-PL" b="1" dirty="0"/>
              <a:t>Przeznaczenie pomocy (rodzaje pomocy):</a:t>
            </a:r>
          </a:p>
          <a:p>
            <a:pPr marL="381000" indent="-381000" eaLnBrk="0" hangingPunct="0">
              <a:spcAft>
                <a:spcPct val="40000"/>
              </a:spcAft>
              <a:buClr>
                <a:srgbClr val="85B400"/>
              </a:buClr>
              <a:buFont typeface="+mj-lt"/>
              <a:buAutoNum type="alphaLcParenR"/>
              <a:defRPr/>
            </a:pPr>
            <a:r>
              <a:rPr lang="pl-PL" sz="1700" b="1" dirty="0"/>
              <a:t>pomoc regionalna</a:t>
            </a:r>
          </a:p>
          <a:p>
            <a:pPr marL="381000" indent="-381000" eaLnBrk="0" hangingPunct="0">
              <a:spcAft>
                <a:spcPct val="40000"/>
              </a:spcAft>
              <a:buClr>
                <a:srgbClr val="85B400"/>
              </a:buClr>
              <a:buFont typeface="Arial" pitchFamily="34" charset="0"/>
              <a:buAutoNum type="alphaLcParenR"/>
              <a:defRPr/>
            </a:pPr>
            <a:r>
              <a:rPr lang="pl-PL" sz="1700" b="1" dirty="0"/>
              <a:t>pomoc horyzontalna </a:t>
            </a:r>
            <a:r>
              <a:rPr lang="pl-PL" sz="1600" dirty="0"/>
              <a:t>(np.)</a:t>
            </a:r>
          </a:p>
          <a:p>
            <a:pPr lvl="5">
              <a:lnSpc>
                <a:spcPct val="65000"/>
              </a:lnSpc>
              <a:buFont typeface="Wingdings" pitchFamily="2" charset="2"/>
              <a:buChar char="ü"/>
              <a:defRPr/>
            </a:pPr>
            <a:r>
              <a:rPr lang="pl-PL" sz="1400" dirty="0"/>
              <a:t>na badania i rozwój oraz innowacje</a:t>
            </a:r>
          </a:p>
          <a:p>
            <a:pPr lvl="5">
              <a:lnSpc>
                <a:spcPct val="65000"/>
              </a:lnSpc>
              <a:buFont typeface="Wingdings" pitchFamily="2" charset="2"/>
              <a:buChar char="ü"/>
              <a:defRPr/>
            </a:pPr>
            <a:r>
              <a:rPr lang="pl-PL" sz="1700" b="1" dirty="0"/>
              <a:t>na ochronę środowiska i energetykę</a:t>
            </a:r>
          </a:p>
          <a:p>
            <a:pPr lvl="5">
              <a:lnSpc>
                <a:spcPct val="65000"/>
              </a:lnSpc>
              <a:buFont typeface="Wingdings" pitchFamily="2" charset="2"/>
              <a:buChar char="ü"/>
              <a:defRPr/>
            </a:pPr>
            <a:r>
              <a:rPr lang="pl-PL" sz="1400" dirty="0"/>
              <a:t>na wspieranie inwestycji w zakresie finansowania ryzyka</a:t>
            </a:r>
          </a:p>
          <a:p>
            <a:pPr lvl="5">
              <a:lnSpc>
                <a:spcPct val="65000"/>
              </a:lnSpc>
              <a:buFont typeface="Wingdings" pitchFamily="2" charset="2"/>
              <a:buChar char="ü"/>
              <a:defRPr/>
            </a:pPr>
            <a:r>
              <a:rPr lang="pl-PL" sz="1400" dirty="0"/>
              <a:t>na ratowanie i restrukturyzację przedsiębiorców w trudnościach</a:t>
            </a:r>
          </a:p>
          <a:p>
            <a:pPr lvl="5">
              <a:lnSpc>
                <a:spcPct val="65000"/>
              </a:lnSpc>
              <a:buFont typeface="Wingdings" pitchFamily="2" charset="2"/>
              <a:buChar char="ü"/>
              <a:defRPr/>
            </a:pPr>
            <a:r>
              <a:rPr lang="pl-PL" sz="1400" dirty="0" smtClean="0"/>
              <a:t>na </a:t>
            </a:r>
            <a:r>
              <a:rPr lang="pl-PL" sz="1400" dirty="0"/>
              <a:t>szkolenia</a:t>
            </a:r>
          </a:p>
          <a:p>
            <a:pPr marL="381000" indent="-381000" eaLnBrk="0" hangingPunct="0">
              <a:spcAft>
                <a:spcPct val="40000"/>
              </a:spcAft>
              <a:buClr>
                <a:srgbClr val="85B400"/>
              </a:buClr>
              <a:buFont typeface="Arial" pitchFamily="34" charset="0"/>
              <a:buAutoNum type="alphaLcParenR"/>
              <a:defRPr/>
            </a:pPr>
            <a:r>
              <a:rPr lang="pl-PL" sz="1600" dirty="0"/>
              <a:t>pomoc sektorowa (np.)</a:t>
            </a:r>
          </a:p>
          <a:p>
            <a:pPr lvl="5">
              <a:lnSpc>
                <a:spcPct val="65000"/>
              </a:lnSpc>
              <a:buFont typeface="Wingdings" pitchFamily="2" charset="2"/>
              <a:buChar char="ü"/>
              <a:defRPr/>
            </a:pPr>
            <a:r>
              <a:rPr lang="pl-PL" sz="1400" dirty="0" smtClean="0"/>
              <a:t>rolnictwo/leśnictwo</a:t>
            </a:r>
            <a:endParaRPr lang="pl-PL" sz="1400" dirty="0"/>
          </a:p>
          <a:p>
            <a:pPr lvl="5">
              <a:lnSpc>
                <a:spcPct val="65000"/>
              </a:lnSpc>
              <a:buFont typeface="Wingdings" pitchFamily="2" charset="2"/>
              <a:buChar char="ü"/>
              <a:defRPr/>
            </a:pPr>
            <a:r>
              <a:rPr lang="pl-PL" sz="1400" dirty="0"/>
              <a:t>sektor </a:t>
            </a:r>
            <a:r>
              <a:rPr lang="pl-PL" sz="1400" dirty="0" smtClean="0"/>
              <a:t>górnictwa węgla</a:t>
            </a:r>
            <a:endParaRPr lang="pl-PL" sz="1400" dirty="0"/>
          </a:p>
          <a:p>
            <a:pPr lvl="5">
              <a:lnSpc>
                <a:spcPct val="65000"/>
              </a:lnSpc>
              <a:buFont typeface="Wingdings" pitchFamily="2" charset="2"/>
              <a:buChar char="ü"/>
              <a:defRPr/>
            </a:pPr>
            <a:r>
              <a:rPr lang="pl-PL" sz="1500" dirty="0" smtClean="0"/>
              <a:t>transport</a:t>
            </a:r>
            <a:endParaRPr lang="pl-PL" sz="1500" dirty="0"/>
          </a:p>
          <a:p>
            <a:pPr marL="381000" indent="-381000" eaLnBrk="0" hangingPunct="0">
              <a:spcAft>
                <a:spcPct val="40000"/>
              </a:spcAft>
              <a:buClr>
                <a:srgbClr val="85B400"/>
              </a:buClr>
              <a:buFont typeface="Arial" pitchFamily="34" charset="0"/>
              <a:buAutoNum type="alphaLcParenR"/>
              <a:defRPr/>
            </a:pPr>
            <a:r>
              <a:rPr lang="pl-PL" sz="1700" b="1" dirty="0"/>
              <a:t>pomoc de </a:t>
            </a:r>
            <a:r>
              <a:rPr lang="pl-PL" sz="1700" b="1" dirty="0" err="1"/>
              <a:t>minimis</a:t>
            </a:r>
            <a:endParaRPr lang="pl-PL" sz="1700" b="1" dirty="0"/>
          </a:p>
          <a:p>
            <a:pPr marL="381000" indent="-381000" eaLnBrk="0" hangingPunct="0">
              <a:spcAft>
                <a:spcPct val="40000"/>
              </a:spcAft>
              <a:buClr>
                <a:srgbClr val="85B400"/>
              </a:buClr>
              <a:buFont typeface="Arial" pitchFamily="34" charset="0"/>
              <a:buAutoNum type="alphaLcParenR"/>
              <a:defRPr/>
            </a:pPr>
            <a:r>
              <a:rPr lang="pl-PL" sz="1500" dirty="0"/>
              <a:t>rekompensata za realizację usług publicznych</a:t>
            </a:r>
          </a:p>
          <a:p>
            <a:pPr marL="381000" indent="-381000" eaLnBrk="0" hangingPunct="0">
              <a:spcAft>
                <a:spcPct val="40000"/>
              </a:spcAft>
              <a:buClr>
                <a:srgbClr val="85B400"/>
              </a:buClr>
              <a:buFont typeface="Arial" pitchFamily="34" charset="0"/>
              <a:buAutoNum type="alphaLcParenR"/>
              <a:defRPr/>
            </a:pPr>
            <a:r>
              <a:rPr lang="pl-PL" sz="1500" dirty="0" smtClean="0"/>
              <a:t>Inna </a:t>
            </a:r>
            <a:r>
              <a:rPr lang="pl-PL" sz="1500" dirty="0"/>
              <a:t>pomoc dopuszczona przez KE bezpośrednio na TFUE, o ile: jest w interesie UE, jest niezbędna, proporcjonalna do założonych celów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32320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4400" dirty="0" smtClean="0"/>
          </a:p>
          <a:p>
            <a:endParaRPr lang="pl-PL" sz="4400" dirty="0"/>
          </a:p>
          <a:p>
            <a:r>
              <a:rPr lang="pl-PL" sz="4400" dirty="0" smtClean="0"/>
              <a:t>			Pomoc de </a:t>
            </a:r>
            <a:r>
              <a:rPr lang="pl-PL" sz="4400" dirty="0" err="1" smtClean="0"/>
              <a:t>minimis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4158968595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Pomoc de </a:t>
            </a:r>
            <a:r>
              <a:rPr lang="pl-PL" dirty="0" err="1" smtClean="0"/>
              <a:t>minimis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	</a:t>
            </a:r>
            <a:r>
              <a:rPr lang="pl-PL" sz="2400" dirty="0" smtClean="0"/>
              <a:t>Rozporządzenie </a:t>
            </a:r>
            <a:r>
              <a:rPr lang="pl-PL" sz="2400" dirty="0"/>
              <a:t>Komisji (UE) Nr 1407/2013 z dnia 18 grudnia 2013 r. w sprawie stosowania art. 107 i 108 Traktatu o funkcjonowaniu Unii Europejskiej do pomocy </a:t>
            </a:r>
            <a:r>
              <a:rPr lang="pl-PL" sz="2400" i="1" dirty="0"/>
              <a:t>de </a:t>
            </a:r>
            <a:r>
              <a:rPr lang="pl-PL" sz="2400" i="1" dirty="0" err="1"/>
              <a:t>minimis</a:t>
            </a:r>
            <a:r>
              <a:rPr lang="pl-PL" sz="2400" i="1" dirty="0"/>
              <a:t> </a:t>
            </a:r>
            <a:r>
              <a:rPr lang="pl-PL" sz="2400" dirty="0"/>
              <a:t>(Dz. Urz. UE L 352, 24.12.2013, str. 1) </a:t>
            </a:r>
            <a:endParaRPr lang="pl-PL" sz="2400" dirty="0" smtClean="0"/>
          </a:p>
          <a:p>
            <a:r>
              <a:rPr lang="pl-PL" sz="2800" dirty="0"/>
              <a:t>	</a:t>
            </a:r>
            <a:r>
              <a:rPr lang="pl-PL" sz="2800" dirty="0" smtClean="0"/>
              <a:t>– </a:t>
            </a:r>
            <a:r>
              <a:rPr lang="pl-PL" b="1" dirty="0" smtClean="0"/>
              <a:t>rozporządzenie</a:t>
            </a:r>
            <a:r>
              <a:rPr lang="pl-PL" dirty="0" smtClean="0"/>
              <a:t> </a:t>
            </a:r>
            <a:r>
              <a:rPr lang="pl-PL" b="1" dirty="0" smtClean="0"/>
              <a:t>może </a:t>
            </a:r>
            <a:r>
              <a:rPr lang="pl-PL" b="1" dirty="0"/>
              <a:t>być stosowane </a:t>
            </a:r>
            <a:r>
              <a:rPr lang="pl-PL" b="1" dirty="0" smtClean="0"/>
              <a:t>	bezpośrednio </a:t>
            </a:r>
          </a:p>
          <a:p>
            <a:r>
              <a:rPr lang="pl-PL" b="1" dirty="0"/>
              <a:t>	</a:t>
            </a:r>
            <a:r>
              <a:rPr lang="pl-PL" b="1" dirty="0" smtClean="0"/>
              <a:t>	</a:t>
            </a:r>
            <a:r>
              <a:rPr lang="pl-PL" dirty="0" smtClean="0"/>
              <a:t>(bez konieczności wydawania krajowego rozporządzenia)</a:t>
            </a:r>
            <a:endParaRPr lang="pl-PL" dirty="0"/>
          </a:p>
          <a:p>
            <a:endParaRPr lang="pl-PL" dirty="0" smtClean="0"/>
          </a:p>
          <a:p>
            <a:r>
              <a:rPr lang="pl-PL" u="sng" dirty="0" smtClean="0"/>
              <a:t>Zawsze do zastosowania</a:t>
            </a:r>
            <a:r>
              <a:rPr lang="pl-PL" dirty="0" smtClean="0"/>
              <a:t>:</a:t>
            </a:r>
          </a:p>
          <a:p>
            <a:pPr>
              <a:buFontTx/>
              <a:buChar char="-"/>
            </a:pPr>
            <a:r>
              <a:rPr lang="pl-PL" dirty="0" smtClean="0"/>
              <a:t>Sokół faza B+R</a:t>
            </a:r>
          </a:p>
          <a:p>
            <a:pPr marL="0" indent="0"/>
            <a:r>
              <a:rPr lang="pl-PL" u="sng" dirty="0" smtClean="0"/>
              <a:t>Może być zastosowana</a:t>
            </a:r>
            <a:r>
              <a:rPr lang="pl-PL" dirty="0" smtClean="0"/>
              <a:t>:</a:t>
            </a:r>
          </a:p>
          <a:p>
            <a:pPr>
              <a:buFontTx/>
              <a:buChar char="-"/>
            </a:pPr>
            <a:r>
              <a:rPr lang="pl-PL" dirty="0" smtClean="0"/>
              <a:t>Sokół faza W</a:t>
            </a:r>
          </a:p>
          <a:p>
            <a:pPr marL="0" indent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3637909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Pomoc de </a:t>
            </a:r>
            <a:r>
              <a:rPr lang="pl-PL" dirty="0" err="1" smtClean="0"/>
              <a:t>minimis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indent="-381000" eaLnBrk="0" hangingPunct="0">
              <a:spcAft>
                <a:spcPct val="40000"/>
              </a:spcAft>
              <a:buClr>
                <a:srgbClr val="85B400"/>
              </a:buClr>
              <a:buSzPct val="150000"/>
              <a:buFont typeface="Arial" pitchFamily="34" charset="0"/>
              <a:buChar char="•"/>
            </a:pPr>
            <a:r>
              <a:rPr lang="pl-PL" sz="2200" dirty="0"/>
              <a:t>Limit pomocy de </a:t>
            </a:r>
            <a:r>
              <a:rPr lang="pl-PL" sz="2200" dirty="0" err="1"/>
              <a:t>minimis</a:t>
            </a:r>
            <a:r>
              <a:rPr lang="pl-PL" sz="2200" dirty="0"/>
              <a:t> wynosi 200.000 euro w okresie </a:t>
            </a:r>
            <a:r>
              <a:rPr lang="pl-PL" sz="2200" dirty="0" smtClean="0"/>
              <a:t>3 lat</a:t>
            </a:r>
            <a:r>
              <a:rPr lang="pl-PL" sz="2200" dirty="0"/>
              <a:t>,</a:t>
            </a:r>
          </a:p>
          <a:p>
            <a:pPr marL="381000" indent="-381000" eaLnBrk="0" hangingPunct="0">
              <a:spcAft>
                <a:spcPct val="40000"/>
              </a:spcAft>
              <a:buClr>
                <a:srgbClr val="85B400"/>
              </a:buClr>
              <a:buSzPct val="150000"/>
              <a:buFont typeface="Arial" pitchFamily="34" charset="0"/>
              <a:buChar char="•"/>
            </a:pPr>
            <a:r>
              <a:rPr lang="pl-PL" sz="2200" dirty="0"/>
              <a:t>W sektorze drogowego transportu towarów limit pomocy jest obniżony do 100.000 euro</a:t>
            </a:r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403648" y="3068960"/>
            <a:ext cx="6643734" cy="2808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Pomoc de minimis sumuje się </a:t>
            </a:r>
            <a:r>
              <a:rPr lang="pl-PL" sz="20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w okresie trzech lat obrotowych</a:t>
            </a:r>
            <a:r>
              <a:rPr lang="pl-PL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. Oznacza to, że jeżeli np. planowana pomoc de minimis ma zostać udzielona (przyznana </a:t>
            </a:r>
            <a:r>
              <a:rPr lang="pl-PL" sz="20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– </a:t>
            </a:r>
            <a:r>
              <a:rPr lang="pl-PL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zawarta umowa</a:t>
            </a:r>
            <a:r>
              <a:rPr lang="pl-PL" sz="20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) </a:t>
            </a:r>
            <a:r>
              <a:rPr lang="pl-PL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w 2019 r., to łączna wartość pomocy de minimis (wyrażonej jako ekwiwalent dotacji brutto - EDB) otrzymanej przez „jedno przedsiębiorstwo” w latach 2017-2019 wraz z planowaną pomocą nie może przekroczyć, na dzień jej udzielenia, granicznej kwoty określonej w euro</a:t>
            </a:r>
            <a:endParaRPr lang="pl-PL" sz="20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941265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Pomoc de </a:t>
            </a:r>
            <a:r>
              <a:rPr lang="pl-PL" dirty="0" err="1" smtClean="0"/>
              <a:t>minimis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400" dirty="0" smtClean="0">
                <a:solidFill>
                  <a:prstClr val="black"/>
                </a:solidFill>
              </a:rPr>
              <a:t>definicja </a:t>
            </a:r>
            <a:r>
              <a:rPr lang="pl-PL" sz="2400" dirty="0">
                <a:solidFill>
                  <a:prstClr val="black"/>
                </a:solidFill>
              </a:rPr>
              <a:t>„</a:t>
            </a:r>
            <a:r>
              <a:rPr lang="pl-PL" sz="2400" u="sng" dirty="0">
                <a:solidFill>
                  <a:prstClr val="black"/>
                </a:solidFill>
              </a:rPr>
              <a:t>jednego przedsiębiorstwa</a:t>
            </a:r>
            <a:r>
              <a:rPr lang="pl-PL" sz="2400" dirty="0">
                <a:solidFill>
                  <a:prstClr val="black"/>
                </a:solidFill>
              </a:rPr>
              <a:t>”, dla którego obowiązuje dopuszczalny limit pomocy (200.000 euro/100.000 euro)</a:t>
            </a:r>
          </a:p>
          <a:p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1403648" y="2996952"/>
            <a:ext cx="7128791" cy="28803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dirty="0" smtClean="0">
                <a:solidFill>
                  <a:schemeClr val="tx1"/>
                </a:solidFill>
              </a:rPr>
              <a:t>wszystkie podmioty, które są kontrolowane (</a:t>
            </a:r>
            <a:r>
              <a:rPr lang="pl-PL" sz="2200" i="1" dirty="0" smtClean="0">
                <a:solidFill>
                  <a:schemeClr val="tx1"/>
                </a:solidFill>
              </a:rPr>
              <a:t>de iure</a:t>
            </a:r>
            <a:r>
              <a:rPr lang="pl-PL" sz="2200" dirty="0" smtClean="0">
                <a:solidFill>
                  <a:schemeClr val="tx1"/>
                </a:solidFill>
              </a:rPr>
              <a:t>) przez ten sam podmiot (tworzące grupę), łącznie z tym podmiotem, należy traktować </a:t>
            </a:r>
            <a:r>
              <a:rPr lang="pl-PL" sz="2200" b="1" dirty="0" smtClean="0">
                <a:solidFill>
                  <a:schemeClr val="tx1"/>
                </a:solidFill>
              </a:rPr>
              <a:t>jako jedno przedsiębiorstwo.</a:t>
            </a:r>
            <a:r>
              <a:rPr lang="pl-PL" sz="2200" dirty="0" smtClean="0">
                <a:solidFill>
                  <a:schemeClr val="tx1"/>
                </a:solidFill>
              </a:rPr>
              <a:t> Z tego względu, do celów stosowania zasady </a:t>
            </a:r>
            <a:r>
              <a:rPr lang="pl-PL" sz="2200" i="1" dirty="0" smtClean="0">
                <a:solidFill>
                  <a:schemeClr val="tx1"/>
                </a:solidFill>
              </a:rPr>
              <a:t>de minimis, </a:t>
            </a:r>
            <a:r>
              <a:rPr lang="pl-PL" sz="2200" dirty="0" smtClean="0">
                <a:solidFill>
                  <a:schemeClr val="tx1"/>
                </a:solidFill>
              </a:rPr>
              <a:t>za jedno przedsiębiorstwo uznaje się: jeden podmiot, jeśli jest samodzielny, ale również grupę podmiotów jeśli są powiązane ze sobą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367608115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911586"/>
          </a:xfrm>
        </p:spPr>
        <p:txBody>
          <a:bodyPr/>
          <a:lstStyle/>
          <a:p>
            <a:pPr algn="ctr"/>
            <a:r>
              <a:rPr lang="pl-PL" dirty="0" smtClean="0"/>
              <a:t>Pomoc de </a:t>
            </a:r>
            <a:r>
              <a:rPr lang="pl-PL" dirty="0" err="1" smtClean="0"/>
              <a:t>minimis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27584" y="1268760"/>
            <a:ext cx="7859216" cy="5040560"/>
          </a:xfrm>
        </p:spPr>
        <p:txBody>
          <a:bodyPr/>
          <a:lstStyle/>
          <a:p>
            <a:pPr marL="457200" lvl="0" indent="-457200">
              <a:spcBef>
                <a:spcPts val="0"/>
              </a:spcBef>
              <a:buFont typeface="Calibri" pitchFamily="34" charset="0"/>
              <a:buAutoNum type="alphaLcParenR"/>
            </a:pPr>
            <a:endParaRPr lang="pl-PL" sz="15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</a:pPr>
            <a:endParaRPr lang="pl-PL" sz="1500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0"/>
              </a:spcBef>
              <a:buFont typeface="Calibri" pitchFamily="34" charset="0"/>
              <a:buAutoNum type="alphaLcParenR"/>
            </a:pPr>
            <a:endParaRPr lang="pl-PL" sz="1500" dirty="0" smtClean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0"/>
              </a:spcBef>
              <a:buFont typeface="Calibri" pitchFamily="34" charset="0"/>
              <a:buAutoNum type="alphaLcParenR"/>
            </a:pPr>
            <a:endParaRPr lang="pl-PL" sz="1500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0"/>
              </a:spcBef>
              <a:buFont typeface="Calibri" pitchFamily="34" charset="0"/>
              <a:buAutoNum type="alphaLcParenR"/>
            </a:pPr>
            <a:r>
              <a:rPr lang="pl-PL" sz="1600" dirty="0" smtClean="0">
                <a:solidFill>
                  <a:prstClr val="black"/>
                </a:solidFill>
              </a:rPr>
              <a:t>jedna </a:t>
            </a:r>
            <a:r>
              <a:rPr lang="pl-PL" sz="1600" dirty="0">
                <a:solidFill>
                  <a:prstClr val="black"/>
                </a:solidFill>
              </a:rPr>
              <a:t>jednostka gospodarcza posiada w drugiej jednostce gospodarczej </a:t>
            </a:r>
            <a:r>
              <a:rPr lang="pl-PL" sz="1600" u="sng" dirty="0">
                <a:solidFill>
                  <a:prstClr val="black"/>
                </a:solidFill>
              </a:rPr>
              <a:t>większość praw głosu</a:t>
            </a:r>
            <a:r>
              <a:rPr lang="pl-PL" sz="1600" dirty="0">
                <a:solidFill>
                  <a:prstClr val="black"/>
                </a:solidFill>
              </a:rPr>
              <a:t> akcjonariuszy, wspólników lub członków; </a:t>
            </a:r>
          </a:p>
          <a:p>
            <a:pPr marL="457200" lvl="0" indent="-457200">
              <a:spcBef>
                <a:spcPts val="0"/>
              </a:spcBef>
              <a:buFont typeface="Calibri" pitchFamily="34" charset="0"/>
              <a:buAutoNum type="alphaLcParenR"/>
            </a:pPr>
            <a:r>
              <a:rPr lang="pl-PL" sz="1600" dirty="0">
                <a:solidFill>
                  <a:prstClr val="black"/>
                </a:solidFill>
              </a:rPr>
              <a:t>jedna jednostka gospodarcza </a:t>
            </a:r>
            <a:r>
              <a:rPr lang="pl-PL" sz="1600" u="sng" dirty="0">
                <a:solidFill>
                  <a:prstClr val="black"/>
                </a:solidFill>
              </a:rPr>
              <a:t>ma prawo wyznaczyć lub odwołać większość członków organu</a:t>
            </a:r>
            <a:r>
              <a:rPr lang="pl-PL" sz="1600" dirty="0">
                <a:solidFill>
                  <a:prstClr val="black"/>
                </a:solidFill>
              </a:rPr>
              <a:t> administracyjnego, zarządzającego lub nadzorczego innej jednostki gospodarczej; </a:t>
            </a:r>
          </a:p>
          <a:p>
            <a:pPr marL="457200" lvl="0" indent="-457200">
              <a:spcBef>
                <a:spcPts val="0"/>
              </a:spcBef>
              <a:buFont typeface="Calibri" pitchFamily="34" charset="0"/>
              <a:buAutoNum type="alphaLcParenR"/>
            </a:pPr>
            <a:r>
              <a:rPr lang="pl-PL" sz="1600" dirty="0">
                <a:solidFill>
                  <a:prstClr val="black"/>
                </a:solidFill>
              </a:rPr>
              <a:t>jedna jednostka gospodarcza </a:t>
            </a:r>
            <a:r>
              <a:rPr lang="pl-PL" sz="1600" u="sng" dirty="0">
                <a:solidFill>
                  <a:prstClr val="black"/>
                </a:solidFill>
              </a:rPr>
              <a:t>ma prawo wywierać dominujący wpływ </a:t>
            </a:r>
            <a:r>
              <a:rPr lang="pl-PL" sz="1600" dirty="0">
                <a:solidFill>
                  <a:prstClr val="black"/>
                </a:solidFill>
              </a:rPr>
              <a:t>na inną jednostkę gospodarczą </a:t>
            </a:r>
            <a:r>
              <a:rPr lang="pl-PL" sz="1600" u="sng" dirty="0">
                <a:solidFill>
                  <a:prstClr val="black"/>
                </a:solidFill>
              </a:rPr>
              <a:t>zgodnie z umową </a:t>
            </a:r>
            <a:r>
              <a:rPr lang="pl-PL" sz="1600" dirty="0">
                <a:solidFill>
                  <a:prstClr val="black"/>
                </a:solidFill>
              </a:rPr>
              <a:t>zawartą z tą jednostką lub postanowieniami w jej akcie założycielskim lub umowie spółki; </a:t>
            </a:r>
          </a:p>
          <a:p>
            <a:pPr marL="457200" lvl="0" indent="-457200">
              <a:spcBef>
                <a:spcPts val="0"/>
              </a:spcBef>
              <a:buFont typeface="Calibri" pitchFamily="34" charset="0"/>
              <a:buAutoNum type="alphaLcParenR"/>
            </a:pPr>
            <a:r>
              <a:rPr lang="pl-PL" sz="1600" dirty="0">
                <a:solidFill>
                  <a:prstClr val="black"/>
                </a:solidFill>
              </a:rPr>
              <a:t>jedna jednostka gospodarcza, która jest akcjonariuszem lub wspólnikiem w innej jednostce gospodarczej lub jej członkiem, </a:t>
            </a:r>
            <a:r>
              <a:rPr lang="pl-PL" sz="1600" u="sng" dirty="0">
                <a:solidFill>
                  <a:prstClr val="black"/>
                </a:solidFill>
              </a:rPr>
              <a:t>samodzielnie kontroluje,</a:t>
            </a:r>
            <a:r>
              <a:rPr lang="pl-PL" sz="1600" dirty="0">
                <a:solidFill>
                  <a:prstClr val="black"/>
                </a:solidFill>
              </a:rPr>
              <a:t> zgodnie z porozumieniem z innymi akcjonariuszami, wspólnikami lub członkami tej jednostki, większość praw głosu akcjonariuszy, wspólników lub członków tej jednostki. </a:t>
            </a:r>
          </a:p>
          <a:p>
            <a:pPr marL="457200" lvl="0" indent="-457200">
              <a:spcBef>
                <a:spcPts val="0"/>
              </a:spcBef>
            </a:pPr>
            <a:endParaRPr lang="pl-PL" sz="1600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0"/>
              </a:spcBef>
            </a:pPr>
            <a:r>
              <a:rPr lang="pl-PL" sz="1600" dirty="0">
                <a:solidFill>
                  <a:prstClr val="black"/>
                </a:solidFill>
              </a:rPr>
              <a:t>	Jednostki gospodarcze pozostające w jakimkolwiek ze stosunków, o których mowa powyżej w lit. a)–d), za pośrednictwem jednej innej jednostki gospodarczej lub kilku innych jednostek gospodarczych również są uznawane za jedno przedsiębiorstwo</a:t>
            </a:r>
            <a:endParaRPr lang="pl-PL" sz="16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434747"/>
            <a:ext cx="4170025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03895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839578"/>
          </a:xfrm>
        </p:spPr>
        <p:txBody>
          <a:bodyPr/>
          <a:lstStyle/>
          <a:p>
            <a:pPr algn="ctr"/>
            <a:r>
              <a:rPr lang="pl-PL" dirty="0" smtClean="0"/>
              <a:t>Pomoc de </a:t>
            </a:r>
            <a:r>
              <a:rPr lang="pl-PL" dirty="0" err="1" smtClean="0"/>
              <a:t>minimis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340768"/>
            <a:ext cx="7615262" cy="4785395"/>
          </a:xfrm>
        </p:spPr>
        <p:txBody>
          <a:bodyPr/>
          <a:lstStyle/>
          <a:p>
            <a:pPr marL="0" lvl="0" indent="0">
              <a:spcBef>
                <a:spcPts val="0"/>
              </a:spcBef>
              <a:defRPr/>
            </a:pPr>
            <a:r>
              <a:rPr lang="pl-PL" sz="1800" dirty="0">
                <a:solidFill>
                  <a:prstClr val="black"/>
                </a:solidFill>
              </a:rPr>
              <a:t>Jednostki gospodarcze powiązane wyłącznie dlatego, że każda z nich jest bezpośrednio związana z organem publicznym nie są traktowane jako wzajemnie powiązane</a:t>
            </a:r>
            <a:r>
              <a:rPr lang="pl-PL" sz="18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spcBef>
                <a:spcPts val="0"/>
              </a:spcBef>
              <a:defRPr/>
            </a:pPr>
            <a:endParaRPr lang="pl-PL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defRPr/>
            </a:pPr>
            <a:r>
              <a:rPr lang="pl-PL" sz="1800" dirty="0" smtClean="0">
                <a:solidFill>
                  <a:prstClr val="black"/>
                </a:solidFill>
              </a:rPr>
              <a:t>W przypadku powiązań za pośrednictwem osoby fizycznej, należy </a:t>
            </a:r>
            <a:r>
              <a:rPr lang="pl-PL" sz="1800" dirty="0">
                <a:solidFill>
                  <a:prstClr val="black"/>
                </a:solidFill>
              </a:rPr>
              <a:t>brać pod uwagę powiązania za pośrednictwem </a:t>
            </a:r>
            <a:r>
              <a:rPr lang="pl-PL" sz="1800" u="sng" dirty="0">
                <a:solidFill>
                  <a:prstClr val="black"/>
                </a:solidFill>
              </a:rPr>
              <a:t>osoby fizycznej prowadzącej działalność </a:t>
            </a:r>
            <a:r>
              <a:rPr lang="pl-PL" sz="1800" u="sng" dirty="0" smtClean="0">
                <a:solidFill>
                  <a:prstClr val="black"/>
                </a:solidFill>
              </a:rPr>
              <a:t>gospodarczą</a:t>
            </a:r>
            <a:r>
              <a:rPr lang="pl-PL" sz="18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spcBef>
                <a:spcPts val="0"/>
              </a:spcBef>
              <a:defRPr/>
            </a:pPr>
            <a:endParaRPr lang="pl-PL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defRPr/>
            </a:pPr>
            <a:r>
              <a:rPr lang="pl-PL" sz="1800" dirty="0">
                <a:solidFill>
                  <a:prstClr val="black"/>
                </a:solidFill>
              </a:rPr>
              <a:t>Pomoc de </a:t>
            </a:r>
            <a:r>
              <a:rPr lang="pl-PL" sz="1800" dirty="0" err="1">
                <a:solidFill>
                  <a:prstClr val="black"/>
                </a:solidFill>
              </a:rPr>
              <a:t>minimis</a:t>
            </a:r>
            <a:r>
              <a:rPr lang="pl-PL" sz="1800" dirty="0">
                <a:solidFill>
                  <a:prstClr val="black"/>
                </a:solidFill>
              </a:rPr>
              <a:t> w grupie podmiotów tworzących "jedno przedsiębiorstwo" </a:t>
            </a:r>
            <a:r>
              <a:rPr lang="pl-PL" sz="1800" u="sng" dirty="0">
                <a:solidFill>
                  <a:prstClr val="black"/>
                </a:solidFill>
              </a:rPr>
              <a:t>sumuje się tylko w obrębie jednego Państwa Członkowskiego</a:t>
            </a:r>
            <a:r>
              <a:rPr lang="pl-PL" sz="1800" dirty="0">
                <a:solidFill>
                  <a:prstClr val="black"/>
                </a:solidFill>
              </a:rPr>
              <a:t> i bierze się pod uwagę powiązania, które można zidentyfikować w danym Państwie. Jeżeli zatem spółka-matka prowadzi działalność w Niemczech, a spółka-córka w Polsce, wówczas nie sumuje się pomocy de </a:t>
            </a:r>
            <a:r>
              <a:rPr lang="pl-PL" sz="1800" dirty="0" err="1">
                <a:solidFill>
                  <a:prstClr val="black"/>
                </a:solidFill>
              </a:rPr>
              <a:t>minimis</a:t>
            </a:r>
            <a:r>
              <a:rPr lang="pl-PL" sz="1800" dirty="0">
                <a:solidFill>
                  <a:prstClr val="black"/>
                </a:solidFill>
              </a:rPr>
              <a:t> uzyskanej przez oba te podmioty.</a:t>
            </a:r>
          </a:p>
          <a:p>
            <a:pPr marL="0" lvl="0" indent="0" algn="l">
              <a:spcBef>
                <a:spcPts val="0"/>
              </a:spcBef>
              <a:defRPr/>
            </a:pPr>
            <a:r>
              <a:rPr lang="pl-PL" sz="1800" dirty="0">
                <a:solidFill>
                  <a:prstClr val="black"/>
                </a:solidFill>
              </a:rPr>
              <a:t>Również w przypadku, gdy spółka-matka z przykładu powyżej ma drugą spółkę-córkę w Polsce, wówczas nie podlega sumowaniu pomoc de </a:t>
            </a:r>
            <a:r>
              <a:rPr lang="pl-PL" sz="1800" dirty="0" err="1">
                <a:solidFill>
                  <a:prstClr val="black"/>
                </a:solidFill>
              </a:rPr>
              <a:t>minimis</a:t>
            </a:r>
            <a:r>
              <a:rPr lang="pl-PL" sz="1800" dirty="0">
                <a:solidFill>
                  <a:prstClr val="black"/>
                </a:solidFill>
              </a:rPr>
              <a:t> uzyskana przez obie spółki-córki, ponieważ powiązania występują poprzez podmiot spoza </a:t>
            </a:r>
            <a:r>
              <a:rPr lang="pl-PL" sz="1800" dirty="0" smtClean="0">
                <a:solidFill>
                  <a:prstClr val="black"/>
                </a:solidFill>
              </a:rPr>
              <a:t>Polski.</a:t>
            </a:r>
            <a:endParaRPr lang="pl-PL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defRPr/>
            </a:pPr>
            <a:endParaRPr lang="pl-PL" sz="16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defRPr/>
            </a:pPr>
            <a:endParaRPr lang="pl-PL" sz="1600" dirty="0">
              <a:solidFill>
                <a:prstClr val="black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4169777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839578"/>
          </a:xfrm>
        </p:spPr>
        <p:txBody>
          <a:bodyPr/>
          <a:lstStyle/>
          <a:p>
            <a:pPr algn="ctr"/>
            <a:r>
              <a:rPr lang="pl-PL" dirty="0" smtClean="0"/>
              <a:t>Pomoc de </a:t>
            </a:r>
            <a:r>
              <a:rPr lang="pl-PL" dirty="0" err="1" smtClean="0"/>
              <a:t>minimis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412776"/>
            <a:ext cx="7615262" cy="4713387"/>
          </a:xfrm>
        </p:spPr>
        <p:txBody>
          <a:bodyPr>
            <a:normAutofit fontScale="92500" lnSpcReduction="10000"/>
          </a:bodyPr>
          <a:lstStyle/>
          <a:p>
            <a:pPr marL="381000" indent="-381000" eaLnBrk="0" hangingPunct="0">
              <a:spcAft>
                <a:spcPct val="40000"/>
              </a:spcAft>
              <a:buClr>
                <a:srgbClr val="85B400"/>
              </a:buClr>
              <a:buSzPct val="150000"/>
              <a:buFont typeface="Arial" pitchFamily="34" charset="0"/>
              <a:buChar char="•"/>
            </a:pPr>
            <a:r>
              <a:rPr lang="pl-PL" sz="2400" dirty="0"/>
              <a:t>Brak określonych kosztów kwalifikowanych,</a:t>
            </a:r>
          </a:p>
          <a:p>
            <a:pPr marL="381000" indent="-381000" eaLnBrk="0" hangingPunct="0">
              <a:spcAft>
                <a:spcPct val="40000"/>
              </a:spcAft>
              <a:buClr>
                <a:srgbClr val="85B400"/>
              </a:buClr>
              <a:buSzPct val="150000"/>
              <a:buFont typeface="Arial" pitchFamily="34" charset="0"/>
              <a:buChar char="•"/>
            </a:pPr>
            <a:r>
              <a:rPr lang="pl-PL" sz="2400" dirty="0"/>
              <a:t>Brak maksymalnej intensywności pomocy,</a:t>
            </a:r>
          </a:p>
          <a:p>
            <a:pPr marL="381000" indent="-381000" eaLnBrk="0" hangingPunct="0">
              <a:spcAft>
                <a:spcPct val="40000"/>
              </a:spcAft>
              <a:buClr>
                <a:srgbClr val="85B400"/>
              </a:buClr>
              <a:buSzPct val="150000"/>
              <a:buFont typeface="Arial" pitchFamily="34" charset="0"/>
              <a:buChar char="•"/>
            </a:pPr>
            <a:r>
              <a:rPr lang="pl-PL" sz="2400" dirty="0"/>
              <a:t>Brak konieczności wykazania efektu zachęty,</a:t>
            </a:r>
          </a:p>
          <a:p>
            <a:pPr marL="381000" indent="-381000" eaLnBrk="0" hangingPunct="0">
              <a:spcAft>
                <a:spcPct val="40000"/>
              </a:spcAft>
              <a:buClr>
                <a:srgbClr val="85B400"/>
              </a:buClr>
              <a:buSzPct val="150000"/>
              <a:buFont typeface="Arial" pitchFamily="34" charset="0"/>
              <a:buChar char="•"/>
            </a:pPr>
            <a:r>
              <a:rPr lang="pl-PL" sz="2400" dirty="0"/>
              <a:t>Zgodnie z tym rozporządzeniem nie można udzielać pomocy:</a:t>
            </a:r>
          </a:p>
          <a:p>
            <a:pPr marL="381000" indent="-381000" eaLnBrk="0" hangingPunct="0">
              <a:spcAft>
                <a:spcPct val="40000"/>
              </a:spcAft>
              <a:buClr>
                <a:srgbClr val="85B400"/>
              </a:buClr>
              <a:buSzPct val="150000"/>
            </a:pPr>
            <a:r>
              <a:rPr lang="pl-PL" sz="2400" dirty="0"/>
              <a:t>	- w sektorze produkcji pierwotnej produktów rolnych oraz rybołówstwa i akwakultury </a:t>
            </a:r>
            <a:r>
              <a:rPr lang="pl-PL" sz="2400" dirty="0" smtClean="0"/>
              <a:t>(osobne </a:t>
            </a:r>
            <a:r>
              <a:rPr lang="pl-PL" sz="2400" dirty="0"/>
              <a:t>rozporządzenia),</a:t>
            </a:r>
          </a:p>
          <a:p>
            <a:pPr marL="381000" indent="-381000" eaLnBrk="0" hangingPunct="0">
              <a:spcAft>
                <a:spcPct val="40000"/>
              </a:spcAft>
              <a:buClr>
                <a:srgbClr val="85B400"/>
              </a:buClr>
              <a:buSzPct val="150000"/>
            </a:pPr>
            <a:r>
              <a:rPr lang="pl-PL" sz="2400" dirty="0"/>
              <a:t>	- na zakup pojazdów do transportu drogowego towarów</a:t>
            </a:r>
          </a:p>
          <a:p>
            <a:pPr marL="381000" indent="-381000" eaLnBrk="0" hangingPunct="0">
              <a:spcAft>
                <a:spcPct val="40000"/>
              </a:spcAft>
              <a:buClr>
                <a:srgbClr val="85B400"/>
              </a:buClr>
              <a:buSzPct val="150000"/>
            </a:pPr>
            <a:endParaRPr lang="pl-PL" sz="1400" dirty="0"/>
          </a:p>
          <a:p>
            <a:pPr eaLnBrk="0" hangingPunct="0">
              <a:spcAft>
                <a:spcPct val="40000"/>
              </a:spcAft>
              <a:buClr>
                <a:srgbClr val="85B400"/>
              </a:buClr>
              <a:buSzPct val="150000"/>
            </a:pPr>
            <a:r>
              <a:rPr lang="pl-PL" sz="2200" dirty="0" smtClean="0"/>
              <a:t>	Udzielenie </a:t>
            </a:r>
            <a:r>
              <a:rPr lang="pl-PL" sz="2200" dirty="0"/>
              <a:t>pomocy de </a:t>
            </a:r>
            <a:r>
              <a:rPr lang="pl-PL" sz="2200" dirty="0" err="1"/>
              <a:t>minimis</a:t>
            </a:r>
            <a:r>
              <a:rPr lang="pl-PL" sz="2200" dirty="0"/>
              <a:t> potwierdzane jest zaświadczeniem </a:t>
            </a:r>
            <a:r>
              <a:rPr lang="pl-PL" sz="1500" dirty="0"/>
              <a:t>(wzór: w rozporządzeniu Rady Ministrów z dnia 20 marca 2007 r. w sprawie zaświadczeń o pomocy de </a:t>
            </a:r>
            <a:r>
              <a:rPr lang="pl-PL" sz="1500" dirty="0" err="1"/>
              <a:t>minimis</a:t>
            </a:r>
            <a:r>
              <a:rPr lang="pl-PL" sz="1500" dirty="0"/>
              <a:t> i pomocy de </a:t>
            </a:r>
            <a:r>
              <a:rPr lang="pl-PL" sz="1500" dirty="0" err="1"/>
              <a:t>minimis</a:t>
            </a:r>
            <a:r>
              <a:rPr lang="pl-PL" sz="1500" dirty="0"/>
              <a:t> w rolnictwie lub </a:t>
            </a:r>
            <a:r>
              <a:rPr lang="pl-PL" sz="1500" dirty="0" smtClean="0"/>
              <a:t>rybołówstwie, </a:t>
            </a:r>
            <a:r>
              <a:rPr lang="pl-PL" sz="1500" dirty="0"/>
              <a:t>Dz.U.07.53.354, z </a:t>
            </a:r>
            <a:r>
              <a:rPr lang="pl-PL" sz="1500" dirty="0" err="1"/>
              <a:t>późn</a:t>
            </a:r>
            <a:r>
              <a:rPr lang="pl-PL" sz="1500" dirty="0"/>
              <a:t>. zm.)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3057523"/>
      </p:ext>
    </p:extLst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4400" dirty="0" smtClean="0"/>
          </a:p>
          <a:p>
            <a:endParaRPr lang="pl-PL" sz="4400" dirty="0"/>
          </a:p>
          <a:p>
            <a:r>
              <a:rPr lang="pl-PL" sz="4400" dirty="0" smtClean="0"/>
              <a:t>		Pomoc inna niż de </a:t>
            </a:r>
            <a:r>
              <a:rPr lang="pl-PL" sz="4400" dirty="0" err="1" smtClean="0"/>
              <a:t>minimis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2793900095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413792"/>
            <a:ext cx="7615262" cy="1070992"/>
          </a:xfrm>
        </p:spPr>
        <p:txBody>
          <a:bodyPr/>
          <a:lstStyle/>
          <a:p>
            <a:pPr algn="ctr"/>
            <a:r>
              <a:rPr lang="pl-PL" dirty="0" smtClean="0"/>
              <a:t>Co to jest pomoc publiczna?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628800"/>
            <a:ext cx="7571184" cy="4569371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350"/>
              </a:spcBef>
            </a:pPr>
            <a:r>
              <a:rPr lang="pl-PL" altLang="pl-PL" b="1" dirty="0" smtClean="0"/>
              <a:t>	</a:t>
            </a:r>
            <a:r>
              <a:rPr lang="pl-PL" altLang="pl-PL" sz="2200" b="1" dirty="0" smtClean="0"/>
              <a:t>Pomoc </a:t>
            </a:r>
            <a:r>
              <a:rPr lang="pl-PL" altLang="pl-PL" sz="2200" b="1" dirty="0"/>
              <a:t>publiczna jest pojęciem prawa unijnego (prawo konkurencji) i tylko w kontekście przepisów tego porządku prawnego może być interpretowane.</a:t>
            </a:r>
          </a:p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pl-PL" altLang="pl-PL" sz="2200" dirty="0"/>
              <a:t>Art. 107 ust. 1 Traktatu o funkcjonowaniu Unii Europejskiej:</a:t>
            </a:r>
          </a:p>
          <a:p>
            <a:pPr>
              <a:lnSpc>
                <a:spcPct val="95000"/>
              </a:lnSpc>
              <a:spcBef>
                <a:spcPts val="1500"/>
              </a:spcBef>
            </a:pPr>
            <a:r>
              <a:rPr lang="pl-PL" altLang="pl-PL" sz="2200" dirty="0" smtClean="0"/>
              <a:t>	Z </a:t>
            </a:r>
            <a:r>
              <a:rPr lang="pl-PL" altLang="pl-PL" sz="2200" dirty="0"/>
              <a:t>zastrzeżeniem innych postanowień przewidzianych w Traktatach, wszelka pomoc </a:t>
            </a:r>
            <a:r>
              <a:rPr lang="pl-PL" altLang="pl-PL" sz="2200" b="1" dirty="0"/>
              <a:t>przyznawana przez Państwo</a:t>
            </a:r>
            <a:r>
              <a:rPr lang="pl-PL" altLang="pl-PL" sz="2200" dirty="0"/>
              <a:t> Członkowskie lub przy użyciu zasobów państwowych w jakiejkolwiek formie, </a:t>
            </a:r>
            <a:r>
              <a:rPr lang="pl-PL" altLang="pl-PL" sz="2200" b="1" dirty="0"/>
              <a:t>która zakłóca lub grozi zakłóceniem konkurencji</a:t>
            </a:r>
            <a:r>
              <a:rPr lang="pl-PL" altLang="pl-PL" sz="2200" dirty="0"/>
              <a:t> poprzez </a:t>
            </a:r>
            <a:r>
              <a:rPr lang="pl-PL" altLang="pl-PL" sz="2200" b="1" dirty="0"/>
              <a:t>sprzyjanie niektórym przedsiębiorstwom</a:t>
            </a:r>
            <a:r>
              <a:rPr lang="pl-PL" altLang="pl-PL" sz="2200" dirty="0"/>
              <a:t> lub produkcji niektórych towarów, jest niezgodna</a:t>
            </a:r>
            <a:r>
              <a:rPr lang="pl-PL" altLang="pl-PL" sz="2200" b="1" dirty="0"/>
              <a:t> </a:t>
            </a:r>
            <a:r>
              <a:rPr lang="pl-PL" altLang="pl-PL" sz="2200" dirty="0"/>
              <a:t>z rynkiem wewnętrznym w zakresie, w jakim </a:t>
            </a:r>
            <a:r>
              <a:rPr lang="pl-PL" altLang="pl-PL" sz="2200" b="1" dirty="0"/>
              <a:t>wpływa na wymianę handlową między Państwami Członkowskimi</a:t>
            </a:r>
            <a:r>
              <a:rPr lang="pl-PL" altLang="pl-PL" sz="2200" dirty="0"/>
              <a:t>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911586"/>
          </a:xfrm>
        </p:spPr>
        <p:txBody>
          <a:bodyPr/>
          <a:lstStyle/>
          <a:p>
            <a:pPr algn="ctr"/>
            <a:r>
              <a:rPr lang="pl-PL" dirty="0" smtClean="0"/>
              <a:t>Pomoc inna niż de </a:t>
            </a:r>
            <a:r>
              <a:rPr lang="pl-PL" dirty="0" err="1" smtClean="0"/>
              <a:t>minimis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268760"/>
            <a:ext cx="7787208" cy="4857403"/>
          </a:xfrm>
        </p:spPr>
        <p:txBody>
          <a:bodyPr>
            <a:normAutofit/>
          </a:bodyPr>
          <a:lstStyle/>
          <a:p>
            <a:pPr>
              <a:buClr>
                <a:srgbClr val="95CA20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2200" dirty="0" smtClean="0"/>
              <a:t>rozporządzenie </a:t>
            </a:r>
            <a:r>
              <a:rPr lang="pl-PL" sz="2200" dirty="0"/>
              <a:t>Ministra Środowiska z dnia 30 marca 2015 r. w sprawie szczegółowych warunków udzielania </a:t>
            </a:r>
            <a:r>
              <a:rPr lang="pl-PL" sz="2200" b="1" dirty="0"/>
              <a:t>regionalnej pomocy </a:t>
            </a:r>
            <a:r>
              <a:rPr lang="pl-PL" sz="2200" dirty="0"/>
              <a:t>publicznej inwestycyjnej na cele z zakresu ochrony środowiska (Dz. U. z 2015 r. poz. </a:t>
            </a:r>
            <a:r>
              <a:rPr lang="pl-PL" sz="2200" dirty="0" smtClean="0"/>
              <a:t>540, z 2018 r. poz. 787)</a:t>
            </a:r>
          </a:p>
          <a:p>
            <a:pPr>
              <a:buClr>
                <a:srgbClr val="95CA20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2200" dirty="0" smtClean="0"/>
              <a:t>rozporządzenie </a:t>
            </a:r>
            <a:r>
              <a:rPr lang="pl-PL" sz="2200" dirty="0"/>
              <a:t>Ministra Środowiska z dnia 21 grudnia 2015 r. w sprawie szczegółowych warunków udzielania </a:t>
            </a:r>
            <a:r>
              <a:rPr lang="pl-PL" sz="2200" b="1" dirty="0"/>
              <a:t>horyzontalnej pomocy </a:t>
            </a:r>
            <a:r>
              <a:rPr lang="pl-PL" sz="2200" dirty="0"/>
              <a:t>publicznej na cele z zakresu ochrony środowiska (Dz. U. poz. 2250)</a:t>
            </a:r>
          </a:p>
          <a:p>
            <a:pPr marL="0">
              <a:buClr>
                <a:srgbClr val="95CA20"/>
              </a:buClr>
              <a:buSzPct val="150000"/>
            </a:pPr>
            <a:r>
              <a:rPr lang="pl-PL" sz="2200" dirty="0"/>
              <a:t>o</a:t>
            </a:r>
            <a:r>
              <a:rPr lang="pl-PL" sz="2200" dirty="0" smtClean="0"/>
              <a:t>ba oparte </a:t>
            </a:r>
            <a:r>
              <a:rPr lang="pl-PL" sz="2200" dirty="0"/>
              <a:t>na rozporządzeniu Komisji (UE) nr 651/2014 z dnia 17 czerwca 2014 r. </a:t>
            </a:r>
            <a:r>
              <a:rPr lang="pl-PL" sz="2200" dirty="0" smtClean="0"/>
              <a:t>uznającym </a:t>
            </a:r>
            <a:r>
              <a:rPr lang="pl-PL" sz="2200" dirty="0"/>
              <a:t>niektóre rodzaje pomocy za zgodne z rynkiem wewnętrznym w zastosowaniu art. 107 i 108 Traktatu (Dz. Urz. UE L 187 z 26.06.2014 r., str. </a:t>
            </a:r>
            <a:r>
              <a:rPr lang="pl-PL" sz="2200" dirty="0" smtClean="0"/>
              <a:t>1, z </a:t>
            </a:r>
            <a:r>
              <a:rPr lang="pl-PL" sz="2200" dirty="0" err="1" smtClean="0"/>
              <a:t>późn</a:t>
            </a:r>
            <a:r>
              <a:rPr lang="pl-PL" sz="2200" dirty="0" smtClean="0"/>
              <a:t>. zm.)</a:t>
            </a:r>
            <a:endParaRPr lang="pl-PL" sz="2200" dirty="0"/>
          </a:p>
          <a:p>
            <a:pPr>
              <a:buClr>
                <a:srgbClr val="95CA20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2200" dirty="0" smtClean="0"/>
              <a:t>bezpośrednio ww. rozporządzenie Komisji (UE)</a:t>
            </a:r>
            <a:r>
              <a:rPr lang="pl-PL" sz="2200" dirty="0"/>
              <a:t> nr 651/2014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300853"/>
      </p:ext>
    </p:extLst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983594"/>
          </a:xfrm>
        </p:spPr>
        <p:txBody>
          <a:bodyPr/>
          <a:lstStyle/>
          <a:p>
            <a:pPr algn="ctr"/>
            <a:r>
              <a:rPr lang="pl-PL" dirty="0" smtClean="0"/>
              <a:t>Pomoc inna niż de </a:t>
            </a:r>
            <a:r>
              <a:rPr lang="pl-PL" dirty="0" err="1" smtClean="0"/>
              <a:t>minimis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800" dirty="0" smtClean="0"/>
          </a:p>
          <a:p>
            <a:r>
              <a:rPr lang="pl-PL" sz="2400" dirty="0" smtClean="0"/>
              <a:t>Pomocy nie udziela się:</a:t>
            </a:r>
          </a:p>
          <a:p>
            <a:endParaRPr lang="pl-PL" sz="1600" dirty="0" smtClean="0"/>
          </a:p>
          <a:p>
            <a:pPr marL="355600" indent="-355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339966"/>
              </a:buClr>
              <a:buFont typeface="Wingdings" pitchFamily="2" charset="2"/>
              <a:buChar char="v"/>
            </a:pPr>
            <a:r>
              <a:rPr lang="pl-PL" sz="2400" dirty="0"/>
              <a:t>przedsiębiorstwom, na których ciąży obowiązek zwrotu pomocy  wynikający z wcześniejszej decyzji Komisji uznającej pomoc za niezgodną z prawem i z rynkiem </a:t>
            </a:r>
            <a:r>
              <a:rPr lang="pl-PL" sz="2400" dirty="0" smtClean="0"/>
              <a:t>wewnętrznym</a:t>
            </a:r>
            <a:endParaRPr lang="pl-PL" sz="2400" dirty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339966"/>
              </a:buClr>
            </a:pPr>
            <a:endParaRPr lang="pl-PL" sz="1600" dirty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339966"/>
              </a:buClr>
              <a:buFont typeface="Wingdings" pitchFamily="2" charset="2"/>
              <a:buChar char="v"/>
            </a:pPr>
            <a:r>
              <a:rPr lang="pl-PL" sz="2400" dirty="0" smtClean="0"/>
              <a:t>przedsiębiorstwom znajdującym </a:t>
            </a:r>
            <a:r>
              <a:rPr lang="pl-PL" sz="2400" dirty="0"/>
              <a:t>się w trudnej sytuacji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339966"/>
              </a:buClr>
            </a:pPr>
            <a:endParaRPr lang="pl-PL" sz="1600" dirty="0"/>
          </a:p>
          <a:p>
            <a:pPr marL="266700" indent="-2667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339966"/>
              </a:buClr>
              <a:buFont typeface="Wingdings" pitchFamily="2" charset="2"/>
              <a:buChar char="v"/>
            </a:pPr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1240794"/>
      </p:ext>
    </p:extLst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911586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Przedsiębiorca w trudnej sytuacji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268760"/>
            <a:ext cx="7859216" cy="4857403"/>
          </a:xfrm>
        </p:spPr>
        <p:txBody>
          <a:bodyPr>
            <a:normAutofit fontScale="92500" lnSpcReduction="20000"/>
          </a:bodyPr>
          <a:lstStyle/>
          <a:p>
            <a:r>
              <a:rPr lang="pl-PL" altLang="pl-PL" sz="2200" dirty="0"/>
              <a:t>Przedsiębiorca jest w trudnej sytuacji:</a:t>
            </a:r>
          </a:p>
          <a:p>
            <a:pPr>
              <a:spcBef>
                <a:spcPts val="275"/>
              </a:spcBef>
            </a:pPr>
            <a:endParaRPr lang="pl-PL" altLang="pl-PL" sz="2200" dirty="0"/>
          </a:p>
          <a:p>
            <a:pPr>
              <a:spcBef>
                <a:spcPct val="0"/>
              </a:spcBef>
              <a:buFont typeface="Arial" panose="020B0604020202020204" pitchFamily="34" charset="0"/>
              <a:buAutoNum type="alphaLcParenR"/>
            </a:pPr>
            <a:r>
              <a:rPr lang="pl-PL" altLang="pl-PL" sz="2200" dirty="0"/>
              <a:t>  w przypadku spółki z ograniczoną odpowiedzialnością (tj. spółka  akcyjna,  spółka  z  ograniczoną  odpowiedzialnością,  spółka  komandytowo-akcyjna) (innej niż MŚP, które istnieje od mniej niż trzech lat), w przypadku gdy ponad połowa jej subskrybowanego kapitału podstawowego została utracona w efekcie zakumulowanych strat. Taka sytuacja ma miejsce, gdy w wyniku odliczenia od rezerw (i wszystkich innych elementów uznawanych za część środków własnych przedsiębiorstwa) zakumulowanych strat powstaje ujemna skumulowana kwota, która przekracza połowę subskrybowanego kapitału zakładowego;</a:t>
            </a:r>
          </a:p>
          <a:p>
            <a:pPr>
              <a:spcBef>
                <a:spcPct val="0"/>
              </a:spcBef>
            </a:pPr>
            <a:endParaRPr lang="pl-PL" altLang="pl-PL" sz="2200" dirty="0"/>
          </a:p>
          <a:p>
            <a:pPr>
              <a:spcBef>
                <a:spcPct val="0"/>
              </a:spcBef>
              <a:buFont typeface="Arial" panose="020B0604020202020204" pitchFamily="34" charset="0"/>
              <a:buAutoNum type="alphaLcParenR" startAt="2"/>
            </a:pPr>
            <a:r>
              <a:rPr lang="pl-PL" altLang="pl-PL" sz="2200" dirty="0"/>
              <a:t>  w przypadku spółki, w której co najmniej niektórzy członkowie ponoszą nieograniczoną odpowiedzialność za jej zadłużenie (spółka jawna, spółka komandytowa) (innej niż MŚP, które istnieje od mniej niż trzech lat), w przypadku gdy ponad połowa jej kapitału wykazanego w sprawozdaniach finansowych tej spółki została utracona w efekcie zakumulowanych strat;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4129881"/>
      </p:ext>
    </p:extLst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Przedsiębiorca w trudnej sytuacji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64" y="1600200"/>
            <a:ext cx="746143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047267"/>
      </p:ext>
    </p:extLst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476672"/>
            <a:ext cx="7615262" cy="695562"/>
          </a:xfrm>
        </p:spPr>
        <p:txBody>
          <a:bodyPr>
            <a:normAutofit fontScale="90000"/>
          </a:bodyPr>
          <a:lstStyle/>
          <a:p>
            <a:r>
              <a:rPr lang="pl-PL" dirty="0"/>
              <a:t>Przedsiębiorca w trudnej sytuacji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340768"/>
            <a:ext cx="7931224" cy="4785395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pl-PL" altLang="pl-PL" sz="1900" dirty="0"/>
              <a:t>Przedsiębiorca jest w trudnej sytuacji:</a:t>
            </a:r>
          </a:p>
          <a:p>
            <a:pPr>
              <a:spcBef>
                <a:spcPts val="600"/>
              </a:spcBef>
              <a:buFont typeface="Times New Roman" panose="02020603050405020304" pitchFamily="18" charset="0"/>
              <a:buAutoNum type="alphaLcParenR" startAt="3"/>
            </a:pPr>
            <a:r>
              <a:rPr lang="pl-PL" altLang="pl-PL" sz="1900" dirty="0"/>
              <a:t>  jeśli przedsiębiorstwo podlega zbiorowemu postępowaniu w związku z niewypłacalnością lub zgodnie z prawem krajowym spełnia kryteria objęcia takim podstępowaniem na wniosek jej wierzycieli;</a:t>
            </a:r>
          </a:p>
          <a:p>
            <a:pPr>
              <a:spcBef>
                <a:spcPts val="600"/>
              </a:spcBef>
              <a:buFont typeface="Times New Roman" panose="02020603050405020304" pitchFamily="18" charset="0"/>
              <a:buAutoNum type="alphaLcParenR" startAt="4"/>
            </a:pPr>
            <a:r>
              <a:rPr lang="pl-PL" altLang="pl-PL" sz="1900" dirty="0"/>
              <a:t>  jeśli otrzymał pomoc na ratowanie i nie spłacił do tej pory pożyczki ani nie zakończył umowy gwarancji lub otrzymał pomoc na restrukturyzację i nadal podlega planowi restrukturyzacyjnemu (realizuje plan)</a:t>
            </a:r>
          </a:p>
          <a:p>
            <a:pPr>
              <a:spcBef>
                <a:spcPts val="600"/>
              </a:spcBef>
              <a:buFont typeface="Times New Roman" panose="02020603050405020304" pitchFamily="18" charset="0"/>
              <a:buAutoNum type="alphaLcParenR" startAt="4"/>
            </a:pPr>
            <a:r>
              <a:rPr lang="pl-PL" altLang="pl-PL" sz="1900" dirty="0"/>
              <a:t>  w przypadku dużego przedsiębiorstwa, jeśli w ciągu ostatnich dwóch lat:</a:t>
            </a:r>
          </a:p>
          <a:p>
            <a:pPr>
              <a:spcBef>
                <a:spcPts val="600"/>
              </a:spcBef>
            </a:pPr>
            <a:r>
              <a:rPr lang="pl-PL" altLang="pl-PL" sz="1900" dirty="0" smtClean="0"/>
              <a:t>	1</a:t>
            </a:r>
            <a:r>
              <a:rPr lang="pl-PL" altLang="pl-PL" sz="1900" dirty="0"/>
              <a:t>) księgowy stosunek wartości kapitału obcego (pożyczki bankowe, leasing finansowy,  wyemitowane papiery dłużne (pozycje z zobowiązań długo i krótko terminowych wobec pozostałych jednostek, bez dostaw i usług)) do kapitału własnego tego przedsiębiorstwa przekracza 7,5 oraz</a:t>
            </a:r>
          </a:p>
          <a:p>
            <a:pPr>
              <a:spcBef>
                <a:spcPts val="600"/>
              </a:spcBef>
            </a:pPr>
            <a:r>
              <a:rPr lang="pl-PL" altLang="pl-PL" sz="1900" dirty="0" smtClean="0"/>
              <a:t>	2</a:t>
            </a:r>
            <a:r>
              <a:rPr lang="pl-PL" altLang="pl-PL" sz="1900" dirty="0"/>
              <a:t>) wskaźnik pokrycia odsetek (koszt odsetkowy w rachunku zysków i strat) zyskiem EBITDA (zysk (strata) z działalności operacyjnej + amortyzacja) (czyli: EBIDTA/odsetki) tego przedsiębiorstwa wynosi poniżej 1,0.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5214297"/>
      </p:ext>
    </p:extLst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Przedsiębiorca w trudnej sytuacji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50"/>
              </a:spcBef>
              <a:defRPr/>
            </a:pPr>
            <a:endParaRPr lang="pl-PL" altLang="pl-PL" dirty="0" smtClean="0"/>
          </a:p>
          <a:p>
            <a:pPr>
              <a:spcBef>
                <a:spcPts val="350"/>
              </a:spcBef>
              <a:defRPr/>
            </a:pPr>
            <a:r>
              <a:rPr lang="pl-PL" altLang="pl-PL" dirty="0" smtClean="0"/>
              <a:t>	</a:t>
            </a:r>
          </a:p>
          <a:p>
            <a:pPr>
              <a:spcBef>
                <a:spcPts val="350"/>
              </a:spcBef>
              <a:defRPr/>
            </a:pPr>
            <a:r>
              <a:rPr lang="pl-PL" altLang="pl-PL" sz="2400" dirty="0"/>
              <a:t>	</a:t>
            </a:r>
            <a:r>
              <a:rPr lang="pl-PL" altLang="pl-PL" sz="2800" dirty="0" smtClean="0"/>
              <a:t>Badanie </a:t>
            </a:r>
            <a:r>
              <a:rPr lang="pl-PL" altLang="pl-PL" sz="2800" dirty="0"/>
              <a:t>trudnej sytuacji w przypadku przedsiębiorstw </a:t>
            </a:r>
            <a:r>
              <a:rPr lang="pl-PL" altLang="pl-PL" sz="2800" dirty="0" smtClean="0"/>
              <a:t>powiązanych - wyjaśnienia </a:t>
            </a:r>
            <a:r>
              <a:rPr lang="pl-PL" altLang="pl-PL" sz="2800" dirty="0"/>
              <a:t>UOKiK na stronie:</a:t>
            </a:r>
          </a:p>
          <a:p>
            <a:pPr>
              <a:spcBef>
                <a:spcPts val="350"/>
              </a:spcBef>
              <a:defRPr/>
            </a:pPr>
            <a:endParaRPr lang="pl-PL" altLang="pl-PL" dirty="0"/>
          </a:p>
          <a:p>
            <a:pPr>
              <a:spcBef>
                <a:spcPts val="350"/>
              </a:spcBef>
              <a:defRPr/>
            </a:pPr>
            <a:r>
              <a:rPr lang="pl-PL" altLang="pl-PL" dirty="0" smtClean="0">
                <a:hlinkClick r:id="rId2"/>
              </a:rPr>
              <a:t>	</a:t>
            </a:r>
            <a:r>
              <a:rPr lang="pl-PL" altLang="pl-PL" sz="2400" dirty="0" smtClean="0">
                <a:hlinkClick r:id="rId2"/>
              </a:rPr>
              <a:t>https</a:t>
            </a:r>
            <a:r>
              <a:rPr lang="pl-PL" altLang="pl-PL" sz="2400" dirty="0">
                <a:hlinkClick r:id="rId2"/>
              </a:rPr>
              <a:t>://www.uokik.gov.pl/wyjasnienia2.php#faq3030 </a:t>
            </a:r>
            <a:endParaRPr lang="pl-PL" alt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5672863"/>
      </p:ext>
    </p:extLst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5927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Pomoc inna niż de </a:t>
            </a:r>
            <a:r>
              <a:rPr lang="pl-PL" dirty="0" err="1" smtClean="0"/>
              <a:t>minimis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- efekt zachęty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>
            <a:normAutofit lnSpcReduction="10000"/>
          </a:bodyPr>
          <a:lstStyle/>
          <a:p>
            <a:pPr marL="0">
              <a:spcBef>
                <a:spcPts val="400"/>
              </a:spcBef>
              <a:buSzPct val="100000"/>
              <a:defRPr/>
            </a:pPr>
            <a:r>
              <a:rPr lang="pl-PL" altLang="pl-PL" dirty="0"/>
              <a:t>Aby pomoc wywoływała efekt zachęty wniosek musi być złożony przed rozpoczęciem inwestycji, które to rozpoczęcie oznacza:</a:t>
            </a:r>
          </a:p>
          <a:p>
            <a:pPr marL="215900" indent="-215900">
              <a:spcBef>
                <a:spcPts val="400"/>
              </a:spcBef>
              <a:buClr>
                <a:srgbClr val="99FF33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pl-PL" altLang="pl-PL" dirty="0"/>
              <a:t> rozpoczęcie robót budowlanych związanych z inwestycją (przez podjęcie robót budowlanych należy rozumieć rozpoczęcie budowy, o którym mowa w art. 41 ust. 1 ustawy Prawo budowlane), lub </a:t>
            </a:r>
          </a:p>
          <a:p>
            <a:pPr marL="215900" indent="-215900">
              <a:spcBef>
                <a:spcPts val="400"/>
              </a:spcBef>
              <a:buClr>
                <a:srgbClr val="99FF33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pl-PL" altLang="pl-PL" dirty="0"/>
              <a:t> pierwsze prawnie wiążące zobowiązanie do zamówienia urządzeń, lub </a:t>
            </a:r>
          </a:p>
          <a:p>
            <a:pPr marL="215900" indent="-215900">
              <a:spcBef>
                <a:spcPts val="400"/>
              </a:spcBef>
              <a:buClr>
                <a:srgbClr val="99FF33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pl-PL" altLang="pl-PL" dirty="0"/>
              <a:t> zobowiązanie, które sprawia, że inwestycja staje się nieodwracalna, </a:t>
            </a:r>
          </a:p>
          <a:p>
            <a:pPr marL="215900" indent="-215900">
              <a:spcBef>
                <a:spcPts val="400"/>
              </a:spcBef>
              <a:buClr>
                <a:srgbClr val="99FF33"/>
              </a:buClr>
              <a:buSzPct val="45000"/>
              <a:defRPr/>
            </a:pPr>
            <a:r>
              <a:rPr lang="pl-PL" altLang="pl-PL" dirty="0"/>
              <a:t>zależnie od tego, co nastąpi najpierw. </a:t>
            </a:r>
          </a:p>
          <a:p>
            <a:pPr>
              <a:spcBef>
                <a:spcPts val="400"/>
              </a:spcBef>
              <a:buSzPct val="100000"/>
              <a:defRPr/>
            </a:pPr>
            <a:endParaRPr lang="pl-PL" altLang="pl-PL" dirty="0"/>
          </a:p>
          <a:p>
            <a:pPr marL="0">
              <a:spcBef>
                <a:spcPts val="400"/>
              </a:spcBef>
              <a:buSzPct val="100000"/>
              <a:defRPr/>
            </a:pPr>
            <a:r>
              <a:rPr lang="pl-PL" altLang="pl-PL" dirty="0"/>
              <a:t>Ostatni element definicji oznacza przede wszystkim takie zobowiązanie, które powoduje, że z ekonomicznego punktu widzenia byłoby trudno zaniechać inwestycji od chwili powzięcia tego zobowiązania, np. z uwagi na znaczne (z punktu widzenia inwestora) straty finansowe, które inwestor musiałby ponieść w przypadku rezygnacji z inwestycji.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6601926"/>
      </p:ext>
    </p:extLst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61526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Pomoc inna niż de </a:t>
            </a:r>
            <a:r>
              <a:rPr lang="pl-PL" dirty="0" err="1" smtClean="0"/>
              <a:t>minimis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- efekt zachęty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988841"/>
            <a:ext cx="7615262" cy="3672408"/>
          </a:xfrm>
        </p:spPr>
        <p:txBody>
          <a:bodyPr/>
          <a:lstStyle/>
          <a:p>
            <a:r>
              <a:rPr lang="pl-PL" altLang="pl-PL" sz="2400" dirty="0" smtClean="0"/>
              <a:t>	</a:t>
            </a:r>
          </a:p>
          <a:p>
            <a:r>
              <a:rPr lang="pl-PL" altLang="pl-PL" sz="2800" dirty="0"/>
              <a:t>	</a:t>
            </a:r>
            <a:r>
              <a:rPr lang="pl-PL" altLang="pl-PL" sz="3000" dirty="0" smtClean="0"/>
              <a:t>Za </a:t>
            </a:r>
            <a:r>
              <a:rPr lang="pl-PL" altLang="pl-PL" sz="3000" dirty="0"/>
              <a:t>rozpoczęcie inwestycji nie uznaje się w szczególności: prac przygotowawczych takich jak uzyskanie zezwoleń i przeprowadzenie studiów wykonalności, zakupu gruntu.</a:t>
            </a:r>
          </a:p>
          <a:p>
            <a:endParaRPr lang="pl-PL" alt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5583582"/>
      </p:ext>
    </p:extLst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457347"/>
            <a:ext cx="7615262" cy="1143000"/>
          </a:xfrm>
        </p:spPr>
        <p:txBody>
          <a:bodyPr/>
          <a:lstStyle/>
          <a:p>
            <a:pPr algn="ctr"/>
            <a:r>
              <a:rPr lang="pl-PL" dirty="0" smtClean="0"/>
              <a:t>Wielkość przedsiębiorstwa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SzPct val="125000"/>
            </a:pPr>
            <a:endParaRPr lang="pl-PL" dirty="0" smtClean="0"/>
          </a:p>
          <a:p>
            <a:pPr marL="266700" indent="-266700">
              <a:lnSpc>
                <a:spcPct val="90000"/>
              </a:lnSpc>
              <a:buClr>
                <a:srgbClr val="95CA20"/>
              </a:buClr>
              <a:buSzPct val="125000"/>
              <a:buFont typeface="Wingdings" pitchFamily="2" charset="2"/>
              <a:buChar char="Ü"/>
            </a:pPr>
            <a:r>
              <a:rPr lang="pl-PL" sz="2200" dirty="0" smtClean="0"/>
              <a:t> Wielkość </a:t>
            </a:r>
            <a:r>
              <a:rPr lang="pl-PL" sz="2200" dirty="0"/>
              <a:t>przedsiębiorstwa określa się zgodnie z przepisami </a:t>
            </a:r>
            <a:br>
              <a:rPr lang="pl-PL" sz="2200" dirty="0"/>
            </a:br>
            <a:r>
              <a:rPr lang="pl-PL" sz="2200" dirty="0"/>
              <a:t>art. 1-6 Załącznika I do Rozporządzenia Komisji (UE) NR 651/2014 </a:t>
            </a:r>
            <a:r>
              <a:rPr lang="pl-PL" sz="2200" dirty="0" smtClean="0"/>
              <a:t>z </a:t>
            </a:r>
            <a:r>
              <a:rPr lang="pl-PL" sz="2200" dirty="0"/>
              <a:t>dnia 17 czerwca 2014 r. uznającego niektóre rodzaje pomocy za zgodne z rynkiem wewnętrznym w zastosowaniu art. 107 i 108 Traktatu</a:t>
            </a:r>
          </a:p>
          <a:p>
            <a:pPr>
              <a:lnSpc>
                <a:spcPct val="90000"/>
              </a:lnSpc>
              <a:buClr>
                <a:srgbClr val="95CA20"/>
              </a:buClr>
              <a:buSzPct val="125000"/>
            </a:pPr>
            <a:endParaRPr lang="pl-PL" sz="2200" dirty="0"/>
          </a:p>
          <a:p>
            <a:pPr marL="266700" indent="-266700">
              <a:lnSpc>
                <a:spcPct val="90000"/>
              </a:lnSpc>
              <a:buClr>
                <a:srgbClr val="95CA20"/>
              </a:buClr>
              <a:buSzPct val="125000"/>
              <a:buFont typeface="Wingdings" pitchFamily="2" charset="2"/>
              <a:buChar char="Ü"/>
            </a:pPr>
            <a:r>
              <a:rPr lang="pl-PL" sz="2200" dirty="0"/>
              <a:t> Jako dokument posiłkowy można stosować przygotowany przez Komisję </a:t>
            </a:r>
            <a:r>
              <a:rPr lang="pl-PL" sz="2200" dirty="0" smtClean="0"/>
              <a:t>Europejską: „Poradnik dla użytkowników dotyczący definicji MŚP”. </a:t>
            </a:r>
            <a:r>
              <a:rPr lang="pl-PL" sz="1600" dirty="0"/>
              <a:t>(</a:t>
            </a:r>
            <a:r>
              <a:rPr lang="pl-PL" sz="1600" dirty="0">
                <a:hlinkClick r:id="rId2"/>
              </a:rPr>
              <a:t>http://</a:t>
            </a:r>
            <a:r>
              <a:rPr lang="pl-PL" sz="1600" dirty="0" smtClean="0">
                <a:hlinkClick r:id="rId2"/>
              </a:rPr>
              <a:t>ec.europa.eu/DocsRoom/documents/15582/attachments/1/translations</a:t>
            </a:r>
            <a:r>
              <a:rPr lang="pl-PL" sz="1600" dirty="0" smtClean="0"/>
              <a:t> )</a:t>
            </a:r>
          </a:p>
          <a:p>
            <a:pPr marL="0" indent="0">
              <a:lnSpc>
                <a:spcPct val="90000"/>
              </a:lnSpc>
              <a:buClr>
                <a:srgbClr val="95CA20"/>
              </a:buClr>
              <a:buSzPct val="125000"/>
            </a:pPr>
            <a:endParaRPr lang="pl-PL" sz="1400" dirty="0" smtClean="0"/>
          </a:p>
          <a:p>
            <a:pPr marL="266700" indent="-266700">
              <a:lnSpc>
                <a:spcPct val="90000"/>
              </a:lnSpc>
              <a:buClr>
                <a:srgbClr val="95CA20"/>
              </a:buClr>
              <a:buSzPct val="125000"/>
              <a:buFont typeface="Wingdings" pitchFamily="2" charset="2"/>
              <a:buChar char="Ü"/>
            </a:pPr>
            <a:r>
              <a:rPr lang="pl-PL" sz="2200" dirty="0"/>
              <a:t>Strona </a:t>
            </a:r>
            <a:r>
              <a:rPr lang="pl-PL" sz="2200" dirty="0" smtClean="0"/>
              <a:t>NFOŚiGW: </a:t>
            </a:r>
            <a:r>
              <a:rPr lang="pl-PL" sz="2200" dirty="0">
                <a:hlinkClick r:id="rId3"/>
              </a:rPr>
              <a:t>http://www.nfosigw.gov.pl/oferta-finansowania/pomoc-publiczna/wielkoprzedsibiorstwa</a:t>
            </a:r>
            <a:r>
              <a:rPr lang="pl-PL" sz="2200" dirty="0" smtClean="0">
                <a:hlinkClick r:id="rId3"/>
              </a:rPr>
              <a:t>/</a:t>
            </a:r>
            <a:r>
              <a:rPr lang="pl-PL" sz="2200" dirty="0" smtClean="0"/>
              <a:t> </a:t>
            </a:r>
            <a:endParaRPr lang="pl-PL" sz="22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0925464"/>
      </p:ext>
    </p:extLst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1683" y="357175"/>
            <a:ext cx="7615262" cy="822785"/>
          </a:xfrm>
        </p:spPr>
        <p:txBody>
          <a:bodyPr/>
          <a:lstStyle/>
          <a:p>
            <a:pPr algn="ctr"/>
            <a:r>
              <a:rPr lang="pl-PL" dirty="0" smtClean="0"/>
              <a:t>Wielkość przedsiębiorstwa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179960"/>
            <a:ext cx="7615262" cy="4946204"/>
          </a:xfrm>
        </p:spPr>
        <p:txBody>
          <a:bodyPr/>
          <a:lstStyle/>
          <a:p>
            <a:pPr>
              <a:lnSpc>
                <a:spcPct val="85000"/>
              </a:lnSpc>
              <a:spcAft>
                <a:spcPct val="0"/>
              </a:spcAft>
              <a:buClr>
                <a:srgbClr val="00B050"/>
              </a:buClr>
              <a:buSzPct val="110000"/>
              <a:buFont typeface="Wingdings" pitchFamily="2" charset="2"/>
              <a:buChar char="Ü"/>
            </a:pPr>
            <a:r>
              <a:rPr lang="pl-PL" sz="1400" b="1" dirty="0"/>
              <a:t> </a:t>
            </a:r>
            <a:r>
              <a:rPr lang="pl-PL" sz="1600" b="1" dirty="0"/>
              <a:t>Rozróżnia się przedsiębiorstwa:</a:t>
            </a:r>
          </a:p>
          <a:p>
            <a:pPr lvl="2">
              <a:lnSpc>
                <a:spcPct val="85000"/>
              </a:lnSpc>
              <a:spcAft>
                <a:spcPct val="0"/>
              </a:spcAft>
            </a:pPr>
            <a:r>
              <a:rPr lang="pl-PL" sz="1600" b="1" dirty="0"/>
              <a:t>Mikro</a:t>
            </a:r>
          </a:p>
          <a:p>
            <a:pPr lvl="2">
              <a:lnSpc>
                <a:spcPct val="85000"/>
              </a:lnSpc>
              <a:spcAft>
                <a:spcPct val="0"/>
              </a:spcAft>
            </a:pPr>
            <a:r>
              <a:rPr lang="pl-PL" sz="1600" b="1" dirty="0"/>
              <a:t>Małe</a:t>
            </a:r>
          </a:p>
          <a:p>
            <a:pPr lvl="2">
              <a:lnSpc>
                <a:spcPct val="85000"/>
              </a:lnSpc>
              <a:spcAft>
                <a:spcPct val="0"/>
              </a:spcAft>
            </a:pPr>
            <a:r>
              <a:rPr lang="pl-PL" sz="1600" b="1" dirty="0"/>
              <a:t>Średnie</a:t>
            </a:r>
          </a:p>
          <a:p>
            <a:pPr lvl="2">
              <a:lnSpc>
                <a:spcPct val="85000"/>
              </a:lnSpc>
              <a:spcAft>
                <a:spcPct val="0"/>
              </a:spcAft>
            </a:pPr>
            <a:r>
              <a:rPr lang="pl-PL" sz="1600" b="1" dirty="0"/>
              <a:t>Inne (duże)</a:t>
            </a:r>
          </a:p>
          <a:p>
            <a:pPr>
              <a:lnSpc>
                <a:spcPct val="85000"/>
              </a:lnSpc>
              <a:spcAft>
                <a:spcPct val="0"/>
              </a:spcAft>
            </a:pPr>
            <a:endParaRPr lang="pl-PL" sz="1600" dirty="0"/>
          </a:p>
          <a:p>
            <a:pPr>
              <a:lnSpc>
                <a:spcPct val="85000"/>
              </a:lnSpc>
              <a:spcAft>
                <a:spcPct val="0"/>
              </a:spcAft>
              <a:buClr>
                <a:srgbClr val="00B050"/>
              </a:buClr>
              <a:buSzPct val="110000"/>
              <a:buFont typeface="Wingdings" pitchFamily="2" charset="2"/>
              <a:buChar char="Ü"/>
            </a:pPr>
            <a:r>
              <a:rPr lang="pl-PL" sz="1600" dirty="0"/>
              <a:t> Wielkość przedsiębiorstwa – kategorie kwalifikujące:</a:t>
            </a:r>
          </a:p>
          <a:p>
            <a:pPr lvl="2">
              <a:lnSpc>
                <a:spcPct val="85000"/>
              </a:lnSpc>
              <a:spcAft>
                <a:spcPct val="0"/>
              </a:spcAft>
            </a:pPr>
            <a:r>
              <a:rPr lang="pl-PL" sz="1600" dirty="0"/>
              <a:t>zatrudnienie,</a:t>
            </a:r>
          </a:p>
          <a:p>
            <a:pPr lvl="2">
              <a:lnSpc>
                <a:spcPct val="85000"/>
              </a:lnSpc>
              <a:spcAft>
                <a:spcPct val="0"/>
              </a:spcAft>
            </a:pPr>
            <a:r>
              <a:rPr lang="pl-PL" sz="1600" dirty="0"/>
              <a:t>roczny obrót i/lub bilans roczny,</a:t>
            </a:r>
          </a:p>
          <a:p>
            <a:pPr lvl="2">
              <a:lnSpc>
                <a:spcPct val="85000"/>
              </a:lnSpc>
              <a:spcAft>
                <a:spcPct val="0"/>
              </a:spcAft>
            </a:pPr>
            <a:r>
              <a:rPr lang="pl-PL" sz="1600" dirty="0"/>
              <a:t>kryterium niezależności (rozróżnia się przedsiębiorstwa niezależne, partnerskie i powiązane)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103447"/>
            <a:ext cx="8402521" cy="2122742"/>
          </a:xfrm>
          <a:prstGeom prst="rect">
            <a:avLst/>
          </a:prstGeom>
        </p:spPr>
      </p:pic>
      <p:sp>
        <p:nvSpPr>
          <p:cNvPr id="5" name="Rectangle 80"/>
          <p:cNvSpPr>
            <a:spLocks noChangeArrowheads="1"/>
          </p:cNvSpPr>
          <p:nvPr/>
        </p:nvSpPr>
        <p:spPr bwMode="auto">
          <a:xfrm>
            <a:off x="3779912" y="4797152"/>
            <a:ext cx="336550" cy="304800"/>
          </a:xfrm>
          <a:prstGeom prst="rect">
            <a:avLst/>
          </a:prstGeom>
          <a:solidFill>
            <a:srgbClr val="66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80975" indent="-180975" algn="ctr"/>
            <a:r>
              <a:rPr lang="pl-PL" dirty="0">
                <a:solidFill>
                  <a:schemeClr val="tx1"/>
                </a:solidFill>
                <a:effectLst/>
              </a:rPr>
              <a:t>  i  </a:t>
            </a:r>
          </a:p>
        </p:txBody>
      </p:sp>
      <p:sp>
        <p:nvSpPr>
          <p:cNvPr id="6" name="Rectangle 80"/>
          <p:cNvSpPr>
            <a:spLocks noChangeArrowheads="1"/>
          </p:cNvSpPr>
          <p:nvPr/>
        </p:nvSpPr>
        <p:spPr bwMode="auto">
          <a:xfrm>
            <a:off x="3779912" y="5270018"/>
            <a:ext cx="336550" cy="304800"/>
          </a:xfrm>
          <a:prstGeom prst="rect">
            <a:avLst/>
          </a:prstGeom>
          <a:solidFill>
            <a:srgbClr val="66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80975" indent="-180975" algn="ctr"/>
            <a:r>
              <a:rPr lang="pl-PL" dirty="0">
                <a:solidFill>
                  <a:schemeClr val="tx1"/>
                </a:solidFill>
                <a:effectLst/>
              </a:rPr>
              <a:t>  i  </a:t>
            </a:r>
          </a:p>
        </p:txBody>
      </p:sp>
      <p:sp>
        <p:nvSpPr>
          <p:cNvPr id="7" name="Rectangle 80"/>
          <p:cNvSpPr>
            <a:spLocks noChangeArrowheads="1"/>
          </p:cNvSpPr>
          <p:nvPr/>
        </p:nvSpPr>
        <p:spPr bwMode="auto">
          <a:xfrm>
            <a:off x="3797296" y="5745163"/>
            <a:ext cx="336550" cy="304800"/>
          </a:xfrm>
          <a:prstGeom prst="rect">
            <a:avLst/>
          </a:prstGeom>
          <a:solidFill>
            <a:srgbClr val="66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80975" indent="-180975" algn="ctr"/>
            <a:r>
              <a:rPr lang="pl-PL" dirty="0">
                <a:solidFill>
                  <a:schemeClr val="tx1"/>
                </a:solidFill>
                <a:effectLst/>
              </a:rPr>
              <a:t>  i  </a:t>
            </a:r>
          </a:p>
        </p:txBody>
      </p:sp>
      <p:sp>
        <p:nvSpPr>
          <p:cNvPr id="8" name="Rectangle 70"/>
          <p:cNvSpPr>
            <a:spLocks noChangeArrowheads="1"/>
          </p:cNvSpPr>
          <p:nvPr/>
        </p:nvSpPr>
        <p:spPr bwMode="auto">
          <a:xfrm>
            <a:off x="6240460" y="4802514"/>
            <a:ext cx="339725" cy="304800"/>
          </a:xfrm>
          <a:prstGeom prst="rect">
            <a:avLst/>
          </a:prstGeom>
          <a:solidFill>
            <a:srgbClr val="66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80975" indent="-180975" algn="ctr"/>
            <a:r>
              <a:rPr lang="pl-PL" dirty="0">
                <a:solidFill>
                  <a:schemeClr val="tx1"/>
                </a:solidFill>
                <a:effectLst/>
              </a:rPr>
              <a:t>lub</a:t>
            </a:r>
          </a:p>
        </p:txBody>
      </p:sp>
      <p:sp>
        <p:nvSpPr>
          <p:cNvPr id="9" name="Rectangle 70"/>
          <p:cNvSpPr>
            <a:spLocks noChangeArrowheads="1"/>
          </p:cNvSpPr>
          <p:nvPr/>
        </p:nvSpPr>
        <p:spPr bwMode="auto">
          <a:xfrm>
            <a:off x="6240460" y="5268123"/>
            <a:ext cx="339725" cy="304800"/>
          </a:xfrm>
          <a:prstGeom prst="rect">
            <a:avLst/>
          </a:prstGeom>
          <a:solidFill>
            <a:srgbClr val="66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80975" indent="-180975" algn="ctr"/>
            <a:r>
              <a:rPr lang="pl-PL" dirty="0">
                <a:solidFill>
                  <a:schemeClr val="tx1"/>
                </a:solidFill>
                <a:effectLst/>
              </a:rPr>
              <a:t>lub</a:t>
            </a:r>
          </a:p>
        </p:txBody>
      </p:sp>
      <p:sp>
        <p:nvSpPr>
          <p:cNvPr id="10" name="Rectangle 70"/>
          <p:cNvSpPr>
            <a:spLocks noChangeArrowheads="1"/>
          </p:cNvSpPr>
          <p:nvPr/>
        </p:nvSpPr>
        <p:spPr bwMode="auto">
          <a:xfrm>
            <a:off x="6240460" y="5749502"/>
            <a:ext cx="339725" cy="304800"/>
          </a:xfrm>
          <a:prstGeom prst="rect">
            <a:avLst/>
          </a:prstGeom>
          <a:solidFill>
            <a:srgbClr val="66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80975" indent="-180975" algn="ctr"/>
            <a:r>
              <a:rPr lang="pl-PL" dirty="0">
                <a:solidFill>
                  <a:schemeClr val="tx1"/>
                </a:solidFill>
                <a:effectLst/>
              </a:rPr>
              <a:t>lub</a:t>
            </a:r>
          </a:p>
        </p:txBody>
      </p:sp>
    </p:spTree>
    <p:extLst>
      <p:ext uri="{BB962C8B-B14F-4D97-AF65-F5344CB8AC3E}">
        <p14:creationId xmlns:p14="http://schemas.microsoft.com/office/powerpoint/2010/main" val="1512561187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Co to jest pomoc publiczna?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pl-PL" altLang="pl-PL" b="1" dirty="0"/>
              <a:t>Przesłanki występowania pomocy publicznej: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99CC00"/>
              </a:buClr>
            </a:pPr>
            <a:endParaRPr lang="pl-PL" altLang="pl-PL" b="1" dirty="0"/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99CC00"/>
              </a:buClr>
              <a:buFont typeface="Arial" panose="020B0604020202020204" pitchFamily="34" charset="0"/>
              <a:buChar char="•"/>
            </a:pPr>
            <a:r>
              <a:rPr lang="pl-PL" altLang="pl-PL" dirty="0"/>
              <a:t> beneficjent pomocy - przedsiębiorstwo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99CC00"/>
              </a:buClr>
            </a:pPr>
            <a:endParaRPr lang="pl-PL" altLang="pl-PL" dirty="0"/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99CC00"/>
              </a:buClr>
              <a:buFont typeface="Arial" panose="020B0604020202020204" pitchFamily="34" charset="0"/>
              <a:buChar char="•"/>
            </a:pPr>
            <a:r>
              <a:rPr lang="pl-PL" altLang="pl-PL" dirty="0"/>
              <a:t> środki państwa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99CC00"/>
              </a:buClr>
            </a:pPr>
            <a:endParaRPr lang="pl-PL" altLang="pl-PL" dirty="0"/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99CC00"/>
              </a:buClr>
              <a:buFont typeface="Arial" panose="020B0604020202020204" pitchFamily="34" charset="0"/>
              <a:buChar char="•"/>
            </a:pPr>
            <a:r>
              <a:rPr lang="pl-PL" altLang="pl-PL" dirty="0"/>
              <a:t> korzyść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99CC00"/>
              </a:buClr>
            </a:pPr>
            <a:endParaRPr lang="pl-PL" altLang="pl-PL" dirty="0"/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99CC00"/>
              </a:buClr>
              <a:buFont typeface="Arial" panose="020B0604020202020204" pitchFamily="34" charset="0"/>
              <a:buChar char="•"/>
            </a:pPr>
            <a:r>
              <a:rPr lang="pl-PL" altLang="pl-PL" dirty="0"/>
              <a:t> selektywność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99CC00"/>
              </a:buClr>
            </a:pPr>
            <a:endParaRPr lang="pl-PL" altLang="pl-PL" dirty="0"/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99CC00"/>
              </a:buClr>
              <a:buFont typeface="Arial" panose="020B0604020202020204" pitchFamily="34" charset="0"/>
              <a:buChar char="•"/>
            </a:pPr>
            <a:r>
              <a:rPr lang="pl-PL" altLang="pl-PL" dirty="0"/>
              <a:t> zakłócenie lub groźba zakłócenia konkurencji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99CC00"/>
              </a:buClr>
            </a:pPr>
            <a:endParaRPr lang="pl-PL" altLang="pl-PL" dirty="0"/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99CC00"/>
              </a:buClr>
              <a:buFont typeface="Arial" panose="020B0604020202020204" pitchFamily="34" charset="0"/>
              <a:buChar char="•"/>
            </a:pPr>
            <a:r>
              <a:rPr lang="pl-PL" altLang="pl-PL" dirty="0"/>
              <a:t> wpływ na wymianę handlową między państwami </a:t>
            </a:r>
            <a:r>
              <a:rPr lang="pl-PL" altLang="pl-PL" dirty="0" smtClean="0"/>
              <a:t>członkowskimi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Clr>
                <a:srgbClr val="99CC00"/>
              </a:buClr>
            </a:pPr>
            <a:endParaRPr lang="pl-PL" altLang="pl-PL" dirty="0"/>
          </a:p>
          <a:p>
            <a:r>
              <a:rPr lang="pl-PL" sz="1800" b="1" dirty="0" smtClean="0">
                <a:solidFill>
                  <a:srgbClr val="FF0000"/>
                </a:solidFill>
              </a:rPr>
              <a:t>Ważne! </a:t>
            </a:r>
            <a:r>
              <a:rPr lang="pl-PL" sz="1800" dirty="0" smtClean="0"/>
              <a:t>Zawiadomienie Komisji w sprawie pojęcia pomocy państwa w 	rozumieniu art. 107 ust. 1 Traktatu o funkcjonowaniu Unii Europejskiej 	(Dz. Urz. UE C 262, z 9.07.2016 r., str. 1)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635439589"/>
      </p:ext>
    </p:extLst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911586"/>
          </a:xfrm>
        </p:spPr>
        <p:txBody>
          <a:bodyPr/>
          <a:lstStyle/>
          <a:p>
            <a:pPr algn="ctr"/>
            <a:r>
              <a:rPr lang="pl-PL" dirty="0" smtClean="0"/>
              <a:t>Wielkość przedsiębiorstwa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412776"/>
            <a:ext cx="7615262" cy="4824536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</a:pPr>
            <a:r>
              <a:rPr lang="pl-PL" sz="2200" b="1" u="sng" dirty="0"/>
              <a:t>Główne zasady dotyczące ustalania danych przedsiębiorstwa</a:t>
            </a:r>
          </a:p>
          <a:p>
            <a:pPr>
              <a:spcAft>
                <a:spcPts val="600"/>
              </a:spcAft>
            </a:pPr>
            <a:endParaRPr lang="pl-PL" sz="1100" u="sng" dirty="0"/>
          </a:p>
          <a:p>
            <a:pPr>
              <a:spcAft>
                <a:spcPts val="600"/>
              </a:spcAft>
              <a:buClr>
                <a:srgbClr val="95CA20"/>
              </a:buClr>
              <a:buSzPct val="125000"/>
              <a:buFont typeface="Wingdings" pitchFamily="2" charset="2"/>
              <a:buChar char="Ü"/>
            </a:pPr>
            <a:r>
              <a:rPr lang="pl-PL" dirty="0"/>
              <a:t>Przedsiębiorstwo </a:t>
            </a:r>
            <a:r>
              <a:rPr lang="pl-PL" b="1" dirty="0"/>
              <a:t>niezależne</a:t>
            </a:r>
            <a:r>
              <a:rPr lang="pl-PL" dirty="0"/>
              <a:t>  (</a:t>
            </a:r>
            <a:r>
              <a:rPr lang="pl-PL" b="1" dirty="0"/>
              <a:t>samodzielne</a:t>
            </a:r>
            <a:r>
              <a:rPr lang="pl-PL" dirty="0"/>
              <a:t>) –  tylko dane własne</a:t>
            </a:r>
          </a:p>
          <a:p>
            <a:pPr>
              <a:spcAft>
                <a:spcPts val="600"/>
              </a:spcAft>
              <a:buClr>
                <a:srgbClr val="95CA20"/>
              </a:buClr>
              <a:buSzPct val="125000"/>
              <a:buFont typeface="Wingdings" pitchFamily="2" charset="2"/>
              <a:buChar char="Ü"/>
            </a:pPr>
            <a:r>
              <a:rPr lang="pl-PL" dirty="0"/>
              <a:t>Przedsiębiorstwo </a:t>
            </a:r>
            <a:r>
              <a:rPr lang="pl-PL" b="1" dirty="0"/>
              <a:t>partnerskie</a:t>
            </a:r>
            <a:r>
              <a:rPr lang="pl-PL" dirty="0"/>
              <a:t> (od 25% do 50% udziałów lub akcji) – dane własne plus dane przedsiębiorstw partnerskich, proporcjonalnie do udziału</a:t>
            </a:r>
          </a:p>
          <a:p>
            <a:pPr>
              <a:spcAft>
                <a:spcPts val="600"/>
              </a:spcAft>
              <a:buClr>
                <a:srgbClr val="95CA20"/>
              </a:buClr>
              <a:buSzPct val="125000"/>
              <a:buFont typeface="Wingdings" pitchFamily="2" charset="2"/>
              <a:buChar char="Ü"/>
            </a:pPr>
            <a:r>
              <a:rPr lang="pl-PL" dirty="0"/>
              <a:t>Przedsiębiorstwo </a:t>
            </a:r>
            <a:r>
              <a:rPr lang="pl-PL" b="1" dirty="0"/>
              <a:t>związane</a:t>
            </a:r>
            <a:r>
              <a:rPr lang="pl-PL" dirty="0"/>
              <a:t> (</a:t>
            </a:r>
            <a:r>
              <a:rPr lang="pl-PL" b="1" dirty="0"/>
              <a:t>powiązane)</a:t>
            </a:r>
            <a:r>
              <a:rPr lang="pl-PL" dirty="0"/>
              <a:t> – (powyżej 50% udziałów lub </a:t>
            </a:r>
            <a:r>
              <a:rPr lang="pl-PL" dirty="0" smtClean="0"/>
              <a:t>akcji/inny rodzaj kontroli) </a:t>
            </a:r>
            <a:r>
              <a:rPr lang="pl-PL" dirty="0"/>
              <a:t>– dane własne plus 100% danych przedsiębiorstw </a:t>
            </a:r>
            <a:r>
              <a:rPr lang="pl-PL" dirty="0" smtClean="0"/>
              <a:t>powiązanych</a:t>
            </a:r>
          </a:p>
          <a:p>
            <a:pPr marL="0" indent="0">
              <a:spcAft>
                <a:spcPts val="600"/>
              </a:spcAft>
              <a:buSzPct val="125000"/>
            </a:pPr>
            <a:endParaRPr lang="pl-PL" dirty="0"/>
          </a:p>
          <a:p>
            <a:r>
              <a:rPr lang="pl-PL" dirty="0" smtClean="0"/>
              <a:t>	Zasadniczo </a:t>
            </a:r>
            <a:r>
              <a:rPr lang="pl-PL" dirty="0"/>
              <a:t>przedsiębiorstwo nie może być uznane za małe lub średnie przedsiębiorstwo, jeżeli 25% lub więcej jego kapitału lub głosów jest kontrolowane bezpośrednio lub pośrednio, łącznie lub indywidualnie, przez jeden lub kilka podmiotów publicznych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0690353"/>
      </p:ext>
    </p:extLst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588011"/>
            <a:ext cx="7615262" cy="767570"/>
          </a:xfrm>
        </p:spPr>
        <p:txBody>
          <a:bodyPr/>
          <a:lstStyle/>
          <a:p>
            <a:pPr algn="ctr"/>
            <a:r>
              <a:rPr lang="pl-PL" dirty="0" smtClean="0"/>
              <a:t>Intensywność pomocy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1666" y="1412776"/>
            <a:ext cx="7615262" cy="4680520"/>
          </a:xfrm>
        </p:spPr>
        <p:txBody>
          <a:bodyPr>
            <a:normAutofit fontScale="92500" lnSpcReduction="10000"/>
          </a:bodyPr>
          <a:lstStyle/>
          <a:p>
            <a:endParaRPr lang="pl-PL" altLang="pl-PL" dirty="0" smtClean="0"/>
          </a:p>
          <a:p>
            <a:endParaRPr lang="pl-PL" altLang="pl-PL" dirty="0"/>
          </a:p>
          <a:p>
            <a:endParaRPr lang="pl-PL" altLang="pl-PL" dirty="0" smtClean="0"/>
          </a:p>
          <a:p>
            <a:endParaRPr lang="pl-PL" altLang="pl-PL" dirty="0"/>
          </a:p>
          <a:p>
            <a:pPr marL="0"/>
            <a:endParaRPr lang="pl-PL" altLang="pl-PL" sz="800" dirty="0" smtClean="0"/>
          </a:p>
          <a:p>
            <a:pPr marL="0"/>
            <a:r>
              <a:rPr lang="pl-PL" altLang="pl-PL" dirty="0" smtClean="0"/>
              <a:t>Miernikiem </a:t>
            </a:r>
            <a:r>
              <a:rPr lang="pl-PL" altLang="pl-PL" dirty="0"/>
              <a:t>wartości udzielanej pomocy publicznej jest tzw. ekwiwalent dotacji brutto (</a:t>
            </a:r>
            <a:r>
              <a:rPr lang="pl-PL" altLang="pl-PL" b="1" dirty="0"/>
              <a:t>EDB</a:t>
            </a:r>
            <a:r>
              <a:rPr lang="pl-PL" altLang="pl-PL" dirty="0"/>
              <a:t>), tj. faktyczna wielkość przysporzenia dla beneficjenta </a:t>
            </a:r>
            <a:r>
              <a:rPr lang="pl-PL" altLang="pl-PL" dirty="0" smtClean="0"/>
              <a:t>(</a:t>
            </a:r>
            <a:r>
              <a:rPr lang="pl-PL" altLang="pl-PL" dirty="0" smtClean="0">
                <a:solidFill>
                  <a:srgbClr val="FF0000"/>
                </a:solidFill>
              </a:rPr>
              <a:t>całkowita pomoc w ramach projektu!</a:t>
            </a:r>
            <a:r>
              <a:rPr lang="pl-PL" altLang="pl-PL" dirty="0" smtClean="0"/>
              <a:t>) – </a:t>
            </a:r>
            <a:r>
              <a:rPr lang="pl-PL" altLang="pl-PL" b="1" dirty="0">
                <a:solidFill>
                  <a:srgbClr val="FF0000"/>
                </a:solidFill>
              </a:rPr>
              <a:t>nie mylić z kwotą dofinansowania</a:t>
            </a:r>
            <a:r>
              <a:rPr lang="pl-PL" altLang="pl-PL" b="1" dirty="0" smtClean="0">
                <a:solidFill>
                  <a:srgbClr val="FF0000"/>
                </a:solidFill>
              </a:rPr>
              <a:t>!</a:t>
            </a:r>
          </a:p>
          <a:p>
            <a:endParaRPr lang="pl-PL" altLang="pl-PL" b="1" dirty="0" smtClean="0">
              <a:solidFill>
                <a:srgbClr val="FF0000"/>
              </a:solidFill>
            </a:endParaRPr>
          </a:p>
          <a:p>
            <a:pPr marL="0"/>
            <a:r>
              <a:rPr lang="pl-PL" altLang="pl-PL" dirty="0" smtClean="0">
                <a:solidFill>
                  <a:srgbClr val="000000"/>
                </a:solidFill>
              </a:rPr>
              <a:t>Intensywność pomocy ustala się w oparciu o lokalizację inwestycji, a nie siedzibę wnioskodawcy!</a:t>
            </a:r>
          </a:p>
          <a:p>
            <a:endParaRPr lang="pl-PL" altLang="pl-PL" dirty="0">
              <a:solidFill>
                <a:srgbClr val="000000"/>
              </a:solidFill>
            </a:endParaRPr>
          </a:p>
          <a:p>
            <a:pPr marL="0"/>
            <a:r>
              <a:rPr lang="pl-PL" altLang="pl-PL" sz="1800" dirty="0" smtClean="0">
                <a:solidFill>
                  <a:srgbClr val="000000"/>
                </a:solidFill>
              </a:rPr>
              <a:t>EDB można </a:t>
            </a:r>
            <a:r>
              <a:rPr lang="pl-PL" altLang="pl-PL" sz="1800" dirty="0">
                <a:solidFill>
                  <a:srgbClr val="000000"/>
                </a:solidFill>
              </a:rPr>
              <a:t>wyliczyć posługując </a:t>
            </a:r>
            <a:r>
              <a:rPr lang="pl-PL" altLang="pl-PL" sz="1800" dirty="0" smtClean="0">
                <a:solidFill>
                  <a:srgbClr val="000000"/>
                </a:solidFill>
              </a:rPr>
              <a:t>się kalkulatorem </a:t>
            </a:r>
            <a:r>
              <a:rPr lang="pl-PL" altLang="pl-PL" sz="1800" dirty="0" err="1" smtClean="0">
                <a:solidFill>
                  <a:srgbClr val="000000"/>
                </a:solidFill>
              </a:rPr>
              <a:t>edb</a:t>
            </a:r>
            <a:r>
              <a:rPr lang="pl-PL" altLang="pl-PL" sz="1800" dirty="0" smtClean="0">
                <a:solidFill>
                  <a:srgbClr val="000000"/>
                </a:solidFill>
              </a:rPr>
              <a:t> znajdującym się na stronie: </a:t>
            </a:r>
            <a:r>
              <a:rPr lang="pl-PL" altLang="pl-PL" sz="1800" dirty="0">
                <a:solidFill>
                  <a:srgbClr val="000000"/>
                </a:solidFill>
                <a:hlinkClick r:id="rId2"/>
              </a:rPr>
              <a:t>http://www.nfosigw.gov.pl/oferta-finansowania/pomoc-publiczna/kalkulatory-pomocy-publicznej</a:t>
            </a:r>
            <a:r>
              <a:rPr lang="pl-PL" altLang="pl-PL" sz="1800" dirty="0" smtClean="0">
                <a:solidFill>
                  <a:srgbClr val="000000"/>
                </a:solidFill>
                <a:hlinkClick r:id="rId2"/>
              </a:rPr>
              <a:t>/</a:t>
            </a:r>
            <a:r>
              <a:rPr lang="pl-PL" altLang="pl-PL" sz="1800" dirty="0" smtClean="0">
                <a:solidFill>
                  <a:srgbClr val="000000"/>
                </a:solidFill>
              </a:rPr>
              <a:t> </a:t>
            </a:r>
            <a:endParaRPr lang="pl-PL" altLang="pl-PL" sz="1800" dirty="0">
              <a:solidFill>
                <a:srgbClr val="000000"/>
              </a:solidFill>
            </a:endParaRPr>
          </a:p>
          <a:p>
            <a:endParaRPr lang="pl-PL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83014" y="1955332"/>
            <a:ext cx="280987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1000"/>
              </a:spcBef>
              <a:buClrTx/>
              <a:buFontTx/>
              <a:buNone/>
            </a:pPr>
            <a:r>
              <a:rPr lang="pl-PL" altLang="pl-PL" b="1" dirty="0">
                <a:latin typeface="Calibri" panose="020F0502020204030204" pitchFamily="34" charset="0"/>
              </a:rPr>
              <a:t>Intensywność pomocy</a:t>
            </a:r>
            <a:r>
              <a:rPr lang="pl-PL" altLang="pl-PL" sz="1600" b="1" dirty="0">
                <a:latin typeface="Calibri" panose="020F0502020204030204" pitchFamily="34" charset="0"/>
              </a:rPr>
              <a:t> =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67944" y="1715010"/>
            <a:ext cx="3476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875"/>
              </a:spcBef>
              <a:buClrTx/>
              <a:buFontTx/>
              <a:buNone/>
            </a:pPr>
            <a:r>
              <a:rPr lang="pl-PL" altLang="pl-PL" sz="1600" dirty="0"/>
              <a:t>Wartość pomocy publicznej (EDB)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239" y="2155321"/>
            <a:ext cx="4052887" cy="1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13059" y="2270194"/>
            <a:ext cx="4319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75"/>
              </a:spcBef>
              <a:buClrTx/>
              <a:buFontTx/>
              <a:buNone/>
            </a:pPr>
            <a:r>
              <a:rPr lang="pl-PL" altLang="pl-PL" sz="1400" dirty="0"/>
              <a:t>  </a:t>
            </a:r>
            <a:r>
              <a:rPr lang="pl-PL" altLang="pl-PL" sz="1600" dirty="0"/>
              <a:t>Koszty kwalifikujące się do objęcia pomocą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4013059" y="2155321"/>
            <a:ext cx="41593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09139"/>
      </p:ext>
    </p:extLst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2511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sz="3600" dirty="0" smtClean="0"/>
              <a:t>EDB </a:t>
            </a:r>
            <a:r>
              <a:rPr lang="pl-PL" altLang="pl-PL" sz="3600" dirty="0"/>
              <a:t>wnioskowanego </a:t>
            </a:r>
            <a:r>
              <a:rPr lang="pl-PL" altLang="pl-PL" sz="3600" dirty="0" smtClean="0"/>
              <a:t>dofinansowania </a:t>
            </a:r>
            <a:br>
              <a:rPr lang="pl-PL" altLang="pl-PL" sz="3600" dirty="0" smtClean="0"/>
            </a:br>
            <a:r>
              <a:rPr lang="pl-PL" altLang="pl-PL" sz="3600" dirty="0" smtClean="0"/>
              <a:t>– dane do kalkulatora</a:t>
            </a:r>
            <a:r>
              <a:rPr lang="pl-PL" altLang="pl-PL" dirty="0"/>
              <a:t/>
            </a:r>
            <a:br>
              <a:rPr lang="pl-PL" alt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1689" y="1484784"/>
            <a:ext cx="8147248" cy="4968552"/>
          </a:xfrm>
        </p:spPr>
        <p:txBody>
          <a:bodyPr>
            <a:normAutofit fontScale="62500" lnSpcReduction="20000"/>
          </a:bodyPr>
          <a:lstStyle/>
          <a:p>
            <a:pPr marL="0">
              <a:spcBef>
                <a:spcPts val="600"/>
              </a:spcBef>
            </a:pPr>
            <a:endParaRPr lang="pl-PL" altLang="pl-PL" sz="2400" b="1" dirty="0" smtClean="0"/>
          </a:p>
          <a:p>
            <a:pPr marL="0">
              <a:spcBef>
                <a:spcPts val="600"/>
              </a:spcBef>
            </a:pPr>
            <a:r>
              <a:rPr lang="pl-PL" altLang="pl-PL" sz="2400" b="1" dirty="0" smtClean="0"/>
              <a:t>Komunikat </a:t>
            </a:r>
            <a:r>
              <a:rPr lang="pl-PL" altLang="pl-PL" sz="2400" b="1" dirty="0"/>
              <a:t>Komisji w sprawie zmiany metody ustalania stóp referencyjnych </a:t>
            </a:r>
            <a:r>
              <a:rPr lang="pl-PL" altLang="pl-PL" sz="2400" b="1" dirty="0" smtClean="0"/>
              <a:t>i </a:t>
            </a:r>
            <a:r>
              <a:rPr lang="pl-PL" altLang="pl-PL" sz="2400" b="1" dirty="0"/>
              <a:t>dyskontowych (Dz. Urz. UE C 14 z 19.01.2008 r. str. 6)</a:t>
            </a:r>
          </a:p>
          <a:p>
            <a:pPr>
              <a:spcBef>
                <a:spcPts val="600"/>
              </a:spcBef>
            </a:pPr>
            <a:endParaRPr lang="pl-PL" altLang="pl-PL" sz="1800" b="1" dirty="0"/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85B400"/>
              </a:buClr>
              <a:buSzPct val="120000"/>
              <a:buFont typeface="Arial" panose="020B0604020202020204" pitchFamily="34" charset="0"/>
              <a:buChar char="•"/>
            </a:pPr>
            <a:r>
              <a:rPr lang="pl-PL" altLang="pl-PL" sz="2400" b="1" dirty="0"/>
              <a:t>Stopa bazowa</a:t>
            </a:r>
            <a:r>
              <a:rPr lang="pl-PL" altLang="pl-PL" sz="2400" dirty="0"/>
              <a:t> obliczana dla każdego Państwa Członkowskiego w oparciu o jednoroczną stopę IBOR (</a:t>
            </a:r>
            <a:r>
              <a:rPr lang="pl-PL" altLang="pl-PL" sz="2400" i="1" dirty="0"/>
              <a:t>Interbank </a:t>
            </a:r>
            <a:r>
              <a:rPr lang="pl-PL" altLang="pl-PL" sz="2400" i="1" dirty="0" err="1"/>
              <a:t>Offered</a:t>
            </a:r>
            <a:r>
              <a:rPr lang="pl-PL" altLang="pl-PL" sz="2400" i="1" dirty="0"/>
              <a:t> </a:t>
            </a:r>
            <a:r>
              <a:rPr lang="pl-PL" altLang="pl-PL" sz="2400" i="1" dirty="0" err="1"/>
              <a:t>Rate</a:t>
            </a:r>
            <a:r>
              <a:rPr lang="pl-PL" altLang="pl-PL" sz="2400" i="1" dirty="0"/>
              <a:t> </a:t>
            </a:r>
            <a:r>
              <a:rPr lang="pl-PL" altLang="pl-PL" sz="2400" dirty="0"/>
              <a:t>- wysokość oprocentowania pożyczek) zarejestrowaną we wrześniu, październiku i listopadzie poprzedniego roku (obowiązuje od dnia 1 stycznia – aktualizacja każdorazowo gdy średnia stopa obliczona za trzy poprzednie miesiące odbiega o więcej niż 15% od stopy obowiązującej). </a:t>
            </a:r>
          </a:p>
          <a:p>
            <a:pPr>
              <a:spcBef>
                <a:spcPct val="0"/>
              </a:spcBef>
              <a:spcAft>
                <a:spcPts val="1200"/>
              </a:spcAft>
              <a:buSzPct val="120000"/>
            </a:pPr>
            <a:r>
              <a:rPr lang="pl-PL" altLang="pl-PL" sz="2400" dirty="0"/>
              <a:t>	Obecnie w Polsce obowiązuje stopa bazowa w wysokości </a:t>
            </a:r>
            <a:r>
              <a:rPr lang="pl-PL" altLang="pl-PL" sz="2400" b="1" dirty="0" smtClean="0"/>
              <a:t>1,85% </a:t>
            </a:r>
            <a:r>
              <a:rPr lang="pl-PL" altLang="pl-PL" sz="2300" dirty="0"/>
              <a:t>(od </a:t>
            </a:r>
            <a:r>
              <a:rPr lang="pl-PL" altLang="pl-PL" sz="2300" dirty="0" smtClean="0"/>
              <a:t>01.01.2018 </a:t>
            </a:r>
            <a:r>
              <a:rPr lang="pl-PL" altLang="pl-PL" sz="2300" dirty="0"/>
              <a:t>r</a:t>
            </a:r>
            <a:r>
              <a:rPr lang="pl-PL" altLang="pl-PL" sz="2300" dirty="0" smtClean="0"/>
              <a:t>., od 2019 r. - ?)</a:t>
            </a:r>
            <a:r>
              <a:rPr lang="pl-PL" altLang="pl-PL" sz="2300" b="1" dirty="0" smtClean="0"/>
              <a:t> 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85B400"/>
              </a:buClr>
              <a:buSzPct val="120000"/>
              <a:buFont typeface="Arial" panose="020B0604020202020204" pitchFamily="34" charset="0"/>
              <a:buChar char="•"/>
            </a:pPr>
            <a:r>
              <a:rPr lang="pl-PL" altLang="pl-PL" sz="2400" b="1" dirty="0" smtClean="0"/>
              <a:t>Stopa </a:t>
            </a:r>
            <a:r>
              <a:rPr lang="pl-PL" altLang="pl-PL" sz="2400" b="1" dirty="0"/>
              <a:t>dyskontowa</a:t>
            </a:r>
            <a:r>
              <a:rPr lang="pl-PL" altLang="pl-PL" sz="2400" dirty="0"/>
              <a:t> = stopa bazowa + 1 punkt proc. (100 punktów bazowych) – </a:t>
            </a:r>
            <a:r>
              <a:rPr lang="pl-PL" altLang="pl-PL" sz="2400" b="1" dirty="0" smtClean="0"/>
              <a:t>2,85%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Clr>
                <a:srgbClr val="85B400"/>
              </a:buClr>
              <a:buSzPct val="120000"/>
            </a:pPr>
            <a:endParaRPr lang="pl-PL" altLang="pl-PL" sz="2200" b="1" dirty="0" smtClean="0"/>
          </a:p>
          <a:p>
            <a:pPr marL="0" indent="0">
              <a:spcBef>
                <a:spcPct val="0"/>
              </a:spcBef>
              <a:spcAft>
                <a:spcPts val="1200"/>
              </a:spcAft>
              <a:buClr>
                <a:srgbClr val="85B400"/>
              </a:buClr>
              <a:buSzPct val="120000"/>
            </a:pPr>
            <a:r>
              <a:rPr lang="pl-PL" altLang="pl-PL" sz="2400" b="1" u="sng" dirty="0"/>
              <a:t>Dodatkowo do pożyczki preferencyjnej</a:t>
            </a:r>
            <a:r>
              <a:rPr lang="pl-PL" altLang="pl-PL" sz="2400" b="1" dirty="0"/>
              <a:t>: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85B400"/>
              </a:buClr>
              <a:buSzPct val="120000"/>
              <a:buFont typeface="Arial" panose="020B0604020202020204" pitchFamily="34" charset="0"/>
              <a:buChar char="•"/>
            </a:pPr>
            <a:r>
              <a:rPr lang="pl-PL" altLang="pl-PL" sz="2400" b="1" dirty="0" smtClean="0"/>
              <a:t>Stopa </a:t>
            </a:r>
            <a:r>
              <a:rPr lang="pl-PL" altLang="pl-PL" sz="2400" b="1" dirty="0"/>
              <a:t>referencyjna</a:t>
            </a:r>
            <a:r>
              <a:rPr lang="pl-PL" altLang="pl-PL" sz="2400" dirty="0"/>
              <a:t> = stopa bazowa + marża</a:t>
            </a:r>
          </a:p>
          <a:p>
            <a:pPr>
              <a:spcBef>
                <a:spcPct val="0"/>
              </a:spcBef>
              <a:spcAft>
                <a:spcPts val="600"/>
              </a:spcAft>
              <a:buSzPct val="120000"/>
            </a:pPr>
            <a:r>
              <a:rPr lang="pl-PL" altLang="pl-PL" sz="2400" dirty="0"/>
              <a:t>	Marża może wynosić od 60 do 1 000 pkt bazowych, w zależności od ratingu przedsiębiorstwa i poziomu zabezpieczeń.</a:t>
            </a:r>
          </a:p>
          <a:p>
            <a:pPr>
              <a:spcBef>
                <a:spcPct val="0"/>
              </a:spcBef>
              <a:spcAft>
                <a:spcPts val="600"/>
              </a:spcAft>
              <a:buSzPct val="120000"/>
            </a:pPr>
            <a:endParaRPr lang="pl-PL" altLang="pl-PL" sz="2300" dirty="0"/>
          </a:p>
          <a:p>
            <a:pPr marL="0">
              <a:spcBef>
                <a:spcPct val="0"/>
              </a:spcBef>
              <a:spcAft>
                <a:spcPts val="700"/>
              </a:spcAft>
            </a:pPr>
            <a:r>
              <a:rPr lang="pl-PL" altLang="pl-PL" sz="2300" dirty="0">
                <a:cs typeface="Arial" panose="020B0604020202020204" pitchFamily="34" charset="0"/>
              </a:rPr>
              <a:t>Samodzielne ustalenie ratingu – Arkusz kalkulacyjny na stronie: </a:t>
            </a:r>
            <a:r>
              <a:rPr lang="pl-PL" altLang="pl-PL" sz="2300" dirty="0">
                <a:cs typeface="Arial" panose="020B0604020202020204" pitchFamily="34" charset="0"/>
                <a:hlinkClick r:id="rId2"/>
              </a:rPr>
              <a:t>http://www.nfosigw.gov.pl/oferta-finansowania/pomoc-publiczna/kalkulatory-pomocy-publicznej</a:t>
            </a:r>
            <a:r>
              <a:rPr lang="pl-PL" altLang="pl-PL" sz="2300" dirty="0" smtClean="0">
                <a:cs typeface="Arial" panose="020B0604020202020204" pitchFamily="34" charset="0"/>
                <a:hlinkClick r:id="rId2"/>
              </a:rPr>
              <a:t>/</a:t>
            </a:r>
            <a:r>
              <a:rPr lang="pl-PL" altLang="pl-PL" sz="2300" dirty="0" smtClean="0">
                <a:cs typeface="Arial" panose="020B0604020202020204" pitchFamily="34" charset="0"/>
              </a:rPr>
              <a:t> </a:t>
            </a:r>
            <a:endParaRPr lang="pl-PL" altLang="pl-PL" sz="23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4704232"/>
      </p:ext>
    </p:extLst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69556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Koszty kwalifikowane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196752"/>
            <a:ext cx="7615262" cy="4929411"/>
          </a:xfrm>
        </p:spPr>
        <p:txBody>
          <a:bodyPr>
            <a:normAutofit/>
          </a:bodyPr>
          <a:lstStyle/>
          <a:p>
            <a:r>
              <a:rPr lang="pl-PL" dirty="0" smtClean="0"/>
              <a:t>	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pl-PL" dirty="0" smtClean="0"/>
              <a:t>Koszty kwalifikowane zasadniczo określone w rozporządzeniach (np. w przypadku pomocy regionalnej określone w rozporządzeniu MŚ)</a:t>
            </a:r>
          </a:p>
          <a:p>
            <a:endParaRPr lang="pl-PL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pl-PL" dirty="0" smtClean="0"/>
              <a:t>W przypadku pomocy regionalnej/na ochronę środowiska nie kwalifikuje się:</a:t>
            </a:r>
          </a:p>
          <a:p>
            <a:pPr>
              <a:buFontTx/>
              <a:buChar char="-"/>
            </a:pPr>
            <a:r>
              <a:rPr lang="pl-PL" dirty="0" smtClean="0"/>
              <a:t>wydatków poniesionych </a:t>
            </a:r>
            <a:r>
              <a:rPr lang="pl-PL" dirty="0"/>
              <a:t>na informację i promocję, szkolenie personelu, audyty ex </a:t>
            </a:r>
            <a:r>
              <a:rPr lang="pl-PL" dirty="0" err="1"/>
              <a:t>ante</a:t>
            </a:r>
            <a:r>
              <a:rPr lang="pl-PL" dirty="0"/>
              <a:t> i ex </a:t>
            </a:r>
            <a:r>
              <a:rPr lang="pl-PL" dirty="0" smtClean="0"/>
              <a:t>post. </a:t>
            </a:r>
          </a:p>
          <a:p>
            <a:pPr>
              <a:buFontTx/>
              <a:buChar char="-"/>
            </a:pPr>
            <a:r>
              <a:rPr lang="pl-PL" dirty="0" smtClean="0"/>
              <a:t>wydatków poniesionych </a:t>
            </a:r>
            <a:r>
              <a:rPr lang="pl-PL" dirty="0"/>
              <a:t>przed złożeniem wniosku o dofinansowanie. </a:t>
            </a:r>
          </a:p>
          <a:p>
            <a:endParaRPr lang="pl-PL" sz="1600" dirty="0" smtClean="0"/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339966"/>
              </a:buClr>
            </a:pP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2986675"/>
      </p:ext>
    </p:extLst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69556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Pomoc regionalna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196752"/>
            <a:ext cx="7615262" cy="4929411"/>
          </a:xfrm>
        </p:spPr>
        <p:txBody>
          <a:bodyPr>
            <a:normAutofit/>
          </a:bodyPr>
          <a:lstStyle/>
          <a:p>
            <a:r>
              <a:rPr lang="pl-PL" dirty="0" smtClean="0"/>
              <a:t>	Pomocy regionalnej na zasadach </a:t>
            </a:r>
            <a:r>
              <a:rPr lang="pl-PL" dirty="0"/>
              <a:t>rozporządzenia Ministra Środowiska z dnia 30 marca 2015 r. </a:t>
            </a:r>
            <a:r>
              <a:rPr lang="pl-PL" dirty="0" smtClean="0"/>
              <a:t>nie można udzielać w następujących sektorach:</a:t>
            </a:r>
          </a:p>
          <a:p>
            <a:endParaRPr lang="pl-PL" sz="1600" dirty="0" smtClean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339966"/>
              </a:buClr>
              <a:buFont typeface="Wingdings" pitchFamily="2" charset="2"/>
              <a:buChar char="v"/>
            </a:pPr>
            <a:r>
              <a:rPr lang="pl-PL" dirty="0"/>
              <a:t> wytwarzanie energii, jej dystrybucja i infrastruktura </a:t>
            </a:r>
            <a:endParaRPr lang="pl-PL" dirty="0" smtClean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339966"/>
              </a:buClr>
              <a:buFont typeface="Wingdings" pitchFamily="2" charset="2"/>
              <a:buChar char="v"/>
            </a:pPr>
            <a:r>
              <a:rPr lang="pl-PL" dirty="0" smtClean="0"/>
              <a:t> hutnictwo </a:t>
            </a:r>
            <a:r>
              <a:rPr lang="pl-PL" dirty="0"/>
              <a:t>żelaza i stali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339966"/>
              </a:buClr>
              <a:buFont typeface="Wingdings" pitchFamily="2" charset="2"/>
              <a:buChar char="v"/>
            </a:pPr>
            <a:r>
              <a:rPr lang="pl-PL" dirty="0"/>
              <a:t> górnictwo węgla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339966"/>
              </a:buClr>
              <a:buFont typeface="Wingdings" pitchFamily="2" charset="2"/>
              <a:buChar char="v"/>
            </a:pPr>
            <a:r>
              <a:rPr lang="pl-PL" dirty="0"/>
              <a:t> budownictwo okrętowe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339966"/>
              </a:buClr>
              <a:buFont typeface="Wingdings" pitchFamily="2" charset="2"/>
              <a:buChar char="v"/>
            </a:pPr>
            <a:r>
              <a:rPr lang="pl-PL" dirty="0"/>
              <a:t> włókna syntetyczne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339966"/>
              </a:buClr>
              <a:buFont typeface="Wingdings" pitchFamily="2" charset="2"/>
              <a:buChar char="v"/>
            </a:pPr>
            <a:r>
              <a:rPr lang="pl-PL" dirty="0"/>
              <a:t> transport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339966"/>
              </a:buClr>
              <a:buFont typeface="Wingdings" pitchFamily="2" charset="2"/>
              <a:buChar char="v"/>
            </a:pPr>
            <a:r>
              <a:rPr lang="pl-PL" dirty="0"/>
              <a:t> rybołówstwo i akwakultura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339966"/>
              </a:buClr>
              <a:buFont typeface="Wingdings" pitchFamily="2" charset="2"/>
              <a:buChar char="v"/>
            </a:pPr>
            <a:r>
              <a:rPr lang="pl-PL" dirty="0"/>
              <a:t> rolnictwo w zakresie działalności związanej z produkcją pierwotną produktów, o których mowa w załączniku I do TFUE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3439901"/>
      </p:ext>
    </p:extLst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839578"/>
          </a:xfrm>
        </p:spPr>
        <p:txBody>
          <a:bodyPr/>
          <a:lstStyle/>
          <a:p>
            <a:pPr algn="ctr"/>
            <a:r>
              <a:rPr lang="pl-PL" dirty="0" smtClean="0"/>
              <a:t>Pomoc regionalna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196752"/>
            <a:ext cx="7615262" cy="4929411"/>
          </a:xfrm>
        </p:spPr>
        <p:txBody>
          <a:bodyPr/>
          <a:lstStyle/>
          <a:p>
            <a:pPr>
              <a:buClr>
                <a:srgbClr val="7F7F7F"/>
              </a:buClr>
              <a:defRPr/>
            </a:pPr>
            <a:r>
              <a:rPr lang="pl-PL" sz="2200" b="1" dirty="0"/>
              <a:t>Przedsiębiorcy w regionach (a</a:t>
            </a:r>
            <a:r>
              <a:rPr lang="pl-PL" sz="2200" b="1" dirty="0" smtClean="0"/>
              <a:t>) (wszystkie województwa poza mazowieckim) </a:t>
            </a:r>
            <a:r>
              <a:rPr lang="pl-PL" sz="2200" b="1" dirty="0"/>
              <a:t>oraz  MŚP w regionach (c) (woj. mazowieckie) </a:t>
            </a:r>
            <a:r>
              <a:rPr lang="pl-PL" dirty="0"/>
              <a:t>mogą otrzymać </a:t>
            </a:r>
            <a:r>
              <a:rPr lang="pl-PL" dirty="0" smtClean="0"/>
              <a:t>pomoc:</a:t>
            </a:r>
          </a:p>
          <a:p>
            <a:pPr>
              <a:buClr>
                <a:srgbClr val="7F7F7F"/>
              </a:buClr>
              <a:defRPr/>
            </a:pPr>
            <a:r>
              <a:rPr lang="pl-PL" dirty="0"/>
              <a:t>1</a:t>
            </a:r>
            <a:r>
              <a:rPr lang="pl-PL" dirty="0" smtClean="0"/>
              <a:t>) </a:t>
            </a:r>
            <a:r>
              <a:rPr lang="pl-PL" dirty="0"/>
              <a:t>na </a:t>
            </a:r>
            <a:r>
              <a:rPr lang="pl-PL" u="sng" dirty="0"/>
              <a:t>inwestycję początkową</a:t>
            </a:r>
            <a:r>
              <a:rPr lang="pl-PL" dirty="0"/>
              <a:t>, tj. inwestycję w środki trwałe oraz wartości niematerialne i prawne związane z:</a:t>
            </a:r>
          </a:p>
          <a:p>
            <a:pPr marL="857250" lvl="1" indent="-457200">
              <a:buSzPct val="100000"/>
              <a:defRPr/>
            </a:pPr>
            <a:r>
              <a:rPr lang="pl-PL" dirty="0"/>
              <a:t>utworzeniem nowego zakładu, </a:t>
            </a:r>
          </a:p>
          <a:p>
            <a:pPr marL="857250" lvl="1" indent="-457200">
              <a:buSzPct val="100000"/>
              <a:defRPr/>
            </a:pPr>
            <a:r>
              <a:rPr lang="pl-PL" dirty="0"/>
              <a:t>zwiększeniem zdolności produkcyjnej istniejącego zakładu,</a:t>
            </a:r>
          </a:p>
          <a:p>
            <a:pPr marL="857250" lvl="1" indent="-457200">
              <a:buSzPct val="100000"/>
              <a:defRPr/>
            </a:pPr>
            <a:r>
              <a:rPr lang="pl-PL" dirty="0"/>
              <a:t>dywersyfikacją produkcji zakładu przez wprowadzanie produktów uprzednio nieprodukowanych w zakładzie,</a:t>
            </a:r>
          </a:p>
          <a:p>
            <a:pPr marL="857250" lvl="1" indent="-457200">
              <a:buSzPct val="100000"/>
              <a:defRPr/>
            </a:pPr>
            <a:r>
              <a:rPr lang="pl-PL" dirty="0"/>
              <a:t>zasadniczą zmianą procesu produkcyjnego.</a:t>
            </a:r>
          </a:p>
          <a:p>
            <a:pPr>
              <a:defRPr/>
            </a:pPr>
            <a:r>
              <a:rPr lang="pl-PL" dirty="0"/>
              <a:t>lub </a:t>
            </a:r>
            <a:endParaRPr lang="pl-PL" dirty="0" smtClean="0"/>
          </a:p>
          <a:p>
            <a:pPr>
              <a:defRPr/>
            </a:pPr>
            <a:r>
              <a:rPr lang="pl-PL" dirty="0"/>
              <a:t>2</a:t>
            </a:r>
            <a:r>
              <a:rPr lang="pl-PL" dirty="0" smtClean="0"/>
              <a:t>) nabycie </a:t>
            </a:r>
            <a:r>
              <a:rPr lang="pl-PL" dirty="0"/>
              <a:t>aktywów należących do zakładu, który został zamknięty lub zostałby zamknięty, gdyby zakup nie nastąpił, przy czym środki nabywane są przez inwestora niezależnego od zbywcy.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577065"/>
      </p:ext>
    </p:extLst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480625"/>
            <a:ext cx="7615262" cy="767570"/>
          </a:xfrm>
        </p:spPr>
        <p:txBody>
          <a:bodyPr/>
          <a:lstStyle/>
          <a:p>
            <a:pPr algn="ctr"/>
            <a:r>
              <a:rPr lang="pl-PL" dirty="0" smtClean="0"/>
              <a:t>Pomoc regionalna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268760"/>
            <a:ext cx="7615262" cy="4857403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pl-PL" sz="1600" dirty="0"/>
          </a:p>
          <a:p>
            <a:pPr>
              <a:buClr>
                <a:srgbClr val="7F7F7F"/>
              </a:buClr>
              <a:defRPr/>
            </a:pPr>
            <a:r>
              <a:rPr lang="pl-PL" b="1" dirty="0"/>
              <a:t>Duży przedsiębiorca w regionie (c) (tj. woj. mazowieckie) </a:t>
            </a:r>
            <a:r>
              <a:rPr lang="pl-PL" sz="1800" dirty="0"/>
              <a:t>może otrzymać pomoc wyłącznie </a:t>
            </a:r>
            <a:r>
              <a:rPr lang="pl-PL" sz="1800" dirty="0" smtClean="0"/>
              <a:t>na:</a:t>
            </a:r>
          </a:p>
          <a:p>
            <a:pPr>
              <a:buClr>
                <a:srgbClr val="7F7F7F"/>
              </a:buClr>
              <a:defRPr/>
            </a:pPr>
            <a:r>
              <a:rPr lang="pl-PL" sz="1800" dirty="0" smtClean="0"/>
              <a:t>1) </a:t>
            </a:r>
            <a:r>
              <a:rPr lang="pl-PL" sz="1800" u="sng" dirty="0"/>
              <a:t>inwestycję początkową na rzecz nowej działalności gospodarczej</a:t>
            </a:r>
            <a:r>
              <a:rPr lang="pl-PL" sz="1800" dirty="0"/>
              <a:t>, tj. inwestycji w środki trwałe oraz wartości niematerialne i prawne związane z:</a:t>
            </a:r>
          </a:p>
          <a:p>
            <a:pPr marL="857250" lvl="1" indent="-457200">
              <a:buSzPct val="100000"/>
              <a:defRPr/>
            </a:pPr>
            <a:r>
              <a:rPr lang="pl-PL" sz="1800" dirty="0"/>
              <a:t>utworzeniem nowego zakładu, </a:t>
            </a:r>
          </a:p>
          <a:p>
            <a:pPr marL="857250" lvl="1" indent="-457200">
              <a:buSzPct val="100000"/>
              <a:defRPr/>
            </a:pPr>
            <a:r>
              <a:rPr lang="pl-PL" sz="1800" dirty="0"/>
              <a:t>dywersyfikacją produkcji zakładu pod warunkiem że nowa działalność, która ma być prowadzona, nie jest taka sama jak działalność poprzednio prowadzona w danym zakładzie ani podobna do takiej działalności (inny kod NACE).</a:t>
            </a:r>
          </a:p>
          <a:p>
            <a:pPr>
              <a:defRPr/>
            </a:pPr>
            <a:r>
              <a:rPr lang="pl-PL" sz="1800" dirty="0"/>
              <a:t>lub </a:t>
            </a:r>
            <a:endParaRPr lang="pl-PL" sz="1800" dirty="0" smtClean="0"/>
          </a:p>
          <a:p>
            <a:pPr>
              <a:defRPr/>
            </a:pPr>
            <a:r>
              <a:rPr lang="pl-PL" sz="1800" dirty="0" smtClean="0"/>
              <a:t>2)   nabycie </a:t>
            </a:r>
            <a:r>
              <a:rPr lang="pl-PL" sz="1800" dirty="0"/>
              <a:t>aktywów należących do zakładu, który został zamknięty lub zostałby zamknięty, gdyby nie został nabyty, i który jest nabywany przez inwestora niezwiązanego ze sprzedawcą, pod warunkiem że nowa działalność, jaka ma być prowadzona z wykorzystaniem nabytych aktywów, nie jest taka sama, jak działalność prowadzona w zakładzie przed nabyciem ani podobna do takiej działalności.</a:t>
            </a:r>
            <a:endParaRPr lang="pl-PL" sz="1800" u="sng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9619899"/>
      </p:ext>
    </p:extLst>
  </p:cSld>
  <p:clrMapOvr>
    <a:masterClrMapping/>
  </p:clrMapOvr>
  <p:transition spd="med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767570"/>
          </a:xfrm>
        </p:spPr>
        <p:txBody>
          <a:bodyPr/>
          <a:lstStyle/>
          <a:p>
            <a:pPr algn="ctr"/>
            <a:r>
              <a:rPr lang="pl-PL" dirty="0" smtClean="0"/>
              <a:t>Pomoc regionalna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7923" y="1124744"/>
            <a:ext cx="5096405" cy="500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5"/>
          <p:cNvSpPr txBox="1">
            <a:spLocks noChangeArrowheads="1"/>
          </p:cNvSpPr>
          <p:nvPr/>
        </p:nvSpPr>
        <p:spPr bwMode="auto">
          <a:xfrm>
            <a:off x="395536" y="4869160"/>
            <a:ext cx="2786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200" dirty="0"/>
              <a:t>+20% dla mikro i małych przedsiębiorstw</a:t>
            </a:r>
          </a:p>
          <a:p>
            <a:r>
              <a:rPr lang="pl-PL" sz="1200" dirty="0"/>
              <a:t>+10% dla średnich przedsiębiorstw</a:t>
            </a:r>
          </a:p>
        </p:txBody>
      </p:sp>
    </p:spTree>
    <p:extLst>
      <p:ext uri="{BB962C8B-B14F-4D97-AF65-F5344CB8AC3E}">
        <p14:creationId xmlns:p14="http://schemas.microsoft.com/office/powerpoint/2010/main" val="3557119732"/>
      </p:ext>
    </p:extLst>
  </p:cSld>
  <p:clrMapOvr>
    <a:masterClrMapping/>
  </p:clrMapOvr>
  <p:transition spd="med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260648"/>
            <a:ext cx="7615262" cy="998984"/>
          </a:xfrm>
        </p:spPr>
        <p:txBody>
          <a:bodyPr/>
          <a:lstStyle/>
          <a:p>
            <a:pPr algn="ctr"/>
            <a:r>
              <a:rPr lang="pl-PL" dirty="0" smtClean="0"/>
              <a:t>Pomoc regionalna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412776"/>
            <a:ext cx="7615262" cy="464137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pl-PL" b="1" dirty="0"/>
              <a:t>Wkład własny</a:t>
            </a:r>
          </a:p>
          <a:p>
            <a:pPr>
              <a:lnSpc>
                <a:spcPct val="90000"/>
              </a:lnSpc>
            </a:pPr>
            <a:endParaRPr lang="pl-PL" sz="1000" b="1" dirty="0"/>
          </a:p>
          <a:p>
            <a:pPr>
              <a:lnSpc>
                <a:spcPct val="90000"/>
              </a:lnSpc>
            </a:pPr>
            <a:r>
              <a:rPr lang="pl-PL" dirty="0"/>
              <a:t>Warunkiem udzielenia pomocy jest pokrycie przez przedsiębiorcę, ze środków własnych, co najmniej 25% kosztów </a:t>
            </a:r>
            <a:r>
              <a:rPr lang="pl-PL" dirty="0" smtClean="0"/>
              <a:t>kwalifikowanych </a:t>
            </a:r>
            <a:r>
              <a:rPr lang="pl-PL" dirty="0" smtClean="0">
                <a:solidFill>
                  <a:srgbClr val="FF0000"/>
                </a:solidFill>
              </a:rPr>
              <a:t>(ważne zwłaszcza przy łączeniu w ramach fazy W pożyczki z dotacją!)</a:t>
            </a:r>
            <a:r>
              <a:rPr lang="pl-PL" dirty="0" smtClean="0"/>
              <a:t>. </a:t>
            </a:r>
            <a:endParaRPr lang="pl-PL" dirty="0"/>
          </a:p>
          <a:p>
            <a:pPr>
              <a:lnSpc>
                <a:spcPct val="90000"/>
              </a:lnSpc>
            </a:pPr>
            <a:endParaRPr lang="pl-PL" dirty="0"/>
          </a:p>
          <a:p>
            <a:pPr>
              <a:lnSpc>
                <a:spcPct val="90000"/>
              </a:lnSpc>
            </a:pPr>
            <a:r>
              <a:rPr lang="pl-PL" dirty="0"/>
              <a:t>Przez środki własne należy rozumieć środki, które nie zostały uzyskane przez przedsiębiorcę w ramach udzielonego mu wsparcia ze środków publicznych</a:t>
            </a:r>
            <a:r>
              <a:rPr lang="pl-PL" dirty="0" smtClean="0"/>
              <a:t>.</a:t>
            </a:r>
          </a:p>
          <a:p>
            <a:pPr>
              <a:lnSpc>
                <a:spcPct val="90000"/>
              </a:lnSpc>
            </a:pPr>
            <a:endParaRPr lang="pl-PL" dirty="0"/>
          </a:p>
          <a:p>
            <a:pPr>
              <a:lnSpc>
                <a:spcPct val="80000"/>
              </a:lnSpc>
              <a:buClr>
                <a:srgbClr val="339966"/>
              </a:buClr>
            </a:pPr>
            <a:r>
              <a:rPr lang="pl-PL" b="1" dirty="0"/>
              <a:t>Trwałość inwestycji</a:t>
            </a:r>
          </a:p>
          <a:p>
            <a:pPr>
              <a:lnSpc>
                <a:spcPct val="80000"/>
              </a:lnSpc>
              <a:buClr>
                <a:srgbClr val="339966"/>
              </a:buClr>
            </a:pPr>
            <a:endParaRPr lang="pl-PL" dirty="0"/>
          </a:p>
          <a:p>
            <a:pPr>
              <a:lnSpc>
                <a:spcPct val="80000"/>
              </a:lnSpc>
              <a:buClr>
                <a:srgbClr val="339966"/>
              </a:buClr>
              <a:buFont typeface="Wingdings" pitchFamily="2" charset="2"/>
              <a:buChar char="v"/>
            </a:pPr>
            <a:r>
              <a:rPr lang="pl-PL" u="sng" dirty="0"/>
              <a:t>Mikro-, mały i średni przedsiębiorca</a:t>
            </a:r>
            <a:r>
              <a:rPr lang="pl-PL" dirty="0"/>
              <a:t> zobowiązuje się do zapewnienia użytkowania inwestycji przez okres co najmniej </a:t>
            </a:r>
            <a:r>
              <a:rPr lang="pl-PL" u="sng" dirty="0"/>
              <a:t>trzech lat</a:t>
            </a:r>
            <a:r>
              <a:rPr lang="pl-PL" dirty="0"/>
              <a:t> od dnia jej przekazania do użytkowania</a:t>
            </a:r>
          </a:p>
          <a:p>
            <a:pPr>
              <a:lnSpc>
                <a:spcPct val="80000"/>
              </a:lnSpc>
              <a:buClr>
                <a:srgbClr val="339966"/>
              </a:buClr>
            </a:pPr>
            <a:endParaRPr lang="pl-PL" dirty="0"/>
          </a:p>
          <a:p>
            <a:pPr>
              <a:lnSpc>
                <a:spcPct val="80000"/>
              </a:lnSpc>
              <a:buClr>
                <a:srgbClr val="339966"/>
              </a:buClr>
              <a:buFont typeface="Wingdings" pitchFamily="2" charset="2"/>
              <a:buChar char="v"/>
            </a:pPr>
            <a:r>
              <a:rPr lang="pl-PL" dirty="0"/>
              <a:t> </a:t>
            </a:r>
            <a:r>
              <a:rPr lang="pl-PL" u="sng" dirty="0"/>
              <a:t>Duży przedsiębiorca</a:t>
            </a:r>
            <a:r>
              <a:rPr lang="pl-PL" dirty="0"/>
              <a:t> zobowiązuje się do zapewnienia użytkowania inwestycji przez okres co najmniej </a:t>
            </a:r>
            <a:r>
              <a:rPr lang="pl-PL" u="sng" dirty="0"/>
              <a:t>pięciu lat</a:t>
            </a:r>
            <a:r>
              <a:rPr lang="pl-PL" dirty="0"/>
              <a:t>, od dnia jej przekazania do użytkowania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7606979"/>
      </p:ext>
    </p:extLst>
  </p:cSld>
  <p:clrMapOvr>
    <a:masterClrMapping/>
  </p:clrMapOvr>
  <p:transition spd="med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Pomoc na ochronę środowiska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l-PL" sz="2400" b="1" dirty="0" smtClean="0"/>
          </a:p>
          <a:p>
            <a:pPr>
              <a:lnSpc>
                <a:spcPct val="80000"/>
              </a:lnSpc>
            </a:pPr>
            <a:r>
              <a:rPr lang="pl-PL" sz="2600" b="1" dirty="0" smtClean="0"/>
              <a:t>Różnice </a:t>
            </a:r>
            <a:r>
              <a:rPr lang="pl-PL" sz="2600" b="1" dirty="0"/>
              <a:t>w stosunku do pomocy regionalnej </a:t>
            </a:r>
            <a:r>
              <a:rPr lang="pl-PL" sz="2600" b="1" dirty="0" smtClean="0"/>
              <a:t>:</a:t>
            </a:r>
            <a:endParaRPr lang="pl-PL" sz="2600" b="1" dirty="0"/>
          </a:p>
          <a:p>
            <a:pPr marL="0" indent="0">
              <a:lnSpc>
                <a:spcPct val="80000"/>
              </a:lnSpc>
              <a:spcBef>
                <a:spcPct val="55000"/>
              </a:spcBef>
              <a:buClr>
                <a:srgbClr val="00B050"/>
              </a:buClr>
            </a:pPr>
            <a:endParaRPr lang="pl-PL" sz="1000" dirty="0" smtClean="0"/>
          </a:p>
          <a:p>
            <a:pPr>
              <a:lnSpc>
                <a:spcPct val="80000"/>
              </a:lnSpc>
              <a:spcBef>
                <a:spcPct val="35000"/>
              </a:spcBef>
              <a:buClr>
                <a:srgbClr val="00B050"/>
              </a:buClr>
              <a:buFont typeface="Wingdings" pitchFamily="2" charset="2"/>
              <a:buChar char="Ø"/>
            </a:pPr>
            <a:r>
              <a:rPr lang="pl-PL" dirty="0" smtClean="0"/>
              <a:t> </a:t>
            </a:r>
            <a:r>
              <a:rPr lang="pl-PL" sz="2400" dirty="0"/>
              <a:t>przedsięwzięcie nie musi spełniać definicji „inwestycji </a:t>
            </a:r>
            <a:r>
              <a:rPr lang="pl-PL" sz="2400" dirty="0" smtClean="0"/>
              <a:t>początkowej”</a:t>
            </a:r>
          </a:p>
          <a:p>
            <a:pPr marL="0" indent="0">
              <a:lnSpc>
                <a:spcPct val="80000"/>
              </a:lnSpc>
              <a:spcBef>
                <a:spcPct val="35000"/>
              </a:spcBef>
              <a:buClr>
                <a:srgbClr val="00B050"/>
              </a:buClr>
            </a:pPr>
            <a:endParaRPr lang="pl-PL" sz="2400" dirty="0"/>
          </a:p>
          <a:p>
            <a:pPr>
              <a:lnSpc>
                <a:spcPct val="80000"/>
              </a:lnSpc>
              <a:spcBef>
                <a:spcPct val="35000"/>
              </a:spcBef>
              <a:buClr>
                <a:srgbClr val="00B050"/>
              </a:buClr>
              <a:buFont typeface="Wingdings" pitchFamily="2" charset="2"/>
              <a:buChar char="Ø"/>
            </a:pPr>
            <a:r>
              <a:rPr lang="pl-PL" sz="2400" dirty="0"/>
              <a:t>nie wymaga się wkładu własnego beneficjenta na poziomie 25% kosztów </a:t>
            </a:r>
            <a:r>
              <a:rPr lang="pl-PL" sz="2400" dirty="0" smtClean="0"/>
              <a:t>kwalifikowanych</a:t>
            </a:r>
          </a:p>
          <a:p>
            <a:pPr marL="0" indent="0">
              <a:lnSpc>
                <a:spcPct val="80000"/>
              </a:lnSpc>
              <a:spcBef>
                <a:spcPct val="35000"/>
              </a:spcBef>
              <a:buClr>
                <a:srgbClr val="00B050"/>
              </a:buClr>
            </a:pPr>
            <a:endParaRPr lang="pl-PL" sz="2400" dirty="0"/>
          </a:p>
          <a:p>
            <a:pPr>
              <a:lnSpc>
                <a:spcPct val="80000"/>
              </a:lnSpc>
              <a:spcBef>
                <a:spcPct val="35000"/>
              </a:spcBef>
              <a:buClr>
                <a:srgbClr val="00B050"/>
              </a:buClr>
              <a:buFont typeface="Wingdings" pitchFamily="2" charset="2"/>
              <a:buChar char="Ø"/>
            </a:pPr>
            <a:r>
              <a:rPr lang="pl-PL" sz="2400" dirty="0"/>
              <a:t> koszty kwalifikujące się do objęcia pomocą muszą ograniczać się do kosztów ściśle związanych z ochroną środowiska</a:t>
            </a:r>
          </a:p>
          <a:p>
            <a:pPr>
              <a:lnSpc>
                <a:spcPct val="80000"/>
              </a:lnSpc>
              <a:spcBef>
                <a:spcPct val="35000"/>
              </a:spcBef>
              <a:buClr>
                <a:srgbClr val="00B050"/>
              </a:buClr>
              <a:buFont typeface="Wingdings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1025365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Przedsiębiorstwo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340768"/>
            <a:ext cx="7615262" cy="4536505"/>
          </a:xfrm>
        </p:spPr>
        <p:txBody>
          <a:bodyPr>
            <a:normAutofit fontScale="92500" lnSpcReduction="20000"/>
          </a:bodyPr>
          <a:lstStyle/>
          <a:p>
            <a:r>
              <a:rPr lang="pl-PL" sz="1800" dirty="0"/>
              <a:t>„Przedsiębiorstwo” w prawie unijnym a przedsiębiorca w prawie polskim.</a:t>
            </a:r>
          </a:p>
          <a:p>
            <a:r>
              <a:rPr lang="pl-PL" sz="1800" dirty="0"/>
              <a:t>Ustawa o swobodzie działalności gospodarczej:</a:t>
            </a:r>
          </a:p>
          <a:p>
            <a:r>
              <a:rPr lang="pl-PL" sz="1800" dirty="0"/>
              <a:t>Art. 2. Działalnością gospodarczą jest zarobkowa działalność wytwórcza, budowlana, handlowa, usługowa oraz poszukiwanie, rozpoznawanie i wydobywanie kopalin ze złóż, a także działalność zawodowa, wykonywana w sposób zorganizowany i ciągły.</a:t>
            </a:r>
          </a:p>
          <a:p>
            <a:r>
              <a:rPr lang="pl-PL" sz="1800" dirty="0"/>
              <a:t>Art. 4 Przedsiębiorcą w rozumieniu ustawy jest osoba fizyczna, osoba prawna i jednostka organizacyjna niebędąca osobą prawną, której odrębna ustawa przyznaje zdolność prawną – wykonująca we własnym imieniu działalność gospodarczą</a:t>
            </a:r>
            <a:r>
              <a:rPr lang="pl-PL" sz="1800" dirty="0" smtClean="0"/>
              <a:t>.</a:t>
            </a:r>
          </a:p>
          <a:p>
            <a:endParaRPr lang="pl-PL" sz="1800" dirty="0"/>
          </a:p>
          <a:p>
            <a:r>
              <a:rPr lang="pl-PL" sz="2100" dirty="0"/>
              <a:t>„Przedsiębiorstwo”  wg ETS to: „</a:t>
            </a:r>
            <a:r>
              <a:rPr lang="pl-PL" sz="2100" b="1" dirty="0"/>
              <a:t>każda jednostka prowadząca działalność gospodarczą, niezależnie od jej statusu prawnego i sposobu finansowania</a:t>
            </a:r>
            <a:r>
              <a:rPr lang="pl-PL" sz="2100" dirty="0"/>
              <a:t>” (</a:t>
            </a:r>
            <a:r>
              <a:rPr lang="pl-PL" sz="2100" dirty="0" err="1"/>
              <a:t>Hőfner</a:t>
            </a:r>
            <a:r>
              <a:rPr lang="pl-PL" sz="2100" dirty="0"/>
              <a:t> i </a:t>
            </a:r>
            <a:r>
              <a:rPr lang="pl-PL" sz="2100" dirty="0" err="1"/>
              <a:t>Elser</a:t>
            </a:r>
            <a:r>
              <a:rPr lang="pl-PL" sz="2100" dirty="0"/>
              <a:t>, sprawa C 41/90), [1991] ECR I-1979, pkt 21)</a:t>
            </a:r>
          </a:p>
          <a:p>
            <a:r>
              <a:rPr lang="pl-PL" sz="2100" dirty="0"/>
              <a:t>„Działalność gospodarcza” wg ETS to: „</a:t>
            </a:r>
            <a:r>
              <a:rPr lang="pl-PL" sz="2100" b="1" dirty="0"/>
              <a:t>oferowanie towarów lub usług na danym rynku</a:t>
            </a:r>
            <a:r>
              <a:rPr lang="pl-PL" sz="2100" dirty="0"/>
              <a:t>” (Sprawa 118/85, Komisja v. Włochy, [1987] ECR 2599, pkt 7; Sprawa 35/96, Komisja v. Włochy, [1998] ECR I-3851, pkt 36)</a:t>
            </a:r>
          </a:p>
          <a:p>
            <a:endParaRPr lang="pl-PL" sz="1200" dirty="0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827584" y="3861048"/>
            <a:ext cx="3687762" cy="322263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148064" y="3360986"/>
            <a:ext cx="3073400" cy="500062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5280608" y="3399383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altLang="pl-PL" sz="1200" dirty="0"/>
              <a:t>Stosujemy tylko definicję wykształconą przez orzecznictwo unijne!</a:t>
            </a:r>
          </a:p>
        </p:txBody>
      </p:sp>
      <p:cxnSp>
        <p:nvCxnSpPr>
          <p:cNvPr id="9" name="Łącznik prosty ze strzałką 8"/>
          <p:cNvCxnSpPr/>
          <p:nvPr/>
        </p:nvCxnSpPr>
        <p:spPr>
          <a:xfrm flipH="1">
            <a:off x="4427984" y="3717032"/>
            <a:ext cx="72008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126598"/>
      </p:ext>
    </p:extLst>
  </p:cSld>
  <p:clrMapOvr>
    <a:masterClrMapping/>
  </p:clrMapOvr>
  <p:transition spd="med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69556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Pomoc </a:t>
            </a:r>
            <a:r>
              <a:rPr lang="pl-PL" dirty="0"/>
              <a:t>na ochronę środowiska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196752"/>
            <a:ext cx="7615262" cy="4929411"/>
          </a:xfrm>
        </p:spPr>
        <p:txBody>
          <a:bodyPr>
            <a:normAutofit/>
          </a:bodyPr>
          <a:lstStyle/>
          <a:p>
            <a:r>
              <a:rPr lang="pl-PL" dirty="0" smtClean="0"/>
              <a:t>	</a:t>
            </a:r>
          </a:p>
          <a:p>
            <a:endParaRPr lang="pl-PL" dirty="0"/>
          </a:p>
          <a:p>
            <a:r>
              <a:rPr lang="pl-PL" dirty="0" smtClean="0"/>
              <a:t>	</a:t>
            </a:r>
            <a:r>
              <a:rPr lang="pl-PL" sz="2400" dirty="0" smtClean="0"/>
              <a:t>Pomocy na zasadach </a:t>
            </a:r>
            <a:r>
              <a:rPr lang="pl-PL" sz="2400" dirty="0"/>
              <a:t>rozporządzenia </a:t>
            </a:r>
            <a:r>
              <a:rPr lang="pl-PL" sz="2400" dirty="0" smtClean="0"/>
              <a:t>Ministra </a:t>
            </a:r>
            <a:r>
              <a:rPr lang="pl-PL" sz="2400" dirty="0"/>
              <a:t>Środowiska z dnia 21 grudnia 2015 r. w sprawie szczegółowych warunków udzielania horyzontalnej pomocy publicznej na cele z zakresu ochrony środowiska </a:t>
            </a:r>
            <a:r>
              <a:rPr lang="pl-PL" sz="2400" u="sng" dirty="0" smtClean="0"/>
              <a:t>nie można udzielać </a:t>
            </a:r>
            <a:r>
              <a:rPr lang="pl-PL" sz="2400" dirty="0" smtClean="0"/>
              <a:t>przedsiębiorstwom prowadzącym działalność </a:t>
            </a:r>
            <a:r>
              <a:rPr lang="pl-PL" sz="2400" u="sng" dirty="0" smtClean="0"/>
              <a:t>w sektorze rybołówstwa </a:t>
            </a:r>
            <a:r>
              <a:rPr lang="pl-PL" sz="2400" u="sng" dirty="0"/>
              <a:t>i </a:t>
            </a:r>
            <a:r>
              <a:rPr lang="pl-PL" sz="2400" u="sng" dirty="0" smtClean="0"/>
              <a:t>akwakultury</a:t>
            </a:r>
            <a:r>
              <a:rPr lang="pl-PL" sz="2400" dirty="0" smtClean="0"/>
              <a:t> </a:t>
            </a:r>
            <a:endParaRPr lang="pl-PL" sz="2400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339966"/>
              </a:buClr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0705395"/>
      </p:ext>
    </p:extLst>
  </p:cSld>
  <p:clrMapOvr>
    <a:masterClrMapping/>
  </p:clrMapOvr>
  <p:transition spd="med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911586"/>
          </a:xfrm>
        </p:spPr>
        <p:txBody>
          <a:bodyPr/>
          <a:lstStyle/>
          <a:p>
            <a:pPr algn="ctr"/>
            <a:r>
              <a:rPr lang="pl-PL" dirty="0"/>
              <a:t>Pomoc na ochronę środowiska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340768"/>
            <a:ext cx="7615262" cy="4785395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spcBef>
                <a:spcPts val="400"/>
              </a:spcBef>
              <a:buFont typeface="+mj-lt"/>
              <a:buAutoNum type="arabicParenR"/>
            </a:pPr>
            <a:r>
              <a:rPr lang="pl-PL" dirty="0"/>
              <a:t>dostosowanie przedsiębiorcy do standardów ochrony środowiska UE (już opublikowanych, ale wymagalnych dopiero w przyszłości), pod warunkiem zakończenia inwestycji co najmniej rok przed ich wejściem w życie, </a:t>
            </a:r>
          </a:p>
          <a:p>
            <a:pPr marL="457200" indent="-457200">
              <a:spcBef>
                <a:spcPts val="400"/>
              </a:spcBef>
              <a:buFont typeface="Calibri" pitchFamily="34" charset="0"/>
              <a:buAutoNum type="arabicParenR"/>
            </a:pPr>
            <a:r>
              <a:rPr lang="pl-PL" dirty="0"/>
              <a:t>podniesienie poziomu ochrony środowiska w przedsiębiorstwie w stopniu wykraczającym ponad standardy ochrony środowiska UE,</a:t>
            </a:r>
          </a:p>
          <a:p>
            <a:pPr marL="457200" indent="-457200">
              <a:spcBef>
                <a:spcPts val="400"/>
              </a:spcBef>
              <a:buFont typeface="Calibri" pitchFamily="34" charset="0"/>
              <a:buAutoNum type="arabicParenR"/>
            </a:pPr>
            <a:r>
              <a:rPr lang="pl-PL" dirty="0"/>
              <a:t>podniesienie poziomu ochrony środowiska w przedsiębiorstwie, jeżeli nie ustanowiono standardów ochrony środowiska UE,</a:t>
            </a:r>
          </a:p>
          <a:p>
            <a:pPr marL="457200" indent="-457200">
              <a:lnSpc>
                <a:spcPts val="2700"/>
              </a:lnSpc>
              <a:spcBef>
                <a:spcPts val="400"/>
              </a:spcBef>
              <a:buFont typeface="Calibri" pitchFamily="34" charset="0"/>
              <a:buAutoNum type="arabicParenR"/>
            </a:pPr>
            <a:r>
              <a:rPr lang="pl-PL" dirty="0" smtClean="0"/>
              <a:t>efektywność </a:t>
            </a:r>
            <a:r>
              <a:rPr lang="pl-PL" dirty="0"/>
              <a:t>energetyczna lub efektywność energetyczna w budynkach,</a:t>
            </a:r>
          </a:p>
          <a:p>
            <a:pPr marL="457200" indent="-457200">
              <a:lnSpc>
                <a:spcPts val="2700"/>
              </a:lnSpc>
              <a:spcBef>
                <a:spcPts val="400"/>
              </a:spcBef>
              <a:buFont typeface="Calibri" pitchFamily="34" charset="0"/>
              <a:buAutoNum type="arabicParenR"/>
            </a:pPr>
            <a:r>
              <a:rPr lang="pl-PL" dirty="0"/>
              <a:t>wysokosprawna kogeneracja,</a:t>
            </a:r>
          </a:p>
          <a:p>
            <a:pPr marL="457200" indent="-457200">
              <a:lnSpc>
                <a:spcPts val="2700"/>
              </a:lnSpc>
              <a:spcBef>
                <a:spcPts val="400"/>
              </a:spcBef>
              <a:buFont typeface="Calibri" pitchFamily="34" charset="0"/>
              <a:buAutoNum type="arabicParenR"/>
            </a:pPr>
            <a:r>
              <a:rPr lang="pl-PL" dirty="0"/>
              <a:t>odnawialne źródła energii,</a:t>
            </a:r>
          </a:p>
          <a:p>
            <a:pPr marL="457200" indent="-457200">
              <a:lnSpc>
                <a:spcPts val="2700"/>
              </a:lnSpc>
              <a:spcBef>
                <a:spcPts val="400"/>
              </a:spcBef>
              <a:buFont typeface="Calibri" pitchFamily="34" charset="0"/>
              <a:buAutoNum type="arabicParenR"/>
            </a:pPr>
            <a:r>
              <a:rPr lang="pl-PL" dirty="0"/>
              <a:t>efektywny energetycznie system ciepłowniczy i chłodniczy (jednostka wytwórcza + sieć),</a:t>
            </a:r>
          </a:p>
          <a:p>
            <a:pPr marL="457200" indent="-457200">
              <a:lnSpc>
                <a:spcPts val="2700"/>
              </a:lnSpc>
              <a:spcBef>
                <a:spcPts val="400"/>
              </a:spcBef>
              <a:buFont typeface="Calibri" pitchFamily="34" charset="0"/>
              <a:buAutoNum type="arabicParenR"/>
            </a:pPr>
            <a:r>
              <a:rPr lang="pl-PL" dirty="0"/>
              <a:t>infrastruktura energetyczna,</a:t>
            </a:r>
          </a:p>
          <a:p>
            <a:pPr marL="457200" indent="-457200">
              <a:lnSpc>
                <a:spcPts val="2700"/>
              </a:lnSpc>
              <a:spcBef>
                <a:spcPts val="400"/>
              </a:spcBef>
              <a:buFont typeface="Calibri" pitchFamily="34" charset="0"/>
              <a:buAutoNum type="arabicParenR"/>
            </a:pPr>
            <a:r>
              <a:rPr lang="pl-PL" dirty="0"/>
              <a:t>badania środowiska.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7554221"/>
      </p:ext>
    </p:extLst>
  </p:cSld>
  <p:clrMapOvr>
    <a:masterClrMapping/>
  </p:clrMapOvr>
  <p:transition spd="med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620688"/>
            <a:ext cx="7615262" cy="767570"/>
          </a:xfrm>
        </p:spPr>
        <p:txBody>
          <a:bodyPr/>
          <a:lstStyle/>
          <a:p>
            <a:pPr algn="ctr"/>
            <a:r>
              <a:rPr lang="pl-PL" dirty="0"/>
              <a:t>Pomoc na ochronę środowiska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pl-PL" b="1" dirty="0"/>
              <a:t>Standard ochrony środowiska UE </a:t>
            </a:r>
            <a:r>
              <a:rPr lang="pl-PL" dirty="0"/>
              <a:t>to warunki, jakie przedsiębiorca powinien osiągnąć w zakresie ochrony środowiska, w tym w zakresie oszczędności energii, określone w dyrektywach lub rozporządzeniach UE, lub obowiązek stosowania przez przedsiębiorcę najlepszych dostępnych technik (BAT – z ang. </a:t>
            </a:r>
            <a:r>
              <a:rPr lang="pl-PL" i="1" dirty="0"/>
              <a:t>Best </a:t>
            </a:r>
            <a:r>
              <a:rPr lang="pl-PL" i="1" dirty="0" err="1"/>
              <a:t>Available</a:t>
            </a:r>
            <a:r>
              <a:rPr lang="pl-PL" i="1" dirty="0"/>
              <a:t> </a:t>
            </a:r>
            <a:r>
              <a:rPr lang="pl-PL" i="1" dirty="0" err="1"/>
              <a:t>Techniques</a:t>
            </a:r>
            <a:r>
              <a:rPr lang="pl-PL" i="1" dirty="0"/>
              <a:t> </a:t>
            </a:r>
            <a:r>
              <a:rPr lang="pl-PL" dirty="0"/>
              <a:t>). </a:t>
            </a:r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 smtClean="0"/>
              <a:t>Informacje dotyczące BAT  </a:t>
            </a:r>
            <a:r>
              <a:rPr lang="pl-PL" dirty="0"/>
              <a:t>publikowane są na stronie </a:t>
            </a:r>
            <a:r>
              <a:rPr lang="pl-PL" dirty="0">
                <a:hlinkClick r:id="rId2"/>
              </a:rPr>
              <a:t>http://www.ekoportal.gov.pl/pozwolenia-zintegrowane/konkluzje-bat</a:t>
            </a:r>
            <a:r>
              <a:rPr lang="pl-PL" dirty="0" smtClean="0">
                <a:hlinkClick r:id="rId2"/>
              </a:rPr>
              <a:t>/</a:t>
            </a:r>
            <a:r>
              <a:rPr lang="pl-PL" dirty="0" smtClean="0"/>
              <a:t> </a:t>
            </a:r>
            <a:endParaRPr lang="pl-PL" dirty="0"/>
          </a:p>
          <a:p>
            <a:pPr>
              <a:spcBef>
                <a:spcPts val="900"/>
              </a:spcBef>
              <a:defRPr/>
            </a:pPr>
            <a:endParaRPr lang="pl-PL" dirty="0"/>
          </a:p>
          <a:p>
            <a:pPr>
              <a:spcAft>
                <a:spcPts val="600"/>
              </a:spcAft>
              <a:defRPr/>
            </a:pPr>
            <a:r>
              <a:rPr lang="pl-PL" dirty="0"/>
              <a:t>Przykład aktu UE określającego standardy:</a:t>
            </a:r>
          </a:p>
          <a:p>
            <a:pPr>
              <a:spcAft>
                <a:spcPts val="600"/>
              </a:spcAft>
              <a:defRPr/>
            </a:pPr>
            <a:r>
              <a:rPr lang="pl-PL" dirty="0"/>
              <a:t>Dyrektywa Parlamentu Europejskiego i Rady 2010/75/UE z dnia 24 listopada 2010 r. w sprawie emisji przemysłowych (zintegrowane zapobieganie zanieczyszczeniom i ich kontrola) – określana jako dyrektywa IED (z ang. </a:t>
            </a:r>
            <a:r>
              <a:rPr lang="pl-PL" i="1" dirty="0" err="1"/>
              <a:t>Industrial</a:t>
            </a:r>
            <a:r>
              <a:rPr lang="pl-PL" i="1" dirty="0"/>
              <a:t> </a:t>
            </a:r>
            <a:r>
              <a:rPr lang="pl-PL" i="1" dirty="0" err="1"/>
              <a:t>Emissions</a:t>
            </a:r>
            <a:r>
              <a:rPr lang="pl-PL" i="1" dirty="0"/>
              <a:t> Directive</a:t>
            </a:r>
            <a:r>
              <a:rPr lang="pl-PL" dirty="0"/>
              <a:t>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5268089"/>
      </p:ext>
    </p:extLst>
  </p:cSld>
  <p:clrMapOvr>
    <a:masterClrMapping/>
  </p:clrMapOvr>
  <p:transition spd="med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476672"/>
            <a:ext cx="7615262" cy="767570"/>
          </a:xfrm>
        </p:spPr>
        <p:txBody>
          <a:bodyPr/>
          <a:lstStyle/>
          <a:p>
            <a:pPr algn="ctr"/>
            <a:r>
              <a:rPr lang="pl-PL" dirty="0"/>
              <a:t>Pomoc na ochronę środowiska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pl-PL" u="sng" dirty="0" smtClean="0"/>
              <a:t>Koszty kwalifikujące się do objęcia pomocą = dodatkowe (związane tylko z ochroną środowiska) koszty </a:t>
            </a:r>
            <a:r>
              <a:rPr lang="pl-PL" u="sng" dirty="0"/>
              <a:t>inwestycji</a:t>
            </a:r>
            <a:r>
              <a:rPr lang="pl-PL" dirty="0"/>
              <a:t> konieczne, aby osiągnąć wyższy poziom ochrony środowiska, w szczególności wyższy niż wymagają tego standardy </a:t>
            </a:r>
            <a:r>
              <a:rPr lang="pl-PL" dirty="0" smtClean="0"/>
              <a:t>unijne, </a:t>
            </a:r>
            <a:r>
              <a:rPr lang="pl-PL" dirty="0"/>
              <a:t>lub </a:t>
            </a:r>
            <a:r>
              <a:rPr lang="pl-PL" dirty="0" smtClean="0"/>
              <a:t>aby zwiększyć </a:t>
            </a:r>
            <a:r>
              <a:rPr lang="pl-PL" dirty="0"/>
              <a:t>poziom ochrony środowiska w przypadku braku standardów unijnych:</a:t>
            </a:r>
          </a:p>
          <a:p>
            <a:pPr marL="457200" indent="-457200">
              <a:buSzPct val="100000"/>
              <a:buFont typeface="+mj-lt"/>
              <a:buAutoNum type="alphaLcParenR"/>
              <a:defRPr/>
            </a:pPr>
            <a:r>
              <a:rPr lang="pl-PL" dirty="0"/>
              <a:t>jeżeli koszty inwestycji w ochronę środowiska można wyodrębnić </a:t>
            </a:r>
            <a:br>
              <a:rPr lang="pl-PL" dirty="0"/>
            </a:br>
            <a:r>
              <a:rPr lang="pl-PL" dirty="0"/>
              <a:t>z całkowitych kosztów inwestycji jako oddzielną inwestycję, za koszty </a:t>
            </a:r>
            <a:r>
              <a:rPr lang="pl-PL" dirty="0" smtClean="0"/>
              <a:t>kwalifikujące się do objęcia pomocą </a:t>
            </a:r>
            <a:r>
              <a:rPr lang="pl-PL" dirty="0"/>
              <a:t>uznaje się </a:t>
            </a:r>
            <a:r>
              <a:rPr lang="pl-PL" u="sng" dirty="0"/>
              <a:t>koszty związane z ochroną środowiska</a:t>
            </a:r>
            <a:r>
              <a:rPr lang="pl-PL" dirty="0"/>
              <a:t>,</a:t>
            </a:r>
          </a:p>
          <a:p>
            <a:pPr marL="457200" indent="-457200">
              <a:buSzPct val="100000"/>
              <a:buFont typeface="+mj-lt"/>
              <a:buAutoNum type="alphaLcParenR"/>
              <a:defRPr/>
            </a:pPr>
            <a:r>
              <a:rPr lang="pl-PL" dirty="0"/>
              <a:t>w innych przypadkach koszty inwestycji w ochronę środowiska określa się poprzez odniesienie do podobnej, mniej przyjaznej dla środowiska inwestycji, która prawdopodobnie zostałaby przeprowadzona w przypadku braku pomocy (</a:t>
            </a:r>
            <a:r>
              <a:rPr lang="pl-PL" u="sng" dirty="0"/>
              <a:t>inwestycja referencyjna</a:t>
            </a:r>
            <a:r>
              <a:rPr lang="pl-PL" dirty="0"/>
              <a:t>). Różnica między kosztami obydwu inwestycji określa koszt związany z ochroną środowiska i stanowi koszty </a:t>
            </a:r>
            <a:r>
              <a:rPr lang="pl-PL" dirty="0" smtClean="0"/>
              <a:t>kwalifikujące się do objęcia pomocą.</a:t>
            </a:r>
            <a:endParaRPr lang="pl-PL" dirty="0"/>
          </a:p>
          <a:p>
            <a:pPr marL="0">
              <a:defRPr/>
            </a:pPr>
            <a:r>
              <a:rPr lang="pl-PL" dirty="0"/>
              <a:t>Kosztów, które nie są bezpośrednio związane z osiągnięciem wyższego poziomu ochrony środowiska, nie uznaje się za </a:t>
            </a:r>
            <a:r>
              <a:rPr lang="pl-PL" dirty="0" smtClean="0"/>
              <a:t>kwalifikujące się do objęcia pomocą na ochronę środowiska.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9675140"/>
      </p:ext>
    </p:extLst>
  </p:cSld>
  <p:clrMapOvr>
    <a:masterClrMapping/>
  </p:clrMapOvr>
  <p:transition spd="med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Pomoc na ochronę środowiska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defRPr/>
            </a:pPr>
            <a:r>
              <a:rPr lang="pl-PL" sz="2200" dirty="0"/>
              <a:t>Inwestycja referencyjna to inwestycja porównywalna pod względem technicznym </a:t>
            </a:r>
            <a:r>
              <a:rPr lang="pl-PL" sz="2200" dirty="0" smtClean="0"/>
              <a:t>(o </a:t>
            </a:r>
            <a:r>
              <a:rPr lang="pl-PL" sz="2200" dirty="0"/>
              <a:t>takich samych zdolnościach wytwórczych i wszystkich innych parametrach technicznych), która mogłaby być zrealizowana bez pomocy.</a:t>
            </a:r>
          </a:p>
          <a:p>
            <a:pPr>
              <a:defRPr/>
            </a:pPr>
            <a:endParaRPr lang="pl-PL" sz="2200" dirty="0"/>
          </a:p>
          <a:p>
            <a:pPr>
              <a:defRPr/>
            </a:pPr>
            <a:r>
              <a:rPr lang="pl-PL" sz="2200" dirty="0"/>
              <a:t>W przypadku pomocy na</a:t>
            </a:r>
            <a:r>
              <a:rPr lang="pl-PL" sz="2200" dirty="0" smtClean="0"/>
              <a:t>: </a:t>
            </a:r>
          </a:p>
          <a:p>
            <a:pPr marL="177800" indent="-177800">
              <a:buFontTx/>
              <a:buChar char="-"/>
              <a:defRPr/>
            </a:pPr>
            <a:r>
              <a:rPr lang="pl-PL" sz="2200" dirty="0" smtClean="0"/>
              <a:t>wcześniejsze dostosowanie do nowych standardów UE lub</a:t>
            </a:r>
          </a:p>
          <a:p>
            <a:pPr marL="177800" indent="-177800">
              <a:buFontTx/>
              <a:buChar char="-"/>
              <a:defRPr/>
            </a:pPr>
            <a:r>
              <a:rPr lang="pl-PL" sz="2200" dirty="0" smtClean="0"/>
              <a:t>osiągnięcie </a:t>
            </a:r>
            <a:r>
              <a:rPr lang="pl-PL" sz="2200" dirty="0"/>
              <a:t>wyższego poziomu ochrony środowiska niż wymagany przez standardy UE</a:t>
            </a:r>
          </a:p>
          <a:p>
            <a:pPr marL="0">
              <a:defRPr/>
            </a:pPr>
            <a:r>
              <a:rPr lang="pl-PL" sz="2200" dirty="0" smtClean="0"/>
              <a:t>przy </a:t>
            </a:r>
            <a:r>
              <a:rPr lang="pl-PL" sz="2200" dirty="0"/>
              <a:t>określaniu inwestycji referencyjnej należy brać pod uwagę również standardy ochrony środowiska </a:t>
            </a:r>
            <a:r>
              <a:rPr lang="pl-PL" sz="2200" dirty="0" smtClean="0"/>
              <a:t>UE - proste dostosowanie do standardów zasadniczo nie kwalifikuje się pomocy.</a:t>
            </a:r>
            <a:endParaRPr lang="pl-PL" sz="22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1718512"/>
      </p:ext>
    </p:extLst>
  </p:cSld>
  <p:clrMapOvr>
    <a:masterClrMapping/>
  </p:clrMapOvr>
  <p:transition spd="med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Pomoc na ochronę środowiska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r>
              <a:rPr lang="pl-PL" sz="2400" dirty="0" smtClean="0"/>
              <a:t>Intensywność pomocy na ochronę środowiska</a:t>
            </a:r>
          </a:p>
          <a:p>
            <a:r>
              <a:rPr lang="pl-PL" sz="2400" dirty="0"/>
              <a:t>	</a:t>
            </a:r>
            <a:r>
              <a:rPr lang="pl-PL" sz="2400" dirty="0" smtClean="0"/>
              <a:t>			– załącznik do prezentacji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82437380"/>
      </p:ext>
    </p:extLst>
  </p:cSld>
  <p:clrMapOvr>
    <a:masterClrMapping/>
  </p:clrMapOvr>
  <p:transition spd="med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2786058"/>
            <a:ext cx="8229600" cy="685792"/>
          </a:xfrm>
        </p:spPr>
        <p:txBody>
          <a:bodyPr>
            <a:noAutofit/>
          </a:bodyPr>
          <a:lstStyle/>
          <a:p>
            <a:pPr algn="r"/>
            <a:r>
              <a:rPr lang="pl-PL" sz="4000" dirty="0" smtClean="0"/>
              <a:t>Dziękuję za uwagę</a:t>
            </a:r>
            <a:endParaRPr lang="pl-PL" sz="4000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214282" y="5243538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www.nfosigw.gov.pl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214282" y="3643314"/>
            <a:ext cx="8229600" cy="13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Iwona Kudła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2200" smtClean="0"/>
              <a:t>Zespół </a:t>
            </a:r>
            <a:r>
              <a:rPr lang="pl-PL" sz="2200" dirty="0" smtClean="0"/>
              <a:t>Pomocy Publicznej</a:t>
            </a:r>
            <a:endParaRPr kumimoji="0" lang="pl-PL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42910" y="4286256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1127610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sz="4400" dirty="0" smtClean="0"/>
              <a:t>Środki </a:t>
            </a:r>
            <a:r>
              <a:rPr lang="pl-PL" altLang="pl-PL" sz="4400" dirty="0"/>
              <a:t>państwa</a:t>
            </a:r>
            <a:r>
              <a:rPr lang="pl-PL" altLang="pl-PL" dirty="0"/>
              <a:t/>
            </a:r>
            <a:br>
              <a:rPr lang="pl-PL" alt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1000"/>
              </a:spcAft>
              <a:buClr>
                <a:srgbClr val="85B400"/>
              </a:buClr>
            </a:pPr>
            <a:r>
              <a:rPr lang="pl-PL" altLang="pl-PL" b="1" dirty="0"/>
              <a:t>Pomoc przyznana przez</a:t>
            </a:r>
            <a:r>
              <a:rPr lang="pl-PL" altLang="pl-PL" dirty="0"/>
              <a:t> </a:t>
            </a:r>
            <a:r>
              <a:rPr lang="pl-PL" altLang="pl-PL" b="1" dirty="0"/>
              <a:t>państwo </a:t>
            </a:r>
            <a:r>
              <a:rPr lang="pl-PL" altLang="pl-PL" dirty="0"/>
              <a:t>(szerokie rozumienie): </a:t>
            </a:r>
          </a:p>
          <a:p>
            <a:pPr>
              <a:spcBef>
                <a:spcPts val="513"/>
              </a:spcBef>
              <a:spcAft>
                <a:spcPts val="1138"/>
              </a:spcAft>
              <a:buClr>
                <a:schemeClr val="accent3">
                  <a:lumMod val="75000"/>
                </a:schemeClr>
              </a:buClr>
              <a:buFont typeface="Symbol" panose="05050102010706020507" pitchFamily="18" charset="2"/>
              <a:buChar char=""/>
            </a:pPr>
            <a:r>
              <a:rPr lang="pl-PL" altLang="pl-PL" dirty="0" smtClean="0"/>
              <a:t>środki </a:t>
            </a:r>
            <a:r>
              <a:rPr lang="pl-PL" altLang="pl-PL" dirty="0"/>
              <a:t>przyznane przez publiczne władze centralne, regionalne i lokalne</a:t>
            </a:r>
          </a:p>
          <a:p>
            <a:pPr>
              <a:spcBef>
                <a:spcPts val="513"/>
              </a:spcBef>
              <a:spcAft>
                <a:spcPts val="1138"/>
              </a:spcAft>
              <a:buClr>
                <a:schemeClr val="accent3">
                  <a:lumMod val="75000"/>
                </a:schemeClr>
              </a:buClr>
              <a:buFont typeface="Symbol" panose="05050102010706020507" pitchFamily="18" charset="2"/>
              <a:buChar char=""/>
            </a:pPr>
            <a:r>
              <a:rPr lang="pl-PL" altLang="pl-PL" dirty="0" smtClean="0"/>
              <a:t>wsparcie </a:t>
            </a:r>
            <a:r>
              <a:rPr lang="pl-PL" altLang="pl-PL" dirty="0"/>
              <a:t>przekazywana przez państwowe (np. </a:t>
            </a:r>
            <a:r>
              <a:rPr lang="pl-PL" altLang="pl-PL" dirty="0" err="1"/>
              <a:t>NFOSiGW</a:t>
            </a:r>
            <a:r>
              <a:rPr lang="pl-PL" altLang="pl-PL" dirty="0"/>
              <a:t>) lub prywatne (np. banki) instytucje występujące w imieniu Państwa, ustanowione przez nie w celu realizacji określonych zadań i uprawnione do dystrybuowania środków będących w ich dyspozycji, gdy instytucja publiczna określa zasady przyznawania pomocy</a:t>
            </a:r>
          </a:p>
          <a:p>
            <a:pPr>
              <a:spcBef>
                <a:spcPts val="513"/>
              </a:spcBef>
              <a:spcAft>
                <a:spcPts val="1138"/>
              </a:spcAft>
              <a:buClr>
                <a:schemeClr val="accent3">
                  <a:lumMod val="75000"/>
                </a:schemeClr>
              </a:buClr>
              <a:buFont typeface="Symbol" panose="05050102010706020507" pitchFamily="18" charset="2"/>
              <a:buChar char=""/>
            </a:pPr>
            <a:r>
              <a:rPr lang="pl-PL" altLang="pl-PL" dirty="0" smtClean="0"/>
              <a:t>jeżeli </a:t>
            </a:r>
            <a:r>
              <a:rPr lang="pl-PL" altLang="pl-PL" dirty="0"/>
              <a:t>środki pomocowe pochodzące ze źródeł zagranicznych objęte zostaną kontrolą Państwa, pozostaną w jego dyspozycji, a decyzja o przeznaczeniu tych środków podejmowana będzie na poziomie państwa, wówczas powinny one podlegać postanowieniom Traktatu w zakresie dopuszczalności pomocy publicznej (np. EFRR, </a:t>
            </a:r>
            <a:r>
              <a:rPr lang="pl-PL" altLang="pl-PL" dirty="0" smtClean="0"/>
              <a:t>FS, NMF</a:t>
            </a:r>
            <a:r>
              <a:rPr lang="pl-PL" altLang="pl-PL" dirty="0"/>
              <a:t>, MF EOG)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2604945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Korzyść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  <a:buClr>
                <a:srgbClr val="85B400"/>
              </a:buClr>
              <a:buSzPct val="125000"/>
              <a:buFont typeface="Arial" panose="020B0604020202020204" pitchFamily="34" charset="0"/>
              <a:buChar char="•"/>
            </a:pPr>
            <a:r>
              <a:rPr lang="pl-PL" altLang="pl-PL" sz="2200" dirty="0"/>
              <a:t>Wsparcie może być pomocą wówczas, gdy przynosi </a:t>
            </a:r>
            <a:r>
              <a:rPr lang="pl-PL" altLang="pl-PL" sz="2200" b="1" dirty="0"/>
              <a:t>korzyść ekonomiczną, której przedsiębiorca nie mógłby osiągnąć prowadząc działalność na warunkach rynkowych.</a:t>
            </a:r>
          </a:p>
          <a:p>
            <a:pPr>
              <a:spcAft>
                <a:spcPts val="1000"/>
              </a:spcAft>
              <a:buClr>
                <a:srgbClr val="85B400"/>
              </a:buClr>
              <a:buSzPct val="125000"/>
              <a:buFont typeface="Arial" panose="020B0604020202020204" pitchFamily="34" charset="0"/>
              <a:buChar char="•"/>
            </a:pPr>
            <a:r>
              <a:rPr lang="pl-PL" altLang="pl-PL" sz="2200" dirty="0"/>
              <a:t> Transfer korzyści (w </a:t>
            </a:r>
            <a:r>
              <a:rPr lang="pl-PL" altLang="pl-PL" sz="2200" dirty="0" smtClean="0"/>
              <a:t>programie Sokół) </a:t>
            </a:r>
            <a:r>
              <a:rPr lang="pl-PL" altLang="pl-PL" sz="2200" dirty="0"/>
              <a:t>przyjmuje formy: </a:t>
            </a:r>
          </a:p>
          <a:p>
            <a:pPr>
              <a:spcBef>
                <a:spcPts val="450"/>
              </a:spcBef>
              <a:spcAft>
                <a:spcPts val="900"/>
              </a:spcAft>
              <a:buClr>
                <a:srgbClr val="00B050"/>
              </a:buClr>
              <a:buFont typeface="Wingdings" panose="05000000000000000000" pitchFamily="2" charset="2"/>
              <a:buChar char=""/>
            </a:pPr>
            <a:r>
              <a:rPr lang="pl-PL" altLang="pl-PL" sz="2200" u="sng" dirty="0" smtClean="0"/>
              <a:t>dotacji</a:t>
            </a:r>
            <a:r>
              <a:rPr lang="pl-PL" altLang="pl-PL" sz="2200" dirty="0" smtClean="0"/>
              <a:t> (bezzwrotne dofinansowanie),</a:t>
            </a:r>
          </a:p>
          <a:p>
            <a:pPr>
              <a:spcBef>
                <a:spcPts val="450"/>
              </a:spcBef>
              <a:spcAft>
                <a:spcPts val="900"/>
              </a:spcAft>
              <a:buClr>
                <a:srgbClr val="00B050"/>
              </a:buClr>
              <a:buFont typeface="Wingdings" panose="05000000000000000000" pitchFamily="2" charset="2"/>
              <a:buChar char=""/>
            </a:pPr>
            <a:r>
              <a:rPr lang="pl-PL" altLang="pl-PL" sz="2200" u="sng" dirty="0" smtClean="0"/>
              <a:t>pożyczki</a:t>
            </a:r>
            <a:r>
              <a:rPr lang="pl-PL" altLang="pl-PL" sz="2200" dirty="0" smtClean="0"/>
              <a:t> </a:t>
            </a:r>
            <a:r>
              <a:rPr lang="pl-PL" altLang="pl-PL" sz="2200" dirty="0"/>
              <a:t>(korzyścią jest preferencja wynikająca z udzielenia pożyczki po niższej niż rynkowa stopie oprocentowania), </a:t>
            </a:r>
          </a:p>
          <a:p>
            <a:pPr>
              <a:spcBef>
                <a:spcPts val="450"/>
              </a:spcBef>
              <a:spcAft>
                <a:spcPts val="900"/>
              </a:spcAft>
              <a:buClr>
                <a:srgbClr val="00B050"/>
              </a:buClr>
              <a:buFont typeface="Wingdings" panose="05000000000000000000" pitchFamily="2" charset="2"/>
              <a:buChar char=""/>
            </a:pPr>
            <a:r>
              <a:rPr lang="pl-PL" altLang="pl-PL" sz="2200" u="sng" dirty="0" smtClean="0"/>
              <a:t>częściowego </a:t>
            </a:r>
            <a:r>
              <a:rPr lang="pl-PL" altLang="pl-PL" sz="2200" u="sng" dirty="0"/>
              <a:t>umorzenia pożyczki</a:t>
            </a:r>
            <a:r>
              <a:rPr lang="pl-PL" altLang="pl-PL" sz="2200" dirty="0"/>
              <a:t> (= dotacja - całość jako subsydium bezzwrotne jest korzyścią)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2581840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983594"/>
          </a:xfrm>
        </p:spPr>
        <p:txBody>
          <a:bodyPr/>
          <a:lstStyle/>
          <a:p>
            <a:pPr algn="ctr"/>
            <a:r>
              <a:rPr lang="pl-PL" dirty="0" smtClean="0"/>
              <a:t>Korzyść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340768"/>
            <a:ext cx="7615262" cy="4785395"/>
          </a:xfrm>
        </p:spPr>
        <p:txBody>
          <a:bodyPr>
            <a:normAutofit/>
          </a:bodyPr>
          <a:lstStyle/>
          <a:p>
            <a:endParaRPr lang="pl-PL" sz="1800" u="sng" dirty="0" smtClean="0"/>
          </a:p>
          <a:p>
            <a:r>
              <a:rPr lang="pl-PL" sz="1800" u="sng" dirty="0" smtClean="0"/>
              <a:t>Pożyczka w fazie W może być udzielona również</a:t>
            </a:r>
          </a:p>
          <a:p>
            <a:r>
              <a:rPr lang="pl-PL" sz="1800" dirty="0" smtClean="0"/>
              <a:t>-	na </a:t>
            </a:r>
            <a:r>
              <a:rPr lang="pl-PL" sz="1800" dirty="0"/>
              <a:t>warunkach rynkowych (pożyczka nie stanowi pomocy publicznej): oprocentowanie na poziomie stopy referencyjnej ustalanej zgodnie z komunikatem Komisji Europejskiej w sprawie zmiany metody ustalania stóp referencyjnych i dyskontowych (Dz. Urz. UE C 14, 19.01.2008, str. 6) </a:t>
            </a:r>
          </a:p>
          <a:p>
            <a:endParaRPr lang="pl-PL" sz="1800" dirty="0"/>
          </a:p>
          <a:p>
            <a:endParaRPr lang="pl-PL" dirty="0" smtClean="0"/>
          </a:p>
          <a:p>
            <a:r>
              <a:rPr lang="pl-PL" dirty="0" smtClean="0"/>
              <a:t>	Warunki rynkowe			brak korzyści</a:t>
            </a:r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3851920" y="4077072"/>
            <a:ext cx="15121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482186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Selektywność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pl-PL" altLang="pl-PL" b="1" dirty="0"/>
              <a:t>Charakteryzuje ją ograniczony zasięg oddziaływania lub uznaniowość organu (dyskrecjonalny charakter) co do wyboru beneficjenta pomocy.</a:t>
            </a:r>
          </a:p>
          <a:p>
            <a:pPr>
              <a:spcBef>
                <a:spcPct val="0"/>
              </a:spcBef>
              <a:spcAft>
                <a:spcPts val="1425"/>
              </a:spcAft>
              <a:buClr>
                <a:srgbClr val="66CC00"/>
              </a:buClr>
              <a:buFont typeface="Symbol" panose="05050102010706020507" pitchFamily="18" charset="2"/>
              <a:buChar char=""/>
            </a:pPr>
            <a:r>
              <a:rPr lang="pl-PL" altLang="pl-PL" dirty="0"/>
              <a:t>konkretny podmiot </a:t>
            </a:r>
            <a:r>
              <a:rPr lang="pl-PL" altLang="pl-PL" dirty="0" smtClean="0"/>
              <a:t>gospodarczy</a:t>
            </a:r>
            <a:endParaRPr lang="pl-PL" altLang="pl-PL" dirty="0"/>
          </a:p>
          <a:p>
            <a:pPr>
              <a:spcBef>
                <a:spcPct val="0"/>
              </a:spcBef>
              <a:spcAft>
                <a:spcPts val="1425"/>
              </a:spcAft>
              <a:buClr>
                <a:srgbClr val="66CC00"/>
              </a:buClr>
              <a:buFont typeface="Symbol" panose="05050102010706020507" pitchFamily="18" charset="2"/>
              <a:buChar char=""/>
            </a:pPr>
            <a:r>
              <a:rPr lang="pl-PL" altLang="pl-PL" dirty="0"/>
              <a:t>wybrana grupa podmiotów (np. program skierowany do małych i średnich przedsiębiorców – </a:t>
            </a:r>
            <a:r>
              <a:rPr lang="pl-PL" altLang="pl-PL" dirty="0" err="1"/>
              <a:t>PolSEFF</a:t>
            </a:r>
            <a:r>
              <a:rPr lang="pl-PL" altLang="pl-PL" dirty="0"/>
              <a:t> na efektywność energetyczną i termomodernizację budynków)</a:t>
            </a:r>
          </a:p>
          <a:p>
            <a:pPr>
              <a:spcBef>
                <a:spcPct val="0"/>
              </a:spcBef>
              <a:spcAft>
                <a:spcPts val="1425"/>
              </a:spcAft>
              <a:buClr>
                <a:srgbClr val="66CC00"/>
              </a:buClr>
              <a:buFont typeface="Symbol" panose="05050102010706020507" pitchFamily="18" charset="2"/>
              <a:buChar char=""/>
            </a:pPr>
            <a:r>
              <a:rPr lang="pl-PL" altLang="pl-PL" dirty="0"/>
              <a:t>grupa podmiotów działających w konkretnym sektorze gospodarki (np. ulga w podatku od nieruchomości przedsiębiorstw w sektorze turystyki).</a:t>
            </a:r>
          </a:p>
          <a:p>
            <a:pPr>
              <a:spcBef>
                <a:spcPct val="0"/>
              </a:spcBef>
              <a:spcAft>
                <a:spcPts val="1425"/>
              </a:spcAft>
              <a:buClr>
                <a:srgbClr val="66CC00"/>
              </a:buClr>
              <a:buFont typeface="Symbol" panose="05050102010706020507" pitchFamily="18" charset="2"/>
              <a:buChar char=""/>
            </a:pPr>
            <a:r>
              <a:rPr lang="pl-PL" altLang="pl-PL" dirty="0"/>
              <a:t>podmioty działające w konkretnym regionie kraju (np. pomoc w specjalnych strefach ekonomicznych w formie zwolnienia </a:t>
            </a:r>
            <a:r>
              <a:rPr lang="pl-PL" altLang="pl-PL" dirty="0" smtClean="0"/>
              <a:t>od </a:t>
            </a:r>
            <a:r>
              <a:rPr lang="pl-PL" altLang="pl-PL" dirty="0"/>
              <a:t>podatku dochodowego)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3696748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Zakłócenie konkurencji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800"/>
              </a:spcAft>
              <a:buClr>
                <a:srgbClr val="85B4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altLang="pl-PL" b="1" dirty="0" smtClean="0"/>
              <a:t>Prawdopodobieństwo</a:t>
            </a:r>
            <a:r>
              <a:rPr lang="pl-PL" altLang="pl-PL" dirty="0" smtClean="0"/>
              <a:t> </a:t>
            </a:r>
            <a:r>
              <a:rPr lang="pl-PL" altLang="pl-PL" dirty="0"/>
              <a:t>zakłócenia lub zagrożenia zakłóceniem konkurencji </a:t>
            </a:r>
          </a:p>
          <a:p>
            <a:pPr>
              <a:spcAft>
                <a:spcPts val="800"/>
              </a:spcAft>
              <a:buClr>
                <a:srgbClr val="85B4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ETS: konkurencja jest zakłócona lub istnieje groźba jej zakłócenia, </a:t>
            </a:r>
            <a:r>
              <a:rPr lang="pl-PL" altLang="pl-PL" b="1" dirty="0"/>
              <a:t>gdy środek udzielony przez państwo wzmacnia pozycję odbiorcy pomocy</a:t>
            </a:r>
            <a:r>
              <a:rPr lang="pl-PL" altLang="pl-PL" dirty="0"/>
              <a:t> w stosunku do innych przedsiębiorców z nim konkurujących w wewnątrzwspólnotowej wymianie handlowej </a:t>
            </a:r>
            <a:r>
              <a:rPr lang="pl-PL" altLang="pl-PL" sz="1600" dirty="0"/>
              <a:t>(Sprawa 730/79 Philip Morris Holland v Komisja [1980] ECR 2671, pkt 11, sprawa 295/85 Francja vs Komisja [1987] ECR 4393, pkt 24)</a:t>
            </a:r>
            <a:r>
              <a:rPr lang="pl-PL" altLang="pl-PL" sz="1800" dirty="0"/>
              <a:t>.</a:t>
            </a:r>
          </a:p>
          <a:p>
            <a:pPr>
              <a:spcAft>
                <a:spcPts val="800"/>
              </a:spcAft>
              <a:buSzPct val="150000"/>
              <a:defRPr/>
            </a:pPr>
            <a:r>
              <a:rPr lang="pl-PL" altLang="pl-PL" b="1" dirty="0"/>
              <a:t>Przesłanka niespełniona: </a:t>
            </a:r>
          </a:p>
          <a:p>
            <a:pPr>
              <a:spcAft>
                <a:spcPts val="800"/>
              </a:spcAft>
              <a:buClr>
                <a:srgbClr val="85B4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gdy nie można odnaleźć produktów oferowanych na rynku, które byłyby identyczne lub stanowiły substytuty w stosunku do produktów oferowanych przez odbiorcę pomocy </a:t>
            </a:r>
            <a:r>
              <a:rPr lang="pl-PL" altLang="pl-PL" sz="1600" dirty="0"/>
              <a:t>(Opinia Adwokata Generalnego </a:t>
            </a:r>
            <a:r>
              <a:rPr lang="pl-PL" altLang="pl-PL" sz="1600" dirty="0" err="1"/>
              <a:t>Capotorti</a:t>
            </a:r>
            <a:r>
              <a:rPr lang="pl-PL" altLang="pl-PL" sz="1600" dirty="0"/>
              <a:t>, Sprawa 730/79 Philip Morris Holland BV vs Komisja [1980]); </a:t>
            </a:r>
          </a:p>
          <a:p>
            <a:pPr>
              <a:spcAft>
                <a:spcPts val="800"/>
              </a:spcAft>
              <a:buClr>
                <a:srgbClr val="85B4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funkcjonowanie beneficjenta w warunkach </a:t>
            </a:r>
            <a:r>
              <a:rPr lang="pl-PL" altLang="pl-PL" b="1" dirty="0"/>
              <a:t>monopolu</a:t>
            </a:r>
            <a:r>
              <a:rPr lang="pl-PL" altLang="pl-PL" sz="1800" dirty="0" smtClean="0"/>
              <a:t>.</a:t>
            </a:r>
            <a:endParaRPr lang="pl-PL" altLang="pl-PL" sz="1800" dirty="0"/>
          </a:p>
        </p:txBody>
      </p:sp>
    </p:spTree>
    <p:extLst>
      <p:ext uri="{BB962C8B-B14F-4D97-AF65-F5344CB8AC3E}">
        <p14:creationId xmlns:p14="http://schemas.microsoft.com/office/powerpoint/2010/main" val="1639821812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2835</Words>
  <Application>Microsoft Office PowerPoint</Application>
  <PresentationFormat>Pokaz na ekranie (4:3)</PresentationFormat>
  <Paragraphs>343</Paragraphs>
  <Slides>46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46</vt:i4>
      </vt:variant>
    </vt:vector>
  </HeadingPairs>
  <TitlesOfParts>
    <vt:vector size="55" baseType="lpstr">
      <vt:lpstr>Microsoft YaHei</vt:lpstr>
      <vt:lpstr>Arial</vt:lpstr>
      <vt:lpstr>Calibri</vt:lpstr>
      <vt:lpstr>Cambria Math</vt:lpstr>
      <vt:lpstr>Courier New</vt:lpstr>
      <vt:lpstr>Symbol</vt:lpstr>
      <vt:lpstr>Times New Roman</vt:lpstr>
      <vt:lpstr>Wingdings</vt:lpstr>
      <vt:lpstr>Motyw pakietu Office</vt:lpstr>
      <vt:lpstr>Prezentacja programu PowerPoint</vt:lpstr>
      <vt:lpstr>Co to jest pomoc publiczna?</vt:lpstr>
      <vt:lpstr>Co to jest pomoc publiczna?</vt:lpstr>
      <vt:lpstr>Przedsiębiorstwo</vt:lpstr>
      <vt:lpstr> Środki państwa </vt:lpstr>
      <vt:lpstr>Korzyść</vt:lpstr>
      <vt:lpstr>Korzyść</vt:lpstr>
      <vt:lpstr>Selektywność</vt:lpstr>
      <vt:lpstr>Zakłócenie konkurencji</vt:lpstr>
      <vt:lpstr>Wpływ na wymianę handlową </vt:lpstr>
      <vt:lpstr>Czy pomoc zawsze niedopuszczalna?</vt:lpstr>
      <vt:lpstr>Prezentacja programu PowerPoint</vt:lpstr>
      <vt:lpstr>Pomoc de minimis</vt:lpstr>
      <vt:lpstr>Pomoc de minimis</vt:lpstr>
      <vt:lpstr>Pomoc de minimis</vt:lpstr>
      <vt:lpstr>Pomoc de minimis</vt:lpstr>
      <vt:lpstr>Pomoc de minimis</vt:lpstr>
      <vt:lpstr>Pomoc de minimis</vt:lpstr>
      <vt:lpstr>Prezentacja programu PowerPoint</vt:lpstr>
      <vt:lpstr>Pomoc inna niż de minimis</vt:lpstr>
      <vt:lpstr>Pomoc inna niż de minimis</vt:lpstr>
      <vt:lpstr>Przedsiębiorca w trudnej sytuacji</vt:lpstr>
      <vt:lpstr>Przedsiębiorca w trudnej sytuacji</vt:lpstr>
      <vt:lpstr>Przedsiębiorca w trudnej sytuacji</vt:lpstr>
      <vt:lpstr>Przedsiębiorca w trudnej sytuacji</vt:lpstr>
      <vt:lpstr>Pomoc inna niż de minimis  - efekt zachęty</vt:lpstr>
      <vt:lpstr>Pomoc inna niż de minimis  - efekt zachęty</vt:lpstr>
      <vt:lpstr>Wielkość przedsiębiorstwa</vt:lpstr>
      <vt:lpstr>Wielkość przedsiębiorstwa</vt:lpstr>
      <vt:lpstr>Wielkość przedsiębiorstwa</vt:lpstr>
      <vt:lpstr>Intensywność pomocy</vt:lpstr>
      <vt:lpstr> EDB wnioskowanego dofinansowania  – dane do kalkulatora </vt:lpstr>
      <vt:lpstr>Koszty kwalifikowane</vt:lpstr>
      <vt:lpstr>Pomoc regionalna</vt:lpstr>
      <vt:lpstr>Pomoc regionalna</vt:lpstr>
      <vt:lpstr>Pomoc regionalna</vt:lpstr>
      <vt:lpstr>Pomoc regionalna</vt:lpstr>
      <vt:lpstr>Pomoc regionalna</vt:lpstr>
      <vt:lpstr>Pomoc na ochronę środowiska</vt:lpstr>
      <vt:lpstr>Pomoc na ochronę środowiska</vt:lpstr>
      <vt:lpstr>Pomoc na ochronę środowiska</vt:lpstr>
      <vt:lpstr>Pomoc na ochronę środowiska</vt:lpstr>
      <vt:lpstr>Pomoc na ochronę środowiska</vt:lpstr>
      <vt:lpstr>Pomoc na ochronę środowiska</vt:lpstr>
      <vt:lpstr>Pomoc na ochronę środowiska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mpietras</dc:creator>
  <cp:lastModifiedBy>Białek Żanna</cp:lastModifiedBy>
  <cp:revision>337</cp:revision>
  <cp:lastPrinted>2017-06-30T12:24:57Z</cp:lastPrinted>
  <dcterms:created xsi:type="dcterms:W3CDTF">2014-08-06T13:18:13Z</dcterms:created>
  <dcterms:modified xsi:type="dcterms:W3CDTF">2019-01-28T09:15:35Z</dcterms:modified>
</cp:coreProperties>
</file>