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994"/>
    <a:srgbClr val="E63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83D4E1-DC09-44BA-92B2-EB6DBEC54602}" v="8" dt="2026-04-02T08:04:36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2650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982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7313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4927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964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>
                    <a:tint val="82000"/>
                  </a:schemeClr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82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880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513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212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8876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001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367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037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8D57B-2BA1-40E3-96FA-43084D2FC0D9}" type="datetimeFigureOut">
              <a:rPr lang="pl-PL" smtClean="0"/>
              <a:t>02.04.2026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02788B-4494-4706-9D21-B4110A43043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4243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niebieskie, Jaskrawoniebieski, zrzut ekranu, design&#10;&#10;Opis wygenerowany automatycznie">
            <a:extLst>
              <a:ext uri="{FF2B5EF4-FFF2-40B4-BE49-F238E27FC236}">
                <a16:creationId xmlns:a16="http://schemas.microsoft.com/office/drawing/2014/main" id="{FC8BF1E3-28ED-DE02-C1AA-EC815004F2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" y="1"/>
            <a:ext cx="10690177" cy="2288575"/>
          </a:xfrm>
          <a:prstGeom prst="rect">
            <a:avLst/>
          </a:prstGeom>
        </p:spPr>
      </p:pic>
      <p:pic>
        <p:nvPicPr>
          <p:cNvPr id="7" name="Obraz 6" descr="Obraz zawierający niebieskie, Jaskrawoniebieski, zrzut ekranu, woda&#10;&#10;Opis wygenerowany automatycznie">
            <a:extLst>
              <a:ext uri="{FF2B5EF4-FFF2-40B4-BE49-F238E27FC236}">
                <a16:creationId xmlns:a16="http://schemas.microsoft.com/office/drawing/2014/main" id="{8D4588C8-0618-2F34-E5C0-AF8585AA2A8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594"/>
          <a:stretch>
            <a:fillRect/>
          </a:stretch>
        </p:blipFill>
        <p:spPr>
          <a:xfrm>
            <a:off x="819" y="14556865"/>
            <a:ext cx="10690177" cy="562485"/>
          </a:xfrm>
          <a:prstGeom prst="rect">
            <a:avLst/>
          </a:prstGeom>
        </p:spPr>
      </p:pic>
      <p:pic>
        <p:nvPicPr>
          <p:cNvPr id="8" name="Obraz 7" descr="Obraz zawierający tekst, Czcionka, zrzut ekranu, Grafika&#10;&#10;Opis wygenerowany automatycznie">
            <a:extLst>
              <a:ext uri="{FF2B5EF4-FFF2-40B4-BE49-F238E27FC236}">
                <a16:creationId xmlns:a16="http://schemas.microsoft.com/office/drawing/2014/main" id="{F9FBF2C3-10C1-F790-F927-E7C1044D4FDE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14" y="334163"/>
            <a:ext cx="6517309" cy="1086217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EBE1CAB5-7BEA-36DF-A4F3-885F0F4CB8E3}"/>
              </a:ext>
            </a:extLst>
          </p:cNvPr>
          <p:cNvSpPr txBox="1"/>
          <p:nvPr/>
        </p:nvSpPr>
        <p:spPr>
          <a:xfrm>
            <a:off x="23420" y="1755443"/>
            <a:ext cx="10690177" cy="832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4808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ZAPRASZAMY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B65ECB3-F8B3-87AB-A29C-DDA7EA0EBC90}"/>
              </a:ext>
            </a:extLst>
          </p:cNvPr>
          <p:cNvSpPr txBox="1"/>
          <p:nvPr/>
        </p:nvSpPr>
        <p:spPr>
          <a:xfrm>
            <a:off x="818" y="2436287"/>
            <a:ext cx="10690177" cy="52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828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na</a:t>
            </a:r>
            <a:endParaRPr lang="pl-PL" sz="2828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571E0B6A-CA08-6D93-3DFB-1E8F7BE2A0A2}"/>
              </a:ext>
            </a:extLst>
          </p:cNvPr>
          <p:cNvSpPr txBox="1"/>
          <p:nvPr/>
        </p:nvSpPr>
        <p:spPr>
          <a:xfrm>
            <a:off x="-39565" y="2834932"/>
            <a:ext cx="10690177" cy="11369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3394" b="1" dirty="0">
                <a:solidFill>
                  <a:srgbClr val="004994"/>
                </a:solidFill>
                <a:latin typeface="Noto Serif Black" panose="02020502060505020204" pitchFamily="18" charset="0"/>
                <a:ea typeface="Noto Serif Black" panose="02020502060505020204" pitchFamily="18" charset="0"/>
                <a:cs typeface="Noto Serif Black" panose="02020502060505020204" pitchFamily="18" charset="0"/>
              </a:rPr>
              <a:t>Dzień Otwarty </a:t>
            </a:r>
          </a:p>
          <a:p>
            <a:pPr algn="ctr"/>
            <a:r>
              <a:rPr lang="pl-PL" sz="3394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Państwowej Inspekcji Sanitarnej</a:t>
            </a:r>
            <a:endParaRPr lang="pl-PL" sz="3394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19" name="Prostokąt: zaokrąglone rogi 18">
            <a:extLst>
              <a:ext uri="{FF2B5EF4-FFF2-40B4-BE49-F238E27FC236}">
                <a16:creationId xmlns:a16="http://schemas.microsoft.com/office/drawing/2014/main" id="{F9FCD0F9-F454-018D-9842-283DE60E84FC}"/>
              </a:ext>
            </a:extLst>
          </p:cNvPr>
          <p:cNvSpPr/>
          <p:nvPr/>
        </p:nvSpPr>
        <p:spPr>
          <a:xfrm>
            <a:off x="1367212" y="3982503"/>
            <a:ext cx="8002592" cy="480127"/>
          </a:xfrm>
          <a:prstGeom prst="roundRect">
            <a:avLst/>
          </a:prstGeom>
          <a:solidFill>
            <a:srgbClr val="E6342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3599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C534152F-2C33-AFE2-18EA-31ECDA189B1F}"/>
              </a:ext>
            </a:extLst>
          </p:cNvPr>
          <p:cNvSpPr txBox="1"/>
          <p:nvPr/>
        </p:nvSpPr>
        <p:spPr>
          <a:xfrm>
            <a:off x="1542072" y="3982503"/>
            <a:ext cx="7652872" cy="505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687" dirty="0">
                <a:solidFill>
                  <a:schemeClr val="bg1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z okazji obchodów Światowego Dnia Zdrowia</a:t>
            </a:r>
          </a:p>
        </p:txBody>
      </p:sp>
      <p:grpSp>
        <p:nvGrpSpPr>
          <p:cNvPr id="31" name="Grupa 30">
            <a:extLst>
              <a:ext uri="{FF2B5EF4-FFF2-40B4-BE49-F238E27FC236}">
                <a16:creationId xmlns:a16="http://schemas.microsoft.com/office/drawing/2014/main" id="{5548EBE9-485F-E999-AA7C-8E8A5F85946D}"/>
              </a:ext>
            </a:extLst>
          </p:cNvPr>
          <p:cNvGrpSpPr/>
          <p:nvPr/>
        </p:nvGrpSpPr>
        <p:grpSpPr>
          <a:xfrm>
            <a:off x="1671495" y="5943058"/>
            <a:ext cx="7394026" cy="171364"/>
            <a:chOff x="-6732102" y="6553200"/>
            <a:chExt cx="4548327" cy="0"/>
          </a:xfrm>
        </p:grpSpPr>
        <p:cxnSp>
          <p:nvCxnSpPr>
            <p:cNvPr id="25" name="Łącznik prosty 24">
              <a:extLst>
                <a:ext uri="{FF2B5EF4-FFF2-40B4-BE49-F238E27FC236}">
                  <a16:creationId xmlns:a16="http://schemas.microsoft.com/office/drawing/2014/main" id="{DABD6C42-2000-14AF-5E9F-D6B060CBAB71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Łącznik prosty 26">
              <a:extLst>
                <a:ext uri="{FF2B5EF4-FFF2-40B4-BE49-F238E27FC236}">
                  <a16:creationId xmlns:a16="http://schemas.microsoft.com/office/drawing/2014/main" id="{BD228104-4621-EACC-22CB-4CF6BA411CE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upa 31">
            <a:extLst>
              <a:ext uri="{FF2B5EF4-FFF2-40B4-BE49-F238E27FC236}">
                <a16:creationId xmlns:a16="http://schemas.microsoft.com/office/drawing/2014/main" id="{4F08BDEF-9086-25BB-DC5C-79999FA77D3D}"/>
              </a:ext>
            </a:extLst>
          </p:cNvPr>
          <p:cNvGrpSpPr/>
          <p:nvPr/>
        </p:nvGrpSpPr>
        <p:grpSpPr>
          <a:xfrm>
            <a:off x="1367212" y="14715786"/>
            <a:ext cx="7394026" cy="69401"/>
            <a:chOff x="-6732102" y="6553200"/>
            <a:chExt cx="4548327" cy="0"/>
          </a:xfrm>
        </p:grpSpPr>
        <p:cxnSp>
          <p:nvCxnSpPr>
            <p:cNvPr id="33" name="Łącznik prosty 32">
              <a:extLst>
                <a:ext uri="{FF2B5EF4-FFF2-40B4-BE49-F238E27FC236}">
                  <a16:creationId xmlns:a16="http://schemas.microsoft.com/office/drawing/2014/main" id="{3D2DB6C9-1AF6-1688-36BC-B045CAE215B3}"/>
                </a:ext>
              </a:extLst>
            </p:cNvPr>
            <p:cNvCxnSpPr>
              <a:cxnSpLocks/>
            </p:cNvCxnSpPr>
            <p:nvPr/>
          </p:nvCxnSpPr>
          <p:spPr>
            <a:xfrm>
              <a:off x="-6732102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Łącznik prosty 33">
              <a:extLst>
                <a:ext uri="{FF2B5EF4-FFF2-40B4-BE49-F238E27FC236}">
                  <a16:creationId xmlns:a16="http://schemas.microsoft.com/office/drawing/2014/main" id="{3994A570-4814-0BB8-83D7-E20020D2D4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4491073" y="6553200"/>
              <a:ext cx="2307298" cy="0"/>
            </a:xfrm>
            <a:prstGeom prst="line">
              <a:avLst/>
            </a:prstGeom>
            <a:ln w="15875">
              <a:gradFill>
                <a:gsLst>
                  <a:gs pos="0">
                    <a:schemeClr val="accent1">
                      <a:alpha val="0"/>
                      <a:lumMod val="15000"/>
                      <a:lumOff val="85000"/>
                    </a:schemeClr>
                  </a:gs>
                  <a:gs pos="70000">
                    <a:srgbClr val="004994">
                      <a:lumMod val="100000"/>
                    </a:srgbClr>
                  </a:gs>
                </a:gsLst>
                <a:lin ang="1200000" scaled="0"/>
              </a:gra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DDF84CA1-03A8-63DE-3617-5254E0AFED07}"/>
              </a:ext>
            </a:extLst>
          </p:cNvPr>
          <p:cNvSpPr txBox="1"/>
          <p:nvPr/>
        </p:nvSpPr>
        <p:spPr>
          <a:xfrm>
            <a:off x="358155" y="4742213"/>
            <a:ext cx="9519869" cy="1202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4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Powiatowa Stacja Sanitarno-Epidemiologiczna </a:t>
            </a:r>
          </a:p>
          <a:p>
            <a:pPr algn="ctr"/>
            <a:r>
              <a:rPr lang="pl-PL" sz="2404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w Szczecinie</a:t>
            </a:r>
          </a:p>
          <a:p>
            <a:pPr algn="ctr"/>
            <a:r>
              <a:rPr lang="pl-PL" sz="2404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ul. Wincentego Pola 6</a:t>
            </a:r>
            <a:endParaRPr lang="pl-PL" sz="2404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0300A683-7000-B2FB-B7D7-9DDE5B750173}"/>
              </a:ext>
            </a:extLst>
          </p:cNvPr>
          <p:cNvSpPr txBox="1"/>
          <p:nvPr/>
        </p:nvSpPr>
        <p:spPr>
          <a:xfrm>
            <a:off x="300659" y="6088164"/>
            <a:ext cx="9519869" cy="46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404" b="1" dirty="0">
                <a:solidFill>
                  <a:srgbClr val="004994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rPr>
              <a:t>10 kwietnia 2026 r. | 10:00 - 15:00</a:t>
            </a:r>
            <a:endParaRPr lang="pl-PL" sz="2404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  <p:pic>
        <p:nvPicPr>
          <p:cNvPr id="2" name="Grafika 1" descr="Logotyp Państwowej Inspekcji Sanitarnej z hasłem &quot;Chronimy zdrowie z myślą o przyszłości&quot;">
            <a:extLst>
              <a:ext uri="{FF2B5EF4-FFF2-40B4-BE49-F238E27FC236}">
                <a16:creationId xmlns:a16="http://schemas.microsoft.com/office/drawing/2014/main" id="{04D41AF9-B191-7626-F059-908E38A4D6B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50872" y="13417882"/>
            <a:ext cx="4659029" cy="1437038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E5250985-1C2B-4DA2-A2CB-1A38E34EE294}"/>
              </a:ext>
            </a:extLst>
          </p:cNvPr>
          <p:cNvSpPr txBox="1"/>
          <p:nvPr/>
        </p:nvSpPr>
        <p:spPr>
          <a:xfrm>
            <a:off x="300659" y="6559181"/>
            <a:ext cx="10457593" cy="80207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sz="2400" dirty="0"/>
              <a:t>10:00-10:10 </a:t>
            </a:r>
            <a:r>
              <a:rPr lang="pl-PL" sz="2400" b="1" i="1" dirty="0"/>
              <a:t>Przywitanie gości</a:t>
            </a:r>
            <a:r>
              <a:rPr lang="pl-PL" sz="2400" b="1" dirty="0"/>
              <a:t>. Państwowy Powiatowy Inspektor Sanitarny w Szczecinie, mgr inż. Karina Tatarata</a:t>
            </a:r>
          </a:p>
          <a:p>
            <a:r>
              <a:rPr lang="pl-PL" sz="2400" dirty="0"/>
              <a:t>10:10-10:40 </a:t>
            </a:r>
            <a:r>
              <a:rPr lang="pl-PL" sz="2400" b="1" i="1" dirty="0"/>
              <a:t>Interakcja leków i suplementów diety z żywnością.  </a:t>
            </a:r>
            <a:r>
              <a:rPr lang="pl-PL" sz="2400" b="1" dirty="0"/>
              <a:t>Polskie Towarzystwo Studentów Farmacji </a:t>
            </a:r>
          </a:p>
          <a:p>
            <a:r>
              <a:rPr lang="pl-PL" sz="2400" dirty="0"/>
              <a:t>10:40-11:10 </a:t>
            </a:r>
            <a:r>
              <a:rPr lang="pl-PL" sz="2400" b="1" i="1" dirty="0"/>
              <a:t>Zagrożenia dotyczące oszustw i wyłudzeń</a:t>
            </a:r>
            <a:r>
              <a:rPr lang="pl-PL" sz="2400" b="1" dirty="0"/>
              <a:t>. Podkom. Paweł Krahel </a:t>
            </a:r>
            <a:r>
              <a:rPr lang="pl-PL" sz="2400" dirty="0"/>
              <a:t> </a:t>
            </a:r>
            <a:r>
              <a:rPr lang="pl-PL" sz="2400" b="1" dirty="0"/>
              <a:t>mł. asp. Danuta Ofianewska, KMP Szczecin</a:t>
            </a:r>
          </a:p>
          <a:p>
            <a:r>
              <a:rPr lang="pl-PL" sz="2400" dirty="0"/>
              <a:t>11:10-11:40 </a:t>
            </a:r>
            <a:r>
              <a:rPr lang="pl-PL" sz="2400" b="1" i="1" dirty="0"/>
              <a:t>Depresja i jak sobie z nią radzić</a:t>
            </a:r>
            <a:r>
              <a:rPr lang="pl-PL" sz="2400" b="1" dirty="0"/>
              <a:t>. mgr Paulina Kotwica </a:t>
            </a:r>
          </a:p>
          <a:p>
            <a:r>
              <a:rPr lang="pl-PL" sz="2400" dirty="0"/>
              <a:t>11:40-12:10 </a:t>
            </a:r>
            <a:r>
              <a:rPr lang="pl-PL" sz="2400" b="1" i="1" dirty="0"/>
              <a:t>Trening pamięci. </a:t>
            </a:r>
            <a:r>
              <a:rPr lang="pl-PL" sz="2400" i="1" dirty="0"/>
              <a:t>Zajęcia interaktywne</a:t>
            </a:r>
            <a:r>
              <a:rPr lang="pl-PL" sz="2400" dirty="0"/>
              <a:t>.</a:t>
            </a:r>
            <a:r>
              <a:rPr lang="pl-PL" sz="2400" b="1" dirty="0"/>
              <a:t> mgr Agnieszka Hartung </a:t>
            </a:r>
          </a:p>
          <a:p>
            <a:r>
              <a:rPr lang="pl-PL" sz="2400" dirty="0"/>
              <a:t>12:10-12:40 </a:t>
            </a:r>
            <a:r>
              <a:rPr lang="pl-PL" sz="2400" b="1" dirty="0"/>
              <a:t>Przerwa kawowa</a:t>
            </a:r>
          </a:p>
          <a:p>
            <a:r>
              <a:rPr lang="pl-PL" sz="2400" dirty="0"/>
              <a:t>12:40-13:10  </a:t>
            </a:r>
            <a:r>
              <a:rPr lang="pl-PL" sz="2400" b="1" i="1" dirty="0"/>
              <a:t>Handpan</a:t>
            </a:r>
            <a:r>
              <a:rPr lang="pl-PL" sz="2400" b="1" dirty="0"/>
              <a:t>.</a:t>
            </a:r>
            <a:r>
              <a:rPr lang="pl-PL" sz="2400" dirty="0"/>
              <a:t> Trening relaksacyjny za pomocą muzyki.</a:t>
            </a:r>
            <a:r>
              <a:rPr lang="pl-PL" sz="2400" b="1" dirty="0"/>
              <a:t> Pastor </a:t>
            </a:r>
            <a:endParaRPr lang="pl-PL" sz="2400" dirty="0"/>
          </a:p>
          <a:p>
            <a:r>
              <a:rPr lang="pl-PL" sz="2400" b="1" dirty="0"/>
              <a:t>Sławomir Sikora</a:t>
            </a:r>
          </a:p>
          <a:p>
            <a:r>
              <a:rPr lang="pl-PL" sz="2400" dirty="0"/>
              <a:t>13:10-13:30 </a:t>
            </a:r>
            <a:r>
              <a:rPr lang="pl-PL" sz="2400" b="1" i="1" dirty="0"/>
              <a:t>Legionelloza</a:t>
            </a:r>
            <a:r>
              <a:rPr lang="pl-PL" sz="2400" b="1" dirty="0"/>
              <a:t>. </a:t>
            </a:r>
            <a:r>
              <a:rPr lang="pl-PL" sz="2400" dirty="0"/>
              <a:t>Zasady profilaktyki.</a:t>
            </a:r>
            <a:r>
              <a:rPr lang="pl-PL" sz="2400" b="1" dirty="0"/>
              <a:t> mgr inż. Grzegorz Bućko, Kierownik oddziału HK PSSE Szczecin</a:t>
            </a:r>
          </a:p>
          <a:p>
            <a:r>
              <a:rPr lang="pl-PL" sz="2400" dirty="0"/>
              <a:t>13:30-14:00 </a:t>
            </a:r>
            <a:r>
              <a:rPr lang="pl-PL" sz="2400" b="1" i="1" dirty="0"/>
              <a:t>Szczepienia zalecane dla osób dorosłych</a:t>
            </a:r>
            <a:r>
              <a:rPr lang="pl-PL" sz="2400" b="1" dirty="0"/>
              <a:t>. mgr Aneta Czajkowska asystent oddziału EP PSSE Szczecin</a:t>
            </a:r>
          </a:p>
          <a:p>
            <a:r>
              <a:rPr lang="pl-PL" sz="2400" dirty="0"/>
              <a:t>14:00-14:30 </a:t>
            </a:r>
            <a:r>
              <a:rPr lang="pl-PL" sz="2400" b="1" i="1" dirty="0"/>
              <a:t>I pomoc przedmedyczna  w nagłych wypadkach zagrażających życiu. </a:t>
            </a:r>
            <a:r>
              <a:rPr lang="pl-PL" sz="2400" dirty="0"/>
              <a:t>Nauka udzielania I pomocy przedmedycznej oraz zasad RKO z użyciem defibrylatora (pokazy na fantomie).</a:t>
            </a:r>
            <a:r>
              <a:rPr lang="pl-PL" sz="2400" b="1" dirty="0"/>
              <a:t> mgr Magdalena Stachel </a:t>
            </a:r>
            <a:r>
              <a:rPr lang="pl-PL" sz="2400" dirty="0"/>
              <a:t> </a:t>
            </a:r>
            <a:r>
              <a:rPr lang="pl-PL" sz="2400" b="1" dirty="0"/>
              <a:t>Kierownik oddziału OZiPZ PSSE Szczecin</a:t>
            </a:r>
            <a:endParaRPr lang="pl-PL" sz="2400" dirty="0"/>
          </a:p>
          <a:p>
            <a:endParaRPr lang="pl-PL" b="1" dirty="0"/>
          </a:p>
          <a:p>
            <a:endParaRPr lang="pl-PL" sz="2000" b="1" dirty="0"/>
          </a:p>
          <a:p>
            <a:pPr algn="ctr"/>
            <a:endParaRPr lang="pl-PL" sz="2121" dirty="0">
              <a:solidFill>
                <a:srgbClr val="004994"/>
              </a:solidFill>
              <a:latin typeface="Noto Serif" panose="02020502060505020204" pitchFamily="18" charset="0"/>
              <a:ea typeface="Noto Serif" panose="02020502060505020204" pitchFamily="18" charset="0"/>
              <a:cs typeface="Noto Serif" panose="0202050206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65523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be0b6a4-29c2-4378-8990-650e2e728074}" enabled="0" method="" siteId="{cbe0b6a4-29c2-4378-8990-650e2e72807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184</Words>
  <Application>Microsoft Office PowerPoint</Application>
  <PresentationFormat>Niestandardowy</PresentationFormat>
  <Paragraphs>21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Noto Serif</vt:lpstr>
      <vt:lpstr>Noto Serif Black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 - Marcin Szczupak</dc:creator>
  <cp:lastModifiedBy>PSSE Szczecin - Emilia Deptalska</cp:lastModifiedBy>
  <cp:revision>8</cp:revision>
  <dcterms:created xsi:type="dcterms:W3CDTF">2025-01-27T09:22:14Z</dcterms:created>
  <dcterms:modified xsi:type="dcterms:W3CDTF">2026-04-02T08:04:40Z</dcterms:modified>
</cp:coreProperties>
</file>