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  <p:sldMasterId id="2147484061" r:id="rId2"/>
  </p:sldMasterIdLst>
  <p:notesMasterIdLst>
    <p:notesMasterId r:id="rId27"/>
  </p:notesMasterIdLst>
  <p:handoutMasterIdLst>
    <p:handoutMasterId r:id="rId28"/>
  </p:handoutMasterIdLst>
  <p:sldIdLst>
    <p:sldId id="256" r:id="rId3"/>
    <p:sldId id="261" r:id="rId4"/>
    <p:sldId id="354" r:id="rId5"/>
    <p:sldId id="351" r:id="rId6"/>
    <p:sldId id="358" r:id="rId7"/>
    <p:sldId id="321" r:id="rId8"/>
    <p:sldId id="357" r:id="rId9"/>
    <p:sldId id="332" r:id="rId10"/>
    <p:sldId id="331" r:id="rId11"/>
    <p:sldId id="310" r:id="rId12"/>
    <p:sldId id="359" r:id="rId13"/>
    <p:sldId id="361" r:id="rId14"/>
    <p:sldId id="360" r:id="rId15"/>
    <p:sldId id="349" r:id="rId16"/>
    <p:sldId id="362" r:id="rId17"/>
    <p:sldId id="363" r:id="rId18"/>
    <p:sldId id="364" r:id="rId19"/>
    <p:sldId id="365" r:id="rId20"/>
    <p:sldId id="370" r:id="rId21"/>
    <p:sldId id="366" r:id="rId22"/>
    <p:sldId id="367" r:id="rId23"/>
    <p:sldId id="368" r:id="rId24"/>
    <p:sldId id="369" r:id="rId25"/>
    <p:sldId id="315" r:id="rId26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48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5" autoAdjust="0"/>
    <p:restoredTop sz="86323" autoAdjust="0"/>
  </p:normalViewPr>
  <p:slideViewPr>
    <p:cSldViewPr>
      <p:cViewPr varScale="1">
        <p:scale>
          <a:sx n="165" d="100"/>
          <a:sy n="165" d="100"/>
        </p:scale>
        <p:origin x="1576" y="1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371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6572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r">
              <a:defRPr sz="1200"/>
            </a:lvl1pPr>
          </a:lstStyle>
          <a:p>
            <a:fld id="{3EF19F45-2D42-42CB-8DA1-9E48B1E5CF37}" type="datetimeFigureOut">
              <a:rPr lang="pl-PL" smtClean="0"/>
              <a:t>09.11.2022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28471"/>
            <a:ext cx="2946247" cy="496571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826" y="9428471"/>
            <a:ext cx="2946246" cy="496571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r">
              <a:defRPr sz="1200"/>
            </a:lvl1pPr>
          </a:lstStyle>
          <a:p>
            <a:fld id="{B18EE78B-75F1-4835-9D51-C05D4877474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110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6572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31F27-8DFC-4642-9910-E4114E24535A}" type="datetimeFigureOut">
              <a:rPr lang="pl-PL"/>
              <a:pPr>
                <a:defRPr/>
              </a:pPr>
              <a:t>09.11.2022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0" tIns="46040" rIns="92080" bIns="4604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289" y="4715034"/>
            <a:ext cx="5439101" cy="4467546"/>
          </a:xfrm>
          <a:prstGeom prst="rect">
            <a:avLst/>
          </a:prstGeom>
        </p:spPr>
        <p:txBody>
          <a:bodyPr vert="horz" lIns="92080" tIns="46040" rIns="92080" bIns="4604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471"/>
            <a:ext cx="2946247" cy="496571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826" y="9428471"/>
            <a:ext cx="2946246" cy="496571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604590-4BDF-4365-885E-0DA87D4043C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837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/>
              <a:t>31 gminnych śds na 1.259 miejsc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E4EE1E-FE81-4F4C-AE81-0D993C586E0F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34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257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8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3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3034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56C96C-4AF1-B359-8CD9-16F62693D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CE50BC8-760F-E16B-17F2-F5BDACBEB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772DDAB-C5BA-AB70-0048-EE183B3A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E955C1-CC7E-7088-611D-6CAFE596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8EF61E9-9FD0-505C-4207-C87DF668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7159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5F7995-C409-9C50-AECC-92CD15CF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128B8F-8A72-FEFC-4B67-E8474CE52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A749AF6-67DA-DD17-EBA1-85BEC9B7A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61E0A0-CA67-8B61-1727-823C2FB29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BC1598-4E5F-8D84-5BC7-0BEC70F8A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8827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800247-3962-BD09-9B6F-3B2A31D0A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58FA1BC-261A-E5B0-8A04-0AC7BF4F5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CC4021D-62B3-26DC-8CAF-2F68B6CE5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32857A-2DC3-AD1F-CC4B-8333498B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949B11-F6F4-4AC7-0C5B-84DACE3B1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291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5BBA9E-8DFE-B7F7-E0E5-8AA6B88DB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A1854A-DFBF-F28E-D155-9488516C3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CC7E813-C4EA-286B-886F-253232B1C5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87A7283-D35C-67EC-924B-AEF10ACB6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FD676C0-5AE3-7315-5EDC-8F9982D7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D5D1F4-0401-4FE1-2B60-25678FFB8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6804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BA3580-ADAB-B13E-F28E-3A1F22C04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D7918DB-B7F1-648E-3495-B14A1776B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3A9D71-22F1-E9A0-22A7-905A49CC9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7517AC3-119D-D1D8-FBF9-6053F2051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40BE279-5F30-8F54-236A-4C786EB5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722880E-4B59-1887-502E-0547B988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56DD3F6-C2B7-6DEB-207C-BB522CCA1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11604FB-E37B-95F0-6D3C-26C525708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414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08F5EE-5BE3-C9A4-28E3-310B48482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BE3965E-5F2A-104C-8F34-72676E648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E784355-99BC-48CE-3E92-A99FC216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13CE675-5371-5135-4627-E87023A0C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515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A9275C4-D2F9-AD8E-ED7E-22BAFD0C9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210D872-101F-CCC3-0D02-EE5AF407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28CE629-A384-3911-7E4B-53230D6CE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117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E353FC-8DDB-0BC9-3AAE-0F9428676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FD2F9C-7ED9-D6DF-AB4C-1F3DA47C8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B518363-E9AD-E7D0-8676-54DED7748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4FCF8BF-8888-7BA2-5D1D-0A5FCA2A8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5EDDFFE-F319-BD47-AE10-CA6B6B215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A2A0A47-9233-FBB9-E3FA-A6538316E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093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7053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D5D899-A614-BD69-FC17-8374979C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D1D450B-D7DC-C77D-F368-405455CE4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59A4A01-74C8-1F47-E716-AE1825998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A201610-5AB5-8DC9-F03A-E12C5A6F3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E734888-AB6D-E3AA-8206-56A16B3AE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7E0A657-E27B-940B-427F-1EE8594C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364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7CFC39-95D4-074A-0170-3B79AE996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0FF0D1E-D0AA-9EBD-9C14-F26B66D32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7C71EDE-F28E-2E9F-5967-40999F21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E194B85-0A7D-904D-BE33-2D1C702E4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C5FB1E-F333-FB47-F258-F0FA9893B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8226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6F559B6-599B-3B34-D7F7-1BC2B8995D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CA355C2-77D8-FA10-0A75-8CC4C44CF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86CCB6C-389C-A8BC-CFAD-DEBE21992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F34C2A-D82C-CBB4-75F9-C6D6B31A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75ADEB-525D-2FEA-F564-F9DD3523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578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768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3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61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49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58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37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62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836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F0AFD3B-7FA5-D603-7154-EE2F3C09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883749A-E76A-E840-6CBC-41625545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57AD9D7-3CC6-3521-3916-4DAEEE95A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6704335-0955-30DB-4BE2-08D3BF21C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793EFAF-14C4-28DE-BD8C-06A6133CE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471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529960" cy="4824114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altLang="pl-PL" sz="4800" b="1" dirty="0">
                <a:solidFill>
                  <a:srgbClr val="002060"/>
                </a:solidFill>
                <a:latin typeface="+mj-lt"/>
                <a:cs typeface="Arial" pitchFamily="34" charset="0"/>
              </a:rPr>
              <a:t>Warmińsko-Mazurski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altLang="pl-PL" sz="4800" b="1" dirty="0">
                <a:solidFill>
                  <a:srgbClr val="002060"/>
                </a:solidFill>
                <a:latin typeface="+mj-lt"/>
                <a:cs typeface="Arial" pitchFamily="34" charset="0"/>
              </a:rPr>
              <a:t>Urząd Wojewódzki w Olsztynie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pl-PL" altLang="pl-PL" sz="4800" b="1" dirty="0">
              <a:solidFill>
                <a:srgbClr val="002060"/>
              </a:solidFill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600" b="1" dirty="0">
                <a:solidFill>
                  <a:srgbClr val="002060"/>
                </a:solidFill>
                <a:latin typeface="+mj-lt"/>
              </a:rPr>
              <a:t>ŚRODOWISKOWE DOMY SAMOPOMOCY</a:t>
            </a:r>
            <a:endParaRPr lang="pl-PL" sz="4600" dirty="0">
              <a:solidFill>
                <a:srgbClr val="002060"/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2800" b="1" dirty="0">
              <a:solidFill>
                <a:srgbClr val="002060"/>
              </a:solidFill>
              <a:latin typeface="+mj-lt"/>
            </a:endParaRPr>
          </a:p>
          <a:p>
            <a:pPr lvl="0" algn="ctr">
              <a:buClrTx/>
            </a:pPr>
            <a:r>
              <a:rPr lang="pl-PL" sz="2800" b="1" dirty="0">
                <a:solidFill>
                  <a:srgbClr val="002060"/>
                </a:solidFill>
                <a:latin typeface="+mj-lt"/>
              </a:rPr>
              <a:t>Olsztyn, 9 listopada 2022 r.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6500" b="1" dirty="0">
              <a:solidFill>
                <a:srgbClr val="0070C0"/>
              </a:solidFill>
              <a:latin typeface="Garamond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44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3" y="624110"/>
            <a:ext cx="7274768" cy="1004690"/>
          </a:xfrm>
        </p:spPr>
        <p:txBody>
          <a:bodyPr>
            <a:normAutofit/>
          </a:bodyPr>
          <a:lstStyle/>
          <a:p>
            <a:pPr algn="ctr"/>
            <a:r>
              <a:rPr lang="pl-PL" b="1" cap="none" dirty="0">
                <a:solidFill>
                  <a:srgbClr val="002060"/>
                </a:solidFill>
              </a:rPr>
              <a:t>Wnioski o dodatkowe środki – zasady 2023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2276872"/>
            <a:ext cx="8087816" cy="20162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ClrTx/>
              <a:buNone/>
            </a:pP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Do </a:t>
            </a:r>
            <a:r>
              <a:rPr lang="pl-PL" sz="26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30 listopada 2022r. 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można składać wnioski o środki rezerwy celowej budżetu państwa </a:t>
            </a:r>
            <a:r>
              <a:rPr lang="pl-PL" sz="2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na rok 2023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, dotyczących realizacji zadań związanych z rozwojem sieci ośrodków wsparcia dla osób z zaburzeniami. 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ClrTx/>
              <a:buNone/>
            </a:pPr>
            <a:endParaRPr lang="pl-PL" sz="2400" i="1" dirty="0">
              <a:solidFill>
                <a:schemeClr val="tx1"/>
              </a:solidFill>
              <a:latin typeface="+mj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1958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274768" cy="1004690"/>
          </a:xfrm>
        </p:spPr>
        <p:txBody>
          <a:bodyPr>
            <a:normAutofit/>
          </a:bodyPr>
          <a:lstStyle/>
          <a:p>
            <a:pPr algn="ctr"/>
            <a:r>
              <a:rPr lang="pl-PL" b="1" cap="none" dirty="0">
                <a:solidFill>
                  <a:srgbClr val="002060"/>
                </a:solidFill>
              </a:rPr>
              <a:t>PRIORYTETY MINISTERSTWA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3568" y="1160748"/>
            <a:ext cx="8087816" cy="500455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pl-PL" sz="1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tworzenie nowych środowiskowych domów samopomocy</a:t>
            </a: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, bez względu na ich zasięg (gminny lub powiatowy) w powiatach, na terenie których jak dotąd nie funkcjonuje żaden środowiskowy dom samopomocy (</a:t>
            </a:r>
            <a:r>
              <a:rPr lang="pl-PL" sz="1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likwidacja tzw. „białych plam”</a:t>
            </a: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);</a:t>
            </a: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tworzenie </a:t>
            </a:r>
            <a:r>
              <a:rPr lang="pl-PL" sz="1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nowych środowiskowych domów dla osób ze spectrum autyzmu i niepełnosprawnościami sprzężonymi</a:t>
            </a: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;</a:t>
            </a: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tworzenie </a:t>
            </a:r>
            <a:r>
              <a:rPr lang="pl-PL" sz="1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nowych miejsc w nowych bądź istniejących środowiskowych domach samopomocy </a:t>
            </a: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w związku z możliwością przyjęcia </a:t>
            </a:r>
            <a:r>
              <a:rPr lang="pl-PL" sz="1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osób ze spectrum autyzmu bądź niepełnosprawnościami sprzężonymi</a:t>
            </a: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;</a:t>
            </a: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pl-PL" sz="1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tworzenie nowych domów lub klubów samopomocy </a:t>
            </a: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dla osób z zaburzeniami psychicznymi (w tym filie istniejących domów), na terenach gmin lub powiatów, </a:t>
            </a:r>
            <a:r>
              <a:rPr lang="pl-PL" sz="1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gdzie w populacji mieszkańców znaczący udział mają osoby z zaburzeniami psychicznymi, a obecna infrastruktura nie zabezpiecza ich potrzeb</a:t>
            </a: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;</a:t>
            </a: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pl-PL" sz="1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utrzymanie standardów </a:t>
            </a:r>
            <a:r>
              <a:rPr lang="pl-PL" sz="18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w istniejących środowiskowych domach samopomocy.</a:t>
            </a:r>
            <a:endParaRPr lang="pl-PL" sz="1800" i="1" dirty="0">
              <a:solidFill>
                <a:schemeClr val="tx1"/>
              </a:solidFill>
              <a:latin typeface="+mj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3274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274768" cy="1004690"/>
          </a:xfrm>
        </p:spPr>
        <p:txBody>
          <a:bodyPr>
            <a:normAutofit/>
          </a:bodyPr>
          <a:lstStyle/>
          <a:p>
            <a:pPr algn="ctr"/>
            <a:r>
              <a:rPr lang="pl-PL" b="1" cap="none" dirty="0">
                <a:solidFill>
                  <a:srgbClr val="002060"/>
                </a:solidFill>
              </a:rPr>
              <a:t>PRIORYTETY MINISTERSTWA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3568" y="1160748"/>
            <a:ext cx="8087816" cy="500455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ClrTx/>
              <a:buNone/>
            </a:pPr>
            <a:r>
              <a:rPr lang="pl-PL" sz="2000" dirty="0">
                <a:solidFill>
                  <a:schemeClr val="tx1"/>
                </a:solidFill>
                <a:ea typeface="Calibri"/>
                <a:cs typeface="Times New Roman"/>
              </a:rPr>
              <a:t>Ministerstwo </a:t>
            </a:r>
            <a:r>
              <a:rPr lang="pl-PL" sz="2000" b="1" dirty="0">
                <a:solidFill>
                  <a:srgbClr val="C00000"/>
                </a:solidFill>
                <a:ea typeface="Calibri"/>
                <a:cs typeface="Times New Roman"/>
              </a:rPr>
              <a:t>NIE BĘDZIE </a:t>
            </a:r>
            <a:r>
              <a:rPr lang="pl-PL" sz="2000" dirty="0">
                <a:solidFill>
                  <a:schemeClr val="tx1"/>
                </a:solidFill>
                <a:ea typeface="Calibri"/>
                <a:cs typeface="Times New Roman"/>
              </a:rPr>
              <a:t>uwzględniać:</a:t>
            </a:r>
          </a:p>
          <a:p>
            <a:pPr algn="just">
              <a:lnSpc>
                <a:spcPct val="107000"/>
              </a:lnSpc>
            </a:pPr>
            <a:r>
              <a:rPr lang="pl-PL" sz="2000" dirty="0">
                <a:solidFill>
                  <a:schemeClr val="tx1"/>
                </a:solidFill>
                <a:ea typeface="Calibri"/>
                <a:cs typeface="Times New Roman"/>
              </a:rPr>
              <a:t>dodatkowej infrastruktury towarzyszącej (parkingi, garaże, ogrodzenia, ogródki), </a:t>
            </a:r>
          </a:p>
          <a:p>
            <a:pPr algn="just">
              <a:lnSpc>
                <a:spcPct val="107000"/>
              </a:lnSpc>
            </a:pPr>
            <a:r>
              <a:rPr lang="pl-PL" sz="2000" dirty="0">
                <a:solidFill>
                  <a:schemeClr val="tx1"/>
                </a:solidFill>
                <a:ea typeface="Calibri"/>
                <a:cs typeface="Times New Roman"/>
              </a:rPr>
              <a:t>zakupu środków transportu</a:t>
            </a:r>
          </a:p>
          <a:p>
            <a:pPr algn="just">
              <a:lnSpc>
                <a:spcPct val="107000"/>
              </a:lnSpc>
            </a:pPr>
            <a:endParaRPr lang="pl-PL" sz="2000" dirty="0">
              <a:ea typeface="Calibri"/>
              <a:cs typeface="Times New Roman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pl-PL" sz="1600" dirty="0">
                <a:effectLst/>
                <a:latin typeface="+mj-lt"/>
              </a:rPr>
              <a:t>Szacując koszty zaplanowanych zadań należy pamiętać, iż muszą one być liczone</a:t>
            </a:r>
            <a:br>
              <a:rPr lang="pl-PL" sz="1600" dirty="0">
                <a:latin typeface="+mj-lt"/>
              </a:rPr>
            </a:br>
            <a:r>
              <a:rPr lang="pl-PL" sz="1600" dirty="0">
                <a:effectLst/>
                <a:latin typeface="+mj-lt"/>
              </a:rPr>
              <a:t>w sposób rzetelny, z zastosowaniem wszelkich zasad związanych z racjonalnym</a:t>
            </a:r>
            <a:br>
              <a:rPr lang="pl-PL" sz="1600" dirty="0">
                <a:latin typeface="+mj-lt"/>
              </a:rPr>
            </a:br>
            <a:r>
              <a:rPr lang="pl-PL" sz="1600" dirty="0">
                <a:effectLst/>
                <a:latin typeface="+mj-lt"/>
              </a:rPr>
              <a:t>gospodarowaniem środkami publicznymi</a:t>
            </a:r>
            <a:endParaRPr lang="pl-PL" sz="2000" dirty="0">
              <a:solidFill>
                <a:schemeClr val="tx1"/>
              </a:solidFill>
              <a:latin typeface="+mj-lt"/>
              <a:ea typeface="Calibri"/>
              <a:cs typeface="Times New Roman"/>
            </a:endParaRPr>
          </a:p>
          <a:p>
            <a:pPr marL="0" indent="0" algn="just">
              <a:lnSpc>
                <a:spcPct val="107000"/>
              </a:lnSpc>
              <a:buNone/>
            </a:pPr>
            <a:endParaRPr lang="pl-PL" sz="2000" i="1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 algn="just">
              <a:lnSpc>
                <a:spcPct val="107000"/>
              </a:lnSpc>
              <a:buNone/>
            </a:pPr>
            <a:endParaRPr lang="pl-PL" sz="2000" i="1" dirty="0">
              <a:ea typeface="Calibri"/>
              <a:cs typeface="Times New Roman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pl-PL" sz="2000" i="1" dirty="0">
                <a:solidFill>
                  <a:srgbClr val="C00000"/>
                </a:solidFill>
                <a:ea typeface="Calibri"/>
                <a:cs typeface="Times New Roman"/>
              </a:rPr>
              <a:t>Zgodnie z pismem Ministerstwa, w roku 2023 Wojewoda bez zgody </a:t>
            </a:r>
            <a:r>
              <a:rPr lang="pl-PL" sz="2000" i="1" dirty="0" err="1">
                <a:solidFill>
                  <a:srgbClr val="C00000"/>
                </a:solidFill>
                <a:ea typeface="Calibri"/>
                <a:cs typeface="Times New Roman"/>
              </a:rPr>
              <a:t>MPiPS</a:t>
            </a:r>
            <a:r>
              <a:rPr lang="pl-PL" sz="2000" i="1" dirty="0">
                <a:solidFill>
                  <a:srgbClr val="C00000"/>
                </a:solidFill>
                <a:ea typeface="Calibri"/>
                <a:cs typeface="Times New Roman"/>
              </a:rPr>
              <a:t> nie będzie mógł przenosić środków pochodzących z oszczędności na zakupy inwestycyjne (np. dofinansowanie zakupu samochodu)</a:t>
            </a:r>
          </a:p>
        </p:txBody>
      </p:sp>
    </p:spTree>
    <p:extLst>
      <p:ext uri="{BB962C8B-B14F-4D97-AF65-F5344CB8AC3E}">
        <p14:creationId xmlns:p14="http://schemas.microsoft.com/office/powerpoint/2010/main" val="2173142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3" y="624110"/>
            <a:ext cx="7274768" cy="1004690"/>
          </a:xfrm>
        </p:spPr>
        <p:txBody>
          <a:bodyPr>
            <a:normAutofit/>
          </a:bodyPr>
          <a:lstStyle/>
          <a:p>
            <a:pPr algn="ctr"/>
            <a:r>
              <a:rPr lang="pl-PL" b="1" cap="none" dirty="0">
                <a:solidFill>
                  <a:srgbClr val="002060"/>
                </a:solidFill>
              </a:rPr>
              <a:t>Wnioski o dodatkowe środki – zasady 2022 - 2023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3568" y="1772816"/>
            <a:ext cx="8087816" cy="453650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ClrTx/>
              <a:buNone/>
            </a:pPr>
            <a:r>
              <a:rPr lang="pl-PL" sz="24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Przy składaniu wniosków 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o przyznanie dodatkowych środków należy </a:t>
            </a:r>
            <a:r>
              <a:rPr lang="pl-PL" sz="24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zwrócić uwagę 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na</a:t>
            </a:r>
            <a:r>
              <a:rPr lang="pl-PL" sz="24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poniższe kwestie: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wniosek należy składać wyłącznie wg przekazanego wzoru,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szczegółowo uzasadnić konieczność wykonania określonych prac czy zakupu wyposażenia oraz braku możliwości zrealizowania zadania w ramach bieżącej dotacji na śds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,</a:t>
            </a:r>
          </a:p>
          <a:p>
            <a:pPr algn="just">
              <a:lnSpc>
                <a:spcPct val="107000"/>
              </a:lnSpc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przy remontach – należy przedstawić dokumentację fotograficzną planowanych do remontu pomieszczeń, </a:t>
            </a:r>
          </a:p>
          <a:p>
            <a:pPr algn="just">
              <a:lnSpc>
                <a:spcPct val="107000"/>
              </a:lnSpc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przy tworzeniu nowych śds, bądź zwiększaniu statutowej liczby miejsc – należy załączyć szczegółową diagnozę opartą o rzetelne dane, potrzeby winny także wynikać z </a:t>
            </a:r>
            <a:r>
              <a:rPr lang="pl-PL" sz="2400" dirty="0">
                <a:solidFill>
                  <a:schemeClr val="tx1"/>
                </a:solidFill>
                <a:latin typeface="+mj-lt"/>
              </a:rPr>
              <a:t>lokalnej Strategii Rozwiązywania Problemów Społecznych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należy prawidłowo zaklasyfikować wydatki (bieżące § 2010, 2110, inwestycyjne § 6310, 6410)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rzetelnie oszacować koszty (rozeznanie cenowe),</a:t>
            </a:r>
          </a:p>
          <a:p>
            <a:pPr algn="just">
              <a:lnSpc>
                <a:spcPct val="107000"/>
              </a:lnSpc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zwrócić uwagę na pieczęć nagłówkowa JST i podpis Wójta/Burmistrza/Prezydenta Miasta/Starosty) – dodatkowo podpis gł. księgowego </a:t>
            </a:r>
            <a:r>
              <a:rPr lang="pl-PL" sz="2400" i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(w zakresie polityki rachunkowości i klasyfikowania wydatków)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 i kierownika </a:t>
            </a:r>
            <a:r>
              <a:rPr lang="pl-PL" sz="2400" dirty="0" err="1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śds</a:t>
            </a:r>
            <a:r>
              <a:rPr lang="pl-PL" sz="2400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 oraz Skarbnika gminy / powiatu </a:t>
            </a:r>
            <a:r>
              <a:rPr lang="pl-PL" sz="2400" i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(oświadczenie o zweryfikowaniu prawidłowego klasyfikowania wydatków) </a:t>
            </a:r>
          </a:p>
        </p:txBody>
      </p:sp>
    </p:spTree>
    <p:extLst>
      <p:ext uri="{BB962C8B-B14F-4D97-AF65-F5344CB8AC3E}">
        <p14:creationId xmlns:p14="http://schemas.microsoft.com/office/powerpoint/2010/main" val="1671597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2CF517-BB98-439D-9A65-965EB0B96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180437"/>
            <a:ext cx="7740351" cy="99655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Przykładowe błędy w składanych wnioskach</a:t>
            </a:r>
            <a:endParaRPr lang="pl-PL" sz="2800" i="1" dirty="0">
              <a:solidFill>
                <a:srgbClr val="00206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0820C7-4DF4-41DF-87A4-D7020ADA1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268760"/>
            <a:ext cx="8460431" cy="4968552"/>
          </a:xfrm>
        </p:spPr>
        <p:txBody>
          <a:bodyPr>
            <a:normAutofit/>
          </a:bodyPr>
          <a:lstStyle/>
          <a:p>
            <a:r>
              <a:rPr lang="pl-PL" sz="1800" dirty="0">
                <a:solidFill>
                  <a:srgbClr val="FF0000"/>
                </a:solidFill>
                <a:latin typeface="+mj-lt"/>
              </a:rPr>
              <a:t>brak szczegółowej kalkulacji i szczegółowego uzasadnienia każdej pozycji kosztorysu</a:t>
            </a:r>
          </a:p>
          <a:p>
            <a:r>
              <a:rPr lang="pl-PL" sz="1800" dirty="0">
                <a:solidFill>
                  <a:schemeClr val="tx1"/>
                </a:solidFill>
                <a:latin typeface="+mj-lt"/>
              </a:rPr>
              <a:t>uwzględnianie drobnych wydatków, które winny być zrealizowane w ramach wydatków bieżących (np. czajnik, patelnia, garnek, materiały do terapii)</a:t>
            </a:r>
          </a:p>
          <a:p>
            <a:r>
              <a:rPr lang="pl-PL" sz="1800" dirty="0">
                <a:latin typeface="+mj-lt"/>
              </a:rPr>
              <a:t>remont (określonej kondygnacji): obłożenie sufitów płytami gipsowymi, glazura na ściany, wymiana podłogi, </a:t>
            </a:r>
            <a:r>
              <a:rPr lang="pl-PL" sz="1800" dirty="0">
                <a:solidFill>
                  <a:srgbClr val="FF0000"/>
                </a:solidFill>
                <a:latin typeface="+mj-lt"/>
              </a:rPr>
              <a:t>wykonanie łazienki dla osób niepełnosprawnych (remont łazienki, czy przygotowanie pomieszczenia od podstaw? – nowe pomieszczenie pow. 10.000zł inwestycja nie remont – musi być opis prac)</a:t>
            </a:r>
            <a:r>
              <a:rPr lang="pl-PL" sz="1800" dirty="0">
                <a:latin typeface="+mj-lt"/>
              </a:rPr>
              <a:t>, zabudowa instalacji hydraulicznej, wymiana drzwi, wymiana komory zlewozmywakowej, baterii i szafki i montaż wyciągu, </a:t>
            </a:r>
            <a:endParaRPr lang="pl-PL" sz="1800" dirty="0">
              <a:solidFill>
                <a:srgbClr val="FF0000"/>
              </a:solidFill>
              <a:latin typeface="+mj-lt"/>
            </a:endParaRPr>
          </a:p>
          <a:p>
            <a:r>
              <a:rPr lang="pl-PL" sz="1800" dirty="0">
                <a:solidFill>
                  <a:schemeClr val="tx1"/>
                </a:solidFill>
                <a:latin typeface="+mj-lt"/>
              </a:rPr>
              <a:t>zakup i montaż klimatyzatorów do pracowni komputerowej </a:t>
            </a:r>
            <a:r>
              <a:rPr lang="pl-PL" sz="1800" i="1" dirty="0">
                <a:solidFill>
                  <a:srgbClr val="FF0000"/>
                </a:solidFill>
                <a:latin typeface="+mj-lt"/>
              </a:rPr>
              <a:t>(przenośne wolnostojące czy wbudowane w ścianę?)</a:t>
            </a:r>
          </a:p>
          <a:p>
            <a:r>
              <a:rPr lang="pl-PL" sz="1800" dirty="0">
                <a:solidFill>
                  <a:schemeClr val="tx1"/>
                </a:solidFill>
                <a:latin typeface="+mj-lt"/>
              </a:rPr>
              <a:t>wykonanie / remont ogrodzenia panelowego wraz z furtką wejściową i bramą przesuwną </a:t>
            </a:r>
            <a:r>
              <a:rPr lang="pl-PL" sz="1800" i="1" dirty="0">
                <a:solidFill>
                  <a:srgbClr val="FF0000"/>
                </a:solidFill>
                <a:latin typeface="+mj-lt"/>
              </a:rPr>
              <a:t>(wykonanie czy remont, brak szczegółów planowanych prac)</a:t>
            </a:r>
          </a:p>
          <a:p>
            <a:r>
              <a:rPr lang="pl-PL" sz="1800" dirty="0">
                <a:solidFill>
                  <a:schemeClr val="tx1"/>
                </a:solidFill>
                <a:latin typeface="+mj-lt"/>
              </a:rPr>
              <a:t>zabudowa wykonana na wymiar do sali treningu kulinarnego 12.000 zł </a:t>
            </a:r>
            <a:r>
              <a:rPr lang="pl-PL" sz="1800" dirty="0">
                <a:solidFill>
                  <a:srgbClr val="FF0000"/>
                </a:solidFill>
                <a:latin typeface="+mj-lt"/>
              </a:rPr>
              <a:t>(wydatek inwestycyjny)</a:t>
            </a:r>
          </a:p>
          <a:p>
            <a:r>
              <a:rPr lang="pl-PL" sz="1800" dirty="0">
                <a:solidFill>
                  <a:schemeClr val="tx1"/>
                </a:solidFill>
                <a:latin typeface="+mj-lt"/>
              </a:rPr>
              <a:t>drobne wydatki (należy wymienić, przynajmniej wskazać podstawowe planowane do zakupu, np. m.in. czajnik – 120zł, frytkownica 200zł itp.),</a:t>
            </a:r>
          </a:p>
        </p:txBody>
      </p:sp>
    </p:spTree>
    <p:extLst>
      <p:ext uri="{BB962C8B-B14F-4D97-AF65-F5344CB8AC3E}">
        <p14:creationId xmlns:p14="http://schemas.microsoft.com/office/powerpoint/2010/main" val="3427622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/>
          <a:lstStyle/>
          <a:p>
            <a:pPr algn="ctr"/>
            <a:r>
              <a:rPr lang="pl-PL" dirty="0"/>
              <a:t>Zasady naliczania dotacji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6D6E68-52B7-3C0F-482F-17300E9FA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6805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dirty="0"/>
              <a:t>Na podstawie meldunków miesięcznych składanych w CAS:</a:t>
            </a:r>
          </a:p>
          <a:p>
            <a:pPr marL="0" indent="0" algn="ctr">
              <a:buNone/>
            </a:pPr>
            <a:r>
              <a:rPr lang="pl-PL" dirty="0"/>
              <a:t>dotacja podstawowa jak i zwiększona w ramach programu „Za życiem” naliczana na podstawie liczby decyzji kierujących do śds</a:t>
            </a:r>
          </a:p>
          <a:p>
            <a:pPr marL="0" indent="0" algn="ctr">
              <a:buNone/>
            </a:pPr>
            <a:endParaRPr lang="pl-PL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w okresie styczeń – październik na podstawie rzeczywistej liczby decyzji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na okres listopad – grudzień, ustalana jest na podstawie ilości decyzji kierujących do śds, aktualnych na początku listopada 2022 r. </a:t>
            </a:r>
          </a:p>
          <a:p>
            <a:pPr marL="342900" lvl="1" indent="0" algn="ctr">
              <a:buNone/>
            </a:pPr>
            <a:r>
              <a:rPr lang="pl-PL" dirty="0"/>
              <a:t>maksymalnie do statutowej liczby miejsc!!!</a:t>
            </a:r>
          </a:p>
          <a:p>
            <a:pPr marL="342900" lvl="1" indent="0">
              <a:buNone/>
            </a:pPr>
            <a:endParaRPr lang="pl-PL" sz="18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>
              <a:buNone/>
            </a:pPr>
            <a:endParaRPr lang="pl-PL" sz="18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 przypadku nadwyżki dotacji, wynikającej z niewykorzystanych miejsc w miesiącach listopad-grudzień, możliwe będzie jej wykorzystanie na działalność bieżącą środowiskowego domu samopomocy, po uprzednim uzyskaniu pisemnej zgody Zleceniodawcy, na pisemny uzasadniony wniosek Zleceniobiorcy, złożony w bieżącym roku budżetowym, nie później niż </a:t>
            </a:r>
            <a:r>
              <a:rPr lang="pl-PL" sz="1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 dnia 15 grudnia 2022 r.</a:t>
            </a:r>
          </a:p>
          <a:p>
            <a:pPr marL="342900" lvl="1" indent="0" algn="ctr">
              <a:buNone/>
            </a:pPr>
            <a:r>
              <a:rPr lang="pl-PL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(zasady naliczania dotacji – określone w umowie Wojewoda – </a:t>
            </a:r>
            <a:r>
              <a:rPr lang="pl-PL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jst</a:t>
            </a:r>
            <a:r>
              <a:rPr lang="pl-PL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§ 1 ust. 14)</a:t>
            </a:r>
            <a:endParaRPr lang="pl-PL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76288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/>
          <a:lstStyle/>
          <a:p>
            <a:pPr algn="ctr"/>
            <a:r>
              <a:rPr lang="pl-PL" dirty="0"/>
              <a:t>Meldunki !!!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6F051845-0863-D82B-E676-1DD358D500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95" y="2492896"/>
            <a:ext cx="8157855" cy="2236719"/>
          </a:xfr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98F983D9-DEED-19CC-4AB0-859407BD683F}"/>
              </a:ext>
            </a:extLst>
          </p:cNvPr>
          <p:cNvSpPr txBox="1"/>
          <p:nvPr/>
        </p:nvSpPr>
        <p:spPr>
          <a:xfrm>
            <a:off x="539552" y="1124745"/>
            <a:ext cx="7886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Proszę zwracać uwagę na wszystkie informacje (kolumny) jakie należy podać w miesięcznej informacji, zgodnie z aktualnym wzorem w danym miesiącu</a:t>
            </a:r>
          </a:p>
        </p:txBody>
      </p:sp>
    </p:spTree>
    <p:extLst>
      <p:ext uri="{BB962C8B-B14F-4D97-AF65-F5344CB8AC3E}">
        <p14:creationId xmlns:p14="http://schemas.microsoft.com/office/powerpoint/2010/main" val="616807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/>
          <a:lstStyle/>
          <a:p>
            <a:pPr algn="ctr"/>
            <a:r>
              <a:rPr lang="pl-PL" dirty="0"/>
              <a:t>Sprawozdania !!!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8F983D9-DEED-19CC-4AB0-859407BD683F}"/>
              </a:ext>
            </a:extLst>
          </p:cNvPr>
          <p:cNvSpPr txBox="1"/>
          <p:nvPr/>
        </p:nvSpPr>
        <p:spPr>
          <a:xfrm>
            <a:off x="539552" y="1124745"/>
            <a:ext cx="788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Proszę o rzetelne wykazywanie informacji w sprawozdaniach kwartalnych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F60FF8AF-035E-F827-FABD-252206014476}"/>
              </a:ext>
            </a:extLst>
          </p:cNvPr>
          <p:cNvSpPr txBox="1"/>
          <p:nvPr/>
        </p:nvSpPr>
        <p:spPr>
          <a:xfrm>
            <a:off x="179512" y="3879171"/>
            <a:ext cx="878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C00000"/>
                </a:solidFill>
              </a:rPr>
              <a:t>Najczęstsze błędy: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kolumna 2</a:t>
            </a:r>
            <a:r>
              <a:rPr lang="pl-PL" dirty="0"/>
              <a:t> = kolumna 19 </a:t>
            </a:r>
            <a:r>
              <a:rPr lang="pl-PL" i="1" dirty="0">
                <a:solidFill>
                  <a:srgbClr val="FF0000"/>
                </a:solidFill>
              </a:rPr>
              <a:t>(dane muszą być zgodne, nie jak na przykładzie – różnica 1zł)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kolumna 3</a:t>
            </a:r>
            <a:r>
              <a:rPr lang="pl-PL" dirty="0"/>
              <a:t> – wskazać przyczynę niewykorzystania środków, a nie informację, że środki zostają do wykorzystania w przyszłym kwartale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kolumna 17 </a:t>
            </a:r>
            <a:r>
              <a:rPr lang="pl-PL" dirty="0"/>
              <a:t>– wskazać kalkulację wydatków wskazanych w kolumnach od 14 do 16, a nie tylko informację co zostało zrobione czy zakupione </a:t>
            </a:r>
            <a:r>
              <a:rPr lang="pl-PL" i="1" dirty="0">
                <a:solidFill>
                  <a:srgbClr val="C00000"/>
                </a:solidFill>
              </a:rPr>
              <a:t>(kalkulacja musi być zgodna z kwotami w kolumnach 14 - 16)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2D7786C3-2164-9E5F-CADF-C3F260B17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1628800"/>
            <a:ext cx="9073008" cy="193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73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/>
          <a:lstStyle/>
          <a:p>
            <a:pPr algn="ctr"/>
            <a:r>
              <a:rPr lang="pl-PL" dirty="0"/>
              <a:t>UWAGA 2022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Należy w roku 2022 zwrócić szczególną uwagę na </a:t>
            </a: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źródła finansowania śds </a:t>
            </a:r>
            <a:r>
              <a:rPr lang="pl-PL" sz="1800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(budżet Wojewody / rezerwa celowa) </a:t>
            </a:r>
            <a:r>
              <a:rPr lang="pl-PL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prawidłowe ewidencjonowanie środków przy: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dotacji na bieżącą działalność w ramach podstawowej dotacji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dotacji zwiększonej na uczestników z autyzmem i niepełnosprawnością sprzężoną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dodatkowo przyznanych środkach na zakupy wyposażenia / remonty / inwestycje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Dokonując zwrotu niewykorzystanej dotacji na koniec roku –będzie należało wskazać przeznaczenie środków, których dotyczy zwrot i jego źródło finansowania!!!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0489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/>
          <a:lstStyle/>
          <a:p>
            <a:pPr algn="ctr"/>
            <a:r>
              <a:rPr lang="pl-PL" dirty="0"/>
              <a:t>Zgłoszone pytania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Dodatkowe środki w 2022r.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w tym roku będą jeszcze dodatkowe środki z rezerwy celowej np. na doposażenie placówki w zużyty sprzęt - np. telewizor, komputery?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placówka świadcząca usługę transportową dostanie dodatkowe środki, które zrekompensują znaczne wydatki związane z dowozem ?</a:t>
            </a:r>
          </a:p>
          <a:p>
            <a:pPr marL="457200">
              <a:lnSpc>
                <a:spcPct val="107000"/>
              </a:lnSpc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Wypłacanie zwiększonej dotacji mogłoby być realizowane z dostępnego limitu budżetowego Wojewody ustalonego na dany rok zgodnie z art. 51 c.,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pk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4 ustawy o pomocy społecznej. Pragnę zwrócić uwagę na fakt, iż koszty prowadzenia ŚDS z usługami transportowymi są nieporównywalnie droższe od kosztów prowadzenia ŚDS bez takich usług.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218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3" y="624110"/>
            <a:ext cx="7274768" cy="128089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pl-PL" sz="2800" b="1" cap="none" dirty="0">
                <a:solidFill>
                  <a:schemeClr val="tx1"/>
                </a:solidFill>
                <a:effectLst>
                  <a:reflection blurRad="12700" endPos="0" dir="5400000" sy="-90000" algn="bl" rotWithShape="0"/>
                </a:effectLst>
              </a:rPr>
              <a:t>Infrastruktura ŚDS na terenie województwa warmińsko-mazurskiego – stan na 9.11.2022 r</a:t>
            </a:r>
            <a:r>
              <a:rPr lang="pl-PL" sz="2800" b="1" cap="none" dirty="0">
                <a:effectLst>
                  <a:reflection blurRad="12700" endPos="0" dir="5400000" sy="-90000" algn="bl" rotWithShape="0"/>
                </a:effectLst>
              </a:rPr>
              <a:t>.</a:t>
            </a:r>
            <a:endParaRPr lang="pl-PL" sz="2800" b="1" dirty="0">
              <a:effectLst>
                <a:reflection blurRad="12700" endPos="0" dir="5400000" sy="-90000" algn="bl" rotWithShape="0"/>
              </a:effectLst>
            </a:endParaRPr>
          </a:p>
        </p:txBody>
      </p:sp>
      <p:sp>
        <p:nvSpPr>
          <p:cNvPr id="27" name="Symbol zastępczy zawartości 2"/>
          <p:cNvSpPr txBox="1">
            <a:spLocks/>
          </p:cNvSpPr>
          <p:nvPr/>
        </p:nvSpPr>
        <p:spPr bwMode="auto">
          <a:xfrm>
            <a:off x="236550" y="2600932"/>
            <a:ext cx="8667750" cy="165613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  <a:defRPr/>
            </a:pPr>
            <a:r>
              <a:rPr lang="pl-PL" sz="2800" b="1" dirty="0">
                <a:solidFill>
                  <a:schemeClr val="bg1"/>
                </a:solidFill>
                <a:latin typeface="+mj-lt"/>
                <a:cs typeface="+mn-cs"/>
              </a:rPr>
              <a:t>  </a:t>
            </a:r>
            <a:r>
              <a:rPr lang="pl-PL" sz="2800" b="1" dirty="0">
                <a:solidFill>
                  <a:srgbClr val="FF0000"/>
                </a:solidFill>
                <a:latin typeface="+mj-lt"/>
                <a:cs typeface="+mn-cs"/>
              </a:rPr>
              <a:t>70</a:t>
            </a:r>
            <a:r>
              <a:rPr lang="pl-PL" sz="2800" b="1" dirty="0">
                <a:solidFill>
                  <a:schemeClr val="bg1"/>
                </a:solidFill>
                <a:latin typeface="+mj-lt"/>
                <a:cs typeface="+mn-cs"/>
              </a:rPr>
              <a:t> </a:t>
            </a:r>
            <a:r>
              <a:rPr lang="pl-PL" sz="2800" dirty="0">
                <a:latin typeface="+mj-lt"/>
                <a:cs typeface="+mn-cs"/>
              </a:rPr>
              <a:t>środowiskowych domów samopomocy 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  <a:defRPr/>
            </a:pPr>
            <a:r>
              <a:rPr lang="pl-PL" sz="2800" dirty="0">
                <a:latin typeface="+mj-lt"/>
                <a:cs typeface="+mn-cs"/>
              </a:rPr>
              <a:t>(w tym 3 jednostki posiadają filie)</a:t>
            </a:r>
            <a:br>
              <a:rPr lang="pl-PL" sz="2800" dirty="0">
                <a:latin typeface="+mj-lt"/>
                <a:cs typeface="+mn-cs"/>
              </a:rPr>
            </a:br>
            <a:r>
              <a:rPr lang="pl-PL" sz="2800" dirty="0">
                <a:latin typeface="+mj-lt"/>
                <a:cs typeface="+mn-cs"/>
              </a:rPr>
              <a:t>na</a:t>
            </a:r>
            <a:r>
              <a:rPr lang="pl-PL" sz="2800" dirty="0">
                <a:solidFill>
                  <a:schemeClr val="bg1"/>
                </a:solidFill>
                <a:latin typeface="+mj-lt"/>
                <a:cs typeface="+mn-cs"/>
              </a:rPr>
              <a:t> </a:t>
            </a:r>
            <a:r>
              <a:rPr lang="pl-PL" sz="2800" b="1" dirty="0">
                <a:solidFill>
                  <a:srgbClr val="FF0000"/>
                </a:solidFill>
                <a:latin typeface="+mj-lt"/>
                <a:cs typeface="+mn-cs"/>
              </a:rPr>
              <a:t>3.766</a:t>
            </a:r>
            <a:r>
              <a:rPr lang="pl-PL" sz="2800" b="1" dirty="0">
                <a:solidFill>
                  <a:schemeClr val="bg1"/>
                </a:solidFill>
                <a:latin typeface="+mj-lt"/>
                <a:cs typeface="+mn-cs"/>
              </a:rPr>
              <a:t> </a:t>
            </a:r>
            <a:r>
              <a:rPr lang="pl-PL" sz="2800" dirty="0">
                <a:latin typeface="+mj-lt"/>
                <a:cs typeface="+mn-cs"/>
              </a:rPr>
              <a:t>miejsc , w tym:</a:t>
            </a:r>
          </a:p>
        </p:txBody>
      </p:sp>
      <p:sp>
        <p:nvSpPr>
          <p:cNvPr id="28" name="Symbol zastępczy zawartości 2"/>
          <p:cNvSpPr txBox="1">
            <a:spLocks/>
          </p:cNvSpPr>
          <p:nvPr/>
        </p:nvSpPr>
        <p:spPr bwMode="auto">
          <a:xfrm>
            <a:off x="4726506" y="4437063"/>
            <a:ext cx="4140200" cy="14398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pl-PL" sz="2800" b="1" dirty="0">
                <a:latin typeface="+mj-lt"/>
              </a:rPr>
              <a:t>26</a:t>
            </a:r>
            <a:r>
              <a:rPr lang="pl-PL" sz="2800" dirty="0">
                <a:latin typeface="+mj-lt"/>
              </a:rPr>
              <a:t> powiatowych ŚDS</a:t>
            </a:r>
            <a:br>
              <a:rPr lang="pl-PL" sz="2800" dirty="0">
                <a:latin typeface="+mj-lt"/>
              </a:rPr>
            </a:br>
            <a:r>
              <a:rPr lang="pl-PL" sz="2800" dirty="0">
                <a:latin typeface="+mj-lt"/>
              </a:rPr>
              <a:t>na </a:t>
            </a:r>
            <a:r>
              <a:rPr lang="pl-PL" sz="2800" b="1" dirty="0">
                <a:latin typeface="+mj-lt"/>
              </a:rPr>
              <a:t>1.344</a:t>
            </a:r>
            <a:r>
              <a:rPr lang="pl-PL" sz="2800" dirty="0">
                <a:latin typeface="+mj-lt"/>
              </a:rPr>
              <a:t> miejsc</a:t>
            </a:r>
            <a:endParaRPr lang="pl-PL" sz="2800" dirty="0">
              <a:latin typeface="+mj-lt"/>
              <a:cs typeface="+mn-cs"/>
            </a:endParaRPr>
          </a:p>
        </p:txBody>
      </p:sp>
      <p:sp>
        <p:nvSpPr>
          <p:cNvPr id="29" name="Symbol zastępczy zawartości 2"/>
          <p:cNvSpPr txBox="1">
            <a:spLocks/>
          </p:cNvSpPr>
          <p:nvPr/>
        </p:nvSpPr>
        <p:spPr bwMode="auto">
          <a:xfrm>
            <a:off x="236820" y="4437063"/>
            <a:ext cx="4249738" cy="14398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pl-PL" sz="2800" b="1" dirty="0">
                <a:latin typeface="+mj-lt"/>
              </a:rPr>
              <a:t>44 </a:t>
            </a:r>
            <a:r>
              <a:rPr lang="pl-PL" sz="2800" dirty="0">
                <a:latin typeface="+mj-lt"/>
              </a:rPr>
              <a:t>gminnych ŚDS</a:t>
            </a:r>
            <a:br>
              <a:rPr lang="pl-PL" sz="2800" dirty="0">
                <a:latin typeface="+mj-lt"/>
              </a:rPr>
            </a:br>
            <a:r>
              <a:rPr lang="pl-PL" sz="2800" dirty="0">
                <a:latin typeface="+mj-lt"/>
              </a:rPr>
              <a:t>na </a:t>
            </a:r>
            <a:r>
              <a:rPr lang="pl-PL" sz="2800" b="1" dirty="0">
                <a:latin typeface="+mj-lt"/>
              </a:rPr>
              <a:t>2.422</a:t>
            </a:r>
            <a:r>
              <a:rPr lang="pl-PL" sz="2800" dirty="0">
                <a:latin typeface="+mj-lt"/>
              </a:rPr>
              <a:t> miejsca</a:t>
            </a:r>
            <a:endParaRPr lang="pl-PL" sz="2800" dirty="0">
              <a:latin typeface="+mj-lt"/>
              <a:cs typeface="+mn-cs"/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149FFE2-A8AC-E09D-FAB2-C82EB9258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/>
          <a:lstStyle/>
          <a:p>
            <a:pPr algn="ctr"/>
            <a:r>
              <a:rPr lang="pl-PL" dirty="0"/>
              <a:t>Zgłoszone pytania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 dochody w śds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ŚDS może wykorzystać inne przychody niż odsetki bankowe, np. otrzymane darowizny pieniężne na realizację zadania publicznego czy też, jak w przypadku odsetek, powinny zostać zwrócone w całości do urzędu wojewódzkiego?</a:t>
            </a:r>
          </a:p>
          <a:p>
            <a:pPr marL="28575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„Za życiem”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program "Za życiem" zostanie przedłużony na kolejne lata, dzięki któremu śds-y otrzymują dodatkową dotację na osoby ze sprzężeniami?</a:t>
            </a:r>
          </a:p>
          <a:p>
            <a:pPr marL="2857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Jest obecny na lata 2022 – 2026 (MP. Z 2022r., poz. 64)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7285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/>
          <a:lstStyle/>
          <a:p>
            <a:pPr algn="ctr"/>
            <a:r>
              <a:rPr lang="pl-PL" dirty="0"/>
              <a:t>Zgłoszone pytania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259228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Składanie meldunków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istnieją możliwości techniczne, aby sprawozdania i meldunki dotyczące śds przekazywane w CAS mogły być przekazywane bez pośrednictwa GOPS? W przypadku błędów w jakimkolwiek meldunku pracownicy Urzędu Wojewódzkiego zwracają się do kierownika GOPS o wyjaśnienie, który nie odpowiada merytorycznie ani finansowo za działalność śds. Ponadto wycofanie błędnego meldunku musi wówczas odbywać się dwuetapowo.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0410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/>
          <a:lstStyle/>
          <a:p>
            <a:pPr algn="ctr"/>
            <a:r>
              <a:rPr lang="pl-PL" dirty="0"/>
              <a:t>Zgłoszone pytania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Rekompensaty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będzie traktowany ewentualnie otrzymany dodatek węglowy, czy nie będzie traktowany jako dochód ŚDS?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księgować rekompensatę dla podmiotów wrażliwych, jak przyjąć środki, czy jako zmniejszenie bieżących wydatków?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Jeżeli rekompensata (na opał) wpłynie pod koniec roku kalendarzowego i nie będziemy w stanie zakupić opału, co ze środkami mamy je przekazać za pośrednictwem gminy do Wojewody i czy istnieje możliwość ich odzyskania w następnym roku budżetowym?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97799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002060"/>
                </a:solidFill>
              </a:rPr>
              <a:t>Plany 2023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35133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Umowy podpisywane będą na każdy śds oddzielnie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Analiza uwag zgłaszanych do wytycznych w sprawie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funkjonowania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śds (zgłoszenia do 18 listopada)</a:t>
            </a: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Rozważanie możliwości zwiększenia w trakcie roku dotacji dla jednostek oferujących transport </a:t>
            </a:r>
            <a:r>
              <a:rPr lang="pl-PL" sz="1800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(zamiast przyznawania dodatkowych środków?)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Rozważana zmiana / uszczegółowienie zasad finansowania miejsc całodobowych w śds w zależności od liczby dni ich wykorzystania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0172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3212976"/>
            <a:ext cx="8686800" cy="3312368"/>
          </a:xfrm>
        </p:spPr>
        <p:txBody>
          <a:bodyPr/>
          <a:lstStyle/>
          <a:p>
            <a:pPr marL="0" indent="0" algn="ctr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b="1" cap="all" dirty="0">
                <a:solidFill>
                  <a:srgbClr val="FF0000"/>
                </a:solidFill>
                <a:latin typeface="+mj-lt"/>
              </a:rPr>
              <a:t>Dziękuję </a:t>
            </a:r>
            <a:r>
              <a:rPr lang="pl-PL" b="1" cap="all">
                <a:solidFill>
                  <a:srgbClr val="FF0000"/>
                </a:solidFill>
                <a:latin typeface="+mj-lt"/>
              </a:rPr>
              <a:t>za uwagę </a:t>
            </a:r>
            <a:r>
              <a:rPr lang="pl-PL" b="1" cap="all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</a:t>
            </a:r>
            <a:endParaRPr lang="pl-PL" b="1" cap="all" dirty="0">
              <a:solidFill>
                <a:srgbClr val="FF0000"/>
              </a:solidFill>
              <a:latin typeface="+mj-lt"/>
            </a:endParaRPr>
          </a:p>
          <a:p>
            <a:pPr marL="0" indent="0" algn="ctr">
              <a:buNone/>
            </a:pPr>
            <a:endParaRPr lang="pl-PL" b="1" dirty="0">
              <a:solidFill>
                <a:schemeClr val="tx1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Joanna Kozłowska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Kierownik Oddziału Budżetu, planowania i analiz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w Wydziale Polityki Społecznej</a:t>
            </a:r>
          </a:p>
          <a:p>
            <a:pPr marL="0" indent="0" algn="ctr">
              <a:buNone/>
            </a:pPr>
            <a:endParaRPr lang="pl-PL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1331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F2AFD6-0D14-4B52-BE77-3BC802657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548680"/>
            <a:ext cx="7344815" cy="1280890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>
                <a:solidFill>
                  <a:schemeClr val="tx1"/>
                </a:solidFill>
              </a:rPr>
              <a:t>Liczba osób korzystających z </a:t>
            </a:r>
            <a:r>
              <a:rPr lang="pl-PL" sz="2400" b="1" dirty="0" err="1">
                <a:solidFill>
                  <a:schemeClr val="tx1"/>
                </a:solidFill>
              </a:rPr>
              <a:t>śds</a:t>
            </a:r>
            <a:br>
              <a:rPr lang="pl-PL" sz="2400" b="1" dirty="0">
                <a:solidFill>
                  <a:schemeClr val="tx1"/>
                </a:solidFill>
              </a:rPr>
            </a:br>
            <a:r>
              <a:rPr lang="pl-PL" sz="2400" b="1" dirty="0">
                <a:solidFill>
                  <a:schemeClr val="tx1"/>
                </a:solidFill>
              </a:rPr>
              <a:t>na podstawie decyzji wg stanu za październik 2022r</a:t>
            </a:r>
            <a:r>
              <a:rPr lang="pl-PL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4B311A-148E-4716-AE41-5CB9412B7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2132856"/>
            <a:ext cx="6806049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>
                <a:latin typeface="+mj-lt"/>
              </a:rPr>
              <a:t>Wg informacji przekazanych w meldunku  za październik 2022 r. liczba uczestników </a:t>
            </a:r>
            <a:r>
              <a:rPr lang="pl-PL" sz="2400" dirty="0" err="1">
                <a:latin typeface="+mj-lt"/>
              </a:rPr>
              <a:t>śds</a:t>
            </a:r>
            <a:r>
              <a:rPr lang="pl-PL" sz="2400" dirty="0">
                <a:latin typeface="+mj-lt"/>
              </a:rPr>
              <a:t> korzystających z placówek na podstawie aktualnych decyzji kierujących wynosi ogółem </a:t>
            </a:r>
            <a:r>
              <a:rPr lang="pl-PL" sz="2400" b="1" dirty="0">
                <a:solidFill>
                  <a:srgbClr val="C00000"/>
                </a:solidFill>
                <a:latin typeface="+mj-lt"/>
              </a:rPr>
              <a:t>3.715</a:t>
            </a:r>
            <a:r>
              <a:rPr lang="pl-PL" sz="2400" dirty="0">
                <a:latin typeface="+mj-lt"/>
              </a:rPr>
              <a:t>, z tego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rgbClr val="C00000"/>
                </a:solidFill>
                <a:latin typeface="+mj-lt"/>
              </a:rPr>
              <a:t>3.665</a:t>
            </a:r>
            <a:r>
              <a:rPr lang="pl-PL" sz="2400" dirty="0">
                <a:latin typeface="+mj-lt"/>
              </a:rPr>
              <a:t> osób na  </a:t>
            </a:r>
            <a:r>
              <a:rPr lang="pl-PL" sz="2400" b="1" dirty="0">
                <a:solidFill>
                  <a:srgbClr val="C00000"/>
                </a:solidFill>
                <a:latin typeface="+mj-lt"/>
              </a:rPr>
              <a:t>3.704</a:t>
            </a:r>
            <a:r>
              <a:rPr lang="pl-PL" sz="2400" dirty="0">
                <a:latin typeface="+mj-lt"/>
              </a:rPr>
              <a:t> miejsc dziennych w </a:t>
            </a:r>
            <a:r>
              <a:rPr lang="pl-PL" sz="2400" dirty="0" err="1">
                <a:latin typeface="+mj-lt"/>
              </a:rPr>
              <a:t>śds</a:t>
            </a:r>
            <a:r>
              <a:rPr lang="pl-PL" sz="2400" dirty="0">
                <a:latin typeface="+mj-lt"/>
              </a:rPr>
              <a:t> (99%)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rgbClr val="C00000"/>
                </a:solidFill>
                <a:latin typeface="+mj-lt"/>
              </a:rPr>
              <a:t>50</a:t>
            </a:r>
            <a:r>
              <a:rPr lang="pl-PL" sz="2400" dirty="0">
                <a:latin typeface="+mj-lt"/>
              </a:rPr>
              <a:t> osób na </a:t>
            </a:r>
            <a:r>
              <a:rPr lang="pl-PL" sz="2400" b="1" dirty="0">
                <a:solidFill>
                  <a:srgbClr val="C00000"/>
                </a:solidFill>
                <a:latin typeface="+mj-lt"/>
              </a:rPr>
              <a:t>62</a:t>
            </a:r>
            <a:r>
              <a:rPr lang="pl-PL" sz="2400" dirty="0">
                <a:latin typeface="+mj-lt"/>
              </a:rPr>
              <a:t> miejsc całodobowych </a:t>
            </a:r>
            <a:r>
              <a:rPr lang="pl-PL" sz="2400" dirty="0" err="1">
                <a:latin typeface="+mj-lt"/>
              </a:rPr>
              <a:t>śds</a:t>
            </a:r>
            <a:r>
              <a:rPr lang="pl-PL" sz="2400" dirty="0">
                <a:latin typeface="+mj-lt"/>
              </a:rPr>
              <a:t> (81%)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653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1D1927-3E5C-404E-9B06-886C733E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708" y="620688"/>
            <a:ext cx="756084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b="1" dirty="0">
                <a:solidFill>
                  <a:schemeClr val="tx1"/>
                </a:solidFill>
              </a:rPr>
              <a:t>Uczestnicy kwalifikowani w ramach programu ,,Za życiem”</a:t>
            </a:r>
            <a:br>
              <a:rPr lang="pl-PL" sz="3100" b="1" dirty="0">
                <a:solidFill>
                  <a:schemeClr val="tx1"/>
                </a:solidFill>
              </a:rPr>
            </a:br>
            <a:b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l-PL" dirty="0">
              <a:solidFill>
                <a:schemeClr val="tx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91C3D0-9354-41A9-9926-409944AC5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784" y="2420888"/>
            <a:ext cx="6554688" cy="3418326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>
                <a:latin typeface="+mj-lt"/>
              </a:rPr>
              <a:t>Na podstawie danych z października 2022r. do </a:t>
            </a:r>
            <a:r>
              <a:rPr lang="pl-PL" sz="2400" b="1" dirty="0">
                <a:solidFill>
                  <a:srgbClr val="C00000"/>
                </a:solidFill>
                <a:latin typeface="+mj-lt"/>
              </a:rPr>
              <a:t>62</a:t>
            </a:r>
            <a:r>
              <a:rPr lang="pl-PL" sz="2400" dirty="0">
                <a:latin typeface="+mj-lt"/>
              </a:rPr>
              <a:t> środowiskowych domów samopomocy uczęszcza łącznie </a:t>
            </a:r>
            <a:r>
              <a:rPr lang="pl-PL" sz="2400" b="1" dirty="0">
                <a:solidFill>
                  <a:srgbClr val="C00000"/>
                </a:solidFill>
                <a:latin typeface="+mj-lt"/>
              </a:rPr>
              <a:t>665 </a:t>
            </a:r>
            <a:r>
              <a:rPr lang="pl-PL" sz="2400" dirty="0">
                <a:latin typeface="+mj-lt"/>
              </a:rPr>
              <a:t>uczestników ze spectrum autyzmu lub z niepełnosprawnością sprzężoną w tym:</a:t>
            </a:r>
          </a:p>
          <a:p>
            <a:r>
              <a:rPr lang="pl-PL" sz="2400" b="1" dirty="0">
                <a:latin typeface="+mj-lt"/>
              </a:rPr>
              <a:t>366 uczestników w 38 </a:t>
            </a:r>
            <a:r>
              <a:rPr lang="pl-PL" sz="2400" b="1" dirty="0" err="1">
                <a:latin typeface="+mj-lt"/>
              </a:rPr>
              <a:t>śds</a:t>
            </a:r>
            <a:r>
              <a:rPr lang="pl-PL" sz="2400" b="1" dirty="0">
                <a:latin typeface="+mj-lt"/>
              </a:rPr>
              <a:t> o zasięgu gminnym,</a:t>
            </a:r>
          </a:p>
          <a:p>
            <a:r>
              <a:rPr lang="pl-PL" sz="2400" b="1" dirty="0">
                <a:latin typeface="+mj-lt"/>
              </a:rPr>
              <a:t>299 uczestników w 24 </a:t>
            </a:r>
            <a:r>
              <a:rPr lang="pl-PL" sz="2400" b="1" dirty="0" err="1">
                <a:latin typeface="+mj-lt"/>
              </a:rPr>
              <a:t>śds</a:t>
            </a:r>
            <a:r>
              <a:rPr lang="pl-PL" sz="2400" b="1" dirty="0">
                <a:latin typeface="+mj-lt"/>
              </a:rPr>
              <a:t> o zasięgu ponadgminnym.</a:t>
            </a:r>
          </a:p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51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1C4665-0D70-4A2A-9243-6569369C0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188640"/>
            <a:ext cx="6589199" cy="80319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b="1" dirty="0">
                <a:solidFill>
                  <a:schemeClr val="tx1"/>
                </a:solidFill>
              </a:rPr>
              <a:t>Budżet ŚDS na rok 2022</a:t>
            </a:r>
            <a:br>
              <a:rPr lang="pl-PL" sz="2400" b="1" dirty="0">
                <a:solidFill>
                  <a:schemeClr val="tx1"/>
                </a:solidFill>
              </a:rPr>
            </a:br>
            <a:r>
              <a:rPr lang="pl-PL" sz="2800" b="1" i="1" dirty="0"/>
              <a:t>Ogółem –</a:t>
            </a:r>
            <a:r>
              <a:rPr lang="pl-PL" sz="20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pl-PL" sz="2800" b="1" dirty="0">
                <a:solidFill>
                  <a:srgbClr val="FF0000"/>
                </a:solidFill>
              </a:rPr>
              <a:t>94.367.144</a:t>
            </a:r>
            <a:r>
              <a:rPr lang="pl-PL" sz="2800" b="1" i="0" u="none" strike="noStrike" dirty="0">
                <a:solidFill>
                  <a:srgbClr val="FF0000"/>
                </a:solidFill>
                <a:effectLst/>
              </a:rPr>
              <a:t> zł</a:t>
            </a:r>
            <a:endParaRPr lang="pl-PL" sz="2800" b="1" dirty="0">
              <a:solidFill>
                <a:schemeClr val="tx1"/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7C0D54D-5FBF-1F42-3EAA-C62F53EBCF36}"/>
              </a:ext>
            </a:extLst>
          </p:cNvPr>
          <p:cNvSpPr txBox="1"/>
          <p:nvPr/>
        </p:nvSpPr>
        <p:spPr>
          <a:xfrm>
            <a:off x="628889" y="5157192"/>
            <a:ext cx="785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>
                <a:latin typeface="+mj-lt"/>
              </a:rPr>
              <a:t>* podstawowa dotacja </a:t>
            </a:r>
            <a:r>
              <a:rPr lang="pl-PL" sz="1400" b="1" dirty="0">
                <a:latin typeface="+mj-lt"/>
              </a:rPr>
              <a:t>1.940zł </a:t>
            </a:r>
            <a:r>
              <a:rPr lang="pl-PL" sz="1400" dirty="0">
                <a:latin typeface="+mj-lt"/>
              </a:rPr>
              <a:t>+ zwiększenie </a:t>
            </a:r>
            <a:r>
              <a:rPr lang="pl-PL" sz="1400" b="1" dirty="0">
                <a:latin typeface="+mj-lt"/>
              </a:rPr>
              <a:t>116,40zł</a:t>
            </a:r>
            <a:r>
              <a:rPr lang="pl-PL" sz="1400" dirty="0">
                <a:latin typeface="+mj-lt"/>
              </a:rPr>
              <a:t> (na październik – grudzień) = </a:t>
            </a:r>
            <a:r>
              <a:rPr lang="pl-PL" sz="1400" b="1" dirty="0">
                <a:latin typeface="+mj-lt"/>
              </a:rPr>
              <a:t>2.056,40zł</a:t>
            </a:r>
          </a:p>
          <a:p>
            <a:pPr algn="ctr"/>
            <a:r>
              <a:rPr lang="pl-PL" sz="1400" dirty="0">
                <a:latin typeface="+mj-lt"/>
              </a:rPr>
              <a:t>** dotacja za życiem </a:t>
            </a:r>
            <a:r>
              <a:rPr lang="pl-PL" sz="1400" b="1" dirty="0">
                <a:latin typeface="+mj-lt"/>
              </a:rPr>
              <a:t>582zł</a:t>
            </a:r>
            <a:r>
              <a:rPr lang="pl-PL" sz="1400" dirty="0">
                <a:latin typeface="+mj-lt"/>
              </a:rPr>
              <a:t> + zwiększenie </a:t>
            </a:r>
            <a:r>
              <a:rPr lang="pl-PL" sz="1400" b="1" dirty="0">
                <a:latin typeface="+mj-lt"/>
              </a:rPr>
              <a:t>34,92zł</a:t>
            </a:r>
            <a:r>
              <a:rPr lang="pl-PL" sz="1400" dirty="0">
                <a:latin typeface="+mj-lt"/>
              </a:rPr>
              <a:t> (na październik – grudzień) = </a:t>
            </a:r>
            <a:r>
              <a:rPr lang="pl-PL" sz="1400" b="1" dirty="0">
                <a:latin typeface="+mj-lt"/>
              </a:rPr>
              <a:t>616,92zł</a:t>
            </a: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BB39BDCE-1496-07CE-8B6E-D4002E7EE5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083388"/>
              </p:ext>
            </p:extLst>
          </p:nvPr>
        </p:nvGraphicFramePr>
        <p:xfrm>
          <a:off x="719572" y="1052736"/>
          <a:ext cx="7704856" cy="378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3301016209"/>
                    </a:ext>
                  </a:extLst>
                </a:gridCol>
                <a:gridCol w="2453427">
                  <a:extLst>
                    <a:ext uri="{9D8B030D-6E8A-4147-A177-3AD203B41FA5}">
                      <a16:colId xmlns:a16="http://schemas.microsoft.com/office/drawing/2014/main" val="600628747"/>
                    </a:ext>
                  </a:extLst>
                </a:gridCol>
                <a:gridCol w="2443117">
                  <a:extLst>
                    <a:ext uri="{9D8B030D-6E8A-4147-A177-3AD203B41FA5}">
                      <a16:colId xmlns:a16="http://schemas.microsoft.com/office/drawing/2014/main" val="42589769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/>
                          </a:solidFill>
                          <a:latin typeface="+mn-lt"/>
                        </a:rPr>
                        <a:t>WYSZCZEGÓLNIENIE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/>
                          </a:solidFill>
                          <a:latin typeface="+mn-lt"/>
                        </a:rPr>
                        <a:t>GMINY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/>
                          </a:solidFill>
                          <a:latin typeface="+mn-lt"/>
                        </a:rPr>
                        <a:t>POWIATY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44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0" dirty="0">
                          <a:latin typeface="+mn-lt"/>
                        </a:rPr>
                        <a:t>Budżet ogółem, w tym: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latin typeface="+mn-lt"/>
                        </a:rPr>
                        <a:t>60.363.345 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latin typeface="+mn-lt"/>
                        </a:rPr>
                        <a:t>34.003.799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045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bieżące utrzymanie placówki* </a:t>
                      </a:r>
                      <a:endParaRPr lang="pl-PL" b="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latin typeface="+mn-lt"/>
                        </a:rPr>
                        <a:t>56.302.038,48 zł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latin typeface="+mn-lt"/>
                        </a:rPr>
                        <a:t>30.242.078,16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681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i="1" dirty="0">
                          <a:solidFill>
                            <a:srgbClr val="7030A0"/>
                          </a:solidFill>
                          <a:latin typeface="+mj-lt"/>
                        </a:rPr>
                        <a:t>w tym zwiększenie o 116,40zł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7030A0"/>
                          </a:solidFill>
                          <a:latin typeface="+mj-lt"/>
                        </a:rPr>
                        <a:t>846.810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7030A0"/>
                          </a:solidFill>
                          <a:latin typeface="+mj-lt"/>
                        </a:rPr>
                        <a:t>459.198 zł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484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b="0" dirty="0">
                          <a:latin typeface="+mn-lt"/>
                        </a:rPr>
                        <a:t>,,za życiem”**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latin typeface="+mn-lt"/>
                        </a:rPr>
                        <a:t>2.678.282,52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latin typeface="+mn-lt"/>
                        </a:rPr>
                        <a:t>2.102.544,84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689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i="1" dirty="0">
                          <a:solidFill>
                            <a:srgbClr val="7030A0"/>
                          </a:solidFill>
                          <a:latin typeface="+mj-lt"/>
                        </a:rPr>
                        <a:t>w tym zwiększenie o 34,92zł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7030A0"/>
                          </a:solidFill>
                          <a:latin typeface="+mj-lt"/>
                        </a:rPr>
                        <a:t>39.494,52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7030A0"/>
                          </a:solidFill>
                          <a:latin typeface="+mj-lt"/>
                        </a:rPr>
                        <a:t>32.370,84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312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b="0" dirty="0">
                          <a:latin typeface="+mn-lt"/>
                        </a:rPr>
                        <a:t>dodatkowo przyznane środki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latin typeface="+mn-lt"/>
                        </a:rPr>
                        <a:t>1.383.024zł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latin typeface="+mn-lt"/>
                        </a:rPr>
                        <a:t>1.659.176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80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i="1" dirty="0">
                          <a:solidFill>
                            <a:srgbClr val="7030A0"/>
                          </a:solidFill>
                          <a:latin typeface="+mj-lt"/>
                        </a:rPr>
                        <a:t>w tym środki inwestycyjne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7030A0"/>
                          </a:solidFill>
                          <a:latin typeface="+mj-lt"/>
                        </a:rPr>
                        <a:t>757.118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7030A0"/>
                          </a:solidFill>
                          <a:latin typeface="+mj-lt"/>
                        </a:rPr>
                        <a:t>1.463.306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578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>
                          <a:latin typeface="+mj-lt"/>
                        </a:rPr>
                        <a:t>Powyższe dotacje uwzględniają środki z rezerwy celowej budżetu państwa w łącznej kwocie:</a:t>
                      </a:r>
                    </a:p>
                    <a:p>
                      <a:endParaRPr lang="pl-PL" sz="1200" i="1" dirty="0">
                        <a:latin typeface="+mj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i="1" dirty="0">
                          <a:latin typeface="+mj-lt"/>
                        </a:rPr>
                        <a:t>2.888.104zł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i="1" dirty="0">
                          <a:latin typeface="+mj-lt"/>
                        </a:rPr>
                        <a:t>2.594.440zł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451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99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9648" y="188640"/>
            <a:ext cx="8184704" cy="1280890"/>
          </a:xfrm>
        </p:spPr>
        <p:txBody>
          <a:bodyPr>
            <a:normAutofit/>
          </a:bodyPr>
          <a:lstStyle/>
          <a:p>
            <a:pPr algn="ctr"/>
            <a:r>
              <a:rPr lang="pl-PL" sz="2400" b="1" cap="none" dirty="0">
                <a:solidFill>
                  <a:schemeClr val="tx1"/>
                </a:solidFill>
              </a:rPr>
              <a:t>Projekt budżetu na 2023 rok </a:t>
            </a:r>
            <a:br>
              <a:rPr lang="pl-PL" sz="2400" b="1" cap="none" dirty="0">
                <a:solidFill>
                  <a:schemeClr val="tx1"/>
                </a:solidFill>
              </a:rPr>
            </a:br>
            <a:r>
              <a:rPr lang="pl-PL" sz="2400" b="1" cap="none" dirty="0">
                <a:solidFill>
                  <a:schemeClr val="tx1"/>
                </a:solidFill>
              </a:rPr>
              <a:t>w rozdziale 85203 – „Ośrodki wsparcia”</a:t>
            </a:r>
            <a:endParaRPr lang="pl-PL" sz="3200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648" y="1844824"/>
            <a:ext cx="6888560" cy="3600400"/>
          </a:xfrm>
        </p:spPr>
        <p:txBody>
          <a:bodyPr>
            <a:normAutofit/>
          </a:bodyPr>
          <a:lstStyle/>
          <a:p>
            <a:pPr marL="0" lvl="0" indent="0">
              <a:buClr>
                <a:srgbClr val="2DA2BF"/>
              </a:buClr>
              <a:buNone/>
            </a:pPr>
            <a:r>
              <a:rPr lang="pl-PL" sz="2400" b="1" dirty="0">
                <a:solidFill>
                  <a:schemeClr val="tx1"/>
                </a:solidFill>
                <a:latin typeface="+mj-lt"/>
              </a:rPr>
              <a:t> Budżet na rok 2023 wynosi ogółem  </a:t>
            </a:r>
            <a:r>
              <a:rPr lang="pl-PL" sz="2400" b="1" dirty="0">
                <a:solidFill>
                  <a:srgbClr val="C00000"/>
                </a:solidFill>
                <a:latin typeface="+mj-lt"/>
              </a:rPr>
              <a:t>90.163.000</a:t>
            </a:r>
            <a:r>
              <a:rPr lang="pl-PL" sz="2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pl-PL" sz="2400" b="1" dirty="0">
                <a:solidFill>
                  <a:srgbClr val="C00000"/>
                </a:solidFill>
                <a:latin typeface="+mj-lt"/>
              </a:rPr>
              <a:t>zł</a:t>
            </a:r>
            <a:r>
              <a:rPr lang="pl-PL" sz="2400" b="1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marL="0" lvl="0" indent="0">
              <a:buClr>
                <a:srgbClr val="2DA2BF"/>
              </a:buClr>
              <a:buNone/>
            </a:pPr>
            <a:endParaRPr lang="pl-PL" sz="2400" b="1" dirty="0">
              <a:solidFill>
                <a:schemeClr val="tx1"/>
              </a:solidFill>
              <a:latin typeface="+mj-lt"/>
            </a:endParaRPr>
          </a:p>
          <a:p>
            <a:pPr marL="0" lvl="0" indent="0">
              <a:buClr>
                <a:srgbClr val="2DA2BF"/>
              </a:buClr>
              <a:buNone/>
            </a:pPr>
            <a:r>
              <a:rPr lang="pl-PL" sz="2400" b="1" dirty="0">
                <a:solidFill>
                  <a:schemeClr val="tx1"/>
                </a:solidFill>
                <a:latin typeface="+mj-lt"/>
              </a:rPr>
              <a:t>dla Gmin- </a:t>
            </a:r>
            <a:r>
              <a:rPr lang="pl-PL" sz="2400" b="1" dirty="0">
                <a:solidFill>
                  <a:srgbClr val="002060"/>
                </a:solidFill>
                <a:latin typeface="+mj-lt"/>
              </a:rPr>
              <a:t>58.446.000 zł </a:t>
            </a:r>
            <a:r>
              <a:rPr lang="pl-PL" sz="2400" b="1" dirty="0">
                <a:solidFill>
                  <a:schemeClr val="tx1"/>
                </a:solidFill>
                <a:latin typeface="+mj-lt"/>
              </a:rPr>
              <a:t>w tym:</a:t>
            </a:r>
          </a:p>
          <a:p>
            <a:pPr lvl="1">
              <a:buClr>
                <a:srgbClr val="2DA2BF"/>
              </a:buClr>
            </a:pPr>
            <a:r>
              <a:rPr lang="pl-PL" sz="2100" b="1" dirty="0">
                <a:solidFill>
                  <a:schemeClr val="tx1"/>
                </a:solidFill>
                <a:latin typeface="+mj-lt"/>
              </a:rPr>
              <a:t>57.059.000 zł - bieżące utrzymanie placówek</a:t>
            </a:r>
          </a:p>
          <a:p>
            <a:pPr lvl="1">
              <a:buClr>
                <a:srgbClr val="2DA2BF"/>
              </a:buClr>
            </a:pPr>
            <a:r>
              <a:rPr lang="pl-PL" sz="2100" b="1" dirty="0">
                <a:solidFill>
                  <a:schemeClr val="tx1"/>
                </a:solidFill>
                <a:latin typeface="+mj-lt"/>
              </a:rPr>
              <a:t>1.387.000 zł -,,za życiem”</a:t>
            </a:r>
          </a:p>
          <a:p>
            <a:pPr marL="0" lvl="0" indent="0">
              <a:buClr>
                <a:srgbClr val="2DA2BF"/>
              </a:buClr>
              <a:buNone/>
            </a:pPr>
            <a:endParaRPr lang="pl-PL" sz="2400" b="1" dirty="0">
              <a:solidFill>
                <a:schemeClr val="tx1"/>
              </a:solidFill>
              <a:latin typeface="+mj-lt"/>
            </a:endParaRPr>
          </a:p>
          <a:p>
            <a:pPr marL="0" lvl="0" indent="0">
              <a:buClr>
                <a:srgbClr val="2DA2BF"/>
              </a:buClr>
              <a:buNone/>
            </a:pPr>
            <a:r>
              <a:rPr lang="pl-PL" sz="2400" b="1" dirty="0">
                <a:solidFill>
                  <a:schemeClr val="tx1"/>
                </a:solidFill>
                <a:latin typeface="+mj-lt"/>
              </a:rPr>
              <a:t>dla Powiatów – </a:t>
            </a:r>
            <a:r>
              <a:rPr lang="pl-PL" sz="2400" b="1" dirty="0">
                <a:solidFill>
                  <a:srgbClr val="002060"/>
                </a:solidFill>
                <a:latin typeface="+mj-lt"/>
              </a:rPr>
              <a:t>31.717.000</a:t>
            </a:r>
            <a:r>
              <a:rPr lang="pl-PL" sz="2400" b="1" dirty="0">
                <a:solidFill>
                  <a:srgbClr val="00B050"/>
                </a:solidFill>
                <a:latin typeface="+mj-lt"/>
              </a:rPr>
              <a:t> </a:t>
            </a:r>
            <a:r>
              <a:rPr lang="pl-PL" sz="2400" b="1" dirty="0">
                <a:solidFill>
                  <a:srgbClr val="002060"/>
                </a:solidFill>
                <a:latin typeface="+mj-lt"/>
              </a:rPr>
              <a:t>zł</a:t>
            </a:r>
            <a:r>
              <a:rPr lang="pl-PL" sz="2400" b="1" dirty="0">
                <a:solidFill>
                  <a:schemeClr val="tx1"/>
                </a:solidFill>
                <a:latin typeface="+mj-lt"/>
              </a:rPr>
              <a:t> w tym:</a:t>
            </a:r>
          </a:p>
          <a:p>
            <a:pPr lvl="1">
              <a:buClr>
                <a:srgbClr val="2DA2BF"/>
              </a:buClr>
            </a:pPr>
            <a:r>
              <a:rPr lang="pl-PL" sz="2100" b="1" dirty="0">
                <a:solidFill>
                  <a:schemeClr val="tx1"/>
                </a:solidFill>
                <a:latin typeface="+mj-lt"/>
              </a:rPr>
              <a:t>30.614.000 zł - bieżące utrzymanie placówek</a:t>
            </a:r>
          </a:p>
          <a:p>
            <a:pPr lvl="1">
              <a:buClr>
                <a:srgbClr val="2DA2BF"/>
              </a:buClr>
            </a:pPr>
            <a:r>
              <a:rPr lang="pl-PL" sz="2100" b="1" dirty="0">
                <a:solidFill>
                  <a:schemeClr val="tx1"/>
                </a:solidFill>
                <a:latin typeface="+mj-lt"/>
              </a:rPr>
              <a:t>1.103.000 zł - ,,za życiem”</a:t>
            </a:r>
          </a:p>
        </p:txBody>
      </p:sp>
    </p:spTree>
    <p:extLst>
      <p:ext uri="{BB962C8B-B14F-4D97-AF65-F5344CB8AC3E}">
        <p14:creationId xmlns:p14="http://schemas.microsoft.com/office/powerpoint/2010/main" val="2083339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D4426A-8BED-4FA5-9A55-E757CA18E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671" y="188640"/>
            <a:ext cx="7058744" cy="1280890"/>
          </a:xfrm>
        </p:spPr>
        <p:txBody>
          <a:bodyPr>
            <a:normAutofit/>
          </a:bodyPr>
          <a:lstStyle/>
          <a:p>
            <a:pPr algn="ctr"/>
            <a:r>
              <a:rPr lang="pl-PL" sz="2800" b="1" cap="none" dirty="0">
                <a:solidFill>
                  <a:schemeClr val="tx1"/>
                </a:solidFill>
              </a:rPr>
              <a:t>Projekt budżetu na 2023 rok </a:t>
            </a:r>
            <a:br>
              <a:rPr lang="pl-PL" sz="2800" b="1" cap="none" dirty="0">
                <a:solidFill>
                  <a:schemeClr val="tx1"/>
                </a:solidFill>
              </a:rPr>
            </a:br>
            <a:r>
              <a:rPr lang="pl-PL" sz="2800" b="1" cap="none" dirty="0">
                <a:solidFill>
                  <a:schemeClr val="tx1"/>
                </a:solidFill>
              </a:rPr>
              <a:t>w rozdziale 85203 – „Ośrodki wsparcia” - cd.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BD3A44-C691-464F-8B36-BC05D3DD8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916832"/>
            <a:ext cx="7200799" cy="439174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l-PL" sz="2400" b="1" dirty="0">
                <a:solidFill>
                  <a:schemeClr val="tx1"/>
                </a:solidFill>
                <a:latin typeface="+mj-lt"/>
              </a:rPr>
              <a:t>W ramach projektu budżetu na rok 2023 budżety dla poszczególnych śds kalkulowane były w oparciu o stawki:</a:t>
            </a:r>
          </a:p>
          <a:p>
            <a:pPr marL="0" indent="0" algn="ctr">
              <a:buNone/>
            </a:pPr>
            <a:endParaRPr lang="pl-PL" sz="2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pl-PL" sz="2400" b="1" dirty="0">
                <a:latin typeface="+mj-lt"/>
              </a:rPr>
              <a:t>s</a:t>
            </a:r>
            <a:r>
              <a:rPr lang="pl-PL" sz="2400" b="1" dirty="0">
                <a:solidFill>
                  <a:schemeClr val="tx1"/>
                </a:solidFill>
                <a:latin typeface="+mj-lt"/>
              </a:rPr>
              <a:t>tawka podstawowa – 250% kryterium dochodowego, </a:t>
            </a:r>
            <a:r>
              <a:rPr lang="pl-PL" sz="2400" b="1" dirty="0" err="1">
                <a:solidFill>
                  <a:schemeClr val="tx1"/>
                </a:solidFill>
                <a:latin typeface="+mj-lt"/>
              </a:rPr>
              <a:t>tj</a:t>
            </a:r>
            <a:r>
              <a:rPr lang="pl-PL" sz="2400" b="1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0" indent="0" algn="ctr">
              <a:buNone/>
            </a:pPr>
            <a:r>
              <a:rPr lang="pl-PL" sz="2400" b="1" dirty="0">
                <a:solidFill>
                  <a:srgbClr val="C00000"/>
                </a:solidFill>
                <a:latin typeface="+mj-lt"/>
              </a:rPr>
              <a:t>1.940 zł</a:t>
            </a:r>
            <a:r>
              <a:rPr lang="pl-PL" sz="2400" b="1" dirty="0">
                <a:solidFill>
                  <a:schemeClr val="tx1"/>
                </a:solidFill>
                <a:latin typeface="+mj-lt"/>
              </a:rPr>
              <a:t>, </a:t>
            </a:r>
          </a:p>
          <a:p>
            <a:pPr algn="ctr"/>
            <a:r>
              <a:rPr lang="pl-PL" sz="2400" b="1" dirty="0">
                <a:solidFill>
                  <a:schemeClr val="tx1"/>
                </a:solidFill>
                <a:latin typeface="+mj-lt"/>
              </a:rPr>
              <a:t>w przypadku uczestników z autyzmem bądź niepełnosprawnościami sprzężonymi, 30% stawki podstawowej, tj.:</a:t>
            </a:r>
          </a:p>
          <a:p>
            <a:pPr marL="0" indent="0" algn="ctr">
              <a:buNone/>
            </a:pPr>
            <a:r>
              <a:rPr lang="pl-PL" sz="2400" b="1" dirty="0">
                <a:solidFill>
                  <a:srgbClr val="C00000"/>
                </a:solidFill>
                <a:latin typeface="+mj-lt"/>
              </a:rPr>
              <a:t>582 zł</a:t>
            </a:r>
            <a:r>
              <a:rPr lang="pl-PL" sz="2400" b="1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0" indent="0" algn="ctr">
              <a:buNone/>
            </a:pPr>
            <a:endParaRPr lang="pl-PL" sz="2400" b="1" dirty="0">
              <a:solidFill>
                <a:schemeClr val="tx1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pl-PL" sz="2400" dirty="0">
                <a:solidFill>
                  <a:srgbClr val="C00000"/>
                </a:solidFill>
                <a:latin typeface="+mj-lt"/>
              </a:rPr>
              <a:t>!!! W przypadku dotacji na uczestników z autyzmem lub niepełnosprawnościami sprzężonymi, projekt budżetu na rok 2023 zabezpiecza środki na zwiększoną dotację na I półrocze.</a:t>
            </a:r>
          </a:p>
          <a:p>
            <a:pPr marL="0" indent="0" algn="ctr">
              <a:buNone/>
            </a:pPr>
            <a:r>
              <a:rPr lang="pl-PL" sz="2400" dirty="0">
                <a:solidFill>
                  <a:srgbClr val="C00000"/>
                </a:solidFill>
                <a:latin typeface="+mj-lt"/>
              </a:rPr>
              <a:t>Środki na kolejne miesiące będą uruchamiane w ramach rezerwy celowej budżetu państwa.</a:t>
            </a:r>
          </a:p>
        </p:txBody>
      </p:sp>
    </p:spTree>
    <p:extLst>
      <p:ext uri="{BB962C8B-B14F-4D97-AF65-F5344CB8AC3E}">
        <p14:creationId xmlns:p14="http://schemas.microsoft.com/office/powerpoint/2010/main" val="11517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403648" y="2060848"/>
            <a:ext cx="67322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solidFill>
                  <a:prstClr val="black"/>
                </a:solidFill>
                <a:latin typeface="+mj-lt"/>
                <a:cs typeface="+mn-cs"/>
              </a:rPr>
              <a:t>Zwiększona dotacja przysługuje na jednego uczestnika środowiskowego domu samopomocy, </a:t>
            </a:r>
            <a:r>
              <a:rPr lang="pl-PL" sz="2000" b="1" dirty="0">
                <a:solidFill>
                  <a:prstClr val="black"/>
                </a:solidFill>
                <a:latin typeface="+mj-lt"/>
                <a:cs typeface="+mn-cs"/>
              </a:rPr>
              <a:t>dla osób ze spektrum autyzmu lub ze sprzężonymi niepełnosprawnościami, </a:t>
            </a:r>
            <a:r>
              <a:rPr lang="pl-PL" sz="2000" b="1" dirty="0">
                <a:solidFill>
                  <a:srgbClr val="FF0000"/>
                </a:solidFill>
                <a:latin typeface="+mj-lt"/>
                <a:cs typeface="+mn-cs"/>
              </a:rPr>
              <a:t>którzy posiadają orzeczenie o znacznym stopniu niepełnosprawności wraz ze wskazaniem konieczności stałej lub długotrwałej opieki lub pomocy innej osoby w związku ze znacznie ograniczoną możliwością samodzielnej egzystencji</a:t>
            </a:r>
            <a:r>
              <a:rPr lang="pl-PL" sz="2000" dirty="0">
                <a:solidFill>
                  <a:prstClr val="black"/>
                </a:solidFill>
                <a:latin typeface="+mj-lt"/>
                <a:cs typeface="+mn-cs"/>
              </a:rPr>
              <a:t>, zgodnie z art. 51c ust. 5 ustawy o pomocy społecznej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D94D630A-DB7D-459E-B168-5B5F331008FA}"/>
              </a:ext>
            </a:extLst>
          </p:cNvPr>
          <p:cNvSpPr txBox="1">
            <a:spLocks/>
          </p:cNvSpPr>
          <p:nvPr/>
        </p:nvSpPr>
        <p:spPr>
          <a:xfrm>
            <a:off x="611560" y="304933"/>
            <a:ext cx="8424936" cy="12808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</a:pPr>
            <a:r>
              <a:rPr lang="pl-PL" sz="2400" b="1" dirty="0">
                <a:solidFill>
                  <a:schemeClr val="tx1"/>
                </a:solidFill>
              </a:rPr>
              <a:t>Dot. środków z przeznaczeniem na zwiększenie dotacji dla osób z autyzmem i niepełnosprawnościami sprzężonymi</a:t>
            </a:r>
          </a:p>
        </p:txBody>
      </p:sp>
    </p:spTree>
    <p:extLst>
      <p:ext uri="{BB962C8B-B14F-4D97-AF65-F5344CB8AC3E}">
        <p14:creationId xmlns:p14="http://schemas.microsoft.com/office/powerpoint/2010/main" val="292353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908720"/>
            <a:ext cx="7511752" cy="3960440"/>
          </a:xfrm>
        </p:spPr>
        <p:txBody>
          <a:bodyPr/>
          <a:lstStyle/>
          <a:p>
            <a:pPr marL="0" indent="0">
              <a:buNone/>
            </a:pPr>
            <a:r>
              <a:rPr lang="pl-PL" sz="2200" dirty="0">
                <a:solidFill>
                  <a:prstClr val="black"/>
                </a:solidFill>
                <a:latin typeface="+mj-lt"/>
              </a:rPr>
              <a:t>zwiększone dotacje </a:t>
            </a:r>
            <a:r>
              <a:rPr lang="pl-PL" sz="2200" b="1" dirty="0">
                <a:solidFill>
                  <a:srgbClr val="7030A0"/>
                </a:solidFill>
                <a:latin typeface="+mj-lt"/>
              </a:rPr>
              <a:t>należy przeznaczyć na</a:t>
            </a:r>
            <a:r>
              <a:rPr lang="pl-PL" sz="2200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+mj-lt"/>
              </a:rPr>
              <a:t>zabezpieczenie zwiększonych potrzeb opiekuńczych uczestników ze spectrum autyzmu i z niepełnosprawnością sprzężoną, na których przysługuje podwyższona dotacja, 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+mj-lt"/>
              </a:rPr>
              <a:t>zakup dodatkowych usług lub zatrudnienie dodatkowych pracowników,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+mj-lt"/>
              </a:rPr>
              <a:t>zakup wyposażenia lub sprzętu niezbędnego do pracy z takimi uczestnikami,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+mj-lt"/>
              </a:rPr>
              <a:t>podwyższenie wynagrodzenia już zatrudnionych pracowników, szczególnie tych najbardziej zaangażowanych w pracę z uczestnikami, których dotyczy przepis.</a:t>
            </a:r>
          </a:p>
        </p:txBody>
      </p:sp>
    </p:spTree>
    <p:extLst>
      <p:ext uri="{BB962C8B-B14F-4D97-AF65-F5344CB8AC3E}">
        <p14:creationId xmlns:p14="http://schemas.microsoft.com/office/powerpoint/2010/main" val="4190576948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5325</TotalTime>
  <Words>1943</Words>
  <Application>Microsoft Office PowerPoint</Application>
  <PresentationFormat>Pokaz na ekranie (4:3)</PresentationFormat>
  <Paragraphs>171</Paragraphs>
  <Slides>24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Garamond</vt:lpstr>
      <vt:lpstr>Wingdings</vt:lpstr>
      <vt:lpstr>Wingdings 2</vt:lpstr>
      <vt:lpstr>Projekt niestandardowy</vt:lpstr>
      <vt:lpstr>Motyw pakietu Office</vt:lpstr>
      <vt:lpstr>Prezentacja programu PowerPoint</vt:lpstr>
      <vt:lpstr>Infrastruktura ŚDS na terenie województwa warmińsko-mazurskiego – stan na 9.11.2022 r.</vt:lpstr>
      <vt:lpstr>Liczba osób korzystających z śds na podstawie decyzji wg stanu za październik 2022r.</vt:lpstr>
      <vt:lpstr>Uczestnicy kwalifikowani w ramach programu ,,Za życiem”  </vt:lpstr>
      <vt:lpstr>Budżet ŚDS na rok 2022 Ogółem – 94.367.144 zł</vt:lpstr>
      <vt:lpstr>Projekt budżetu na 2023 rok  w rozdziale 85203 – „Ośrodki wsparcia”</vt:lpstr>
      <vt:lpstr>Projekt budżetu na 2023 rok  w rozdziale 85203 – „Ośrodki wsparcia” - cd.</vt:lpstr>
      <vt:lpstr>Prezentacja programu PowerPoint</vt:lpstr>
      <vt:lpstr>Prezentacja programu PowerPoint</vt:lpstr>
      <vt:lpstr>Wnioski o dodatkowe środki – zasady 2023</vt:lpstr>
      <vt:lpstr>PRIORYTETY MINISTERSTWA</vt:lpstr>
      <vt:lpstr>PRIORYTETY MINISTERSTWA</vt:lpstr>
      <vt:lpstr>Wnioski o dodatkowe środki – zasady 2022 - 2023</vt:lpstr>
      <vt:lpstr>Przykładowe błędy w składanych wnioskach</vt:lpstr>
      <vt:lpstr>Zasady naliczania dotacji</vt:lpstr>
      <vt:lpstr>Meldunki !!!</vt:lpstr>
      <vt:lpstr>Sprawozdania !!!</vt:lpstr>
      <vt:lpstr>UWAGA 2022</vt:lpstr>
      <vt:lpstr>Zgłoszone pytania</vt:lpstr>
      <vt:lpstr>Zgłoszone pytania</vt:lpstr>
      <vt:lpstr>Zgłoszone pytania</vt:lpstr>
      <vt:lpstr>Zgłoszone pytania</vt:lpstr>
      <vt:lpstr>Plany 2023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Mariusz</dc:creator>
  <cp:lastModifiedBy>Joanna Kozłowska</cp:lastModifiedBy>
  <cp:revision>627</cp:revision>
  <cp:lastPrinted>2022-11-09T08:34:26Z</cp:lastPrinted>
  <dcterms:created xsi:type="dcterms:W3CDTF">2011-02-06T20:22:04Z</dcterms:created>
  <dcterms:modified xsi:type="dcterms:W3CDTF">2022-11-09T08:37:41Z</dcterms:modified>
</cp:coreProperties>
</file>