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265" r:id="rId3"/>
    <p:sldId id="359" r:id="rId4"/>
    <p:sldId id="362" r:id="rId5"/>
    <p:sldId id="375" r:id="rId6"/>
    <p:sldId id="363" r:id="rId7"/>
    <p:sldId id="361" r:id="rId8"/>
    <p:sldId id="365" r:id="rId9"/>
    <p:sldId id="366" r:id="rId10"/>
    <p:sldId id="367" r:id="rId11"/>
    <p:sldId id="380" r:id="rId12"/>
    <p:sldId id="379" r:id="rId13"/>
    <p:sldId id="383" r:id="rId14"/>
    <p:sldId id="368" r:id="rId15"/>
    <p:sldId id="376" r:id="rId16"/>
    <p:sldId id="370" r:id="rId17"/>
    <p:sldId id="377" r:id="rId18"/>
    <p:sldId id="382" r:id="rId19"/>
    <p:sldId id="369" r:id="rId20"/>
    <p:sldId id="371" r:id="rId21"/>
    <p:sldId id="372" r:id="rId22"/>
    <p:sldId id="386" r:id="rId23"/>
    <p:sldId id="374" r:id="rId24"/>
    <p:sldId id="387" r:id="rId25"/>
    <p:sldId id="384" r:id="rId26"/>
    <p:sldId id="388" r:id="rId27"/>
  </p:sldIdLst>
  <p:sldSz cx="10691813" cy="7559675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1464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1.04.2025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1.04.2025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1.04.2025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sv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sv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sv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347789"/>
            <a:ext cx="7920115" cy="1368152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„</a:t>
            </a:r>
            <a:r>
              <a:rPr lang="pl-PL" sz="3600" dirty="0" err="1"/>
              <a:t>Cyberbezpieczeństwo</a:t>
            </a:r>
            <a:r>
              <a:rPr lang="pl-PL" sz="3600" dirty="0"/>
              <a:t> </a:t>
            </a:r>
            <a:br>
              <a:rPr lang="pl-PL" sz="3600" dirty="0"/>
            </a:br>
            <a:r>
              <a:rPr lang="pl-PL" sz="3600" dirty="0"/>
              <a:t>w zamówieniach publicznych”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5292004"/>
            <a:ext cx="7920037" cy="649789"/>
          </a:xfrm>
        </p:spPr>
        <p:txBody>
          <a:bodyPr>
            <a:normAutofit/>
          </a:bodyPr>
          <a:lstStyle/>
          <a:p>
            <a:pPr algn="r"/>
            <a:r>
              <a:rPr lang="pl-PL" sz="2000" dirty="0">
                <a:solidFill>
                  <a:srgbClr val="FFC000"/>
                </a:solidFill>
              </a:rPr>
              <a:t>Warszawa, 3 kwietnia 2025 r. 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B823AF-FDE2-4D8A-DE6F-DE01D20B7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Bezpieczna identyfikacja i uwierzytelnianie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5CCC46-4E14-0B04-4AAC-4915FD7FC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Każdy Użytkownik ma swój login i hasło. W ramach podmiotu </a:t>
            </a:r>
            <a:r>
              <a:rPr lang="pl-PL" sz="1800" b="1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każdy</a:t>
            </a:r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 swoje dane dostępowe.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77F7C0B-B4F1-70EC-42B9-3FE07A0AA5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CD756FD-E7C7-4EB7-A433-9C5DE5367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597" y="2699717"/>
            <a:ext cx="8298235" cy="406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769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73A03-2B98-C391-3F9A-ACA488C65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EBC39E-8ADF-0E59-42D1-A3C4578E2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Bezpieczna identyfikacja i uwierzytelnianie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B85915-CE33-2CA7-26C4-B6305C3E6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987749"/>
            <a:ext cx="3743935" cy="3672090"/>
          </a:xfrm>
        </p:spPr>
        <p:txBody>
          <a:bodyPr/>
          <a:lstStyle/>
          <a:p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Mechanizm </a:t>
            </a:r>
            <a:r>
              <a:rPr lang="pl-PL" sz="1800" kern="100" dirty="0" err="1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reCAPTCHA</a:t>
            </a:r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weryfikujący próbę logowania 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8B29F34-FBF2-9BDE-6571-D781381F1F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B2125EC0-50D4-742E-6215-1BA422FA8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1890" y="1691605"/>
            <a:ext cx="4785533" cy="5051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229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8BAC8-378E-CD9F-1D00-B4308FB66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045776-33B9-73C5-9392-53DB67567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Aktywacja konta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1F0F84-B5BA-A319-B0C2-3B288318C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Każdy podmiot musi aktywować swoje konto, wgrywając podpisany elektronicznie plik potwierdzający dane zawarte we wniosku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8E7E27C-955A-752E-05DD-80D4E27DCB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610E8C07-56D6-E282-1308-786310FAE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257" y="3477348"/>
            <a:ext cx="8048915" cy="224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04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2BE82-ACD8-8A3B-D400-0A7645008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EC40AB-D609-CA88-82CF-BB11CEEBE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Przypisanie Użytkownika do podmiotu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836426-2452-5347-E4F9-0FA62D453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razie utraty dostępu możliwe jest przypisanie Użytkownika do podmiotu, ale tylko na podstawie podpisanego elektronicznie wniosku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1E2956B-9084-3C68-E4EE-48EC256FC6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1C0D7CBC-1E32-9064-E7C3-AE223D3AC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472" y="3059838"/>
            <a:ext cx="6714059" cy="314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813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4A8C8-8F83-F8F2-6296-63D72CEA4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E0F255-0C1D-A51E-91A3-B26879D6B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Minimalizacja dostępu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328BE7-6714-E59F-05C3-C0F660DF9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483693"/>
            <a:ext cx="2879839" cy="3384176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Każdy Użytkownik ma swój zakres ról w podmiocie – zarówno po stronie Zamawiającego, jak i Wykonawcy. </a:t>
            </a:r>
            <a:endParaRPr lang="pl-PL" kern="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Nadawanie uprawnień użytkownikom tylko w zakresie niezbędnym do wykonywania obowiązków.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6DD1855-1DF4-987C-2735-30571D22CA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B6A073FB-7EDA-AE02-ABA6-AD1FCF049A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3818" y="1799837"/>
            <a:ext cx="5694071" cy="42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090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B30FC-44FA-4F5F-2541-CE64FC657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91A718-7100-F319-4A71-5E5FDEB2F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822645"/>
            <a:ext cx="8640381" cy="1080001"/>
          </a:xfrm>
        </p:spPr>
        <p:txBody>
          <a:bodyPr>
            <a:normAutofit/>
          </a:bodyPr>
          <a:lstStyle/>
          <a:p>
            <a:r>
              <a:rPr lang="pl-PL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Minimalizacja dostępu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B02D3EC-600A-C092-A3AD-03177F536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006080"/>
            <a:ext cx="8768045" cy="144016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Nadawanie uprawnień do poszczególnych postępowań</a:t>
            </a:r>
            <a:endParaRPr lang="pl-PL" kern="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Nadawanie uprawnień użytkownikom tylko w zakresie niezbędnym do wykonywania obowiązków.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E2C59F6-FBB4-89B8-1ACE-10FACF3727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6422698C-2A11-5F50-D390-E25A451DF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03" y="3653107"/>
            <a:ext cx="9488224" cy="314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77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3DBD2-4B17-CDCB-7E9D-2C4E8A807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B0B78F-54D9-0CEC-50FD-D638CF8DB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756736"/>
            <a:ext cx="8640381" cy="1080001"/>
          </a:xfrm>
        </p:spPr>
        <p:txBody>
          <a:bodyPr>
            <a:normAutofit/>
          </a:bodyPr>
          <a:lstStyle/>
          <a:p>
            <a:r>
              <a:rPr lang="pl-PL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Szyfrowanie danych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03B3A7-ECC2-A0CC-4EB4-6A71C9757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1835621"/>
            <a:ext cx="8640382" cy="936104"/>
          </a:xfrm>
        </p:spPr>
        <p:txBody>
          <a:bodyPr/>
          <a:lstStyle/>
          <a:p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Ochrona poufnych informacji poprzez szyfrowanie zarówno podczas przesyłania, jak i przechowywania danych.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1559581-8859-288B-C80D-277FDD52C3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8CDE8E7-03E1-01A3-9EF3-7F93E38D1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0534" y="3491806"/>
            <a:ext cx="6284666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470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B75FD-76C1-1ED4-4578-33DF4C482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A80C0A-28D0-3E91-7C0C-270BE246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339" y="721047"/>
            <a:ext cx="8640381" cy="1080001"/>
          </a:xfrm>
        </p:spPr>
        <p:txBody>
          <a:bodyPr>
            <a:normAutofit/>
          </a:bodyPr>
          <a:lstStyle/>
          <a:p>
            <a:r>
              <a:rPr lang="pl-PL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Szyfrowanie danych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371BD7-CA06-A7DC-900D-B4E4F2D71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935904"/>
          </a:xfrm>
        </p:spPr>
        <p:txBody>
          <a:bodyPr/>
          <a:lstStyle/>
          <a:p>
            <a:r>
              <a:rPr lang="pl-PL" sz="1800" kern="1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Zamawiający nie ma dostępu do plików do momentu otwarcia ofert i ich odszyfrowania.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B013DC-C08B-F18E-51E1-511F27AA5E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D924712B-A9CC-E4C9-51BA-7187D4D684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378" y="3275781"/>
            <a:ext cx="9707330" cy="356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002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7E5A8B-34DA-EF93-8D3E-A9D3116E0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dirty="0"/>
              <a:t>Sanityzacja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7D1E80-E4B4-559D-8708-D72098C2E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/>
          <a:p>
            <a:r>
              <a:rPr lang="pl-PL" dirty="0"/>
              <a:t>Weryfikacja otrzymanych plików jest zadaniem Użytkownika </a:t>
            </a:r>
          </a:p>
        </p:txBody>
      </p:sp>
      <p:pic>
        <p:nvPicPr>
          <p:cNvPr id="6" name="Grafika 5" descr="Wyszukiwanie folderów kontur">
            <a:extLst>
              <a:ext uri="{FF2B5EF4-FFF2-40B4-BE49-F238E27FC236}">
                <a16:creationId xmlns:a16="http://schemas.microsoft.com/office/drawing/2014/main" id="{0ADCAC70-87CF-CF12-486D-35E0C1872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5906" y="2249726"/>
            <a:ext cx="4140000" cy="4140000"/>
          </a:xfrm>
          <a:prstGeom prst="rect">
            <a:avLst/>
          </a:prstGeo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0A4EAED-B1E9-51DC-BE0A-F23B35A0B0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7519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88DB9-1B58-1193-38AE-5FB1E41BC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417347-FC47-D2F7-9139-8D294FB53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b="1" dirty="0">
                <a:effectLst/>
              </a:rPr>
              <a:t>Bezpieczne środowisko IT</a:t>
            </a:r>
            <a:endParaRPr lang="pl-PL" dirty="0"/>
          </a:p>
        </p:txBody>
      </p:sp>
      <p:pic>
        <p:nvPicPr>
          <p:cNvPr id="6" name="Grafika 5" descr="Laptop kontur">
            <a:extLst>
              <a:ext uri="{FF2B5EF4-FFF2-40B4-BE49-F238E27FC236}">
                <a16:creationId xmlns:a16="http://schemas.microsoft.com/office/drawing/2014/main" id="{54C85AA6-0D95-03C7-82F7-FF973A483A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5906" y="2249846"/>
            <a:ext cx="4140000" cy="41400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2080E6-81E1-BA1C-2670-4CA3CA874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  <a:buNone/>
            </a:pPr>
            <a:r>
              <a:rPr lang="pl-PL" kern="100" dirty="0">
                <a:effectLst/>
              </a:rPr>
              <a:t>Korzystanie z aktualizowanego oprogramowania, firewalli </a:t>
            </a:r>
            <a:br>
              <a:rPr lang="pl-PL" kern="100" dirty="0">
                <a:effectLst/>
              </a:rPr>
            </a:br>
            <a:r>
              <a:rPr lang="pl-PL" kern="100" dirty="0">
                <a:effectLst/>
              </a:rPr>
              <a:t>i systemów wykrywania zagrożeń.</a:t>
            </a:r>
          </a:p>
          <a:p>
            <a:pPr>
              <a:spcAft>
                <a:spcPts val="800"/>
              </a:spcAft>
            </a:pPr>
            <a:r>
              <a:rPr lang="pl-PL" kern="100" dirty="0">
                <a:effectLst/>
              </a:rPr>
              <a:t>System wymaga aktualizowania przeglądarek.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F203224-69BF-0F76-0DE3-672C206E25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894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1" y="2771725"/>
            <a:ext cx="9162331" cy="2160240"/>
          </a:xfrm>
        </p:spPr>
        <p:txBody>
          <a:bodyPr>
            <a:normAutofit/>
          </a:bodyPr>
          <a:lstStyle/>
          <a:p>
            <a:r>
              <a:rPr lang="pl-PL" dirty="0"/>
              <a:t>Bezpieczne udzielanie </a:t>
            </a:r>
            <a:br>
              <a:rPr lang="pl-PL" dirty="0"/>
            </a:br>
            <a:r>
              <a:rPr lang="pl-PL" dirty="0"/>
              <a:t>zamówień publicznych </a:t>
            </a:r>
            <a:br>
              <a:rPr lang="pl-PL" dirty="0"/>
            </a:br>
            <a:r>
              <a:rPr lang="pl-PL" dirty="0"/>
              <a:t>za pośrednictwem </a:t>
            </a:r>
            <a:br>
              <a:rPr lang="pl-PL" dirty="0"/>
            </a:br>
            <a:r>
              <a:rPr lang="pl-PL" dirty="0"/>
              <a:t>Platformy e-Zamówienia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5292004"/>
            <a:ext cx="7920037" cy="649789"/>
          </a:xfrm>
        </p:spPr>
        <p:txBody>
          <a:bodyPr/>
          <a:lstStyle/>
          <a:p>
            <a:pPr algn="r"/>
            <a:r>
              <a:rPr lang="pl-PL" dirty="0">
                <a:solidFill>
                  <a:srgbClr val="FFC000"/>
                </a:solidFill>
              </a:rPr>
              <a:t>Małgorzata Przewalska </a:t>
            </a:r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33F35-D710-B9CC-1489-904BB83BF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91F2E9-516F-AF66-E112-C261E8081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b="1">
                <a:effectLst/>
              </a:rPr>
              <a:t>Testy i audyty</a:t>
            </a:r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22E3C8-18D6-CD8F-C9F8-0011F3BAD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1367952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pl-PL" kern="100" dirty="0">
                <a:effectLst/>
              </a:rPr>
              <a:t>Przeprowadzanie okresowych kontroli i testów penetracyjnych </a:t>
            </a:r>
            <a:br>
              <a:rPr lang="pl-PL" kern="100" dirty="0">
                <a:effectLst/>
              </a:rPr>
            </a:br>
            <a:r>
              <a:rPr lang="pl-PL" kern="100" dirty="0">
                <a:effectLst/>
              </a:rPr>
              <a:t>w celu wykrywania podatności </a:t>
            </a:r>
          </a:p>
          <a:p>
            <a:endParaRPr lang="pl-PL" dirty="0"/>
          </a:p>
        </p:txBody>
      </p:sp>
      <p:pic>
        <p:nvPicPr>
          <p:cNvPr id="6" name="Grafika 5" descr="Lista kontrolna kontur">
            <a:extLst>
              <a:ext uri="{FF2B5EF4-FFF2-40B4-BE49-F238E27FC236}">
                <a16:creationId xmlns:a16="http://schemas.microsoft.com/office/drawing/2014/main" id="{7893EE5A-0E54-042A-4FE5-F98CA550B2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5906" y="2249726"/>
            <a:ext cx="4140000" cy="4140000"/>
          </a:xfrm>
          <a:prstGeom prst="rect">
            <a:avLst/>
          </a:prstGeo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60EE0A3-2D99-1B08-4D99-47EBCD9D54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4447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693D5-E185-64C2-227A-69923B9ED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D231E7-5DB2-825D-BBDC-BAFBF2B76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b="1" dirty="0">
                <a:effectLst/>
              </a:rPr>
              <a:t>Szkolenie personelu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0F87C9-D349-9415-754F-E5280D732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  <a:buNone/>
            </a:pPr>
            <a:r>
              <a:rPr lang="pl-PL" dirty="0"/>
              <a:t>🔹 </a:t>
            </a:r>
            <a:r>
              <a:rPr lang="pl-PL" dirty="0">
                <a:effectLst/>
              </a:rPr>
              <a:t>Edukacja pracowników w zakresie korzystania z Platformy e-Zamówienia</a:t>
            </a:r>
          </a:p>
          <a:p>
            <a:pPr>
              <a:spcAft>
                <a:spcPts val="800"/>
              </a:spcAft>
              <a:buNone/>
            </a:pPr>
            <a:r>
              <a:rPr lang="pl-PL" dirty="0"/>
              <a:t>🔹 </a:t>
            </a:r>
            <a:r>
              <a:rPr lang="pl-PL" dirty="0">
                <a:effectLst/>
              </a:rPr>
              <a:t>UZP organizuje konferencje i prowadzi szkolenia z obsługi Platformy</a:t>
            </a:r>
          </a:p>
          <a:p>
            <a:pPr>
              <a:spcAft>
                <a:spcPts val="800"/>
              </a:spcAft>
              <a:buNone/>
            </a:pPr>
            <a:r>
              <a:rPr lang="pl-PL" dirty="0"/>
              <a:t>🔹 Bezpieczne korzystanie z systemów – po stronie Użytkowników</a:t>
            </a:r>
          </a:p>
        </p:txBody>
      </p:sp>
      <p:pic>
        <p:nvPicPr>
          <p:cNvPr id="6" name="Grafika 5" descr="Spotkanie kontur">
            <a:extLst>
              <a:ext uri="{FF2B5EF4-FFF2-40B4-BE49-F238E27FC236}">
                <a16:creationId xmlns:a16="http://schemas.microsoft.com/office/drawing/2014/main" id="{6E25B737-7D48-732C-513E-2A99134C7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5906" y="2249726"/>
            <a:ext cx="4140000" cy="4140000"/>
          </a:xfrm>
          <a:prstGeom prst="rect">
            <a:avLst/>
          </a:prstGeo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DE68B43-0524-158D-898D-27ECB21593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8192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1153A-F2C6-279E-B303-E809DD4A5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14DE04-6ADF-5FB6-162A-D3A940B0C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b="1" dirty="0">
                <a:effectLst/>
              </a:rPr>
              <a:t>Zgodność z regulacjami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33CA70-10A3-1242-2F44-5A7DBA5FF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  <a:buNone/>
            </a:pPr>
            <a:r>
              <a:rPr lang="pl-PL" dirty="0"/>
              <a:t>🔹 </a:t>
            </a:r>
            <a:r>
              <a:rPr lang="pl-PL" dirty="0">
                <a:effectLst/>
              </a:rPr>
              <a:t>Przestrzeganie krajowych </a:t>
            </a:r>
            <a:br>
              <a:rPr lang="pl-PL" dirty="0">
                <a:effectLst/>
              </a:rPr>
            </a:br>
            <a:r>
              <a:rPr lang="pl-PL" dirty="0">
                <a:effectLst/>
              </a:rPr>
              <a:t>i międzynarodowych standardów</a:t>
            </a:r>
            <a:r>
              <a:rPr lang="pl-PL" dirty="0"/>
              <a:t>.</a:t>
            </a:r>
          </a:p>
        </p:txBody>
      </p:sp>
      <p:pic>
        <p:nvPicPr>
          <p:cNvPr id="5" name="Grafika 4" descr="Szala sprawiedliwości kontur">
            <a:extLst>
              <a:ext uri="{FF2B5EF4-FFF2-40B4-BE49-F238E27FC236}">
                <a16:creationId xmlns:a16="http://schemas.microsoft.com/office/drawing/2014/main" id="{0F6C9111-761F-FCCF-9EE6-719B392BE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5906" y="2249726"/>
            <a:ext cx="4140000" cy="4140000"/>
          </a:xfrm>
          <a:prstGeom prst="rect">
            <a:avLst/>
          </a:prstGeo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4A3711D-1FAC-F4E4-DA24-76C3416FF9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22</a:t>
            </a:fld>
            <a:endParaRPr lang="pl-PL" sz="300"/>
          </a:p>
        </p:txBody>
      </p:sp>
    </p:spTree>
    <p:extLst>
      <p:ext uri="{BB962C8B-B14F-4D97-AF65-F5344CB8AC3E}">
        <p14:creationId xmlns:p14="http://schemas.microsoft.com/office/powerpoint/2010/main" val="30955229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FA8E4-CB62-F1D4-D976-05FBF5B91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AEF659-3E22-0712-90E6-52F2058C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b="1" dirty="0">
                <a:effectLst/>
              </a:rPr>
              <a:t>Backup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3B180B-8FAB-9F14-B8B2-4DC5DA8ED0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  <a:buNone/>
            </a:pPr>
            <a:endParaRPr lang="pl-PL" dirty="0"/>
          </a:p>
          <a:p>
            <a:pPr>
              <a:spcAft>
                <a:spcPts val="800"/>
              </a:spcAft>
              <a:buNone/>
            </a:pPr>
            <a:r>
              <a:rPr lang="pl-PL" dirty="0"/>
              <a:t>🔹 </a:t>
            </a:r>
            <a:r>
              <a:rPr lang="pl-PL" kern="100" dirty="0">
                <a:effectLst/>
              </a:rPr>
              <a:t>wszelkie dane umieszczane na Platformie są zabezpieczane </a:t>
            </a:r>
            <a:br>
              <a:rPr lang="pl-PL" kern="100" dirty="0">
                <a:effectLst/>
              </a:rPr>
            </a:br>
            <a:r>
              <a:rPr lang="pl-PL" kern="100" dirty="0">
                <a:effectLst/>
              </a:rPr>
              <a:t>i </a:t>
            </a:r>
            <a:r>
              <a:rPr lang="pl-PL" kern="100" dirty="0" err="1">
                <a:effectLst/>
              </a:rPr>
              <a:t>backupowane</a:t>
            </a:r>
            <a:r>
              <a:rPr lang="pl-PL" kern="100" dirty="0">
                <a:effectLst/>
              </a:rPr>
              <a:t>. </a:t>
            </a:r>
          </a:p>
          <a:p>
            <a:pPr>
              <a:spcAft>
                <a:spcPts val="800"/>
              </a:spcAft>
              <a:buNone/>
            </a:pPr>
            <a:r>
              <a:rPr lang="pl-PL" dirty="0"/>
              <a:t>🔹 </a:t>
            </a:r>
            <a:r>
              <a:rPr lang="pl-PL" kern="100" dirty="0"/>
              <a:t>codziennie </a:t>
            </a:r>
            <a:r>
              <a:rPr lang="pl-PL" kern="100" dirty="0">
                <a:effectLst/>
              </a:rPr>
              <a:t>realizowane są kopie przyrostowe.  </a:t>
            </a:r>
            <a:endParaRPr lang="pl-PL" kern="100" dirty="0"/>
          </a:p>
          <a:p>
            <a:pPr>
              <a:spcAft>
                <a:spcPts val="800"/>
              </a:spcAft>
              <a:buNone/>
            </a:pPr>
            <a:r>
              <a:rPr lang="pl-PL" dirty="0"/>
              <a:t>🔹 </a:t>
            </a:r>
            <a:r>
              <a:rPr lang="pl-PL" kern="100" dirty="0"/>
              <a:t> t</a:t>
            </a:r>
            <a:r>
              <a:rPr lang="pl-PL" kern="100" dirty="0">
                <a:effectLst/>
              </a:rPr>
              <a:t>worzymy ręczne backupy umieszczane w infrastrukturze zewnętrznej, niezależnej od produktu firmy Microsoft.</a:t>
            </a:r>
          </a:p>
        </p:txBody>
      </p:sp>
      <p:pic>
        <p:nvPicPr>
          <p:cNvPr id="6" name="Grafika 5" descr="Sejf kontur">
            <a:extLst>
              <a:ext uri="{FF2B5EF4-FFF2-40B4-BE49-F238E27FC236}">
                <a16:creationId xmlns:a16="http://schemas.microsoft.com/office/drawing/2014/main" id="{3363D108-8C55-FE9A-473F-49BEB0986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5906" y="2249726"/>
            <a:ext cx="4140000" cy="4140000"/>
          </a:xfrm>
          <a:prstGeom prst="rect">
            <a:avLst/>
          </a:prstGeo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35DA4EE-5BDD-47B8-D4AA-9C15D3B1D1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1050" smtClean="0"/>
              <a:pPr>
                <a:lnSpc>
                  <a:spcPct val="90000"/>
                </a:lnSpc>
                <a:spcAft>
                  <a:spcPts val="600"/>
                </a:spcAft>
              </a:pPr>
              <a:t>23</a:t>
            </a:fld>
            <a:endParaRPr lang="pl-PL" sz="1050"/>
          </a:p>
        </p:txBody>
      </p:sp>
    </p:spTree>
    <p:extLst>
      <p:ext uri="{BB962C8B-B14F-4D97-AF65-F5344CB8AC3E}">
        <p14:creationId xmlns:p14="http://schemas.microsoft.com/office/powerpoint/2010/main" val="236619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977D-4F3A-D6D2-BF32-5B0B75DDD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172C5-3F27-CD97-5925-678A8DF6B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b="1" dirty="0">
                <a:effectLst/>
              </a:rPr>
              <a:t>Procedury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AA79BC-E55D-5EF0-64F2-A899D3632F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  <a:buNone/>
            </a:pPr>
            <a:endParaRPr lang="pl-PL" dirty="0"/>
          </a:p>
          <a:p>
            <a:pPr>
              <a:spcAft>
                <a:spcPts val="800"/>
              </a:spcAft>
              <a:buNone/>
            </a:pPr>
            <a:r>
              <a:rPr lang="pl-PL" dirty="0"/>
              <a:t>🔹  </a:t>
            </a:r>
            <a:r>
              <a:rPr lang="pl-PL" kern="100" dirty="0">
                <a:effectLst/>
              </a:rPr>
              <a:t>Procedura </a:t>
            </a:r>
            <a:r>
              <a:rPr lang="pl-PL" kern="100" dirty="0" err="1">
                <a:effectLst/>
              </a:rPr>
              <a:t>Disaster</a:t>
            </a:r>
            <a:r>
              <a:rPr lang="pl-PL" kern="100" dirty="0">
                <a:effectLst/>
              </a:rPr>
              <a:t> </a:t>
            </a:r>
            <a:r>
              <a:rPr lang="pl-PL" kern="100" dirty="0" err="1">
                <a:effectLst/>
              </a:rPr>
              <a:t>recovery</a:t>
            </a:r>
            <a:endParaRPr lang="pl-PL" kern="100" dirty="0">
              <a:effectLst/>
            </a:endParaRPr>
          </a:p>
          <a:p>
            <a:pPr>
              <a:spcAft>
                <a:spcPts val="800"/>
              </a:spcAft>
              <a:buNone/>
            </a:pPr>
            <a:r>
              <a:rPr lang="pl-PL" dirty="0"/>
              <a:t>🔹  </a:t>
            </a:r>
            <a:r>
              <a:rPr lang="pl-PL" kern="100" dirty="0"/>
              <a:t>Zaufana strona trzecia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CE39A32-9857-88FC-1635-49D8478BE7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1050" smtClean="0"/>
              <a:pPr>
                <a:lnSpc>
                  <a:spcPct val="90000"/>
                </a:lnSpc>
                <a:spcAft>
                  <a:spcPts val="600"/>
                </a:spcAft>
              </a:pPr>
              <a:t>24</a:t>
            </a:fld>
            <a:endParaRPr lang="pl-PL" sz="1050"/>
          </a:p>
        </p:txBody>
      </p:sp>
      <p:pic>
        <p:nvPicPr>
          <p:cNvPr id="5" name="Grafika 4" descr="Ethernet kontur">
            <a:extLst>
              <a:ext uri="{FF2B5EF4-FFF2-40B4-BE49-F238E27FC236}">
                <a16:creationId xmlns:a16="http://schemas.microsoft.com/office/drawing/2014/main" id="{58AA0ED1-4672-51F1-3E62-8F28BA97D8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5906" y="2249726"/>
            <a:ext cx="4140000" cy="41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3373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2841A-66AF-E343-801A-83C0D1F4A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6C4C25-77B2-92F9-B407-13B2446C9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b="1" dirty="0">
                <a:effectLst/>
              </a:rPr>
              <a:t>Ochrona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595214-649D-E539-8535-0B3C8A2470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  <a:buNone/>
            </a:pPr>
            <a:endParaRPr lang="pl-PL" dirty="0"/>
          </a:p>
          <a:p>
            <a:pPr>
              <a:spcAft>
                <a:spcPts val="800"/>
              </a:spcAft>
              <a:buNone/>
            </a:pPr>
            <a:r>
              <a:rPr lang="pl-PL" dirty="0"/>
              <a:t>🔹</a:t>
            </a:r>
            <a:r>
              <a:rPr lang="pl-PL" dirty="0">
                <a:solidFill>
                  <a:srgbClr val="1D1D1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Pełnomocnik do spraw bezpieczeństwa cyberprzestrzeni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800"/>
              </a:spcAft>
              <a:buNone/>
            </a:pPr>
            <a:endParaRPr lang="pl-PL" kern="100" dirty="0">
              <a:effectLst/>
            </a:endParaRPr>
          </a:p>
          <a:p>
            <a:pPr>
              <a:spcAft>
                <a:spcPts val="800"/>
              </a:spcAft>
              <a:buNone/>
            </a:pPr>
            <a:r>
              <a:rPr lang="pl-PL" dirty="0"/>
              <a:t>🔹blokowanie kont</a:t>
            </a:r>
            <a:endParaRPr lang="pl-PL" kern="100" dirty="0">
              <a:effectLst/>
            </a:endParaRPr>
          </a:p>
          <a:p>
            <a:pPr>
              <a:spcAft>
                <a:spcPts val="800"/>
              </a:spcAft>
              <a:buNone/>
            </a:pPr>
            <a:endParaRPr lang="pl-PL" kern="100" dirty="0">
              <a:effectLst/>
            </a:endParaRPr>
          </a:p>
        </p:txBody>
      </p:sp>
      <p:pic>
        <p:nvPicPr>
          <p:cNvPr id="7" name="Grafika 6" descr="Chroniąca dłoń kontur">
            <a:extLst>
              <a:ext uri="{FF2B5EF4-FFF2-40B4-BE49-F238E27FC236}">
                <a16:creationId xmlns:a16="http://schemas.microsoft.com/office/drawing/2014/main" id="{0177DA7B-B13F-47CB-E54A-D5F863576A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5906" y="2249726"/>
            <a:ext cx="4140000" cy="4140000"/>
          </a:xfrm>
          <a:prstGeom prst="rect">
            <a:avLst/>
          </a:prstGeo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8519A66-32CF-AF6A-D96A-B7C4E640A6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57501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8AF13-286A-2A98-B2F3-57F564E90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81C8F9-B688-8663-3644-553E0858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dirty="0"/>
              <a:t>Dziękuję za uwagę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182450-596F-B72F-2AF7-D01756A988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26</a:t>
            </a:fld>
            <a:endParaRPr lang="pl-PL" dirty="0"/>
          </a:p>
        </p:txBody>
      </p:sp>
      <p:pic>
        <p:nvPicPr>
          <p:cNvPr id="5" name="Symbol zastępczy zawartości 6" descr="Nauczyciel z wypełnieniem pełnym">
            <a:extLst>
              <a:ext uri="{FF2B5EF4-FFF2-40B4-BE49-F238E27FC236}">
                <a16:creationId xmlns:a16="http://schemas.microsoft.com/office/drawing/2014/main" id="{BCF90D7F-DF84-F5AD-A7B1-9C9CE49F1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96968" y="2051645"/>
            <a:ext cx="3888232" cy="38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01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0F331C-BE5C-D9C5-4228-50C9F74E8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Cyberbezpieczeństwo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00B4E5-3302-EFEE-23CC-D774D4EF1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err="1"/>
              <a:t>Cyberbezpieczeństwo</a:t>
            </a:r>
            <a:r>
              <a:rPr lang="pl-PL" dirty="0"/>
              <a:t> to zbiór praktyk, technologii i procesów mających na celu ochronę systemów, sieci i danych przed </a:t>
            </a:r>
            <a:r>
              <a:rPr lang="pl-PL" dirty="0" err="1"/>
              <a:t>cyberzagrożeniami</a:t>
            </a:r>
            <a:r>
              <a:rPr lang="pl-PL" dirty="0"/>
              <a:t>.</a:t>
            </a:r>
          </a:p>
          <a:p>
            <a:pPr>
              <a:buNone/>
            </a:pPr>
            <a:br>
              <a:rPr lang="pl-PL" dirty="0"/>
            </a:br>
            <a:r>
              <a:rPr lang="pl-PL" dirty="0"/>
              <a:t>🔹 </a:t>
            </a:r>
            <a:r>
              <a:rPr lang="pl-PL" b="1" dirty="0"/>
              <a:t>Obejmuje ochronę</a:t>
            </a:r>
            <a:r>
              <a:rPr lang="pl-PL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Urządzeń (komputerów, telefonów, serwerów)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Sieci (Internetu, Wi-Fi, VPN)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Danych (wrażliwych informacji, baz danych)</a:t>
            </a:r>
          </a:p>
          <a:p>
            <a:pPr marL="0" indent="0">
              <a:buNone/>
            </a:pPr>
            <a:br>
              <a:rPr lang="pl-PL" dirty="0"/>
            </a:br>
            <a:r>
              <a:rPr lang="pl-PL" dirty="0"/>
              <a:t>🔹 </a:t>
            </a:r>
            <a:r>
              <a:rPr lang="pl-PL" b="1" dirty="0"/>
              <a:t>Dlaczego jest ważne?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Cyberataki mogą prowadzić do wycieku danych, strat finansowych i zakłóceń </a:t>
            </a:r>
            <a:br>
              <a:rPr lang="pl-PL" dirty="0"/>
            </a:br>
            <a:r>
              <a:rPr lang="pl-PL" dirty="0"/>
              <a:t>w działaniu instytucji publicznych.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25D6802-E334-C4DD-DFDC-C0713E956D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9034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3AFEF8-0A00-184E-8C80-9FC85893F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Cyberbezpieczeństwo</a:t>
            </a:r>
            <a:r>
              <a:rPr lang="pl-PL" dirty="0"/>
              <a:t> a działania użytkownika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93AA30-7E58-9CBD-7459-1837AEDB5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/>
              <a:t>Dlaczego to ważne w administracji publicznej?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Pracujemy z danymi obywateli – ich wyciek może oznaczać poważne konsekwencje.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Jesteśmy celem ataków – cyberprzestępcy często celują w instytucje państwowe.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Nawet drobny błąd może prowadzić do poważnych strat (np. blokada systemu, kara finansowa, utrata zaufania społecznego).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964672A-F9F1-FEA1-217E-E7B9A067BF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0136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68544-3C1C-74AD-BC0D-69962ABD7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0BF9ED-B50F-121C-29BA-DE7E6C24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Najsłabsze ogniwo? Człowiek!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B406C6-6365-639D-2C1F-E3E81E77F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22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Nie tylko IT dba o bezpieczeństwo – KAŻDY pracownik ma wpływ na ochronę danych!</a:t>
            </a:r>
          </a:p>
          <a:p>
            <a:pPr>
              <a:buNone/>
            </a:pPr>
            <a:br>
              <a:rPr lang="pl-PL" dirty="0"/>
            </a:br>
            <a:r>
              <a:rPr lang="pl-PL" dirty="0"/>
              <a:t>🔹 </a:t>
            </a:r>
            <a:r>
              <a:rPr lang="pl-PL" b="1" dirty="0"/>
              <a:t>Najczęstsze błędy popełniane przez pracowników (administracji)</a:t>
            </a:r>
            <a:r>
              <a:rPr lang="pl-PL" dirty="0"/>
              <a:t>:</a:t>
            </a:r>
          </a:p>
          <a:p>
            <a:pPr>
              <a:buNone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Zostawianie włączonego komputera bez blokady ekranu</a:t>
            </a:r>
            <a:r>
              <a:rPr lang="pl-PL" dirty="0"/>
              <a:t> – dostęp do danych bez autoryzacji.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Korzystanie z publicznego </a:t>
            </a:r>
            <a:r>
              <a:rPr lang="pl-PL" b="1" dirty="0"/>
              <a:t>Wi-Fi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Korzystanie z prywatnych urządzeń do pracy</a:t>
            </a:r>
            <a:r>
              <a:rPr lang="pl-PL" dirty="0"/>
              <a:t> – np. przesyłanie dokumentów na prywatny mail.</a:t>
            </a:r>
            <a:endParaRPr lang="pl-PL" b="1" dirty="0"/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Nieostrożne korzystanie ze sprzętu </a:t>
            </a:r>
            <a:r>
              <a:rPr lang="pl-PL" dirty="0"/>
              <a:t>np. w trakcie podróży pociągiem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Brak</a:t>
            </a:r>
            <a:r>
              <a:rPr lang="pl-PL" b="1" dirty="0"/>
              <a:t> </a:t>
            </a:r>
            <a:r>
              <a:rPr lang="pl-PL" dirty="0"/>
              <a:t>narzędzi typu </a:t>
            </a:r>
            <a:r>
              <a:rPr lang="pl-PL" b="1" dirty="0"/>
              <a:t>nakładki prywatyzujące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C4F3709-CB44-54ED-9845-32A7EA0163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3913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48B0CC-E5B7-CB54-8991-BE9642368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Najsłabsze ogniwo? Człowiek!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AB3E05-BD42-A274-2249-6BE6323A0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45363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Nie tylko IT dba o bezpieczeństwo – KAŻDY pracownik ma wpływ na ochronę danych!</a:t>
            </a:r>
          </a:p>
          <a:p>
            <a:pPr>
              <a:buNone/>
            </a:pPr>
            <a:b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🔹 </a:t>
            </a: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Najczęstsze błędy popełniane przez pracowników (administracji)</a:t>
            </a: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>
              <a:buNone/>
            </a:pP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Słabe hasła</a:t>
            </a: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(np. „Janek2024”), zapisywanie ich na kartce przy monitorze,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Udostępnianie haseł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0" lang="pl-PL" altLang="pl-PL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Powtarzane hasła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- 1 na 3 pracowników administracji publicznej przyznaje, </a:t>
            </a:r>
            <a:b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że używa tego samego hasła w kilku systemach!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Nieostrożność wobec e-maili</a:t>
            </a: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klikanie w podejrzane linki i pliki bez weryfikacji nadawcy.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B9F2B4D-F153-B985-7B05-F2D016FD2A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494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AB4D22-9929-2CDC-A5D1-54C6120DC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Najsłabsze ogniwo? Człowiek!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91119D-9BE8-4EE7-9F21-3A13C01D2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34200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Technologia to jedno, człowiek to drugie</a:t>
            </a:r>
          </a:p>
          <a:p>
            <a:pPr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🔹 Nawet najlepsze zabezpieczenia nie pomogą, jeśli użytkownicy popełniają   błędy. </a:t>
            </a:r>
            <a:r>
              <a:rPr lang="pl-PL" altLang="pl-PL" dirty="0"/>
              <a:t>90% ataków </a:t>
            </a:r>
            <a:r>
              <a:rPr lang="pl-PL" altLang="pl-PL" dirty="0" err="1"/>
              <a:t>hakerskich</a:t>
            </a:r>
            <a:r>
              <a:rPr lang="pl-PL" altLang="pl-PL" dirty="0"/>
              <a:t> zaczyna się od błędu człowieka (np. </a:t>
            </a:r>
            <a:r>
              <a:rPr lang="pl-PL" altLang="pl-PL" dirty="0" err="1"/>
              <a:t>phishing</a:t>
            </a:r>
            <a:r>
              <a:rPr lang="pl-PL" altLang="pl-PL" dirty="0"/>
              <a:t>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br>
              <a:rPr lang="pl-PL" dirty="0"/>
            </a:br>
            <a:r>
              <a:rPr lang="pl-PL" dirty="0"/>
              <a:t>🔹 </a:t>
            </a:r>
            <a:r>
              <a:rPr lang="pl-PL" b="1" dirty="0"/>
              <a:t>Wniosek</a:t>
            </a:r>
            <a:r>
              <a:rPr lang="pl-PL" dirty="0"/>
              <a:t>: Świadome i odpowiedzialne zachowanie użytkownika jest kluczowym elementem </a:t>
            </a:r>
            <a:r>
              <a:rPr lang="pl-PL" dirty="0" err="1"/>
              <a:t>cyberbezpieczeństwa</a:t>
            </a: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BB4079-DA84-3CC5-CF14-062414806D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396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7B414A-65D2-10B4-8681-B19947A0A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 dirty="0" err="1"/>
              <a:t>Cyberbezpieczeństwo</a:t>
            </a:r>
            <a:r>
              <a:rPr lang="pl-PL" dirty="0"/>
              <a:t> a ograniczenie dostępu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EDF34A-15B5-9F2C-9056-DDD00EE10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Zasada </a:t>
            </a:r>
            <a:r>
              <a:rPr lang="pl-PL" b="1" i="1" dirty="0"/>
              <a:t>musisz wiedzieć </a:t>
            </a:r>
          </a:p>
          <a:p>
            <a:pPr>
              <a:buNone/>
            </a:pPr>
            <a:r>
              <a:rPr lang="pl-PL" dirty="0"/>
              <a:t>Każdy pracownik powinien mieć dostęp tylko do tych danych, które są mu niezbędne do pracy.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Im więcej osób ma dostęp, tym większe ryzyko wycieku lub błędu.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6" name="Grafika 5" descr="Wykres słupkowy z trendem spadkowym kontur">
            <a:extLst>
              <a:ext uri="{FF2B5EF4-FFF2-40B4-BE49-F238E27FC236}">
                <a16:creationId xmlns:a16="http://schemas.microsoft.com/office/drawing/2014/main" id="{55F4A0CB-5C7E-A077-A26C-D6E2C5073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5906" y="2249726"/>
            <a:ext cx="4140000" cy="4140000"/>
          </a:xfrm>
          <a:prstGeom prst="rect">
            <a:avLst/>
          </a:prstGeo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1B084A1-87AD-7E76-2431-39539584C7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pl-PL" sz="300"/>
          </a:p>
        </p:txBody>
      </p:sp>
    </p:spTree>
    <p:extLst>
      <p:ext uri="{BB962C8B-B14F-4D97-AF65-F5344CB8AC3E}">
        <p14:creationId xmlns:p14="http://schemas.microsoft.com/office/powerpoint/2010/main" val="3088635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CBBA3C-FE53-590F-F604-3A52FCFB2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Cyberbezpieczeństwo</a:t>
            </a:r>
            <a:r>
              <a:rPr lang="pl-PL" dirty="0"/>
              <a:t> a ograniczenie dostępu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584DF6-2247-93C6-D127-F3ABF9DC2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/>
              <a:t>Dlaczego ograniczanie dostępu jest tak ważne?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Mniej osób z dostępem = mniejsze ryzyko wycieku.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Ochrona przed nieuprawnionymi zmianami w dokumentach.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Minimalizacja skutków ataku – jeśli haker zdobędzie dostęp jednego pracownika, nie uzyska pełnej kontroli nad systemem.</a:t>
            </a:r>
          </a:p>
          <a:p>
            <a:pPr>
              <a:buNone/>
            </a:pPr>
            <a:r>
              <a:rPr lang="pl-PL" dirty="0"/>
              <a:t>🔹 </a:t>
            </a:r>
            <a:r>
              <a:rPr lang="pl-PL" b="1" dirty="0"/>
              <a:t>Dobre praktyki: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Nie udostępniaj swojego loginu i hasła innym!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Zawsze zamykaj dokumenty i systemy i blokuj komputer, gdy odchodzisz od komputera.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Nie zapisuj wrażliwych danych na prywatnych nośnikach (np. pendrive, prywatny e-mail).</a:t>
            </a: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6139AB3-1382-46EF-0F24-95CF0D7B2E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936676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3201</TotalTime>
  <Words>803</Words>
  <Application>Microsoft Office PowerPoint</Application>
  <PresentationFormat>Niestandardowy</PresentationFormat>
  <Paragraphs>123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0" baseType="lpstr">
      <vt:lpstr>Arial</vt:lpstr>
      <vt:lpstr>Calibri</vt:lpstr>
      <vt:lpstr>Open Sans</vt:lpstr>
      <vt:lpstr>Motyw pakietu Office</vt:lpstr>
      <vt:lpstr>„Cyberbezpieczeństwo  w zamówieniach publicznych”</vt:lpstr>
      <vt:lpstr>Bezpieczne udzielanie  zamówień publicznych  za pośrednictwem  Platformy e-Zamówienia</vt:lpstr>
      <vt:lpstr>Cyberbezpieczeństwo</vt:lpstr>
      <vt:lpstr>Cyberbezpieczeństwo a działania użytkownika</vt:lpstr>
      <vt:lpstr>Najsłabsze ogniwo? Człowiek!</vt:lpstr>
      <vt:lpstr>Najsłabsze ogniwo? Człowiek!</vt:lpstr>
      <vt:lpstr>Najsłabsze ogniwo? Człowiek!</vt:lpstr>
      <vt:lpstr>Cyberbezpieczeństwo a ograniczenie dostępu</vt:lpstr>
      <vt:lpstr>Cyberbezpieczeństwo a ograniczenie dostępu</vt:lpstr>
      <vt:lpstr>Bezpieczna identyfikacja i uwierzytelnianie</vt:lpstr>
      <vt:lpstr>Bezpieczna identyfikacja i uwierzytelnianie</vt:lpstr>
      <vt:lpstr>Aktywacja konta</vt:lpstr>
      <vt:lpstr>Przypisanie Użytkownika do podmiotu</vt:lpstr>
      <vt:lpstr>Minimalizacja dostępu</vt:lpstr>
      <vt:lpstr>Minimalizacja dostępu</vt:lpstr>
      <vt:lpstr>Szyfrowanie danych</vt:lpstr>
      <vt:lpstr>Szyfrowanie danych</vt:lpstr>
      <vt:lpstr>Sanityzacja danych</vt:lpstr>
      <vt:lpstr>Bezpieczne środowisko IT</vt:lpstr>
      <vt:lpstr>Testy i audyty</vt:lpstr>
      <vt:lpstr>Szkolenie personelu</vt:lpstr>
      <vt:lpstr>Zgodność z regulacjami</vt:lpstr>
      <vt:lpstr>Backup</vt:lpstr>
      <vt:lpstr>Procedury</vt:lpstr>
      <vt:lpstr>Ochrona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Przewalska Małgorzata</cp:lastModifiedBy>
  <cp:revision>30</cp:revision>
  <cp:lastPrinted>2025-04-02T10:46:54Z</cp:lastPrinted>
  <dcterms:created xsi:type="dcterms:W3CDTF">2022-06-22T09:40:44Z</dcterms:created>
  <dcterms:modified xsi:type="dcterms:W3CDTF">2025-04-02T11:16:24Z</dcterms:modified>
</cp:coreProperties>
</file>