
<file path=[Content_Types].xml><?xml version="1.0" encoding="utf-8"?>
<Types xmlns="http://schemas.openxmlformats.org/package/2006/content-types">
  <Default Extension="png" ContentType="image/png"/>
  <Default Extension="tmp" ContentType="image/jpe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38"/>
  </p:handoutMasterIdLst>
  <p:sldIdLst>
    <p:sldId id="256" r:id="rId2"/>
    <p:sldId id="257" r:id="rId3"/>
    <p:sldId id="260" r:id="rId4"/>
    <p:sldId id="273" r:id="rId5"/>
    <p:sldId id="261" r:id="rId6"/>
    <p:sldId id="274" r:id="rId7"/>
    <p:sldId id="279" r:id="rId8"/>
    <p:sldId id="278" r:id="rId9"/>
    <p:sldId id="275" r:id="rId10"/>
    <p:sldId id="282" r:id="rId11"/>
    <p:sldId id="263" r:id="rId12"/>
    <p:sldId id="284" r:id="rId13"/>
    <p:sldId id="280" r:id="rId14"/>
    <p:sldId id="281" r:id="rId15"/>
    <p:sldId id="283" r:id="rId16"/>
    <p:sldId id="277" r:id="rId17"/>
    <p:sldId id="285" r:id="rId18"/>
    <p:sldId id="286" r:id="rId19"/>
    <p:sldId id="304" r:id="rId20"/>
    <p:sldId id="288" r:id="rId21"/>
    <p:sldId id="289" r:id="rId22"/>
    <p:sldId id="290" r:id="rId23"/>
    <p:sldId id="291" r:id="rId24"/>
    <p:sldId id="292" r:id="rId25"/>
    <p:sldId id="293" r:id="rId26"/>
    <p:sldId id="294" r:id="rId27"/>
    <p:sldId id="295" r:id="rId28"/>
    <p:sldId id="296" r:id="rId29"/>
    <p:sldId id="297" r:id="rId30"/>
    <p:sldId id="298" r:id="rId31"/>
    <p:sldId id="299" r:id="rId32"/>
    <p:sldId id="300" r:id="rId33"/>
    <p:sldId id="301" r:id="rId34"/>
    <p:sldId id="302" r:id="rId35"/>
    <p:sldId id="303" r:id="rId36"/>
    <p:sldId id="266" r:id="rId37"/>
  </p:sldIdLst>
  <p:sldSz cx="12192000" cy="6858000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4" d="100"/>
          <a:sy n="74" d="100"/>
        </p:scale>
        <p:origin x="540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3" d="100"/>
          <a:sy n="83" d="100"/>
        </p:scale>
        <p:origin x="3852" y="10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>
            <a:extLst>
              <a:ext uri="{FF2B5EF4-FFF2-40B4-BE49-F238E27FC236}">
                <a16:creationId xmlns="" xmlns:a16="http://schemas.microsoft.com/office/drawing/2014/main" id="{18572960-883D-4BF9-B79D-4285F6D07A5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CD042E91-9DC3-4542-AC8C-7BECF859002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9ACEA98-499F-44B7-90B0-7615C648AA14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C26EC22C-69E9-4F8A-88B7-4FC51046D79C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17292DB9-E7A4-4893-83A2-0950615F6EC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1AD4C4-11C2-4BCB-B93B-EBE7832D0D81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957398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F33B7354-853B-478B-9B90-3FD8C3FE299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D6DFCD24-2AA1-4427-BA1C-E239404592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l-PL"/>
              <a:t>Kliknij, aby edytować styl wzorca podtytułu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61116BCB-E214-4024-AF7F-43FB4996B3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11E743D-7A58-43E5-B054-5DC8862F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067D929A-5BAB-4E6B-88C0-1B7E8ECE15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D960A372-72A2-4889-A6E8-727096FBD7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90581" y="23813"/>
            <a:ext cx="8010838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1585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4C7BB2EF-644D-48DC-94DA-4D0C257B5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4F94A84D-F7F9-460F-AFF3-98327A661DA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4C598ED7-9305-4B27-80BA-B3251E6D7E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94297A7B-F27F-4DFF-A640-19E6A664AB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3A0DAE65-0F93-4253-B447-3DCE107FE0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40937004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>
            <a:extLst>
              <a:ext uri="{FF2B5EF4-FFF2-40B4-BE49-F238E27FC236}">
                <a16:creationId xmlns="" xmlns:a16="http://schemas.microsoft.com/office/drawing/2014/main" id="{372DB530-F00C-46E8-8D39-22B281F7B74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ytułu pionowego 2">
            <a:extLst>
              <a:ext uri="{FF2B5EF4-FFF2-40B4-BE49-F238E27FC236}">
                <a16:creationId xmlns="" xmlns:a16="http://schemas.microsoft.com/office/drawing/2014/main" id="{7525CA26-C035-40DF-B7C9-322E5A19C1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0F8A17D0-83CB-4206-A54A-5B18E2468B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07405AF0-B50C-471B-810C-A30E05CD07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F38A2243-FC5B-4DE7-A012-58BAB97035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9202734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32EBB7E3-B6F1-4CD2-992C-F08830E64E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877F4FC2-A000-449A-8EF0-AB425B246BF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E7206AEF-F1AE-4039-9FC6-BDADB5EA220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0541A44-9F4C-45BF-86E8-A9440F6DE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BB76B55-52D5-4BEB-A52A-B9B474477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571638A0-E884-48FC-BCA2-509088E10B4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088719" y="230188"/>
            <a:ext cx="8014562" cy="1121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59429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57B38793-E29E-409B-9FFE-427081BCB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3DDC008B-FB66-4F9E-A7C3-A1734EBC7F8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F3C4F7A4-CD0F-4BA2-BD34-C042D6302A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5993A9BC-FFF5-4FF6-A5B6-81AFD1DE3C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58F772BC-2761-4E7D-B047-D044A5BBD8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2581885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EF884697-C9E6-4030-9C59-D6CD808286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3B840ACD-3E46-4E82-BE22-B85AA50C161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9E952BED-7EA0-4CE6-B525-F7ABDB6378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D5727D91-7BF7-4615-8AAA-1016BEA8F7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F64B606-185B-4166-B366-3A9BF0251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E8871B69-04A8-417D-A63E-DF3BF79788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2211657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8CA59C16-F3D4-4124-8B9C-146513193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4A8441D0-2AE8-47D5-9FC4-F1E66CEB435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4" name="Symbol zastępczy zawartości 3">
            <a:extLst>
              <a:ext uri="{FF2B5EF4-FFF2-40B4-BE49-F238E27FC236}">
                <a16:creationId xmlns="" xmlns:a16="http://schemas.microsoft.com/office/drawing/2014/main" id="{AE93EA0B-E10F-460B-B08E-5B941CDED2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5" name="Symbol zastępczy tekstu 4">
            <a:extLst>
              <a:ext uri="{FF2B5EF4-FFF2-40B4-BE49-F238E27FC236}">
                <a16:creationId xmlns="" xmlns:a16="http://schemas.microsoft.com/office/drawing/2014/main" id="{ACB82FE4-8880-40E8-868D-E0E56F05FE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6" name="Symbol zastępczy zawartości 5">
            <a:extLst>
              <a:ext uri="{FF2B5EF4-FFF2-40B4-BE49-F238E27FC236}">
                <a16:creationId xmlns="" xmlns:a16="http://schemas.microsoft.com/office/drawing/2014/main" id="{660D6354-843C-4BB4-B032-15BF606F03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7" name="Symbol zastępczy daty 6">
            <a:extLst>
              <a:ext uri="{FF2B5EF4-FFF2-40B4-BE49-F238E27FC236}">
                <a16:creationId xmlns="" xmlns:a16="http://schemas.microsoft.com/office/drawing/2014/main" id="{A90FD900-D1D3-4284-B484-BCF8034145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8" name="Symbol zastępczy stopki 7">
            <a:extLst>
              <a:ext uri="{FF2B5EF4-FFF2-40B4-BE49-F238E27FC236}">
                <a16:creationId xmlns="" xmlns:a16="http://schemas.microsoft.com/office/drawing/2014/main" id="{9632A754-132B-4DB2-90F5-CFE58B6E10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>
            <a:extLst>
              <a:ext uri="{FF2B5EF4-FFF2-40B4-BE49-F238E27FC236}">
                <a16:creationId xmlns="" xmlns:a16="http://schemas.microsoft.com/office/drawing/2014/main" id="{96370082-356A-4563-80F2-1D7912A4FB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1472616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956EC52-91B5-41A3-8CB5-5A53C1C60CA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daty 2">
            <a:extLst>
              <a:ext uri="{FF2B5EF4-FFF2-40B4-BE49-F238E27FC236}">
                <a16:creationId xmlns="" xmlns:a16="http://schemas.microsoft.com/office/drawing/2014/main" id="{42A493D4-BF6D-4453-9D2E-379DA95188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4" name="Symbol zastępczy stopki 3">
            <a:extLst>
              <a:ext uri="{FF2B5EF4-FFF2-40B4-BE49-F238E27FC236}">
                <a16:creationId xmlns="" xmlns:a16="http://schemas.microsoft.com/office/drawing/2014/main" id="{980D005D-9001-40C8-A239-42BBC64613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>
            <a:extLst>
              <a:ext uri="{FF2B5EF4-FFF2-40B4-BE49-F238E27FC236}">
                <a16:creationId xmlns="" xmlns:a16="http://schemas.microsoft.com/office/drawing/2014/main" id="{08EC4C9B-51E1-4F2E-975A-5DF76FDF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382820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>
            <a:extLst>
              <a:ext uri="{FF2B5EF4-FFF2-40B4-BE49-F238E27FC236}">
                <a16:creationId xmlns="" xmlns:a16="http://schemas.microsoft.com/office/drawing/2014/main" id="{24D310E6-78E5-4474-8194-B7AF23E89C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3" name="Symbol zastępczy stopki 2">
            <a:extLst>
              <a:ext uri="{FF2B5EF4-FFF2-40B4-BE49-F238E27FC236}">
                <a16:creationId xmlns="" xmlns:a16="http://schemas.microsoft.com/office/drawing/2014/main" id="{8ADDFCD9-B00B-4A8D-8CB8-DEC0D6D84C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>
            <a:extLst>
              <a:ext uri="{FF2B5EF4-FFF2-40B4-BE49-F238E27FC236}">
                <a16:creationId xmlns="" xmlns:a16="http://schemas.microsoft.com/office/drawing/2014/main" id="{2578A24F-E6CC-4D07-B31E-CDE2C36DD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368777623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0A4D698A-234A-46B7-8892-70ADE044C3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EF555E84-5EFD-42D2-9E9D-42F4EB0D2B2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7B155745-BFC4-4C43-A76E-A1E7BAE4F3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F5FB8B82-9BD6-424E-B536-B7621BA30E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2261158D-75AF-4C05-AD1F-D60B3B99D1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CE42CF55-8E4A-451B-8B53-FE2D502AE8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22944012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7AEB1D64-AB0A-435B-8757-7192D88D09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l-PL"/>
              <a:t>Kliknij, aby edytować styl</a:t>
            </a:r>
          </a:p>
        </p:txBody>
      </p:sp>
      <p:sp>
        <p:nvSpPr>
          <p:cNvPr id="3" name="Symbol zastępczy obrazu 2">
            <a:extLst>
              <a:ext uri="{FF2B5EF4-FFF2-40B4-BE49-F238E27FC236}">
                <a16:creationId xmlns="" xmlns:a16="http://schemas.microsoft.com/office/drawing/2014/main" id="{696EFA73-4F09-49F1-A618-27822AE29CD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>
            <a:extLst>
              <a:ext uri="{FF2B5EF4-FFF2-40B4-BE49-F238E27FC236}">
                <a16:creationId xmlns="" xmlns:a16="http://schemas.microsoft.com/office/drawing/2014/main" id="{35A8C2CB-CE5F-4368-8210-6CFBB9FC3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l-PL"/>
              <a:t>Edytuj style wzorca tekstu</a:t>
            </a:r>
          </a:p>
        </p:txBody>
      </p:sp>
      <p:sp>
        <p:nvSpPr>
          <p:cNvPr id="5" name="Symbol zastępczy daty 4">
            <a:extLst>
              <a:ext uri="{FF2B5EF4-FFF2-40B4-BE49-F238E27FC236}">
                <a16:creationId xmlns="" xmlns:a16="http://schemas.microsoft.com/office/drawing/2014/main" id="{611EE65B-5225-4862-82A9-7DF95CDA95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6" name="Symbol zastępczy stopki 5">
            <a:extLst>
              <a:ext uri="{FF2B5EF4-FFF2-40B4-BE49-F238E27FC236}">
                <a16:creationId xmlns="" xmlns:a16="http://schemas.microsoft.com/office/drawing/2014/main" id="{88DE11C0-66A2-41FD-941F-2A5D38111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>
            <a:extLst>
              <a:ext uri="{FF2B5EF4-FFF2-40B4-BE49-F238E27FC236}">
                <a16:creationId xmlns="" xmlns:a16="http://schemas.microsoft.com/office/drawing/2014/main" id="{255C63C1-4679-464C-B985-7010C22D4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</p:spTree>
    <p:extLst>
      <p:ext uri="{BB962C8B-B14F-4D97-AF65-F5344CB8AC3E}">
        <p14:creationId xmlns:p14="http://schemas.microsoft.com/office/powerpoint/2010/main" val="17376566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tmp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>
            <a:extLst>
              <a:ext uri="{FF2B5EF4-FFF2-40B4-BE49-F238E27FC236}">
                <a16:creationId xmlns="" xmlns:a16="http://schemas.microsoft.com/office/drawing/2014/main" id="{0FDEA71D-46AF-4D19-8AAC-F9B677AD76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/>
              <a:t>Kliknij, aby edytować styl</a:t>
            </a:r>
          </a:p>
        </p:txBody>
      </p:sp>
      <p:sp>
        <p:nvSpPr>
          <p:cNvPr id="3" name="Symbol zastępczy tekstu 2">
            <a:extLst>
              <a:ext uri="{FF2B5EF4-FFF2-40B4-BE49-F238E27FC236}">
                <a16:creationId xmlns="" xmlns:a16="http://schemas.microsoft.com/office/drawing/2014/main" id="{B259E488-C6C8-4E45-9AED-032B349273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/>
              <a:t>Edytuj style wzorca tekstu</a:t>
            </a:r>
          </a:p>
          <a:p>
            <a:pPr lvl="1"/>
            <a:r>
              <a:rPr lang="pl-PL"/>
              <a:t>Drugi poziom</a:t>
            </a:r>
          </a:p>
          <a:p>
            <a:pPr lvl="2"/>
            <a:r>
              <a:rPr lang="pl-PL"/>
              <a:t>Trzeci poziom</a:t>
            </a:r>
          </a:p>
          <a:p>
            <a:pPr lvl="3"/>
            <a:r>
              <a:rPr lang="pl-PL"/>
              <a:t>Czwarty poziom</a:t>
            </a:r>
          </a:p>
          <a:p>
            <a:pPr lvl="4"/>
            <a:r>
              <a:rPr lang="pl-PL"/>
              <a:t>Piąty poziom</a:t>
            </a:r>
          </a:p>
        </p:txBody>
      </p:sp>
      <p:sp>
        <p:nvSpPr>
          <p:cNvPr id="4" name="Symbol zastępczy daty 3">
            <a:extLst>
              <a:ext uri="{FF2B5EF4-FFF2-40B4-BE49-F238E27FC236}">
                <a16:creationId xmlns="" xmlns:a16="http://schemas.microsoft.com/office/drawing/2014/main" id="{8A6550D9-4F76-48B5-9D6D-D7D839D587B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FFAAFC-3408-4F41-B94B-AD8E2A025211}" type="datetimeFigureOut">
              <a:rPr lang="pl-PL" smtClean="0"/>
              <a:t>26.05.2022</a:t>
            </a:fld>
            <a:endParaRPr lang="pl-PL"/>
          </a:p>
        </p:txBody>
      </p:sp>
      <p:sp>
        <p:nvSpPr>
          <p:cNvPr id="5" name="Symbol zastępczy stopki 4">
            <a:extLst>
              <a:ext uri="{FF2B5EF4-FFF2-40B4-BE49-F238E27FC236}">
                <a16:creationId xmlns="" xmlns:a16="http://schemas.microsoft.com/office/drawing/2014/main" id="{763ED045-BBB6-460B-9027-F8422B1E9A4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>
            <a:extLst>
              <a:ext uri="{FF2B5EF4-FFF2-40B4-BE49-F238E27FC236}">
                <a16:creationId xmlns="" xmlns:a16="http://schemas.microsoft.com/office/drawing/2014/main" id="{0B858294-5CDA-40CE-A0E0-93FC4DE1ED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CBA041-1BB6-486F-873C-003D445CD4AA}" type="slidenum">
              <a:rPr lang="pl-PL" smtClean="0"/>
              <a:t>‹#›</a:t>
            </a:fld>
            <a:endParaRPr lang="pl-PL"/>
          </a:p>
        </p:txBody>
      </p:sp>
      <p:pic>
        <p:nvPicPr>
          <p:cNvPr id="7" name="Obraz 6">
            <a:extLst>
              <a:ext uri="{FF2B5EF4-FFF2-40B4-BE49-F238E27FC236}">
                <a16:creationId xmlns="" xmlns:a16="http://schemas.microsoft.com/office/drawing/2014/main" id="{6B052B61-9BE1-45CD-A68C-EBC1A79FCC1D}"/>
              </a:ext>
            </a:extLst>
          </p:cNvPr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9562162" y="6311900"/>
            <a:ext cx="1072989" cy="451143"/>
          </a:xfrm>
          <a:prstGeom prst="rect">
            <a:avLst/>
          </a:prstGeom>
        </p:spPr>
      </p:pic>
      <p:pic>
        <p:nvPicPr>
          <p:cNvPr id="8" name="Obraz 7">
            <a:extLst>
              <a:ext uri="{FF2B5EF4-FFF2-40B4-BE49-F238E27FC236}">
                <a16:creationId xmlns="" xmlns:a16="http://schemas.microsoft.com/office/drawing/2014/main" id="{A9A01B28-1411-428C-B219-B5B87B0DB0C9}"/>
              </a:ext>
            </a:extLst>
          </p:cNvPr>
          <p:cNvPicPr/>
          <p:nvPr userDrawn="1"/>
        </p:nvPicPr>
        <p:blipFill>
          <a:blip r:embed="rId14"/>
          <a:stretch>
            <a:fillRect/>
          </a:stretch>
        </p:blipFill>
        <p:spPr>
          <a:xfrm>
            <a:off x="5567799" y="6176963"/>
            <a:ext cx="890870" cy="614644"/>
          </a:xfrm>
          <a:prstGeom prst="rect">
            <a:avLst/>
          </a:prstGeom>
        </p:spPr>
      </p:pic>
      <p:pic>
        <p:nvPicPr>
          <p:cNvPr id="9" name="Obraz 8">
            <a:extLst>
              <a:ext uri="{FF2B5EF4-FFF2-40B4-BE49-F238E27FC236}">
                <a16:creationId xmlns="" xmlns:a16="http://schemas.microsoft.com/office/drawing/2014/main" id="{B6B1D39B-4DFE-4DEA-A893-C8BEDAE3BAF7}"/>
              </a:ext>
            </a:extLst>
          </p:cNvPr>
          <p:cNvPicPr>
            <a:picLocks noChangeAspect="1"/>
          </p:cNvPicPr>
          <p:nvPr userDrawn="1"/>
        </p:nvPicPr>
        <p:blipFill>
          <a:blip r:embed="rId15"/>
          <a:stretch>
            <a:fillRect/>
          </a:stretch>
        </p:blipFill>
        <p:spPr>
          <a:xfrm>
            <a:off x="915005" y="5931994"/>
            <a:ext cx="2261812" cy="11217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86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zksBmoenUkw" TargetMode="Externa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>
            <a:extLst>
              <a:ext uri="{FF2B5EF4-FFF2-40B4-BE49-F238E27FC236}">
                <a16:creationId xmlns="" xmlns:a16="http://schemas.microsoft.com/office/drawing/2014/main" id="{D888826C-8B5B-4CF9-994F-6451242D801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540374"/>
            <a:ext cx="9144000" cy="2387600"/>
          </a:xfrm>
        </p:spPr>
        <p:txBody>
          <a:bodyPr>
            <a:normAutofit/>
          </a:bodyPr>
          <a:lstStyle/>
          <a:p>
            <a:r>
              <a:rPr lang="pl-PL" sz="48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Konferencja regionalna</a:t>
            </a:r>
            <a:br>
              <a:rPr lang="pl-PL" sz="48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sz="48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„Deinstytucjonalizacja usług społecznych – dobre praktyki”</a:t>
            </a:r>
          </a:p>
        </p:txBody>
      </p:sp>
      <p:sp>
        <p:nvSpPr>
          <p:cNvPr id="3" name="Podtytuł 2">
            <a:extLst>
              <a:ext uri="{FF2B5EF4-FFF2-40B4-BE49-F238E27FC236}">
                <a16:creationId xmlns="" xmlns:a16="http://schemas.microsoft.com/office/drawing/2014/main" id="{CE213AB3-AD36-479E-BD80-F9AE8F7FD25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237764"/>
            <a:ext cx="9144000" cy="1655762"/>
          </a:xfrm>
        </p:spPr>
        <p:txBody>
          <a:bodyPr/>
          <a:lstStyle/>
          <a:p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 nr POWR.02.08.00-00-0113/21 </a:t>
            </a:r>
          </a:p>
          <a:p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„Opracowanie i pilotażowe wdrożenie mechanizmów i planów deinstytucjonalizacji usług społecznych”</a:t>
            </a:r>
          </a:p>
        </p:txBody>
      </p:sp>
    </p:spTree>
    <p:extLst>
      <p:ext uri="{BB962C8B-B14F-4D97-AF65-F5344CB8AC3E}">
        <p14:creationId xmlns:p14="http://schemas.microsoft.com/office/powerpoint/2010/main" val="3755108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="" xmlns:a16="http://schemas.microsoft.com/office/drawing/2014/main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6532" y="1596980"/>
            <a:ext cx="10515600" cy="4161501"/>
          </a:xfrm>
        </p:spPr>
        <p:txBody>
          <a:bodyPr>
            <a:normAutofit fontScale="25000" lnSpcReduction="20000"/>
          </a:bodyPr>
          <a:lstStyle/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88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Uważa się, że proces DI w </a:t>
            </a:r>
            <a:r>
              <a:rPr lang="pl-PL" sz="8800" b="1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Polsce powinien </a:t>
            </a:r>
            <a:r>
              <a:rPr lang="pl-PL" sz="88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podążać </a:t>
            </a:r>
            <a:r>
              <a:rPr lang="pl-PL" sz="8800" b="1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</a:t>
            </a:r>
            <a:r>
              <a:rPr lang="pl-PL" sz="88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następujących kierunkach</a:t>
            </a:r>
            <a:r>
              <a:rPr lang="pl-PL" sz="8800" b="1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:</a:t>
            </a: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Calibri Light"/>
              <a:buAutoNum type="arabicPeriod"/>
            </a:pP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R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ozwoju </a:t>
            </a: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lokalnych, powszechnych 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systemów usług społecznych 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</a:t>
            </a:r>
            <a:r>
              <a:rPr lang="pl-PL" sz="88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centrów usług społecznych - CUS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).</a:t>
            </a:r>
            <a:endParaRPr lang="pl-PL" sz="88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Calibri Light"/>
              <a:buAutoNum type="arabicPeriod"/>
            </a:pP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Działań na rzecz usamodzielnienia </a:t>
            </a: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mieszkańców DPS, którzy są w stanie funkcjonować poza 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instytucją.</a:t>
            </a:r>
            <a:endParaRPr lang="pl-PL" sz="88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Calibri Light"/>
              <a:buAutoNum type="arabicPeriod"/>
            </a:pP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Powiązanie usług </a:t>
            </a: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społecznych ze 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zdrowotnymi.</a:t>
            </a:r>
            <a:endParaRPr lang="pl-PL" sz="88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342900" lvl="0" indent="-342900" algn="just">
              <a:lnSpc>
                <a:spcPct val="105000"/>
              </a:lnSpc>
              <a:spcAft>
                <a:spcPts val="800"/>
              </a:spcAft>
              <a:buFont typeface="Calibri Light"/>
              <a:buAutoNum type="arabicPeriod"/>
            </a:pP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abezpieczenia </a:t>
            </a: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usług stacjonarnej opieki długoterminowej, jako ostatniego </a:t>
            </a:r>
            <a:b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</a:br>
            <a:r>
              <a:rPr lang="pl-PL" sz="88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i najmniej pożądanego elementu systemu </a:t>
            </a:r>
            <a:r>
              <a:rPr lang="pl-PL" sz="88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wsparcia społecznego.</a:t>
            </a:r>
            <a:endParaRPr lang="pl-PL" sz="88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3451735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ytuł 1">
            <a:extLst>
              <a:ext uri="{FF2B5EF4-FFF2-40B4-BE49-F238E27FC236}">
                <a16:creationId xmlns="" xmlns:a16="http://schemas.microsoft.com/office/drawing/2014/main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498242" y="1628477"/>
            <a:ext cx="1001547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>
                <a:latin typeface="Arimo" pitchFamily="34"/>
                <a:ea typeface="Arimo" pitchFamily="34"/>
                <a:cs typeface="Arimo" pitchFamily="34"/>
              </a:rPr>
              <a:t>Centra usług społecznych jako koordynator systemu lokalnych usług społecznych</a:t>
            </a:r>
            <a:endParaRPr lang="pl-PL" sz="4000" b="1" dirty="0">
              <a:latin typeface="Arimo" pitchFamily="34"/>
              <a:ea typeface="Arimo" pitchFamily="34"/>
              <a:cs typeface="Arimo" pitchFamily="34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0935" y="2671468"/>
            <a:ext cx="6018613" cy="3113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8559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2002541" y="1174283"/>
            <a:ext cx="7877478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Krocząca zmiana systemowa w lokalnej polityce społecznej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pl-PL" altLang="pl-PL" sz="2000" b="1" dirty="0" smtClean="0">
                <a:latin typeface="Arial" panose="020B0604020202020204" pitchFamily="34" charset="0"/>
              </a:rPr>
              <a:t>(zazębienie DI i CUS) (Rymsza 2021)</a:t>
            </a:r>
            <a:endParaRPr kumimoji="0" lang="pl-PL" altLang="pl-PL" sz="20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sp>
        <p:nvSpPr>
          <p:cNvPr id="4" name="Prostokąt 3"/>
          <p:cNvSpPr/>
          <p:nvPr/>
        </p:nvSpPr>
        <p:spPr>
          <a:xfrm>
            <a:off x="317680" y="1914470"/>
            <a:ext cx="1146649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Ustawa o realizowaniu usług społecznych przez centrum usług społecznych 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instrumentem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kroczącej zmiany systemowej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 zakresie organizacji usług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społecznych. Jej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najważniejszy cel to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rozwój  lokalnych systemów usług społecznych (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CUS)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powiązaniu z czterema </a:t>
            </a:r>
            <a:r>
              <a:rPr lang="pl-PL" sz="1400" b="1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zasadami </a:t>
            </a:r>
            <a:r>
              <a:rPr lang="pl-PL" sz="1400" b="1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programowymi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l-PL" sz="1400" dirty="0">
              <a:latin typeface="Gentium Plu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1) odejściem od dominacji logiki selektywności wsparcia na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rzecz zasady 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powszechności</a:t>
            </a:r>
            <a:endParaRPr lang="pl-PL" sz="1400" dirty="0" smtClean="0">
              <a:latin typeface="Gentium Plu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2)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personalizacją wsparcia usługowego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 budowaniem relacji pomocowej opartej na współpracy specjalistów i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mieszkańców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3)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integracją usług przy 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wykorzystaniu potencjału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lokalnych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usługodawców z różnych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sektorów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4) otwarciem systemu pomocy społecznej na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współpracę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 podmiotami prowadzącymi działania z zakresu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zdrowia, rehabilitacji, kultury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 innych obszarów sfery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społecznej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endParaRPr lang="pl-PL" sz="1400" dirty="0" smtClean="0">
              <a:latin typeface="Gentium Plu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Kroczącą zmianę wspierają </a:t>
            </a:r>
            <a:r>
              <a:rPr lang="pl-PL" sz="1400" b="1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dwie zasady techniczno-organizacyjne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: 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(i)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zasady stopniowego dochodzenia do rozwiązania systemowego, z wykorzystaniem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fazy pilotażu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fazy skalowania 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innowacji</a:t>
            </a:r>
            <a:endParaRPr lang="pl-PL" sz="1400" dirty="0" smtClean="0">
              <a:latin typeface="Gentium Plus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(ii)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zasady konstruowania przepisów ramowych, pozostawiających przestrzeń dla </a:t>
            </a:r>
            <a:r>
              <a:rPr lang="pl-PL" sz="1400" u="sng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wykorzystania </a:t>
            </a:r>
            <a:r>
              <a:rPr lang="pl-PL" sz="1400" u="sng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lokalnych baz wiedzy </a:t>
            </a:r>
            <a:r>
              <a:rPr lang="pl-PL" sz="1400" dirty="0" smtClean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w </a:t>
            </a:r>
            <a:r>
              <a:rPr lang="pl-PL" sz="1400" dirty="0">
                <a:latin typeface="Gentium Plus"/>
                <a:ea typeface="Calibri" panose="020F0502020204030204" pitchFamily="34" charset="0"/>
                <a:cs typeface="Times New Roman" panose="02020603050405020304" pitchFamily="18" charset="0"/>
              </a:rPr>
              <a:t>zakresie organizowania procesu świadczenia usług i współpracy usługodawców.</a:t>
            </a:r>
            <a:endParaRPr lang="pl-PL" sz="1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929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99367" y="1416677"/>
            <a:ext cx="7639653" cy="46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92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01850" y="1253997"/>
            <a:ext cx="6133057" cy="48956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551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975038" y="1757247"/>
            <a:ext cx="10318850" cy="38779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8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Wyzwania w realizacji procesu DI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12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pl-PL" altLang="pl-PL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Jak finansować</a:t>
            </a:r>
            <a:r>
              <a:rPr lang="pl-PL" altLang="pl-PL" sz="2000" dirty="0">
                <a:latin typeface="Arial" panose="020B0604020202020204" pitchFamily="34" charset="0"/>
              </a:rPr>
              <a:t>?</a:t>
            </a:r>
            <a:endParaRPr kumimoji="0" lang="pl-PL" altLang="pl-PL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altLang="pl-PL" sz="2000" b="0" i="0" u="none" strike="noStrike" cap="none" normalizeH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Arial" panose="020B0604020202020204" pitchFamily="34" charset="0"/>
              </a:rPr>
              <a:t>- </a:t>
            </a:r>
            <a:r>
              <a:rPr lang="pl-PL" altLang="pl-PL" dirty="0" smtClean="0">
                <a:latin typeface="Arial" panose="020B0604020202020204" pitchFamily="34" charset="0"/>
              </a:rPr>
              <a:t>tworzenie lokalnych systemów usług społecznych;</a:t>
            </a:r>
            <a:endParaRPr lang="pl-PL" altLang="pl-PL" dirty="0">
              <a:latin typeface="Arial" panose="020B0604020202020204" pitchFamily="34" charset="0"/>
            </a:endParaRPr>
          </a:p>
          <a:p>
            <a:pPr marR="0" lvl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- działania edukacyjne</a:t>
            </a:r>
            <a:r>
              <a:rPr lang="pl-PL" altLang="pl-PL" dirty="0">
                <a:latin typeface="Arial" panose="020B0604020202020204" pitchFamily="34" charset="0"/>
              </a:rPr>
              <a:t> </a:t>
            </a:r>
            <a:r>
              <a:rPr lang="pl-PL" altLang="pl-PL" dirty="0" smtClean="0">
                <a:latin typeface="Arial" panose="020B0604020202020204" pitchFamily="34" charset="0"/>
              </a:rPr>
              <a:t>i szkoleniowe;</a:t>
            </a: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dirty="0" smtClean="0">
                <a:latin typeface="Arial" panose="020B0604020202020204" pitchFamily="34" charset="0"/>
              </a:rPr>
              <a:t>- 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organizacja i profesjonalizacja usług nieformalnych, w tym sąsiedzkich;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dirty="0" smtClean="0">
                <a:latin typeface="Arial" panose="020B0604020202020204" pitchFamily="34" charset="0"/>
              </a:rPr>
              <a:t>- 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rozbudowa infrastruktury socjalnej (mieszkalnictwo wspierane</a:t>
            </a:r>
            <a:r>
              <a:rPr lang="pl-PL" altLang="pl-PL" dirty="0">
                <a:latin typeface="Arial" panose="020B0604020202020204" pitchFamily="34" charset="0"/>
              </a:rPr>
              <a:t> </a:t>
            </a:r>
            <a:r>
              <a:rPr lang="pl-PL" altLang="pl-PL" dirty="0" smtClean="0">
                <a:latin typeface="Arial" panose="020B0604020202020204" pitchFamily="34" charset="0"/>
              </a:rPr>
              <a:t>itd.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);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dirty="0" smtClean="0">
                <a:latin typeface="Arial" panose="020B0604020202020204" pitchFamily="34" charset="0"/>
              </a:rPr>
              <a:t>- 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wypracowanie nowych standardów jakości usług; 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pl-PL" altLang="pl-PL" dirty="0" smtClean="0">
                <a:latin typeface="Arial" panose="020B0604020202020204" pitchFamily="34" charset="0"/>
              </a:rPr>
              <a:t>- </a:t>
            </a:r>
            <a:r>
              <a:rPr kumimoji="0" lang="pl-PL" altLang="pl-PL" sz="18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zmiany placówek w kierunku wielofunkcyjnych, otwartych, środowiskowych instytucji. </a:t>
            </a: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endParaRPr lang="pl-PL" altLang="pl-PL" dirty="0">
              <a:latin typeface="Arial" panose="020B0604020202020204" pitchFamily="34" charset="0"/>
            </a:endParaRP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u="sng" dirty="0" smtClean="0">
                <a:latin typeface="Arial" panose="020B0604020202020204" pitchFamily="34" charset="0"/>
              </a:rPr>
              <a:t>DI jest jednym z najtrudniejszych procesów w polityce społecznej, gdyż wymaga długiego</a:t>
            </a:r>
          </a:p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000" u="sng" dirty="0" smtClean="0">
                <a:latin typeface="Arial" panose="020B0604020202020204" pitchFamily="34" charset="0"/>
              </a:rPr>
              <a:t>okresu </a:t>
            </a:r>
            <a:r>
              <a:rPr lang="pl-PL" altLang="pl-PL" sz="2000" u="sng" dirty="0">
                <a:latin typeface="Arial" panose="020B0604020202020204" pitchFamily="34" charset="0"/>
              </a:rPr>
              <a:t>realizacji i </a:t>
            </a:r>
            <a:r>
              <a:rPr lang="pl-PL" altLang="pl-PL" sz="2000" u="sng" dirty="0" smtClean="0">
                <a:latin typeface="Arial" panose="020B0604020202020204" pitchFamily="34" charset="0"/>
              </a:rPr>
              <a:t>wysokich </a:t>
            </a:r>
            <a:r>
              <a:rPr lang="pl-PL" altLang="pl-PL" sz="2000" u="sng" dirty="0">
                <a:latin typeface="Arial" panose="020B0604020202020204" pitchFamily="34" charset="0"/>
              </a:rPr>
              <a:t>kosztów</a:t>
            </a:r>
            <a:r>
              <a:rPr lang="pl-PL" altLang="pl-PL" sz="2000" dirty="0">
                <a:latin typeface="Arial" panose="020B0604020202020204" pitchFamily="34" charset="0"/>
              </a:rPr>
              <a:t>.</a:t>
            </a:r>
            <a:endParaRPr kumimoji="0" lang="pl-PL" altLang="pl-PL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9854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>
            <a:spLocks noChangeArrowheads="1"/>
          </p:cNvSpPr>
          <p:nvPr/>
        </p:nvSpPr>
        <p:spPr bwMode="auto">
          <a:xfrm>
            <a:off x="579551" y="1386059"/>
            <a:ext cx="11165982" cy="49552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sz="2800" b="1" dirty="0">
                <a:latin typeface="Arial" panose="020B0604020202020204" pitchFamily="34" charset="0"/>
              </a:rPr>
              <a:t>W</a:t>
            </a:r>
            <a:r>
              <a:rPr lang="pl-PL" altLang="pl-PL" sz="2800" b="1" dirty="0" smtClean="0">
                <a:latin typeface="Arial" panose="020B0604020202020204" pitchFamily="34" charset="0"/>
              </a:rPr>
              <a:t>arunki</a:t>
            </a:r>
            <a:r>
              <a:rPr lang="pl-PL" altLang="pl-PL" sz="2800" b="1" dirty="0">
                <a:latin typeface="Arial" panose="020B0604020202020204" pitchFamily="34" charset="0"/>
              </a:rPr>
              <a:t>, które </a:t>
            </a:r>
            <a:r>
              <a:rPr lang="pl-PL" altLang="pl-PL" sz="2800" b="1" dirty="0" smtClean="0">
                <a:latin typeface="Arial" panose="020B0604020202020204" pitchFamily="34" charset="0"/>
              </a:rPr>
              <a:t>mogą przyczynić </a:t>
            </a:r>
            <a:r>
              <a:rPr lang="pl-PL" altLang="pl-PL" sz="2800" b="1" dirty="0">
                <a:latin typeface="Arial" panose="020B0604020202020204" pitchFamily="34" charset="0"/>
              </a:rPr>
              <a:t>się do sukcesu </a:t>
            </a:r>
            <a:r>
              <a:rPr lang="pl-PL" altLang="pl-PL" sz="2800" b="1" dirty="0" smtClean="0">
                <a:latin typeface="Arial" panose="020B0604020202020204" pitchFamily="34" charset="0"/>
              </a:rPr>
              <a:t>DI:</a:t>
            </a: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 smtClean="0">
                <a:latin typeface="Arial" panose="020B0604020202020204" pitchFamily="34" charset="0"/>
              </a:rPr>
              <a:t> 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r>
              <a:rPr lang="pl-PL" altLang="pl-PL" dirty="0" smtClean="0">
                <a:latin typeface="Arial" panose="020B0604020202020204" pitchFamily="34" charset="0"/>
              </a:rPr>
              <a:t>Niezbędne </a:t>
            </a:r>
            <a:r>
              <a:rPr lang="pl-PL" altLang="pl-PL" dirty="0">
                <a:latin typeface="Arial" panose="020B0604020202020204" pitchFamily="34" charset="0"/>
              </a:rPr>
              <a:t>jest </a:t>
            </a:r>
            <a:r>
              <a:rPr lang="pl-PL" altLang="pl-PL" u="sng" dirty="0">
                <a:latin typeface="Arial" panose="020B0604020202020204" pitchFamily="34" charset="0"/>
              </a:rPr>
              <a:t>zaangażowanie polityczne na poziomie </a:t>
            </a:r>
            <a:r>
              <a:rPr lang="pl-PL" altLang="pl-PL" u="sng" dirty="0" smtClean="0">
                <a:latin typeface="Arial" panose="020B0604020202020204" pitchFamily="34" charset="0"/>
              </a:rPr>
              <a:t>lokalnym i </a:t>
            </a:r>
            <a:r>
              <a:rPr lang="pl-PL" altLang="pl-PL" u="sng" dirty="0">
                <a:latin typeface="Arial" panose="020B0604020202020204" pitchFamily="34" charset="0"/>
              </a:rPr>
              <a:t>krajowym </a:t>
            </a:r>
            <a:r>
              <a:rPr lang="pl-PL" altLang="pl-PL" dirty="0">
                <a:latin typeface="Arial" panose="020B0604020202020204" pitchFamily="34" charset="0"/>
              </a:rPr>
              <a:t>w celu tworzenia </a:t>
            </a:r>
            <a:r>
              <a:rPr lang="pl-PL" altLang="pl-PL" dirty="0" smtClean="0">
                <a:latin typeface="Arial" panose="020B0604020202020204" pitchFamily="34" charset="0"/>
              </a:rPr>
              <a:t>trwałych warunków realizacji wsparcia </a:t>
            </a:r>
            <a:r>
              <a:rPr lang="pl-PL" altLang="pl-PL" dirty="0">
                <a:latin typeface="Arial" panose="020B0604020202020204" pitchFamily="34" charset="0"/>
              </a:rPr>
              <a:t>w środowisku </a:t>
            </a:r>
            <a:r>
              <a:rPr lang="pl-PL" altLang="pl-PL" dirty="0" smtClean="0">
                <a:latin typeface="Arial" panose="020B0604020202020204" pitchFamily="34" charset="0"/>
              </a:rPr>
              <a:t>lokalnym.</a:t>
            </a:r>
          </a:p>
          <a:p>
            <a:pPr marL="342900" lvl="0" indent="-342900" algn="just" eaLnBrk="0" fontAlgn="base" hangingPunct="0">
              <a:spcBef>
                <a:spcPct val="0"/>
              </a:spcBef>
              <a:spcAft>
                <a:spcPct val="0"/>
              </a:spcAft>
              <a:buAutoNum type="arabicPeriod"/>
            </a:pPr>
            <a:endParaRPr lang="pl-PL" altLang="pl-PL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Arial" panose="020B0604020202020204" pitchFamily="34" charset="0"/>
              </a:rPr>
              <a:t>2. </a:t>
            </a:r>
            <a:r>
              <a:rPr lang="pl-PL" altLang="pl-PL" dirty="0" smtClean="0">
                <a:latin typeface="Arial" panose="020B0604020202020204" pitchFamily="34" charset="0"/>
              </a:rPr>
              <a:t>Konieczne </a:t>
            </a:r>
            <a:r>
              <a:rPr lang="pl-PL" altLang="pl-PL" dirty="0">
                <a:latin typeface="Arial" panose="020B0604020202020204" pitchFamily="34" charset="0"/>
              </a:rPr>
              <a:t>jest zapewnienie </a:t>
            </a:r>
            <a:r>
              <a:rPr lang="pl-PL" altLang="pl-PL" u="sng" dirty="0">
                <a:latin typeface="Arial" panose="020B0604020202020204" pitchFamily="34" charset="0"/>
              </a:rPr>
              <a:t>stabilnego finansowania</a:t>
            </a:r>
            <a:r>
              <a:rPr lang="pl-PL" altLang="pl-PL" dirty="0">
                <a:latin typeface="Arial" panose="020B0604020202020204" pitchFamily="34" charset="0"/>
              </a:rPr>
              <a:t>, które </a:t>
            </a:r>
            <a:r>
              <a:rPr lang="pl-PL" altLang="pl-PL" dirty="0" smtClean="0">
                <a:latin typeface="Arial" panose="020B0604020202020204" pitchFamily="34" charset="0"/>
              </a:rPr>
              <a:t>musi obejmować wydatki </a:t>
            </a:r>
            <a:r>
              <a:rPr lang="pl-PL" altLang="pl-PL" dirty="0">
                <a:latin typeface="Arial" panose="020B0604020202020204" pitchFamily="34" charset="0"/>
              </a:rPr>
              <a:t>związane z odchodzeniem od </a:t>
            </a:r>
            <a:r>
              <a:rPr lang="pl-PL" altLang="pl-PL" dirty="0" smtClean="0">
                <a:latin typeface="Arial" panose="020B0604020202020204" pitchFamily="34" charset="0"/>
              </a:rPr>
              <a:t>dotychczasowego modelu </a:t>
            </a:r>
            <a:r>
              <a:rPr lang="pl-PL" altLang="pl-PL" dirty="0">
                <a:latin typeface="Arial" panose="020B0604020202020204" pitchFamily="34" charset="0"/>
              </a:rPr>
              <a:t>w kierunku nowych rozwiązań i </a:t>
            </a:r>
            <a:r>
              <a:rPr lang="pl-PL" altLang="pl-PL" dirty="0" smtClean="0">
                <a:latin typeface="Arial" panose="020B0604020202020204" pitchFamily="34" charset="0"/>
              </a:rPr>
              <a:t>następnie ich rozwoju (w tym testowania rozwiązań).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Arial" panose="020B0604020202020204" pitchFamily="34" charset="0"/>
              </a:rPr>
              <a:t>3</a:t>
            </a:r>
            <a:r>
              <a:rPr lang="pl-PL" altLang="pl-PL" dirty="0" smtClean="0">
                <a:latin typeface="Arial" panose="020B0604020202020204" pitchFamily="34" charset="0"/>
              </a:rPr>
              <a:t>. Konieczne </a:t>
            </a:r>
            <a:r>
              <a:rPr lang="pl-PL" altLang="pl-PL" dirty="0">
                <a:latin typeface="Arial" panose="020B0604020202020204" pitchFamily="34" charset="0"/>
              </a:rPr>
              <a:t>jest zapewnienie </a:t>
            </a:r>
            <a:r>
              <a:rPr lang="pl-PL" altLang="pl-PL" u="sng" dirty="0">
                <a:latin typeface="Arial" panose="020B0604020202020204" pitchFamily="34" charset="0"/>
              </a:rPr>
              <a:t>dostępu do wiedzy</a:t>
            </a:r>
            <a:r>
              <a:rPr lang="pl-PL" altLang="pl-PL" dirty="0">
                <a:latin typeface="Arial" panose="020B0604020202020204" pitchFamily="34" charset="0"/>
              </a:rPr>
              <a:t> i </a:t>
            </a:r>
            <a:r>
              <a:rPr lang="pl-PL" altLang="pl-PL" dirty="0" smtClean="0">
                <a:latin typeface="Arial" panose="020B0604020202020204" pitchFamily="34" charset="0"/>
              </a:rPr>
              <a:t>doświadczeń innych </a:t>
            </a:r>
            <a:r>
              <a:rPr lang="pl-PL" altLang="pl-PL" dirty="0">
                <a:latin typeface="Arial" panose="020B0604020202020204" pitchFamily="34" charset="0"/>
              </a:rPr>
              <a:t>państw we wdrażaniu reform oraz </a:t>
            </a:r>
            <a:r>
              <a:rPr lang="pl-PL" altLang="pl-PL" dirty="0" smtClean="0">
                <a:latin typeface="Arial" panose="020B0604020202020204" pitchFamily="34" charset="0"/>
              </a:rPr>
              <a:t>opracowanie odpowiedniego </a:t>
            </a:r>
            <a:r>
              <a:rPr lang="pl-PL" altLang="pl-PL" u="sng" dirty="0" smtClean="0">
                <a:latin typeface="Arial" panose="020B0604020202020204" pitchFamily="34" charset="0"/>
              </a:rPr>
              <a:t>systemu szkoleń</a:t>
            </a:r>
            <a:r>
              <a:rPr lang="pl-PL" altLang="pl-PL" dirty="0" smtClean="0">
                <a:latin typeface="Arial" panose="020B0604020202020204" pitchFamily="34" charset="0"/>
              </a:rPr>
              <a:t>.</a:t>
            </a: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>
              <a:latin typeface="Arial" panose="020B0604020202020204" pitchFamily="34" charset="0"/>
            </a:endParaRPr>
          </a:p>
          <a:p>
            <a:pPr lvl="0" algn="just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altLang="pl-PL" dirty="0">
                <a:latin typeface="Arial" panose="020B0604020202020204" pitchFamily="34" charset="0"/>
              </a:rPr>
              <a:t>4</a:t>
            </a:r>
            <a:r>
              <a:rPr lang="pl-PL" altLang="pl-PL" dirty="0" smtClean="0">
                <a:latin typeface="Arial" panose="020B0604020202020204" pitchFamily="34" charset="0"/>
              </a:rPr>
              <a:t>. </a:t>
            </a:r>
            <a:r>
              <a:rPr lang="pl-PL" altLang="pl-PL" u="sng" dirty="0" smtClean="0">
                <a:latin typeface="Arial" panose="020B0604020202020204" pitchFamily="34" charset="0"/>
              </a:rPr>
              <a:t>Społeczeństwo </a:t>
            </a:r>
            <a:r>
              <a:rPr lang="pl-PL" altLang="pl-PL" u="sng" dirty="0">
                <a:latin typeface="Arial" panose="020B0604020202020204" pitchFamily="34" charset="0"/>
              </a:rPr>
              <a:t>obywatelskie, w tym </a:t>
            </a:r>
            <a:r>
              <a:rPr lang="pl-PL" altLang="pl-PL" u="sng" dirty="0" smtClean="0">
                <a:latin typeface="Arial" panose="020B0604020202020204" pitchFamily="34" charset="0"/>
              </a:rPr>
              <a:t>III sektor </a:t>
            </a:r>
            <a:r>
              <a:rPr lang="pl-PL" altLang="pl-PL" u="sng" dirty="0">
                <a:latin typeface="Arial" panose="020B0604020202020204" pitchFamily="34" charset="0"/>
              </a:rPr>
              <a:t>i podmioty </a:t>
            </a:r>
            <a:r>
              <a:rPr lang="pl-PL" altLang="pl-PL" u="sng" dirty="0" smtClean="0">
                <a:latin typeface="Arial" panose="020B0604020202020204" pitchFamily="34" charset="0"/>
              </a:rPr>
              <a:t>ekonomii społecznej</a:t>
            </a:r>
            <a:r>
              <a:rPr lang="pl-PL" altLang="pl-PL" dirty="0">
                <a:latin typeface="Arial" panose="020B0604020202020204" pitchFamily="34" charset="0"/>
              </a:rPr>
              <a:t>, </a:t>
            </a:r>
            <a:r>
              <a:rPr lang="pl-PL" altLang="pl-PL" dirty="0" smtClean="0">
                <a:latin typeface="Arial" panose="020B0604020202020204" pitchFamily="34" charset="0"/>
              </a:rPr>
              <a:t>muszą </a:t>
            </a:r>
            <a:r>
              <a:rPr lang="pl-PL" altLang="pl-PL" dirty="0">
                <a:latin typeface="Arial" panose="020B0604020202020204" pitchFamily="34" charset="0"/>
              </a:rPr>
              <a:t>odgrywać ważną rolę w planowaniu i </a:t>
            </a:r>
            <a:r>
              <a:rPr lang="pl-PL" altLang="pl-PL" dirty="0" smtClean="0">
                <a:latin typeface="Arial" panose="020B0604020202020204" pitchFamily="34" charset="0"/>
              </a:rPr>
              <a:t>realizacji reform </a:t>
            </a:r>
            <a:r>
              <a:rPr lang="pl-PL" altLang="pl-PL" dirty="0">
                <a:latin typeface="Arial" panose="020B0604020202020204" pitchFamily="34" charset="0"/>
              </a:rPr>
              <a:t>i usług społecznych</a:t>
            </a:r>
            <a:r>
              <a:rPr lang="pl-PL" altLang="pl-PL" dirty="0" smtClean="0">
                <a:latin typeface="Arial" panose="020B0604020202020204" pitchFamily="34" charset="0"/>
              </a:rPr>
              <a:t>.</a:t>
            </a: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endParaRPr lang="pl-PL" altLang="pl-PL" dirty="0" smtClean="0">
              <a:latin typeface="Arial" panose="020B0604020202020204" pitchFamily="34" charset="0"/>
            </a:endParaRPr>
          </a:p>
          <a:p>
            <a:pPr lvl="0" algn="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altLang="pl-PL" sz="1600" dirty="0" smtClean="0">
                <a:latin typeface="Arial" panose="020B0604020202020204" pitchFamily="34" charset="0"/>
              </a:rPr>
              <a:t>(</a:t>
            </a:r>
            <a:r>
              <a:rPr lang="en-US" altLang="pl-PL" sz="1600" i="1" dirty="0" err="1">
                <a:latin typeface="Arial" panose="020B0604020202020204" pitchFamily="34" charset="0"/>
              </a:rPr>
              <a:t>Deinstitutionalisation</a:t>
            </a:r>
            <a:r>
              <a:rPr lang="en-US" altLang="pl-PL" sz="1600" i="1" dirty="0">
                <a:latin typeface="Arial" panose="020B0604020202020204" pitchFamily="34" charset="0"/>
              </a:rPr>
              <a:t> of </a:t>
            </a:r>
            <a:r>
              <a:rPr lang="en-US" altLang="pl-PL" sz="1600" i="1" dirty="0" smtClean="0">
                <a:latin typeface="Arial" panose="020B0604020202020204" pitchFamily="34" charset="0"/>
              </a:rPr>
              <a:t>Europe’s</a:t>
            </a:r>
            <a:r>
              <a:rPr lang="pl-PL" altLang="pl-PL" sz="1600" i="1" dirty="0" smtClean="0">
                <a:latin typeface="Arial" panose="020B0604020202020204" pitchFamily="34" charset="0"/>
              </a:rPr>
              <a:t> </a:t>
            </a:r>
            <a:r>
              <a:rPr lang="en-US" altLang="pl-PL" sz="1600" i="1" dirty="0" smtClean="0">
                <a:latin typeface="Arial" panose="020B0604020202020204" pitchFamily="34" charset="0"/>
              </a:rPr>
              <a:t>Children</a:t>
            </a:r>
            <a:r>
              <a:rPr lang="en-US" altLang="pl-PL" sz="1600" dirty="0">
                <a:latin typeface="Arial" panose="020B0604020202020204" pitchFamily="34" charset="0"/>
              </a:rPr>
              <a:t>, 2017</a:t>
            </a:r>
            <a:r>
              <a:rPr lang="en-US" altLang="pl-PL" sz="1600" dirty="0" smtClean="0">
                <a:latin typeface="Arial" panose="020B0604020202020204" pitchFamily="34" charset="0"/>
              </a:rPr>
              <a:t>)</a:t>
            </a:r>
            <a:endParaRPr lang="en-US" altLang="pl-PL" sz="1600" dirty="0">
              <a:latin typeface="Arial" panose="020B0604020202020204" pitchFamily="34" charset="0"/>
            </a:endParaRPr>
          </a:p>
          <a:p>
            <a:pPr lvl="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kumimoji="0" lang="pl-PL" altLang="pl-PL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2919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:a16="http://schemas.microsoft.com/office/drawing/2014/main" xmlns="" id="{4562000E-9ADB-4650-81FD-F4BCE6B285F2}"/>
              </a:ext>
            </a:extLst>
          </p:cNvPr>
          <p:cNvSpPr txBox="1">
            <a:spLocks/>
          </p:cNvSpPr>
          <p:nvPr/>
        </p:nvSpPr>
        <p:spPr>
          <a:xfrm>
            <a:off x="1013534" y="2235200"/>
            <a:ext cx="1016493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5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Rozwój usług opiekuńczych, </a:t>
            </a:r>
            <a:br>
              <a:rPr lang="pl-PL" sz="5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sz="5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 tym usług sąsiedzkich</a:t>
            </a:r>
            <a:r>
              <a:rPr lang="pl-PL" sz="4100" b="1" dirty="0"/>
              <a:t/>
            </a:r>
            <a:br>
              <a:rPr lang="pl-PL" sz="4100" b="1" dirty="0"/>
            </a:br>
            <a:r>
              <a:rPr lang="pl-PL" sz="4100" b="1" dirty="0" smtClean="0"/>
              <a:t>(jako jeden z głównych elementów DI)</a:t>
            </a:r>
            <a:endParaRPr lang="pl-PL" sz="4100" b="1" dirty="0"/>
          </a:p>
        </p:txBody>
      </p:sp>
    </p:spTree>
    <p:extLst>
      <p:ext uri="{BB962C8B-B14F-4D97-AF65-F5344CB8AC3E}">
        <p14:creationId xmlns:p14="http://schemas.microsoft.com/office/powerpoint/2010/main" val="220143776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E90251-696A-4A46-907C-1A7EF023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4850" y="1358999"/>
            <a:ext cx="11397803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32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OPIEKUŃCZE – WYZWANIA</a:t>
            </a:r>
            <a:endParaRPr lang="pl-PL" sz="3200" dirty="0"/>
          </a:p>
          <a:p>
            <a:pPr marL="514350" indent="-514350">
              <a:buFont typeface="+mj-lt"/>
              <a:buAutoNum type="arabicPeriod"/>
            </a:pPr>
            <a:r>
              <a:rPr lang="pl-PL" sz="18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Demografia </a:t>
            </a:r>
            <a:r>
              <a:rPr lang="pl-PL" sz="18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– </a:t>
            </a:r>
            <a:r>
              <a:rPr lang="pl-PL" sz="1800" dirty="0" smtClean="0">
                <a:ea typeface="Arimo" panose="020B0604020202020204" pitchFamily="34" charset="0"/>
                <a:cs typeface="Arimo" panose="020B0604020202020204" pitchFamily="34" charset="0"/>
              </a:rPr>
              <a:t>w ostatniej dekadzie </a:t>
            </a:r>
            <a:r>
              <a:rPr lang="pl-PL" sz="1800" dirty="0" smtClean="0"/>
              <a:t>wzrosła </a:t>
            </a:r>
            <a:r>
              <a:rPr lang="pl-PL" sz="1800" dirty="0"/>
              <a:t>grupa osób w wieku poprodukcyjnym - o ponad 5%, co oznacza, że w ciągu dekady przybyło około 2 mln osób w wieku emerytalnym. Co 5 obywatel Polski ma więc ponad 60 </a:t>
            </a:r>
            <a:r>
              <a:rPr lang="pl-PL" sz="1800" dirty="0" smtClean="0"/>
              <a:t>lat</a:t>
            </a:r>
            <a:endParaRPr lang="pl-PL" sz="1800" dirty="0" smtClean="0"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pl-PL" sz="2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endParaRPr lang="pl-PL" sz="2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  <p:pic>
        <p:nvPicPr>
          <p:cNvPr id="2" name="Obraz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8731" y="2581067"/>
            <a:ext cx="5775048" cy="363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95184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E90251-696A-4A46-907C-1A7EF023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358999"/>
            <a:ext cx="10515600" cy="4351338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2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OPIEKUŃCZE – </a:t>
            </a:r>
            <a:r>
              <a:rPr lang="pl-PL" sz="2400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WYZWANIA</a:t>
            </a:r>
          </a:p>
          <a:p>
            <a:pPr marL="0" indent="0" algn="ctr">
              <a:buNone/>
            </a:pPr>
            <a:endParaRPr lang="pl-PL" dirty="0"/>
          </a:p>
          <a:p>
            <a:pPr marL="0" indent="0">
              <a:buNone/>
            </a:pPr>
            <a:r>
              <a:rPr lang="pl-PL" sz="24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2. Zmiany </a:t>
            </a: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wzorów życia rodzinnego - zmniejszenie </a:t>
            </a:r>
            <a:r>
              <a:rPr lang="pl-PL" sz="24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poczucia odpowiedzialności </a:t>
            </a: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za los swoich najbliższych </a:t>
            </a:r>
            <a:r>
              <a:rPr lang="pl-PL" sz="24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krewnych</a:t>
            </a:r>
            <a:endParaRPr lang="pl-PL" sz="2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pl-PL" sz="24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3. Postępująca samotność</a:t>
            </a:r>
            <a:endParaRPr lang="pl-PL" sz="2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5733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ytuł 1">
            <a:extLst>
              <a:ext uri="{FF2B5EF4-FFF2-40B4-BE49-F238E27FC236}">
                <a16:creationId xmlns="" xmlns:a16="http://schemas.microsoft.com/office/drawing/2014/main" id="{4562000E-9ADB-4650-81FD-F4BCE6B285F2}"/>
              </a:ext>
            </a:extLst>
          </p:cNvPr>
          <p:cNvSpPr txBox="1">
            <a:spLocks/>
          </p:cNvSpPr>
          <p:nvPr/>
        </p:nvSpPr>
        <p:spPr>
          <a:xfrm>
            <a:off x="1013534" y="2235200"/>
            <a:ext cx="10164932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4000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DEINSTYTUCJONALIZACJA (DI)</a:t>
            </a:r>
            <a:endParaRPr lang="pl-PL" sz="40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algn="ctr"/>
            <a:r>
              <a:rPr lang="pl-PL" sz="4100" b="1" dirty="0"/>
              <a:t/>
            </a:r>
            <a:br>
              <a:rPr lang="pl-PL" sz="4100" b="1" dirty="0"/>
            </a:br>
            <a:r>
              <a:rPr lang="pl-PL" sz="4100" b="1" dirty="0" smtClean="0"/>
              <a:t>Krzysztof Chaczko / Ewelina Zdebska</a:t>
            </a:r>
            <a:endParaRPr lang="pl-PL" sz="4100" b="1" dirty="0"/>
          </a:p>
          <a:p>
            <a:pPr algn="ctr"/>
            <a:r>
              <a:rPr lang="pl-PL" sz="2700" dirty="0" smtClean="0"/>
              <a:t>Eks</a:t>
            </a:r>
            <a:r>
              <a:rPr lang="pl-PL" sz="2700" dirty="0"/>
              <a:t>p</a:t>
            </a:r>
            <a:r>
              <a:rPr lang="pl-PL" sz="2700" dirty="0" smtClean="0"/>
              <a:t>ert Fundacji </a:t>
            </a:r>
            <a:r>
              <a:rPr lang="pl-PL" sz="2700" dirty="0" err="1"/>
              <a:t>Flexi</a:t>
            </a:r>
            <a:r>
              <a:rPr lang="pl-PL" sz="2700" dirty="0"/>
              <a:t> </a:t>
            </a:r>
            <a:r>
              <a:rPr lang="pl-PL" sz="2700" dirty="0" err="1" smtClean="0"/>
              <a:t>Mind</a:t>
            </a:r>
            <a:endParaRPr lang="pl-PL" sz="2700" dirty="0" smtClean="0"/>
          </a:p>
          <a:p>
            <a:pPr algn="ctr"/>
            <a:r>
              <a:rPr lang="pl-PL" sz="2700" dirty="0" smtClean="0">
                <a:ea typeface="Arimo" panose="020B0604020202020204" pitchFamily="34" charset="0"/>
                <a:cs typeface="Arimo" panose="020B0604020202020204" pitchFamily="34" charset="0"/>
              </a:rPr>
              <a:t>Uniwersytet Pedagogiczny w Krakowie</a:t>
            </a:r>
          </a:p>
          <a:p>
            <a:pPr algn="ctr"/>
            <a:r>
              <a:rPr lang="pl-PL" sz="2700" dirty="0" smtClean="0">
                <a:ea typeface="Arimo" panose="020B0604020202020204" pitchFamily="34" charset="0"/>
                <a:cs typeface="Arimo" panose="020B0604020202020204" pitchFamily="34" charset="0"/>
              </a:rPr>
              <a:t>Polskie Towarzystwo Polityki Społecznej</a:t>
            </a:r>
            <a:endParaRPr lang="pl-PL" sz="2700" dirty="0"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866398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35E90251-696A-4A46-907C-1A7EF023F4B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8073"/>
            <a:ext cx="10515600" cy="4351338"/>
          </a:xfrm>
        </p:spPr>
        <p:txBody>
          <a:bodyPr>
            <a:noAutofit/>
          </a:bodyPr>
          <a:lstStyle/>
          <a:p>
            <a:pPr marL="0" indent="0">
              <a:spcBef>
                <a:spcPts val="600"/>
              </a:spcBef>
              <a:buNone/>
            </a:pPr>
            <a:r>
              <a:rPr lang="pl-PL" sz="2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Konieczność dalszego rozwoju usług</a:t>
            </a:r>
            <a:r>
              <a:rPr lang="pl-PL" sz="2400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:</a:t>
            </a:r>
          </a:p>
          <a:p>
            <a:pPr marL="0" indent="0">
              <a:spcBef>
                <a:spcPts val="600"/>
              </a:spcBef>
              <a:buNone/>
            </a:pPr>
            <a:endParaRPr lang="pl-PL" sz="2400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opieka rodzinna – nieformalna;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opiekuńcze w miejscu zamieszkania;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sąsiedzkie;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opieka </a:t>
            </a:r>
            <a:r>
              <a:rPr lang="pl-PL" sz="2400" dirty="0" err="1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wytchnieniowa</a:t>
            </a: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asystenta osobistego osoby z niepełnosprawnościami;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wolontariat;</a:t>
            </a:r>
          </a:p>
          <a:p>
            <a:pPr>
              <a:spcBef>
                <a:spcPts val="600"/>
              </a:spcBef>
            </a:pPr>
            <a:r>
              <a:rPr lang="pl-PL" sz="2400" dirty="0" err="1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teleopieka</a:t>
            </a: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, cyfryzacja usług;</a:t>
            </a:r>
          </a:p>
          <a:p>
            <a:pPr>
              <a:spcBef>
                <a:spcPts val="600"/>
              </a:spcBef>
            </a:pPr>
            <a:r>
              <a:rPr lang="pl-PL" sz="2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dowożenie posiłków.</a:t>
            </a:r>
          </a:p>
        </p:txBody>
      </p:sp>
    </p:spTree>
    <p:extLst>
      <p:ext uri="{BB962C8B-B14F-4D97-AF65-F5344CB8AC3E}">
        <p14:creationId xmlns:p14="http://schemas.microsoft.com/office/powerpoint/2010/main" val="218017352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473694"/>
            <a:ext cx="10687975" cy="4827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PROJEKTY:</a:t>
            </a:r>
          </a:p>
          <a:p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„Profesjonalny opiekun = bezpieczny senior” 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– projekt Fundacji </a:t>
            </a:r>
            <a:r>
              <a:rPr lang="pl-PL" dirty="0" err="1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Libertatem</a:t>
            </a: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„Usługi sąsiedzkie w Bytomiu” 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– Spółdzielnia Socjalna Zakątek Pomocy</a:t>
            </a:r>
          </a:p>
        </p:txBody>
      </p:sp>
    </p:spTree>
    <p:extLst>
      <p:ext uri="{BB962C8B-B14F-4D97-AF65-F5344CB8AC3E}">
        <p14:creationId xmlns:p14="http://schemas.microsoft.com/office/powerpoint/2010/main" val="5426201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47" y="2514600"/>
            <a:ext cx="10687975" cy="1828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sz="40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</a:t>
            </a:r>
            <a:endParaRPr lang="pl-PL" sz="40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„Profesjonalny opiekun = bezpieczny senior” 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– projekt Fundacji </a:t>
            </a:r>
            <a:r>
              <a:rPr lang="pl-PL" dirty="0" err="1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Libertatem</a:t>
            </a: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660684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473694"/>
            <a:ext cx="10687975" cy="482755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PROJEKT: „Profesjonalny opiekun = bezpieczny senior” </a:t>
            </a:r>
          </a:p>
          <a:p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CEL: </a:t>
            </a: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wsparcie opiekunów nieformalnych i zawodowych.</a:t>
            </a:r>
          </a:p>
          <a:p>
            <a:pPr marL="0" indent="0">
              <a:buNone/>
            </a:pP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Realizowany w województwie podkarpackim.</a:t>
            </a:r>
          </a:p>
          <a:p>
            <a:pPr marL="0" indent="0">
              <a:buNone/>
            </a:pP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 ramach przedmiotowego zadania objęto wsparciem 24 opiekunów: 15 nieformalnych i 9 zawodowych </a:t>
            </a:r>
            <a:b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- mieszkańców powiatów: brzozowskiego, sanockiego, strzyżowskiego, realizujących usługi opiekuńcze (w środowisku) na rzecz seniorów. </a:t>
            </a:r>
          </a:p>
        </p:txBody>
      </p:sp>
    </p:spTree>
    <p:extLst>
      <p:ext uri="{BB962C8B-B14F-4D97-AF65-F5344CB8AC3E}">
        <p14:creationId xmlns:p14="http://schemas.microsoft.com/office/powerpoint/2010/main" val="214774235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6" y="1937547"/>
            <a:ext cx="11105965" cy="3462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1900" b="1" dirty="0">
                <a:latin typeface="Arimo" pitchFamily="34"/>
                <a:ea typeface="Arimo" pitchFamily="34"/>
                <a:cs typeface="Arimo" pitchFamily="34"/>
              </a:rPr>
              <a:t>Zadania w projekcie:</a:t>
            </a:r>
          </a:p>
          <a:p>
            <a:pPr marL="514350" indent="-514350">
              <a:buAutoNum type="arabicPeriod"/>
            </a:pPr>
            <a:r>
              <a:rPr lang="pl-PL" sz="1900" dirty="0">
                <a:latin typeface="Arimo" pitchFamily="34"/>
                <a:ea typeface="Arimo" pitchFamily="34"/>
                <a:cs typeface="Arimo" pitchFamily="34"/>
              </a:rPr>
              <a:t>Indywidualna diagnoza potrzeb szkoleniowych dla każdego opiekuna nieformalnego  i formalnego </a:t>
            </a:r>
          </a:p>
          <a:p>
            <a:pPr marL="514350" indent="-514350">
              <a:buAutoNum type="arabicPeriod"/>
            </a:pPr>
            <a:r>
              <a:rPr lang="pl-PL" sz="1900" dirty="0">
                <a:latin typeface="Arimo" pitchFamily="34"/>
                <a:ea typeface="Arimo" pitchFamily="34"/>
                <a:cs typeface="Arimo" pitchFamily="34"/>
              </a:rPr>
              <a:t>Przeprowadzenia dla każdego opiekuna minimum 10 godzin szkolenia indywidualnego – w mieszkaniu opiekuna bądź w mieszkaniu podopiecznego. Szkolenia były zindywidualizowane nie tylko pod kątem treści, ale również długości jego trwania (czas trwania indywidualnie dostosowywany do możliwości oraz potrzeb opiekuna oraz podopiecznego).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900" dirty="0">
                <a:latin typeface="Arimo" pitchFamily="34"/>
                <a:ea typeface="Arimo" pitchFamily="34"/>
                <a:cs typeface="Arimo" pitchFamily="34"/>
              </a:rPr>
              <a:t>Indywidualnego doradztwa z zakresu występujących potrzeb u opiekunów lub podopiecznych (zakres wsparcia będzie indywidualny, w zależności od oczekiwań opiekunów). </a:t>
            </a:r>
          </a:p>
          <a:p>
            <a:pPr marL="514350" indent="-514350">
              <a:buFont typeface="+mj-lt"/>
              <a:buAutoNum type="arabicPeriod"/>
            </a:pPr>
            <a:r>
              <a:rPr lang="pl-PL" sz="1900" dirty="0">
                <a:latin typeface="Arimo" pitchFamily="34"/>
                <a:ea typeface="Arimo" pitchFamily="34"/>
                <a:cs typeface="Arimo" pitchFamily="34"/>
              </a:rPr>
              <a:t>Fundacja przekazała każdemu opiekunowi zakupiony sprzęt w postaci: torby, przenośnej apteczki, pakietu ochrony indywidualnej – fartuchy, podkłady, rękawiczki, maseczki (wartość pakietu 300,00 zł brutto)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A879F546-FB8F-9A8D-B453-AA7FE2BBDD80}"/>
              </a:ext>
            </a:extLst>
          </p:cNvPr>
          <p:cNvSpPr txBox="1">
            <a:spLocks/>
          </p:cNvSpPr>
          <p:nvPr/>
        </p:nvSpPr>
        <p:spPr>
          <a:xfrm>
            <a:off x="1523999" y="1287263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PROJEKT: „Profesjonalny opiekun = bezpieczny senior” </a:t>
            </a:r>
          </a:p>
        </p:txBody>
      </p:sp>
    </p:spTree>
    <p:extLst>
      <p:ext uri="{BB962C8B-B14F-4D97-AF65-F5344CB8AC3E}">
        <p14:creationId xmlns:p14="http://schemas.microsoft.com/office/powerpoint/2010/main" val="1523746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3503"/>
            <a:ext cx="10515600" cy="2246052"/>
          </a:xfrm>
        </p:spPr>
        <p:txBody>
          <a:bodyPr>
            <a:normAutofit fontScale="85000" lnSpcReduction="20000"/>
          </a:bodyPr>
          <a:lstStyle/>
          <a:p>
            <a:pPr marL="0" lvl="0" indent="0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W ramach projektu przeprowadzono: 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pl-PL" sz="2800" dirty="0">
                <a:latin typeface="Arimo" pitchFamily="34"/>
                <a:ea typeface="Arimo" pitchFamily="34"/>
                <a:cs typeface="Arimo" pitchFamily="34"/>
              </a:rPr>
              <a:t>150 godzin szkoleń dla opiekunów nieformalnych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pl-PL" sz="2800" dirty="0">
                <a:latin typeface="Arimo" pitchFamily="34"/>
                <a:ea typeface="Arimo" pitchFamily="34"/>
                <a:cs typeface="Arimo" pitchFamily="34"/>
              </a:rPr>
              <a:t>90 godzin szkoleń dla opiekunów zawodowych</a:t>
            </a:r>
          </a:p>
          <a:p>
            <a:pPr>
              <a:lnSpc>
                <a:spcPct val="105000"/>
              </a:lnSpc>
              <a:spcAft>
                <a:spcPts val="800"/>
              </a:spcAft>
            </a:pPr>
            <a:r>
              <a:rPr lang="pl-PL" sz="2800" dirty="0">
                <a:latin typeface="Arimo" pitchFamily="34"/>
                <a:ea typeface="Arimo" pitchFamily="34"/>
                <a:cs typeface="Arimo" pitchFamily="34"/>
              </a:rPr>
              <a:t>50 godzin doradztwa </a:t>
            </a: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524000" y="1224010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PROJEKT: „Profesjonalny opiekun = bezpieczny senior” </a:t>
            </a:r>
          </a:p>
        </p:txBody>
      </p:sp>
    </p:spTree>
    <p:extLst>
      <p:ext uri="{BB962C8B-B14F-4D97-AF65-F5344CB8AC3E}">
        <p14:creationId xmlns:p14="http://schemas.microsoft.com/office/powerpoint/2010/main" val="419352238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>
            <a:extLst>
              <a:ext uri="{FF2B5EF4-FFF2-40B4-BE49-F238E27FC236}">
                <a16:creationId xmlns:a16="http://schemas.microsoft.com/office/drawing/2014/main" xmlns="" id="{08F4C702-5566-62CF-AF06-6C074F1AC28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8003" y="1813906"/>
            <a:ext cx="4250231" cy="3562959"/>
          </a:xfrm>
          <a:prstGeom prst="rect">
            <a:avLst/>
          </a:prstGeom>
        </p:spPr>
      </p:pic>
      <p:pic>
        <p:nvPicPr>
          <p:cNvPr id="4" name="Obraz 3">
            <a:extLst>
              <a:ext uri="{FF2B5EF4-FFF2-40B4-BE49-F238E27FC236}">
                <a16:creationId xmlns:a16="http://schemas.microsoft.com/office/drawing/2014/main" xmlns="" id="{ABD59E49-4033-68BF-E7D4-5B3236748A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78248" y="3690053"/>
            <a:ext cx="2692893" cy="2019670"/>
          </a:xfrm>
          <a:prstGeom prst="rect">
            <a:avLst/>
          </a:prstGeom>
        </p:spPr>
      </p:pic>
      <p:pic>
        <p:nvPicPr>
          <p:cNvPr id="6" name="Obraz 5">
            <a:extLst>
              <a:ext uri="{FF2B5EF4-FFF2-40B4-BE49-F238E27FC236}">
                <a16:creationId xmlns:a16="http://schemas.microsoft.com/office/drawing/2014/main" xmlns="" id="{26F1E77B-0E66-C248-8685-B0B477F032F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78248" y="1481050"/>
            <a:ext cx="2692893" cy="2019670"/>
          </a:xfrm>
          <a:prstGeom prst="rect">
            <a:avLst/>
          </a:prstGeom>
        </p:spPr>
      </p:pic>
      <p:pic>
        <p:nvPicPr>
          <p:cNvPr id="7" name="Obraz 6">
            <a:extLst>
              <a:ext uri="{FF2B5EF4-FFF2-40B4-BE49-F238E27FC236}">
                <a16:creationId xmlns:a16="http://schemas.microsoft.com/office/drawing/2014/main" xmlns="" id="{187CBCC4-FED8-4CA2-294C-F8DAB2450C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89903" y="1481050"/>
            <a:ext cx="3020564" cy="42286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737865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503503"/>
            <a:ext cx="10515600" cy="2246052"/>
          </a:xfrm>
        </p:spPr>
        <p:txBody>
          <a:bodyPr>
            <a:normAutofit fontScale="92500" lnSpcReduction="10000"/>
          </a:bodyPr>
          <a:lstStyle/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WARTOŚĆ PROJEKTU:</a:t>
            </a:r>
          </a:p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33.000 zł </a:t>
            </a:r>
            <a:r>
              <a:rPr lang="pl-PL" sz="2800" dirty="0">
                <a:latin typeface="Arimo" pitchFamily="34"/>
                <a:ea typeface="Arimo" pitchFamily="34"/>
                <a:cs typeface="Arimo" pitchFamily="34"/>
              </a:rPr>
              <a:t>(środki samorządu województwa podkarpackiego oraz Fundacji LIBERTATEM)</a:t>
            </a:r>
          </a:p>
          <a:p>
            <a:pPr marL="0" lvl="0" indent="0" algn="ctr">
              <a:lnSpc>
                <a:spcPct val="105000"/>
              </a:lnSpc>
              <a:spcAft>
                <a:spcPts val="800"/>
              </a:spcAft>
              <a:buNone/>
            </a:pPr>
            <a:r>
              <a:rPr lang="pl-PL" b="1" dirty="0">
                <a:latin typeface="Arimo" pitchFamily="34"/>
                <a:ea typeface="Arimo" pitchFamily="34"/>
                <a:cs typeface="Arimo" pitchFamily="34"/>
              </a:rPr>
              <a:t>Czas trwania </a:t>
            </a: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– 6 m-</a:t>
            </a:r>
            <a:r>
              <a:rPr lang="pl-PL" dirty="0" err="1">
                <a:latin typeface="Arimo" pitchFamily="34"/>
                <a:ea typeface="Arimo" pitchFamily="34"/>
                <a:cs typeface="Arimo" pitchFamily="34"/>
              </a:rPr>
              <a:t>cy</a:t>
            </a:r>
            <a:endParaRPr lang="pl-PL" sz="2800" dirty="0">
              <a:latin typeface="Arimo" pitchFamily="34"/>
              <a:ea typeface="Arimo" pitchFamily="34"/>
              <a:cs typeface="Arimo" pitchFamily="34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524000" y="1765548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PROJEKT: „Profesjonalny opiekun = bezpieczny senior” </a:t>
            </a:r>
          </a:p>
        </p:txBody>
      </p:sp>
    </p:spTree>
    <p:extLst>
      <p:ext uri="{BB962C8B-B14F-4D97-AF65-F5344CB8AC3E}">
        <p14:creationId xmlns:p14="http://schemas.microsoft.com/office/powerpoint/2010/main" val="409107991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6947" y="2514600"/>
            <a:ext cx="10687975" cy="18288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pl-PL" sz="40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</a:t>
            </a:r>
            <a:endParaRPr lang="pl-PL" sz="40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„Usługi sąsiedzkie w Bytomiu” </a:t>
            </a:r>
            <a:br>
              <a:rPr lang="pl-PL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– projekt Spółdzielni socjalnej „Zakątek pomocy” – Lider </a:t>
            </a:r>
            <a:b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oraz Przychodnia Lekarska Szombierki Sp. z o.o. - Partner </a:t>
            </a:r>
          </a:p>
        </p:txBody>
      </p:sp>
    </p:spTree>
    <p:extLst>
      <p:ext uri="{BB962C8B-B14F-4D97-AF65-F5344CB8AC3E}">
        <p14:creationId xmlns:p14="http://schemas.microsoft.com/office/powerpoint/2010/main" val="114832144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5825" y="1473694"/>
            <a:ext cx="10687975" cy="4827557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„Usługi sąsiedzkie w Bytomiu” </a:t>
            </a: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r>
              <a:rPr lang="pl-PL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CEL: </a:t>
            </a: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wsparcie osób wymagających wsparcia – rozwój usług sąsiedzkich.</a:t>
            </a:r>
          </a:p>
          <a:p>
            <a:pPr marL="0" indent="0">
              <a:buNone/>
            </a:pP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Realizowany w województwie śląskim.</a:t>
            </a:r>
          </a:p>
          <a:p>
            <a:pPr marL="0" indent="0">
              <a:buNone/>
            </a:pP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 ramach przedmiotowego zadania objęto wsparciem:</a:t>
            </a:r>
          </a:p>
          <a:p>
            <a:pPr marL="0" indent="0">
              <a:buNone/>
            </a:pPr>
            <a: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20 osób wymagających wsparcia oraz 20 opiekunów sąsiadów.</a:t>
            </a:r>
            <a:br>
              <a:rPr lang="pl-PL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sz="18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Spółdzielnia socjalna „Zakątek pomocy” – Lider oraz Przychodnia Lekarska Szombierki Sp. z o.o. </a:t>
            </a:r>
            <a:br>
              <a:rPr lang="pl-PL" sz="18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</a:br>
            <a:r>
              <a:rPr lang="pl-PL" sz="18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 „Usługi sąsiedzkie w Bytomiu”, nr WND-RPSL.09.02.03-24-03CF/18-003 współfinansowany ze środków Europejskiego Funduszu Społecznego realizowanego w ramach Regionalnego Programu Operacyjnego Województwa Śląskiego na lata 2014-2010, Oś priorytetowa IX. Włączenie społeczne,  dla osi priorytetowej: IX. Włączenie społeczne dla działania: 9.2. Dostępne i efektywne usługi społeczne i zdrowotne dla poddziałania: 9.2.3. Rozwój usług społecznych i zdrowotnych – OSI</a:t>
            </a:r>
          </a:p>
        </p:txBody>
      </p:sp>
    </p:spTree>
    <p:extLst>
      <p:ext uri="{BB962C8B-B14F-4D97-AF65-F5344CB8AC3E}">
        <p14:creationId xmlns:p14="http://schemas.microsoft.com/office/powerpoint/2010/main" val="23591636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1668" y="2356834"/>
            <a:ext cx="11681138" cy="3820129"/>
          </a:xfrm>
        </p:spPr>
        <p:txBody>
          <a:bodyPr>
            <a:normAutofit lnSpcReduction="10000"/>
          </a:bodyPr>
          <a:lstStyle/>
          <a:p>
            <a:pPr algn="ctr">
              <a:buFontTx/>
              <a:buChar char="-"/>
            </a:pPr>
            <a:r>
              <a:rPr lang="pl-PL" sz="2600" i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Proces </a:t>
            </a:r>
            <a:r>
              <a:rPr lang="pl-PL" sz="26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rozwoju </a:t>
            </a:r>
            <a:r>
              <a:rPr lang="pl-PL" sz="2600" i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usług </a:t>
            </a:r>
            <a:r>
              <a:rPr lang="pl-PL" sz="2600" i="1" u="sng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społecznych </a:t>
            </a:r>
            <a:r>
              <a:rPr lang="pl-PL" sz="2600" i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świadczonych </a:t>
            </a:r>
            <a:r>
              <a:rPr lang="pl-PL" sz="26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na poziomie </a:t>
            </a:r>
            <a:r>
              <a:rPr lang="pl-PL" sz="2600" i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lokalnych </a:t>
            </a:r>
            <a:r>
              <a:rPr lang="pl-PL" sz="2600" i="1" u="sng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społeczności</a:t>
            </a:r>
            <a:r>
              <a:rPr lang="pl-PL" sz="2600" i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, mający na celu wyeliminowanie lub zmniejszenie konieczność </a:t>
            </a:r>
            <a:r>
              <a:rPr lang="pl-PL" sz="2600" i="1" u="sng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opieki </a:t>
            </a:r>
            <a:r>
              <a:rPr lang="pl-PL" sz="2600" i="1" u="sng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instytucjonalnej </a:t>
            </a:r>
          </a:p>
          <a:p>
            <a:pPr marL="0" indent="0" algn="ctr">
              <a:buNone/>
            </a:pPr>
            <a:r>
              <a:rPr lang="pl-PL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(„</a:t>
            </a:r>
            <a:r>
              <a:rPr lang="pl-PL" sz="16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Ogólnoeuropejskie wytyczne dotyczące przejścia od opieki instytucjonalnej do opieki świadczonej na poziomie lokalnych społeczności</a:t>
            </a:r>
            <a:r>
              <a:rPr lang="pl-PL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”, 2012). </a:t>
            </a:r>
          </a:p>
          <a:p>
            <a:pPr marL="0" indent="0" algn="ctr">
              <a:buNone/>
            </a:pPr>
            <a:endParaRPr lang="pl-PL" sz="1600" dirty="0" smtClean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Char char="-"/>
            </a:pPr>
            <a:r>
              <a:rPr lang="pl-PL" sz="26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Całość procesu planowania transformacji i </a:t>
            </a:r>
            <a:r>
              <a:rPr lang="pl-PL" sz="2600" i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zmniejszania </a:t>
            </a:r>
            <a:r>
              <a:rPr lang="pl-PL" sz="26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rozmiaru zakładów stacjonarnych lub ich likwidacji przy jednoczesnym zapewnieniu innego rodzaju różnorodnych usług opieki nad dziećmi bazujących na standardach wynikających z praw człowieka i zorientowanych na rezultaty </a:t>
            </a:r>
            <a:endParaRPr lang="pl-PL" sz="2600" i="1" dirty="0" smtClean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UNICEF</a:t>
            </a:r>
            <a:r>
              <a:rPr lang="pl-PL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: „</a:t>
            </a:r>
            <a:r>
              <a:rPr lang="en-US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At </a:t>
            </a:r>
            <a:r>
              <a:rPr lang="en-US" sz="16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Home or in a Home?: Formal Care and Adoption of Children in Eastern Europe and Central </a:t>
            </a:r>
            <a:r>
              <a:rPr lang="en-US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Asia</a:t>
            </a:r>
            <a:r>
              <a:rPr lang="pl-PL" sz="16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”, 2010)</a:t>
            </a:r>
            <a:endParaRPr lang="pl-PL" sz="1600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algn="ctr">
              <a:buFontTx/>
              <a:buChar char="-"/>
            </a:pPr>
            <a:endParaRPr lang="pl-PL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051551B3-E657-2115-4EEF-58A0CBECBC1A}"/>
              </a:ext>
            </a:extLst>
          </p:cNvPr>
          <p:cNvSpPr txBox="1">
            <a:spLocks/>
          </p:cNvSpPr>
          <p:nvPr/>
        </p:nvSpPr>
        <p:spPr>
          <a:xfrm>
            <a:off x="500276" y="1069898"/>
            <a:ext cx="10963922" cy="145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28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Deinstytucjonalizacja (DI) </a:t>
            </a:r>
          </a:p>
          <a:p>
            <a:pPr algn="ctr"/>
            <a:r>
              <a:rPr lang="pl-PL" sz="28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- sposoby definiowania</a:t>
            </a:r>
            <a:endParaRPr lang="pl-PL" sz="28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00925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:a16="http://schemas.microsoft.com/office/drawing/2014/main" xmlns="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3016" y="2408064"/>
            <a:ext cx="11105965" cy="346229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pl-PL" sz="2400" b="1" dirty="0">
                <a:latin typeface="Arimo" pitchFamily="34"/>
                <a:ea typeface="Arimo" pitchFamily="34"/>
                <a:cs typeface="Arimo" pitchFamily="34"/>
              </a:rPr>
              <a:t>Zadania w projekcie:</a:t>
            </a:r>
          </a:p>
          <a:p>
            <a:pPr marL="514350" indent="-514350">
              <a:buAutoNum type="arabicPeriod"/>
            </a:pPr>
            <a:r>
              <a:rPr lang="pl-PL" sz="2400" dirty="0">
                <a:latin typeface="Arimo" pitchFamily="34"/>
                <a:ea typeface="Arimo" pitchFamily="34"/>
                <a:cs typeface="Arimo" pitchFamily="34"/>
              </a:rPr>
              <a:t>Realizacja sąsiedzkich usług opiekuńczych. </a:t>
            </a:r>
          </a:p>
          <a:p>
            <a:pPr marL="514350" indent="-514350">
              <a:buAutoNum type="arabicPeriod"/>
            </a:pPr>
            <a:r>
              <a:rPr lang="pl-PL" sz="2400" dirty="0">
                <a:latin typeface="Arimo" pitchFamily="34"/>
                <a:ea typeface="Arimo" pitchFamily="34"/>
                <a:cs typeface="Arimo" pitchFamily="34"/>
              </a:rPr>
              <a:t>Działania specjalistycznego zespołu konsultacyjnego (prawnik, psycholog, pracownik socjalny).</a:t>
            </a:r>
          </a:p>
          <a:p>
            <a:pPr marL="514350" indent="-514350">
              <a:buAutoNum type="arabicPeriod"/>
            </a:pPr>
            <a:r>
              <a:rPr lang="pl-PL" sz="2400" dirty="0">
                <a:latin typeface="Arimo" pitchFamily="34"/>
                <a:ea typeface="Arimo" pitchFamily="34"/>
                <a:cs typeface="Arimo" pitchFamily="34"/>
              </a:rPr>
              <a:t>Realizacja specjalistycznych usług </a:t>
            </a:r>
            <a:r>
              <a:rPr lang="pl-PL" sz="2400" dirty="0" err="1">
                <a:latin typeface="Arimo" pitchFamily="34"/>
                <a:ea typeface="Arimo" pitchFamily="34"/>
                <a:cs typeface="Arimo" pitchFamily="34"/>
              </a:rPr>
              <a:t>rehabilitacyjno</a:t>
            </a:r>
            <a:r>
              <a:rPr lang="pl-PL" sz="2400" dirty="0">
                <a:latin typeface="Arimo" pitchFamily="34"/>
                <a:ea typeface="Arimo" pitchFamily="34"/>
                <a:cs typeface="Arimo" pitchFamily="34"/>
              </a:rPr>
              <a:t> – pielęgnacyjnych, z dostępem do lekarzy specjalistów (fizjoterapia, pielęgniarka, kardiolog, geriatra).</a:t>
            </a:r>
          </a:p>
          <a:p>
            <a:pPr marL="514350" indent="-514350">
              <a:buAutoNum type="arabicPeriod"/>
            </a:pPr>
            <a:r>
              <a:rPr lang="pl-PL" sz="2400" dirty="0">
                <a:latin typeface="Arimo" pitchFamily="34"/>
                <a:ea typeface="Arimo" pitchFamily="34"/>
                <a:cs typeface="Arimo" pitchFamily="34"/>
              </a:rPr>
              <a:t>Szkolenia opiekunów, zatrudnienie 2 koordynatorów.</a:t>
            </a:r>
          </a:p>
        </p:txBody>
      </p:sp>
      <p:sp>
        <p:nvSpPr>
          <p:cNvPr id="4" name="Tytuł 1">
            <a:extLst>
              <a:ext uri="{FF2B5EF4-FFF2-40B4-BE49-F238E27FC236}">
                <a16:creationId xmlns:a16="http://schemas.microsoft.com/office/drawing/2014/main" xmlns="" id="{A879F546-FB8F-9A8D-B453-AA7FE2BBDD80}"/>
              </a:ext>
            </a:extLst>
          </p:cNvPr>
          <p:cNvSpPr txBox="1">
            <a:spLocks/>
          </p:cNvSpPr>
          <p:nvPr/>
        </p:nvSpPr>
        <p:spPr>
          <a:xfrm>
            <a:off x="1523999" y="1287263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8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„Usługi sąsiedzkie w Bytomiu” </a:t>
            </a:r>
          </a:p>
        </p:txBody>
      </p:sp>
    </p:spTree>
    <p:extLst>
      <p:ext uri="{BB962C8B-B14F-4D97-AF65-F5344CB8AC3E}">
        <p14:creationId xmlns:p14="http://schemas.microsoft.com/office/powerpoint/2010/main" val="252638695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2458" y="2503502"/>
            <a:ext cx="10661342" cy="2938509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WARTOŚĆ PROJEKTU:</a:t>
            </a: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endParaRPr lang="pl-PL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itchFamily="34"/>
              <a:ea typeface="Arimo" pitchFamily="34"/>
              <a:cs typeface="Arimo" pitchFamily="34"/>
            </a:endParaRP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sz="2800" dirty="0">
                <a:latin typeface="Arimo" pitchFamily="34"/>
                <a:ea typeface="Arimo" pitchFamily="34"/>
                <a:cs typeface="Arimo" pitchFamily="34"/>
              </a:rPr>
              <a:t>Wydatki ogółem: </a:t>
            </a:r>
            <a:r>
              <a:rPr lang="pl-PL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1 153 056,00 zł </a:t>
            </a: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Koszty bezpośrednie: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960 880,00 zł, </a:t>
            </a: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koszty pośrednie: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192 176,00 zł</a:t>
            </a: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Dofinansowanie: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1 072 342,08 zł, </a:t>
            </a: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wkład własny Fundacji: </a:t>
            </a:r>
            <a:r>
              <a:rPr lang="pl-PL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mo" pitchFamily="34"/>
                <a:ea typeface="Arimo" pitchFamily="34"/>
                <a:cs typeface="Arimo" pitchFamily="34"/>
              </a:rPr>
              <a:t>80 713,92</a:t>
            </a: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endParaRPr lang="pl-PL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mo" pitchFamily="34"/>
              <a:ea typeface="Arimo" pitchFamily="34"/>
              <a:cs typeface="Arimo" pitchFamily="34"/>
            </a:endParaRP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b="1" dirty="0">
                <a:latin typeface="Arimo" pitchFamily="34"/>
                <a:ea typeface="Arimo" pitchFamily="34"/>
                <a:cs typeface="Arimo" pitchFamily="34"/>
              </a:rPr>
              <a:t>Czas trwania:</a:t>
            </a:r>
          </a:p>
          <a:p>
            <a:pPr marL="0" lvl="0" indent="0" algn="ctr">
              <a:lnSpc>
                <a:spcPct val="105000"/>
              </a:lnSpc>
              <a:spcBef>
                <a:spcPts val="0"/>
              </a:spcBef>
              <a:buNone/>
            </a:pPr>
            <a:r>
              <a:rPr lang="pl-PL" b="1" dirty="0">
                <a:latin typeface="Arimo" pitchFamily="34"/>
                <a:ea typeface="Arimo" pitchFamily="34"/>
                <a:cs typeface="Arimo" pitchFamily="34"/>
              </a:rPr>
              <a:t> </a:t>
            </a:r>
            <a:r>
              <a:rPr lang="pl-PL" dirty="0">
                <a:latin typeface="Arimo" pitchFamily="34"/>
                <a:ea typeface="Arimo" pitchFamily="34"/>
                <a:cs typeface="Arimo" pitchFamily="34"/>
              </a:rPr>
              <a:t>– 1 marca 2019 – 29 maja2021r.</a:t>
            </a:r>
            <a:endParaRPr lang="pl-PL" sz="2800" dirty="0">
              <a:latin typeface="Arimo" pitchFamily="34"/>
              <a:ea typeface="Arimo" pitchFamily="34"/>
              <a:cs typeface="Arimo" pitchFamily="34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524000" y="1765548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„Usługi sąsiedzkie w Bytomiu” </a:t>
            </a:r>
          </a:p>
        </p:txBody>
      </p:sp>
    </p:spTree>
    <p:extLst>
      <p:ext uri="{BB962C8B-B14F-4D97-AF65-F5344CB8AC3E}">
        <p14:creationId xmlns:p14="http://schemas.microsoft.com/office/powerpoint/2010/main" val="124844703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36" y="2252704"/>
            <a:ext cx="11490664" cy="3624313"/>
          </a:xfrm>
        </p:spPr>
        <p:txBody>
          <a:bodyPr>
            <a:normAutofit fontScale="92500" lnSpcReduction="10000"/>
          </a:bodyPr>
          <a:lstStyle/>
          <a:p>
            <a:r>
              <a:rPr lang="pl-PL" dirty="0"/>
              <a:t>Nieograniczona liczba realizatorów usług</a:t>
            </a:r>
          </a:p>
          <a:p>
            <a:r>
              <a:rPr lang="pl-PL" dirty="0"/>
              <a:t>Bazują na relacjach/więziach</a:t>
            </a:r>
          </a:p>
          <a:p>
            <a:r>
              <a:rPr lang="pl-PL" dirty="0"/>
              <a:t>Usługa dopasowana do potrzeb / elastyczna</a:t>
            </a:r>
          </a:p>
          <a:p>
            <a:r>
              <a:rPr lang="pl-PL" dirty="0"/>
              <a:t>Dostępna „od ręki”</a:t>
            </a:r>
          </a:p>
          <a:p>
            <a:r>
              <a:rPr lang="pl-PL" dirty="0"/>
              <a:t>Niski koszt realizacji </a:t>
            </a:r>
          </a:p>
          <a:p>
            <a:r>
              <a:rPr lang="pl-PL" dirty="0"/>
              <a:t>Nastawiona na efekt, nie na wskaźniki liczbowe</a:t>
            </a:r>
          </a:p>
          <a:p>
            <a:r>
              <a:rPr lang="pl-PL" dirty="0"/>
              <a:t>Elastyczna</a:t>
            </a:r>
          </a:p>
          <a:p>
            <a:r>
              <a:rPr lang="pl-PL" dirty="0"/>
              <a:t>Uzupełniają system usług opiekuńczych  realizowanych przez profesjonalistów </a:t>
            </a:r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621654" y="1415989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SĄSIEDZKIE – DLACZEGO? </a:t>
            </a:r>
          </a:p>
        </p:txBody>
      </p:sp>
    </p:spTree>
    <p:extLst>
      <p:ext uri="{BB962C8B-B14F-4D97-AF65-F5344CB8AC3E}">
        <p14:creationId xmlns:p14="http://schemas.microsoft.com/office/powerpoint/2010/main" val="30521767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1336" y="2252704"/>
            <a:ext cx="10661342" cy="2938509"/>
          </a:xfrm>
        </p:spPr>
        <p:txBody>
          <a:bodyPr>
            <a:normAutofit/>
          </a:bodyPr>
          <a:lstStyle/>
          <a:p>
            <a:r>
              <a:rPr lang="pl-PL" dirty="0"/>
              <a:t>Brak zrozumienia ze strony organizatorów usług,</a:t>
            </a:r>
          </a:p>
          <a:p>
            <a:r>
              <a:rPr lang="pl-PL" dirty="0"/>
              <a:t>Brak uregulowań prawnych, </a:t>
            </a:r>
          </a:p>
          <a:p>
            <a:r>
              <a:rPr lang="pl-PL" dirty="0"/>
              <a:t>Nastawienie na rozliczenie godzinowe – nie na efekt,</a:t>
            </a:r>
          </a:p>
          <a:p>
            <a:endParaRPr lang="pl-PL" dirty="0"/>
          </a:p>
        </p:txBody>
      </p:sp>
      <p:sp>
        <p:nvSpPr>
          <p:cNvPr id="6" name="Tytuł 1">
            <a:extLst>
              <a:ext uri="{FF2B5EF4-FFF2-40B4-BE49-F238E27FC236}">
                <a16:creationId xmlns:a16="http://schemas.microsoft.com/office/drawing/2014/main" xmlns="" id="{4B2125DB-5F50-53D6-9406-6F87F9EACF7F}"/>
              </a:ext>
            </a:extLst>
          </p:cNvPr>
          <p:cNvSpPr txBox="1">
            <a:spLocks/>
          </p:cNvSpPr>
          <p:nvPr/>
        </p:nvSpPr>
        <p:spPr>
          <a:xfrm>
            <a:off x="1621654" y="1415989"/>
            <a:ext cx="9144000" cy="6502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indent="0" algn="ctr">
              <a:buNone/>
            </a:pPr>
            <a:r>
              <a:rPr lang="pl-PL" sz="2400" b="1" dirty="0">
                <a:effectLst>
                  <a:outerShdw dist="38096" dir="2700000">
                    <a:srgbClr val="000000"/>
                  </a:outerShdw>
                </a:effectLst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USŁUGI SĄSIEDZKIE – bariery</a:t>
            </a:r>
          </a:p>
        </p:txBody>
      </p:sp>
    </p:spTree>
    <p:extLst>
      <p:ext uri="{BB962C8B-B14F-4D97-AF65-F5344CB8AC3E}">
        <p14:creationId xmlns:p14="http://schemas.microsoft.com/office/powerpoint/2010/main" val="2789330127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Symbol zastępczy zawartości 5">
            <a:extLst>
              <a:ext uri="{FF2B5EF4-FFF2-40B4-BE49-F238E27FC236}">
                <a16:creationId xmlns:a16="http://schemas.microsoft.com/office/drawing/2014/main" xmlns="" id="{DB6FBD8A-F9A1-E23B-259D-224DFD1AEBB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864528" y="1300629"/>
            <a:ext cx="6462944" cy="5417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86275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:a16="http://schemas.microsoft.com/office/drawing/2014/main" xmlns="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035" y="2006353"/>
            <a:ext cx="10515600" cy="2652528"/>
          </a:xfrm>
        </p:spPr>
        <p:txBody>
          <a:bodyPr>
            <a:normAutofit fontScale="70000" lnSpcReduction="20000"/>
          </a:bodyPr>
          <a:lstStyle/>
          <a:p>
            <a:pPr marL="0" indent="0" algn="ctr">
              <a:buNone/>
            </a:pPr>
            <a:endParaRPr lang="pl-PL" b="1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sz="5400" b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PROJEKT ZMIANY USTAWY:</a:t>
            </a:r>
          </a:p>
          <a:p>
            <a:pPr marL="0" indent="0" algn="ctr">
              <a:buNone/>
            </a:pPr>
            <a:r>
              <a:rPr lang="pl-PL" sz="5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dostępny jest na stronie fundacji LIBERTATEM</a:t>
            </a:r>
          </a:p>
          <a:p>
            <a:pPr marL="0" indent="0" algn="ctr">
              <a:buNone/>
            </a:pPr>
            <a:endParaRPr lang="pl-PL" sz="5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sz="5400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https://fundacjalibertatem.pl</a:t>
            </a:r>
          </a:p>
          <a:p>
            <a:pPr marL="0" indent="0" algn="ctr">
              <a:buNone/>
            </a:pPr>
            <a:endParaRPr lang="pl-PL" sz="5400" dirty="0"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193403424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ymbol zastępczy zawartości 4">
            <a:extLst>
              <a:ext uri="{FF2B5EF4-FFF2-40B4-BE49-F238E27FC236}">
                <a16:creationId xmlns="" xmlns:a16="http://schemas.microsoft.com/office/drawing/2014/main" id="{66F8111A-80B2-9E09-E538-1CA270DE7F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66398" y="1796415"/>
            <a:ext cx="11014740" cy="3805895"/>
          </a:xfrm>
        </p:spPr>
        <p:txBody>
          <a:bodyPr>
            <a:normAutofit fontScale="62500" lnSpcReduction="20000"/>
          </a:bodyPr>
          <a:lstStyle/>
          <a:p>
            <a:pPr marL="0" indent="0" algn="ctr">
              <a:buNone/>
            </a:pPr>
            <a:r>
              <a:rPr lang="pl-PL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 </a:t>
            </a:r>
            <a:r>
              <a:rPr lang="pl-PL" sz="34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DI nie jest celem samym w sobie, ale instrumentem służącym</a:t>
            </a:r>
          </a:p>
          <a:p>
            <a:pPr marL="0" indent="0" algn="ctr">
              <a:buNone/>
            </a:pPr>
            <a:r>
              <a:rPr lang="pl-PL" sz="3400" i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poprawie jakości życia osób </a:t>
            </a:r>
            <a:r>
              <a:rPr lang="pl-PL" sz="3400" i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mających trudności w samodzielnym funkcjonowaniu</a:t>
            </a:r>
          </a:p>
          <a:p>
            <a:pPr marL="0" indent="0" algn="ctr">
              <a:buNone/>
            </a:pPr>
            <a:endParaRPr lang="pl-PL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5400" b="1" dirty="0" smtClean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54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Dziękujemy </a:t>
            </a:r>
            <a:r>
              <a:rPr lang="pl-PL" sz="5400" b="1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za </a:t>
            </a:r>
            <a:r>
              <a:rPr lang="pl-PL" sz="54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uwagę</a:t>
            </a:r>
          </a:p>
          <a:p>
            <a:pPr marL="0" indent="0" algn="ctr">
              <a:buNone/>
            </a:pPr>
            <a:endParaRPr lang="pl-PL" sz="5400" b="1" dirty="0" smtClean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54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r>
              <a:rPr lang="pl-PL" sz="5100" dirty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hlinkClick r:id="rId2"/>
              </a:rPr>
              <a:t>https://</a:t>
            </a:r>
            <a:r>
              <a:rPr lang="pl-PL" sz="5100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  <a:hlinkClick r:id="rId2"/>
              </a:rPr>
              <a:t>www.youtube.com/watch?v=zksBmoenUkw</a:t>
            </a:r>
            <a:endParaRPr lang="pl-PL" sz="5100" dirty="0" smtClean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pl-PL" sz="5100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  <a:p>
            <a:endParaRPr lang="pl-PL" dirty="0"/>
          </a:p>
        </p:txBody>
      </p:sp>
    </p:spTree>
    <p:extLst>
      <p:ext uri="{BB962C8B-B14F-4D97-AF65-F5344CB8AC3E}">
        <p14:creationId xmlns:p14="http://schemas.microsoft.com/office/powerpoint/2010/main" val="2423923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760940"/>
            <a:ext cx="10515600" cy="3220699"/>
          </a:xfrm>
        </p:spPr>
        <p:txBody>
          <a:bodyPr>
            <a:normAutofit/>
          </a:bodyPr>
          <a:lstStyle/>
          <a:p>
            <a:pPr algn="ctr">
              <a:buFontTx/>
              <a:buChar char="-"/>
            </a:pPr>
            <a:r>
              <a:rPr lang="pl-PL" i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Alternatywa dla organizowania </a:t>
            </a:r>
            <a:r>
              <a:rPr lang="pl-PL" i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wsparcia w systemie polityki </a:t>
            </a:r>
            <a:r>
              <a:rPr lang="pl-PL" i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społecznej opartego </a:t>
            </a:r>
            <a:r>
              <a:rPr lang="pl-PL" i="1" dirty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na funkcjonowaniu dużych, publicznych </a:t>
            </a:r>
            <a:r>
              <a:rPr lang="pl-PL" i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instytucji opiekuńczych </a:t>
            </a:r>
          </a:p>
          <a:p>
            <a:pPr marL="0" indent="0" algn="ctr">
              <a:buNone/>
            </a:pPr>
            <a:r>
              <a:rPr lang="pl-PL" sz="1600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(M. Grewiński, J. Lizut, 2021)</a:t>
            </a:r>
          </a:p>
          <a:p>
            <a:pPr marL="0" indent="0" algn="ctr">
              <a:buNone/>
            </a:pPr>
            <a:endParaRPr lang="pl-PL" sz="1600" dirty="0" smtClean="0">
              <a:effectLst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 algn="ctr">
              <a:buNone/>
            </a:pPr>
            <a:r>
              <a:rPr lang="pl-PL" sz="2800" b="1" dirty="0" smtClean="0">
                <a:effectLst/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- </a:t>
            </a:r>
            <a:r>
              <a:rPr lang="pl-PL" b="1" dirty="0" smtClean="0">
                <a:latin typeface="Arimo" panose="020B0604020202020204" pitchFamily="34" charset="0"/>
                <a:ea typeface="Arimo" panose="020B0604020202020204" pitchFamily="34" charset="0"/>
                <a:cs typeface="Arimo" panose="020B0604020202020204" pitchFamily="34" charset="0"/>
              </a:rPr>
              <a:t>Proces przejścia od świadczeń udzielanych beneficjentom w długoterminowych instytucjach opiekuńczych do usług społecznych świadczonych w środowisku lokalnym</a:t>
            </a:r>
            <a:endParaRPr lang="pl-PL" sz="2800" b="1" dirty="0" smtClean="0">
              <a:effectLst/>
              <a:latin typeface="Arimo" panose="020B0604020202020204" pitchFamily="34" charset="0"/>
              <a:ea typeface="Arimo" panose="020B0604020202020204" pitchFamily="34" charset="0"/>
              <a:cs typeface="Arimo" panose="020B0604020202020204" pitchFamily="34" charset="0"/>
            </a:endParaRPr>
          </a:p>
          <a:p>
            <a:pPr marL="0" indent="0">
              <a:buNone/>
            </a:pPr>
            <a:endParaRPr lang="pl-PL" dirty="0"/>
          </a:p>
        </p:txBody>
      </p:sp>
      <p:sp>
        <p:nvSpPr>
          <p:cNvPr id="4" name="Tytuł 1">
            <a:extLst>
              <a:ext uri="{FF2B5EF4-FFF2-40B4-BE49-F238E27FC236}">
                <a16:creationId xmlns="" xmlns:a16="http://schemas.microsoft.com/office/drawing/2014/main" id="{051551B3-E657-2115-4EEF-58A0CBECBC1A}"/>
              </a:ext>
            </a:extLst>
          </p:cNvPr>
          <p:cNvSpPr txBox="1">
            <a:spLocks/>
          </p:cNvSpPr>
          <p:nvPr/>
        </p:nvSpPr>
        <p:spPr>
          <a:xfrm>
            <a:off x="614039" y="1301719"/>
            <a:ext cx="10963922" cy="1459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pl-PL" sz="32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Deinstytucjonalizacja (DI) </a:t>
            </a:r>
          </a:p>
          <a:p>
            <a:pPr algn="ctr"/>
            <a:r>
              <a:rPr lang="pl-PL" sz="3200" b="1" dirty="0" smtClean="0">
                <a:latin typeface="Arial" panose="020B0604020202020204" pitchFamily="34" charset="0"/>
                <a:ea typeface="Arimo" panose="020B0604020202020204" pitchFamily="34" charset="0"/>
                <a:cs typeface="Arial" panose="020B0604020202020204" pitchFamily="34" charset="0"/>
              </a:rPr>
              <a:t>- sposoby definiowania c.d.</a:t>
            </a:r>
            <a:endParaRPr lang="pl-PL" sz="3200" b="1" dirty="0">
              <a:latin typeface="Arial" panose="020B0604020202020204" pitchFamily="34" charset="0"/>
              <a:ea typeface="Arimo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3739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093" y="1344905"/>
            <a:ext cx="11629622" cy="4901348"/>
          </a:xfrm>
        </p:spPr>
        <p:txBody>
          <a:bodyPr>
            <a:normAutofit lnSpcReduction="10000"/>
          </a:bodyPr>
          <a:lstStyle/>
          <a:p>
            <a:pPr marL="0" lvl="0" indent="0" algn="ctr">
              <a:lnSpc>
                <a:spcPct val="80000"/>
              </a:lnSpc>
              <a:buNone/>
            </a:pPr>
            <a:r>
              <a:rPr lang="pl-PL" sz="24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Według Mirosława Grewińskiego i Joanny Lizut (2021), DI jest </a:t>
            </a:r>
            <a:r>
              <a:rPr lang="pl-PL" sz="2400" b="1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procesem obejmującym</a:t>
            </a:r>
            <a:r>
              <a:rPr lang="pl-PL" sz="24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:</a:t>
            </a:r>
          </a:p>
          <a:p>
            <a:pPr marL="0" lvl="0" indent="0" algn="ctr">
              <a:lnSpc>
                <a:spcPct val="80000"/>
              </a:lnSpc>
              <a:buNone/>
            </a:pPr>
            <a:endParaRPr lang="pl-PL" b="1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1. R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ozwój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obrębie społeczności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lokalnych </a:t>
            </a:r>
            <a:r>
              <a:rPr lang="pl-PL" sz="20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personalnych usług o </a:t>
            </a:r>
            <a:r>
              <a:rPr lang="pl-PL" sz="20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wysokiej jakości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które powinny zapobiegać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umieszczaniu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dzieci i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osób dorosłych w zakładach pomocy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społecznej.</a:t>
            </a:r>
            <a:endParaRPr lang="pl-PL" sz="20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2.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Systematyczne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wprowadzanie </a:t>
            </a:r>
            <a:r>
              <a:rPr lang="pl-PL" sz="20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planów </a:t>
            </a:r>
            <a:r>
              <a:rPr lang="pl-PL" sz="20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odchodzenia od dużych zakładów </a:t>
            </a:r>
            <a:r>
              <a:rPr lang="pl-PL" sz="20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opieki długoterminowej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w których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beneficjenci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są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odizolowani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od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społeczeństwa.</a:t>
            </a:r>
            <a:endParaRPr lang="pl-PL" sz="20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3.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Zapewnienie </a:t>
            </a:r>
            <a:r>
              <a:rPr lang="pl-PL" sz="20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powszechnej dostępności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podstawowych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usług w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dziedzinach takich jak: edukacja i szkolenia,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zatrudnienie, mieszkalnictwo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opieka zdrowotna oraz transport dla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wszystkich dzieci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i osób dorosłych potrzebujących wsparcia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</a:t>
            </a:r>
          </a:p>
          <a:p>
            <a:pPr marL="0" lvl="0" indent="0">
              <a:lnSpc>
                <a:spcPct val="80000"/>
              </a:lnSpc>
              <a:buNone/>
            </a:pPr>
            <a:endParaRPr lang="pl-PL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DI odnosi się do osób z różnymi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potrzebami, które wynikają z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okoliczności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indywidualnych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lub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sytuacyjnych. Do tych grup zalicza się zazwyczaj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r>
              <a:rPr lang="pl-P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osoby </a:t>
            </a:r>
            <a:r>
              <a:rPr lang="pl-PL" sz="2000" u="sng" dirty="0">
                <a:latin typeface="Arial" panose="020B0604020202020204" pitchFamily="34" charset="0"/>
                <a:cs typeface="Arial" panose="020B0604020202020204" pitchFamily="34" charset="0"/>
              </a:rPr>
              <a:t>starsze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(2) osoby z </a:t>
            </a:r>
            <a:r>
              <a:rPr lang="pl-P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niepełnosprawnościami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(3) </a:t>
            </a:r>
            <a:r>
              <a:rPr lang="pl-P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dzieci i młodzież </a:t>
            </a:r>
            <a:r>
              <a:rPr lang="pl-PL" sz="2000" u="sng" dirty="0">
                <a:latin typeface="Arial" panose="020B0604020202020204" pitchFamily="34" charset="0"/>
                <a:cs typeface="Arial" panose="020B0604020202020204" pitchFamily="34" charset="0"/>
              </a:rPr>
              <a:t>objętą pieczą zastępczą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(4) osoby 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w kryzysie </a:t>
            </a:r>
            <a:r>
              <a:rPr lang="pl-PL" sz="2000" u="sng" dirty="0">
                <a:latin typeface="Arial" panose="020B0604020202020204" pitchFamily="34" charset="0"/>
                <a:cs typeface="Arial" panose="020B0604020202020204" pitchFamily="34" charset="0"/>
              </a:rPr>
              <a:t>bezdomności</a:t>
            </a:r>
            <a:r>
              <a:rPr lang="pl-PL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pl-PL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(5) </a:t>
            </a:r>
            <a:r>
              <a:rPr lang="pl-P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osoby </a:t>
            </a:r>
            <a:r>
              <a:rPr lang="pl-PL" sz="2000" u="sng" dirty="0">
                <a:latin typeface="Arial" panose="020B0604020202020204" pitchFamily="34" charset="0"/>
                <a:cs typeface="Arial" panose="020B0604020202020204" pitchFamily="34" charset="0"/>
              </a:rPr>
              <a:t>z </a:t>
            </a:r>
            <a:r>
              <a:rPr lang="pl-PL" sz="2000" u="sng" dirty="0" smtClean="0">
                <a:latin typeface="Arial" panose="020B0604020202020204" pitchFamily="34" charset="0"/>
                <a:cs typeface="Arial" panose="020B0604020202020204" pitchFamily="34" charset="0"/>
              </a:rPr>
              <a:t>zaburzeniami psychicznymi </a:t>
            </a:r>
          </a:p>
          <a:p>
            <a:pPr marL="0" lvl="0" indent="0" algn="r">
              <a:lnSpc>
                <a:spcPct val="80000"/>
              </a:lnSpc>
              <a:buNone/>
            </a:pP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pl-PL" sz="1600" dirty="0">
                <a:latin typeface="Arial" panose="020B0604020202020204" pitchFamily="34" charset="0"/>
                <a:cs typeface="Arial" panose="020B0604020202020204" pitchFamily="34" charset="0"/>
              </a:rPr>
              <a:t>Grabowska i Wójcik 2021</a:t>
            </a:r>
            <a:r>
              <a:rPr lang="pl-PL" sz="1600" dirty="0" smtClean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pl-PL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100600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216" y="1326524"/>
            <a:ext cx="11633499" cy="4974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Źródła procesu DI:</a:t>
            </a: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Proces rozpoczął się w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latach 6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0. i 70.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ubiegłego wieku w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Stanach Zjednoczonych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w kontekście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postulatów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zmiany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sytuacji osób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uczestniczących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procesie terapii w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szpitalach psychiatrycznych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 </a:t>
            </a:r>
          </a:p>
          <a:p>
            <a:pPr marL="0" lvl="0" indent="0" algn="just">
              <a:lnSpc>
                <a:spcPct val="80000"/>
              </a:lnSpc>
              <a:buNone/>
            </a:pPr>
            <a:endParaRPr lang="pl-PL" sz="22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DI najszybciej rozwinął się w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obszarze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zdrowia (szczególnie w USA), gdzie oznacza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zapobieganie niepotrzebnemu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czy nadmiernemu umieszczaniu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osób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placówkach zamkniętych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(przede wszystkim zdrowotnych/psychiatrycznych). Pod wpływem raportów oraz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doniesień medialnych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zakwestionowano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zasadność funkcjonowania wielu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placówek i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ograniczono liczbę przebywających tam osób.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USA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ciągu dwóch dekad (lata 60. i 70. XX w.)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zmniejszono liczbę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osób przebywających w zakładach opiekuńczych o niemalże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¾.</a:t>
            </a:r>
          </a:p>
          <a:p>
            <a:pPr marL="0" lvl="0" indent="0" algn="just">
              <a:lnSpc>
                <a:spcPct val="80000"/>
              </a:lnSpc>
              <a:buNone/>
            </a:pPr>
            <a:endParaRPr lang="pl-PL" sz="16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Słownik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„Gerontologii społecznej”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określa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DI 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jako przemyślany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proces celowego zmniejszania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liczby pacjentów </a:t>
            </a:r>
            <a:r>
              <a:rPr lang="pl-PL" sz="22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instytucjach opiekuńczych lub w szpitalach przeznaczonych dla osób przewlekle </a:t>
            </a:r>
            <a:r>
              <a:rPr lang="pl-PL" sz="22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chorych</a:t>
            </a:r>
            <a:r>
              <a:rPr lang="pl-PL" sz="22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 </a:t>
            </a:r>
            <a:r>
              <a:rPr lang="pl-PL" sz="22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(Zych 2001).</a:t>
            </a:r>
            <a:endParaRPr lang="pl-PL" sz="22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pl-PL" sz="22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867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216" y="1326524"/>
            <a:ext cx="11633499" cy="497472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pl-PL" b="1" dirty="0" smtClean="0">
                <a:effectLst>
                  <a:outerShdw dist="38096" dir="2700000">
                    <a:srgbClr val="000000"/>
                  </a:outerShdw>
                </a:effectLst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Źródła procesu DI c.d.:</a:t>
            </a:r>
          </a:p>
          <a:p>
            <a:pPr marL="0" indent="0" algn="ctr">
              <a:buNone/>
            </a:pPr>
            <a:endParaRPr lang="pl-PL" sz="1000" b="1" dirty="0" smtClean="0">
              <a:effectLst>
                <a:outerShdw dist="38096" dir="2700000">
                  <a:srgbClr val="000000"/>
                </a:outerShdw>
              </a:effectLst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Jednocześnie w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krajach Europy Zachodniej opisywano negatywne następstwa długoterminowego przebywania w typowych instytucjach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opiekuńczych (np. </a:t>
            </a:r>
            <a:r>
              <a:rPr lang="pl-PL" sz="24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pogorszenie kondycji psychicznej i zdrowotnej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),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co ostatecznie doprowadziło do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opracowania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i wdrażania programów rekonstrukcji europejskich rozwiązań w obszarze opiekuńczym osób niesamodzielnych. </a:t>
            </a:r>
            <a:endParaRPr lang="pl-PL" sz="24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Mimo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tego, że wciąż na gruncie nauki toczą się dyskusje czy proces ten, powinien obejmować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przede wszystkim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działania na rzecz </a:t>
            </a:r>
            <a:r>
              <a:rPr lang="pl-PL" sz="24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poprawy funkcjonowania różnego typu placówek czy też stopniową ich likwidację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potencjalne korzyści z nim związane nie tylko nie są kwestionowane, ale stały się </a:t>
            </a:r>
            <a:r>
              <a:rPr lang="pl-PL" sz="24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jednym z celów polityki unijnej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</a:t>
            </a:r>
          </a:p>
          <a:p>
            <a:pPr marL="0" lvl="0" indent="0" algn="just">
              <a:lnSpc>
                <a:spcPct val="80000"/>
              </a:lnSpc>
              <a:buNone/>
            </a:pPr>
            <a:endParaRPr lang="pl-PL" sz="12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Jedno z kluczowych źródeł procesu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DI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sprowadza się do postulatu, iż </a:t>
            </a:r>
            <a:r>
              <a:rPr lang="pl-PL" sz="24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każdy człowiek powinien mieć możliwość udziału w funkcjonowaniu w wybranej przez siebie społeczności </a:t>
            </a:r>
            <a:r>
              <a:rPr lang="pl-PL" sz="24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lokalnej.</a:t>
            </a:r>
            <a:endParaRPr lang="pl-PL" sz="2400" u="sng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pl-PL" sz="2400" u="sng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>
              <a:lnSpc>
                <a:spcPct val="80000"/>
              </a:lnSpc>
              <a:buNone/>
            </a:pPr>
            <a:endParaRPr lang="pl-PL" sz="2600" dirty="0" smtClean="0">
              <a:latin typeface="Arimo" pitchFamily="34"/>
              <a:ea typeface="Arimo" pitchFamily="34"/>
              <a:cs typeface="Arimo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356971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5216" y="1262130"/>
            <a:ext cx="11633499" cy="5280338"/>
          </a:xfrm>
        </p:spPr>
        <p:txBody>
          <a:bodyPr>
            <a:normAutofit fontScale="92500" lnSpcReduction="10000"/>
          </a:bodyPr>
          <a:lstStyle/>
          <a:p>
            <a:pPr marL="0" indent="0" algn="ctr">
              <a:buNone/>
            </a:pPr>
            <a:r>
              <a:rPr lang="pl-PL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Przypadek Danii </a:t>
            </a:r>
            <a:r>
              <a:rPr lang="pl-PL" sz="17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</a:t>
            </a:r>
            <a:r>
              <a:rPr lang="pl-PL" sz="17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wzór, ale i przypadek radykalny</a:t>
            </a:r>
            <a:r>
              <a:rPr lang="pl-PL" sz="17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czasie II wojny światowej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Danii powstały początki służby publicznej zwanej „zastępczyniami gospodyni domowej”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</a:t>
            </a:r>
            <a:r>
              <a:rPr lang="pl-PL" sz="2000" i="1" dirty="0" err="1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homemaker</a:t>
            </a:r>
            <a:r>
              <a:rPr lang="pl-PL" sz="2000" i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 </a:t>
            </a:r>
            <a:r>
              <a:rPr lang="pl-PL" sz="2000" i="1" dirty="0" err="1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substitute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). Cel: wsparcie domowe w sytuacji gdy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gospodyni miała trudności z powodu porodu lub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choroby;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1949 r. usługa ta stała się stały element duńskiej polityki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społecznej (finansowanej z budżetu gminy i państwa);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latach 50-tych gminy zaczęły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dodatkowo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wysyłać „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zastępczynie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gospodyni domowej”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osób starszych,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które miały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trudności z radzeniem sobie w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domu;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1958 r. uchwalono ustawę o ubezpieczeniach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społecznych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</a:t>
            </a:r>
            <a:r>
              <a:rPr lang="pl-PL" sz="2000" i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Folkeforsikring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 gdzie pomoc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domowa dla osób starszych została prawnie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zapisana jako zadanie gminy;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latach 60. pojawiają się pierwsze raporty o wyższej wartości wsparcia w środowisku lokalnym niż w instytucji;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1976 r.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przyjęto ustawę o pomocy społecznej, która m.in. scaliła służby społeczne wspierające osoby we własnych domostwach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Powstała „służba pomocy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omowej”. Wszystkie </a:t>
            </a:r>
            <a:r>
              <a:rPr lang="pl-PL" sz="20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gminy </a:t>
            </a: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zostały zobowiązane do diagnozowania potrzeb oraz zagwarantowanie wsparcia w środowisku. Gminy miały określać dostawców usług pomocy domowej. 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 1988 r. ustawowy zakaz powoływania nowych domów pomocy społecznej dla osób starszych.</a:t>
            </a:r>
          </a:p>
          <a:p>
            <a:pPr lvl="0" algn="just">
              <a:lnSpc>
                <a:spcPct val="80000"/>
              </a:lnSpc>
              <a:buFontTx/>
              <a:buChar char="-"/>
            </a:pPr>
            <a:r>
              <a:rPr lang="pl-PL" sz="20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Obecnie w Danii jest jedna z najniższych liczby łóżek w opiece stacjonarnej w przeliczeniu na 1000 osób w wieku 65 lat i więcej oraz silnie rozwinięte usługi społeczne na poziomie lokalnym. </a:t>
            </a:r>
          </a:p>
        </p:txBody>
      </p:sp>
    </p:spTree>
    <p:extLst>
      <p:ext uri="{BB962C8B-B14F-4D97-AF65-F5344CB8AC3E}">
        <p14:creationId xmlns:p14="http://schemas.microsoft.com/office/powerpoint/2010/main" val="1556032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>
            <a:extLst>
              <a:ext uri="{FF2B5EF4-FFF2-40B4-BE49-F238E27FC236}">
                <a16:creationId xmlns="" xmlns:a16="http://schemas.microsoft.com/office/drawing/2014/main" id="{039B980C-C94B-A95E-9C20-8CD6F1617F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7577" y="1473694"/>
            <a:ext cx="11655381" cy="4827557"/>
          </a:xfrm>
        </p:spPr>
        <p:txBody>
          <a:bodyPr>
            <a:noAutofit/>
          </a:bodyPr>
          <a:lstStyle/>
          <a:p>
            <a:pPr marL="0" lvl="0" indent="0" algn="ctr">
              <a:lnSpc>
                <a:spcPct val="80000"/>
              </a:lnSpc>
              <a:buNone/>
            </a:pPr>
            <a:r>
              <a:rPr lang="pl-PL" sz="2400" b="1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Główne argumenty na rzecz rozwoju procesu DI:</a:t>
            </a:r>
            <a:endParaRPr lang="pl-PL" sz="2400" b="1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1.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Doświadczenia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wielu krajów wskazują na to, że sposób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zapewniania opieki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i wsparcia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usługami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świadczonymi na poziomie rodziny i społeczności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lokalnych </a:t>
            </a:r>
            <a:r>
              <a:rPr lang="pl-PL" sz="24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przynosi pozytywne rezultaty jeśli chodzi o beneficjentów i sprzyja rozwijaniu III sektora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</a:t>
            </a:r>
            <a:endParaRPr lang="pl-PL" sz="24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2. Systemy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opieki środowiskowej i wsparcia w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społecznościach lokalnych </a:t>
            </a:r>
            <a:r>
              <a:rPr lang="pl-PL" sz="2400" u="sng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zapewniają poszanowanie praw, godności, potrzeb </a:t>
            </a:r>
            <a:r>
              <a:rPr lang="pl-PL" sz="24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oraz woli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każdej osoby oraz jej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rodziny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.</a:t>
            </a:r>
            <a:endParaRPr lang="pl-PL" sz="24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just">
              <a:lnSpc>
                <a:spcPct val="80000"/>
              </a:lnSpc>
              <a:buNone/>
            </a:pP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3.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Dzieci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, osoby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 niepełnosprawnościami oraz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osoby starsze, mają bardzo różne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potrzeby w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zakresie opieki.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Uważa się, że w </a:t>
            </a:r>
            <a:r>
              <a:rPr lang="pl-PL" sz="2400" u="sng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środowisko lokalne efektywniej zaspokaja potrzeby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każdej </a:t>
            </a:r>
            <a:r>
              <a:rPr lang="pl-PL" sz="24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grupy </a:t>
            </a:r>
            <a:r>
              <a:rPr lang="pl-PL" sz="24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użytkowników.</a:t>
            </a:r>
            <a:endParaRPr lang="pl-PL" sz="2400" dirty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r">
              <a:lnSpc>
                <a:spcPct val="80000"/>
              </a:lnSpc>
              <a:buNone/>
            </a:pPr>
            <a:endParaRPr lang="pl-PL" sz="12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  <a:p>
            <a:pPr marL="0" lvl="0" indent="0" algn="r">
              <a:lnSpc>
                <a:spcPct val="80000"/>
              </a:lnSpc>
              <a:buNone/>
            </a:pPr>
            <a:r>
              <a:rPr lang="pl-PL" sz="16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(</a:t>
            </a:r>
            <a:r>
              <a:rPr lang="pl-PL" sz="16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Opinia </a:t>
            </a:r>
            <a:r>
              <a:rPr lang="pl-PL" sz="16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„Europejskiego </a:t>
            </a:r>
            <a:r>
              <a:rPr lang="pl-PL" sz="16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Komitetu </a:t>
            </a:r>
            <a:r>
              <a:rPr lang="pl-PL" sz="16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Ekonomiczno-Społecznego</a:t>
            </a:r>
          </a:p>
          <a:p>
            <a:pPr marL="0" lvl="0" indent="0" algn="r">
              <a:lnSpc>
                <a:spcPct val="80000"/>
              </a:lnSpc>
              <a:buNone/>
            </a:pPr>
            <a:r>
              <a:rPr lang="pl-PL" sz="16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 w </a:t>
            </a:r>
            <a:r>
              <a:rPr lang="pl-PL" sz="16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sprawie długoterminowej opieki społecznej oraz </a:t>
            </a:r>
            <a:r>
              <a:rPr lang="pl-PL" sz="1600" dirty="0" smtClean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deinstytucjonalizacji”, 2015</a:t>
            </a:r>
            <a:r>
              <a:rPr lang="pl-PL" sz="1600" dirty="0">
                <a:latin typeface="Arial" panose="020B0604020202020204" pitchFamily="34" charset="0"/>
                <a:ea typeface="Arimo" pitchFamily="34"/>
                <a:cs typeface="Arial" panose="020B0604020202020204" pitchFamily="34" charset="0"/>
              </a:rPr>
              <a:t>).</a:t>
            </a:r>
            <a:endParaRPr lang="pl-PL" sz="1600" dirty="0" smtClean="0">
              <a:latin typeface="Arial" panose="020B0604020202020204" pitchFamily="34" charset="0"/>
              <a:ea typeface="Arimo" pitchFamily="34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190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Pakiet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1958</Words>
  <Application>Microsoft Office PowerPoint</Application>
  <PresentationFormat>Panoramiczny</PresentationFormat>
  <Paragraphs>192</Paragraphs>
  <Slides>36</Slides>
  <Notes>0</Notes>
  <HiddenSlides>0</HiddenSlides>
  <MMClips>0</MMClips>
  <ScaleCrop>false</ScaleCrop>
  <HeadingPairs>
    <vt:vector size="6" baseType="variant">
      <vt:variant>
        <vt:lpstr>Używane czcionki</vt:lpstr>
      </vt:variant>
      <vt:variant>
        <vt:i4>6</vt:i4>
      </vt:variant>
      <vt:variant>
        <vt:lpstr>Motyw</vt:lpstr>
      </vt:variant>
      <vt:variant>
        <vt:i4>1</vt:i4>
      </vt:variant>
      <vt:variant>
        <vt:lpstr>Tytuły slajdów</vt:lpstr>
      </vt:variant>
      <vt:variant>
        <vt:i4>36</vt:i4>
      </vt:variant>
    </vt:vector>
  </HeadingPairs>
  <TitlesOfParts>
    <vt:vector size="43" baseType="lpstr">
      <vt:lpstr>Arial</vt:lpstr>
      <vt:lpstr>Arimo</vt:lpstr>
      <vt:lpstr>Calibri</vt:lpstr>
      <vt:lpstr>Calibri Light</vt:lpstr>
      <vt:lpstr>Gentium Plus</vt:lpstr>
      <vt:lpstr>Times New Roman</vt:lpstr>
      <vt:lpstr>Motyw pakietu Office</vt:lpstr>
      <vt:lpstr>Konferencja regionalna „Deinstytucjonalizacja usług społecznych – dobre praktyki”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  <vt:lpstr>Prezentacja programu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Działania Fundacji Flexi Mind</dc:title>
  <dc:creator>Iwona</dc:creator>
  <cp:lastModifiedBy>Konto Microsoft</cp:lastModifiedBy>
  <cp:revision>67</cp:revision>
  <dcterms:created xsi:type="dcterms:W3CDTF">2022-04-21T07:02:10Z</dcterms:created>
  <dcterms:modified xsi:type="dcterms:W3CDTF">2022-05-26T21:26:54Z</dcterms:modified>
</cp:coreProperties>
</file>