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notesMasterIdLst>
    <p:notesMasterId r:id="rId34"/>
  </p:notesMasterIdLst>
  <p:sldIdLst>
    <p:sldId id="256" r:id="rId2"/>
    <p:sldId id="334" r:id="rId3"/>
    <p:sldId id="303" r:id="rId4"/>
    <p:sldId id="305" r:id="rId5"/>
    <p:sldId id="364" r:id="rId6"/>
    <p:sldId id="342" r:id="rId7"/>
    <p:sldId id="260" r:id="rId8"/>
    <p:sldId id="344" r:id="rId9"/>
    <p:sldId id="345" r:id="rId10"/>
    <p:sldId id="308" r:id="rId11"/>
    <p:sldId id="371" r:id="rId12"/>
    <p:sldId id="309" r:id="rId13"/>
    <p:sldId id="339" r:id="rId14"/>
    <p:sldId id="348" r:id="rId15"/>
    <p:sldId id="366" r:id="rId16"/>
    <p:sldId id="369" r:id="rId17"/>
    <p:sldId id="299" r:id="rId18"/>
    <p:sldId id="340" r:id="rId19"/>
    <p:sldId id="347" r:id="rId20"/>
    <p:sldId id="300" r:id="rId21"/>
    <p:sldId id="370" r:id="rId22"/>
    <p:sldId id="312" r:id="rId23"/>
    <p:sldId id="349" r:id="rId24"/>
    <p:sldId id="313" r:id="rId25"/>
    <p:sldId id="365" r:id="rId26"/>
    <p:sldId id="314" r:id="rId27"/>
    <p:sldId id="350" r:id="rId28"/>
    <p:sldId id="368" r:id="rId29"/>
    <p:sldId id="351" r:id="rId30"/>
    <p:sldId id="367" r:id="rId31"/>
    <p:sldId id="316" r:id="rId32"/>
    <p:sldId id="275" r:id="rId33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259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4D54E-F30F-4D69-8A44-9F0A2288D10D}" type="datetimeFigureOut">
              <a:rPr lang="pl-PL" smtClean="0"/>
              <a:t>03.03.2026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6789"/>
            <a:ext cx="5438140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5659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9750"/>
            <a:ext cx="2945659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2F817-9B2A-4ED3-B954-192545BFCB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9222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781EA-A9D6-4103-9F4E-9A3A77B992C2}" type="datetimeFigureOut">
              <a:rPr lang="pl-PL" smtClean="0"/>
              <a:pPr/>
              <a:t>03.03.2026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BC63C-452C-4E56-B9F7-239DFFCB4C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221150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781EA-A9D6-4103-9F4E-9A3A77B992C2}" type="datetimeFigureOut">
              <a:rPr lang="pl-PL" smtClean="0"/>
              <a:pPr/>
              <a:t>03.03.2026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BC63C-452C-4E56-B9F7-239DFFCB4C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2001338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781EA-A9D6-4103-9F4E-9A3A77B992C2}" type="datetimeFigureOut">
              <a:rPr lang="pl-PL" smtClean="0"/>
              <a:pPr/>
              <a:t>03.03.2026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BC63C-452C-4E56-B9F7-239DFFCB4C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620657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781EA-A9D6-4103-9F4E-9A3A77B992C2}" type="datetimeFigureOut">
              <a:rPr lang="pl-PL" smtClean="0"/>
              <a:pPr/>
              <a:t>03.03.2026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BC63C-452C-4E56-B9F7-239DFFCB4CC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757291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781EA-A9D6-4103-9F4E-9A3A77B992C2}" type="datetimeFigureOut">
              <a:rPr lang="pl-PL" smtClean="0"/>
              <a:pPr/>
              <a:t>03.03.2026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BC63C-452C-4E56-B9F7-239DFFCB4C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368659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781EA-A9D6-4103-9F4E-9A3A77B992C2}" type="datetimeFigureOut">
              <a:rPr lang="pl-PL" smtClean="0"/>
              <a:pPr/>
              <a:t>03.03.2026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BC63C-452C-4E56-B9F7-239DFFCB4C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331778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781EA-A9D6-4103-9F4E-9A3A77B992C2}" type="datetimeFigureOut">
              <a:rPr lang="pl-PL" smtClean="0"/>
              <a:pPr/>
              <a:t>03.03.2026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BC63C-452C-4E56-B9F7-239DFFCB4C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4711089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781EA-A9D6-4103-9F4E-9A3A77B992C2}" type="datetimeFigureOut">
              <a:rPr lang="pl-PL" smtClean="0"/>
              <a:pPr/>
              <a:t>03.03.2026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BC63C-452C-4E56-B9F7-239DFFCB4C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0283172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781EA-A9D6-4103-9F4E-9A3A77B992C2}" type="datetimeFigureOut">
              <a:rPr lang="pl-PL" smtClean="0"/>
              <a:pPr/>
              <a:t>03.03.2026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BC63C-452C-4E56-B9F7-239DFFCB4C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176049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781EA-A9D6-4103-9F4E-9A3A77B992C2}" type="datetimeFigureOut">
              <a:rPr lang="pl-PL" smtClean="0"/>
              <a:pPr/>
              <a:t>03.03.2026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BC63C-452C-4E56-B9F7-239DFFCB4C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333763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781EA-A9D6-4103-9F4E-9A3A77B992C2}" type="datetimeFigureOut">
              <a:rPr lang="pl-PL" smtClean="0"/>
              <a:pPr/>
              <a:t>03.03.2026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BC63C-452C-4E56-B9F7-239DFFCB4C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004343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781EA-A9D6-4103-9F4E-9A3A77B992C2}" type="datetimeFigureOut">
              <a:rPr lang="pl-PL" smtClean="0"/>
              <a:pPr/>
              <a:t>03.03.2026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BC63C-452C-4E56-B9F7-239DFFCB4C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4393154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781EA-A9D6-4103-9F4E-9A3A77B992C2}" type="datetimeFigureOut">
              <a:rPr lang="pl-PL" smtClean="0"/>
              <a:pPr/>
              <a:t>03.03.2026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BC63C-452C-4E56-B9F7-239DFFCB4C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12570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781EA-A9D6-4103-9F4E-9A3A77B992C2}" type="datetimeFigureOut">
              <a:rPr lang="pl-PL" smtClean="0"/>
              <a:pPr/>
              <a:t>03.03.2026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BC63C-452C-4E56-B9F7-239DFFCB4C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730092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781EA-A9D6-4103-9F4E-9A3A77B992C2}" type="datetimeFigureOut">
              <a:rPr lang="pl-PL" smtClean="0"/>
              <a:pPr/>
              <a:t>03.03.2026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BC63C-452C-4E56-B9F7-239DFFCB4C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166996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781EA-A9D6-4103-9F4E-9A3A77B992C2}" type="datetimeFigureOut">
              <a:rPr lang="pl-PL" smtClean="0"/>
              <a:pPr/>
              <a:t>03.03.2026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BC63C-452C-4E56-B9F7-239DFFCB4C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382009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781EA-A9D6-4103-9F4E-9A3A77B992C2}" type="datetimeFigureOut">
              <a:rPr lang="pl-PL" smtClean="0"/>
              <a:pPr/>
              <a:t>03.03.2026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BC63C-452C-4E56-B9F7-239DFFCB4C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8087347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1D781EA-A9D6-4103-9F4E-9A3A77B992C2}" type="datetimeFigureOut">
              <a:rPr lang="pl-PL" smtClean="0"/>
              <a:pPr/>
              <a:t>03.03.2026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4DBC63C-452C-4E56-B9F7-239DFFCB4C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731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</p:sldLayoutIdLst>
  <p:transition spd="slow">
    <p:wipe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959903" y="5740224"/>
            <a:ext cx="2848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70C0"/>
                </a:solidFill>
              </a:rPr>
              <a:t>PPIS w Łańcucie</a:t>
            </a:r>
          </a:p>
          <a:p>
            <a:r>
              <a:rPr lang="pl-PL" sz="2000" b="1" dirty="0">
                <a:solidFill>
                  <a:srgbClr val="0070C0"/>
                </a:solidFill>
              </a:rPr>
              <a:t>Anna Skóra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1756B942-D037-4388-A317-03122AECDF63}"/>
              </a:ext>
            </a:extLst>
          </p:cNvPr>
          <p:cNvSpPr/>
          <p:nvPr/>
        </p:nvSpPr>
        <p:spPr>
          <a:xfrm>
            <a:off x="2121308" y="2037215"/>
            <a:ext cx="7704856" cy="29731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pl-PL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OCENA STANU SANITARNEGO </a:t>
            </a:r>
            <a:br>
              <a:rPr lang="pl-PL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pl-PL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 SYTUACJI EPIDEMIOLOGICZNEJ POWIATU ŁAŃCUCKIEGO </a:t>
            </a:r>
            <a:br>
              <a:rPr lang="pl-PL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pl-PL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 ROKU 2025</a:t>
            </a:r>
          </a:p>
        </p:txBody>
      </p:sp>
      <p:pic>
        <p:nvPicPr>
          <p:cNvPr id="5" name="Obraz 3">
            <a:extLst>
              <a:ext uri="{FF2B5EF4-FFF2-40B4-BE49-F238E27FC236}">
                <a16:creationId xmlns:a16="http://schemas.microsoft.com/office/drawing/2014/main" id="{B2A0762E-489B-4EA7-9714-A997E07BD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873" y="513484"/>
            <a:ext cx="1463727" cy="144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24739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DAE0AD-E477-4A8E-AC89-B6839FE2D13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6653" y="1740274"/>
            <a:ext cx="10618694" cy="438430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pl-PL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roku 2025 na  terenie powiatu łańcuckiego, zarejestrowanych  i objętych monitoringiem zostało 16 wodociągów zbiorowego zaopatrzenia w wodę. Grupę wodociągów stanowi 14 wodociągów sieciowych, 2 wodociągi zakładowe.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pl-PL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ubiegłym roku wydano 2 decyzje dotyczące podjęcia działań naprawczych w związku </a:t>
            </a:r>
            <a:br>
              <a:rPr lang="pl-PL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 wystąpieniem w badanych próbkach wody wodociągowej bakterii gr. Coli.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pl-PL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Zgodnie z przepisami prawa jakość wody w nadzorowanych wodociągach na koniec roku 2025 oceniona została jako dobra, odpowiadająca wymaganiom rozporządzenia. Dokonując oceny jakości  wody w poszczególnych wodociągach należy zaznaczyć, że wszystkie bazują na ujęciach studni głębinowych – wierconych, przy jednoczesnej całkowitej automatyzacji bezobsługowego cyklu uzdatniania wody surowej. 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pl-PL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Z wody produkowanej przez nadzorowane wodociągi korzysta 98,9% mieszkańców powiatu łańcuckiego. 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endParaRPr lang="pl-PL" sz="1800" cap="none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DFD25505-48EE-4E2C-923F-5BE1A76DB1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9975" y="217183"/>
            <a:ext cx="9563100" cy="1143000"/>
          </a:xfrm>
        </p:spPr>
        <p:txBody>
          <a:bodyPr anchorCtr="1">
            <a:norm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OCENA STANU SANITARNEGO I SYTUACJI EPIDEMIOLOGICZNEJ POWIATU ŁAŃCUCKIEGO W ROKU 202</a:t>
            </a:r>
            <a:r>
              <a:rPr lang="pl-PL"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5</a:t>
            </a:r>
            <a:endParaRPr sz="2400" b="1" dirty="0">
              <a:solidFill>
                <a:srgbClr val="F15151"/>
              </a:solidFill>
              <a:effectLst>
                <a:outerShdw dist="20323" dir="1799338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442083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5EADF-F6FC-82D8-D0BD-5D93A593F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3352412-279E-541B-6C3F-1F94F5C82D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6653" y="1740274"/>
            <a:ext cx="10618694" cy="438430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pl-PL" sz="18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Studnie publiczne znajdujące się na terenie miasta Łańcuta, stanowią niezależne źródło zaopatrzenia w wodę dla okolicznych mieszkańców, wykorzystywane najczęściej w okresie letnim lub chwilowej awarii sieci wodociągowej. Próbki wody z niniejszych studni pobierane są raz do roku (miesiąc maj) i badane wyłącznie </a:t>
            </a:r>
            <a:br>
              <a:rPr lang="pl-PL" sz="18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zakresie składu mikrobiologicznego. </a:t>
            </a:r>
            <a:r>
              <a:rPr lang="pl-PL" sz="1800" b="1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Jakość wody w niniejszych studniach nie odpowiada wymogom wody przeznaczonej do spożycia przez ludzi.</a:t>
            </a:r>
            <a:r>
              <a:rPr lang="pl-PL" sz="18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Jednakże są okresowo dezynfekowane przez administratora Łańcucki Zakład Komunalny, przez co skład mikrobiologiczny utrzymywany jest zgodnie z obowiązującymi normami. Studnie te są trudne w technicznym utrzymaniu przez administratora, gdyż systematycznie ulegają dewastacji. </a:t>
            </a:r>
          </a:p>
          <a:p>
            <a:pPr marL="0" indent="0" algn="just">
              <a:lnSpc>
                <a:spcPct val="107000"/>
              </a:lnSpc>
              <a:spcBef>
                <a:spcPts val="600"/>
              </a:spcBef>
              <a:buNone/>
            </a:pPr>
            <a:r>
              <a:rPr lang="pl-PL" sz="18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STP-1  Łańcut, ul 29 Listopada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pl-PL" sz="18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STP-2  Łańcut, ul. Osiedle Gen. Maczka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pl-PL" sz="18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STP-4  Łańcut, ul. Podzamcze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pl-PL" sz="18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STP-6  Łańcut, Osiedle Podwale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pl-PL" sz="18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STP-7  Łańcut, Osiedle Armii Krajowej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endParaRPr lang="pl-PL" sz="1800" cap="none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B87149D5-1569-73C1-4624-2AF7263250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9975" y="217183"/>
            <a:ext cx="9563100" cy="1143000"/>
          </a:xfrm>
        </p:spPr>
        <p:txBody>
          <a:bodyPr anchorCtr="1">
            <a:norm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OCENA STANU SANITARNEGO I SYTUACJI EPIDEMIOLOGICZNEJ POWIATU ŁAŃCUCKIEGO W ROKU 202</a:t>
            </a:r>
            <a:r>
              <a:rPr lang="pl-PL"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5</a:t>
            </a:r>
            <a:endParaRPr sz="2400" b="1" dirty="0">
              <a:solidFill>
                <a:srgbClr val="F15151"/>
              </a:solidFill>
              <a:effectLst>
                <a:outerShdw dist="20323" dir="1799338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892649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0B044D-1DE4-4197-A4AC-2700962A95F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0100" y="1795145"/>
            <a:ext cx="10591800" cy="4348480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pl-PL" sz="18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Baseny publiczne objęte monitoringiem na terenie powiatu to Kryta pływalnia MOSiR Łańcut oraz dwa baseny odkryte działające tylko w sezonie letnim (Łańcut i Wysoka). 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pl-PL" sz="18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Nadzór nad jakością wody w nieckach basenowych zgodnie z Rozporządzeniem Ministra Zdrowia z dnia 9 listopada 2015 r. w sprawie wymagań jakim powinna odpowiadać woda na pływalniach (Dz. U. z 2022, poz. 1230) prowadzą administratorzy basenów. Systematyczny pobór próbek wody z niecek basenowych basenu krytego prowadzi MOSiR Łańcut, natomiast ocenę jakości wody dokonuje PPIS w Łańcucie na podstawie przedstawionych wyników oraz własnej analizy dokonywanej raz w roku. Badania laboratoryjne wody w nieckach basenów odkrytych wykonywane są przez Państwową Inspekcję Sanitarną przed rozpoczęciem ich działalności, po  zgłoszeniu przez administratorów gotowości otwarcia sezonu letniego i w trakcie jego trwania. Administratorem basenu w miejscowości Wysoka jest Urząd Gminy w Łańcucie, natomiast basen usytuowany w Łańcucie przy ul. Składowej administruje MOSiR Łańcut. Obowiązkiem administratorów jest regularne badanie jakości wody w nieckach basenowych z częstotliwością i zakresem zgodnym z powołanym we wstępie rozporządzeniem. 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pl-PL" sz="1800" cap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Bezpośrednio po zakończeniu sezonu kąpielowego 2025 rozpoczęto przebudowę basenu na Wysokiej na krytą pływalnię.</a:t>
            </a:r>
            <a:endParaRPr lang="pl-PL" sz="1800" cap="none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9083262D-1AD8-42EE-870C-4DC58CFA93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9975" y="217183"/>
            <a:ext cx="9563100" cy="1143000"/>
          </a:xfrm>
        </p:spPr>
        <p:txBody>
          <a:bodyPr anchorCtr="1">
            <a:norm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OCENA STANU SANITARNEGO I SYTUACJI EPIDEMIOLOGICZNEJ POWIATU ŁAŃCUCKIEGO W ROKU 202</a:t>
            </a:r>
            <a:r>
              <a:rPr lang="pl-PL"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5</a:t>
            </a:r>
            <a:endParaRPr sz="2400" b="1" dirty="0">
              <a:solidFill>
                <a:srgbClr val="F15151"/>
              </a:solidFill>
              <a:effectLst>
                <a:outerShdw dist="20323" dir="1799338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9484093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6C7914-EF1A-4FA9-B4A9-DA731703E41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7034" y="1752251"/>
            <a:ext cx="10857931" cy="488856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pl-PL" sz="18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Dział Higieny Komunalnej PSSE Łańcut prowadzi nadzór i kontrolę sanitarną obiektów użyteczności publicznej, do których zaliczamy :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18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obiekty noclegowo – hotelarskie (17),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18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zakłady fryzjerskie  (62),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18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zakłady kosmetyczne (51),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18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zakłady odnowy biologicznej (4),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18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inne zakłady, w których są świadczone łącznie więcej niż jedna z usług fryzjerskie, kosmetyczne, odnowy biologicznej, tatuażu (12)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18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ustępy publiczne, obiekty sportowe, tereny rekreacyjne, cmentarze, domy przedpogrzebowe oraz środki transportu do przewozu zwłok. 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18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Łącznie tut. Inspektor Sanitarny nadzoruje 225 obiektów użyteczności publicznej.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18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Sukcesywnie z roku na rok obiekty podnoszą standard wyposażenia jak i wykończenia pomieszczeń. Ocenie poddano również zapewnienie właściwego poziomu bezpieczeństwa zdrowotnego klientów w zakresie wymogów higienicznych poprzez stosowanie procedur zapewniających ochronę przed zakażeniami i chorobami zakaźnymi. Zdecydowana większość skontrolowanych zakładów użyteczności publicznej została oceniona na koniec roku  2025 jako dobra, jedynie  1 zakład fryzjerski (Barber) oceniono ze złym stanem sanitarno-higienicznym.</a:t>
            </a:r>
          </a:p>
          <a:p>
            <a:pPr marL="0" indent="0" algn="just">
              <a:spcBef>
                <a:spcPts val="0"/>
              </a:spcBef>
              <a:buNone/>
            </a:pPr>
            <a:endParaRPr lang="pl-PL" sz="1800" cap="none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FA97D432-97ED-46E3-BF2E-49DB797753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9975" y="217183"/>
            <a:ext cx="9563100" cy="1143000"/>
          </a:xfrm>
        </p:spPr>
        <p:txBody>
          <a:bodyPr anchorCtr="1">
            <a:norm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OCENA STANU SANITARNEGO I SYTUACJI EPIDEMIOLOGICZNEJ POWIATU ŁAŃCUCKIEGO W ROKU 202</a:t>
            </a:r>
            <a:r>
              <a:rPr lang="pl-PL"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5</a:t>
            </a:r>
            <a:endParaRPr sz="2400" b="1" dirty="0">
              <a:solidFill>
                <a:srgbClr val="F15151"/>
              </a:solidFill>
              <a:effectLst>
                <a:outerShdw dist="20323" dir="1799338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5064738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380F9-B159-E694-9F5E-2AB60BC45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AB3EE1E3-1332-F855-E53A-C1B8DA429DC0}"/>
              </a:ext>
            </a:extLst>
          </p:cNvPr>
          <p:cNvSpPr txBox="1"/>
          <p:nvPr/>
        </p:nvSpPr>
        <p:spPr>
          <a:xfrm>
            <a:off x="6427260" y="2116928"/>
            <a:ext cx="3694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cap="none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Salon Pielęgnacji Urody w Soninie</a:t>
            </a:r>
            <a:endParaRPr lang="pl-PL" b="1" dirty="0">
              <a:solidFill>
                <a:schemeClr val="bg1"/>
              </a:solidFill>
            </a:endParaRPr>
          </a:p>
        </p:txBody>
      </p:sp>
      <p:pic>
        <p:nvPicPr>
          <p:cNvPr id="17" name="Obraz 16" descr="Obraz zawierający na wolnym powietrzu, scena, zima, tekst">
            <a:extLst>
              <a:ext uri="{FF2B5EF4-FFF2-40B4-BE49-F238E27FC236}">
                <a16:creationId xmlns:a16="http://schemas.microsoft.com/office/drawing/2014/main" id="{695D0EFB-8389-7939-A3AF-85B903AB8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333" y="0"/>
            <a:ext cx="9589334" cy="6852576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81365B0D-8924-F5FF-6BC6-B441A822B77C}"/>
              </a:ext>
            </a:extLst>
          </p:cNvPr>
          <p:cNvSpPr txBox="1"/>
          <p:nvPr/>
        </p:nvSpPr>
        <p:spPr>
          <a:xfrm>
            <a:off x="6329855" y="189185"/>
            <a:ext cx="4374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/>
              <a:t>BarberHood</a:t>
            </a:r>
            <a:r>
              <a:rPr lang="pl-PL" sz="2000" b="1" dirty="0"/>
              <a:t> ul. Kościuszki 17 b, Łańcut</a:t>
            </a:r>
          </a:p>
        </p:txBody>
      </p:sp>
    </p:spTree>
    <p:extLst>
      <p:ext uri="{BB962C8B-B14F-4D97-AF65-F5344CB8AC3E}">
        <p14:creationId xmlns:p14="http://schemas.microsoft.com/office/powerpoint/2010/main" val="1539817233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625E9-D451-7909-E97A-E1F7A6ACB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0C4B1000-D3EF-40AE-DF15-E3D48723D4BF}"/>
              </a:ext>
            </a:extLst>
          </p:cNvPr>
          <p:cNvSpPr txBox="1"/>
          <p:nvPr/>
        </p:nvSpPr>
        <p:spPr>
          <a:xfrm>
            <a:off x="6427260" y="2116928"/>
            <a:ext cx="3694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cap="none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Salon Pielęgnacji Urody w Soninie</a:t>
            </a:r>
            <a:endParaRPr lang="pl-PL" b="1" dirty="0">
              <a:solidFill>
                <a:schemeClr val="bg1"/>
              </a:solidFill>
            </a:endParaRPr>
          </a:p>
        </p:txBody>
      </p:sp>
      <p:pic>
        <p:nvPicPr>
          <p:cNvPr id="5" name="Obraz 4" descr="Obraz zawierający tekst, śnieg, na wolnym powietrzu, budynek">
            <a:extLst>
              <a:ext uri="{FF2B5EF4-FFF2-40B4-BE49-F238E27FC236}">
                <a16:creationId xmlns:a16="http://schemas.microsoft.com/office/drawing/2014/main" id="{75ECDE07-1DAA-15D4-743E-7913478A7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649" y="0"/>
            <a:ext cx="10378701" cy="6858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8D6597E-185A-CD1E-A96C-82A0FB66A2E7}"/>
              </a:ext>
            </a:extLst>
          </p:cNvPr>
          <p:cNvSpPr txBox="1"/>
          <p:nvPr/>
        </p:nvSpPr>
        <p:spPr>
          <a:xfrm>
            <a:off x="906649" y="6227378"/>
            <a:ext cx="5975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/>
              <a:t>Craft</a:t>
            </a:r>
            <a:r>
              <a:rPr lang="pl-PL" sz="2000" b="1" dirty="0"/>
              <a:t> Barber Shop ul. Grunwaldzka 2, Łańcut</a:t>
            </a:r>
          </a:p>
        </p:txBody>
      </p:sp>
    </p:spTree>
    <p:extLst>
      <p:ext uri="{BB962C8B-B14F-4D97-AF65-F5344CB8AC3E}">
        <p14:creationId xmlns:p14="http://schemas.microsoft.com/office/powerpoint/2010/main" val="1108553120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budynek, okno, niebo&#10;&#10;Zawartość wygenerowana przez AI może być niepoprawna.">
            <a:extLst>
              <a:ext uri="{FF2B5EF4-FFF2-40B4-BE49-F238E27FC236}">
                <a16:creationId xmlns:a16="http://schemas.microsoft.com/office/drawing/2014/main" id="{4D19FD2B-D51F-BFB7-A350-29232EAC4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79" y="0"/>
            <a:ext cx="11497441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CFABBB1-36F6-3D11-05E0-5C18505BABAE}"/>
              </a:ext>
            </a:extLst>
          </p:cNvPr>
          <p:cNvSpPr txBox="1"/>
          <p:nvPr/>
        </p:nvSpPr>
        <p:spPr>
          <a:xfrm>
            <a:off x="1891861" y="409902"/>
            <a:ext cx="4800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 Studio tatuażu ul. Piłsudskiego 19, Łańcut</a:t>
            </a:r>
          </a:p>
        </p:txBody>
      </p:sp>
    </p:spTree>
    <p:extLst>
      <p:ext uri="{BB962C8B-B14F-4D97-AF65-F5344CB8AC3E}">
        <p14:creationId xmlns:p14="http://schemas.microsoft.com/office/powerpoint/2010/main" val="849948258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7225BC2-DFC5-4C36-AC43-37F31C72CDE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6634" y="1781175"/>
            <a:ext cx="11138731" cy="458152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7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2025 roku w powiecie łańcuckim w rejestrze zakładów podlegających urzędowej kontroli żywności znajdowało się  łącznie 1370 zakłady produkujące lub wprowadzające do obrotu środki spożywcze  oraz  materiały i wyroby  do kontaktu z żywnością. Zakłady produkcji żywności to głównie: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7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 wytwórnie lodów i automaty do produkcji – 10,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7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 piekarnie – 18,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7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 ciastkarnie – 17,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7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 zakłady zbożowo-młynarskie – 3,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7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 wytwórnie wód gazowanych – 1,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7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 przetwórnie owocowo-warzywne – 6,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7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 zakład spirytusowy – 1,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7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 browar – 2,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7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 wytwórnia wyrobów cukierniczych – 1,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7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 inne wytwórnie żywności – 9 (663 – produkcja pierwotna, RHD – 24).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7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 nadzorem pionu Higieny Żywności i Żywienia w 2025r. największą liczbę stanowią obiekty obrotu żywnością: sklepy spożywcze - 189, w tym supermarkety i dyskonty spożywcze - 40, magazyny hurtowe – 27, targowiska – 3,  zakłady żywienia zbiorowego typu otwartego – 149, typu zamkniętego (w tym stołówki w szkołach i przedszkolach) – 107.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l-PL" sz="17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8B7E8D5F-58CB-4457-953B-A0C31ABFFE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6013" y="274638"/>
            <a:ext cx="9563100" cy="1143000"/>
          </a:xfrm>
        </p:spPr>
        <p:txBody>
          <a:bodyPr anchorCtr="1">
            <a:norm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OCENA STANU SANITARNEGO I SYTUACJI EPIDEMIOLOGICZNEJ POWIATU ŁAŃCUCKIEGO W ROKU 202</a:t>
            </a:r>
            <a:r>
              <a:rPr lang="pl-PL"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5</a:t>
            </a:r>
            <a:endParaRPr sz="2400" b="1" dirty="0">
              <a:solidFill>
                <a:srgbClr val="F15151"/>
              </a:solidFill>
              <a:effectLst>
                <a:outerShdw dist="20323" dir="1799338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6110132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7225BC2-DFC5-4C36-AC43-37F31C72CDE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6634" y="1781175"/>
            <a:ext cx="11138731" cy="480218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2025 r. przeprowadzono łącznie 624 kontrole stanu sanitarnego obiektów, zatwierdzono, wpisano do rejestru - 100 nowopowstałych zakładów.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Postępowanie karno-administracyjne: w 2025 r. nałożono 4 mandatów karnych na kwotę 800zł, wydano 297 decyzji administracyjnych i nakazano podjęcie działań naprawczych.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Zauważalna jest sukcesywna poprawa stanu techniczno-sanitarnego obiektów poprzez modernizację  oraz nowe inwestycje.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roku sprawozdawczym pobrano w ramach monitoringu i urzędowej kontroli żywności 217 próbek żywności i materiałów do kontaktu z żywnością. Przeprowadzona analiza laboratoryjna w 2 próbkach wykazała jakość zdrowotną niezgodną z wymaganiami określonymi w przepisach prawa żywnościowego.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2025 roku przeprowadzono łącznie 94 kontrole w zakresie granicznej kontroli żywności i materiałów do kontaktu z żywnością. Oceniono 1323 partii żywności. Wydano 114 świadectw spełnienia wymagań zdrowotnych towarów objętych kontrolą graniczną: napoje alkoholowe (piwo), wyroby cukiernicze, suszone owoce i nasiona.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2025 roku do PPIS w Łańcucie wpłynęło 41 powiadomień w ramach w/w systemu RASFF (dot. środków spożywczych z różnych grup – suplementy diety, słodycze, nabiał,  mięso, materiały do kontaktu z żywnością). W każdym przypadku przeprowadzono postępowanie kontrolne w sumie 102, celem wyeliminowania z obrotu handlowego produktów stanowiących zagrożenie dla życia lub zdrowia człowieka. 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8B7E8D5F-58CB-4457-953B-A0C31ABFFE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6013" y="274638"/>
            <a:ext cx="9563100" cy="1143000"/>
          </a:xfrm>
        </p:spPr>
        <p:txBody>
          <a:bodyPr anchorCtr="1">
            <a:norm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OCENA STANU SANITARNEGO I SYTUACJI EPIDEMIOLOGICZNEJ POWIATU ŁAŃCUCKIEGO W ROKU 202</a:t>
            </a:r>
            <a:r>
              <a:rPr lang="pl-PL"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5</a:t>
            </a:r>
            <a:endParaRPr sz="2400" b="1" dirty="0">
              <a:solidFill>
                <a:srgbClr val="F15151"/>
              </a:solidFill>
              <a:effectLst>
                <a:outerShdw dist="20323" dir="1799338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2543547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CE115-F700-23CE-2A32-CDD6D8D1F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8AF7D8D-E3B9-6595-8163-BA59B51CB7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2699" y="230910"/>
            <a:ext cx="11166602" cy="424873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 Chleba w Rakszawie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pl-PL" sz="17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pl-PL" sz="17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pl-PL" sz="17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az 7" descr="Obraz zawierający chleb, w pomieszczeniu, piekarnia, Wypieki">
            <a:extLst>
              <a:ext uri="{FF2B5EF4-FFF2-40B4-BE49-F238E27FC236}">
                <a16:creationId xmlns:a16="http://schemas.microsoft.com/office/drawing/2014/main" id="{CAD4B8B7-246C-8A64-9345-1D282141A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596" y="924667"/>
            <a:ext cx="5853404" cy="5933333"/>
          </a:xfrm>
          <a:prstGeom prst="rect">
            <a:avLst/>
          </a:prstGeom>
        </p:spPr>
      </p:pic>
      <p:pic>
        <p:nvPicPr>
          <p:cNvPr id="11" name="Obraz 10" descr="Obraz zawierający tekst, na wolnym powietrzu, niebo, drzewo">
            <a:extLst>
              <a:ext uri="{FF2B5EF4-FFF2-40B4-BE49-F238E27FC236}">
                <a16:creationId xmlns:a16="http://schemas.microsoft.com/office/drawing/2014/main" id="{EC15DB5D-4F35-556B-98E8-0C0C39F14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6" y="924667"/>
            <a:ext cx="6714286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91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541D37F4-FB9E-BCCE-4249-0FB83166C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759" y="1321308"/>
            <a:ext cx="4091152" cy="5536692"/>
          </a:xfrm>
          <a:prstGeom prst="rect">
            <a:avLst/>
          </a:prstGeom>
          <a:noFill/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3651DD8-94D9-0B18-3165-C7A47529B487}"/>
              </a:ext>
            </a:extLst>
          </p:cNvPr>
          <p:cNvSpPr txBox="1"/>
          <p:nvPr/>
        </p:nvSpPr>
        <p:spPr>
          <a:xfrm>
            <a:off x="599089" y="1970689"/>
            <a:ext cx="62160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Realizację statutowych zadań zapewnia ciągły </a:t>
            </a:r>
            <a:b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systematyczny monitoring stanu sanitarno-epidemiologicznego nadzorowanych podmiotów handlu, usług i produkcji, działalności leczniczej, działalności oświatowej, turystyki i obiektów sportowych oraz transportu.</a:t>
            </a:r>
          </a:p>
          <a:p>
            <a:pPr algn="just"/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zasięgu nadzoru Państwowego Powiatowego Inspektora Sanitarnego w Łańcucie znajdują się:</a:t>
            </a:r>
          </a:p>
          <a:p>
            <a:pPr algn="just"/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− miasto: Łańcut;</a:t>
            </a:r>
          </a:p>
          <a:p>
            <a:pPr algn="just"/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− gmina miejska:  Łańcut,</a:t>
            </a:r>
          </a:p>
          <a:p>
            <a:pPr algn="just"/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− gminy wiejskie: Białobrzegi, Czarna, Łańcut, Markowa, Rakszawa, Żołynia. 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26D62788-7925-0BE9-7008-CF69DF6133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6013" y="274638"/>
            <a:ext cx="9563100" cy="1143000"/>
          </a:xfrm>
        </p:spPr>
        <p:txBody>
          <a:bodyPr anchorCtr="1">
            <a:norm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OCENA STANU SANITARNEGO I SYTUACJI EPIDEMIOLOGICZNEJ POWIATU ŁAŃCUCKIEGO W ROKU 202</a:t>
            </a:r>
            <a:r>
              <a:rPr lang="pl-PL"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5</a:t>
            </a:r>
            <a:endParaRPr sz="2400" b="1" dirty="0">
              <a:solidFill>
                <a:srgbClr val="F15151"/>
              </a:solidFill>
              <a:effectLst>
                <a:outerShdw dist="20323" dir="1799338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2027606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117B60-F106-4194-A9B9-DD5E9DA83A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981200"/>
            <a:ext cx="10363826" cy="3809999"/>
          </a:xfrm>
        </p:spPr>
        <p:txBody>
          <a:bodyPr/>
          <a:lstStyle/>
          <a:p>
            <a:pPr marL="0" indent="0" algn="just">
              <a:buNone/>
            </a:pPr>
            <a:endParaRPr lang="pl-PL" cap="none" dirty="0"/>
          </a:p>
          <a:p>
            <a:pPr marL="0" indent="0" algn="just">
              <a:buNone/>
            </a:pPr>
            <a:endParaRPr lang="pl-PL" cap="none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BCF3FC7-E4AA-4E65-922B-50483C785D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6013" y="274638"/>
            <a:ext cx="9563100" cy="1143000"/>
          </a:xfrm>
        </p:spPr>
        <p:txBody>
          <a:bodyPr anchorCtr="1">
            <a:norm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OCENA STANU SANITARNEGO I SYTUACJI EPIDEMIOLOGICZNEJ POWIATU ŁAŃCUCKIEGO W ROKU 202</a:t>
            </a:r>
            <a:r>
              <a:rPr lang="pl-PL"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5</a:t>
            </a:r>
            <a:endParaRPr sz="2400" b="1" dirty="0">
              <a:solidFill>
                <a:srgbClr val="F15151"/>
              </a:solidFill>
              <a:effectLst>
                <a:outerShdw dist="20323" dir="1799338">
                  <a:srgbClr val="000000"/>
                </a:outerShdw>
              </a:effectLst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8DF9CB3-2000-48DC-A3E0-13653255CD08}"/>
              </a:ext>
            </a:extLst>
          </p:cNvPr>
          <p:cNvSpPr txBox="1"/>
          <p:nvPr/>
        </p:nvSpPr>
        <p:spPr>
          <a:xfrm>
            <a:off x="600501" y="1417638"/>
            <a:ext cx="11122925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700" dirty="0">
                <a:effectLst/>
                <a:latin typeface="Google Sans"/>
                <a:ea typeface="Calibri" panose="020F0502020204030204" pitchFamily="34" charset="0"/>
              </a:rPr>
              <a:t>W 2025r. nadzorem objęto </a:t>
            </a:r>
            <a:r>
              <a:rPr lang="pl-PL" sz="1700" dirty="0">
                <a:latin typeface="Google Sans"/>
                <a:ea typeface="Calibri" panose="020F0502020204030204" pitchFamily="34" charset="0"/>
              </a:rPr>
              <a:t>100</a:t>
            </a:r>
            <a:r>
              <a:rPr lang="pl-PL" sz="1700" dirty="0">
                <a:effectLst/>
                <a:latin typeface="Google Sans"/>
                <a:ea typeface="Calibri" panose="020F0502020204030204" pitchFamily="34" charset="0"/>
              </a:rPr>
              <a:t> placówek oświatowo-wychowawczych.</a:t>
            </a:r>
            <a:r>
              <a:rPr lang="pl-PL" sz="1700" dirty="0">
                <a:effectLst/>
                <a:latin typeface="Google Sans"/>
                <a:ea typeface="Calibri" panose="020F0502020204030204" pitchFamily="34" charset="0"/>
                <a:cs typeface="Times New Roman" panose="02020603050405020304" pitchFamily="18" charset="0"/>
              </a:rPr>
              <a:t> Dział Higieny Dzieci i Młodzieży PSSE </a:t>
            </a:r>
            <a:br>
              <a:rPr lang="pl-PL" sz="1700" dirty="0">
                <a:effectLst/>
                <a:latin typeface="Google Sans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700" dirty="0">
                <a:effectLst/>
                <a:latin typeface="Google Sans"/>
                <a:ea typeface="Calibri" panose="020F0502020204030204" pitchFamily="34" charset="0"/>
                <a:cs typeface="Times New Roman" panose="02020603050405020304" pitchFamily="18" charset="0"/>
              </a:rPr>
              <a:t>w Łańcucie współpracuje z przedstawicielami jednostek samorządowych na terenie powiatu łańcuckiego, tj. Wójtami Gmin, Burmistrzem Miasta Łańcuta, Starostą Powiatowym w Łańcucie. </a:t>
            </a:r>
          </a:p>
          <a:p>
            <a:pPr algn="just"/>
            <a:r>
              <a:rPr lang="pl-PL" sz="1700" dirty="0">
                <a:latin typeface="Google Sans"/>
                <a:ea typeface="Calibri" panose="020F0502020204030204" pitchFamily="34" charset="0"/>
                <a:cs typeface="Times New Roman" panose="02020603050405020304" pitchFamily="18" charset="0"/>
              </a:rPr>
              <a:t>W 2025r. dział Higieny Dzieci i Młodzieży w Łańcucie sprawował nadzór nad warunkami higieniczno – sanitarnymi w placówkach oświatowo – wychowawczych, opiekuńczych, wypoczynku i rekreacji dzieci i młodzieży. </a:t>
            </a:r>
          </a:p>
          <a:p>
            <a:pPr algn="just"/>
            <a:r>
              <a:rPr lang="pl-PL" sz="1700" dirty="0">
                <a:latin typeface="Google Sans"/>
                <a:ea typeface="Calibri" panose="020F0502020204030204" pitchFamily="34" charset="0"/>
                <a:cs typeface="Times New Roman" panose="02020603050405020304" pitchFamily="18" charset="0"/>
              </a:rPr>
              <a:t>W 2025r. skontrolowano 81 placówek nauczania i wychowania funkcjonujące na terenie powiatu łańcuckiego – uczęszczało do nich w sumie 14 200 uczniów. Ogółem przeprowadzono 122 kontrole. </a:t>
            </a:r>
          </a:p>
          <a:p>
            <a:pPr algn="just"/>
            <a:r>
              <a:rPr lang="pl-PL" sz="1700" dirty="0">
                <a:latin typeface="Google Sans"/>
                <a:ea typeface="Calibri" panose="020F0502020204030204" pitchFamily="34" charset="0"/>
                <a:cs typeface="Times New Roman" panose="02020603050405020304" pitchFamily="18" charset="0"/>
              </a:rPr>
              <a:t>W 2025r. wśród nadzorowanych obiektów brak było budynków nieprzystosowanych oraz w złym stanie (technicznym i higienicznym).</a:t>
            </a:r>
          </a:p>
          <a:p>
            <a:pPr algn="just"/>
            <a:r>
              <a:rPr lang="pl-PL" sz="1700" dirty="0">
                <a:latin typeface="Google Sans"/>
                <a:ea typeface="Calibri" panose="020F0502020204030204" pitchFamily="34" charset="0"/>
                <a:cs typeface="Times New Roman" panose="02020603050405020304" pitchFamily="18" charset="0"/>
              </a:rPr>
              <a:t>Dział HDiM w 2025r. prowadził również nadzór nad placówkami wypoczynku i rekreacji–skontrolowano 5 turnusów  wypoczynku zimowego oraz 22 turnusy wypoczynku letniego dzieci i młodzieży, w których uczestniczyło w sumie 1 310  dzieci i młodzieży. W trakcie ich trwania nie stwierdzono naruszeń wymogów sanitarno – higienicznych. Wszystkie placówki posiadają zaopatrzenie w wodę z wodociągu – publicznego (zdecydowana większość) lub lokalnego; kanalizację centralną.</a:t>
            </a:r>
          </a:p>
          <a:p>
            <a:pPr algn="just"/>
            <a:r>
              <a:rPr lang="pl-PL" sz="1700" dirty="0">
                <a:effectLst/>
                <a:latin typeface="Google Sans"/>
                <a:ea typeface="Calibri" panose="020F0502020204030204" pitchFamily="34" charset="0"/>
                <a:cs typeface="Times New Roman" panose="02020603050405020304" pitchFamily="18" charset="0"/>
              </a:rPr>
              <a:t>W 2025 r. Państwowy Powiatowy Inspektor Sanitarny w Łańcucie wydał 2 decyzje określające ilość miejsc dla dzieci w dwóch żłobkach. Warunki pobytu dzieci i młodzieży w placówkach nauczania i wychowania w 2025r. ocenia się jako dobre.</a:t>
            </a:r>
          </a:p>
          <a:p>
            <a:pPr algn="just"/>
            <a:r>
              <a:rPr lang="pl-PL" sz="1700" dirty="0">
                <a:latin typeface="Google Sans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pl-PL" sz="1700" dirty="0">
                <a:effectLst/>
                <a:latin typeface="Google Sans"/>
                <a:ea typeface="Calibri" panose="020F0502020204030204" pitchFamily="34" charset="0"/>
                <a:cs typeface="Times New Roman" panose="02020603050405020304" pitchFamily="18" charset="0"/>
              </a:rPr>
              <a:t>owo powstałe w 2025r. placówk</a:t>
            </a:r>
            <a:r>
              <a:rPr lang="pl-PL" sz="1700" dirty="0">
                <a:latin typeface="Google Sans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pl-PL" sz="1700" dirty="0">
                <a:effectLst/>
                <a:latin typeface="Google Sans"/>
                <a:ea typeface="Calibri" panose="020F0502020204030204" pitchFamily="34" charset="0"/>
                <a:cs typeface="Times New Roman" panose="02020603050405020304" pitchFamily="18" charset="0"/>
              </a:rPr>
              <a:t> na terenie powiatu łańcuckiego:</a:t>
            </a: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pl-PL" dirty="0"/>
              <a:t>Niepubliczny Żłobek „Jaś i Małgosia” w Albigowej,</a:t>
            </a: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pl-PL" dirty="0"/>
              <a:t>Terapeutyczny Punkt Przedszkolny „Nibylandia” w Łańcucie.</a:t>
            </a: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endParaRPr lang="pl-PL" dirty="0">
              <a:effectLst/>
              <a:latin typeface="Google San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107071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na wolnym powietrzu, okno, budynek&#10;&#10;Zawartość wygenerowana przez AI może być niepoprawna.">
            <a:extLst>
              <a:ext uri="{FF2B5EF4-FFF2-40B4-BE49-F238E27FC236}">
                <a16:creationId xmlns:a16="http://schemas.microsoft.com/office/drawing/2014/main" id="{BB233100-E391-9753-14EC-6C6B11CC8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828" y="0"/>
            <a:ext cx="9159766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90DF3-47EA-118A-1744-459A10E8CC12}"/>
              </a:ext>
            </a:extLst>
          </p:cNvPr>
          <p:cNvSpPr txBox="1"/>
          <p:nvPr/>
        </p:nvSpPr>
        <p:spPr>
          <a:xfrm>
            <a:off x="6526924" y="0"/>
            <a:ext cx="3878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Terapeutyczny Punkt Przedszkolny</a:t>
            </a:r>
          </a:p>
          <a:p>
            <a:pPr algn="ctr"/>
            <a:r>
              <a:rPr lang="pl-PL" sz="2000" b="1" dirty="0"/>
              <a:t>„</a:t>
            </a:r>
            <a:r>
              <a:rPr lang="pl-PL" sz="2000" b="1" dirty="0" err="1"/>
              <a:t>Nibylandia</a:t>
            </a:r>
            <a:r>
              <a:rPr lang="pl-PL" sz="2000" b="1" dirty="0"/>
              <a:t>” w Łańcucie</a:t>
            </a:r>
          </a:p>
        </p:txBody>
      </p:sp>
    </p:spTree>
    <p:extLst>
      <p:ext uri="{BB962C8B-B14F-4D97-AF65-F5344CB8AC3E}">
        <p14:creationId xmlns:p14="http://schemas.microsoft.com/office/powerpoint/2010/main" val="4119716026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08EC55B-5F67-476E-94D1-5CF53CAF544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2763" y="1638300"/>
            <a:ext cx="11166474" cy="4791075"/>
          </a:xfrm>
        </p:spPr>
        <p:txBody>
          <a:bodyPr>
            <a:noAutofit/>
          </a:bodyPr>
          <a:lstStyle/>
          <a:p>
            <a:pPr marL="0" indent="0" algn="just">
              <a:lnSpc>
                <a:spcPct val="95000"/>
              </a:lnSpc>
              <a:spcBef>
                <a:spcPts val="0"/>
              </a:spcBef>
              <a:buNone/>
            </a:pP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roku 2025 objęto nadzorem </a:t>
            </a:r>
            <a:r>
              <a:rPr lang="pl-PL" sz="1600" cap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85</a:t>
            </a: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zakładów pracy. Przeprowadzono 138 kontroli oceny bezpieczeństwa i warunków zdrowotnych środowiska pracy w nadzorowanych obiektach.</a:t>
            </a:r>
          </a:p>
          <a:p>
            <a:pPr marL="0" indent="0" algn="just">
              <a:lnSpc>
                <a:spcPct val="95000"/>
              </a:lnSpc>
              <a:spcBef>
                <a:spcPts val="0"/>
              </a:spcBef>
              <a:buNone/>
            </a:pP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 analizy narażenia zawodowego wynika, że wielu pracowników eksponowanych było na jeden lub kilka czynników szkodliwych dla zdrowia w stężeniach przekraczających dopuszczalne normy higieniczne.</a:t>
            </a:r>
          </a:p>
          <a:p>
            <a:pPr marL="0" indent="0" algn="just">
              <a:lnSpc>
                <a:spcPct val="95000"/>
              </a:lnSpc>
              <a:spcBef>
                <a:spcPts val="0"/>
              </a:spcBef>
              <a:buNone/>
            </a:pP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Pracownicy narażeni byli na następujące czynniki środowiska pracy:</a:t>
            </a:r>
          </a:p>
          <a:p>
            <a:pPr marL="0" indent="0" algn="just">
              <a:lnSpc>
                <a:spcPct val="95000"/>
              </a:lnSpc>
              <a:spcBef>
                <a:spcPts val="0"/>
              </a:spcBef>
              <a:buNone/>
            </a:pP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 ponadnormatywny hałas,</a:t>
            </a:r>
          </a:p>
          <a:p>
            <a:pPr marL="0" indent="0" algn="just">
              <a:lnSpc>
                <a:spcPct val="95000"/>
              </a:lnSpc>
              <a:spcBef>
                <a:spcPts val="0"/>
              </a:spcBef>
              <a:buNone/>
            </a:pP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 ponadnormatywne zapylenie,</a:t>
            </a:r>
          </a:p>
          <a:p>
            <a:pPr marL="0" indent="0" algn="just">
              <a:lnSpc>
                <a:spcPct val="95000"/>
              </a:lnSpc>
              <a:spcBef>
                <a:spcPts val="0"/>
              </a:spcBef>
              <a:buNone/>
            </a:pP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 pracę w przekroczonych normatywach czynników chemicznych,</a:t>
            </a:r>
          </a:p>
          <a:p>
            <a:pPr marL="0" indent="0" algn="just">
              <a:lnSpc>
                <a:spcPct val="95000"/>
              </a:lnSpc>
              <a:spcBef>
                <a:spcPts val="0"/>
              </a:spcBef>
              <a:buNone/>
            </a:pP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 czynniki rakotwórcze,</a:t>
            </a:r>
          </a:p>
          <a:p>
            <a:pPr marL="0" indent="0" algn="just">
              <a:lnSpc>
                <a:spcPct val="95000"/>
              </a:lnSpc>
              <a:spcBef>
                <a:spcPts val="0"/>
              </a:spcBef>
              <a:buNone/>
            </a:pP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 czynniki biologiczne.</a:t>
            </a:r>
          </a:p>
          <a:p>
            <a:pPr marL="0" indent="0" algn="just">
              <a:lnSpc>
                <a:spcPct val="95000"/>
              </a:lnSpc>
              <a:spcBef>
                <a:spcPts val="0"/>
              </a:spcBef>
              <a:buNone/>
            </a:pP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Wydano 13 decyzji dotyczących obniżenia stężeń i natężeń czynników szkodliwych. Pracodawcy poprawiają warunki pracy poprzez: zmianę lokalizacji stanowisk pracy (przenoszenie do nowych hal), odizolowanie stanowisk pracy o warunkach szczególnie szkodliwych od pozostałych ekranami ochronnymi, modernizację lub wymianę parku maszynowego, stosowanie skuteczniejszej wentylacji ogólnej i stanowiskowej, automatyzację procesów produkcyjnych. W celu zmniejszenia narażenia pracowników na ponadnormatywne natężenie hałasu prowadzona jest rotacja pracowników na stanowiskach pracy.</a:t>
            </a:r>
          </a:p>
          <a:p>
            <a:pPr marL="0" indent="0" algn="just">
              <a:lnSpc>
                <a:spcPct val="95000"/>
              </a:lnSpc>
              <a:spcBef>
                <a:spcPts val="0"/>
              </a:spcBef>
              <a:buNone/>
            </a:pP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 stanowiskach pracy, gdzie brak jest możliwości obniżenia natężenia hałasu do wartości bezpiecznych (80 </a:t>
            </a:r>
            <a:r>
              <a:rPr lang="pl-PL" sz="1600" cap="none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dB</a:t>
            </a: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pracownicy wyposażani są w ochrony słuchu. Sprawdzano, czy ochrony słuchu, zgodnie z wymogami, posiadają znak CE gwarantujący spełnienie wszystkich wymogów prawnych. Ponadto zwracano uwagę na zakres tłumienności ochron słuchu.    </a:t>
            </a:r>
          </a:p>
          <a:p>
            <a:pPr marL="0" indent="0" algn="just">
              <a:lnSpc>
                <a:spcPct val="95000"/>
              </a:lnSpc>
              <a:spcBef>
                <a:spcPts val="0"/>
              </a:spcBef>
              <a:buNone/>
            </a:pPr>
            <a:endParaRPr lang="pl-PL" sz="1950" dirty="0">
              <a:latin typeface="+mj-lt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5D1BA08E-D843-42F2-87D0-4AAF98D422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6013" y="274638"/>
            <a:ext cx="9563100" cy="1143000"/>
          </a:xfrm>
        </p:spPr>
        <p:txBody>
          <a:bodyPr anchorCtr="1">
            <a:norm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OCENA STANU SANITARNEGO I SYTUACJI EPIDEMIOLOGICZNEJ POWIATU ŁAŃCUCKIEGO W ROKU 202</a:t>
            </a:r>
            <a:r>
              <a:rPr lang="pl-PL"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5</a:t>
            </a:r>
            <a:endParaRPr sz="2400" b="1" dirty="0">
              <a:solidFill>
                <a:srgbClr val="F15151"/>
              </a:solidFill>
              <a:effectLst>
                <a:outerShdw dist="20323" dir="1799338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4560847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141B5-60CD-2A8B-E941-AE594625C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E25CF7F-49B6-327A-E4E1-9E70C71AC6F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2763" y="1515470"/>
            <a:ext cx="11166474" cy="4791075"/>
          </a:xfrm>
        </p:spPr>
        <p:txBody>
          <a:bodyPr>
            <a:noAutofit/>
          </a:bodyPr>
          <a:lstStyle/>
          <a:p>
            <a:pPr marL="0" indent="0" algn="just">
              <a:lnSpc>
                <a:spcPct val="95000"/>
              </a:lnSpc>
              <a:spcBef>
                <a:spcPts val="0"/>
              </a:spcBef>
              <a:buNone/>
            </a:pPr>
            <a:r>
              <a:rPr lang="pl-PL" sz="1600" b="1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Czynniki biologiczne w środowisku pracy</a:t>
            </a:r>
          </a:p>
          <a:p>
            <a:pPr marL="0" indent="0" algn="just">
              <a:lnSpc>
                <a:spcPct val="95000"/>
              </a:lnSpc>
              <a:spcBef>
                <a:spcPts val="0"/>
              </a:spcBef>
              <a:buNone/>
            </a:pP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Przeprowadzono 12 kontroli w tym zakresie głównie z zakładach komunalnych, piekarniach, szpitalu oraz pralni. Skontrolowano 9 zakładów pracy, w których narażonych było </a:t>
            </a:r>
            <a:r>
              <a:rPr lang="pl-PL" sz="1600" cap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715</a:t>
            </a: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pracowników. </a:t>
            </a:r>
          </a:p>
          <a:p>
            <a:pPr marL="0" indent="0" algn="just">
              <a:lnSpc>
                <a:spcPct val="95000"/>
              </a:lnSpc>
              <a:spcBef>
                <a:spcPts val="0"/>
              </a:spcBef>
              <a:buNone/>
            </a:pPr>
            <a:r>
              <a:rPr lang="pl-PL" sz="1600" b="1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Czynniki chemiczne w środowisku pracy</a:t>
            </a:r>
          </a:p>
          <a:p>
            <a:pPr marL="0" indent="0" algn="just">
              <a:lnSpc>
                <a:spcPct val="95000"/>
              </a:lnSpc>
              <a:spcBef>
                <a:spcPts val="0"/>
              </a:spcBef>
              <a:buNone/>
            </a:pP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Przeprowadzono </a:t>
            </a:r>
            <a:r>
              <a:rPr lang="pl-PL" sz="1600" cap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35</a:t>
            </a: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kontroli w tym zakresie. Skontrolowano </a:t>
            </a:r>
            <a:r>
              <a:rPr lang="pl-PL" sz="1600" cap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49</a:t>
            </a: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zakładów pracy. </a:t>
            </a:r>
          </a:p>
          <a:p>
            <a:pPr marL="0" indent="0" algn="just">
              <a:lnSpc>
                <a:spcPct val="95000"/>
              </a:lnSpc>
              <a:spcBef>
                <a:spcPts val="0"/>
              </a:spcBef>
              <a:buNone/>
            </a:pPr>
            <a:r>
              <a:rPr lang="pl-PL" sz="1600" b="1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Czynniki rakotwórcze lub mutagenne w środowisku pracy</a:t>
            </a:r>
          </a:p>
          <a:p>
            <a:pPr marL="0" indent="0" algn="just">
              <a:lnSpc>
                <a:spcPct val="95000"/>
              </a:lnSpc>
              <a:spcBef>
                <a:spcPts val="0"/>
              </a:spcBef>
              <a:buNone/>
            </a:pP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Przeprowadzono 20 kontroli w tym zakresie głównie z zakładach stolarskich, szpitalu oraz zakładach produkcyjnych. Skontrolowano 15 zakładów pracy, w których ,,narażonych” bądź w kontakcie z czynnikami rakotwórczymi lub mutagennymi było 286 pracowników. </a:t>
            </a:r>
          </a:p>
          <a:p>
            <a:pPr marL="0" indent="0" algn="just">
              <a:lnSpc>
                <a:spcPct val="95000"/>
              </a:lnSpc>
              <a:spcBef>
                <a:spcPts val="0"/>
              </a:spcBef>
              <a:buNone/>
            </a:pPr>
            <a:r>
              <a:rPr lang="pl-PL" sz="1600" b="1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Produkty biobójcze</a:t>
            </a:r>
          </a:p>
          <a:p>
            <a:pPr marL="0" indent="0" algn="just">
              <a:lnSpc>
                <a:spcPct val="95000"/>
              </a:lnSpc>
              <a:spcBef>
                <a:spcPts val="0"/>
              </a:spcBef>
              <a:buNone/>
            </a:pP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Przeprowadzono 22 kontrol</a:t>
            </a:r>
            <a:r>
              <a:rPr lang="pl-PL" sz="1600" cap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 tym zakresie głównie w sklepach wprowadzających do obrotu produkty biobójcze. Skontrolowano </a:t>
            </a:r>
            <a:r>
              <a:rPr lang="pl-PL" sz="1600" cap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obiektów</a:t>
            </a:r>
            <a:r>
              <a:rPr lang="pl-PL" sz="1600" cap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95000"/>
              </a:lnSpc>
              <a:spcBef>
                <a:spcPts val="0"/>
              </a:spcBef>
              <a:buNone/>
            </a:pPr>
            <a:r>
              <a:rPr lang="pl-PL" sz="1600" b="1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Produkty kosmetyczne</a:t>
            </a:r>
          </a:p>
          <a:p>
            <a:pPr marL="0" indent="0" algn="just">
              <a:lnSpc>
                <a:spcPct val="95000"/>
              </a:lnSpc>
              <a:spcBef>
                <a:spcPts val="0"/>
              </a:spcBef>
              <a:buNone/>
            </a:pP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Przeprowadzono 15 kontroli w tym zakresie głównie w sklepach udostępniających produkty kosmetyczne. Skontrolowano 15 obiektów w tym 1 importera i 1 producenta produktów kosmetycznych. W toku przeprowadzonych czynności kontrolnych wycofano z obrotu 14 produktów kosmetycznych. Wydano 5 decyzji administracyjnych, w tym 1 decyzja nakazowa, 1 decyzja opłatowa, oraz 3 decyzje nakładające administracyjną karę pieniężną w łącznej kwocie 6 500 tys. zł. </a:t>
            </a:r>
          </a:p>
          <a:p>
            <a:pPr marL="0" indent="0" algn="just">
              <a:lnSpc>
                <a:spcPct val="95000"/>
              </a:lnSpc>
              <a:spcBef>
                <a:spcPts val="0"/>
              </a:spcBef>
              <a:buNone/>
            </a:pPr>
            <a:r>
              <a:rPr lang="pl-PL" sz="1600" b="1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Choroby zawodowe</a:t>
            </a:r>
          </a:p>
          <a:p>
            <a:pPr marL="0" indent="0" algn="just">
              <a:lnSpc>
                <a:spcPct val="95000"/>
              </a:lnSpc>
              <a:spcBef>
                <a:spcPts val="0"/>
              </a:spcBef>
              <a:buNone/>
            </a:pP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Zgłoszono 17 podejrzeń choroby zawodowej. Przeprowadzono 17 postępowań w tej sprawie.</a:t>
            </a:r>
          </a:p>
          <a:p>
            <a:pPr marL="0" indent="0" algn="just">
              <a:lnSpc>
                <a:spcPct val="95000"/>
              </a:lnSpc>
              <a:spcBef>
                <a:spcPts val="0"/>
              </a:spcBef>
              <a:buNone/>
            </a:pPr>
            <a:r>
              <a:rPr lang="pl-PL" sz="1600" b="1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Detergenty - </a:t>
            </a: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Przeprowadzono 3 kontrole w tym zakresie głównie u dystrybutorów. </a:t>
            </a:r>
          </a:p>
          <a:p>
            <a:pPr marL="0" indent="0" algn="just">
              <a:lnSpc>
                <a:spcPct val="95000"/>
              </a:lnSpc>
              <a:spcBef>
                <a:spcPts val="0"/>
              </a:spcBef>
              <a:buNone/>
            </a:pPr>
            <a:r>
              <a:rPr lang="pl-PL" sz="1600" b="1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Środki zastępcze - </a:t>
            </a: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Przeprowadzono 3 kontrole w tym zakresie</a:t>
            </a:r>
          </a:p>
          <a:p>
            <a:pPr marL="0" indent="0" algn="just">
              <a:lnSpc>
                <a:spcPct val="95000"/>
              </a:lnSpc>
              <a:spcBef>
                <a:spcPts val="0"/>
              </a:spcBef>
              <a:buNone/>
            </a:pPr>
            <a:endParaRPr lang="pl-PL" sz="1950" dirty="0">
              <a:latin typeface="+mj-lt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8299BBD8-BC6C-6704-FC77-83FAA21ED2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6013" y="274638"/>
            <a:ext cx="9563100" cy="1143000"/>
          </a:xfrm>
        </p:spPr>
        <p:txBody>
          <a:bodyPr anchorCtr="1">
            <a:norm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OCENA STANU SANITARNEGO I SYTUACJI EPIDEMIOLOGICZNEJ POWIATU ŁAŃCUCKIEGO W ROKU 202</a:t>
            </a:r>
            <a:r>
              <a:rPr lang="pl-PL"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5</a:t>
            </a:r>
            <a:endParaRPr sz="2400" b="1" dirty="0">
              <a:solidFill>
                <a:srgbClr val="F15151"/>
              </a:solidFill>
              <a:effectLst>
                <a:outerShdw dist="20323" dir="1799338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0116925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3412710-6E0A-47B7-86FC-645D0BA92F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3878" y="1689138"/>
            <a:ext cx="10864244" cy="5059680"/>
          </a:xfrm>
        </p:spPr>
        <p:txBody>
          <a:bodyPr>
            <a:normAutofit fontScale="6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l-PL" sz="2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Zapobiegawczy Nadzór Sanitarny realizuje w ramach swojej działalności obowiązki i zadania mające na celu zapewnienie właściwego stanu sanitarno-zdrowotnego w nowo projektowanych lub modernizowanych obiektach zarówno na etapie planowania, jak i realizacji zamierzeń inwestycyjnych.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Działalność w zakresie zapobiegawczego nadzoru sanitarnego obejmuje m. in.: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1.Opiniowanie studium uwarunkowań i kierunków zagospodarowania przestrzennego gmin oraz miejscowych planów zagospodarowania przestrzennego, zgodnie z ustawą z dnia 3 października 2008 r. o udostępnianiu informacji o środowisku i jego ochronie, udziale społeczeństwa w ochronie środowiska oraz o ocenach oddziaływania na środowisko.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2.Wydawanie opinii sanitarnych na etapie oceny oddziaływania przedsięwzięcia na środowisko dla planowanych przedsięwzięć mogących znacząco oddziaływać na środowisko.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3.Uzgadnianiu warunków zabudowy i zagospodarowania terenu oraz inwestycji celu publicznego pod względem wymagań higienicznych i zdrowotnych,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4.Uzgadnianie dokumentacji projektowej dotyczącej budowy, rozbudowy, nadbudowy, przebudowy i zmiany sposobu użytkowania obiektów budowlanych lub ich części pod względem wymagań higienicznych i zdrowotnych,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5.Uczestniczenie w dopuszczaniu do użytkowania obiektów budowlanych poprzez stwierdzenie zgodności ich wykonania z projektem budowlanym oraz z wymaganiami higienicznymi i zdrowotnymi,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6.Wydawanie innych opinii sanitarnych zgodnie z kompetencjami określonymi w odrębnych przepisach (np. nt. aptek, żłobków).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Powyższe działania mają na celu minimalizowanie lub eliminowanie środowiskowych zagrożeń zdrowia na etapie planowania przestrzennego, projektowania i realizacji inwestycji mogących znacząco oddziaływać na środowisko oraz zapewnienie właściwych warunków higienicznych i zdrowotnych w nowo realizowanych obiektach.</a:t>
            </a:r>
          </a:p>
          <a:p>
            <a:pPr marL="0" indent="0">
              <a:spcBef>
                <a:spcPts val="0"/>
              </a:spcBef>
              <a:buNone/>
            </a:pPr>
            <a:endParaRPr lang="pl-PL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F89C54A7-9DF5-4609-8B33-DFA2D0D00A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6013" y="274638"/>
            <a:ext cx="9563100" cy="1143000"/>
          </a:xfrm>
        </p:spPr>
        <p:txBody>
          <a:bodyPr anchorCtr="1">
            <a:norm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OCENA STANU SANITARNEGO I SYTUACJI EPIDEMIOLOGICZNEJ POWIATU ŁAŃCUCKIEGO W ROKU 202</a:t>
            </a:r>
            <a:r>
              <a:rPr lang="pl-PL"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5</a:t>
            </a:r>
            <a:endParaRPr sz="2400" b="1" dirty="0">
              <a:solidFill>
                <a:srgbClr val="F15151"/>
              </a:solidFill>
              <a:effectLst>
                <a:outerShdw dist="20323" dir="1799338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2002400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D6683-09B0-E21D-F69C-1CEDC071A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E45C909-9F16-F434-730A-691789689ED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3878" y="1689138"/>
            <a:ext cx="10864244" cy="505968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l-PL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Warunki zabudowy i zagospodarowania terenu, inwestycje celu publicznego.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Uzgodniono pod względem wymagań higienicznych i zdrowotnych 2835 projektów decyzji o warunkach zabudowy oraz 149 projektów decyzji o lokalizacji inwestycji celu publicznego (w tym 4 negatywnie z powodu braku precyzyjnych zapisów w projektach decyzji, bądź projektów decyzji zawierających istotne wady i sprzeczności/ rozbieżności).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Udział w dopuszczeniu do użytkowania obiektów budowlanych na podstawie art. 56 ustawy z dnia 7 lipca 1994 r. Prawo budowlane.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związku ze zgłoszeniem przez Inwestora zakończenia robót budowlanych w 2025 r. uczestniczono w dopuszczeniu do użytkowania wybudowanych obiektów i wydano 37 opinii sanitarnych w sprawie wykonania obiektów zgodnie z projektem budowlanym i spełnienia wymagań higienicznych i zdrowotnych. </a:t>
            </a:r>
          </a:p>
          <a:p>
            <a:pPr marL="0" indent="0">
              <a:spcBef>
                <a:spcPts val="0"/>
              </a:spcBef>
              <a:buNone/>
            </a:pPr>
            <a:endParaRPr lang="pl-PL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8DA3AD4A-8BFE-5AD7-40C3-0B6C5D8184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6013" y="274638"/>
            <a:ext cx="9563100" cy="1143000"/>
          </a:xfrm>
        </p:spPr>
        <p:txBody>
          <a:bodyPr anchorCtr="1">
            <a:norm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OCENA STANU SANITARNEGO I SYTUACJI EPIDEMIOLOGICZNEJ POWIATU ŁAŃCUCKIEGO W ROKU 202</a:t>
            </a:r>
            <a:r>
              <a:rPr lang="pl-PL"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5</a:t>
            </a:r>
            <a:endParaRPr sz="2400" b="1" dirty="0">
              <a:solidFill>
                <a:srgbClr val="F15151"/>
              </a:solidFill>
              <a:effectLst>
                <a:outerShdw dist="20323" dir="1799338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1719694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7AB463-DC9D-416D-BD36-A94634E380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0262" y="1814173"/>
            <a:ext cx="10967372" cy="4434227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95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2025 roku PSSE w Łańcucie koordynowała realizację 13 programów edukacyjnych,                                      w tym jeden o zasięgu krajowym, dziewięć o zasięgu wojewódzkim oraz trzech o zasięgu powiatowym. Przystąpiono również do realizacji 21 interwencji nieprogramowych. Realizowane przedsięwzięcia uwzględniały potrzeby społeczności lokalnej. W ramach wdrożenia i realizacji przedsięwzięć przeprowadzono 116 narad dla koordynatorów, realizatorów, partnerów programów i kampanii.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95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naradach uczestniczyło ponad 280 osób.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95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Prowadzono poradnictwo metodyczne, w formie konsultacji 104 instruktaży oraz przeprowadzono 92 wizytacji działalności oświatowo-zdrowotnej i komunikacji społecznej placówkach  nauczania i wychowania realizujących programy edukacyjne. Na stronie portalu społecznościowego zamieszczono 535 postów.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95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Pracownik  OZ i KS PSSE w Łańcucie współpracował z pracownikami innych pionów PSSE                        w Łańcucie oraz z przedstawicielami samorządów lokalnych; redaktorami internetowych portali społecznościowych, dyrektorami przedszkoli i szkół; kierownictwem publicznych i niepublicznych zakładów opieki zdrowotnej oraz Powiatową Komendą Policji w Łańcucie oraz Dyrektorami Ośrodków i Domów Kultury powiatu łańcuckiego.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l-PL" sz="195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8A54EF19-7FFB-483D-AC79-F6E3492D1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6013" y="274638"/>
            <a:ext cx="9563100" cy="1143000"/>
          </a:xfrm>
        </p:spPr>
        <p:txBody>
          <a:bodyPr anchorCtr="1">
            <a:norm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OCENA STANU SANITARNEGO I SYTUACJI EPIDEMIOLOGICZNEJ POWIATU ŁAŃCUCKIEGO W ROKU 202</a:t>
            </a:r>
            <a:r>
              <a:rPr lang="pl-PL"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5</a:t>
            </a:r>
            <a:endParaRPr sz="2400" b="1" dirty="0">
              <a:solidFill>
                <a:srgbClr val="F15151"/>
              </a:solidFill>
              <a:effectLst>
                <a:outerShdw dist="20323" dir="1799338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3860771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CBF34-001A-62CE-AC4C-28AD43ABA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ubrania, osoba, uśmiech, obuwie">
            <a:extLst>
              <a:ext uri="{FF2B5EF4-FFF2-40B4-BE49-F238E27FC236}">
                <a16:creationId xmlns:a16="http://schemas.microsoft.com/office/drawing/2014/main" id="{407CE219-3B93-5A02-0557-3F9BA6786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127" y="0"/>
            <a:ext cx="9659411" cy="685800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5049B9D0-D00B-D4AD-9D61-9C08F842F1F6}"/>
              </a:ext>
            </a:extLst>
          </p:cNvPr>
          <p:cNvSpPr txBox="1"/>
          <p:nvPr/>
        </p:nvSpPr>
        <p:spPr>
          <a:xfrm>
            <a:off x="1321473" y="102475"/>
            <a:ext cx="9364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Konkurs plastyczny „Bezpieczne Wakacje” – wręczenie nagród</a:t>
            </a:r>
          </a:p>
        </p:txBody>
      </p:sp>
    </p:spTree>
    <p:extLst>
      <p:ext uri="{BB962C8B-B14F-4D97-AF65-F5344CB8AC3E}">
        <p14:creationId xmlns:p14="http://schemas.microsoft.com/office/powerpoint/2010/main" val="998094635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67A75-57E3-C243-3668-441CB86F0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ubrania, osoba, obuwie, kobieta">
            <a:extLst>
              <a:ext uri="{FF2B5EF4-FFF2-40B4-BE49-F238E27FC236}">
                <a16:creationId xmlns:a16="http://schemas.microsoft.com/office/drawing/2014/main" id="{C8F3E487-9B86-0FFB-A29D-BF995239C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610" y="0"/>
            <a:ext cx="5143500" cy="6858000"/>
          </a:xfrm>
          <a:prstGeom prst="rect">
            <a:avLst/>
          </a:prstGeom>
        </p:spPr>
      </p:pic>
      <p:pic>
        <p:nvPicPr>
          <p:cNvPr id="9" name="Obraz 8" descr="Obraz zawierający ubrania, osoba, Ludzka twarz, garnitur">
            <a:extLst>
              <a:ext uri="{FF2B5EF4-FFF2-40B4-BE49-F238E27FC236}">
                <a16:creationId xmlns:a16="http://schemas.microsoft.com/office/drawing/2014/main" id="{8A5228F5-024B-AB3D-7747-B80EE817D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309" y="0"/>
            <a:ext cx="4263081" cy="68580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C5D1319-7E25-BEE8-071C-9009585CA77E}"/>
              </a:ext>
            </a:extLst>
          </p:cNvPr>
          <p:cNvSpPr txBox="1"/>
          <p:nvPr/>
        </p:nvSpPr>
        <p:spPr>
          <a:xfrm>
            <a:off x="878610" y="227326"/>
            <a:ext cx="5143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Wręczanie nagród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40E9A3A-55AD-4E57-C8D3-700957DC3961}"/>
              </a:ext>
            </a:extLst>
          </p:cNvPr>
          <p:cNvSpPr txBox="1"/>
          <p:nvPr/>
        </p:nvSpPr>
        <p:spPr>
          <a:xfrm>
            <a:off x="7050310" y="140616"/>
            <a:ext cx="4263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rgbClr val="FFFF00"/>
                </a:solidFill>
              </a:rPr>
              <a:t>Dni otwarte PSSE w Łańcucie</a:t>
            </a:r>
          </a:p>
        </p:txBody>
      </p:sp>
    </p:spTree>
    <p:extLst>
      <p:ext uri="{BB962C8B-B14F-4D97-AF65-F5344CB8AC3E}">
        <p14:creationId xmlns:p14="http://schemas.microsoft.com/office/powerpoint/2010/main" val="1433505196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ubrania, osoba, Ludzka twarz, ściana">
            <a:extLst>
              <a:ext uri="{FF2B5EF4-FFF2-40B4-BE49-F238E27FC236}">
                <a16:creationId xmlns:a16="http://schemas.microsoft.com/office/drawing/2014/main" id="{BFE53C01-322C-40F3-61AA-CBB7D8D02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54" y="0"/>
            <a:ext cx="11007891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2E76106-F74D-D9A7-17C1-613A409EDBF3}"/>
              </a:ext>
            </a:extLst>
          </p:cNvPr>
          <p:cNvSpPr txBox="1"/>
          <p:nvPr/>
        </p:nvSpPr>
        <p:spPr>
          <a:xfrm>
            <a:off x="665017" y="227326"/>
            <a:ext cx="10861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Dni otwarte PSSE w Łańcucie</a:t>
            </a:r>
          </a:p>
        </p:txBody>
      </p:sp>
    </p:spTree>
    <p:extLst>
      <p:ext uri="{BB962C8B-B14F-4D97-AF65-F5344CB8AC3E}">
        <p14:creationId xmlns:p14="http://schemas.microsoft.com/office/powerpoint/2010/main" val="305245395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92E716-6906-4BD4-B954-60BDD202D8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0987" y="1645920"/>
            <a:ext cx="10976163" cy="493744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7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Ocena sytuacji epidemiologicznej w zakresie występowania chorób zakaźnych i zakażeń w 2025 roku stanowi istotny element monitorowania stanu zdrowia populacji powiatu łańcuckiego. 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pl-PL" sz="17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2025 roku sytuację epidemiologiczną w powiecie łańcuckim należy określić jako umiarkowanie stabilną, lecz wyraźnie zróżnicowaną, z zaznaczającymi się istotnymi wzrostami zachorowań w wybranych grupach chorób zakaźnych. Obserwowane zmiany w porównaniu do roku 2024 obejmowały przede wszystkim: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7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znaczący wzrost zachorowań na grypę sezonową oraz inne wirusowe zakażenia układu oddechowego,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7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dalszy wzrost zachorowań na choroby odkleszczowe, w szczególności boreliozę z Lyme,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7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wyraźne zwiększenie liczby zakażeń jelitowych o etiologii wirusowej,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7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spadek zachorowań na krztusiec, który w roku 2024 osiągnął rekordowe wartości,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7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spadek zachorowań na ospę wietrzną oraz niektóre choroby bakteryjne.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pl-PL" sz="17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Choroby zakaźne układu oddechowego.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7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Najliczniejszą grupę chorób zakaźnych podlegających rejestracji stanowi grypa. Odnotowano wyraźny wzrost liczby zachorowań na grypę potwierdzoną dodatnim wynikiem szybkiego testu antygenowego. Zgłoszono 1205 przypadków, co oznacza wzrost o 299 zachorowań w porównaniu do roku 2024. Dodatkowo zarejestrowano 21 przypadków grypy potwierdzonej badaniami molekularnymi, co również stanowi istotny wzrost.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7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Pomimo dostępności szczepień ochronnych przeciwko grypie, poziom ich realizacji w populacji powiatu, podobnie jak w skali kraju, pozostawał niski, co sprzyjało szybkiemu szerzeniu się zakażeń, zwłaszcza w okresach jesienno-zimowych.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F034B4E-D3D2-452F-8779-66FEC67C3A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6013" y="274638"/>
            <a:ext cx="9563100" cy="1143000"/>
          </a:xfrm>
        </p:spPr>
        <p:txBody>
          <a:bodyPr anchorCtr="1">
            <a:norm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OCENA STANU SANITARNEGO I SYTUACJI EPIDEMIOLOGICZNEJ POWIATU ŁAŃCUCKIEGO W ROKU 202</a:t>
            </a:r>
            <a:r>
              <a:rPr lang="pl-PL"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5</a:t>
            </a:r>
            <a:endParaRPr sz="2400" b="1" dirty="0">
              <a:solidFill>
                <a:srgbClr val="F15151"/>
              </a:solidFill>
              <a:effectLst>
                <a:outerShdw dist="20323" dir="1799338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9012045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13E1C-4840-78D8-B687-7E024743D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ubrania, w pomieszczeniu, osoba, ściana">
            <a:extLst>
              <a:ext uri="{FF2B5EF4-FFF2-40B4-BE49-F238E27FC236}">
                <a16:creationId xmlns:a16="http://schemas.microsoft.com/office/drawing/2014/main" id="{E59AC48A-FDB5-127E-A81B-C269DACBF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89" y="0"/>
            <a:ext cx="10899022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56A657C-4803-2A85-1B02-E87284C33CFF}"/>
              </a:ext>
            </a:extLst>
          </p:cNvPr>
          <p:cNvSpPr txBox="1"/>
          <p:nvPr/>
        </p:nvSpPr>
        <p:spPr>
          <a:xfrm>
            <a:off x="665017" y="227326"/>
            <a:ext cx="10861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Dni otwarte PSSE w Łańcucie</a:t>
            </a:r>
          </a:p>
        </p:txBody>
      </p:sp>
    </p:spTree>
    <p:extLst>
      <p:ext uri="{BB962C8B-B14F-4D97-AF65-F5344CB8AC3E}">
        <p14:creationId xmlns:p14="http://schemas.microsoft.com/office/powerpoint/2010/main" val="220872085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A90E0C2-A84F-40CC-A36F-11B78AEED7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4325" y="1731035"/>
            <a:ext cx="10883350" cy="5014670"/>
          </a:xfrm>
        </p:spPr>
        <p:txBody>
          <a:bodyPr>
            <a:normAutofit/>
          </a:bodyPr>
          <a:lstStyle/>
          <a:p>
            <a:pPr marL="0" indent="0" algn="just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9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 nadzorem Powiatowej Stacji Sanitarno-Epidemiologicznej w Łańcucie znajduje się około 2232 obiektów. Plan kontroli w zależności od stanu sanitarno-higienicznego oraz technicznego obiektów zakłada rozbicie kontroli w cyklu 3-letnim. Nadzór merytoryczny prowadzony jest przez 18 pracowników. </a:t>
            </a:r>
          </a:p>
          <a:p>
            <a:pPr marL="0" indent="0" algn="just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9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2025 roku przeprowadzono 3221 kontroli/wizytacji, w tym  1893 dochodzeń epidemiologicznych oraz 17 dochodzeń w sprawie choroby zawodowej. Nałożono 6 mandatów karnych na łączną kwotę 1 500,00 zł oraz 3 kary pieniężne w łącznej  kwocie 6 500,00 zł.</a:t>
            </a:r>
          </a:p>
          <a:p>
            <a:pPr marL="0" indent="0" algn="just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9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dalszym ciągu rozwijano współpracę z instytucjami i jednostkami organizacyjnymi szczebla samorządowego.</a:t>
            </a:r>
          </a:p>
          <a:p>
            <a:pPr marL="0" indent="0" algn="just" fontAlgn="base">
              <a:lnSpc>
                <a:spcPct val="100000"/>
              </a:lnSpc>
              <a:spcBef>
                <a:spcPts val="0"/>
              </a:spcBef>
              <a:buNone/>
            </a:pPr>
            <a:endParaRPr lang="pl-PL" sz="1000" cap="none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9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Czynnikami pozytywnie wpływającymi na stan sanitarny i sytuację epidemiologiczną w 2025 r. były m. in.:</a:t>
            </a:r>
          </a:p>
          <a:p>
            <a:pPr marL="0" indent="0" algn="just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900" cap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19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Dobra współpraca z innymi służbami, urzędami, placówkami oświatowo-wychowawczymi, spółdzielniami mieszkaniowymi;</a:t>
            </a:r>
          </a:p>
          <a:p>
            <a:pPr marL="0" indent="0" algn="just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900" cap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19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Prowadzenie kontroli sanitarnych oraz pobór próbek do badań wynikającymi z zadań Inspekcji zajmującej się zdrowiem publicznym;</a:t>
            </a:r>
          </a:p>
          <a:p>
            <a:pPr marL="0" indent="0" algn="just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900" cap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19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Systematyczna poprawa stanu sanitarno-technicznego nadzorowanych obiektów;</a:t>
            </a:r>
          </a:p>
          <a:p>
            <a:pPr marL="0" indent="0" algn="just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900" cap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19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Prowadzenie działalności oświatowo-zdrowotnej poprzez realizację programów edukacyjnych.</a:t>
            </a:r>
          </a:p>
          <a:p>
            <a:pPr marL="0" indent="0" algn="just" fontAlgn="base">
              <a:lnSpc>
                <a:spcPct val="100000"/>
              </a:lnSpc>
              <a:spcBef>
                <a:spcPts val="0"/>
              </a:spcBef>
              <a:buNone/>
            </a:pPr>
            <a:endParaRPr lang="pl-PL" sz="1900" cap="none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365795BA-19BE-4FB5-899D-595181F729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6013" y="274638"/>
            <a:ext cx="9563100" cy="1143000"/>
          </a:xfrm>
        </p:spPr>
        <p:txBody>
          <a:bodyPr anchorCtr="1">
            <a:norm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OCENA STANU SANITARNEGO I SYTUACJI EPIDEMIOLOGICZNEJ POWIATU ŁAŃCUCKIEGO W ROKU 202</a:t>
            </a:r>
            <a:r>
              <a:rPr lang="pl-PL"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5</a:t>
            </a:r>
            <a:endParaRPr sz="2400" b="1" dirty="0">
              <a:solidFill>
                <a:srgbClr val="F15151"/>
              </a:solidFill>
              <a:effectLst>
                <a:outerShdw dist="20323" dir="1799338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2121130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4" y="379627"/>
            <a:ext cx="6549343" cy="73963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pl-PL" b="1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3592047" y="2930526"/>
            <a:ext cx="4276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/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261941602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92E716-6906-4BD4-B954-60BDD202D8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6043" y="1755729"/>
            <a:ext cx="10868282" cy="4478817"/>
          </a:xfrm>
        </p:spPr>
        <p:txBody>
          <a:bodyPr>
            <a:noAutofit/>
          </a:bodyPr>
          <a:lstStyle/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600" b="1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Zakażenia SARS-CoV-2 (COVID-19)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2025 roku liczba potwierdzonych przypadków zakażeń wirusem SARS-CoV-2 utrzymała się na poziomie porównywalnym do roku 2024 i wyniosła 525 zachorowań.  </a:t>
            </a:r>
            <a:r>
              <a:rPr lang="pl-PL" sz="1600" cap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aobserwowano spadek liczby przypadków co może świadczyć o stabilizacji sytuacji epidemiologicznej.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Pomimo stabilizacji liczby zachorowań, wirus SARS-CoV-2 nadal pozostaje istotnym zagrożeniem epidemiologicznym, zwłaszcza dla osób starszych oraz obciążonych chorobami przewlekłymi. 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600" b="1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Zakażenia RSV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2025 roku odnotowano 105 przypadków zakażeń wirusem oddechowym (RSV), co stanowi wzrost o 19 w porównaniu do roku poprzedniego. Zakażenia RSV, podobnie jak w latach wcześniejszych, dotyczyły głównie niemowląt, małych dzieci oraz osób w podeszłym wieku.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600" b="1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Borelioza z Lyme i neuroborelioza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2025 roku zarejestrowano 174 przypadki boreliozy z Lyme, co oznacza wzrost o 71 zachorowań w porównaniu do 2024 roku. Jest to jeden z najwyższych wskaźników zachorowalności w ostatnich latach na terenie powiatu. Na szczególną uwagę zasługuje fakt zarejestrowania 5 przypadków neuroboreliozy.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600" b="1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Krztusiec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Znaczący spadek zachorowań na krztusiec (22 przypadki) w porównaniu do rekordowego roku 2024 wskazuje na wygasanie fali epidemicznej oraz możliwy efekt zwiększonej czujności diagnostycznej i profilaktycznej, w tym realizacji szczepień przypominających.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l-PL" sz="1600" cap="none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l-PL" sz="1600" cap="none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F034B4E-D3D2-452F-8779-66FEC67C3A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6013" y="274638"/>
            <a:ext cx="9563100" cy="1143000"/>
          </a:xfrm>
        </p:spPr>
        <p:txBody>
          <a:bodyPr anchorCtr="1">
            <a:norm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OCENA STANU SANITARNEGO I SYTUACJI EPIDEMIOLOGICZNEJ POWIATU ŁAŃCUCKIEGO W ROKU 202</a:t>
            </a:r>
            <a:r>
              <a:rPr lang="pl-PL"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5</a:t>
            </a:r>
            <a:endParaRPr sz="2400" b="1" dirty="0">
              <a:solidFill>
                <a:srgbClr val="F15151"/>
              </a:solidFill>
              <a:effectLst>
                <a:outerShdw dist="20323" dir="1799338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759687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DF10F-AE82-88A0-003F-CCF53FDB0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C68D5D-3373-1D47-89E6-C75A8E7A7E1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6043" y="1755729"/>
            <a:ext cx="10868282" cy="4478817"/>
          </a:xfrm>
        </p:spPr>
        <p:txBody>
          <a:bodyPr>
            <a:noAutofit/>
          </a:bodyPr>
          <a:lstStyle/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600" b="1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Ogniska chorób przenoszonych drogą pokarmową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Analiza sytuacji epidemiologicznej w zakresie ognisk chorób przenoszonych drogą pokarmową wskazuje na wyraźne różnice pomiędzy rokiem 2024 a 2025, zarówno pod względem liczby ognisk, jak i ich charakteru oraz skali zachorowań.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roku 2024 odnotowano 6 ognisk zbiorowych wyłącznie o charakterze rodzinnym, w których liczba chorych wynosiła od 2 do 3 osób. Czynnikami etiologicznymi były głównie pałeczki Salmonella oraz rotawirusy. 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2025 roku odnotowano wzrost liczby ognisk chorób przenoszonych drogą pokarmową. Zarejestrowano łącznie 11 ognisk, z których również większość dotyczyła środowiska domowego. Najczęściej identyfikowanymi czynnikami etiologicznymi były rotawirusy oraz Salmonella Enteritidis. Ogniska te dotyczyły głównie zachorowań dzieci, a w wielu przypadkach wymagały hospitalizacji.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Podsumowując, w porównaniu do roku 2024, w 2025 roku nastąpił wzrost liczby ognisk chorób przenoszonych drogą pokarmową oraz zwiększenie liczby hospitalizacji.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DDD91D76-A250-F83E-6F85-7EE879C21A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6013" y="274638"/>
            <a:ext cx="9563100" cy="1143000"/>
          </a:xfrm>
        </p:spPr>
        <p:txBody>
          <a:bodyPr anchorCtr="1">
            <a:norm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OCENA STANU SANITARNEGO I SYTUACJI EPIDEMIOLOGICZNEJ POWIATU ŁAŃCUCKIEGO W ROKU 202</a:t>
            </a:r>
            <a:r>
              <a:rPr lang="pl-PL"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5</a:t>
            </a:r>
            <a:endParaRPr sz="2400" b="1" dirty="0">
              <a:solidFill>
                <a:srgbClr val="F15151"/>
              </a:solidFill>
              <a:effectLst>
                <a:outerShdw dist="20323" dir="1799338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097190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277C8-CBD4-8D37-0187-A857F3D28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C09AE1C3-582B-6AE1-09D3-4BD1931C6B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6013" y="274638"/>
            <a:ext cx="9563100" cy="1143000"/>
          </a:xfrm>
        </p:spPr>
        <p:txBody>
          <a:bodyPr anchorCtr="1">
            <a:norm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OCENA STANU SANITARNEGO I SYTUACJI EPIDEMIOLOGICZNEJ POWIATU ŁAŃCUCKIEGO W ROKU 202</a:t>
            </a:r>
            <a:r>
              <a:rPr lang="pl-PL"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5</a:t>
            </a:r>
            <a:endParaRPr sz="2400" b="1" dirty="0">
              <a:solidFill>
                <a:srgbClr val="F15151"/>
              </a:solidFill>
              <a:effectLst>
                <a:outerShdw dist="20323" dir="1799338">
                  <a:srgbClr val="000000"/>
                </a:outerShdw>
              </a:effectLst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2D33F469-7923-B3AC-367F-E3A73E1442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99949"/>
              </p:ext>
            </p:extLst>
          </p:nvPr>
        </p:nvGraphicFramePr>
        <p:xfrm>
          <a:off x="1314450" y="1683327"/>
          <a:ext cx="9563100" cy="45125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11800">
                  <a:extLst>
                    <a:ext uri="{9D8B030D-6E8A-4147-A177-3AD203B41FA5}">
                      <a16:colId xmlns:a16="http://schemas.microsoft.com/office/drawing/2014/main" val="420922539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3031498763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3228497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76900274"/>
                    </a:ext>
                  </a:extLst>
                </a:gridCol>
              </a:tblGrid>
              <a:tr h="377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 dirty="0">
                          <a:effectLst/>
                        </a:rPr>
                        <a:t>Jednostka chorobowa</a:t>
                      </a:r>
                      <a:endParaRPr lang="pl-P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 dirty="0">
                          <a:effectLst/>
                        </a:rPr>
                        <a:t>2025</a:t>
                      </a:r>
                      <a:endParaRPr lang="pl-P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>
                          <a:effectLst/>
                        </a:rPr>
                        <a:t>2024</a:t>
                      </a:r>
                      <a:endParaRPr lang="pl-P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>
                          <a:effectLst/>
                        </a:rPr>
                        <a:t> </a:t>
                      </a:r>
                      <a:endParaRPr lang="pl-P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613231569"/>
                  </a:ext>
                </a:extLst>
              </a:tr>
              <a:tr h="377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>
                          <a:effectLst/>
                        </a:rPr>
                        <a:t>Wirusowe zakażenia jelitowe (rotawirusy)</a:t>
                      </a:r>
                      <a:endParaRPr lang="pl-P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 dirty="0">
                          <a:effectLst/>
                        </a:rPr>
                        <a:t>68</a:t>
                      </a:r>
                      <a:endParaRPr lang="pl-P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 dirty="0">
                          <a:effectLst/>
                        </a:rPr>
                        <a:t>38</a:t>
                      </a:r>
                      <a:endParaRPr lang="pl-P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row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>
                          <a:effectLst/>
                        </a:rPr>
                        <a:t>wzrost</a:t>
                      </a:r>
                      <a:endParaRPr lang="pl-P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2041840487"/>
                  </a:ext>
                </a:extLst>
              </a:tr>
              <a:tr h="377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>
                          <a:effectLst/>
                        </a:rPr>
                        <a:t>Bakteryjne zakażenia jelitowe</a:t>
                      </a:r>
                      <a:endParaRPr lang="pl-P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>
                          <a:effectLst/>
                        </a:rPr>
                        <a:t>90</a:t>
                      </a:r>
                      <a:endParaRPr lang="pl-P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 dirty="0">
                          <a:effectLst/>
                        </a:rPr>
                        <a:t>81</a:t>
                      </a:r>
                      <a:endParaRPr lang="pl-P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853825"/>
                  </a:ext>
                </a:extLst>
              </a:tr>
              <a:tr h="377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>
                          <a:effectLst/>
                        </a:rPr>
                        <a:t>Inne bakteryjne zakażenia jelitowe</a:t>
                      </a:r>
                      <a:endParaRPr lang="pl-P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>
                          <a:effectLst/>
                        </a:rPr>
                        <a:t>31</a:t>
                      </a:r>
                      <a:endParaRPr lang="pl-P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 dirty="0">
                          <a:effectLst/>
                        </a:rPr>
                        <a:t>6</a:t>
                      </a:r>
                      <a:endParaRPr lang="pl-P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8834214"/>
                  </a:ext>
                </a:extLst>
              </a:tr>
              <a:tr h="377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>
                          <a:effectLst/>
                        </a:rPr>
                        <a:t>Wirusowe zakażenia jelitowe (norowirusy)</a:t>
                      </a:r>
                      <a:endParaRPr lang="pl-P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>
                          <a:effectLst/>
                        </a:rPr>
                        <a:t>52</a:t>
                      </a:r>
                      <a:endParaRPr lang="pl-P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 dirty="0">
                          <a:effectLst/>
                        </a:rPr>
                        <a:t>17</a:t>
                      </a:r>
                      <a:endParaRPr lang="pl-P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715411"/>
                  </a:ext>
                </a:extLst>
              </a:tr>
              <a:tr h="377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>
                          <a:effectLst/>
                        </a:rPr>
                        <a:t>Nieokreślone wirusowe zakażenia jelitowe</a:t>
                      </a:r>
                      <a:endParaRPr lang="pl-P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>
                          <a:effectLst/>
                        </a:rPr>
                        <a:t>31</a:t>
                      </a:r>
                      <a:endParaRPr lang="pl-P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 dirty="0">
                          <a:effectLst/>
                        </a:rPr>
                        <a:t>11</a:t>
                      </a:r>
                      <a:endParaRPr lang="pl-P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928180"/>
                  </a:ext>
                </a:extLst>
              </a:tr>
              <a:tr h="377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>
                          <a:effectLst/>
                        </a:rPr>
                        <a:t>Biegunki i zapalenia żołądkowo-jelitowe</a:t>
                      </a:r>
                      <a:endParaRPr lang="pl-P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>
                          <a:effectLst/>
                        </a:rPr>
                        <a:t>90</a:t>
                      </a:r>
                      <a:endParaRPr lang="pl-P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 dirty="0">
                          <a:effectLst/>
                        </a:rPr>
                        <a:t>68</a:t>
                      </a:r>
                      <a:endParaRPr lang="pl-P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835426"/>
                  </a:ext>
                </a:extLst>
              </a:tr>
              <a:tr h="377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>
                          <a:effectLst/>
                        </a:rPr>
                        <a:t>Borelioza z Lyme</a:t>
                      </a:r>
                      <a:endParaRPr lang="pl-P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>
                          <a:effectLst/>
                        </a:rPr>
                        <a:t>174</a:t>
                      </a:r>
                      <a:endParaRPr lang="pl-P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 dirty="0">
                          <a:effectLst/>
                        </a:rPr>
                        <a:t>103</a:t>
                      </a:r>
                      <a:endParaRPr lang="pl-P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826939"/>
                  </a:ext>
                </a:extLst>
              </a:tr>
              <a:tr h="377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>
                          <a:effectLst/>
                        </a:rPr>
                        <a:t>Kleszczowe zapalenie mózgu</a:t>
                      </a:r>
                      <a:endParaRPr lang="pl-P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>
                          <a:effectLst/>
                        </a:rPr>
                        <a:t>6</a:t>
                      </a:r>
                      <a:endParaRPr lang="pl-P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 dirty="0">
                          <a:effectLst/>
                        </a:rPr>
                        <a:t>5</a:t>
                      </a:r>
                      <a:endParaRPr lang="pl-P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38332"/>
                  </a:ext>
                </a:extLst>
              </a:tr>
              <a:tr h="377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>
                          <a:effectLst/>
                        </a:rPr>
                        <a:t>Krztusiec</a:t>
                      </a:r>
                      <a:endParaRPr lang="pl-P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>
                          <a:effectLst/>
                        </a:rPr>
                        <a:t>22</a:t>
                      </a:r>
                      <a:endParaRPr lang="pl-P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 dirty="0">
                          <a:effectLst/>
                        </a:rPr>
                        <a:t>60</a:t>
                      </a:r>
                      <a:endParaRPr lang="pl-P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 dirty="0">
                          <a:effectLst/>
                        </a:rPr>
                        <a:t>spadek</a:t>
                      </a:r>
                      <a:endParaRPr lang="pl-P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53200553"/>
                  </a:ext>
                </a:extLst>
              </a:tr>
              <a:tr h="3655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 dirty="0">
                          <a:effectLst/>
                        </a:rPr>
                        <a:t>Posocznica salmonellozowa</a:t>
                      </a:r>
                      <a:endParaRPr lang="pl-P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>
                          <a:effectLst/>
                        </a:rPr>
                        <a:t>0</a:t>
                      </a:r>
                      <a:endParaRPr lang="pl-P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 dirty="0">
                          <a:effectLst/>
                        </a:rPr>
                        <a:t>2</a:t>
                      </a:r>
                      <a:endParaRPr lang="pl-P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906230"/>
                  </a:ext>
                </a:extLst>
              </a:tr>
              <a:tr h="377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>
                          <a:effectLst/>
                        </a:rPr>
                        <a:t>Ospa wietrzna</a:t>
                      </a:r>
                      <a:endParaRPr lang="pl-P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>
                          <a:effectLst/>
                        </a:rPr>
                        <a:t>192</a:t>
                      </a:r>
                      <a:endParaRPr lang="pl-P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kern="100" dirty="0">
                          <a:effectLst/>
                        </a:rPr>
                        <a:t>264</a:t>
                      </a:r>
                      <a:endParaRPr lang="pl-P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849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919553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764014" y="1775459"/>
            <a:ext cx="10663972" cy="461578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7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Szczepienia ochronne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7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Szczepienia ochronne, obok higieny i antybiotyków, uważane są za jedno z największych osiągnięć współczesnej medycyny. Stosowanie ich w znaczny sposób przyczyniło się do opanowania groźnych epidemii chorób zakaźnych. Stosowanie na szeroką skalę profilaktyki w postaci szczepień przyniosło eradykację ospy prawdziwej, wirusa polio oraz zmniejszenie śmiertelności i zachorowalności na wiele chorób zakaźnych, takich jak błonica, tężec, krztusiec, odra czy różyczka.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7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ostatnich latach obserwuje się w Polsce problem uchylania się od obowiązkowych szczepień ochronnych. Dane statystyczne pokazują trend wzrostowy liczby rodziców, którzy deklarują odmowę realizacji obowiązku szczepień swoich dzieci. Zjawisko uchylania się od szczepień jest związane z szerzeniem się w społeczeństwie postaw sceptycznych wobec szczepień, obaw o rzekome skutki uboczne oraz wpływem dezinformacji, w tym treści rozpowszechnianych przez ruchy </a:t>
            </a:r>
            <a:r>
              <a:rPr lang="pl-PL" sz="17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antyszczepionkowe</a:t>
            </a:r>
            <a:r>
              <a:rPr lang="pl-PL" sz="17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Tego typu przekaz przyczynia się do narastania nieufności wobec szczepień jako metody skutecznej i bezpiecznej profilaktyki zdrowotnej.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7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konsekwencji spadkowi poziomu wyszczepialności towarzyszy realne ryzyko utraty odporności populacyjnej, co może sprzyjać ponownemu pojawieniu się chorób zakaźnych w populacji.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7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2025 r. zgodnie z zestawieniami przekazywanymi przez placówki ochrony zdrowia w formie sprawozdań kwartalnych, liczba dzieci z brakami szczepień lub niezaszczepionych z powodu uchylania się od szczepień w powiecie łańcuckim na koniec III kwartału wyniosła ponad 460 osób. Zjawisko to stanowi znaczący problem zdrowia publicznego i wymaga konsekwentnych działań nadzorczych oraz edukacyjnych.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76EBB503-B041-4ABF-9B00-57963366E6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6013" y="274638"/>
            <a:ext cx="9563100" cy="1143000"/>
          </a:xfrm>
        </p:spPr>
        <p:txBody>
          <a:bodyPr anchorCtr="1">
            <a:norm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OCENA STANU SANITARNEGO I SYTUACJI EPIDEMIOLOGICZNEJ POWIATU ŁAŃCUCKIEGO W ROKU 202</a:t>
            </a:r>
            <a:r>
              <a:rPr lang="pl-PL"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5</a:t>
            </a:r>
            <a:endParaRPr sz="2400" b="1" dirty="0">
              <a:solidFill>
                <a:srgbClr val="F15151"/>
              </a:solidFill>
              <a:effectLst>
                <a:outerShdw dist="20323" dir="1799338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700978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C31A4-879E-FBBD-6E8D-835703305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3ACFC8-06F6-613E-19ED-6E01D27BFF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4014" y="1635066"/>
            <a:ext cx="10663972" cy="461578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15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Działania administracyjne PSSE w Łańcucie w 2025 r.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2025 r. Powiatowy Państwowy Inspektor Sanitarny w Łańcucie podejmował następujące działania: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wystosowano 35 wezwań do rodziców dzieci celem przeprowadzenia lekarskiego badania kwalifikacyjnego i wykonania obowiązkowych szczepień,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kontynuowano w tracie całego roku korespondencję z rodzicami/opiekunami prawnymi dzieci w związku z już prowadzonymi postępowaniami,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wydano 45 upomnień w trybie ustawy o postępowaniu egzekucyjnym w administracji (w 2024r. – 18),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skierowano 32 wnioski do Podkarpackiego Państwowego Wojewódzkiego Inspektora Sanitarnego o wszczęcie egzekucji administracyjnej oraz zastosowanie środka przymuszającego w postaci grzywny (w 2024r. – 8).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skutek podjętych działań jedynie część rodziców podjęła kroki w kierunku uzupełnienia brakujących szczepień swoich dzieci.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PSSE w Łańcucie prowadziła również działania edukacyjno-informacyjne skierowane do rodziców i opiekunów prawnych, mające na celu: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przekonywanie o bezpieczeństwie i skuteczności szczepień ochronnych,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promowanie szczepień jako kluczowej metody zapobiegania chorobom zakaźnym,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przeciwdziałanie dezinformacji i mitom na temat szczepień.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pl-PL" sz="1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2025r. na terenie całej Polski prowadzono ogólnokrajowe działania kontrolne obejmujące weryfikację kart uodpornienia w punktach szczepień.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pl-PL" sz="1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PSSE w Łańcucie w ramach kontroli spisu kart uodpornienia przeprowadzonych w II kwartale 2025r. objęto kontrolą 26 punktów szczepień, w których poddano szczegółowej weryfikacji i ocenie łącznie 15 127 kart uodpornienia. W listopadzie 2025r. rozpoczęto drugi etap kontroli, który potrwać ma zgodnie z planem do końca lutego 2026r.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l-PL" sz="15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FFD93E93-2D2B-43CC-C0C6-D88A1721BD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6013" y="274638"/>
            <a:ext cx="9563100" cy="1143000"/>
          </a:xfrm>
        </p:spPr>
        <p:txBody>
          <a:bodyPr anchorCtr="1">
            <a:norm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OCENA STANU SANITARNEGO I SYTUACJI EPIDEMIOLOGICZNEJ POWIATU ŁAŃCUCKIEGO W ROKU 202</a:t>
            </a:r>
            <a:r>
              <a:rPr lang="pl-PL"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5</a:t>
            </a:r>
            <a:endParaRPr sz="2400" b="1" dirty="0">
              <a:solidFill>
                <a:srgbClr val="F15151"/>
              </a:solidFill>
              <a:effectLst>
                <a:outerShdw dist="20323" dir="1799338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564859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2F5B7-DA54-D617-42D1-8A31DC040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9EE2A7E-90F7-F580-2BA2-4C513530756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6653" y="1740274"/>
            <a:ext cx="10618694" cy="438430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pl-PL" sz="19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roku 2025 nadzorem sanitarnym objętych było blisko 200 placówek służby zdrowia. Obejmowały one: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pl-PL" sz="19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 6 podmiotów leczniczych udzielających stacjonarnych i całodobowych świadczeń zdrowotnych, w tym Szpital Św. Michała Archanioła w Łańcucie, zakłady pielęgnacyjno-opiekuńcze i opiekuńczo-lecznicze,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pl-PL" sz="19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 77 podmiotów ambulatoryjnej opieki zdrowotnej, w tym 44 przychodni POZ i świadczeń specjalistycznych, 9 zakładów badań diagnostycznych i medycznych laboratoriów, 17 gabinetów rehabilitacji leczniczej, 7 innych podmiotów tzn. rehabilitacji domowej, pielęgniarskiej opieki domowej, zespołów wyjazdowych pogotowia ratunkowego,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pl-PL" sz="19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80 praktyk zawodowych, z czego: 33 gabinetów indywidualnej praktyki lekarskiej, 27 gabinetów specjalistycznych praktyk lekarskich, oraz 20 gabinetów praktyk pielęgniarek i położnych,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pl-PL" sz="19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d)  29 punktów szczepień, funkcjonujących w ramach w/w placówek.</a:t>
            </a:r>
          </a:p>
          <a:p>
            <a:pPr marL="0" indent="0" algn="just">
              <a:lnSpc>
                <a:spcPct val="107000"/>
              </a:lnSpc>
              <a:spcBef>
                <a:spcPts val="600"/>
              </a:spcBef>
              <a:buNone/>
            </a:pPr>
            <a:r>
              <a:rPr lang="pl-PL" sz="19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nadzorowanych placówkach w 2025 roku łącznie przeprowadzono 132 kontrole.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pl-PL" sz="19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nadzorowanych placówkach stwierdzono prowadzenie działań zgodnych z obowiązującymi procedurami higieny przy wykonywaniu świadczeń medycznych. 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119ECD5D-B05D-E3CF-6FA6-FE0B68FDEE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9975" y="217183"/>
            <a:ext cx="9563100" cy="1143000"/>
          </a:xfrm>
        </p:spPr>
        <p:txBody>
          <a:bodyPr anchorCtr="1">
            <a:norm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OCENA STANU SANITARNEGO I SYTUACJI EPIDEMIOLOGICZNEJ POWIATU ŁAŃCUCKIEGO W ROKU 202</a:t>
            </a:r>
            <a:r>
              <a:rPr lang="pl-PL" sz="2400" b="1" dirty="0">
                <a:solidFill>
                  <a:srgbClr val="F15151"/>
                </a:solidFill>
                <a:effectLst>
                  <a:outerShdw dist="20323" dir="1799338">
                    <a:srgbClr val="000000"/>
                  </a:outerShdw>
                </a:effectLst>
              </a:rPr>
              <a:t>5</a:t>
            </a:r>
            <a:endParaRPr sz="2400" b="1" dirty="0">
              <a:solidFill>
                <a:srgbClr val="F15151"/>
              </a:solidFill>
              <a:effectLst>
                <a:outerShdw dist="20323" dir="1799338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830684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Kropla">
  <a:themeElements>
    <a:clrScheme name="Kropl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Kropla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ropl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TM04033925[[fn=Kropla]]</Template>
  <TotalTime>2630</TotalTime>
  <Words>4081</Words>
  <Application>Microsoft Office PowerPoint</Application>
  <PresentationFormat>Panoramiczny</PresentationFormat>
  <Paragraphs>232</Paragraphs>
  <Slides>32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9" baseType="lpstr">
      <vt:lpstr>Aptos</vt:lpstr>
      <vt:lpstr>Arial</vt:lpstr>
      <vt:lpstr>Google Sans</vt:lpstr>
      <vt:lpstr>Times New Roman</vt:lpstr>
      <vt:lpstr>Tw Cen MT</vt:lpstr>
      <vt:lpstr>Wingdings</vt:lpstr>
      <vt:lpstr>Kropla</vt:lpstr>
      <vt:lpstr>Prezentacja programu PowerPoint</vt:lpstr>
      <vt:lpstr>OCENA STANU SANITARNEGO I SYTUACJI EPIDEMIOLOGICZNEJ POWIATU ŁAŃCUCKIEGO W ROKU 2025</vt:lpstr>
      <vt:lpstr>OCENA STANU SANITARNEGO I SYTUACJI EPIDEMIOLOGICZNEJ POWIATU ŁAŃCUCKIEGO W ROKU 2025</vt:lpstr>
      <vt:lpstr>OCENA STANU SANITARNEGO I SYTUACJI EPIDEMIOLOGICZNEJ POWIATU ŁAŃCUCKIEGO W ROKU 2025</vt:lpstr>
      <vt:lpstr>OCENA STANU SANITARNEGO I SYTUACJI EPIDEMIOLOGICZNEJ POWIATU ŁAŃCUCKIEGO W ROKU 2025</vt:lpstr>
      <vt:lpstr>OCENA STANU SANITARNEGO I SYTUACJI EPIDEMIOLOGICZNEJ POWIATU ŁAŃCUCKIEGO W ROKU 2025</vt:lpstr>
      <vt:lpstr>OCENA STANU SANITARNEGO I SYTUACJI EPIDEMIOLOGICZNEJ POWIATU ŁAŃCUCKIEGO W ROKU 2025</vt:lpstr>
      <vt:lpstr>OCENA STANU SANITARNEGO I SYTUACJI EPIDEMIOLOGICZNEJ POWIATU ŁAŃCUCKIEGO W ROKU 2025</vt:lpstr>
      <vt:lpstr>OCENA STANU SANITARNEGO I SYTUACJI EPIDEMIOLOGICZNEJ POWIATU ŁAŃCUCKIEGO W ROKU 2025</vt:lpstr>
      <vt:lpstr>OCENA STANU SANITARNEGO I SYTUACJI EPIDEMIOLOGICZNEJ POWIATU ŁAŃCUCKIEGO W ROKU 2025</vt:lpstr>
      <vt:lpstr>OCENA STANU SANITARNEGO I SYTUACJI EPIDEMIOLOGICZNEJ POWIATU ŁAŃCUCKIEGO W ROKU 2025</vt:lpstr>
      <vt:lpstr>OCENA STANU SANITARNEGO I SYTUACJI EPIDEMIOLOGICZNEJ POWIATU ŁAŃCUCKIEGO W ROKU 2025</vt:lpstr>
      <vt:lpstr>OCENA STANU SANITARNEGO I SYTUACJI EPIDEMIOLOGICZNEJ POWIATU ŁAŃCUCKIEGO W ROKU 2025</vt:lpstr>
      <vt:lpstr>Prezentacja programu PowerPoint</vt:lpstr>
      <vt:lpstr>Prezentacja programu PowerPoint</vt:lpstr>
      <vt:lpstr>Prezentacja programu PowerPoint</vt:lpstr>
      <vt:lpstr>OCENA STANU SANITARNEGO I SYTUACJI EPIDEMIOLOGICZNEJ POWIATU ŁAŃCUCKIEGO W ROKU 2025</vt:lpstr>
      <vt:lpstr>OCENA STANU SANITARNEGO I SYTUACJI EPIDEMIOLOGICZNEJ POWIATU ŁAŃCUCKIEGO W ROKU 2025</vt:lpstr>
      <vt:lpstr>Prezentacja programu PowerPoint</vt:lpstr>
      <vt:lpstr>OCENA STANU SANITARNEGO I SYTUACJI EPIDEMIOLOGICZNEJ POWIATU ŁAŃCUCKIEGO W ROKU 2025</vt:lpstr>
      <vt:lpstr>Prezentacja programu PowerPoint</vt:lpstr>
      <vt:lpstr>OCENA STANU SANITARNEGO I SYTUACJI EPIDEMIOLOGICZNEJ POWIATU ŁAŃCUCKIEGO W ROKU 2025</vt:lpstr>
      <vt:lpstr>OCENA STANU SANITARNEGO I SYTUACJI EPIDEMIOLOGICZNEJ POWIATU ŁAŃCUCKIEGO W ROKU 2025</vt:lpstr>
      <vt:lpstr>OCENA STANU SANITARNEGO I SYTUACJI EPIDEMIOLOGICZNEJ POWIATU ŁAŃCUCKIEGO W ROKU 2025</vt:lpstr>
      <vt:lpstr>OCENA STANU SANITARNEGO I SYTUACJI EPIDEMIOLOGICZNEJ POWIATU ŁAŃCUCKIEGO W ROKU 2025</vt:lpstr>
      <vt:lpstr>OCENA STANU SANITARNEGO I SYTUACJI EPIDEMIOLOGICZNEJ POWIATU ŁAŃCUCKIEGO W ROKU 2025</vt:lpstr>
      <vt:lpstr>Prezentacja programu PowerPoint</vt:lpstr>
      <vt:lpstr>Prezentacja programu PowerPoint</vt:lpstr>
      <vt:lpstr>Prezentacja programu PowerPoint</vt:lpstr>
      <vt:lpstr>Prezentacja programu PowerPoint</vt:lpstr>
      <vt:lpstr>OCENA STANU SANITARNEGO I SYTUACJI EPIDEMIOLOGICZNEJ POWIATU ŁAŃCUCKIEGO W ROKU 2025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Dell</dc:creator>
  <cp:lastModifiedBy>PSSE Łańcut - Anna Skóra</cp:lastModifiedBy>
  <cp:revision>222</cp:revision>
  <cp:lastPrinted>2026-03-03T07:42:33Z</cp:lastPrinted>
  <dcterms:created xsi:type="dcterms:W3CDTF">2019-06-14T09:53:40Z</dcterms:created>
  <dcterms:modified xsi:type="dcterms:W3CDTF">2026-03-03T07:45:51Z</dcterms:modified>
</cp:coreProperties>
</file>