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handoutMasterIdLst>
    <p:handoutMasterId r:id="rId18"/>
  </p:handoutMasterIdLst>
  <p:sldIdLst>
    <p:sldId id="335" r:id="rId2"/>
    <p:sldId id="446" r:id="rId3"/>
    <p:sldId id="447" r:id="rId4"/>
    <p:sldId id="456" r:id="rId5"/>
    <p:sldId id="448" r:id="rId6"/>
    <p:sldId id="463" r:id="rId7"/>
    <p:sldId id="464" r:id="rId8"/>
    <p:sldId id="471" r:id="rId9"/>
    <p:sldId id="465" r:id="rId10"/>
    <p:sldId id="467" r:id="rId11"/>
    <p:sldId id="468" r:id="rId12"/>
    <p:sldId id="469" r:id="rId13"/>
    <p:sldId id="470" r:id="rId14"/>
    <p:sldId id="454" r:id="rId15"/>
    <p:sldId id="332" r:id="rId16"/>
  </p:sldIdLst>
  <p:sldSz cx="10691813" cy="7559675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007033"/>
    <a:srgbClr val="93C67B"/>
    <a:srgbClr val="8B12B6"/>
    <a:srgbClr val="554B97"/>
    <a:srgbClr val="FFFFFF"/>
    <a:srgbClr val="002073"/>
    <a:srgbClr val="FA8606"/>
    <a:srgbClr val="FDABFF"/>
    <a:srgbClr val="3C3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28" autoAdjust="0"/>
    <p:restoredTop sz="86405" autoAdjust="0"/>
  </p:normalViewPr>
  <p:slideViewPr>
    <p:cSldViewPr>
      <p:cViewPr varScale="1">
        <p:scale>
          <a:sx n="65" d="100"/>
          <a:sy n="65" d="100"/>
        </p:scale>
        <p:origin x="874" y="62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6A778-64D5-4FCA-9AD1-1655B27B8238}" type="datetimeFigureOut">
              <a:rPr lang="pl-PL" smtClean="0"/>
              <a:t>2026-06-18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F664E-9888-4C91-966B-C3A0F4630C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0099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2BD582C5-ACA9-CC8D-C41D-073980717C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D93768C-B02D-7F18-9C81-BB43B658072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9" y="2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2EB538-6020-4ED0-A450-9F2F49113206}" type="datetimeFigureOut">
              <a:rPr lang="pl-PL"/>
              <a:pPr>
                <a:defRPr/>
              </a:pPr>
              <a:t>2026-06-18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4FFC6629-C316-4010-5541-56707C89A5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33463" y="1243013"/>
            <a:ext cx="4730750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D0ACA120-1CF5-761A-4E21-402E84E044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C0CF1FA-2B93-9410-D13E-2E54130A4D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E5D39FE-5CE1-5B3A-B556-F64301F077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B0F54BB-6727-475F-9FD5-ED33A44F281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>
            <a:extLst>
              <a:ext uri="{FF2B5EF4-FFF2-40B4-BE49-F238E27FC236}">
                <a16:creationId xmlns:a16="http://schemas.microsoft.com/office/drawing/2014/main" id="{BAEE2547-540A-1C34-FE42-74B7256CA3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Symbol zastępczy notatek 2">
            <a:extLst>
              <a:ext uri="{FF2B5EF4-FFF2-40B4-BE49-F238E27FC236}">
                <a16:creationId xmlns:a16="http://schemas.microsoft.com/office/drawing/2014/main" id="{DDF80B94-0AD1-674B-9CD7-B6303076AB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z="1100"/>
          </a:p>
        </p:txBody>
      </p:sp>
      <p:sp>
        <p:nvSpPr>
          <p:cNvPr id="18436" name="Symbol zastępczy numeru slajdu 3">
            <a:extLst>
              <a:ext uri="{FF2B5EF4-FFF2-40B4-BE49-F238E27FC236}">
                <a16:creationId xmlns:a16="http://schemas.microsoft.com/office/drawing/2014/main" id="{B1643D38-FEB1-BF10-7F1F-D0C9BA7904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3A1AAAA-A27A-45D8-A6BC-60C8906F3B44}" type="slidenum">
              <a:rPr lang="pl-PL" altLang="pl-PL" smtClean="0"/>
              <a:pPr/>
              <a:t>1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13B17-23EA-950B-CE9C-A583A7383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1F42673-2547-C30F-DC98-B2D9199727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F5CC9AE-76E9-90D8-6429-DDE886B61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A50ACA7-E625-2AE2-A74D-18BA5693B1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0F54BB-6727-475F-9FD5-ED33A44F281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221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9F438-0BFB-159D-C050-C1C151829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1BC2E92-E2DB-8C92-BA04-33691A3326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17C7513-A4F8-4D4E-490E-E413F2D10E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2CD1900-18E6-751F-5538-4AA974B943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0F54BB-6727-475F-9FD5-ED33A44F281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9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4A04E-4EE9-B901-3AD4-42E87E44B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53214E43-035D-B9EC-5B29-194853D13A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03EBE94-1C14-811E-2B2E-8D2BED00C4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4CA1B12-B490-13D0-38C8-04FF723E5F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0F54BB-6727-475F-9FD5-ED33A44F281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415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FC52D-7517-1BDC-4640-A295BEA4E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24D0F3A-7885-95BF-031E-6CEE4B0D1F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93CE925-6663-C569-9EDA-A29E0D1FD2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6440212-8693-F1CC-069E-352E1E5BD3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0F54BB-6727-475F-9FD5-ED33A44F281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378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>
            <a:extLst>
              <a:ext uri="{FF2B5EF4-FFF2-40B4-BE49-F238E27FC236}">
                <a16:creationId xmlns:a16="http://schemas.microsoft.com/office/drawing/2014/main" id="{1CE00E4B-06E8-CA22-6CA9-91412C38A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ymbol zastępczy notatek 2">
            <a:extLst>
              <a:ext uri="{FF2B5EF4-FFF2-40B4-BE49-F238E27FC236}">
                <a16:creationId xmlns:a16="http://schemas.microsoft.com/office/drawing/2014/main" id="{1CC7A0D8-7360-61B8-B2E9-95D2A8790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baseline="0" dirty="0"/>
          </a:p>
        </p:txBody>
      </p:sp>
      <p:sp>
        <p:nvSpPr>
          <p:cNvPr id="30724" name="Symbol zastępczy numeru slajdu 3">
            <a:extLst>
              <a:ext uri="{FF2B5EF4-FFF2-40B4-BE49-F238E27FC236}">
                <a16:creationId xmlns:a16="http://schemas.microsoft.com/office/drawing/2014/main" id="{C1649422-4C98-AD8A-824F-08C7B1149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AFC5C4-738C-4FDA-9624-25C3EAB4E1FA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920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ymbol zastępczy obrazu slajdu 1">
            <a:extLst>
              <a:ext uri="{FF2B5EF4-FFF2-40B4-BE49-F238E27FC236}">
                <a16:creationId xmlns:a16="http://schemas.microsoft.com/office/drawing/2014/main" id="{466BD8E8-B3B3-7AB7-A7D9-28512CC473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Symbol zastępczy notatek 2">
            <a:extLst>
              <a:ext uri="{FF2B5EF4-FFF2-40B4-BE49-F238E27FC236}">
                <a16:creationId xmlns:a16="http://schemas.microsoft.com/office/drawing/2014/main" id="{4ECC5434-4ECC-331F-C4CA-9B68E47CD8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75780" name="Symbol zastępczy numeru slajdu 3">
            <a:extLst>
              <a:ext uri="{FF2B5EF4-FFF2-40B4-BE49-F238E27FC236}">
                <a16:creationId xmlns:a16="http://schemas.microsoft.com/office/drawing/2014/main" id="{092FFC74-E949-55C8-0CF9-F6786888A3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6D3F3AB-27F5-4E4A-B72A-414B2435B818}" type="slidenum">
              <a:rPr lang="pl-PL" altLang="pl-PL" smtClean="0"/>
              <a:pPr/>
              <a:t>15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0F54BB-6727-475F-9FD5-ED33A44F281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101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0F54BB-6727-475F-9FD5-ED33A44F281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42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0F54BB-6727-475F-9FD5-ED33A44F281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614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0F54BB-6727-475F-9FD5-ED33A44F281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847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DF484-99A6-D97D-BC89-6A408B00D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9F42DB8-D936-3D4A-3FDF-81B1BC139B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C7E456F4-3CB9-3E89-8A2F-1F70570DA6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6A42223-D554-D9FC-BB11-300E9A7BEC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0F54BB-6727-475F-9FD5-ED33A44F281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0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BAB14-5C8E-2E63-0163-CE30D7DE1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AB93160-7D99-D85B-5D39-99910A630E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B9C59834-A4ED-B669-401D-72E5A57623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FA241A7-58BC-AA49-43DA-4C54825EA0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0F54BB-6727-475F-9FD5-ED33A44F281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15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BEF87-516A-E309-9210-DB7D213EA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21E3816-E5E4-1F01-EE75-FF55CA2635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99054B5-BB02-08F3-D653-DA6C6ECC9F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E0860D5-808F-4452-DAF4-D482D80048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0F54BB-6727-475F-9FD5-ED33A44F281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191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BF1EB-4072-8888-B888-E4D048E8B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81597BC-9E9F-537D-2F72-071685B700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293F340-01D7-29F9-99F4-9F7A235BE6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CE02A31-1962-66A0-92E2-90E4392544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0F54BB-6727-475F-9FD5-ED33A44F281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27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2730D38-E5A9-7471-3D54-D6038BF6D7C7}"/>
              </a:ext>
            </a:extLst>
          </p:cNvPr>
          <p:cNvSpPr/>
          <p:nvPr userDrawn="1"/>
        </p:nvSpPr>
        <p:spPr>
          <a:xfrm>
            <a:off x="1027113" y="1973263"/>
            <a:ext cx="8639175" cy="4327525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7D55CA3-7F74-5CB7-CE0D-4EE6B5B4DDBB}"/>
              </a:ext>
            </a:extLst>
          </p:cNvPr>
          <p:cNvSpPr/>
          <p:nvPr userDrawn="1"/>
        </p:nvSpPr>
        <p:spPr>
          <a:xfrm>
            <a:off x="0" y="0"/>
            <a:ext cx="4986338" cy="26939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006C04D2-107A-BCE9-C207-DB50E5B4CC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1973263"/>
            <a:ext cx="3959225" cy="720725"/>
          </a:xfrm>
          <a:prstGeom prst="rect">
            <a:avLst/>
          </a:prstGeom>
          <a:solidFill>
            <a:srgbClr val="3E3E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2">
            <a:extLst>
              <a:ext uri="{FF2B5EF4-FFF2-40B4-BE49-F238E27FC236}">
                <a16:creationId xmlns:a16="http://schemas.microsoft.com/office/drawing/2014/main" id="{970A86B6-99C4-5470-920D-CE74DB0595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539750"/>
            <a:ext cx="10810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13">
            <a:extLst>
              <a:ext uri="{FF2B5EF4-FFF2-40B4-BE49-F238E27FC236}">
                <a16:creationId xmlns:a16="http://schemas.microsoft.com/office/drawing/2014/main" id="{977419B7-7FF6-E590-F5D9-3364AF12E5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539750"/>
            <a:ext cx="10810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14">
            <a:extLst>
              <a:ext uri="{FF2B5EF4-FFF2-40B4-BE49-F238E27FC236}">
                <a16:creationId xmlns:a16="http://schemas.microsoft.com/office/drawing/2014/main" id="{AB949CE0-C342-20F2-6EE5-F75136DEBB9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539750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5">
            <a:extLst>
              <a:ext uri="{FF2B5EF4-FFF2-40B4-BE49-F238E27FC236}">
                <a16:creationId xmlns:a16="http://schemas.microsoft.com/office/drawing/2014/main" id="{C00CCD4E-465C-9EC5-39E6-478597F131E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6">
            <a:extLst>
              <a:ext uri="{FF2B5EF4-FFF2-40B4-BE49-F238E27FC236}">
                <a16:creationId xmlns:a16="http://schemas.microsoft.com/office/drawing/2014/main" id="{B460CF82-7A62-361F-0E2F-3A88B69147E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7">
            <a:extLst>
              <a:ext uri="{FF2B5EF4-FFF2-40B4-BE49-F238E27FC236}">
                <a16:creationId xmlns:a16="http://schemas.microsoft.com/office/drawing/2014/main" id="{E59F1ED2-80D3-A4AB-30CC-717E9020540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E19FAB3-F003-8736-E7CD-E490AA03D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66063" y="539750"/>
            <a:ext cx="1798637" cy="349250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defRPr/>
            </a:pPr>
            <a:fld id="{8A6B2964-CF72-417C-92A5-962D14C2EA66}" type="datetime1">
              <a:rPr lang="pl-PL"/>
              <a:pPr>
                <a:defRPr/>
              </a:pPr>
              <a:t>2026-06-18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594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6E2C80A2-9629-695F-723F-E8BE4BCD0B54}"/>
              </a:ext>
            </a:extLst>
          </p:cNvPr>
          <p:cNvSpPr/>
          <p:nvPr userDrawn="1"/>
        </p:nvSpPr>
        <p:spPr>
          <a:xfrm>
            <a:off x="1025525" y="0"/>
            <a:ext cx="1079500" cy="179388"/>
          </a:xfrm>
          <a:prstGeom prst="rect">
            <a:avLst/>
          </a:prstGeom>
          <a:solidFill>
            <a:srgbClr val="3E3EBC"/>
          </a:solidFill>
          <a:ln>
            <a:solidFill>
              <a:srgbClr val="3E3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A8C071A-B719-ECA3-A9BC-3D1C1DFCAD4B}"/>
              </a:ext>
            </a:extLst>
          </p:cNvPr>
          <p:cNvSpPr/>
          <p:nvPr userDrawn="1"/>
        </p:nvSpPr>
        <p:spPr>
          <a:xfrm>
            <a:off x="2105025" y="0"/>
            <a:ext cx="7559675" cy="179388"/>
          </a:xfrm>
          <a:prstGeom prst="rect">
            <a:avLst/>
          </a:prstGeom>
          <a:solidFill>
            <a:srgbClr val="554B97"/>
          </a:solidFill>
          <a:ln>
            <a:solidFill>
              <a:srgbClr val="554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5BE31E0A-2CB3-78E2-8774-31A64E5F053E}"/>
              </a:ext>
            </a:extLst>
          </p:cNvPr>
          <p:cNvSpPr/>
          <p:nvPr userDrawn="1"/>
        </p:nvSpPr>
        <p:spPr>
          <a:xfrm>
            <a:off x="8585200" y="7380288"/>
            <a:ext cx="1079500" cy="179387"/>
          </a:xfrm>
          <a:prstGeom prst="rect">
            <a:avLst/>
          </a:prstGeom>
          <a:solidFill>
            <a:srgbClr val="BDBDE9"/>
          </a:solidFill>
          <a:ln>
            <a:solidFill>
              <a:srgbClr val="BD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8" name="Symbol zastępczy numeru slajdu 4">
            <a:extLst>
              <a:ext uri="{FF2B5EF4-FFF2-40B4-BE49-F238E27FC236}">
                <a16:creationId xmlns:a16="http://schemas.microsoft.com/office/drawing/2014/main" id="{4FC1BAB0-3474-D04B-02ED-E2A0408D42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AACD4-1935-4594-B09B-D604099FBDC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97904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2EE699A-F706-7E17-10A2-58E398FBC02C}"/>
              </a:ext>
            </a:extLst>
          </p:cNvPr>
          <p:cNvSpPr/>
          <p:nvPr userDrawn="1"/>
        </p:nvSpPr>
        <p:spPr>
          <a:xfrm>
            <a:off x="1025525" y="0"/>
            <a:ext cx="1079500" cy="179388"/>
          </a:xfrm>
          <a:prstGeom prst="rect">
            <a:avLst/>
          </a:prstGeom>
          <a:solidFill>
            <a:srgbClr val="3E3EBC"/>
          </a:solidFill>
          <a:ln>
            <a:solidFill>
              <a:srgbClr val="3E3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8DD9EDF-CB7F-FF5C-25AA-FC99C843CABB}"/>
              </a:ext>
            </a:extLst>
          </p:cNvPr>
          <p:cNvSpPr/>
          <p:nvPr userDrawn="1"/>
        </p:nvSpPr>
        <p:spPr>
          <a:xfrm>
            <a:off x="2105025" y="0"/>
            <a:ext cx="7559675" cy="179388"/>
          </a:xfrm>
          <a:prstGeom prst="rect">
            <a:avLst/>
          </a:prstGeom>
          <a:solidFill>
            <a:srgbClr val="554B97"/>
          </a:solidFill>
          <a:ln>
            <a:solidFill>
              <a:srgbClr val="554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4AB7ECF7-5F2A-8E43-E254-7C13376942FB}"/>
              </a:ext>
            </a:extLst>
          </p:cNvPr>
          <p:cNvSpPr/>
          <p:nvPr userDrawn="1"/>
        </p:nvSpPr>
        <p:spPr>
          <a:xfrm>
            <a:off x="8585200" y="7380288"/>
            <a:ext cx="1079500" cy="179387"/>
          </a:xfrm>
          <a:prstGeom prst="rect">
            <a:avLst/>
          </a:prstGeom>
          <a:solidFill>
            <a:srgbClr val="BDBDE9"/>
          </a:solidFill>
          <a:ln>
            <a:solidFill>
              <a:srgbClr val="BD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7" name="Symbol zastępczy obrazu 6"/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8" name="Symbol zastępczy numeru slajdu 4">
            <a:extLst>
              <a:ext uri="{FF2B5EF4-FFF2-40B4-BE49-F238E27FC236}">
                <a16:creationId xmlns:a16="http://schemas.microsoft.com/office/drawing/2014/main" id="{4C2649F0-26E5-6853-C3EE-9A371F7CA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DC56F-5EC6-4779-B8AE-9F497CE5691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06987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E3E37C2E-F500-C5C4-5C95-EF85C157471A}"/>
              </a:ext>
            </a:extLst>
          </p:cNvPr>
          <p:cNvSpPr/>
          <p:nvPr userDrawn="1"/>
        </p:nvSpPr>
        <p:spPr>
          <a:xfrm>
            <a:off x="8585200" y="7380288"/>
            <a:ext cx="1081088" cy="179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51F0E33A-13B1-E7B3-25B6-AB01A5D4489E}"/>
              </a:ext>
            </a:extLst>
          </p:cNvPr>
          <p:cNvSpPr/>
          <p:nvPr userDrawn="1"/>
        </p:nvSpPr>
        <p:spPr>
          <a:xfrm>
            <a:off x="8585200" y="7380288"/>
            <a:ext cx="1079500" cy="179387"/>
          </a:xfrm>
          <a:prstGeom prst="rect">
            <a:avLst/>
          </a:prstGeom>
          <a:solidFill>
            <a:srgbClr val="BDBDE9"/>
          </a:solidFill>
          <a:ln>
            <a:solidFill>
              <a:srgbClr val="BD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6" name="Symbol zastępczy numeru slajdu 4">
            <a:extLst>
              <a:ext uri="{FF2B5EF4-FFF2-40B4-BE49-F238E27FC236}">
                <a16:creationId xmlns:a16="http://schemas.microsoft.com/office/drawing/2014/main" id="{0BE43D26-630A-3E41-1D96-9E719EE2F2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42D27-7C08-42B2-A660-8D480D28AFF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00552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226233A-7F78-0743-7F6B-B3BF691AC1C8}"/>
              </a:ext>
            </a:extLst>
          </p:cNvPr>
          <p:cNvSpPr/>
          <p:nvPr userDrawn="1"/>
        </p:nvSpPr>
        <p:spPr>
          <a:xfrm>
            <a:off x="8585200" y="7380288"/>
            <a:ext cx="1081088" cy="179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6" name="Symbol zastępczy numeru slajdu 4">
            <a:extLst>
              <a:ext uri="{FF2B5EF4-FFF2-40B4-BE49-F238E27FC236}">
                <a16:creationId xmlns:a16="http://schemas.microsoft.com/office/drawing/2014/main" id="{9B2FFA07-704C-E982-2705-4DF055D156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E51C2-DA85-4B3F-89E1-1C82D2A3FFF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6660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A82A406C-573A-C610-465C-38169DCFDD13}"/>
              </a:ext>
            </a:extLst>
          </p:cNvPr>
          <p:cNvSpPr/>
          <p:nvPr userDrawn="1"/>
        </p:nvSpPr>
        <p:spPr>
          <a:xfrm>
            <a:off x="2465388" y="4500563"/>
            <a:ext cx="8226425" cy="1800225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4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315CB2AE-2B66-AE8F-4815-9EC616DE08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4500563"/>
            <a:ext cx="3959225" cy="720725"/>
          </a:xfrm>
          <a:prstGeom prst="rect">
            <a:avLst/>
          </a:prstGeom>
          <a:solidFill>
            <a:srgbClr val="3E3E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10">
            <a:extLst>
              <a:ext uri="{FF2B5EF4-FFF2-40B4-BE49-F238E27FC236}">
                <a16:creationId xmlns:a16="http://schemas.microsoft.com/office/drawing/2014/main" id="{E477DB40-0FEF-3C81-9CEF-5187356751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12">
            <a:extLst>
              <a:ext uri="{FF2B5EF4-FFF2-40B4-BE49-F238E27FC236}">
                <a16:creationId xmlns:a16="http://schemas.microsoft.com/office/drawing/2014/main" id="{1B726731-63E0-A81F-D896-1E09C1C413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3">
            <a:extLst>
              <a:ext uri="{FF2B5EF4-FFF2-40B4-BE49-F238E27FC236}">
                <a16:creationId xmlns:a16="http://schemas.microsoft.com/office/drawing/2014/main" id="{8FA6312E-1CC0-9BB3-1E4F-677250C76D3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ymbol zastępczy obrazu 10"/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1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8739F1ED-ECE2-D191-9258-C6FE98463726}"/>
              </a:ext>
            </a:extLst>
          </p:cNvPr>
          <p:cNvSpPr/>
          <p:nvPr userDrawn="1"/>
        </p:nvSpPr>
        <p:spPr>
          <a:xfrm>
            <a:off x="1027113" y="1973263"/>
            <a:ext cx="8639175" cy="4327525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065CE1F-0983-5DCC-E24D-77F25B68CC5A}"/>
              </a:ext>
            </a:extLst>
          </p:cNvPr>
          <p:cNvSpPr/>
          <p:nvPr userDrawn="1"/>
        </p:nvSpPr>
        <p:spPr>
          <a:xfrm>
            <a:off x="0" y="0"/>
            <a:ext cx="4986338" cy="26939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C4BDA65C-130D-0D60-CF03-1DADB1F0BA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539750"/>
            <a:ext cx="10810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2">
            <a:extLst>
              <a:ext uri="{FF2B5EF4-FFF2-40B4-BE49-F238E27FC236}">
                <a16:creationId xmlns:a16="http://schemas.microsoft.com/office/drawing/2014/main" id="{4C85B052-953A-9BCB-8B58-F809AA5DB1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539750"/>
            <a:ext cx="10810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13">
            <a:extLst>
              <a:ext uri="{FF2B5EF4-FFF2-40B4-BE49-F238E27FC236}">
                <a16:creationId xmlns:a16="http://schemas.microsoft.com/office/drawing/2014/main" id="{3FAD5608-FF65-DC91-879D-4866ECDF02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539750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14">
            <a:extLst>
              <a:ext uri="{FF2B5EF4-FFF2-40B4-BE49-F238E27FC236}">
                <a16:creationId xmlns:a16="http://schemas.microsoft.com/office/drawing/2014/main" id="{3CDD25EB-514E-A9AE-C292-DE1F55ED1D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5">
            <a:extLst>
              <a:ext uri="{FF2B5EF4-FFF2-40B4-BE49-F238E27FC236}">
                <a16:creationId xmlns:a16="http://schemas.microsoft.com/office/drawing/2014/main" id="{E6F0C523-F2B3-52D1-F411-90D4B466AF4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6">
            <a:extLst>
              <a:ext uri="{FF2B5EF4-FFF2-40B4-BE49-F238E27FC236}">
                <a16:creationId xmlns:a16="http://schemas.microsoft.com/office/drawing/2014/main" id="{CF400E4D-E34F-EE58-FAED-971EECF222B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5419653-40A8-3651-FE69-AC65DB32B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66063" y="539750"/>
            <a:ext cx="1798637" cy="349250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defRPr/>
            </a:pPr>
            <a:fld id="{0A5C0BFC-F57E-4854-AD2F-52CCD1599EE5}" type="datetime1">
              <a:rPr lang="pl-PL"/>
              <a:pPr>
                <a:defRPr/>
              </a:pPr>
              <a:t>2026-06-18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3699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ADEB7DBC-94F2-0B41-A20A-11275D7FD93D}"/>
              </a:ext>
            </a:extLst>
          </p:cNvPr>
          <p:cNvSpPr/>
          <p:nvPr userDrawn="1"/>
        </p:nvSpPr>
        <p:spPr>
          <a:xfrm>
            <a:off x="1025525" y="1982788"/>
            <a:ext cx="8640763" cy="4318000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4EB7AEFB-0090-A071-EA2C-6B65F0A7E1FF}"/>
              </a:ext>
            </a:extLst>
          </p:cNvPr>
          <p:cNvSpPr/>
          <p:nvPr userDrawn="1"/>
        </p:nvSpPr>
        <p:spPr>
          <a:xfrm>
            <a:off x="0" y="0"/>
            <a:ext cx="4986338" cy="26939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3666C197-55EB-9ABC-30A1-81A835AC5E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1979613"/>
            <a:ext cx="3959225" cy="720725"/>
          </a:xfrm>
          <a:prstGeom prst="rect">
            <a:avLst/>
          </a:prstGeom>
          <a:solidFill>
            <a:srgbClr val="3E3EBC">
              <a:alpha val="9215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2">
            <a:extLst>
              <a:ext uri="{FF2B5EF4-FFF2-40B4-BE49-F238E27FC236}">
                <a16:creationId xmlns:a16="http://schemas.microsoft.com/office/drawing/2014/main" id="{73A4532A-5772-D0F1-6DD1-06F2078E50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13">
            <a:extLst>
              <a:ext uri="{FF2B5EF4-FFF2-40B4-BE49-F238E27FC236}">
                <a16:creationId xmlns:a16="http://schemas.microsoft.com/office/drawing/2014/main" id="{81CAF41E-C15B-4EDF-03E1-31DFB856AB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14">
            <a:extLst>
              <a:ext uri="{FF2B5EF4-FFF2-40B4-BE49-F238E27FC236}">
                <a16:creationId xmlns:a16="http://schemas.microsoft.com/office/drawing/2014/main" id="{1FEFF701-4926-852F-FB23-8B77605F636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5">
            <a:extLst>
              <a:ext uri="{FF2B5EF4-FFF2-40B4-BE49-F238E27FC236}">
                <a16:creationId xmlns:a16="http://schemas.microsoft.com/office/drawing/2014/main" id="{5C330585-DA52-62F3-83DA-70646840519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244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6">
            <a:extLst>
              <a:ext uri="{FF2B5EF4-FFF2-40B4-BE49-F238E27FC236}">
                <a16:creationId xmlns:a16="http://schemas.microsoft.com/office/drawing/2014/main" id="{0EA20B0F-6411-9B54-FCC1-98C13C4F5CC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5461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7">
            <a:extLst>
              <a:ext uri="{FF2B5EF4-FFF2-40B4-BE49-F238E27FC236}">
                <a16:creationId xmlns:a16="http://schemas.microsoft.com/office/drawing/2014/main" id="{69F8F5F6-916A-CA74-60C9-68A751F538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244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18">
            <a:extLst>
              <a:ext uri="{FF2B5EF4-FFF2-40B4-BE49-F238E27FC236}">
                <a16:creationId xmlns:a16="http://schemas.microsoft.com/office/drawing/2014/main" id="{C8C6158B-5D62-A78C-494D-A14A365A766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53816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19">
            <a:extLst>
              <a:ext uri="{FF2B5EF4-FFF2-40B4-BE49-F238E27FC236}">
                <a16:creationId xmlns:a16="http://schemas.microsoft.com/office/drawing/2014/main" id="{97682056-F133-D32D-D76E-BD0C221E84B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5461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20">
            <a:extLst>
              <a:ext uri="{FF2B5EF4-FFF2-40B4-BE49-F238E27FC236}">
                <a16:creationId xmlns:a16="http://schemas.microsoft.com/office/drawing/2014/main" id="{5EEE5BB7-EB35-B5F6-63F3-451BEC71E23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2541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az 21">
            <a:extLst>
              <a:ext uri="{FF2B5EF4-FFF2-40B4-BE49-F238E27FC236}">
                <a16:creationId xmlns:a16="http://schemas.microsoft.com/office/drawing/2014/main" id="{CBD4D9A4-4773-AE82-C0E5-D2E8AA804A0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5429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22">
            <a:extLst>
              <a:ext uri="{FF2B5EF4-FFF2-40B4-BE49-F238E27FC236}">
                <a16:creationId xmlns:a16="http://schemas.microsoft.com/office/drawing/2014/main" id="{05566B2F-329C-CECA-0F9E-06A9CF7D3FE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53498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az 23">
            <a:extLst>
              <a:ext uri="{FF2B5EF4-FFF2-40B4-BE49-F238E27FC236}">
                <a16:creationId xmlns:a16="http://schemas.microsoft.com/office/drawing/2014/main" id="{B94E0A31-970C-D0B2-2865-59DD3EA035E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5318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braz 24">
            <a:extLst>
              <a:ext uri="{FF2B5EF4-FFF2-40B4-BE49-F238E27FC236}">
                <a16:creationId xmlns:a16="http://schemas.microsoft.com/office/drawing/2014/main" id="{0B1D8062-2078-F5AF-4E1A-E6807AEC95A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12525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Obraz 25">
            <a:extLst>
              <a:ext uri="{FF2B5EF4-FFF2-40B4-BE49-F238E27FC236}">
                <a16:creationId xmlns:a16="http://schemas.microsoft.com/office/drawing/2014/main" id="{BC55E75C-C8D9-E700-7CE7-4BA5FC84FDE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2509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Obraz 26">
            <a:extLst>
              <a:ext uri="{FF2B5EF4-FFF2-40B4-BE49-F238E27FC236}">
                <a16:creationId xmlns:a16="http://schemas.microsoft.com/office/drawing/2014/main" id="{1D4F2F74-8710-11CB-383A-EBE0EF7FCB9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12509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B0923844-C53D-0DEE-3A07-AE42B97403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66063" y="539750"/>
            <a:ext cx="1798637" cy="349250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defRPr/>
            </a:pPr>
            <a:fld id="{C30955AA-06E6-4C04-A951-CDEFB0C61620}" type="datetime1">
              <a:rPr lang="pl-PL"/>
              <a:pPr>
                <a:defRPr/>
              </a:pPr>
              <a:t>2026-06-18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608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7711244B-4F40-0B97-CE65-6790B8B5D82E}"/>
              </a:ext>
            </a:extLst>
          </p:cNvPr>
          <p:cNvSpPr/>
          <p:nvPr userDrawn="1"/>
        </p:nvSpPr>
        <p:spPr>
          <a:xfrm>
            <a:off x="1025525" y="1982788"/>
            <a:ext cx="8640763" cy="4318000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C3BE7D14-95B9-BF15-DB72-D2BA92C040B2}"/>
              </a:ext>
            </a:extLst>
          </p:cNvPr>
          <p:cNvSpPr/>
          <p:nvPr userDrawn="1"/>
        </p:nvSpPr>
        <p:spPr>
          <a:xfrm>
            <a:off x="0" y="0"/>
            <a:ext cx="4986338" cy="26939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E7D8ACD8-BAF2-5C2D-E943-269919EC7F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2">
            <a:extLst>
              <a:ext uri="{FF2B5EF4-FFF2-40B4-BE49-F238E27FC236}">
                <a16:creationId xmlns:a16="http://schemas.microsoft.com/office/drawing/2014/main" id="{6377412B-EB3E-069B-D451-02D9406485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13">
            <a:extLst>
              <a:ext uri="{FF2B5EF4-FFF2-40B4-BE49-F238E27FC236}">
                <a16:creationId xmlns:a16="http://schemas.microsoft.com/office/drawing/2014/main" id="{8129BDBD-3525-175E-0E51-F677A1CAC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14">
            <a:extLst>
              <a:ext uri="{FF2B5EF4-FFF2-40B4-BE49-F238E27FC236}">
                <a16:creationId xmlns:a16="http://schemas.microsoft.com/office/drawing/2014/main" id="{C1808DC0-571A-1069-664E-C9683FEBD9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244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5">
            <a:extLst>
              <a:ext uri="{FF2B5EF4-FFF2-40B4-BE49-F238E27FC236}">
                <a16:creationId xmlns:a16="http://schemas.microsoft.com/office/drawing/2014/main" id="{8442D7DB-1DC0-791B-2CB9-5021F52514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5461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6">
            <a:extLst>
              <a:ext uri="{FF2B5EF4-FFF2-40B4-BE49-F238E27FC236}">
                <a16:creationId xmlns:a16="http://schemas.microsoft.com/office/drawing/2014/main" id="{366017A6-4D80-DF11-23AC-7FA4C3561E8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244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7">
            <a:extLst>
              <a:ext uri="{FF2B5EF4-FFF2-40B4-BE49-F238E27FC236}">
                <a16:creationId xmlns:a16="http://schemas.microsoft.com/office/drawing/2014/main" id="{1AEDEC54-1976-47B1-00C7-7F3FD3F2836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53816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18">
            <a:extLst>
              <a:ext uri="{FF2B5EF4-FFF2-40B4-BE49-F238E27FC236}">
                <a16:creationId xmlns:a16="http://schemas.microsoft.com/office/drawing/2014/main" id="{50A51F08-0EEB-0B47-E6BD-854E76E48AD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5461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19">
            <a:extLst>
              <a:ext uri="{FF2B5EF4-FFF2-40B4-BE49-F238E27FC236}">
                <a16:creationId xmlns:a16="http://schemas.microsoft.com/office/drawing/2014/main" id="{9F1A7A94-0449-EAFA-A83B-A007548AB81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2541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20">
            <a:extLst>
              <a:ext uri="{FF2B5EF4-FFF2-40B4-BE49-F238E27FC236}">
                <a16:creationId xmlns:a16="http://schemas.microsoft.com/office/drawing/2014/main" id="{F348E6CD-5191-DC34-655B-5074431ABAB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5429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az 21">
            <a:extLst>
              <a:ext uri="{FF2B5EF4-FFF2-40B4-BE49-F238E27FC236}">
                <a16:creationId xmlns:a16="http://schemas.microsoft.com/office/drawing/2014/main" id="{360C72B7-5169-5E45-0100-440E68B795A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53498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22">
            <a:extLst>
              <a:ext uri="{FF2B5EF4-FFF2-40B4-BE49-F238E27FC236}">
                <a16:creationId xmlns:a16="http://schemas.microsoft.com/office/drawing/2014/main" id="{1C4A0A19-673D-145F-6DFC-40B600258BF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5318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az 23">
            <a:extLst>
              <a:ext uri="{FF2B5EF4-FFF2-40B4-BE49-F238E27FC236}">
                <a16:creationId xmlns:a16="http://schemas.microsoft.com/office/drawing/2014/main" id="{A877BC93-4E60-144A-78AD-D6F9D9D4B5E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12525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braz 24">
            <a:extLst>
              <a:ext uri="{FF2B5EF4-FFF2-40B4-BE49-F238E27FC236}">
                <a16:creationId xmlns:a16="http://schemas.microsoft.com/office/drawing/2014/main" id="{4F4873E9-C79E-B261-04BE-CA28065C46E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2509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Obraz 25">
            <a:extLst>
              <a:ext uri="{FF2B5EF4-FFF2-40B4-BE49-F238E27FC236}">
                <a16:creationId xmlns:a16="http://schemas.microsoft.com/office/drawing/2014/main" id="{FE70FD2E-EA85-554B-1232-3BC065FB7D6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12509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EF9AE2F3-97CD-D842-8A32-447D365CB1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66063" y="539750"/>
            <a:ext cx="1798637" cy="349250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defRPr/>
            </a:pPr>
            <a:fld id="{FCADBE59-3A8D-4B60-B132-C38BCB58B296}" type="datetime1">
              <a:rPr lang="pl-PL"/>
              <a:pPr>
                <a:defRPr/>
              </a:pPr>
              <a:t>2026-06-18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4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38F80E62-F779-E75A-3EDA-9B9408D9FE1E}"/>
              </a:ext>
            </a:extLst>
          </p:cNvPr>
          <p:cNvSpPr/>
          <p:nvPr userDrawn="1"/>
        </p:nvSpPr>
        <p:spPr>
          <a:xfrm>
            <a:off x="2825750" y="4500563"/>
            <a:ext cx="6840538" cy="1800225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4" name="Obraz 8">
            <a:extLst>
              <a:ext uri="{FF2B5EF4-FFF2-40B4-BE49-F238E27FC236}">
                <a16:creationId xmlns:a16="http://schemas.microsoft.com/office/drawing/2014/main" id="{2DC8FB52-1049-0B90-AC4A-4E1E63F930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10">
            <a:extLst>
              <a:ext uri="{FF2B5EF4-FFF2-40B4-BE49-F238E27FC236}">
                <a16:creationId xmlns:a16="http://schemas.microsoft.com/office/drawing/2014/main" id="{9F58DD2E-7804-923E-46BD-CF87938385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12">
            <a:extLst>
              <a:ext uri="{FF2B5EF4-FFF2-40B4-BE49-F238E27FC236}">
                <a16:creationId xmlns:a16="http://schemas.microsoft.com/office/drawing/2014/main" id="{49A5FB3C-3E55-982C-261C-5D59E85CD2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3" descr="Obraz zawierający tekst&#10;&#10;Opis wygenerowany automatycznie">
            <a:extLst>
              <a:ext uri="{FF2B5EF4-FFF2-40B4-BE49-F238E27FC236}">
                <a16:creationId xmlns:a16="http://schemas.microsoft.com/office/drawing/2014/main" id="{5EFDB916-5D59-5F95-71B4-A6775E636F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4500563"/>
            <a:ext cx="3959225" cy="720725"/>
          </a:xfrm>
          <a:prstGeom prst="rect">
            <a:avLst/>
          </a:prstGeom>
          <a:solidFill>
            <a:srgbClr val="3E3E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ymbol zastępczy obrazu 1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EA56248-3DCF-5D60-E274-18657B84ED3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866063" y="539750"/>
            <a:ext cx="1800225" cy="366713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defRPr/>
            </a:pPr>
            <a:fld id="{B22F03D3-40A2-4AD9-B377-A57BF4766CB0}" type="datetime1">
              <a:rPr lang="pl-PL"/>
              <a:pPr>
                <a:defRPr/>
              </a:pPr>
              <a:t>2026-06-18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225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422F9659-3B01-4348-6479-4947BD64F93C}"/>
              </a:ext>
            </a:extLst>
          </p:cNvPr>
          <p:cNvSpPr/>
          <p:nvPr userDrawn="1"/>
        </p:nvSpPr>
        <p:spPr>
          <a:xfrm>
            <a:off x="2825750" y="4500563"/>
            <a:ext cx="6840538" cy="1800225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4" name="Obraz 8">
            <a:extLst>
              <a:ext uri="{FF2B5EF4-FFF2-40B4-BE49-F238E27FC236}">
                <a16:creationId xmlns:a16="http://schemas.microsoft.com/office/drawing/2014/main" id="{7983F097-BEE9-5A41-A0DB-7F02C85990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10">
            <a:extLst>
              <a:ext uri="{FF2B5EF4-FFF2-40B4-BE49-F238E27FC236}">
                <a16:creationId xmlns:a16="http://schemas.microsoft.com/office/drawing/2014/main" id="{49DC1EF5-CF40-A829-92AF-216354CA4B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12">
            <a:extLst>
              <a:ext uri="{FF2B5EF4-FFF2-40B4-BE49-F238E27FC236}">
                <a16:creationId xmlns:a16="http://schemas.microsoft.com/office/drawing/2014/main" id="{CA88542B-6973-162C-5C1D-2D1AC1145A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ymbol zastępczy obrazu 1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A50DA2-8251-5626-1298-E9495E7D081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866063" y="539750"/>
            <a:ext cx="1800225" cy="366713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defRPr/>
            </a:pPr>
            <a:fld id="{CF55F772-CAF8-4F5B-A4F7-962CF19BD0E5}" type="datetime1">
              <a:rPr lang="pl-PL"/>
              <a:pPr>
                <a:defRPr/>
              </a:pPr>
              <a:t>2026-06-18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670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7C8AB4D1-D460-526B-486B-2EBD71191A67}"/>
              </a:ext>
            </a:extLst>
          </p:cNvPr>
          <p:cNvSpPr/>
          <p:nvPr userDrawn="1"/>
        </p:nvSpPr>
        <p:spPr>
          <a:xfrm>
            <a:off x="2825750" y="4500563"/>
            <a:ext cx="7196138" cy="2159000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101D7CB-EEA7-3455-0F03-6165F8CD9F28}"/>
              </a:ext>
            </a:extLst>
          </p:cNvPr>
          <p:cNvSpPr/>
          <p:nvPr userDrawn="1"/>
        </p:nvSpPr>
        <p:spPr>
          <a:xfrm>
            <a:off x="3905250" y="4500563"/>
            <a:ext cx="3600450" cy="35877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DA6FE23-B704-FEAB-5BE1-8CC21435C722}"/>
              </a:ext>
            </a:extLst>
          </p:cNvPr>
          <p:cNvSpPr/>
          <p:nvPr userDrawn="1"/>
        </p:nvSpPr>
        <p:spPr>
          <a:xfrm>
            <a:off x="2825750" y="4500563"/>
            <a:ext cx="1079500" cy="358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05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B13A8E0C-031B-8985-8EF3-DB846745240A}"/>
              </a:ext>
            </a:extLst>
          </p:cNvPr>
          <p:cNvSpPr/>
          <p:nvPr userDrawn="1"/>
        </p:nvSpPr>
        <p:spPr>
          <a:xfrm>
            <a:off x="2825750" y="4500563"/>
            <a:ext cx="7196138" cy="215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3A6A260E-A839-124D-B089-35E13250A7DA}"/>
              </a:ext>
            </a:extLst>
          </p:cNvPr>
          <p:cNvSpPr/>
          <p:nvPr userDrawn="1"/>
        </p:nvSpPr>
        <p:spPr>
          <a:xfrm>
            <a:off x="3905250" y="4500563"/>
            <a:ext cx="3600450" cy="358775"/>
          </a:xfrm>
          <a:prstGeom prst="rect">
            <a:avLst/>
          </a:prstGeom>
          <a:solidFill>
            <a:srgbClr val="554B97"/>
          </a:solidFill>
          <a:ln>
            <a:solidFill>
              <a:srgbClr val="554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52803FC-5BFA-9B59-D454-AB3015658CD9}"/>
              </a:ext>
            </a:extLst>
          </p:cNvPr>
          <p:cNvSpPr/>
          <p:nvPr userDrawn="1"/>
        </p:nvSpPr>
        <p:spPr>
          <a:xfrm>
            <a:off x="2825750" y="4500563"/>
            <a:ext cx="1079500" cy="358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pl-PL" noProof="0" dirty="0"/>
              <a:t>Kliknij ikonę, aby dodać obraz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63324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B256C58C-0B91-7112-00B5-45BA5613D379}"/>
              </a:ext>
            </a:extLst>
          </p:cNvPr>
          <p:cNvSpPr/>
          <p:nvPr userDrawn="1"/>
        </p:nvSpPr>
        <p:spPr>
          <a:xfrm>
            <a:off x="8585200" y="7380288"/>
            <a:ext cx="1079500" cy="179387"/>
          </a:xfrm>
          <a:prstGeom prst="rect">
            <a:avLst/>
          </a:prstGeom>
          <a:solidFill>
            <a:srgbClr val="93C67B"/>
          </a:solidFill>
          <a:ln>
            <a:solidFill>
              <a:srgbClr val="BD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numeru slajdu 4">
            <a:extLst>
              <a:ext uri="{FF2B5EF4-FFF2-40B4-BE49-F238E27FC236}">
                <a16:creationId xmlns:a16="http://schemas.microsoft.com/office/drawing/2014/main" id="{ED18D69B-C12C-D036-BE07-68C1F325B2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6BE7B-80CB-4926-B646-E23E8BCBFE2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4004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F838251-A90A-E97D-BC8F-B58CBB8A8B9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25525" y="900113"/>
            <a:ext cx="86407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689E6D8-A678-E7D5-D127-C805F2C575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25525" y="1979613"/>
            <a:ext cx="8640763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  <a:endParaRPr lang="en-US" alt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216D459C-06A4-70A3-97CA-25CE224F0982}"/>
              </a:ext>
            </a:extLst>
          </p:cNvPr>
          <p:cNvSpPr/>
          <p:nvPr userDrawn="1"/>
        </p:nvSpPr>
        <p:spPr>
          <a:xfrm>
            <a:off x="1025525" y="0"/>
            <a:ext cx="1081088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8427F517-131B-CB47-FB7B-08410CF6CFF6}"/>
              </a:ext>
            </a:extLst>
          </p:cNvPr>
          <p:cNvSpPr/>
          <p:nvPr userDrawn="1"/>
        </p:nvSpPr>
        <p:spPr>
          <a:xfrm>
            <a:off x="2106613" y="0"/>
            <a:ext cx="7559675" cy="179388"/>
          </a:xfrm>
          <a:prstGeom prst="rect">
            <a:avLst/>
          </a:prstGeom>
          <a:solidFill>
            <a:srgbClr val="009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BAE3DA0-9E47-9E1A-3A63-2F550208A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925"/>
            <a:ext cx="1079500" cy="179388"/>
          </a:xfrm>
          <a:prstGeom prst="rect">
            <a:avLst/>
          </a:prstGeom>
          <a:noFill/>
        </p:spPr>
        <p:txBody>
          <a:bodyPr vert="horz" wrap="square" lIns="0" tIns="72000" rIns="0" bIns="720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2"/>
                </a:solidFill>
                <a:latin typeface="Open Sans" panose="020B0606030504020204" pitchFamily="34" charset="0"/>
              </a:defRPr>
            </a:lvl1pPr>
          </a:lstStyle>
          <a:p>
            <a:pPr>
              <a:defRPr/>
            </a:pPr>
            <a:fld id="{B6149208-B9E7-43D3-8F68-4BAE28D468F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61DCC141-D514-6954-7992-D59F5F8620D3}"/>
              </a:ext>
            </a:extLst>
          </p:cNvPr>
          <p:cNvSpPr/>
          <p:nvPr userDrawn="1"/>
        </p:nvSpPr>
        <p:spPr>
          <a:xfrm>
            <a:off x="8585200" y="7380288"/>
            <a:ext cx="1081088" cy="179387"/>
          </a:xfrm>
          <a:prstGeom prst="rect">
            <a:avLst/>
          </a:prstGeom>
          <a:solidFill>
            <a:srgbClr val="93C6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51" r:id="rId1"/>
    <p:sldLayoutId id="2147486752" r:id="rId2"/>
    <p:sldLayoutId id="2147486753" r:id="rId3"/>
    <p:sldLayoutId id="2147486754" r:id="rId4"/>
    <p:sldLayoutId id="2147486755" r:id="rId5"/>
    <p:sldLayoutId id="2147486756" r:id="rId6"/>
    <p:sldLayoutId id="2147486757" r:id="rId7"/>
    <p:sldLayoutId id="2147486758" r:id="rId8"/>
    <p:sldLayoutId id="2147486759" r:id="rId9"/>
    <p:sldLayoutId id="2147486760" r:id="rId10"/>
    <p:sldLayoutId id="2147486761" r:id="rId11"/>
    <p:sldLayoutId id="2147486762" r:id="rId12"/>
    <p:sldLayoutId id="2147486763" r:id="rId13"/>
    <p:sldLayoutId id="2147486764" r:id="rId14"/>
  </p:sldLayoutIdLst>
  <p:hf hdr="0" ftr="0"/>
  <p:txStyles>
    <p:titleStyle>
      <a:lvl1pPr algn="l" defTabSz="1006475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algn="l" defTabSz="1006475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algn="l" defTabSz="1006475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algn="l" defTabSz="1006475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algn="l" defTabSz="1006475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457200" algn="l" defTabSz="1006475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6pPr>
      <a:lvl7pPr marL="914400" algn="l" defTabSz="1006475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7pPr>
      <a:lvl8pPr marL="1371600" algn="l" defTabSz="1006475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8pPr>
      <a:lvl9pPr marL="1828800" algn="l" defTabSz="1006475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9pPr>
    </p:titleStyle>
    <p:bodyStyle>
      <a:lvl1pPr marL="250825" indent="-250825" algn="l" defTabSz="1006475" rtl="0" eaLnBrk="0" fontAlgn="base" hangingPunct="0">
        <a:lnSpc>
          <a:spcPts val="2400"/>
        </a:lnSpc>
        <a:spcBef>
          <a:spcPts val="1100"/>
        </a:spcBef>
        <a:spcAft>
          <a:spcPct val="0"/>
        </a:spcAft>
        <a:buClr>
          <a:schemeClr val="accent1"/>
        </a:buClr>
        <a:buBlip>
          <a:blip r:embed="rId16"/>
        </a:buBlip>
        <a:defRPr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650" indent="-250825" algn="l" defTabSz="1006475" rtl="0" eaLnBrk="0" fontAlgn="base" hangingPunct="0">
        <a:lnSpc>
          <a:spcPts val="2400"/>
        </a:lnSpc>
        <a:spcBef>
          <a:spcPts val="55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8888" indent="-250825" algn="l" defTabSz="1006475" rtl="0" eaLnBrk="0" fontAlgn="base" hangingPunct="0">
        <a:lnSpc>
          <a:spcPts val="2400"/>
        </a:lnSpc>
        <a:spcBef>
          <a:spcPts val="550"/>
        </a:spcBef>
        <a:spcAft>
          <a:spcPct val="0"/>
        </a:spcAft>
        <a:buBlip>
          <a:blip r:embed="rId18"/>
        </a:buBlip>
        <a:defRPr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713" indent="-250825" algn="l" defTabSz="1006475" rtl="0" eaLnBrk="0" fontAlgn="base" hangingPunct="0">
        <a:lnSpc>
          <a:spcPts val="24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6950" indent="-250825" algn="l" defTabSz="1006475" rtl="0" eaLnBrk="0" fontAlgn="base" hangingPunct="0">
        <a:lnSpc>
          <a:spcPts val="24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gov.pl/web/planodbudowy/dnsh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">
            <a:extLst>
              <a:ext uri="{FF2B5EF4-FFF2-40B4-BE49-F238E27FC236}">
                <a16:creationId xmlns:a16="http://schemas.microsoft.com/office/drawing/2014/main" id="{25C1F810-5A2C-73E7-E2EA-32E6C2F66B7E}"/>
              </a:ext>
            </a:extLst>
          </p:cNvPr>
          <p:cNvSpPr txBox="1">
            <a:spLocks/>
          </p:cNvSpPr>
          <p:nvPr/>
        </p:nvSpPr>
        <p:spPr bwMode="auto">
          <a:xfrm>
            <a:off x="629382" y="5292004"/>
            <a:ext cx="9433048" cy="64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algn="ctr" eaLnBrk="1" hangingPunct="1"/>
            <a:r>
              <a:rPr lang="pl-PL" altLang="pl-PL" sz="2600" dirty="0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Zasada DNSH.</a:t>
            </a:r>
            <a:endParaRPr lang="pl-PL" altLang="pl-PL" sz="2600" b="0" dirty="0">
              <a:solidFill>
                <a:srgbClr val="002073"/>
              </a:solidFill>
              <a:latin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16" name="Tytuł 15">
            <a:extLst>
              <a:ext uri="{FF2B5EF4-FFF2-40B4-BE49-F238E27FC236}">
                <a16:creationId xmlns:a16="http://schemas.microsoft.com/office/drawing/2014/main" id="{787170AE-D786-C4B8-1BF9-CCE382B9595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410" y="179437"/>
            <a:ext cx="2736205" cy="287436"/>
          </a:xfrm>
        </p:spPr>
        <p:txBody>
          <a:bodyPr/>
          <a:lstStyle/>
          <a:p>
            <a:r>
              <a:rPr lang="pl-PL" sz="1800" dirty="0">
                <a:solidFill>
                  <a:srgbClr val="FFFFFF"/>
                </a:solidFill>
              </a:rPr>
              <a:t>Slajd tytułowy</a:t>
            </a:r>
          </a:p>
        </p:txBody>
      </p:sp>
      <p:sp>
        <p:nvSpPr>
          <p:cNvPr id="17411" name="Symbol zastępczy numeru slajdu 3" hidden="1">
            <a:extLst>
              <a:ext uri="{FF2B5EF4-FFF2-40B4-BE49-F238E27FC236}">
                <a16:creationId xmlns:a16="http://schemas.microsoft.com/office/drawing/2014/main" id="{8DAD59DD-94E0-2873-3ED3-462EDA8BB8A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7652ED6-1A5F-41C8-8CF9-EFF1C693D102}" type="slidenum">
              <a:rPr lang="pl-PL" altLang="pl-PL" smtClean="0">
                <a:solidFill>
                  <a:schemeClr val="tx2"/>
                </a:solidFill>
                <a:latin typeface="Open Sans" panose="020B0806030504020204" pitchFamily="34" charset="0"/>
              </a:rPr>
              <a:pPr/>
              <a:t>1</a:t>
            </a:fld>
            <a:endParaRPr lang="pl-PL" altLang="pl-PL" dirty="0">
              <a:solidFill>
                <a:schemeClr val="tx2"/>
              </a:solidFill>
              <a:latin typeface="Open Sans" panose="020B0806030504020204" pitchFamily="34" charset="0"/>
            </a:endParaRPr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13CA0706-8249-3742-85AE-F68EDE7037D0}"/>
              </a:ext>
            </a:extLst>
          </p:cNvPr>
          <p:cNvSpPr txBox="1">
            <a:spLocks/>
          </p:cNvSpPr>
          <p:nvPr/>
        </p:nvSpPr>
        <p:spPr bwMode="auto">
          <a:xfrm>
            <a:off x="781782" y="5940077"/>
            <a:ext cx="9433048" cy="87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algn="ctr" eaLnBrk="1" hangingPunct="1">
              <a:lnSpc>
                <a:spcPts val="3000"/>
              </a:lnSpc>
            </a:pPr>
            <a:r>
              <a:rPr lang="pl-PL" altLang="pl-PL" sz="1400" b="0" dirty="0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Leszek Katkowski</a:t>
            </a:r>
          </a:p>
          <a:p>
            <a:pPr algn="ctr" eaLnBrk="1" hangingPunct="1">
              <a:lnSpc>
                <a:spcPts val="3000"/>
              </a:lnSpc>
            </a:pPr>
            <a:r>
              <a:rPr lang="pl-PL" altLang="pl-PL" sz="1400" b="0" dirty="0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22.06.2026 r.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0B03E41-BEFE-8873-57E5-B9E5EB0E7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308229"/>
            <a:ext cx="10691813" cy="251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DD010-18FF-E63D-7019-AAD68B9BE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6896F7-3FB8-14D5-FE8F-2842E98DD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9" y="323453"/>
            <a:ext cx="9577064" cy="575468"/>
          </a:xfrm>
        </p:spPr>
        <p:txBody>
          <a:bodyPr/>
          <a:lstStyle/>
          <a:p>
            <a:r>
              <a:rPr lang="pl-PL" sz="2400" dirty="0"/>
              <a:t>Zasada DNSH - </a:t>
            </a:r>
            <a:r>
              <a:rPr lang="pl-PL" sz="1900" dirty="0"/>
              <a:t>kompleksowa modernizacja energetyczna w budynkach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789B5B-5DBE-484D-CA39-AD407A0BB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54" y="1043533"/>
            <a:ext cx="10009112" cy="5040560"/>
          </a:xfrm>
        </p:spPr>
        <p:txBody>
          <a:bodyPr/>
          <a:lstStyle/>
          <a:p>
            <a:pPr marL="0" indent="0" algn="just">
              <a:buNone/>
            </a:pPr>
            <a:r>
              <a:rPr lang="pl-PL" b="1" dirty="0"/>
              <a:t>Tabela 4. Propozycja uproszczonego sprawozdania potwierdzającego realizację przedsięwzięcia zgodnie z zasadami DNSH.</a:t>
            </a:r>
            <a:endParaRPr lang="pl-PL" dirty="0"/>
          </a:p>
          <a:p>
            <a:pPr marL="0" indent="0" algn="just">
              <a:buNone/>
            </a:pPr>
            <a:r>
              <a:rPr lang="pl-PL" b="1" dirty="0"/>
              <a:t>4.1 Działania na etapie przygotowania </a:t>
            </a:r>
            <a:r>
              <a:rPr lang="pl-PL" b="1" dirty="0" err="1"/>
              <a:t>przedsięwziecia</a:t>
            </a:r>
            <a:r>
              <a:rPr lang="pl-PL" b="1" dirty="0"/>
              <a:t> (opracowanie dokumentacji technicznej, opracowanie dokumentacji przetargowej na wybór wykonawcy prac itp.).</a:t>
            </a:r>
            <a:r>
              <a:rPr lang="pl-PL" dirty="0"/>
              <a:t>	</a:t>
            </a:r>
          </a:p>
          <a:p>
            <a:pPr marL="0" indent="0" algn="just">
              <a:buNone/>
            </a:pPr>
            <a:r>
              <a:rPr lang="pl-PL" dirty="0"/>
              <a:t>W dokumentacji przetargowej zostanie zawarty wymóg dla wykonawcy robót, aby prace modernizacyjne były realizowane zgodnie z zasadą DNSH, w szczególności aby uwzględniono realizację działań na rzecz maksymalizacji wskaźnika (wagowo) odpadów budowlanych i rozbiórkowych innych niż niebezpieczne wytworzonych na placu budowy, możliwych do ponownego użycia, recyklingu i innego odzysku materiałów, uwzględniając lokalne możliwości w tym zakresie jak również rodzaj i charakter danego projektu oraz aby odpowiednio dobrano technologie, materiały i urządzenia mając na celu zachowanie zasady DNSH. </a:t>
            </a:r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343E7B54-271E-73DA-D846-AE711EEC15F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ED11F39-B303-24A0-8A3E-38E10566E6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6BE7B-80CB-4926-B646-E23E8BCBFE23}" type="slidenum">
              <a:rPr kumimoji="0" lang="pl-PL" alt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l-PL" alt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460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DB20B-1D92-9B74-68E1-36BF1C6AD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6E9D2B-F08F-4D37-1A61-8752EFFD3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9" y="323453"/>
            <a:ext cx="9577064" cy="575468"/>
          </a:xfrm>
        </p:spPr>
        <p:txBody>
          <a:bodyPr/>
          <a:lstStyle/>
          <a:p>
            <a:r>
              <a:rPr lang="pl-PL" sz="2400" dirty="0"/>
              <a:t>Zasada DNSH - </a:t>
            </a:r>
            <a:r>
              <a:rPr lang="pl-PL" sz="1900" dirty="0"/>
              <a:t>kompleksowa modernizacja energetyczna w budynkach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29F888-84EC-06E5-1C59-4FE0B5657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9" y="1043533"/>
            <a:ext cx="9793088" cy="5735836"/>
          </a:xfrm>
        </p:spPr>
        <p:txBody>
          <a:bodyPr/>
          <a:lstStyle/>
          <a:p>
            <a:pPr marL="0" indent="0" algn="just">
              <a:buNone/>
            </a:pPr>
            <a:r>
              <a:rPr lang="pl-PL" b="1" dirty="0"/>
              <a:t>Tabela 4. Propozycja uproszczonego sprawozdania potwierdzającego realizację przedsięwzięcia zgodnie z zasadami DNSH cd.</a:t>
            </a:r>
            <a:r>
              <a:rPr lang="pl-PL" dirty="0"/>
              <a:t> 	</a:t>
            </a:r>
          </a:p>
          <a:p>
            <a:pPr marL="0" indent="0" algn="just">
              <a:buNone/>
            </a:pPr>
            <a:r>
              <a:rPr lang="pl-PL" b="1" dirty="0"/>
              <a:t>4.1 Działania na etapie przygotowania </a:t>
            </a:r>
            <a:r>
              <a:rPr lang="pl-PL" b="1" dirty="0" err="1"/>
              <a:t>przedsięwziecia</a:t>
            </a:r>
            <a:r>
              <a:rPr lang="pl-PL" b="1" dirty="0"/>
              <a:t> </a:t>
            </a:r>
            <a:r>
              <a:rPr lang="pl-PL" dirty="0"/>
              <a:t>(opracowanie </a:t>
            </a:r>
            <a:r>
              <a:rPr lang="pl-PL" dirty="0" err="1"/>
              <a:t>dokumentajcji</a:t>
            </a:r>
            <a:r>
              <a:rPr lang="pl-PL" dirty="0"/>
              <a:t> technicznej, opracowanie dokumentacji przetargowej na wybór wykonawcy prac itp.) </a:t>
            </a:r>
            <a:r>
              <a:rPr lang="pl-PL" b="1" dirty="0"/>
              <a:t>cd.</a:t>
            </a:r>
            <a:r>
              <a:rPr lang="pl-PL" dirty="0"/>
              <a:t>	</a:t>
            </a:r>
          </a:p>
          <a:p>
            <a:pPr marL="0" indent="0">
              <a:buNone/>
            </a:pPr>
            <a:r>
              <a:rPr lang="pl-PL" dirty="0"/>
              <a:t>Przed rozpoczęciem inwestycji zostaną wykonane następujące działania:</a:t>
            </a:r>
          </a:p>
          <a:p>
            <a:pPr marL="342900" indent="-342900">
              <a:buAutoNum type="arabicParenR"/>
            </a:pPr>
            <a:r>
              <a:rPr lang="pl-PL" b="1" dirty="0"/>
              <a:t>sporządzenie wykazu odpadów</a:t>
            </a:r>
            <a:r>
              <a:rPr lang="pl-PL" dirty="0"/>
              <a:t>, które mogą powstać w związku z realizacją termomodernizacji budynku;</a:t>
            </a:r>
          </a:p>
          <a:p>
            <a:pPr marL="342900" indent="-342900">
              <a:buAutoNum type="arabicParenR"/>
            </a:pPr>
            <a:r>
              <a:rPr lang="pl-PL" b="1" dirty="0"/>
              <a:t>opracowanie Audytu </a:t>
            </a:r>
            <a:r>
              <a:rPr lang="pl-PL" b="1" dirty="0" err="1"/>
              <a:t>przedrozbiórkowego</a:t>
            </a:r>
            <a:r>
              <a:rPr lang="pl-PL" dirty="0"/>
              <a:t>, mającego na celu analizę jakościową i ilościową strumieni odpadów oraz określenie możliwości ich zagospodarowania zgodnie z hierarchią postępowania z odpadami i Protokołem UE, dotyczącym gospodarowania odpadami z budowy i rozbiórki.</a:t>
            </a:r>
          </a:p>
          <a:p>
            <a:pPr marL="0" indent="0" algn="just">
              <a:buNone/>
            </a:pPr>
            <a:r>
              <a:rPr lang="pl-PL" dirty="0"/>
              <a:t>Na etapie przygotowania przedsięwzięcia oraz na etapie rozliczenia przedsięwzięcia, wykonany zostanie „Raport Otwarcia”, opisujący sposób planowania, wdrażania, realizacji, monitorowania i rozliczania inwestycji zgodnie z wytycznymi DNSH.	</a:t>
            </a:r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B926A1A7-1AB4-05AB-E7B1-8788C3FB4C4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2" y="6689675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753868-A433-0835-E8A9-B965790347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6BE7B-80CB-4926-B646-E23E8BCBFE23}" type="slidenum">
              <a:rPr kumimoji="0" lang="pl-PL" alt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l-PL" alt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542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DE050-988A-52CA-8D2B-4A1DD56B1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D58D1C-8E74-0568-E51B-99D919C81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9" y="323453"/>
            <a:ext cx="9577064" cy="575468"/>
          </a:xfrm>
        </p:spPr>
        <p:txBody>
          <a:bodyPr/>
          <a:lstStyle/>
          <a:p>
            <a:r>
              <a:rPr lang="pl-PL" sz="2400" dirty="0"/>
              <a:t>Zasada DNSH - </a:t>
            </a:r>
            <a:r>
              <a:rPr lang="pl-PL" sz="1900" dirty="0"/>
              <a:t>kompleksowa modernizacja energetyczna w budynkach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D48A4E-7D6C-8633-6D60-9A01802D7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9" y="1043533"/>
            <a:ext cx="9793088" cy="5735836"/>
          </a:xfrm>
        </p:spPr>
        <p:txBody>
          <a:bodyPr/>
          <a:lstStyle/>
          <a:p>
            <a:pPr marL="0" indent="0" algn="just">
              <a:buNone/>
            </a:pPr>
            <a:r>
              <a:rPr lang="pl-PL" b="1" dirty="0"/>
              <a:t>Tabela 4. Propozycja uproszczonego sprawozdania potwierdzającego realizację przedsięwzięcia zgodnie z zasadami DNSH cd.</a:t>
            </a:r>
            <a:endParaRPr lang="pl-PL" dirty="0"/>
          </a:p>
          <a:p>
            <a:pPr marL="0" indent="0" algn="just">
              <a:buNone/>
            </a:pPr>
            <a:r>
              <a:rPr lang="pl-PL" b="1" dirty="0"/>
              <a:t>4.2 Działania na etapie realizacji prac (nadzór nad działaniami Wykonawcy, sposób raportowania i przechowywania dokumentacji potwierdzającej realizację Przedsięwzięcia zgodnie z zasadami DNSH itp.).</a:t>
            </a:r>
            <a:r>
              <a:rPr lang="pl-PL" dirty="0"/>
              <a:t>	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Na etapie realizacji przedsięwzięcia Wnioskodawca będzie na bieżąco monitorował, czy projekt jest wdrażany zgodnie z zasadą DNSH. </a:t>
            </a:r>
          </a:p>
          <a:p>
            <a:pPr marL="0" indent="0" algn="just">
              <a:buNone/>
            </a:pPr>
            <a:r>
              <a:rPr lang="pl-PL" dirty="0"/>
              <a:t>W celu zmniejszenia emisji hałasu związanego z pracami budowlanym planuje się wykonywanie prac budowlanych wyłącznie w porze dziennej, czas pracy maszyn na biegu jałowym będzie ograniczony do minimum. Maszyny i urządzenia o niskiej emisji hałasu będą w dobrym stanie technicznym oraz będą posiadać sprawne tłumiki akustyczne. </a:t>
            </a:r>
          </a:p>
          <a:p>
            <a:pPr marL="0" indent="0" algn="just">
              <a:buNone/>
            </a:pPr>
            <a:r>
              <a:rPr lang="pl-PL" dirty="0"/>
              <a:t>W celu ograniczenia emisji pyłów planuje się zastosowanie odpowiednich środków technicznych, takich jak osłony przeciwpyłowe, odkurzacze przemysłowe.	</a:t>
            </a:r>
          </a:p>
          <a:p>
            <a:pPr marL="0" indent="0">
              <a:buNone/>
            </a:pPr>
            <a:r>
              <a:rPr lang="pl-PL" dirty="0"/>
              <a:t>	</a:t>
            </a:r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1D0913ED-A0C4-A6F3-5650-1D412C16F2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2" y="6689675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91A7A66-587F-010D-A80F-D31BC3D986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6BE7B-80CB-4926-B646-E23E8BCBFE23}" type="slidenum">
              <a:rPr kumimoji="0" lang="pl-PL" alt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l-PL" alt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835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32E42-0A8D-198B-1D46-173F4CF09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95946E-9D8F-B3B1-B540-84459D0CE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9" y="323453"/>
            <a:ext cx="9577064" cy="575468"/>
          </a:xfrm>
        </p:spPr>
        <p:txBody>
          <a:bodyPr/>
          <a:lstStyle/>
          <a:p>
            <a:r>
              <a:rPr lang="pl-PL" sz="2400" dirty="0"/>
              <a:t>Zasada DNSH - </a:t>
            </a:r>
            <a:r>
              <a:rPr lang="pl-PL" sz="1900" dirty="0"/>
              <a:t>kompleksowa modernizacja energetyczna w budynkach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3810E-5C2D-300B-3272-C38F46FAE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9" y="761255"/>
            <a:ext cx="9793088" cy="6114926"/>
          </a:xfrm>
        </p:spPr>
        <p:txBody>
          <a:bodyPr/>
          <a:lstStyle/>
          <a:p>
            <a:pPr marL="0" indent="0" algn="just">
              <a:buNone/>
            </a:pPr>
            <a:r>
              <a:rPr lang="pl-PL" b="1" dirty="0"/>
              <a:t>Tabela 4. Propozycja uproszczonego sprawozdania potwierdzającego realizację przedsięwzięcia zgodnie z zasadami DNSH cd.</a:t>
            </a:r>
            <a:endParaRPr lang="pl-PL" dirty="0"/>
          </a:p>
          <a:p>
            <a:pPr marL="0" indent="0" algn="just">
              <a:buNone/>
            </a:pPr>
            <a:r>
              <a:rPr lang="pl-PL" b="1" dirty="0"/>
              <a:t>4.3 Potwierdzenie realizacji Przedsięwzięcia zgodnie z zasadami DNSH po zakończeniu realizacji Przedsięwzięcia (np.: dostępne raporty, wykonana dokumentacja, sposób przechowywania, osoba do kontaktu, itp.).</a:t>
            </a:r>
            <a:r>
              <a:rPr lang="pl-PL" dirty="0"/>
              <a:t>	</a:t>
            </a:r>
          </a:p>
          <a:p>
            <a:pPr marL="0" indent="0" algn="just">
              <a:buNone/>
            </a:pPr>
            <a:r>
              <a:rPr lang="pl-PL" dirty="0"/>
              <a:t>Dokumenty potwierdzające zgodność projektu z zasadą DNSH na etapie realizacji inwestycji</a:t>
            </a:r>
          </a:p>
          <a:p>
            <a:pPr algn="just">
              <a:buFontTx/>
              <a:buChar char="-"/>
            </a:pPr>
            <a:r>
              <a:rPr lang="pl-PL" dirty="0"/>
              <a:t>dokumentacja/raporty ilości odpadów wytworzonych na budowie, w tym ilości skierowanych do recyklingu i ponownego użycia,</a:t>
            </a:r>
          </a:p>
          <a:p>
            <a:pPr algn="just">
              <a:buFontTx/>
              <a:buChar char="-"/>
            </a:pPr>
            <a:r>
              <a:rPr lang="pl-PL" dirty="0"/>
              <a:t>dokumentacja fotograficzna,</a:t>
            </a:r>
          </a:p>
          <a:p>
            <a:pPr algn="just">
              <a:buFontTx/>
              <a:buChar char="-"/>
            </a:pPr>
            <a:r>
              <a:rPr lang="pl-PL" dirty="0"/>
              <a:t>wpisy przez osobę uprawnioną do Dziennika budowy,</a:t>
            </a:r>
          </a:p>
          <a:p>
            <a:pPr algn="just">
              <a:buFontTx/>
              <a:buChar char="-"/>
            </a:pPr>
            <a:r>
              <a:rPr lang="pl-PL" dirty="0"/>
              <a:t>umowy z Wykonawcami wraz z wszelkimi ewentualnymi zmianami dot. zakresu rzeczowego na etapie realizacji.</a:t>
            </a:r>
          </a:p>
          <a:p>
            <a:pPr marL="0" indent="0" algn="just">
              <a:buNone/>
            </a:pPr>
            <a:r>
              <a:rPr lang="pl-PL" dirty="0"/>
              <a:t>Na etapie rozliczenia przedsięwzięcia wykonany zostanie „Raport Końcowy”, opisujący sposób wdrażania, realizacji, monitorowania i rozliczania inwestycji zgodnie z wytycznymi DNSH wraz z wykazem dokumentów zgromadzonych w celu potwierdzenia zrealizowania projektu zgodnie z zasadą DNSH.	</a:t>
            </a:r>
          </a:p>
          <a:p>
            <a:pPr marL="0" indent="0">
              <a:buNone/>
            </a:pPr>
            <a:r>
              <a:rPr lang="pl-PL" dirty="0"/>
              <a:t>	</a:t>
            </a:r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8D8B9305-0515-E1D0-273D-351C9DF77D5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2" y="6689675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054065B-885A-ED4A-F344-8FD1C3D3CA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6BE7B-80CB-4926-B646-E23E8BCBFE23}" type="slidenum">
              <a:rPr kumimoji="0" lang="pl-PL" alt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l-PL" alt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320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Ciąg znaków: FEnIKS, Rzeczpospolita Polska, UE i NFOŚiGW">
            <a:extLst>
              <a:ext uri="{FF2B5EF4-FFF2-40B4-BE49-F238E27FC236}">
                <a16:creationId xmlns:a16="http://schemas.microsoft.com/office/drawing/2014/main" id="{F842BDCB-DF3B-52B5-00C6-65A78CFB7F1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29698" name="Symbol zastępczy numeru slajdu 3">
            <a:extLst>
              <a:ext uri="{FF2B5EF4-FFF2-40B4-BE49-F238E27FC236}">
                <a16:creationId xmlns:a16="http://schemas.microsoft.com/office/drawing/2014/main" id="{E0CAB31B-18C4-CE06-EFE9-5D5BA78411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F5FD6E-0448-46C9-92D4-F7FFFF044C1D}" type="slidenum">
              <a:rPr kumimoji="0" lang="pl-PL" alt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anose="020B0806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l-PL" alt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 panose="020B08060305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7" y="251445"/>
            <a:ext cx="8640763" cy="431452"/>
          </a:xfrm>
        </p:spPr>
        <p:txBody>
          <a:bodyPr/>
          <a:lstStyle/>
          <a:p>
            <a:r>
              <a:rPr lang="pl-PL" dirty="0"/>
              <a:t>Zasada DNSH</a:t>
            </a: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460" y="779102"/>
            <a:ext cx="8280919" cy="5904062"/>
          </a:xfrm>
        </p:spPr>
        <p:txBody>
          <a:bodyPr/>
          <a:lstStyle/>
          <a:p>
            <a:pPr marL="0" indent="0" algn="just">
              <a:buNone/>
            </a:pPr>
            <a:endParaRPr lang="pl-PL" b="1" dirty="0"/>
          </a:p>
          <a:p>
            <a:pPr marL="0" indent="0" algn="just">
              <a:buNone/>
            </a:pPr>
            <a:r>
              <a:rPr lang="pl-PL" b="1" dirty="0"/>
              <a:t>Realizacja projektu zgodnie z zasadą DNSH</a:t>
            </a:r>
          </a:p>
          <a:p>
            <a:pPr marL="0" indent="0" algn="just">
              <a:buNone/>
            </a:pPr>
            <a:r>
              <a:rPr lang="pl-PL" dirty="0"/>
              <a:t>Przed rozpoczęciem inwestycji termomodernizacyjnej, współfinansowanej ze środków europejskich, wskazane jest zapoznanie się z opracowaniem: „</a:t>
            </a:r>
            <a:r>
              <a:rPr lang="pl-PL" b="1" i="1" dirty="0"/>
              <a:t>Zgodność przedsięwzięć finansowanych ze środków Unii Europejskiej, w tym realizowanych w ramach Krajowego Planu Odbudowy i Zwiększania Odporności, z zasadą „nie czyń znaczącej szkody” - zasadą DNSH - PODRĘCZNIK DLA BENEFICJENTA”</a:t>
            </a:r>
            <a:r>
              <a:rPr lang="pl-PL" dirty="0"/>
              <a:t> oraz z </a:t>
            </a:r>
            <a:r>
              <a:rPr lang="pl-PL" b="1" dirty="0"/>
              <a:t>Analizą spełniania zasady „nie czyń poważnej szkody” (DNSH), w rozumieniu art. 17 rozporządzenia (UE) nr 2020/852</a:t>
            </a:r>
            <a:r>
              <a:rPr lang="pl-PL" dirty="0"/>
              <a:t> dla projektu dokumentu pn. Fundusze Europejskie na Infrastrukturę, Klimat, Środowisko 2021-2027, dostępnych na stronach:</a:t>
            </a:r>
          </a:p>
          <a:p>
            <a:pPr marL="0" indent="0">
              <a:buNone/>
            </a:pPr>
            <a:r>
              <a:rPr lang="pl-PL" u="sng" dirty="0">
                <a:hlinkClick r:id="rId4"/>
              </a:rPr>
              <a:t>https://www.gov.pl/web/planodbudowy/dnsh2</a:t>
            </a:r>
            <a:r>
              <a:rPr lang="pl-PL" u="sng" dirty="0"/>
              <a:t>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oraz</a:t>
            </a:r>
          </a:p>
          <a:p>
            <a:pPr marL="0" indent="0">
              <a:buNone/>
            </a:pPr>
            <a:r>
              <a:rPr lang="pl-PL" u="sng" dirty="0">
                <a:solidFill>
                  <a:schemeClr val="accent2">
                    <a:lumMod val="50000"/>
                  </a:schemeClr>
                </a:solidFill>
              </a:rPr>
              <a:t>https://www.pois.gov.pl/media/108045/ocena_DNSH_FEnIKS_2021-2027.pdf</a:t>
            </a:r>
            <a:endParaRPr lang="pl-PL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71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41CC9D9-3570-F1F5-ECF3-011D40614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308229"/>
            <a:ext cx="10691813" cy="251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5C606A43-3DCD-DBFD-BEF8-A1F6A0EB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82" y="5075981"/>
            <a:ext cx="9433048" cy="553510"/>
          </a:xfrm>
        </p:spPr>
        <p:txBody>
          <a:bodyPr/>
          <a:lstStyle/>
          <a:p>
            <a:pPr algn="ctr" eaLnBrk="1" hangingPunct="1"/>
            <a:r>
              <a:rPr lang="pl-PL" altLang="pl-PL" sz="3200" dirty="0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Dziękujemy za uwagę.</a:t>
            </a:r>
            <a:endParaRPr lang="pl-PL" altLang="pl-PL" sz="1800" b="0" dirty="0">
              <a:solidFill>
                <a:srgbClr val="002073"/>
              </a:solidFill>
              <a:latin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418E5255-1E55-91C6-5533-1D99C144A2B4}"/>
              </a:ext>
            </a:extLst>
          </p:cNvPr>
          <p:cNvSpPr txBox="1">
            <a:spLocks/>
          </p:cNvSpPr>
          <p:nvPr/>
        </p:nvSpPr>
        <p:spPr bwMode="auto">
          <a:xfrm>
            <a:off x="629382" y="5629491"/>
            <a:ext cx="9433048" cy="103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algn="ctr" eaLnBrk="1" hangingPunct="1">
              <a:lnSpc>
                <a:spcPts val="3000"/>
              </a:lnSpc>
            </a:pPr>
            <a:r>
              <a:rPr lang="pl-PL" altLang="pl-PL" sz="1400" b="0" dirty="0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Zapraszamy na stronę:</a:t>
            </a:r>
          </a:p>
          <a:p>
            <a:pPr algn="ctr" eaLnBrk="1" hangingPunct="1">
              <a:lnSpc>
                <a:spcPts val="3000"/>
              </a:lnSpc>
            </a:pPr>
            <a:r>
              <a:rPr lang="pl-PL" altLang="pl-PL" sz="1400" b="0" u="sng" dirty="0">
                <a:solidFill>
                  <a:srgbClr val="00703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www.gov.pl/web/nfosigw/fundusze-europejskie-na-infrastrukture-klimat-i-srodowisko</a:t>
            </a:r>
          </a:p>
        </p:txBody>
      </p:sp>
      <p:sp>
        <p:nvSpPr>
          <p:cNvPr id="74755" name="Symbol zastępczy numeru slajdu 2" hidden="1">
            <a:extLst>
              <a:ext uri="{FF2B5EF4-FFF2-40B4-BE49-F238E27FC236}">
                <a16:creationId xmlns:a16="http://schemas.microsoft.com/office/drawing/2014/main" id="{21EEAE4B-6A9B-9FAD-8F55-1930A5D587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625B326-A187-4C68-A9E3-C464BC509609}" type="slidenum">
              <a:rPr lang="pl-PL" altLang="pl-PL" smtClean="0">
                <a:solidFill>
                  <a:schemeClr val="tx2"/>
                </a:solidFill>
                <a:latin typeface="Open Sans" panose="020B0806030504020204" pitchFamily="34" charset="0"/>
              </a:rPr>
              <a:pPr/>
              <a:t>15</a:t>
            </a:fld>
            <a:endParaRPr lang="pl-PL" altLang="pl-PL" dirty="0">
              <a:solidFill>
                <a:schemeClr val="tx2"/>
              </a:solidFill>
              <a:latin typeface="Open Sans" panose="020B0806030504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45" y="323453"/>
            <a:ext cx="8640763" cy="432048"/>
          </a:xfrm>
        </p:spPr>
        <p:txBody>
          <a:bodyPr/>
          <a:lstStyle/>
          <a:p>
            <a:r>
              <a:rPr lang="pl-PL" sz="2400" dirty="0"/>
              <a:t>Zasada DNSH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45" y="898921"/>
            <a:ext cx="8928893" cy="5617220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Zgodnie z art. 5 rozporządzenia Parlamentu Europejskiego i Rady (UE) 2021/241 z dnia 12 lutego 2021r. ustanawiającego Instrument na rzecz Odbudowy i Zwiększania Odporności przy pomocy Instrumentu wspierane są wyłącznie działania zgodne z zasadą „nie czyń poważnych szkód” (DNSH – Do No </a:t>
            </a:r>
            <a:r>
              <a:rPr lang="pl-PL" dirty="0" err="1"/>
              <a:t>Significant</a:t>
            </a:r>
            <a:r>
              <a:rPr lang="pl-PL" dirty="0"/>
              <a:t> </a:t>
            </a:r>
            <a:r>
              <a:rPr lang="pl-PL" dirty="0" err="1"/>
              <a:t>Harm</a:t>
            </a:r>
            <a:r>
              <a:rPr lang="pl-PL" dirty="0"/>
              <a:t>).</a:t>
            </a:r>
          </a:p>
          <a:p>
            <a:pPr marL="0" indent="0" algn="just">
              <a:buNone/>
            </a:pPr>
            <a:r>
              <a:rPr lang="pl-PL" dirty="0"/>
              <a:t>Zgodność z zasadą „nie czyń znaczącej szkody” (zasadą DNSH) oceniana jest w odniesieniu do następujących sześciu celów środowiskowych, wynikających z art. 9 ww. rozporządzenia: </a:t>
            </a:r>
          </a:p>
          <a:p>
            <a:r>
              <a:rPr lang="pl-PL" dirty="0"/>
              <a:t>łagodzenie zmian klimatu; </a:t>
            </a:r>
          </a:p>
          <a:p>
            <a:r>
              <a:rPr lang="pl-PL" dirty="0"/>
              <a:t>adaptacja do zmian klimatu; </a:t>
            </a:r>
          </a:p>
          <a:p>
            <a:r>
              <a:rPr lang="pl-PL" dirty="0"/>
              <a:t>odpowiednie użytkowanie i ochrona zasobów wodnych i morskich; </a:t>
            </a:r>
          </a:p>
          <a:p>
            <a:r>
              <a:rPr lang="pl-PL" dirty="0"/>
              <a:t>gospodarka o obiegu zamkniętym, w tym zapobieganie powstawaniu odpadów i recykling; </a:t>
            </a:r>
          </a:p>
          <a:p>
            <a:r>
              <a:rPr lang="pl-PL" dirty="0"/>
              <a:t>zapobieganie i kontrola zanieczyszczeń powietrza, wody lub ziemi; </a:t>
            </a:r>
          </a:p>
          <a:p>
            <a:r>
              <a:rPr lang="pl-PL" dirty="0"/>
              <a:t>ochrona i odtwarzanie bioróżnorodności i ekosystemów. </a:t>
            </a:r>
          </a:p>
          <a:p>
            <a:endParaRPr lang="pl-PL" dirty="0"/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5846810-B0F1-C8C0-BBF3-910242C6853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6BE7B-80CB-4926-B646-E23E8BCBFE23}" type="slidenum">
              <a:rPr kumimoji="0" lang="pl-PL" alt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l-PL" alt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161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775" y="323453"/>
            <a:ext cx="9487675" cy="575468"/>
          </a:xfrm>
        </p:spPr>
        <p:txBody>
          <a:bodyPr/>
          <a:lstStyle/>
          <a:p>
            <a:r>
              <a:rPr lang="pl-PL" sz="2400" dirty="0"/>
              <a:t>Zasada DNSH - </a:t>
            </a:r>
            <a:r>
              <a:rPr lang="pl-PL" sz="1900" dirty="0"/>
              <a:t>kompleksowa modernizacja energetyczna w budynkach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59" y="1059661"/>
            <a:ext cx="8928893" cy="5617220"/>
          </a:xfrm>
        </p:spPr>
        <p:txBody>
          <a:bodyPr/>
          <a:lstStyle/>
          <a:p>
            <a:pPr algn="just"/>
            <a:r>
              <a:rPr lang="pl-PL" dirty="0"/>
              <a:t>łagodzenie zmian klimatu - działania związane z kompleksową modernizacją energetyczną w budynkach nie powodują znacznych emisji gazów cieplarnianych. Realizacja projektu nie niesie za sobą znaczącego ryzyka klimatycznego, tj. zarówno ryzyka znaczącego wpływu na klimat, jak i ryzyka braku lub niedostatecznego poziomu odporności na zmiany klimatu. Realizacja generuje wymierne korzyści dla środowiska naturalnego poprzez zmniejszenie zapotrzebowanie na energię końcową i pierwotną, a tym samym poprawę jakości powietrza atmosferycznego poprzez ograniczenie emisji zanieczyszczeń, w tym CO2; </a:t>
            </a:r>
          </a:p>
          <a:p>
            <a:pPr marL="0" indent="0" algn="just">
              <a:buNone/>
            </a:pPr>
            <a:endParaRPr lang="pl-PL" dirty="0"/>
          </a:p>
          <a:p>
            <a:pPr algn="just"/>
            <a:r>
              <a:rPr lang="pl-PL" dirty="0"/>
              <a:t>adaptacja do zmian klimatu - w strefie klimatycznej Polski modernizacja energetyczna w budynkach nie będzie miała znaczącego negatywnego wpływu na adaptację do zmian klimatu. W wyniku  zastosowania odpowiednich rozwiązań technicznych wystąpi pozytywny wpływ związany z poprawą komfortu cieplnego w budynkach w okresach ekstremalnych temperatur, zarówno dodatnich, jak i ujemnych; </a:t>
            </a:r>
          </a:p>
          <a:p>
            <a:endParaRPr lang="pl-PL" dirty="0"/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5846810-B0F1-C8C0-BBF3-910242C6853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6BE7B-80CB-4926-B646-E23E8BCBFE23}" type="slidenum">
              <a:rPr kumimoji="0" lang="pl-PL" alt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alt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281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775" y="323453"/>
            <a:ext cx="9487675" cy="575468"/>
          </a:xfrm>
        </p:spPr>
        <p:txBody>
          <a:bodyPr/>
          <a:lstStyle/>
          <a:p>
            <a:r>
              <a:rPr lang="pl-PL" sz="2400" dirty="0"/>
              <a:t>Zasada DNSH - </a:t>
            </a:r>
            <a:r>
              <a:rPr lang="pl-PL" sz="1900" dirty="0"/>
              <a:t>kompleksowa modernizacja energetyczna w budynkach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45" y="1078309"/>
            <a:ext cx="8928893" cy="5401196"/>
          </a:xfrm>
        </p:spPr>
        <p:txBody>
          <a:bodyPr/>
          <a:lstStyle/>
          <a:p>
            <a:pPr algn="just"/>
            <a:r>
              <a:rPr lang="pl-PL" dirty="0"/>
              <a:t>zrównoważone wykorzystywanie i ochrona zasobów wodnych i morskich - działalność wspierana w ramach realizacji obszaru interwencji nie ma znaczącego przewidywalnego wpływ na zrównoważone wykorzystywanie i ochronę zasobów wodnych i morskich, biorąc pod uwagę zarówno jej bezpośrednie, jak i najistotniejsze pośrednie skutki w całym cyklu życia; </a:t>
            </a:r>
          </a:p>
          <a:p>
            <a:pPr marL="0" indent="0" algn="just">
              <a:buNone/>
            </a:pPr>
            <a:endParaRPr lang="pl-PL" dirty="0"/>
          </a:p>
          <a:p>
            <a:pPr algn="just"/>
            <a:r>
              <a:rPr lang="pl-PL" dirty="0"/>
              <a:t>gospodarka o obiegu zamkniętym, w tym zapobieganie powstawaniu odpadów i recykling - przewiduje się stosowanie środków służących gospodarowaniu odpadów, zgodnie z hierarchią postępowania z odpadami. Podejmowane będą starania na rzecz maksymalizacji wskaźnika (wagowo) odpadów budowlanych i rozbiórkowych innych niż niebezpieczne (z wyłączeniem naturalnie występujących materiałów, o których mowa w kategorii 17 05 04 w europejskim wykazie odpadów ustanowionym decyzją 2000/532/WE) wytworzonych na placu budowy, możliwych do ponownego użycia, recyklingu i innego odzysku materiałów, uwzględniając lokalne możliwości w tym zakresie jak również rodzaj i charakter danego projektu; 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5846810-B0F1-C8C0-BBF3-910242C6853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6BE7B-80CB-4926-B646-E23E8BCBFE23}" type="slidenum">
              <a:rPr kumimoji="0" lang="pl-PL" alt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alt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111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9" y="323453"/>
            <a:ext cx="9577064" cy="575468"/>
          </a:xfrm>
        </p:spPr>
        <p:txBody>
          <a:bodyPr/>
          <a:lstStyle/>
          <a:p>
            <a:r>
              <a:rPr lang="pl-PL" sz="2400" dirty="0"/>
              <a:t>Zasada DNSH - </a:t>
            </a:r>
            <a:r>
              <a:rPr lang="pl-PL" sz="1900" dirty="0"/>
              <a:t>kompleksowa modernizacja energetyczna w budynkach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862" y="1318865"/>
            <a:ext cx="8928893" cy="5040560"/>
          </a:xfrm>
        </p:spPr>
        <p:txBody>
          <a:bodyPr/>
          <a:lstStyle/>
          <a:p>
            <a:pPr algn="just"/>
            <a:r>
              <a:rPr lang="pl-PL" dirty="0"/>
              <a:t>zapobieganie i kontrola zanieczyszczeń powietrza, wody lub ziemi - realizacja zadań będzie miała duże znaczenie dla poprawy jakości powietrza i redukcji emisji gazów cieplarnianych. Zwiększona emisja występować będzie przede wszystkim w okresie prac budowlanych, co będzie ograniczane poprzez środki służące redukcji emisji hałasu, pyłu i innych substancji w trakcie robót budowlanych; </a:t>
            </a:r>
          </a:p>
          <a:p>
            <a:pPr marL="0" indent="0" algn="just">
              <a:buNone/>
            </a:pPr>
            <a:endParaRPr lang="pl-PL" dirty="0"/>
          </a:p>
          <a:p>
            <a:pPr algn="just"/>
            <a:r>
              <a:rPr lang="pl-PL" dirty="0"/>
              <a:t>ochrona i odtwarzanie bioróżnorodności i ekosystemów - działalność wspierana w ramach obszaru interwencji nie ma znaczącego przewidywalnego wpływu na ochronę i odbudowę bioróżnorodności i ekosystemów, biorąc pod uwagę zarówno jej bezpośrednie, jak i najistotniejsze pośrednie skutki w całym cyklu życia. Beneficjent jest zobligowany do wykonania ekspertyzy ornitologiczno- </a:t>
            </a:r>
            <a:r>
              <a:rPr lang="pl-PL" dirty="0" err="1"/>
              <a:t>chiropterologicznej</a:t>
            </a:r>
            <a:r>
              <a:rPr lang="pl-PL" dirty="0"/>
              <a:t> przed rozpoczęciem prac termomodernizacyjnych oraz do ewentualnego odtworzenia miejsc lęgowych ptaków i nietoperzy.</a:t>
            </a:r>
          </a:p>
          <a:p>
            <a:endParaRPr lang="pl-PL" dirty="0"/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5846810-B0F1-C8C0-BBF3-910242C6853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6BE7B-80CB-4926-B646-E23E8BCBFE23}" type="slidenum">
              <a:rPr kumimoji="0" lang="pl-PL" alt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l-PL" alt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289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6CC78-D2E5-F290-C372-159BA7B24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F40E5B-D078-9746-5D9A-3B57E0E67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9" y="323453"/>
            <a:ext cx="9577064" cy="575468"/>
          </a:xfrm>
        </p:spPr>
        <p:txBody>
          <a:bodyPr/>
          <a:lstStyle/>
          <a:p>
            <a:r>
              <a:rPr lang="pl-PL" sz="2400" dirty="0"/>
              <a:t>Zasada DNSH - </a:t>
            </a:r>
            <a:r>
              <a:rPr lang="pl-PL" sz="1900" dirty="0"/>
              <a:t>kompleksowa modernizacja energetyczna w budynkach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FD8923-D798-AAB2-06AC-FB5516FEB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125" y="1043533"/>
            <a:ext cx="9257588" cy="5040560"/>
          </a:xfrm>
        </p:spPr>
        <p:txBody>
          <a:bodyPr/>
          <a:lstStyle/>
          <a:p>
            <a:pPr marL="0" indent="0" algn="just">
              <a:buNone/>
            </a:pPr>
            <a:r>
              <a:rPr lang="pl-PL" b="1" dirty="0"/>
              <a:t>Realizacja projektu zgodnie z zasadą DNSH</a:t>
            </a:r>
          </a:p>
          <a:p>
            <a:pPr marL="0" indent="0" algn="just">
              <a:buNone/>
            </a:pPr>
            <a:r>
              <a:rPr lang="pl-PL" dirty="0"/>
              <a:t>Zaleca się, aby na jak najwcześniejszym etapie inwestycji (np. na etapie opracowywania dokumentacji budowlanej, technicznej, przetargowej, przedmiaru prac itp.) przewidzieć i zobowiązać ewentualnego przyszłego Wykonawcę prac do realizacji Przedsięwzięcia zgodnie z zasadami DNSH, z uwzględnieniem wskazanego zakresu prac i charakteru inwestycji. Przy czym dokumentacja przetargowa powinna zawierać wymóg dla wykonawcy robót, aby prace modernizacyjne były spójne z zasadą DNSH.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Zaleca się na tym etapie dla inwestycji, w sposób dopasowany do docelowego scenariusza realizacyjnego, przygotowanie m.in.:</a:t>
            </a:r>
          </a:p>
          <a:p>
            <a:r>
              <a:rPr lang="pl-PL" b="1" dirty="0"/>
              <a:t>Wykazu odpadów</a:t>
            </a:r>
            <a:r>
              <a:rPr lang="pl-PL" dirty="0"/>
              <a:t>, które mogą powstać w związku z realizacją termomodernizacji budynku;</a:t>
            </a:r>
          </a:p>
          <a:p>
            <a:pPr algn="just"/>
            <a:r>
              <a:rPr lang="pl-PL" b="1" dirty="0"/>
              <a:t>Audytu </a:t>
            </a:r>
            <a:r>
              <a:rPr lang="pl-PL" b="1" dirty="0" err="1"/>
              <a:t>przedrozbiórkowego</a:t>
            </a:r>
            <a:r>
              <a:rPr lang="pl-PL" dirty="0"/>
              <a:t>, mającego na celu analizę jakościową i ilościową strumieni odpadów oraz określenie możliwości ich zagospodarowania zgodnie z hierarchią postępowania z odpadami i Protokołem UE, dotyczącym gospodarowania odpadami z budowy i rozbiórki;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AE2A2095-1298-3789-B740-C51E405FBF9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DBD1A1-A0F6-417A-2B1B-954F0BA255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6BE7B-80CB-4926-B646-E23E8BCBFE23}" type="slidenum">
              <a:rPr kumimoji="0" lang="pl-PL" alt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l-PL" alt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109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DF5FE-925B-C1A7-CFB7-FDE05B709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30FD24-612D-069A-E252-EBCCEF86F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9" y="323453"/>
            <a:ext cx="9577064" cy="575468"/>
          </a:xfrm>
        </p:spPr>
        <p:txBody>
          <a:bodyPr/>
          <a:lstStyle/>
          <a:p>
            <a:r>
              <a:rPr lang="pl-PL" sz="2400" dirty="0"/>
              <a:t>Zasada DNSH - </a:t>
            </a:r>
            <a:r>
              <a:rPr lang="pl-PL" sz="1900" dirty="0"/>
              <a:t>kompleksowa modernizacja energetyczna w budynkach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A6B844-E48C-E7AE-0028-FB5D78E52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125" y="1043533"/>
            <a:ext cx="9257588" cy="5040560"/>
          </a:xfrm>
        </p:spPr>
        <p:txBody>
          <a:bodyPr/>
          <a:lstStyle/>
          <a:p>
            <a:pPr marL="0" indent="0" algn="just">
              <a:buNone/>
            </a:pPr>
            <a:r>
              <a:rPr lang="pl-PL" b="1" dirty="0"/>
              <a:t>Realizacja projektu zgodnie z zasadą DNSH cd.</a:t>
            </a:r>
          </a:p>
          <a:p>
            <a:pPr algn="just"/>
            <a:r>
              <a:rPr lang="pl-PL" b="1" dirty="0"/>
              <a:t>Przygotowanie sposobu stosowania środków służących gospodarowaniu odpadów</a:t>
            </a:r>
            <a:r>
              <a:rPr lang="pl-PL" dirty="0"/>
              <a:t>, zgodnie z hierarchią postępowania z odpadami w celu maksymalizacji wskaźnika (wagowo) odpadów budowlanych i rozbiórkowych innych niż niebezpieczne (z wyłączeniem naturalnie występujących materiałów, o których mowa w kategorii 17 05 04 w europejskim wykazie odpadów ustanowionym decyzją 2000/532/WE) wytworzonych na placu budowy, możliwych do ponownego użycia, recyklingu i innego odzysku materiałów, uwzględniając lokalne możliwości w tym zakresie jak również rodzaj i charakter danego projektu;</a:t>
            </a:r>
          </a:p>
          <a:p>
            <a:pPr marL="0" indent="0" algn="just">
              <a:buNone/>
            </a:pPr>
            <a:endParaRPr lang="pl-PL" dirty="0"/>
          </a:p>
          <a:p>
            <a:pPr algn="just"/>
            <a:r>
              <a:rPr lang="pl-PL" b="1" dirty="0"/>
              <a:t>Wszelkich innych działań,</a:t>
            </a:r>
            <a:r>
              <a:rPr lang="pl-PL" dirty="0"/>
              <a:t> mających na celu realizację projektu zgodnie z zasadą DNSH, które wynikają z zakresu rzeczowego realizacji przedsięwzięcia i sytuacji zastanej oraz przepisów polskiego prawa w tym zakresie</a:t>
            </a:r>
            <a:r>
              <a:rPr lang="pl-PL" b="1" dirty="0"/>
              <a:t>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ECF7F4B1-D9EA-7419-4F7E-B5C55497FBD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CBCDB4-0620-94D4-7CB4-A60472B878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6BE7B-80CB-4926-B646-E23E8BCBFE23}" type="slidenum">
              <a:rPr kumimoji="0" lang="pl-PL" alt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l-PL" alt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442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7EC72-43FF-CE0E-F538-2A7F5719A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8637FF-F102-6684-956A-E124B1513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9" y="323453"/>
            <a:ext cx="9577064" cy="575468"/>
          </a:xfrm>
        </p:spPr>
        <p:txBody>
          <a:bodyPr/>
          <a:lstStyle/>
          <a:p>
            <a:r>
              <a:rPr lang="pl-PL" sz="2400" dirty="0"/>
              <a:t>Zasada DNSH - </a:t>
            </a:r>
            <a:r>
              <a:rPr lang="pl-PL" sz="1900" dirty="0"/>
              <a:t>kompleksowa modernizacja energetyczna w budynkach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79268B-2745-1247-E55A-5F9D239C0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125" y="1043533"/>
            <a:ext cx="9257588" cy="5040560"/>
          </a:xfrm>
        </p:spPr>
        <p:txBody>
          <a:bodyPr/>
          <a:lstStyle/>
          <a:p>
            <a:pPr marL="0" indent="0" algn="just">
              <a:buNone/>
            </a:pPr>
            <a:r>
              <a:rPr lang="pl-PL" b="1" dirty="0"/>
              <a:t>Realizacja projektu zgodnie z zasadą DNSH cd.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b="1" dirty="0"/>
              <a:t>Aby projekt był zgodny z zasadą DNSH w obszarze klimatu, nie może on prowadzić do znaczących emisji gazów cieplarnianych</a:t>
            </a:r>
          </a:p>
          <a:p>
            <a:pPr marL="0" indent="0" algn="just">
              <a:buNone/>
            </a:pPr>
            <a:endParaRPr lang="pl-PL" b="1" dirty="0"/>
          </a:p>
          <a:p>
            <a:pPr marL="0" indent="0" fontAlgn="t">
              <a:buNone/>
            </a:pPr>
            <a:r>
              <a:rPr lang="pl-PL" dirty="0"/>
              <a:t>Dla działalności energetycznych (w tym wytwarzania ciepła z gazu), przyjęto próg emisji CO₂, przy którym działalność nie wyrządza znaczącej szkody (DNSH) dla celu łagodzenia zmian klimatu:</a:t>
            </a:r>
          </a:p>
          <a:p>
            <a:pPr marL="0" indent="0" algn="ctr" fontAlgn="t">
              <a:buNone/>
            </a:pPr>
            <a:r>
              <a:rPr lang="pl-PL" b="1" dirty="0"/>
              <a:t>DNSH: ≤ 270 g </a:t>
            </a:r>
            <a:r>
              <a:rPr lang="pl-PL" b="1" dirty="0" err="1"/>
              <a:t>CO₂e</a:t>
            </a:r>
            <a:r>
              <a:rPr lang="pl-PL" b="1" dirty="0"/>
              <a:t>/kWh</a:t>
            </a:r>
            <a:endParaRPr lang="pl-PL" dirty="0"/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3DA88EFC-F0FC-13FC-5757-5D5EDBD62A0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F4E9216-DD3C-4D52-E23E-8FA5620C91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6BE7B-80CB-4926-B646-E23E8BCBFE23}" type="slidenum">
              <a:rPr kumimoji="0" lang="pl-PL" alt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alt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532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57346-A9C9-7198-0A3F-6B90291DA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89FE70-EC75-BCC5-43D0-F77B3E6F7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9" y="323453"/>
            <a:ext cx="9577064" cy="575468"/>
          </a:xfrm>
        </p:spPr>
        <p:txBody>
          <a:bodyPr/>
          <a:lstStyle/>
          <a:p>
            <a:r>
              <a:rPr lang="pl-PL" sz="2400" dirty="0"/>
              <a:t>Zasada DNSH - </a:t>
            </a:r>
            <a:r>
              <a:rPr lang="pl-PL" sz="1900" dirty="0"/>
              <a:t>kompleksowa modernizacja energetyczna w budynkach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86DBE7-7CE0-EF1E-C3BD-4703E24EB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125" y="1043533"/>
            <a:ext cx="9257588" cy="5040560"/>
          </a:xfrm>
        </p:spPr>
        <p:txBody>
          <a:bodyPr/>
          <a:lstStyle/>
          <a:p>
            <a:pPr marL="0" indent="0" algn="just">
              <a:buNone/>
            </a:pPr>
            <a:r>
              <a:rPr lang="pl-PL" b="1" dirty="0"/>
              <a:t>Realizacja projektu zgodnie z zasadą DNSH cd.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Koszty związane z realizacją projektu zgodnie z zasadą DNSH zalicza się do kosztów kwalifikowanych.</a:t>
            </a:r>
            <a:endParaRPr lang="pl-PL" dirty="0"/>
          </a:p>
          <a:p>
            <a:pPr marL="0" indent="0">
              <a:buNone/>
            </a:pPr>
            <a:r>
              <a:rPr lang="pl-PL" i="1" dirty="0"/>
              <a:t> </a:t>
            </a:r>
            <a:endParaRPr lang="pl-PL" dirty="0"/>
          </a:p>
          <a:p>
            <a:pPr marL="0" indent="0" algn="just">
              <a:buNone/>
            </a:pPr>
            <a:r>
              <a:rPr lang="pl-PL" dirty="0"/>
              <a:t>Należy mieć na uwadze, że na etapie realizacji projektu, od przygotowania inwestycji, aż po jej rozliczenie, sposoby wdrażania zasad DNSH, będą monitorowane i weryfikowane. Przynajmniej na etapie przygotowania przedsięwzięcia oraz na etapie rozliczenia przedsięwzięcia, niezbędne będzie wykonanie „Raportu Otwarcia/Raportu Końcowego”, opisującego sposób planowania, wdrażania, realizacji, monitorowania i rozliczania inwestycji zgodnie z wytycznymi DNSH. </a:t>
            </a:r>
            <a:endParaRPr lang="pl-PL" b="1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2A8A3FDC-D202-1DFC-F42E-85588B38EA6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2CEA126-F58A-D739-CFC9-A42B5039A7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6BE7B-80CB-4926-B646-E23E8BCBFE23}" type="slidenum">
              <a:rPr kumimoji="0" lang="pl-PL" alt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l-PL" alt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5278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914</TotalTime>
  <Words>1786</Words>
  <Application>Microsoft Office PowerPoint</Application>
  <PresentationFormat>Niestandardowy</PresentationFormat>
  <Paragraphs>119</Paragraphs>
  <Slides>15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Calibri</vt:lpstr>
      <vt:lpstr>Open Sans</vt:lpstr>
      <vt:lpstr>Motyw pakietu Office</vt:lpstr>
      <vt:lpstr>Slajd tytułowy</vt:lpstr>
      <vt:lpstr>Zasada DNSH</vt:lpstr>
      <vt:lpstr>Zasada DNSH - kompleksowa modernizacja energetyczna w budynkach </vt:lpstr>
      <vt:lpstr>Zasada DNSH - kompleksowa modernizacja energetyczna w budynkach </vt:lpstr>
      <vt:lpstr>Zasada DNSH - kompleksowa modernizacja energetyczna w budynkach </vt:lpstr>
      <vt:lpstr>Zasada DNSH - kompleksowa modernizacja energetyczna w budynkach </vt:lpstr>
      <vt:lpstr>Zasada DNSH - kompleksowa modernizacja energetyczna w budynkach </vt:lpstr>
      <vt:lpstr>Zasada DNSH - kompleksowa modernizacja energetyczna w budynkach </vt:lpstr>
      <vt:lpstr>Zasada DNSH - kompleksowa modernizacja energetyczna w budynkach </vt:lpstr>
      <vt:lpstr>Zasada DNSH - kompleksowa modernizacja energetyczna w budynkach </vt:lpstr>
      <vt:lpstr>Zasada DNSH - kompleksowa modernizacja energetyczna w budynkach </vt:lpstr>
      <vt:lpstr>Zasada DNSH - kompleksowa modernizacja energetyczna w budynkach </vt:lpstr>
      <vt:lpstr>Zasada DNSH - kompleksowa modernizacja energetyczna w budynkach </vt:lpstr>
      <vt:lpstr>Zasada DNSH</vt:lpstr>
      <vt:lpstr>Dziękujemy za uwagę.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Wzór prezentacji FEnIKS</dc:title>
  <dc:creator>Katkowski Leszek</dc:creator>
  <cp:lastModifiedBy>Sulej-Kapusta Agnieszka</cp:lastModifiedBy>
  <cp:revision>32</cp:revision>
  <dcterms:created xsi:type="dcterms:W3CDTF">2023-09-15T11:09:44Z</dcterms:created>
  <dcterms:modified xsi:type="dcterms:W3CDTF">2026-06-18T13:35:08Z</dcterms:modified>
</cp:coreProperties>
</file>