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93" r:id="rId2"/>
    <p:sldId id="311" r:id="rId3"/>
    <p:sldId id="307" r:id="rId4"/>
    <p:sldId id="312" r:id="rId5"/>
    <p:sldId id="289" r:id="rId6"/>
    <p:sldId id="322" r:id="rId7"/>
    <p:sldId id="317" r:id="rId8"/>
    <p:sldId id="326" r:id="rId9"/>
    <p:sldId id="327" r:id="rId10"/>
    <p:sldId id="308" r:id="rId11"/>
    <p:sldId id="278" r:id="rId12"/>
    <p:sldId id="325" r:id="rId13"/>
    <p:sldId id="324" r:id="rId14"/>
    <p:sldId id="288" r:id="rId15"/>
    <p:sldId id="321" r:id="rId16"/>
    <p:sldId id="285" r:id="rId17"/>
    <p:sldId id="310" r:id="rId18"/>
  </p:sldIdLst>
  <p:sldSz cx="12192000" cy="6858000"/>
  <p:notesSz cx="6797675" cy="9928225"/>
  <p:embeddedFontLst>
    <p:embeddedFont>
      <p:font typeface="Aptos Black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Open Sans ExtraBold" panose="020B0604020202020204" charset="0"/>
      <p:bold r:id="rId34"/>
    </p:embeddedFont>
    <p:embeddedFont>
      <p:font typeface="Open Sans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EEgSX5KEyEkPzCcSzUnUZgrvWf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k Przemyslaw" initials="KP" lastIdx="5" clrIdx="0">
    <p:extLst>
      <p:ext uri="{19B8F6BF-5375-455C-9EA6-DF929625EA0E}">
        <p15:presenceInfo xmlns:p15="http://schemas.microsoft.com/office/powerpoint/2012/main" userId="S-1-5-21-2772274710-4158002609-2733852753-3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28"/>
    <a:srgbClr val="FF0000"/>
    <a:srgbClr val="70AD47"/>
    <a:srgbClr val="5B9BD5"/>
    <a:srgbClr val="FFC000"/>
    <a:srgbClr val="A5A5A5"/>
    <a:srgbClr val="F7F7F7"/>
    <a:srgbClr val="4E8CFD"/>
    <a:srgbClr val="4F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9" autoAdjust="0"/>
    <p:restoredTop sz="94634"/>
  </p:normalViewPr>
  <p:slideViewPr>
    <p:cSldViewPr snapToGrid="0">
      <p:cViewPr varScale="1">
        <p:scale>
          <a:sx n="81" d="100"/>
          <a:sy n="81" d="100"/>
        </p:scale>
        <p:origin x="950" y="53"/>
      </p:cViewPr>
      <p:guideLst>
        <p:guide orient="horz" pos="2387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8-4343-A62F-CD1363D35A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6A-4521-9E86-DE271351D76C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C8-4343-A62F-CD1363D35AB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8-4343-A62F-CD1363D35AB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2C8-4343-A62F-CD1363D35AB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C8-4343-A62F-CD1363D35AB8}"/>
              </c:ext>
            </c:extLst>
          </c:dPt>
          <c:cat>
            <c:strRef>
              <c:f>Arkusz1!$A$2:$A$7</c:f>
              <c:strCache>
                <c:ptCount val="4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0.15</c:v>
                </c:pt>
                <c:pt idx="3">
                  <c:v>0.15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8-4343-A62F-CD1363D35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32BC0742-E6E9-F37D-8A0E-C6C21B8B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>
            <a:extLst>
              <a:ext uri="{FF2B5EF4-FFF2-40B4-BE49-F238E27FC236}">
                <a16:creationId xmlns:a16="http://schemas.microsoft.com/office/drawing/2014/main" id="{1FB9C547-FDCA-253E-70D9-2B5B3A33C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>
            <a:extLst>
              <a:ext uri="{FF2B5EF4-FFF2-40B4-BE49-F238E27FC236}">
                <a16:creationId xmlns:a16="http://schemas.microsoft.com/office/drawing/2014/main" id="{E8911012-11AA-2F22-3FF4-363E82D2D8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584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1AC8100-00B9-C193-C149-9202C1E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09C47EEB-141C-35B2-2098-9898679F0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D3E0DBE-6707-6F6A-C350-AB140E5B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25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2588D4E8-9480-2668-6200-CC23FE7A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FD6C80AA-8C1A-0ED8-910B-569FA9841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AE823633-3EE3-77EB-788D-A13E2BDEA8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74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CF5A870C-C8DB-D1C6-34A6-C6394F1F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>
            <a:extLst>
              <a:ext uri="{FF2B5EF4-FFF2-40B4-BE49-F238E27FC236}">
                <a16:creationId xmlns:a16="http://schemas.microsoft.com/office/drawing/2014/main" id="{15DA2B02-F46D-A80F-48D8-3E102A043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>
            <a:extLst>
              <a:ext uri="{FF2B5EF4-FFF2-40B4-BE49-F238E27FC236}">
                <a16:creationId xmlns:a16="http://schemas.microsoft.com/office/drawing/2014/main" id="{C87506E5-243D-2906-DC8E-12F2E32DA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38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25DE6CBE-E056-5CE8-0B4C-E0069C67A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>
            <a:extLst>
              <a:ext uri="{FF2B5EF4-FFF2-40B4-BE49-F238E27FC236}">
                <a16:creationId xmlns:a16="http://schemas.microsoft.com/office/drawing/2014/main" id="{FA5466B8-6BD2-F097-44C8-23977C3DA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>
            <a:extLst>
              <a:ext uri="{FF2B5EF4-FFF2-40B4-BE49-F238E27FC236}">
                <a16:creationId xmlns:a16="http://schemas.microsoft.com/office/drawing/2014/main" id="{3CE8ECF1-9D9C-10E9-4D31-099C894DD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24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1AC8100-00B9-C193-C149-9202C1E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09C47EEB-141C-35B2-2098-9898679F0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D3E0DBE-6707-6F6A-C350-AB140E5B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83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2F202D09-ACC9-4FBD-9994-2ADFF765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8B229441-2B07-F5FF-CA58-65E534781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67F605CD-747D-3E9E-2A20-A040FD5339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82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1AC8100-00B9-C193-C149-9202C1EF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09C47EEB-141C-35B2-2098-9898679F01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D3E0DBE-6707-6F6A-C350-AB140E5BB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6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>
          <a:extLst>
            <a:ext uri="{FF2B5EF4-FFF2-40B4-BE49-F238E27FC236}">
              <a16:creationId xmlns:a16="http://schemas.microsoft.com/office/drawing/2014/main" id="{EB34A056-2A2E-2FEA-C029-67D7A9271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2:notes">
            <a:extLst>
              <a:ext uri="{FF2B5EF4-FFF2-40B4-BE49-F238E27FC236}">
                <a16:creationId xmlns:a16="http://schemas.microsoft.com/office/drawing/2014/main" id="{DCFCEDE3-76AD-03E0-1B5D-037C7F5A11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2" name="Google Shape;582;p12:notes">
            <a:extLst>
              <a:ext uri="{FF2B5EF4-FFF2-40B4-BE49-F238E27FC236}">
                <a16:creationId xmlns:a16="http://schemas.microsoft.com/office/drawing/2014/main" id="{A40026DA-8886-6881-D58A-55D0C080CD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33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AD29814B-FA28-4F29-E632-B89624C63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625EF465-CF22-8B37-AC8D-7CCCF7AC1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C9A8A1D-2405-0353-4F3C-9E3C31CE9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53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BC62DF30-AFF9-6B89-110A-B60DD4F20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44A129B8-F499-7AB3-D8F4-0EEA2D1E56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AF64E8F3-AD58-B978-DD8F-CC2B897E1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970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70196165-8F19-EA34-B11B-22EA656F0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8526cfa1_0_52:notes">
            <a:extLst>
              <a:ext uri="{FF2B5EF4-FFF2-40B4-BE49-F238E27FC236}">
                <a16:creationId xmlns:a16="http://schemas.microsoft.com/office/drawing/2014/main" id="{56CBDE95-D7F9-02BB-0213-3CD0AE611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d48526cfa1_0_52:notes">
            <a:extLst>
              <a:ext uri="{FF2B5EF4-FFF2-40B4-BE49-F238E27FC236}">
                <a16:creationId xmlns:a16="http://schemas.microsoft.com/office/drawing/2014/main" id="{3F13B699-56CC-7B63-B9E2-67A22568B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60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5;p4">
            <a:extLst>
              <a:ext uri="{FF2B5EF4-FFF2-40B4-BE49-F238E27FC236}">
                <a16:creationId xmlns:a16="http://schemas.microsoft.com/office/drawing/2014/main" id="{46E775AE-47D5-8276-013E-AF4487D5F520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08451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474;p5">
            <a:extLst>
              <a:ext uri="{FF2B5EF4-FFF2-40B4-BE49-F238E27FC236}">
                <a16:creationId xmlns:a16="http://schemas.microsoft.com/office/drawing/2014/main" id="{B690FE3F-9A44-FA70-F188-DAAEA2706B58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8891CFA5-1644-32F2-D546-AF2EEE0E5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4" name="Google Shape;456;p4">
            <a:extLst>
              <a:ext uri="{FF2B5EF4-FFF2-40B4-BE49-F238E27FC236}">
                <a16:creationId xmlns:a16="http://schemas.microsoft.com/office/drawing/2014/main" id="{62E68892-14B2-3301-2860-1E50C45A22BA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9;p13">
            <a:extLst>
              <a:ext uri="{FF2B5EF4-FFF2-40B4-BE49-F238E27FC236}">
                <a16:creationId xmlns:a16="http://schemas.microsoft.com/office/drawing/2014/main" id="{B86F607D-3B57-E853-1E7B-9E94144E6D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822"/>
          <a:stretch>
            <a:fillRect/>
          </a:stretch>
        </p:blipFill>
        <p:spPr>
          <a:xfrm>
            <a:off x="1691805" y="372238"/>
            <a:ext cx="9570426" cy="64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Google Shape;470;p5">
            <a:extLst>
              <a:ext uri="{FF2B5EF4-FFF2-40B4-BE49-F238E27FC236}">
                <a16:creationId xmlns:a16="http://schemas.microsoft.com/office/drawing/2014/main" id="{34412FB3-7CDD-A04F-37B3-52B7123DC266}"/>
              </a:ext>
            </a:extLst>
          </p:cNvPr>
          <p:cNvCxnSpPr>
            <a:cxnSpLocks/>
          </p:cNvCxnSpPr>
          <p:nvPr userDrawn="1"/>
        </p:nvCxnSpPr>
        <p:spPr>
          <a:xfrm>
            <a:off x="498796" y="6164651"/>
            <a:ext cx="11693204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6;p4">
            <a:extLst>
              <a:ext uri="{FF2B5EF4-FFF2-40B4-BE49-F238E27FC236}">
                <a16:creationId xmlns:a16="http://schemas.microsoft.com/office/drawing/2014/main" id="{95549E38-FE11-100A-02DB-52E125E1CB53}"/>
              </a:ext>
            </a:extLst>
          </p:cNvPr>
          <p:cNvSpPr txBox="1"/>
          <p:nvPr userDrawn="1"/>
        </p:nvSpPr>
        <p:spPr>
          <a:xfrm rot="-5400000">
            <a:off x="-2710229" y="3535269"/>
            <a:ext cx="61548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Content z korzyścią dla Polski</a:t>
            </a:r>
            <a:endParaRPr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27F3BACF-0E49-A834-6926-752D45FC7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56;p4">
            <a:extLst>
              <a:ext uri="{FF2B5EF4-FFF2-40B4-BE49-F238E27FC236}">
                <a16:creationId xmlns:a16="http://schemas.microsoft.com/office/drawing/2014/main" id="{818310C6-D6F9-4A63-6819-194E55F82F2C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4C90EDAF-21CC-79CE-A4C9-930FE07F7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7962D809-43A6-5C41-9885-B4FE8549D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01260F5D-AC74-0A03-AB02-AD9E32366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787" y="0"/>
            <a:ext cx="12305552" cy="6908800"/>
          </a:xfrm>
          <a:prstGeom prst="rect">
            <a:avLst/>
          </a:prstGeom>
        </p:spPr>
      </p:pic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7962D809-43A6-5C41-9885-B4FE8549D2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4B6B114-FD1A-439D-BF7D-E625136B9DDD}"/>
              </a:ext>
            </a:extLst>
          </p:cNvPr>
          <p:cNvSpPr/>
          <p:nvPr userDrawn="1"/>
        </p:nvSpPr>
        <p:spPr>
          <a:xfrm>
            <a:off x="-56776" y="-16263"/>
            <a:ext cx="12305552" cy="6908800"/>
          </a:xfrm>
          <a:prstGeom prst="rect">
            <a:avLst/>
          </a:prstGeom>
          <a:solidFill>
            <a:srgbClr val="F7F7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5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preserve="1" userDrawn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83C0F361-5F3C-A88D-50C3-404345434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787" y="0"/>
            <a:ext cx="12305552" cy="6908800"/>
          </a:xfrm>
          <a:prstGeom prst="rect">
            <a:avLst/>
          </a:prstGeom>
        </p:spPr>
      </p:pic>
      <p:sp>
        <p:nvSpPr>
          <p:cNvPr id="10" name="Google Shape;455;p4">
            <a:extLst>
              <a:ext uri="{FF2B5EF4-FFF2-40B4-BE49-F238E27FC236}">
                <a16:creationId xmlns:a16="http://schemas.microsoft.com/office/drawing/2014/main" id="{7B79F86F-FF96-60CC-BC02-A9DFD56E171B}"/>
              </a:ext>
            </a:extLst>
          </p:cNvPr>
          <p:cNvSpPr/>
          <p:nvPr userDrawn="1"/>
        </p:nvSpPr>
        <p:spPr>
          <a:xfrm>
            <a:off x="230065" y="596346"/>
            <a:ext cx="300082" cy="6312454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7962D809-43A6-5C41-9885-B4FE8549D2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2C4ABE3-BFDD-4DAF-9469-BFECA9D7F4B7}"/>
              </a:ext>
            </a:extLst>
          </p:cNvPr>
          <p:cNvSpPr/>
          <p:nvPr userDrawn="1"/>
        </p:nvSpPr>
        <p:spPr>
          <a:xfrm>
            <a:off x="-53787" y="0"/>
            <a:ext cx="12305552" cy="6908800"/>
          </a:xfrm>
          <a:prstGeom prst="rect">
            <a:avLst/>
          </a:prstGeom>
          <a:solidFill>
            <a:srgbClr val="F7F7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47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CC9714EE-1D52-C639-8BF7-6BF967805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3" name="Google Shape;456;p4">
            <a:extLst>
              <a:ext uri="{FF2B5EF4-FFF2-40B4-BE49-F238E27FC236}">
                <a16:creationId xmlns:a16="http://schemas.microsoft.com/office/drawing/2014/main" id="{70AF8BFF-18C0-BAD3-E41D-7FA1A9B9567D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8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a 17">
            <a:extLst>
              <a:ext uri="{FF2B5EF4-FFF2-40B4-BE49-F238E27FC236}">
                <a16:creationId xmlns:a16="http://schemas.microsoft.com/office/drawing/2014/main" id="{F5C7E76D-795D-C01C-2ADD-A5B1BD254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2898" y="-2896672"/>
            <a:ext cx="13465666" cy="12673564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Google Shape;470;p5">
            <a:extLst>
              <a:ext uri="{FF2B5EF4-FFF2-40B4-BE49-F238E27FC236}">
                <a16:creationId xmlns:a16="http://schemas.microsoft.com/office/drawing/2014/main" id="{34412FB3-7CDD-A04F-37B3-52B7123DC266}"/>
              </a:ext>
            </a:extLst>
          </p:cNvPr>
          <p:cNvCxnSpPr>
            <a:cxnSpLocks/>
          </p:cNvCxnSpPr>
          <p:nvPr userDrawn="1"/>
        </p:nvCxnSpPr>
        <p:spPr>
          <a:xfrm>
            <a:off x="498796" y="6164651"/>
            <a:ext cx="11693204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841E55E1-F7B9-6668-95F1-DF4EDBB610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3" name="Google Shape;456;p4">
            <a:extLst>
              <a:ext uri="{FF2B5EF4-FFF2-40B4-BE49-F238E27FC236}">
                <a16:creationId xmlns:a16="http://schemas.microsoft.com/office/drawing/2014/main" id="{C87B928E-C5D2-149F-931A-72963457F18E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9;p13">
            <a:extLst>
              <a:ext uri="{FF2B5EF4-FFF2-40B4-BE49-F238E27FC236}">
                <a16:creationId xmlns:a16="http://schemas.microsoft.com/office/drawing/2014/main" id="{B86F607D-3B57-E853-1E7B-9E94144E6D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822"/>
          <a:stretch>
            <a:fillRect/>
          </a:stretch>
        </p:blipFill>
        <p:spPr>
          <a:xfrm>
            <a:off x="1691805" y="372238"/>
            <a:ext cx="9570426" cy="64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4EC5BFCB-F17F-DEA4-C40B-F6D37FEE6D07}"/>
              </a:ext>
            </a:extLst>
          </p:cNvPr>
          <p:cNvSpPr/>
          <p:nvPr userDrawn="1"/>
        </p:nvSpPr>
        <p:spPr>
          <a:xfrm>
            <a:off x="530147" y="6157732"/>
            <a:ext cx="11661853" cy="71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Google Shape;470;p5">
            <a:extLst>
              <a:ext uri="{FF2B5EF4-FFF2-40B4-BE49-F238E27FC236}">
                <a16:creationId xmlns:a16="http://schemas.microsoft.com/office/drawing/2014/main" id="{34412FB3-7CDD-A04F-37B3-52B7123DC266}"/>
              </a:ext>
            </a:extLst>
          </p:cNvPr>
          <p:cNvCxnSpPr>
            <a:cxnSpLocks/>
          </p:cNvCxnSpPr>
          <p:nvPr userDrawn="1"/>
        </p:nvCxnSpPr>
        <p:spPr>
          <a:xfrm>
            <a:off x="498796" y="6164651"/>
            <a:ext cx="11693204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oogle Shape;471;p5">
            <a:extLst>
              <a:ext uri="{FF2B5EF4-FFF2-40B4-BE49-F238E27FC236}">
                <a16:creationId xmlns:a16="http://schemas.microsoft.com/office/drawing/2014/main" id="{366B0901-0B1B-6761-928F-22A39AC695B0}"/>
              </a:ext>
            </a:extLst>
          </p:cNvPr>
          <p:cNvGrpSpPr/>
          <p:nvPr userDrawn="1"/>
        </p:nvGrpSpPr>
        <p:grpSpPr>
          <a:xfrm>
            <a:off x="800990" y="6275730"/>
            <a:ext cx="1498465" cy="471191"/>
            <a:chOff x="551432" y="386318"/>
            <a:chExt cx="2345331" cy="737487"/>
          </a:xfrm>
        </p:grpSpPr>
        <p:sp>
          <p:nvSpPr>
            <p:cNvPr id="7" name="Google Shape;472;p5">
              <a:extLst>
                <a:ext uri="{FF2B5EF4-FFF2-40B4-BE49-F238E27FC236}">
                  <a16:creationId xmlns:a16="http://schemas.microsoft.com/office/drawing/2014/main" id="{7DF94F7E-FDBF-0282-36A6-ECB5299F1E74}"/>
                </a:ext>
              </a:extLst>
            </p:cNvPr>
            <p:cNvSpPr/>
            <p:nvPr/>
          </p:nvSpPr>
          <p:spPr>
            <a:xfrm>
              <a:off x="551432" y="386318"/>
              <a:ext cx="2345331" cy="7374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473;p5">
              <a:extLst>
                <a:ext uri="{FF2B5EF4-FFF2-40B4-BE49-F238E27FC236}">
                  <a16:creationId xmlns:a16="http://schemas.microsoft.com/office/drawing/2014/main" id="{73F7BCC4-C34F-54E9-928D-15C00E77A9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5375" y="386318"/>
              <a:ext cx="2339241" cy="727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474;p5">
            <a:extLst>
              <a:ext uri="{FF2B5EF4-FFF2-40B4-BE49-F238E27FC236}">
                <a16:creationId xmlns:a16="http://schemas.microsoft.com/office/drawing/2014/main" id="{419862D2-A4B9-3A4E-9CC5-E7F59509C376}"/>
              </a:ext>
            </a:extLst>
          </p:cNvPr>
          <p:cNvSpPr txBox="1"/>
          <p:nvPr userDrawn="1"/>
        </p:nvSpPr>
        <p:spPr>
          <a:xfrm>
            <a:off x="4106496" y="6372826"/>
            <a:ext cx="763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6A872C-8CE0-E74F-9438-58DB9F6F295A}" type="slidenum">
              <a:rPr lang="pl-PL" sz="120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dirty="0"/>
          </a:p>
        </p:txBody>
      </p:sp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27F3BACF-0E49-A834-6926-752D45FC7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4" name="Google Shape;456;p4">
            <a:extLst>
              <a:ext uri="{FF2B5EF4-FFF2-40B4-BE49-F238E27FC236}">
                <a16:creationId xmlns:a16="http://schemas.microsoft.com/office/drawing/2014/main" id="{50BD74E0-0E84-78F8-FBAF-A139D7F0F0BD}"/>
              </a:ext>
            </a:extLst>
          </p:cNvPr>
          <p:cNvSpPr txBox="1"/>
          <p:nvPr userDrawn="1"/>
        </p:nvSpPr>
        <p:spPr>
          <a:xfrm rot="-5400000">
            <a:off x="-2543706" y="3701789"/>
            <a:ext cx="58217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Local</a:t>
            </a:r>
            <a:r>
              <a:rPr lang="pl-PL" sz="1200" dirty="0">
                <a:solidFill>
                  <a:schemeClr val="lt1"/>
                </a:solidFill>
                <a:latin typeface="Aptos Black" panose="020B0004020202020204" pitchFamily="34" charset="0"/>
                <a:ea typeface="Open Sans Light"/>
                <a:cs typeface="Open Sans Light"/>
                <a:sym typeface="Open Sans Light"/>
              </a:rPr>
              <a:t> Content. Z korzyścią dla Polski</a:t>
            </a:r>
            <a:endParaRPr lang="pl-PL" sz="12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7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 preserve="1">
  <p:cSld name="1_Pust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9">
            <a:extLst>
              <a:ext uri="{FF2B5EF4-FFF2-40B4-BE49-F238E27FC236}">
                <a16:creationId xmlns:a16="http://schemas.microsoft.com/office/drawing/2014/main" id="{DE772CD8-24BC-06C0-5440-F13FF4389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787" y="0"/>
            <a:ext cx="12305552" cy="6908800"/>
          </a:xfrm>
          <a:prstGeom prst="rect">
            <a:avLst/>
          </a:prstGeom>
        </p:spPr>
      </p:pic>
      <p:pic>
        <p:nvPicPr>
          <p:cNvPr id="2" name="Google Shape;619;p13">
            <a:extLst>
              <a:ext uri="{FF2B5EF4-FFF2-40B4-BE49-F238E27FC236}">
                <a16:creationId xmlns:a16="http://schemas.microsoft.com/office/drawing/2014/main" id="{B86F607D-3B57-E853-1E7B-9E94144E6DC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b="23822"/>
          <a:stretch>
            <a:fillRect/>
          </a:stretch>
        </p:blipFill>
        <p:spPr>
          <a:xfrm>
            <a:off x="1691805" y="372238"/>
            <a:ext cx="9570426" cy="64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55;p4">
            <a:extLst>
              <a:ext uri="{FF2B5EF4-FFF2-40B4-BE49-F238E27FC236}">
                <a16:creationId xmlns:a16="http://schemas.microsoft.com/office/drawing/2014/main" id="{F695BB0F-9ADA-5032-31B3-EF02C43DE166}"/>
              </a:ext>
            </a:extLst>
          </p:cNvPr>
          <p:cNvSpPr/>
          <p:nvPr userDrawn="1"/>
        </p:nvSpPr>
        <p:spPr>
          <a:xfrm>
            <a:off x="230065" y="596346"/>
            <a:ext cx="300082" cy="6261653"/>
          </a:xfrm>
          <a:prstGeom prst="rect">
            <a:avLst/>
          </a:prstGeom>
          <a:solidFill>
            <a:srgbClr val="FF00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27F3BACF-0E49-A834-6926-752D45FC79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008" y="91090"/>
            <a:ext cx="427088" cy="37994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4A02D1F-1E7D-4FF8-8ED1-3A8AFF261B5A}"/>
              </a:ext>
            </a:extLst>
          </p:cNvPr>
          <p:cNvSpPr/>
          <p:nvPr userDrawn="1"/>
        </p:nvSpPr>
        <p:spPr>
          <a:xfrm>
            <a:off x="5394303" y="0"/>
            <a:ext cx="12305552" cy="6908800"/>
          </a:xfrm>
          <a:prstGeom prst="rect">
            <a:avLst/>
          </a:prstGeom>
          <a:solidFill>
            <a:srgbClr val="F7F7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22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d4841e86a9_0_4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d4841e86a9_0_4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d4841e86a9_0_4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d4841e86a9_0_4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d4841e86a9_0_4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5" r:id="rId5"/>
    <p:sldLayoutId id="2147483650" r:id="rId6"/>
    <p:sldLayoutId id="2147483653" r:id="rId7"/>
    <p:sldLayoutId id="2147483654" r:id="rId8"/>
    <p:sldLayoutId id="2147483658" r:id="rId9"/>
    <p:sldLayoutId id="214748365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26" Type="http://schemas.openxmlformats.org/officeDocument/2006/relationships/image" Target="../media/image60.sv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sv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24" Type="http://schemas.openxmlformats.org/officeDocument/2006/relationships/image" Target="../media/image58.svg"/><Relationship Id="rId32" Type="http://schemas.openxmlformats.org/officeDocument/2006/relationships/image" Target="../media/image66.sv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36" Type="http://schemas.openxmlformats.org/officeDocument/2006/relationships/image" Target="../media/image70.sv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Relationship Id="rId27" Type="http://schemas.openxmlformats.org/officeDocument/2006/relationships/image" Target="../media/image61.pn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8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92345B72-B920-9A71-ED49-78403B662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2;g3d48526cfa1_1_317">
            <a:extLst>
              <a:ext uri="{FF2B5EF4-FFF2-40B4-BE49-F238E27FC236}">
                <a16:creationId xmlns:a16="http://schemas.microsoft.com/office/drawing/2014/main" id="{AC25C8E0-86C4-622E-0E53-77763CA245FF}"/>
              </a:ext>
            </a:extLst>
          </p:cNvPr>
          <p:cNvSpPr txBox="1"/>
          <p:nvPr/>
        </p:nvSpPr>
        <p:spPr>
          <a:xfrm>
            <a:off x="867293" y="433572"/>
            <a:ext cx="8376042" cy="47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endParaRPr sz="3600" b="1" dirty="0">
              <a:solidFill>
                <a:schemeClr val="bg1"/>
              </a:solidFill>
              <a:latin typeface="Aptos Black" panose="020B0004020202020204" pitchFamily="34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D927C0A0-07FD-32E6-3879-A672987AC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9765" y="2179338"/>
            <a:ext cx="5874449" cy="2857028"/>
          </a:xfrm>
          <a:prstGeom prst="rect">
            <a:avLst/>
          </a:prstGeom>
        </p:spPr>
      </p:pic>
      <p:pic>
        <p:nvPicPr>
          <p:cNvPr id="4" name="Obraz 3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0C75FAA7-7F1D-783B-F7C1-DF627C1F9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97" y="480059"/>
            <a:ext cx="2546322" cy="7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>
          <a:extLst>
            <a:ext uri="{FF2B5EF4-FFF2-40B4-BE49-F238E27FC236}">
              <a16:creationId xmlns:a16="http://schemas.microsoft.com/office/drawing/2014/main" id="{2569CC6D-A4D0-B2A8-8B9F-F3DAC9C4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77;p5">
            <a:extLst>
              <a:ext uri="{FF2B5EF4-FFF2-40B4-BE49-F238E27FC236}">
                <a16:creationId xmlns:a16="http://schemas.microsoft.com/office/drawing/2014/main" id="{1F073E6A-FB61-7ACB-DAFF-CDFA5572B997}"/>
              </a:ext>
            </a:extLst>
          </p:cNvPr>
          <p:cNvSpPr txBox="1"/>
          <p:nvPr/>
        </p:nvSpPr>
        <p:spPr>
          <a:xfrm>
            <a:off x="820041" y="452325"/>
            <a:ext cx="104398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Wagi kryteriów „krajowości podmiotów”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24574E24-688E-43E9-8CDA-545768AF2C76}"/>
              </a:ext>
            </a:extLst>
          </p:cNvPr>
          <p:cNvGrpSpPr/>
          <p:nvPr/>
        </p:nvGrpSpPr>
        <p:grpSpPr>
          <a:xfrm>
            <a:off x="13752584" y="-4589613"/>
            <a:ext cx="8911829" cy="3760324"/>
            <a:chOff x="1180478" y="1468020"/>
            <a:chExt cx="8911829" cy="3760324"/>
          </a:xfrm>
        </p:grpSpPr>
        <p:sp>
          <p:nvSpPr>
            <p:cNvPr id="20" name="Google Shape;275;g3d48526cfa1_1_88">
              <a:extLst>
                <a:ext uri="{FF2B5EF4-FFF2-40B4-BE49-F238E27FC236}">
                  <a16:creationId xmlns:a16="http://schemas.microsoft.com/office/drawing/2014/main" id="{879153C7-763C-4F4B-A510-602720BCE8BB}"/>
                </a:ext>
              </a:extLst>
            </p:cNvPr>
            <p:cNvSpPr/>
            <p:nvPr/>
          </p:nvSpPr>
          <p:spPr>
            <a:xfrm>
              <a:off x="2468669" y="1468020"/>
              <a:ext cx="2320741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Właściciel (beneficjent rzeczywisty) siedziba w Polsce </a:t>
              </a:r>
              <a:endParaRPr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1" name="Google Shape;175;g3d48526cfa1_0_52">
              <a:extLst>
                <a:ext uri="{FF2B5EF4-FFF2-40B4-BE49-F238E27FC236}">
                  <a16:creationId xmlns:a16="http://schemas.microsoft.com/office/drawing/2014/main" id="{70B57DAB-78DE-48A8-B925-A00FD7C4AAE3}"/>
                </a:ext>
              </a:extLst>
            </p:cNvPr>
            <p:cNvSpPr/>
            <p:nvPr/>
          </p:nvSpPr>
          <p:spPr>
            <a:xfrm>
              <a:off x="1180478" y="1712874"/>
              <a:ext cx="1273201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2" name="Google Shape;275;g3d48526cfa1_1_88">
              <a:extLst>
                <a:ext uri="{FF2B5EF4-FFF2-40B4-BE49-F238E27FC236}">
                  <a16:creationId xmlns:a16="http://schemas.microsoft.com/office/drawing/2014/main" id="{A04CECC6-CA14-4256-9E92-DC53E11494E4}"/>
                </a:ext>
              </a:extLst>
            </p:cNvPr>
            <p:cNvSpPr/>
            <p:nvPr/>
          </p:nvSpPr>
          <p:spPr>
            <a:xfrm>
              <a:off x="6870100" y="1468020"/>
              <a:ext cx="2604696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pracowników płaci w Polsce podatki </a:t>
              </a:r>
              <a:b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i składki ZUS </a:t>
              </a:r>
              <a:endParaRPr lang="pl-PL"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3" name="Google Shape;175;g3d48526cfa1_0_52">
              <a:extLst>
                <a:ext uri="{FF2B5EF4-FFF2-40B4-BE49-F238E27FC236}">
                  <a16:creationId xmlns:a16="http://schemas.microsoft.com/office/drawing/2014/main" id="{31D25D2A-04F6-4495-9F33-AE205BAE9C40}"/>
                </a:ext>
              </a:extLst>
            </p:cNvPr>
            <p:cNvSpPr/>
            <p:nvPr/>
          </p:nvSpPr>
          <p:spPr>
            <a:xfrm>
              <a:off x="5596900" y="1712874"/>
              <a:ext cx="124260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4" name="Google Shape;275;g3d48526cfa1_1_88">
              <a:extLst>
                <a:ext uri="{FF2B5EF4-FFF2-40B4-BE49-F238E27FC236}">
                  <a16:creationId xmlns:a16="http://schemas.microsoft.com/office/drawing/2014/main" id="{B349313E-09F8-4106-BF47-99238FF6E397}"/>
                </a:ext>
              </a:extLst>
            </p:cNvPr>
            <p:cNvSpPr/>
            <p:nvPr/>
          </p:nvSpPr>
          <p:spPr>
            <a:xfrm>
              <a:off x="2468669" y="2918024"/>
              <a:ext cx="284958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Główny przedmiot działalności w Polsce </a:t>
              </a:r>
              <a:r>
                <a:rPr lang="pl-PL" sz="1600" dirty="0">
                  <a:solidFill>
                    <a:srgbClr val="0020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</a:p>
          </p:txBody>
        </p:sp>
        <p:sp>
          <p:nvSpPr>
            <p:cNvPr id="25" name="Google Shape;175;g3d48526cfa1_0_52">
              <a:extLst>
                <a:ext uri="{FF2B5EF4-FFF2-40B4-BE49-F238E27FC236}">
                  <a16:creationId xmlns:a16="http://schemas.microsoft.com/office/drawing/2014/main" id="{D9839FDC-D481-4B3D-BAF9-2A46500B8B9E}"/>
                </a:ext>
              </a:extLst>
            </p:cNvPr>
            <p:cNvSpPr/>
            <p:nvPr/>
          </p:nvSpPr>
          <p:spPr>
            <a:xfrm>
              <a:off x="1294544" y="3162878"/>
              <a:ext cx="1174125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6" name="Google Shape;275;g3d48526cfa1_1_88">
              <a:extLst>
                <a:ext uri="{FF2B5EF4-FFF2-40B4-BE49-F238E27FC236}">
                  <a16:creationId xmlns:a16="http://schemas.microsoft.com/office/drawing/2014/main" id="{C5614C42-FE8B-4E22-B8C0-ABB57331F0FB}"/>
                </a:ext>
              </a:extLst>
            </p:cNvPr>
            <p:cNvSpPr/>
            <p:nvPr/>
          </p:nvSpPr>
          <p:spPr>
            <a:xfrm>
              <a:off x="6870100" y="2918024"/>
              <a:ext cx="3222207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Siedziba w Polsce (KRS / CEIDG)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i nieprzerwana działalność przez ≥ 3 lata </a:t>
              </a:r>
              <a:endParaRPr lang="pl-PL"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7" name="Google Shape;175;g3d48526cfa1_0_52">
              <a:extLst>
                <a:ext uri="{FF2B5EF4-FFF2-40B4-BE49-F238E27FC236}">
                  <a16:creationId xmlns:a16="http://schemas.microsoft.com/office/drawing/2014/main" id="{16FA0B16-1A5E-4538-8373-5F0E1E4838FC}"/>
                </a:ext>
              </a:extLst>
            </p:cNvPr>
            <p:cNvSpPr/>
            <p:nvPr/>
          </p:nvSpPr>
          <p:spPr>
            <a:xfrm>
              <a:off x="5596899" y="3162878"/>
              <a:ext cx="1242602" cy="484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10%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8" name="Google Shape;275;g3d48526cfa1_1_88">
              <a:extLst>
                <a:ext uri="{FF2B5EF4-FFF2-40B4-BE49-F238E27FC236}">
                  <a16:creationId xmlns:a16="http://schemas.microsoft.com/office/drawing/2014/main" id="{4631486D-C5D2-4F15-92AB-D14C6D831F0A}"/>
                </a:ext>
              </a:extLst>
            </p:cNvPr>
            <p:cNvSpPr/>
            <p:nvPr/>
          </p:nvSpPr>
          <p:spPr>
            <a:xfrm>
              <a:off x="2468669" y="4368844"/>
              <a:ext cx="248763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Rezydencja podatkowa w Polsce </a:t>
              </a:r>
              <a:endParaRPr lang="pl-PL" sz="16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9" name="Google Shape;175;g3d48526cfa1_0_52">
              <a:extLst>
                <a:ext uri="{FF2B5EF4-FFF2-40B4-BE49-F238E27FC236}">
                  <a16:creationId xmlns:a16="http://schemas.microsoft.com/office/drawing/2014/main" id="{70887FD7-40D9-4595-B672-DE63DCC65D13}"/>
                </a:ext>
              </a:extLst>
            </p:cNvPr>
            <p:cNvSpPr/>
            <p:nvPr/>
          </p:nvSpPr>
          <p:spPr>
            <a:xfrm>
              <a:off x="1294544" y="4613698"/>
              <a:ext cx="1174125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15%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30" name="Google Shape;275;g3d48526cfa1_1_88">
              <a:extLst>
                <a:ext uri="{FF2B5EF4-FFF2-40B4-BE49-F238E27FC236}">
                  <a16:creationId xmlns:a16="http://schemas.microsoft.com/office/drawing/2014/main" id="{11F5F08F-A401-4795-B34E-15AE13C82B50}"/>
                </a:ext>
              </a:extLst>
            </p:cNvPr>
            <p:cNvSpPr/>
            <p:nvPr/>
          </p:nvSpPr>
          <p:spPr>
            <a:xfrm>
              <a:off x="6870100" y="4368844"/>
              <a:ext cx="2841207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rocznych obrotów w Polsce </a:t>
              </a:r>
              <a:endPara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31" name="Google Shape;175;g3d48526cfa1_0_52">
              <a:extLst>
                <a:ext uri="{FF2B5EF4-FFF2-40B4-BE49-F238E27FC236}">
                  <a16:creationId xmlns:a16="http://schemas.microsoft.com/office/drawing/2014/main" id="{40E8A845-7BEA-477F-BBB7-16E354DBEFB6}"/>
                </a:ext>
              </a:extLst>
            </p:cNvPr>
            <p:cNvSpPr/>
            <p:nvPr/>
          </p:nvSpPr>
          <p:spPr>
            <a:xfrm>
              <a:off x="5596898" y="4613698"/>
              <a:ext cx="1273201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10%</a:t>
              </a:r>
              <a:endParaRPr sz="40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aphicFrame>
        <p:nvGraphicFramePr>
          <p:cNvPr id="33" name="Wykres 32">
            <a:extLst>
              <a:ext uri="{FF2B5EF4-FFF2-40B4-BE49-F238E27FC236}">
                <a16:creationId xmlns:a16="http://schemas.microsoft.com/office/drawing/2014/main" id="{23BF0998-6790-43A5-BB38-9B01F5471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212369"/>
              </p:ext>
            </p:extLst>
          </p:nvPr>
        </p:nvGraphicFramePr>
        <p:xfrm>
          <a:off x="3911654" y="1771785"/>
          <a:ext cx="5232623" cy="348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upa 36">
            <a:extLst>
              <a:ext uri="{FF2B5EF4-FFF2-40B4-BE49-F238E27FC236}">
                <a16:creationId xmlns:a16="http://schemas.microsoft.com/office/drawing/2014/main" id="{10717906-A915-427B-A86A-AAB934E60C4B}"/>
              </a:ext>
            </a:extLst>
          </p:cNvPr>
          <p:cNvGrpSpPr/>
          <p:nvPr/>
        </p:nvGrpSpPr>
        <p:grpSpPr>
          <a:xfrm>
            <a:off x="7068841" y="1037060"/>
            <a:ext cx="3911321" cy="1315903"/>
            <a:chOff x="1228184" y="1468020"/>
            <a:chExt cx="3526149" cy="859500"/>
          </a:xfrm>
        </p:grpSpPr>
        <p:sp>
          <p:nvSpPr>
            <p:cNvPr id="3" name="Google Shape;275;g3d48526cfa1_1_88">
              <a:extLst>
                <a:ext uri="{FF2B5EF4-FFF2-40B4-BE49-F238E27FC236}">
                  <a16:creationId xmlns:a16="http://schemas.microsoft.com/office/drawing/2014/main" id="{4038509B-4109-A510-6EEE-E7EFDA97C247}"/>
                </a:ext>
              </a:extLst>
            </p:cNvPr>
            <p:cNvSpPr/>
            <p:nvPr/>
          </p:nvSpPr>
          <p:spPr>
            <a:xfrm>
              <a:off x="2433592" y="1468020"/>
              <a:ext cx="2320741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Właściciel (beneficjent rzeczywisty) siedziba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 Polsce </a:t>
              </a:r>
              <a:endParaRPr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4" name="Google Shape;175;g3d48526cfa1_0_52">
              <a:extLst>
                <a:ext uri="{FF2B5EF4-FFF2-40B4-BE49-F238E27FC236}">
                  <a16:creationId xmlns:a16="http://schemas.microsoft.com/office/drawing/2014/main" id="{5C03F51F-26DE-0B9E-0211-F6A272A315F1}"/>
                </a:ext>
              </a:extLst>
            </p:cNvPr>
            <p:cNvSpPr/>
            <p:nvPr/>
          </p:nvSpPr>
          <p:spPr>
            <a:xfrm>
              <a:off x="1228184" y="1712874"/>
              <a:ext cx="1273201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b="1" dirty="0">
                  <a:solidFill>
                    <a:schemeClr val="bg1">
                      <a:lumMod val="65000"/>
                    </a:schemeClr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25%</a:t>
              </a:r>
              <a:endParaRPr sz="4000" b="1" dirty="0">
                <a:solidFill>
                  <a:schemeClr val="bg1">
                    <a:lumMod val="65000"/>
                  </a:schemeClr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DCA2ABFD-25AB-4DA2-8CAE-06BD6B6E7954}"/>
              </a:ext>
            </a:extLst>
          </p:cNvPr>
          <p:cNvGrpSpPr/>
          <p:nvPr/>
        </p:nvGrpSpPr>
        <p:grpSpPr>
          <a:xfrm>
            <a:off x="977591" y="3346753"/>
            <a:ext cx="3855551" cy="859500"/>
            <a:chOff x="6832700" y="1468020"/>
            <a:chExt cx="3855551" cy="859500"/>
          </a:xfrm>
        </p:grpSpPr>
        <p:sp>
          <p:nvSpPr>
            <p:cNvPr id="6" name="Google Shape;275;g3d48526cfa1_1_88">
              <a:extLst>
                <a:ext uri="{FF2B5EF4-FFF2-40B4-BE49-F238E27FC236}">
                  <a16:creationId xmlns:a16="http://schemas.microsoft.com/office/drawing/2014/main" id="{028E1D69-6AB0-C8E1-A3AD-77217442A734}"/>
                </a:ext>
              </a:extLst>
            </p:cNvPr>
            <p:cNvSpPr/>
            <p:nvPr/>
          </p:nvSpPr>
          <p:spPr>
            <a:xfrm>
              <a:off x="6832700" y="1468020"/>
              <a:ext cx="2642096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pracowników płaci w Polsce podatki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i składki ZUS </a:t>
              </a:r>
              <a:endParaRPr lang="pl-PL"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7" name="Google Shape;175;g3d48526cfa1_0_52">
              <a:extLst>
                <a:ext uri="{FF2B5EF4-FFF2-40B4-BE49-F238E27FC236}">
                  <a16:creationId xmlns:a16="http://schemas.microsoft.com/office/drawing/2014/main" id="{08C37299-E0D1-27D8-F521-5F982F423E2A}"/>
                </a:ext>
              </a:extLst>
            </p:cNvPr>
            <p:cNvSpPr/>
            <p:nvPr/>
          </p:nvSpPr>
          <p:spPr>
            <a:xfrm>
              <a:off x="9320338" y="1610464"/>
              <a:ext cx="13679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FF0000"/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15%</a:t>
              </a:r>
              <a:endParaRPr sz="4000" dirty="0">
                <a:solidFill>
                  <a:srgbClr val="FF000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F7C932D7-1C19-499B-A621-07351AC7112D}"/>
              </a:ext>
            </a:extLst>
          </p:cNvPr>
          <p:cNvGrpSpPr/>
          <p:nvPr/>
        </p:nvGrpSpPr>
        <p:grpSpPr>
          <a:xfrm>
            <a:off x="1899865" y="4784392"/>
            <a:ext cx="3770915" cy="859500"/>
            <a:chOff x="2358944" y="4368844"/>
            <a:chExt cx="3770915" cy="859500"/>
          </a:xfrm>
        </p:grpSpPr>
        <p:sp>
          <p:nvSpPr>
            <p:cNvPr id="13" name="Google Shape;275;g3d48526cfa1_1_88">
              <a:extLst>
                <a:ext uri="{FF2B5EF4-FFF2-40B4-BE49-F238E27FC236}">
                  <a16:creationId xmlns:a16="http://schemas.microsoft.com/office/drawing/2014/main" id="{1C8A143F-74D1-F7AB-4F84-59D3241AA017}"/>
                </a:ext>
              </a:extLst>
            </p:cNvPr>
            <p:cNvSpPr/>
            <p:nvPr/>
          </p:nvSpPr>
          <p:spPr>
            <a:xfrm>
              <a:off x="2358944" y="4368844"/>
              <a:ext cx="248763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Rezydencja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podatkowa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 Polsce </a:t>
              </a:r>
              <a:endParaRPr lang="pl-PL"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14" name="Google Shape;175;g3d48526cfa1_0_52">
              <a:extLst>
                <a:ext uri="{FF2B5EF4-FFF2-40B4-BE49-F238E27FC236}">
                  <a16:creationId xmlns:a16="http://schemas.microsoft.com/office/drawing/2014/main" id="{5B7C5BB4-FF78-042B-4ABE-9AA62DEC7351}"/>
                </a:ext>
              </a:extLst>
            </p:cNvPr>
            <p:cNvSpPr/>
            <p:nvPr/>
          </p:nvSpPr>
          <p:spPr>
            <a:xfrm>
              <a:off x="4761946" y="4577123"/>
              <a:ext cx="1367913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bg1">
                      <a:lumMod val="65000"/>
                    </a:schemeClr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15%</a:t>
              </a:r>
              <a:endParaRPr sz="4000" dirty="0">
                <a:solidFill>
                  <a:schemeClr val="bg1">
                    <a:lumMod val="65000"/>
                  </a:schemeClr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7B1B2706-9341-4C47-8E29-FAAF68F79897}"/>
              </a:ext>
            </a:extLst>
          </p:cNvPr>
          <p:cNvGrpSpPr/>
          <p:nvPr/>
        </p:nvGrpSpPr>
        <p:grpSpPr>
          <a:xfrm>
            <a:off x="2698198" y="1173831"/>
            <a:ext cx="3363394" cy="859500"/>
            <a:chOff x="6870101" y="4368844"/>
            <a:chExt cx="3363394" cy="859500"/>
          </a:xfrm>
        </p:grpSpPr>
        <p:sp>
          <p:nvSpPr>
            <p:cNvPr id="15" name="Google Shape;275;g3d48526cfa1_1_88">
              <a:extLst>
                <a:ext uri="{FF2B5EF4-FFF2-40B4-BE49-F238E27FC236}">
                  <a16:creationId xmlns:a16="http://schemas.microsoft.com/office/drawing/2014/main" id="{BA1DBE01-271B-FA48-B2FF-B34AE00D353E}"/>
                </a:ext>
              </a:extLst>
            </p:cNvPr>
            <p:cNvSpPr/>
            <p:nvPr/>
          </p:nvSpPr>
          <p:spPr>
            <a:xfrm>
              <a:off x="6870101" y="4368844"/>
              <a:ext cx="2199802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Ponad 50% rocznych obrotów w Polsce </a:t>
              </a:r>
              <a:endParaRPr lang="pl-PL" sz="15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16" name="Google Shape;175;g3d48526cfa1_0_52">
              <a:extLst>
                <a:ext uri="{FF2B5EF4-FFF2-40B4-BE49-F238E27FC236}">
                  <a16:creationId xmlns:a16="http://schemas.microsoft.com/office/drawing/2014/main" id="{08AECD8A-2BC9-CF91-75D2-7A1CBF4065EE}"/>
                </a:ext>
              </a:extLst>
            </p:cNvPr>
            <p:cNvSpPr/>
            <p:nvPr/>
          </p:nvSpPr>
          <p:spPr>
            <a:xfrm>
              <a:off x="8960294" y="4534188"/>
              <a:ext cx="1273201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b="1" dirty="0">
                  <a:solidFill>
                    <a:srgbClr val="FF0000"/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10%</a:t>
              </a:r>
              <a:endParaRPr sz="4000" b="1" dirty="0">
                <a:solidFill>
                  <a:srgbClr val="FF000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9658386-EAE8-4913-815D-D015D72FAAFB}"/>
              </a:ext>
            </a:extLst>
          </p:cNvPr>
          <p:cNvGrpSpPr/>
          <p:nvPr/>
        </p:nvGrpSpPr>
        <p:grpSpPr>
          <a:xfrm>
            <a:off x="1068232" y="1997220"/>
            <a:ext cx="4038449" cy="859500"/>
            <a:chOff x="7246637" y="2918024"/>
            <a:chExt cx="4038449" cy="859500"/>
          </a:xfrm>
        </p:grpSpPr>
        <p:sp>
          <p:nvSpPr>
            <p:cNvPr id="11" name="Google Shape;275;g3d48526cfa1_1_88">
              <a:extLst>
                <a:ext uri="{FF2B5EF4-FFF2-40B4-BE49-F238E27FC236}">
                  <a16:creationId xmlns:a16="http://schemas.microsoft.com/office/drawing/2014/main" id="{3E9064EE-98CB-9B7D-BDE0-118DE6C029B5}"/>
                </a:ext>
              </a:extLst>
            </p:cNvPr>
            <p:cNvSpPr/>
            <p:nvPr/>
          </p:nvSpPr>
          <p:spPr>
            <a:xfrm>
              <a:off x="7246637" y="2918024"/>
              <a:ext cx="2797964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Siedziba w Polsce (KRS / CEIDG) i nieprzerwana działalność przez ≥ 3 lata </a:t>
              </a:r>
              <a:endParaRPr lang="pl-PL"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12" name="Google Shape;175;g3d48526cfa1_0_52">
              <a:extLst>
                <a:ext uri="{FF2B5EF4-FFF2-40B4-BE49-F238E27FC236}">
                  <a16:creationId xmlns:a16="http://schemas.microsoft.com/office/drawing/2014/main" id="{21331911-F0DC-F8CE-5E15-A91EDC473584}"/>
                </a:ext>
              </a:extLst>
            </p:cNvPr>
            <p:cNvSpPr/>
            <p:nvPr/>
          </p:nvSpPr>
          <p:spPr>
            <a:xfrm>
              <a:off x="9914450" y="3131074"/>
              <a:ext cx="1370636" cy="484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chemeClr val="bg1">
                      <a:lumMod val="65000"/>
                    </a:schemeClr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10%</a:t>
              </a:r>
              <a:endParaRPr sz="4000" dirty="0">
                <a:solidFill>
                  <a:schemeClr val="bg1">
                    <a:lumMod val="65000"/>
                  </a:schemeClr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3AA6BCDD-0C0C-44B8-9636-809F69C6F530}"/>
              </a:ext>
            </a:extLst>
          </p:cNvPr>
          <p:cNvGrpSpPr/>
          <p:nvPr/>
        </p:nvGrpSpPr>
        <p:grpSpPr>
          <a:xfrm>
            <a:off x="8068332" y="3346753"/>
            <a:ext cx="4100520" cy="1255041"/>
            <a:chOff x="1325178" y="2918024"/>
            <a:chExt cx="4050737" cy="859500"/>
          </a:xfrm>
        </p:grpSpPr>
        <p:sp>
          <p:nvSpPr>
            <p:cNvPr id="9" name="Google Shape;175;g3d48526cfa1_0_52">
              <a:extLst>
                <a:ext uri="{FF2B5EF4-FFF2-40B4-BE49-F238E27FC236}">
                  <a16:creationId xmlns:a16="http://schemas.microsoft.com/office/drawing/2014/main" id="{09348B37-A100-4061-7E63-AD7F728821FE}"/>
                </a:ext>
              </a:extLst>
            </p:cNvPr>
            <p:cNvSpPr/>
            <p:nvPr/>
          </p:nvSpPr>
          <p:spPr>
            <a:xfrm>
              <a:off x="1325178" y="3162878"/>
              <a:ext cx="1351306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FF0000"/>
                  </a:solidFill>
                  <a:latin typeface="Open Sans ExtraBold" panose="020B0604020202020204" charset="0"/>
                  <a:ea typeface="Open Sans ExtraBold" panose="020B0604020202020204" charset="0"/>
                  <a:cs typeface="Open Sans ExtraBold" panose="020B0604020202020204" charset="0"/>
                  <a:sym typeface="Calibri"/>
                </a:rPr>
                <a:t>25%</a:t>
              </a:r>
              <a:endParaRPr sz="4000" dirty="0">
                <a:solidFill>
                  <a:srgbClr val="FF000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endParaRPr>
            </a:p>
          </p:txBody>
        </p:sp>
        <p:sp>
          <p:nvSpPr>
            <p:cNvPr id="8" name="Google Shape;275;g3d48526cfa1_1_88">
              <a:extLst>
                <a:ext uri="{FF2B5EF4-FFF2-40B4-BE49-F238E27FC236}">
                  <a16:creationId xmlns:a16="http://schemas.microsoft.com/office/drawing/2014/main" id="{72A70E4D-9891-3F5E-8F3C-806F8D35AF8A}"/>
                </a:ext>
              </a:extLst>
            </p:cNvPr>
            <p:cNvSpPr/>
            <p:nvPr/>
          </p:nvSpPr>
          <p:spPr>
            <a:xfrm>
              <a:off x="2526326" y="2918024"/>
              <a:ext cx="284958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Główny przedmiot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działalności w Polsce </a:t>
              </a:r>
              <a:r>
                <a:rPr lang="pl-PL" sz="1500" dirty="0">
                  <a:solidFill>
                    <a:srgbClr val="0020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F1157F49-3623-4350-BC42-2409458F484E}"/>
              </a:ext>
            </a:extLst>
          </p:cNvPr>
          <p:cNvGrpSpPr/>
          <p:nvPr/>
        </p:nvGrpSpPr>
        <p:grpSpPr>
          <a:xfrm>
            <a:off x="18617260" y="2021034"/>
            <a:ext cx="3561226" cy="859500"/>
            <a:chOff x="1228184" y="1468020"/>
            <a:chExt cx="3561226" cy="859500"/>
          </a:xfrm>
        </p:grpSpPr>
        <p:sp>
          <p:nvSpPr>
            <p:cNvPr id="42" name="Google Shape;275;g3d48526cfa1_1_88">
              <a:extLst>
                <a:ext uri="{FF2B5EF4-FFF2-40B4-BE49-F238E27FC236}">
                  <a16:creationId xmlns:a16="http://schemas.microsoft.com/office/drawing/2014/main" id="{9166BA77-6AD7-41A4-AC28-DBEDBBA589B2}"/>
                </a:ext>
              </a:extLst>
            </p:cNvPr>
            <p:cNvSpPr/>
            <p:nvPr/>
          </p:nvSpPr>
          <p:spPr>
            <a:xfrm>
              <a:off x="2468669" y="1468020"/>
              <a:ext cx="2320741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Właściciel (beneficjent rzeczywisty) siedziba </a:t>
              </a:r>
              <a:b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w Polsce </a:t>
              </a:r>
              <a:endParaRPr sz="1500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43" name="Google Shape;175;g3d48526cfa1_0_52">
              <a:extLst>
                <a:ext uri="{FF2B5EF4-FFF2-40B4-BE49-F238E27FC236}">
                  <a16:creationId xmlns:a16="http://schemas.microsoft.com/office/drawing/2014/main" id="{3F677566-D391-4E5B-9FF6-7A0965D3911A}"/>
                </a:ext>
              </a:extLst>
            </p:cNvPr>
            <p:cNvSpPr/>
            <p:nvPr/>
          </p:nvSpPr>
          <p:spPr>
            <a:xfrm>
              <a:off x="1228184" y="1712874"/>
              <a:ext cx="1273201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002060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rgbClr val="00206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47" name="Grupa 46">
            <a:extLst>
              <a:ext uri="{FF2B5EF4-FFF2-40B4-BE49-F238E27FC236}">
                <a16:creationId xmlns:a16="http://schemas.microsoft.com/office/drawing/2014/main" id="{792BB7C9-F63C-4D6D-90B6-DA4734A55F07}"/>
              </a:ext>
            </a:extLst>
          </p:cNvPr>
          <p:cNvGrpSpPr/>
          <p:nvPr/>
        </p:nvGrpSpPr>
        <p:grpSpPr>
          <a:xfrm>
            <a:off x="13307098" y="1189474"/>
            <a:ext cx="3363394" cy="859500"/>
            <a:chOff x="6870101" y="4368844"/>
            <a:chExt cx="3363394" cy="859500"/>
          </a:xfrm>
        </p:grpSpPr>
        <p:sp>
          <p:nvSpPr>
            <p:cNvPr id="48" name="Google Shape;275;g3d48526cfa1_1_88">
              <a:extLst>
                <a:ext uri="{FF2B5EF4-FFF2-40B4-BE49-F238E27FC236}">
                  <a16:creationId xmlns:a16="http://schemas.microsoft.com/office/drawing/2014/main" id="{5B320E6F-4690-48FE-AE76-F00321DB42AC}"/>
                </a:ext>
              </a:extLst>
            </p:cNvPr>
            <p:cNvSpPr/>
            <p:nvPr/>
          </p:nvSpPr>
          <p:spPr>
            <a:xfrm>
              <a:off x="6870101" y="4368844"/>
              <a:ext cx="2199802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endParaRPr lang="pl-PL" sz="15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49" name="Google Shape;175;g3d48526cfa1_0_52">
              <a:extLst>
                <a:ext uri="{FF2B5EF4-FFF2-40B4-BE49-F238E27FC236}">
                  <a16:creationId xmlns:a16="http://schemas.microsoft.com/office/drawing/2014/main" id="{78EFEFCB-1289-4A50-9990-E5B3FBE47C35}"/>
                </a:ext>
              </a:extLst>
            </p:cNvPr>
            <p:cNvSpPr/>
            <p:nvPr/>
          </p:nvSpPr>
          <p:spPr>
            <a:xfrm>
              <a:off x="8960294" y="4534188"/>
              <a:ext cx="1273201" cy="531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endParaRPr sz="4000" dirty="0">
                <a:solidFill>
                  <a:srgbClr val="70AD47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1FA0F9F1-6DA7-4AC3-B983-FFD7F8B5B1C9}"/>
              </a:ext>
            </a:extLst>
          </p:cNvPr>
          <p:cNvGrpSpPr/>
          <p:nvPr/>
        </p:nvGrpSpPr>
        <p:grpSpPr>
          <a:xfrm>
            <a:off x="18399176" y="4601794"/>
            <a:ext cx="3928302" cy="859500"/>
            <a:chOff x="1389956" y="2918024"/>
            <a:chExt cx="3928302" cy="859500"/>
          </a:xfrm>
        </p:grpSpPr>
        <p:sp>
          <p:nvSpPr>
            <p:cNvPr id="51" name="Google Shape;175;g3d48526cfa1_0_52">
              <a:extLst>
                <a:ext uri="{FF2B5EF4-FFF2-40B4-BE49-F238E27FC236}">
                  <a16:creationId xmlns:a16="http://schemas.microsoft.com/office/drawing/2014/main" id="{2A1DC97F-E049-4461-A0A0-DC9657877EBF}"/>
                </a:ext>
              </a:extLst>
            </p:cNvPr>
            <p:cNvSpPr/>
            <p:nvPr/>
          </p:nvSpPr>
          <p:spPr>
            <a:xfrm>
              <a:off x="1389956" y="3162878"/>
              <a:ext cx="1174125" cy="406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4000" dirty="0">
                  <a:solidFill>
                    <a:srgbClr val="FF0000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25%</a:t>
              </a:r>
              <a:endParaRPr sz="4000" dirty="0">
                <a:solidFill>
                  <a:srgbClr val="FF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52" name="Google Shape;275;g3d48526cfa1_1_88">
              <a:extLst>
                <a:ext uri="{FF2B5EF4-FFF2-40B4-BE49-F238E27FC236}">
                  <a16:creationId xmlns:a16="http://schemas.microsoft.com/office/drawing/2014/main" id="{D980DAC1-F35E-444B-B499-75711AFEBB15}"/>
                </a:ext>
              </a:extLst>
            </p:cNvPr>
            <p:cNvSpPr/>
            <p:nvPr/>
          </p:nvSpPr>
          <p:spPr>
            <a:xfrm>
              <a:off x="2468669" y="2918024"/>
              <a:ext cx="2849589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5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Główny przedmiot działalności w Polsce </a:t>
              </a:r>
              <a:r>
                <a:rPr lang="pl-PL" sz="1500" dirty="0">
                  <a:solidFill>
                    <a:srgbClr val="00206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773D6B4-3AAB-4B22-9EB3-47BF9A4DFB05}"/>
              </a:ext>
            </a:extLst>
          </p:cNvPr>
          <p:cNvSpPr txBox="1"/>
          <p:nvPr/>
        </p:nvSpPr>
        <p:spPr>
          <a:xfrm>
            <a:off x="5514747" y="3075521"/>
            <a:ext cx="2045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93499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46D8623E-7CE6-8FF5-4C90-7B2193D5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48526cfa1_0_52">
            <a:extLst>
              <a:ext uri="{FF2B5EF4-FFF2-40B4-BE49-F238E27FC236}">
                <a16:creationId xmlns:a16="http://schemas.microsoft.com/office/drawing/2014/main" id="{C4459C3A-599E-7AEC-EE69-0886E4522C64}"/>
              </a:ext>
            </a:extLst>
          </p:cNvPr>
          <p:cNvSpPr/>
          <p:nvPr/>
        </p:nvSpPr>
        <p:spPr>
          <a:xfrm>
            <a:off x="957202" y="256429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76" name="Google Shape;176;g3d48526cfa1_0_52">
            <a:extLst>
              <a:ext uri="{FF2B5EF4-FFF2-40B4-BE49-F238E27FC236}">
                <a16:creationId xmlns:a16="http://schemas.microsoft.com/office/drawing/2014/main" id="{6B18502F-696B-ADC2-E935-16127B2AF6B3}"/>
              </a:ext>
            </a:extLst>
          </p:cNvPr>
          <p:cNvSpPr/>
          <p:nvPr/>
        </p:nvSpPr>
        <p:spPr>
          <a:xfrm>
            <a:off x="1368681" y="2546010"/>
            <a:ext cx="2825367" cy="43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Pochodzenie krajowe</a:t>
            </a:r>
            <a:endParaRPr lang="pl-PL" sz="2400" dirty="0">
              <a:solidFill>
                <a:srgbClr val="002060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  <a:sym typeface="Calibri"/>
            </a:endParaRPr>
          </a:p>
        </p:txBody>
      </p:sp>
      <p:sp>
        <p:nvSpPr>
          <p:cNvPr id="177" name="Google Shape;177;g3d48526cfa1_0_52">
            <a:extLst>
              <a:ext uri="{FF2B5EF4-FFF2-40B4-BE49-F238E27FC236}">
                <a16:creationId xmlns:a16="http://schemas.microsoft.com/office/drawing/2014/main" id="{E16BDF2F-2CAE-DA6A-78F4-84E22F973B48}"/>
              </a:ext>
            </a:extLst>
          </p:cNvPr>
          <p:cNvSpPr/>
          <p:nvPr/>
        </p:nvSpPr>
        <p:spPr>
          <a:xfrm>
            <a:off x="1368681" y="2994216"/>
            <a:ext cx="2552894" cy="16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E3E55"/>
              </a:buClr>
              <a:buSzPts val="1361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Ile pieniędzy na inwestycje zostanie wydanych na produkty </a:t>
            </a:r>
            <a:b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</a:b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 usługi wykonane lub przetworzone w Polsce</a:t>
            </a:r>
          </a:p>
        </p:txBody>
      </p:sp>
      <p:sp>
        <p:nvSpPr>
          <p:cNvPr id="41" name="Google Shape;177;g3d48526cfa1_0_52">
            <a:extLst>
              <a:ext uri="{FF2B5EF4-FFF2-40B4-BE49-F238E27FC236}">
                <a16:creationId xmlns:a16="http://schemas.microsoft.com/office/drawing/2014/main" id="{9953AAFC-4A50-2EE5-C892-F7E46AAB3D0E}"/>
              </a:ext>
            </a:extLst>
          </p:cNvPr>
          <p:cNvSpPr/>
          <p:nvPr/>
        </p:nvSpPr>
        <p:spPr>
          <a:xfrm>
            <a:off x="4600409" y="2994216"/>
            <a:ext cx="3381865" cy="16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E3E55"/>
              </a:buClr>
              <a:buSzPts val="1361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Ile środków pozostaje w Polsce u:</a:t>
            </a:r>
          </a:p>
          <a:p>
            <a:pPr marL="179388" lvl="0" indent="-179388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Dostawców</a:t>
            </a:r>
          </a:p>
          <a:p>
            <a:pPr marL="179388" lvl="0" indent="-179388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Poddostawców</a:t>
            </a:r>
          </a:p>
          <a:p>
            <a:pPr marL="179388" lvl="0" indent="-179388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Poddostawców 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poddostawców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5" name="Google Shape;175;g3d48526cfa1_0_52">
            <a:extLst>
              <a:ext uri="{FF2B5EF4-FFF2-40B4-BE49-F238E27FC236}">
                <a16:creationId xmlns:a16="http://schemas.microsoft.com/office/drawing/2014/main" id="{DB82F5CC-1757-2F10-9CF7-1F2F6429F8CC}"/>
              </a:ext>
            </a:extLst>
          </p:cNvPr>
          <p:cNvSpPr/>
          <p:nvPr/>
        </p:nvSpPr>
        <p:spPr>
          <a:xfrm>
            <a:off x="8231762" y="256429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endParaRPr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7" name="Google Shape;177;g3d48526cfa1_0_52">
            <a:extLst>
              <a:ext uri="{FF2B5EF4-FFF2-40B4-BE49-F238E27FC236}">
                <a16:creationId xmlns:a16="http://schemas.microsoft.com/office/drawing/2014/main" id="{56A8EE7C-AA3C-9539-9C1F-A315DD016AEF}"/>
              </a:ext>
            </a:extLst>
          </p:cNvPr>
          <p:cNvSpPr/>
          <p:nvPr/>
        </p:nvSpPr>
        <p:spPr>
          <a:xfrm>
            <a:off x="8231763" y="2994216"/>
            <a:ext cx="3532148" cy="172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3" marR="0" lvl="0" indent="-1762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Jako 1. urząd statystyczny w UE</a:t>
            </a:r>
          </a:p>
          <a:p>
            <a:pPr marL="176213" indent="-176213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Pilotaż w sektorze energetycznym</a:t>
            </a:r>
          </a:p>
          <a:p>
            <a:pPr marL="176213" indent="-176213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Ujednolicenie i profesjonalizacja pomiarów </a:t>
            </a:r>
          </a:p>
          <a:p>
            <a:pPr marL="176213" marR="0" lvl="0" indent="-1762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pic>
        <p:nvPicPr>
          <p:cNvPr id="49" name="Grafika 48">
            <a:extLst>
              <a:ext uri="{FF2B5EF4-FFF2-40B4-BE49-F238E27FC236}">
                <a16:creationId xmlns:a16="http://schemas.microsoft.com/office/drawing/2014/main" id="{6C1806D8-766F-B9EB-86AB-B5D24D0A2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391" y="2447926"/>
            <a:ext cx="546290" cy="546290"/>
          </a:xfrm>
          <a:prstGeom prst="rect">
            <a:avLst/>
          </a:prstGeom>
        </p:spPr>
      </p:pic>
      <p:pic>
        <p:nvPicPr>
          <p:cNvPr id="55" name="Grafika 54">
            <a:extLst>
              <a:ext uri="{FF2B5EF4-FFF2-40B4-BE49-F238E27FC236}">
                <a16:creationId xmlns:a16="http://schemas.microsoft.com/office/drawing/2014/main" id="{F1BCFCD1-CB81-2B31-5EF6-D3ECE20CF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102" y="2518301"/>
            <a:ext cx="434153" cy="434153"/>
          </a:xfrm>
          <a:prstGeom prst="rect">
            <a:avLst/>
          </a:prstGeom>
        </p:spPr>
      </p:pic>
      <p:pic>
        <p:nvPicPr>
          <p:cNvPr id="57" name="Grafika 56">
            <a:extLst>
              <a:ext uri="{FF2B5EF4-FFF2-40B4-BE49-F238E27FC236}">
                <a16:creationId xmlns:a16="http://schemas.microsoft.com/office/drawing/2014/main" id="{D8CAC2B6-3641-022C-B448-010F2BF4E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0972" y="2483116"/>
            <a:ext cx="487810" cy="487810"/>
          </a:xfrm>
          <a:prstGeom prst="rect">
            <a:avLst/>
          </a:prstGeom>
        </p:spPr>
      </p:pic>
      <p:sp>
        <p:nvSpPr>
          <p:cNvPr id="2" name="Google Shape;176;g3d48526cfa1_0_52">
            <a:extLst>
              <a:ext uri="{FF2B5EF4-FFF2-40B4-BE49-F238E27FC236}">
                <a16:creationId xmlns:a16="http://schemas.microsoft.com/office/drawing/2014/main" id="{3DA02FE7-3276-3AA6-337A-D7C3E861210E}"/>
              </a:ext>
            </a:extLst>
          </p:cNvPr>
          <p:cNvSpPr/>
          <p:nvPr/>
        </p:nvSpPr>
        <p:spPr>
          <a:xfrm>
            <a:off x="4600409" y="2546010"/>
            <a:ext cx="2825367" cy="43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Łańcuch</a:t>
            </a:r>
          </a:p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dostaw</a:t>
            </a:r>
            <a:endParaRPr lang="pl-PL" sz="2400" dirty="0">
              <a:solidFill>
                <a:srgbClr val="002060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  <a:sym typeface="Calibri"/>
            </a:endParaRPr>
          </a:p>
        </p:txBody>
      </p:sp>
      <p:sp>
        <p:nvSpPr>
          <p:cNvPr id="5" name="Google Shape;176;g3d48526cfa1_0_52">
            <a:extLst>
              <a:ext uri="{FF2B5EF4-FFF2-40B4-BE49-F238E27FC236}">
                <a16:creationId xmlns:a16="http://schemas.microsoft.com/office/drawing/2014/main" id="{6B570387-F94A-D157-CD32-67E4C63FE3FD}"/>
              </a:ext>
            </a:extLst>
          </p:cNvPr>
          <p:cNvSpPr/>
          <p:nvPr/>
        </p:nvSpPr>
        <p:spPr>
          <a:xfrm>
            <a:off x="8568987" y="2546010"/>
            <a:ext cx="2825367" cy="43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GUS mierzy i</a:t>
            </a:r>
          </a:p>
          <a:p>
            <a:pPr lvl="0">
              <a:lnSpc>
                <a:spcPts val="20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raportuje</a:t>
            </a:r>
            <a:endParaRPr lang="pl-PL" sz="2400" dirty="0">
              <a:solidFill>
                <a:srgbClr val="002060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  <a:sym typeface="Calibri"/>
            </a:endParaRPr>
          </a:p>
        </p:txBody>
      </p:sp>
      <p:sp>
        <p:nvSpPr>
          <p:cNvPr id="6" name="Google Shape;477;p5">
            <a:extLst>
              <a:ext uri="{FF2B5EF4-FFF2-40B4-BE49-F238E27FC236}">
                <a16:creationId xmlns:a16="http://schemas.microsoft.com/office/drawing/2014/main" id="{A9925766-07BE-EF79-902D-328974F5DCDA}"/>
              </a:ext>
            </a:extLst>
          </p:cNvPr>
          <p:cNvSpPr txBox="1"/>
          <p:nvPr/>
        </p:nvSpPr>
        <p:spPr>
          <a:xfrm>
            <a:off x="820041" y="451204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Metodologia pomiaru</a:t>
            </a:r>
          </a:p>
        </p:txBody>
      </p:sp>
    </p:spTree>
    <p:extLst>
      <p:ext uri="{BB962C8B-B14F-4D97-AF65-F5344CB8AC3E}">
        <p14:creationId xmlns:p14="http://schemas.microsoft.com/office/powerpoint/2010/main" val="397940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0">
            <a:extLst>
              <a:ext uri="{FF2B5EF4-FFF2-40B4-BE49-F238E27FC236}">
                <a16:creationId xmlns:a16="http://schemas.microsoft.com/office/drawing/2014/main" id="{0EC6B10C-19C2-4425-BCF3-BD19DBDAD16B}"/>
              </a:ext>
            </a:extLst>
          </p:cNvPr>
          <p:cNvSpPr/>
          <p:nvPr/>
        </p:nvSpPr>
        <p:spPr>
          <a:xfrm>
            <a:off x="0" y="0"/>
            <a:ext cx="12191695" cy="71255"/>
          </a:xfrm>
          <a:prstGeom prst="rect">
            <a:avLst/>
          </a:prstGeom>
          <a:solidFill>
            <a:srgbClr val="FF0028"/>
          </a:solidFill>
          <a:ln w="12700">
            <a:noFill/>
            <a:prstDash val="solid"/>
          </a:ln>
        </p:spPr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B50A905C-617E-4161-BAEC-6A2F8B8F4B21}"/>
              </a:ext>
            </a:extLst>
          </p:cNvPr>
          <p:cNvSpPr/>
          <p:nvPr/>
        </p:nvSpPr>
        <p:spPr>
          <a:xfrm>
            <a:off x="911224" y="1326946"/>
            <a:ext cx="4940935" cy="557779"/>
          </a:xfrm>
          <a:prstGeom prst="rect">
            <a:avLst/>
          </a:prstGeom>
          <a:solidFill>
            <a:srgbClr val="FF0028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STANDARDOWY PROCES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5ED58D5-61B6-4469-B11A-99D0B485A275}"/>
              </a:ext>
            </a:extLst>
          </p:cNvPr>
          <p:cNvSpPr/>
          <p:nvPr/>
        </p:nvSpPr>
        <p:spPr>
          <a:xfrm>
            <a:off x="5980089" y="1322372"/>
            <a:ext cx="5724231" cy="557784"/>
          </a:xfrm>
          <a:prstGeom prst="rect">
            <a:avLst/>
          </a:prstGeom>
          <a:solidFill>
            <a:srgbClr val="FF0028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PROCES LOCAL CONTENT</a:t>
            </a:r>
            <a:r>
              <a:rPr lang="pl-PL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(nowe elementy)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5A82AD1F-CBD7-43F7-9777-72A640EA4755}"/>
              </a:ext>
            </a:extLst>
          </p:cNvPr>
          <p:cNvSpPr/>
          <p:nvPr/>
        </p:nvSpPr>
        <p:spPr>
          <a:xfrm>
            <a:off x="917724" y="2026458"/>
            <a:ext cx="4929093" cy="827529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pl-PL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38900A5D-AB05-47F8-8745-411789FD5424}"/>
              </a:ext>
            </a:extLst>
          </p:cNvPr>
          <p:cNvSpPr/>
          <p:nvPr/>
        </p:nvSpPr>
        <p:spPr>
          <a:xfrm>
            <a:off x="1043880" y="2266486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pl-PL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0411B715-F6C3-428F-BC0D-88DE91AAA8B6}"/>
              </a:ext>
            </a:extLst>
          </p:cNvPr>
          <p:cNvSpPr/>
          <p:nvPr/>
        </p:nvSpPr>
        <p:spPr>
          <a:xfrm>
            <a:off x="1032948" y="2272324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DB2335BF-3874-4E1A-9922-99440605C452}"/>
              </a:ext>
            </a:extLst>
          </p:cNvPr>
          <p:cNvSpPr/>
          <p:nvPr/>
        </p:nvSpPr>
        <p:spPr>
          <a:xfrm>
            <a:off x="1540332" y="2180511"/>
            <a:ext cx="4325023" cy="478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Planowanie i </a:t>
            </a:r>
            <a:r>
              <a:rPr lang="en-US" sz="1800" b="1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identyfikacja</a:t>
            </a:r>
            <a:r>
              <a:rPr lang="en-US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800" b="1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potrzeb</a:t>
            </a:r>
            <a:r>
              <a:rPr lang="pl-PL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br>
              <a:rPr lang="pl-PL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800" b="1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 kluczowa zmiana </a:t>
            </a:r>
            <a:endParaRPr lang="en-US" sz="18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DDC76DF7-B92B-4B23-A1FF-1F434C0EAC58}"/>
              </a:ext>
            </a:extLst>
          </p:cNvPr>
          <p:cNvSpPr/>
          <p:nvPr/>
        </p:nvSpPr>
        <p:spPr>
          <a:xfrm>
            <a:off x="917724" y="3059733"/>
            <a:ext cx="4929093" cy="549665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86625E98-581F-4F89-B5AC-220F78BBA649}"/>
              </a:ext>
            </a:extLst>
          </p:cNvPr>
          <p:cNvSpPr/>
          <p:nvPr/>
        </p:nvSpPr>
        <p:spPr>
          <a:xfrm>
            <a:off x="1043880" y="3160829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843C48DD-078B-4147-A697-015BC607D0EF}"/>
              </a:ext>
            </a:extLst>
          </p:cNvPr>
          <p:cNvSpPr/>
          <p:nvPr/>
        </p:nvSpPr>
        <p:spPr>
          <a:xfrm>
            <a:off x="1035630" y="3169526"/>
            <a:ext cx="347472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13C16AFB-54E0-45D8-ACFD-6443C5A5E638}"/>
              </a:ext>
            </a:extLst>
          </p:cNvPr>
          <p:cNvSpPr/>
          <p:nvPr/>
        </p:nvSpPr>
        <p:spPr>
          <a:xfrm>
            <a:off x="1540332" y="3194210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Badanie rynku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7C7BF04E-7523-4555-A026-C184215C0849}"/>
              </a:ext>
            </a:extLst>
          </p:cNvPr>
          <p:cNvSpPr/>
          <p:nvPr/>
        </p:nvSpPr>
        <p:spPr>
          <a:xfrm>
            <a:off x="917724" y="3745532"/>
            <a:ext cx="4929093" cy="493776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66FE60CA-5721-454B-A225-C2A1F811C0B8}"/>
              </a:ext>
            </a:extLst>
          </p:cNvPr>
          <p:cNvSpPr/>
          <p:nvPr/>
        </p:nvSpPr>
        <p:spPr>
          <a:xfrm>
            <a:off x="1043880" y="3818684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81161CA-AE70-4E87-B223-3D2D6D6B9105}"/>
              </a:ext>
            </a:extLst>
          </p:cNvPr>
          <p:cNvSpPr/>
          <p:nvPr/>
        </p:nvSpPr>
        <p:spPr>
          <a:xfrm>
            <a:off x="1032949" y="3827828"/>
            <a:ext cx="374112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3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ED3F486B-A47D-4CD7-8DDA-26694F0AD7D1}"/>
              </a:ext>
            </a:extLst>
          </p:cNvPr>
          <p:cNvSpPr/>
          <p:nvPr/>
        </p:nvSpPr>
        <p:spPr>
          <a:xfrm>
            <a:off x="1540332" y="3871692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Negocjacje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07A1F4EF-3DE6-413A-9E30-C9B3EF2BF004}"/>
              </a:ext>
            </a:extLst>
          </p:cNvPr>
          <p:cNvSpPr/>
          <p:nvPr/>
        </p:nvSpPr>
        <p:spPr>
          <a:xfrm>
            <a:off x="917724" y="4339892"/>
            <a:ext cx="4929093" cy="493776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2" name="Shape 18">
            <a:extLst>
              <a:ext uri="{FF2B5EF4-FFF2-40B4-BE49-F238E27FC236}">
                <a16:creationId xmlns:a16="http://schemas.microsoft.com/office/drawing/2014/main" id="{FF1B3CA2-19A9-4183-8444-4967AF28D0B0}"/>
              </a:ext>
            </a:extLst>
          </p:cNvPr>
          <p:cNvSpPr/>
          <p:nvPr/>
        </p:nvSpPr>
        <p:spPr>
          <a:xfrm>
            <a:off x="1043880" y="4413044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3" name="Text 19">
            <a:extLst>
              <a:ext uri="{FF2B5EF4-FFF2-40B4-BE49-F238E27FC236}">
                <a16:creationId xmlns:a16="http://schemas.microsoft.com/office/drawing/2014/main" id="{84963026-5C6A-4C5B-B41E-B9EE273F0437}"/>
              </a:ext>
            </a:extLst>
          </p:cNvPr>
          <p:cNvSpPr/>
          <p:nvPr/>
        </p:nvSpPr>
        <p:spPr>
          <a:xfrm>
            <a:off x="1043880" y="4413044"/>
            <a:ext cx="363180" cy="338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55A7D258-E313-4AD0-847C-CB89F94D2A45}"/>
              </a:ext>
            </a:extLst>
          </p:cNvPr>
          <p:cNvSpPr/>
          <p:nvPr/>
        </p:nvSpPr>
        <p:spPr>
          <a:xfrm>
            <a:off x="1540332" y="4459658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Oferta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5BC5ADEF-2096-4E2D-BD71-8AF7271BCEA5}"/>
              </a:ext>
            </a:extLst>
          </p:cNvPr>
          <p:cNvSpPr/>
          <p:nvPr/>
        </p:nvSpPr>
        <p:spPr>
          <a:xfrm>
            <a:off x="917724" y="4934252"/>
            <a:ext cx="4929093" cy="493776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1B07504D-80E0-40DE-8836-4FC563B03A29}"/>
              </a:ext>
            </a:extLst>
          </p:cNvPr>
          <p:cNvSpPr/>
          <p:nvPr/>
        </p:nvSpPr>
        <p:spPr>
          <a:xfrm>
            <a:off x="1043880" y="5007404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F176CD1B-574C-4F34-9045-FA85217D8466}"/>
              </a:ext>
            </a:extLst>
          </p:cNvPr>
          <p:cNvSpPr/>
          <p:nvPr/>
        </p:nvSpPr>
        <p:spPr>
          <a:xfrm>
            <a:off x="1043880" y="5016548"/>
            <a:ext cx="347472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73B810E4-62BF-4E65-88F9-21910A4D96A7}"/>
              </a:ext>
            </a:extLst>
          </p:cNvPr>
          <p:cNvSpPr/>
          <p:nvPr/>
        </p:nvSpPr>
        <p:spPr>
          <a:xfrm>
            <a:off x="1540332" y="5047624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Ocena i wybór oferty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E6E6E018-6CBE-4883-A98B-8FE488150038}"/>
              </a:ext>
            </a:extLst>
          </p:cNvPr>
          <p:cNvSpPr/>
          <p:nvPr/>
        </p:nvSpPr>
        <p:spPr>
          <a:xfrm>
            <a:off x="917724" y="5528611"/>
            <a:ext cx="4940935" cy="557783"/>
          </a:xfrm>
          <a:prstGeom prst="roundRect">
            <a:avLst>
              <a:gd name="adj" fmla="val 9259"/>
            </a:avLst>
          </a:prstGeom>
          <a:solidFill>
            <a:srgbClr val="F8F8F8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E8A72A65-1E51-4524-9E1B-8CAF045D3883}"/>
              </a:ext>
            </a:extLst>
          </p:cNvPr>
          <p:cNvSpPr/>
          <p:nvPr/>
        </p:nvSpPr>
        <p:spPr>
          <a:xfrm>
            <a:off x="1043880" y="5633766"/>
            <a:ext cx="347472" cy="347472"/>
          </a:xfrm>
          <a:prstGeom prst="ellipse">
            <a:avLst/>
          </a:prstGeom>
          <a:solidFill>
            <a:srgbClr val="FF00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3430F299-4699-4BF9-AC5E-59DE125A9582}"/>
              </a:ext>
            </a:extLst>
          </p:cNvPr>
          <p:cNvSpPr/>
          <p:nvPr/>
        </p:nvSpPr>
        <p:spPr>
          <a:xfrm>
            <a:off x="1045740" y="5629196"/>
            <a:ext cx="347472" cy="3520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6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2" name="Text 28">
            <a:extLst>
              <a:ext uri="{FF2B5EF4-FFF2-40B4-BE49-F238E27FC236}">
                <a16:creationId xmlns:a16="http://schemas.microsoft.com/office/drawing/2014/main" id="{277B5FD1-D834-4F19-8C9D-96A1F62289F7}"/>
              </a:ext>
            </a:extLst>
          </p:cNvPr>
          <p:cNvSpPr/>
          <p:nvPr/>
        </p:nvSpPr>
        <p:spPr>
          <a:xfrm>
            <a:off x="1540332" y="5699530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Zawarcie umowy i realizacja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5" name="Text 31">
            <a:extLst>
              <a:ext uri="{FF2B5EF4-FFF2-40B4-BE49-F238E27FC236}">
                <a16:creationId xmlns:a16="http://schemas.microsoft.com/office/drawing/2014/main" id="{91AD8550-5563-4C16-A755-B30A32D40F9D}"/>
              </a:ext>
            </a:extLst>
          </p:cNvPr>
          <p:cNvSpPr/>
          <p:nvPr/>
        </p:nvSpPr>
        <p:spPr>
          <a:xfrm>
            <a:off x="6510528" y="2072180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3" name="Text 39">
            <a:extLst>
              <a:ext uri="{FF2B5EF4-FFF2-40B4-BE49-F238E27FC236}">
                <a16:creationId xmlns:a16="http://schemas.microsoft.com/office/drawing/2014/main" id="{C9E2FCEC-17DA-47D6-8F31-187D15D42C5A}"/>
              </a:ext>
            </a:extLst>
          </p:cNvPr>
          <p:cNvSpPr/>
          <p:nvPr/>
        </p:nvSpPr>
        <p:spPr>
          <a:xfrm>
            <a:off x="6149118" y="3059733"/>
            <a:ext cx="5362581" cy="5496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Poszerzony dialog techniczny i konsultacje rynkowe, katalog dostawców w kontekście </a:t>
            </a:r>
            <a:r>
              <a:rPr lang="pl-PL" sz="17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local</a:t>
            </a:r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7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content</a:t>
            </a:r>
            <a:endParaRPr lang="pl-PL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6" name="Text 42">
            <a:extLst>
              <a:ext uri="{FF2B5EF4-FFF2-40B4-BE49-F238E27FC236}">
                <a16:creationId xmlns:a16="http://schemas.microsoft.com/office/drawing/2014/main" id="{385C3FF6-ED45-4FC3-A776-E49B8ABA26F8}"/>
              </a:ext>
            </a:extLst>
          </p:cNvPr>
          <p:cNvSpPr/>
          <p:nvPr/>
        </p:nvSpPr>
        <p:spPr>
          <a:xfrm>
            <a:off x="6161902" y="3745532"/>
            <a:ext cx="5362581" cy="503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zrost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znaczenia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kryteriów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niecenowych</a:t>
            </a:r>
            <a:r>
              <a:rPr lang="en-US" sz="1700" b="1" dirty="0" err="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endParaRPr lang="en-US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4" name="Text 50">
            <a:extLst>
              <a:ext uri="{FF2B5EF4-FFF2-40B4-BE49-F238E27FC236}">
                <a16:creationId xmlns:a16="http://schemas.microsoft.com/office/drawing/2014/main" id="{748CF199-FA06-4006-A34B-74669A81BC91}"/>
              </a:ext>
            </a:extLst>
          </p:cNvPr>
          <p:cNvSpPr/>
          <p:nvPr/>
        </p:nvSpPr>
        <p:spPr>
          <a:xfrm>
            <a:off x="6931152" y="5629196"/>
            <a:ext cx="210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5043EF5D-6D05-4738-8F3C-13D7FCFA9949}"/>
              </a:ext>
            </a:extLst>
          </p:cNvPr>
          <p:cNvSpPr/>
          <p:nvPr/>
        </p:nvSpPr>
        <p:spPr>
          <a:xfrm>
            <a:off x="6053204" y="1988204"/>
            <a:ext cx="56639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Bezpieczeństwo łańcucha dostaw, lokalna obecność podwykonawców oraz budowanie kompetencji lokalnych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0FE1A172-3C93-40D9-A20B-6D4B0CE749FF}"/>
              </a:ext>
            </a:extLst>
          </p:cNvPr>
          <p:cNvSpPr/>
          <p:nvPr/>
        </p:nvSpPr>
        <p:spPr>
          <a:xfrm>
            <a:off x="6065992" y="5445489"/>
            <a:ext cx="59721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rzejrzyst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zasad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płatności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rozliczeń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etapowych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dostępnoś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ć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instrumentów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gwarancyjnych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cykliczna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sprawozdawczość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ocal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ontent</a:t>
            </a:r>
            <a:endParaRPr lang="en-US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F8423F88-A96B-4132-AC0D-37A7C6435EEB}"/>
              </a:ext>
            </a:extLst>
          </p:cNvPr>
          <p:cNvSpPr/>
          <p:nvPr/>
        </p:nvSpPr>
        <p:spPr>
          <a:xfrm>
            <a:off x="6065992" y="4999222"/>
            <a:ext cx="48353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Stosowanie mierników jakościowych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BECF83D5-1DE9-4064-8488-A11E6AEE37DC}"/>
              </a:ext>
            </a:extLst>
          </p:cNvPr>
          <p:cNvSpPr/>
          <p:nvPr/>
        </p:nvSpPr>
        <p:spPr>
          <a:xfrm>
            <a:off x="6065992" y="4339892"/>
            <a:ext cx="56083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Zamówienia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sprzyjające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krótkim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łańcuchom</a:t>
            </a:r>
            <a:r>
              <a:rPr lang="en-US" sz="1700" dirty="0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700" dirty="0" err="1">
                <a:solidFill>
                  <a:srgbClr val="1F293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dostaw</a:t>
            </a:r>
            <a:endParaRPr lang="en-US" sz="17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1" name="Google Shape;477;p5">
            <a:extLst>
              <a:ext uri="{FF2B5EF4-FFF2-40B4-BE49-F238E27FC236}">
                <a16:creationId xmlns:a16="http://schemas.microsoft.com/office/drawing/2014/main" id="{19B353FE-4E88-441D-B16D-70835998B039}"/>
              </a:ext>
            </a:extLst>
          </p:cNvPr>
          <p:cNvSpPr txBox="1"/>
          <p:nvPr/>
        </p:nvSpPr>
        <p:spPr>
          <a:xfrm>
            <a:off x="820041" y="433853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Proces zakupowy </a:t>
            </a:r>
            <a:r>
              <a:rPr lang="pl-PL" sz="3200" b="1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local</a:t>
            </a:r>
            <a:r>
              <a:rPr lang="pl-PL" sz="32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3200" b="1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content</a:t>
            </a:r>
            <a:r>
              <a:rPr lang="pl-PL" sz="32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lang="en-US" sz="3200" dirty="0">
              <a:solidFill>
                <a:schemeClr val="accent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2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0275B8EF-FC90-2031-7B94-3CE1BDA6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4">
            <a:extLst>
              <a:ext uri="{FF2B5EF4-FFF2-40B4-BE49-F238E27FC236}">
                <a16:creationId xmlns:a16="http://schemas.microsoft.com/office/drawing/2014/main" id="{A836D08C-19CC-543E-0603-090B641ABA47}"/>
              </a:ext>
            </a:extLst>
          </p:cNvPr>
          <p:cNvSpPr txBox="1"/>
          <p:nvPr/>
        </p:nvSpPr>
        <p:spPr>
          <a:xfrm>
            <a:off x="820041" y="457178"/>
            <a:ext cx="110083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Kodeks Dobrych Praktyk </a:t>
            </a:r>
            <a:endParaRPr sz="32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25" name="Google Shape;275;g3d48526cfa1_1_88">
            <a:extLst>
              <a:ext uri="{FF2B5EF4-FFF2-40B4-BE49-F238E27FC236}">
                <a16:creationId xmlns:a16="http://schemas.microsoft.com/office/drawing/2014/main" id="{29244D61-3D3A-4568-B1FA-246765A9DF21}"/>
              </a:ext>
            </a:extLst>
          </p:cNvPr>
          <p:cNvSpPr/>
          <p:nvPr/>
        </p:nvSpPr>
        <p:spPr>
          <a:xfrm>
            <a:off x="2468669" y="1468020"/>
            <a:ext cx="2487639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Rekomendacje dla zarządów spółek SP jak zwiększać local content</a:t>
            </a:r>
            <a:endParaRPr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6" name="Google Shape;175;g3d48526cfa1_0_52">
            <a:extLst>
              <a:ext uri="{FF2B5EF4-FFF2-40B4-BE49-F238E27FC236}">
                <a16:creationId xmlns:a16="http://schemas.microsoft.com/office/drawing/2014/main" id="{EF76B603-7507-440B-9F63-C25AA9982706}"/>
              </a:ext>
            </a:extLst>
          </p:cNvPr>
          <p:cNvSpPr/>
          <p:nvPr/>
        </p:nvSpPr>
        <p:spPr>
          <a:xfrm>
            <a:off x="1180478" y="1712874"/>
            <a:ext cx="1273201" cy="7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9" name="Google Shape;275;g3d48526cfa1_1_88">
            <a:extLst>
              <a:ext uri="{FF2B5EF4-FFF2-40B4-BE49-F238E27FC236}">
                <a16:creationId xmlns:a16="http://schemas.microsoft.com/office/drawing/2014/main" id="{4D43C05A-2D98-40BC-914E-846F372174F0}"/>
              </a:ext>
            </a:extLst>
          </p:cNvPr>
          <p:cNvSpPr/>
          <p:nvPr/>
        </p:nvSpPr>
        <p:spPr>
          <a:xfrm>
            <a:off x="2468670" y="2918024"/>
            <a:ext cx="2777782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 i jak wprowadzić, aby krajowy przedsiębiorca miał szansę na kontrakt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0" name="Google Shape;175;g3d48526cfa1_0_52">
            <a:extLst>
              <a:ext uri="{FF2B5EF4-FFF2-40B4-BE49-F238E27FC236}">
                <a16:creationId xmlns:a16="http://schemas.microsoft.com/office/drawing/2014/main" id="{DD890064-089B-45F4-838E-339CCF5BA06D}"/>
              </a:ext>
            </a:extLst>
          </p:cNvPr>
          <p:cNvSpPr/>
          <p:nvPr/>
        </p:nvSpPr>
        <p:spPr>
          <a:xfrm>
            <a:off x="1294544" y="3162878"/>
            <a:ext cx="11741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0A1F44"/>
              </a:buClr>
              <a:buSzPts val="1400"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2" name="Google Shape;275;g3d48526cfa1_1_88">
            <a:extLst>
              <a:ext uri="{FF2B5EF4-FFF2-40B4-BE49-F238E27FC236}">
                <a16:creationId xmlns:a16="http://schemas.microsoft.com/office/drawing/2014/main" id="{1B67C078-1922-45EE-9DFD-CA6AB9938DDF}"/>
              </a:ext>
            </a:extLst>
          </p:cNvPr>
          <p:cNvSpPr/>
          <p:nvPr/>
        </p:nvSpPr>
        <p:spPr>
          <a:xfrm>
            <a:off x="2468669" y="4368844"/>
            <a:ext cx="2487639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Kluczowe 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umiejętne</a:t>
            </a: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przygotowanie zamówienia</a:t>
            </a:r>
            <a:endParaRPr lang="pl-PL"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3" name="Google Shape;175;g3d48526cfa1_0_52">
            <a:extLst>
              <a:ext uri="{FF2B5EF4-FFF2-40B4-BE49-F238E27FC236}">
                <a16:creationId xmlns:a16="http://schemas.microsoft.com/office/drawing/2014/main" id="{6D401D7B-37E8-4CF6-AFA2-4A88BCCF05D7}"/>
              </a:ext>
            </a:extLst>
          </p:cNvPr>
          <p:cNvSpPr/>
          <p:nvPr/>
        </p:nvSpPr>
        <p:spPr>
          <a:xfrm>
            <a:off x="1294544" y="4613698"/>
            <a:ext cx="1174125" cy="77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6" name="Google Shape;275;g3d48526cfa1_1_88">
            <a:extLst>
              <a:ext uri="{FF2B5EF4-FFF2-40B4-BE49-F238E27FC236}">
                <a16:creationId xmlns:a16="http://schemas.microsoft.com/office/drawing/2014/main" id="{8BDD8A0E-D21B-4AA4-85A2-F3B0CAB00317}"/>
              </a:ext>
            </a:extLst>
          </p:cNvPr>
          <p:cNvSpPr/>
          <p:nvPr/>
        </p:nvSpPr>
        <p:spPr>
          <a:xfrm>
            <a:off x="7465443" y="1392261"/>
            <a:ext cx="2320741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 tylko cena – warto sięgać po inne kryteria</a:t>
            </a:r>
            <a:endParaRPr sz="1600" b="1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7" name="Google Shape;175;g3d48526cfa1_0_52">
            <a:extLst>
              <a:ext uri="{FF2B5EF4-FFF2-40B4-BE49-F238E27FC236}">
                <a16:creationId xmlns:a16="http://schemas.microsoft.com/office/drawing/2014/main" id="{ECFCCF44-D98A-415C-9B6D-DB323A72046E}"/>
              </a:ext>
            </a:extLst>
          </p:cNvPr>
          <p:cNvSpPr/>
          <p:nvPr/>
        </p:nvSpPr>
        <p:spPr>
          <a:xfrm>
            <a:off x="6128568" y="1712874"/>
            <a:ext cx="1288191" cy="61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8" name="Google Shape;275;g3d48526cfa1_1_88">
            <a:extLst>
              <a:ext uri="{FF2B5EF4-FFF2-40B4-BE49-F238E27FC236}">
                <a16:creationId xmlns:a16="http://schemas.microsoft.com/office/drawing/2014/main" id="{520C4B99-6C8E-486C-A461-892A69BAC9E2}"/>
              </a:ext>
            </a:extLst>
          </p:cNvPr>
          <p:cNvSpPr/>
          <p:nvPr/>
        </p:nvSpPr>
        <p:spPr>
          <a:xfrm>
            <a:off x="7465443" y="2888113"/>
            <a:ext cx="3014988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3E55"/>
              </a:buClr>
              <a:buSzPts val="1200"/>
            </a:pP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Patrzenie na </a:t>
            </a:r>
            <a:r>
              <a:rPr lang="pl-PL" sz="16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local</a:t>
            </a: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l-PL" sz="16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content</a:t>
            </a: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b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od strategii spółki do efektów konkretnej inwestycji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9" name="Google Shape;175;g3d48526cfa1_0_52">
            <a:extLst>
              <a:ext uri="{FF2B5EF4-FFF2-40B4-BE49-F238E27FC236}">
                <a16:creationId xmlns:a16="http://schemas.microsoft.com/office/drawing/2014/main" id="{2BB8E079-4D58-40DD-8104-6358898A16DC}"/>
              </a:ext>
            </a:extLst>
          </p:cNvPr>
          <p:cNvSpPr/>
          <p:nvPr/>
        </p:nvSpPr>
        <p:spPr>
          <a:xfrm>
            <a:off x="6020656" y="3162878"/>
            <a:ext cx="14447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0A1F44"/>
              </a:buClr>
              <a:buSzPts val="1400"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64C11F-A516-4112-8329-4A4D53C6EE73}"/>
              </a:ext>
            </a:extLst>
          </p:cNvPr>
          <p:cNvSpPr txBox="1"/>
          <p:nvPr/>
        </p:nvSpPr>
        <p:spPr>
          <a:xfrm>
            <a:off x="7465443" y="4368028"/>
            <a:ext cx="356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Wytyczne Ministra Aktywów Państwowych dla Spółek </a:t>
            </a:r>
            <a:b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 udziałem Skarbu Państwa</a:t>
            </a:r>
          </a:p>
        </p:txBody>
      </p:sp>
      <p:sp>
        <p:nvSpPr>
          <p:cNvPr id="14" name="Google Shape;175;g3d48526cfa1_0_52">
            <a:extLst>
              <a:ext uri="{FF2B5EF4-FFF2-40B4-BE49-F238E27FC236}">
                <a16:creationId xmlns:a16="http://schemas.microsoft.com/office/drawing/2014/main" id="{BC295B21-2C98-4769-AC91-8B00E20D38BF}"/>
              </a:ext>
            </a:extLst>
          </p:cNvPr>
          <p:cNvSpPr/>
          <p:nvPr/>
        </p:nvSpPr>
        <p:spPr>
          <a:xfrm>
            <a:off x="6182422" y="3747613"/>
            <a:ext cx="1288191" cy="230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6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D420B33E-6A51-99E9-5DDB-C2F726FA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fika 20">
            <a:extLst>
              <a:ext uri="{FF2B5EF4-FFF2-40B4-BE49-F238E27FC236}">
                <a16:creationId xmlns:a16="http://schemas.microsoft.com/office/drawing/2014/main" id="{CBE7B1CB-2E68-575A-C5B3-460DA1D54A32}"/>
              </a:ext>
            </a:extLst>
          </p:cNvPr>
          <p:cNvSpPr/>
          <p:nvPr/>
        </p:nvSpPr>
        <p:spPr>
          <a:xfrm>
            <a:off x="1743314" y="2521067"/>
            <a:ext cx="3076029" cy="3075977"/>
          </a:xfrm>
          <a:custGeom>
            <a:avLst/>
            <a:gdLst>
              <a:gd name="connsiteX0" fmla="*/ 0 w 3076029"/>
              <a:gd name="connsiteY0" fmla="*/ 0 h 3075977"/>
              <a:gd name="connsiteX1" fmla="*/ 3076030 w 3076029"/>
              <a:gd name="connsiteY1" fmla="*/ 0 h 3075977"/>
              <a:gd name="connsiteX2" fmla="*/ 3076030 w 3076029"/>
              <a:gd name="connsiteY2" fmla="*/ 1193882 h 3075977"/>
              <a:gd name="connsiteX3" fmla="*/ 3015827 w 3076029"/>
              <a:gd name="connsiteY3" fmla="*/ 1223089 h 3075977"/>
              <a:gd name="connsiteX4" fmla="*/ 2769810 w 3076029"/>
              <a:gd name="connsiteY4" fmla="*/ 1140471 h 3075977"/>
              <a:gd name="connsiteX5" fmla="*/ 2375713 w 3076029"/>
              <a:gd name="connsiteY5" fmla="*/ 1528236 h 3075977"/>
              <a:gd name="connsiteX6" fmla="*/ 2773130 w 3076029"/>
              <a:gd name="connsiteY6" fmla="*/ 1935558 h 3075977"/>
              <a:gd name="connsiteX7" fmla="*/ 3015725 w 3076029"/>
              <a:gd name="connsiteY7" fmla="*/ 1852940 h 3075977"/>
              <a:gd name="connsiteX8" fmla="*/ 3075979 w 3076029"/>
              <a:gd name="connsiteY8" fmla="*/ 1882147 h 3075977"/>
              <a:gd name="connsiteX9" fmla="*/ 3075979 w 3076029"/>
              <a:gd name="connsiteY9" fmla="*/ 3075978 h 3075977"/>
              <a:gd name="connsiteX10" fmla="*/ 0 w 3076029"/>
              <a:gd name="connsiteY10" fmla="*/ 3075978 h 307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6029" h="3075977">
                <a:moveTo>
                  <a:pt x="0" y="0"/>
                </a:moveTo>
                <a:lnTo>
                  <a:pt x="3076030" y="0"/>
                </a:lnTo>
                <a:lnTo>
                  <a:pt x="3076030" y="1193882"/>
                </a:lnTo>
                <a:cubicBezTo>
                  <a:pt x="3076030" y="1224927"/>
                  <a:pt x="3040388" y="1242084"/>
                  <a:pt x="3015827" y="1223089"/>
                </a:cubicBezTo>
                <a:cubicBezTo>
                  <a:pt x="2947864" y="1170649"/>
                  <a:pt x="2862488" y="1139705"/>
                  <a:pt x="2769810" y="1140471"/>
                </a:cubicBezTo>
                <a:cubicBezTo>
                  <a:pt x="2556575" y="1142207"/>
                  <a:pt x="2380871" y="1315001"/>
                  <a:pt x="2375713" y="1528236"/>
                </a:cubicBezTo>
                <a:cubicBezTo>
                  <a:pt x="2370352" y="1752245"/>
                  <a:pt x="2550346" y="1935558"/>
                  <a:pt x="2773130" y="1935558"/>
                </a:cubicBezTo>
                <a:cubicBezTo>
                  <a:pt x="2864480" y="1935558"/>
                  <a:pt x="2948630" y="1904768"/>
                  <a:pt x="3015725" y="1852940"/>
                </a:cubicBezTo>
                <a:cubicBezTo>
                  <a:pt x="3040337" y="1833945"/>
                  <a:pt x="3075979" y="1851101"/>
                  <a:pt x="3075979" y="1882147"/>
                </a:cubicBezTo>
                <a:lnTo>
                  <a:pt x="3075979" y="3075978"/>
                </a:lnTo>
                <a:lnTo>
                  <a:pt x="0" y="3075978"/>
                </a:lnTo>
              </a:path>
            </a:pathLst>
          </a:custGeom>
          <a:solidFill>
            <a:schemeClr val="bg1">
              <a:lumMod val="85000"/>
            </a:schemeClr>
          </a:solidFill>
          <a:ln w="1579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5" name="Grafika 22">
            <a:extLst>
              <a:ext uri="{FF2B5EF4-FFF2-40B4-BE49-F238E27FC236}">
                <a16:creationId xmlns:a16="http://schemas.microsoft.com/office/drawing/2014/main" id="{BFD4CEA5-02E9-480B-76BE-B374E791126A}"/>
              </a:ext>
            </a:extLst>
          </p:cNvPr>
          <p:cNvSpPr/>
          <p:nvPr/>
        </p:nvSpPr>
        <p:spPr>
          <a:xfrm>
            <a:off x="4113524" y="2513333"/>
            <a:ext cx="4377902" cy="3092038"/>
          </a:xfrm>
          <a:custGeom>
            <a:avLst/>
            <a:gdLst>
              <a:gd name="connsiteX0" fmla="*/ 4377786 w 4377902"/>
              <a:gd name="connsiteY0" fmla="*/ 1536215 h 3092038"/>
              <a:gd name="connsiteX1" fmla="*/ 3978295 w 4377902"/>
              <a:gd name="connsiteY1" fmla="*/ 1945664 h 3092038"/>
              <a:gd name="connsiteX2" fmla="*/ 3734432 w 4377902"/>
              <a:gd name="connsiteY2" fmla="*/ 1862614 h 3092038"/>
              <a:gd name="connsiteX3" fmla="*/ 3673864 w 4377902"/>
              <a:gd name="connsiteY3" fmla="*/ 1891974 h 3092038"/>
              <a:gd name="connsiteX4" fmla="*/ 3673864 w 4377902"/>
              <a:gd name="connsiteY4" fmla="*/ 3092038 h 3092038"/>
              <a:gd name="connsiteX5" fmla="*/ 704039 w 4377902"/>
              <a:gd name="connsiteY5" fmla="*/ 3092038 h 3092038"/>
              <a:gd name="connsiteX6" fmla="*/ 704039 w 4377902"/>
              <a:gd name="connsiteY6" fmla="*/ 1891974 h 3092038"/>
              <a:gd name="connsiteX7" fmla="*/ 643471 w 4377902"/>
              <a:gd name="connsiteY7" fmla="*/ 1862614 h 3092038"/>
              <a:gd name="connsiteX8" fmla="*/ 399608 w 4377902"/>
              <a:gd name="connsiteY8" fmla="*/ 1945664 h 3092038"/>
              <a:gd name="connsiteX9" fmla="*/ 117 w 4377902"/>
              <a:gd name="connsiteY9" fmla="*/ 1536215 h 3092038"/>
              <a:gd name="connsiteX10" fmla="*/ 396272 w 4377902"/>
              <a:gd name="connsiteY10" fmla="*/ 1146426 h 3092038"/>
              <a:gd name="connsiteX11" fmla="*/ 643573 w 4377902"/>
              <a:gd name="connsiteY11" fmla="*/ 1229475 h 3092038"/>
              <a:gd name="connsiteX12" fmla="*/ 704090 w 4377902"/>
              <a:gd name="connsiteY12" fmla="*/ 1200115 h 3092038"/>
              <a:gd name="connsiteX13" fmla="*/ 704090 w 4377902"/>
              <a:gd name="connsiteY13" fmla="*/ 0 h 3092038"/>
              <a:gd name="connsiteX14" fmla="*/ 3673915 w 4377902"/>
              <a:gd name="connsiteY14" fmla="*/ 0 h 3092038"/>
              <a:gd name="connsiteX15" fmla="*/ 3673915 w 4377902"/>
              <a:gd name="connsiteY15" fmla="*/ 1200115 h 3092038"/>
              <a:gd name="connsiteX16" fmla="*/ 3734432 w 4377902"/>
              <a:gd name="connsiteY16" fmla="*/ 1229475 h 3092038"/>
              <a:gd name="connsiteX17" fmla="*/ 3981733 w 4377902"/>
              <a:gd name="connsiteY17" fmla="*/ 1146426 h 3092038"/>
              <a:gd name="connsiteX18" fmla="*/ 4377888 w 4377902"/>
              <a:gd name="connsiteY18" fmla="*/ 1536215 h 3092038"/>
              <a:gd name="connsiteX19" fmla="*/ 4377786 w 4377902"/>
              <a:gd name="connsiteY19" fmla="*/ 1536215 h 30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7902" h="3092038">
                <a:moveTo>
                  <a:pt x="4377786" y="1536215"/>
                </a:moveTo>
                <a:cubicBezTo>
                  <a:pt x="4383175" y="1761394"/>
                  <a:pt x="4202242" y="1945664"/>
                  <a:pt x="3978295" y="1945664"/>
                </a:cubicBezTo>
                <a:cubicBezTo>
                  <a:pt x="3886468" y="1945664"/>
                  <a:pt x="3801878" y="1914713"/>
                  <a:pt x="3734432" y="1862614"/>
                </a:cubicBezTo>
                <a:cubicBezTo>
                  <a:pt x="3709691" y="1843520"/>
                  <a:pt x="3673864" y="1860766"/>
                  <a:pt x="3673864" y="1891974"/>
                </a:cubicBezTo>
                <a:lnTo>
                  <a:pt x="3673864" y="3092038"/>
                </a:lnTo>
                <a:lnTo>
                  <a:pt x="704039" y="3092038"/>
                </a:lnTo>
                <a:lnTo>
                  <a:pt x="704039" y="1891974"/>
                </a:lnTo>
                <a:cubicBezTo>
                  <a:pt x="704039" y="1860715"/>
                  <a:pt x="668211" y="1843520"/>
                  <a:pt x="643471" y="1862614"/>
                </a:cubicBezTo>
                <a:cubicBezTo>
                  <a:pt x="575974" y="1914713"/>
                  <a:pt x="491435" y="1945664"/>
                  <a:pt x="399608" y="1945664"/>
                </a:cubicBezTo>
                <a:cubicBezTo>
                  <a:pt x="175713" y="1945664"/>
                  <a:pt x="-5272" y="1761446"/>
                  <a:pt x="117" y="1536215"/>
                </a:cubicBezTo>
                <a:cubicBezTo>
                  <a:pt x="5302" y="1321918"/>
                  <a:pt x="181872" y="1148171"/>
                  <a:pt x="396272" y="1146426"/>
                </a:cubicBezTo>
                <a:cubicBezTo>
                  <a:pt x="489433" y="1145656"/>
                  <a:pt x="575255" y="1176761"/>
                  <a:pt x="643573" y="1229475"/>
                </a:cubicBezTo>
                <a:cubicBezTo>
                  <a:pt x="668263" y="1248569"/>
                  <a:pt x="704090" y="1231323"/>
                  <a:pt x="704090" y="1200115"/>
                </a:cubicBezTo>
                <a:lnTo>
                  <a:pt x="704090" y="0"/>
                </a:lnTo>
                <a:lnTo>
                  <a:pt x="3673915" y="0"/>
                </a:lnTo>
                <a:lnTo>
                  <a:pt x="3673915" y="1200115"/>
                </a:lnTo>
                <a:cubicBezTo>
                  <a:pt x="3673915" y="1231323"/>
                  <a:pt x="3709743" y="1248569"/>
                  <a:pt x="3734432" y="1229475"/>
                </a:cubicBezTo>
                <a:cubicBezTo>
                  <a:pt x="3802750" y="1176761"/>
                  <a:pt x="3888572" y="1145656"/>
                  <a:pt x="3981733" y="1146426"/>
                </a:cubicBezTo>
                <a:cubicBezTo>
                  <a:pt x="4196082" y="1148171"/>
                  <a:pt x="4372704" y="1321867"/>
                  <a:pt x="4377888" y="1536215"/>
                </a:cubicBezTo>
                <a:lnTo>
                  <a:pt x="4377786" y="1536215"/>
                </a:lnTo>
                <a:close/>
              </a:path>
            </a:pathLst>
          </a:custGeom>
          <a:solidFill>
            <a:srgbClr val="FF0000"/>
          </a:solidFill>
          <a:ln w="5131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" name="Grafika 24">
            <a:extLst>
              <a:ext uri="{FF2B5EF4-FFF2-40B4-BE49-F238E27FC236}">
                <a16:creationId xmlns:a16="http://schemas.microsoft.com/office/drawing/2014/main" id="{D38F7F2A-5141-1CC3-13F9-7935D85C658E}"/>
              </a:ext>
            </a:extLst>
          </p:cNvPr>
          <p:cNvSpPr/>
          <p:nvPr/>
        </p:nvSpPr>
        <p:spPr>
          <a:xfrm>
            <a:off x="7787285" y="2513333"/>
            <a:ext cx="3214457" cy="3092038"/>
          </a:xfrm>
          <a:custGeom>
            <a:avLst/>
            <a:gdLst>
              <a:gd name="connsiteX0" fmla="*/ 3214458 w 3214457"/>
              <a:gd name="connsiteY0" fmla="*/ 0 h 3092038"/>
              <a:gd name="connsiteX1" fmla="*/ 3214458 w 3214457"/>
              <a:gd name="connsiteY1" fmla="*/ 3092038 h 3092038"/>
              <a:gd name="connsiteX2" fmla="*/ 51 w 3214457"/>
              <a:gd name="connsiteY2" fmla="*/ 3092038 h 3092038"/>
              <a:gd name="connsiteX3" fmla="*/ 51 w 3214457"/>
              <a:gd name="connsiteY3" fmla="*/ 1891974 h 3092038"/>
              <a:gd name="connsiteX4" fmla="*/ 60619 w 3214457"/>
              <a:gd name="connsiteY4" fmla="*/ 1862614 h 3092038"/>
              <a:gd name="connsiteX5" fmla="*/ 304482 w 3214457"/>
              <a:gd name="connsiteY5" fmla="*/ 1945664 h 3092038"/>
              <a:gd name="connsiteX6" fmla="*/ 703973 w 3214457"/>
              <a:gd name="connsiteY6" fmla="*/ 1536215 h 3092038"/>
              <a:gd name="connsiteX7" fmla="*/ 307818 w 3214457"/>
              <a:gd name="connsiteY7" fmla="*/ 1146426 h 3092038"/>
              <a:gd name="connsiteX8" fmla="*/ 60517 w 3214457"/>
              <a:gd name="connsiteY8" fmla="*/ 1229475 h 3092038"/>
              <a:gd name="connsiteX9" fmla="*/ 0 w 3214457"/>
              <a:gd name="connsiteY9" fmla="*/ 1200115 h 3092038"/>
              <a:gd name="connsiteX10" fmla="*/ 0 w 3214457"/>
              <a:gd name="connsiteY10" fmla="*/ 0 h 3092038"/>
              <a:gd name="connsiteX11" fmla="*/ 3214458 w 3214457"/>
              <a:gd name="connsiteY11" fmla="*/ 0 h 30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4457" h="3092038">
                <a:moveTo>
                  <a:pt x="3214458" y="0"/>
                </a:moveTo>
                <a:lnTo>
                  <a:pt x="3214458" y="3092038"/>
                </a:lnTo>
                <a:lnTo>
                  <a:pt x="51" y="3092038"/>
                </a:lnTo>
                <a:lnTo>
                  <a:pt x="51" y="1891974"/>
                </a:lnTo>
                <a:cubicBezTo>
                  <a:pt x="51" y="1860715"/>
                  <a:pt x="35879" y="1843520"/>
                  <a:pt x="60619" y="1862614"/>
                </a:cubicBezTo>
                <a:cubicBezTo>
                  <a:pt x="128117" y="1914713"/>
                  <a:pt x="212655" y="1945664"/>
                  <a:pt x="304482" y="1945664"/>
                </a:cubicBezTo>
                <a:cubicBezTo>
                  <a:pt x="528378" y="1945664"/>
                  <a:pt x="709311" y="1761446"/>
                  <a:pt x="703973" y="1536215"/>
                </a:cubicBezTo>
                <a:cubicBezTo>
                  <a:pt x="698789" y="1321918"/>
                  <a:pt x="522218" y="1148171"/>
                  <a:pt x="307818" y="1146426"/>
                </a:cubicBezTo>
                <a:cubicBezTo>
                  <a:pt x="214657" y="1145656"/>
                  <a:pt x="128835" y="1176761"/>
                  <a:pt x="60517" y="1229475"/>
                </a:cubicBezTo>
                <a:cubicBezTo>
                  <a:pt x="35827" y="1248569"/>
                  <a:pt x="0" y="1231323"/>
                  <a:pt x="0" y="1200115"/>
                </a:cubicBezTo>
                <a:lnTo>
                  <a:pt x="0" y="0"/>
                </a:lnTo>
                <a:lnTo>
                  <a:pt x="321445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131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Google Shape;477;p5">
            <a:extLst>
              <a:ext uri="{FF2B5EF4-FFF2-40B4-BE49-F238E27FC236}">
                <a16:creationId xmlns:a16="http://schemas.microsoft.com/office/drawing/2014/main" id="{59D48AEF-CB94-A216-4F86-6195DCE458A8}"/>
              </a:ext>
            </a:extLst>
          </p:cNvPr>
          <p:cNvSpPr txBox="1"/>
          <p:nvPr/>
        </p:nvSpPr>
        <p:spPr>
          <a:xfrm>
            <a:off x="820041" y="449789"/>
            <a:ext cx="1109486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jako element polityki państwa,  </a:t>
            </a:r>
            <a:b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</a:b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szansa dla biznesu prywatnego</a:t>
            </a:r>
          </a:p>
        </p:txBody>
      </p:sp>
      <p:sp>
        <p:nvSpPr>
          <p:cNvPr id="4" name="Google Shape;94;g3d4841e86a9_0_542">
            <a:extLst>
              <a:ext uri="{FF2B5EF4-FFF2-40B4-BE49-F238E27FC236}">
                <a16:creationId xmlns:a16="http://schemas.microsoft.com/office/drawing/2014/main" id="{F1B36277-6070-FF63-2354-762743BFD6F9}"/>
              </a:ext>
            </a:extLst>
          </p:cNvPr>
          <p:cNvSpPr txBox="1"/>
          <p:nvPr/>
        </p:nvSpPr>
        <p:spPr>
          <a:xfrm>
            <a:off x="1860667" y="2649699"/>
            <a:ext cx="353738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Spółki </a:t>
            </a:r>
            <a:b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</a:b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z udziałem SP </a:t>
            </a:r>
            <a:endParaRPr sz="24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285750" lvl="0" indent="-14605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Lato"/>
            </a:endParaRPr>
          </a:p>
        </p:txBody>
      </p:sp>
      <p:sp>
        <p:nvSpPr>
          <p:cNvPr id="8" name="Google Shape;94;g3d4841e86a9_0_542">
            <a:extLst>
              <a:ext uri="{FF2B5EF4-FFF2-40B4-BE49-F238E27FC236}">
                <a16:creationId xmlns:a16="http://schemas.microsoft.com/office/drawing/2014/main" id="{CA52E566-2352-FD4A-1507-E4CF1C11642F}"/>
              </a:ext>
            </a:extLst>
          </p:cNvPr>
          <p:cNvSpPr txBox="1"/>
          <p:nvPr/>
        </p:nvSpPr>
        <p:spPr>
          <a:xfrm>
            <a:off x="1825156" y="3609942"/>
            <a:ext cx="3572894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Kodeks Dobrych 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lvl="5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Praktyk </a:t>
            </a:r>
            <a:r>
              <a:rPr lang="pl-PL" sz="1600" dirty="0" err="1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Local</a:t>
            </a: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</a:t>
            </a:r>
          </a:p>
          <a:p>
            <a:pPr lvl="5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Content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KPI dla Zarządów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Strategiczne inwestycje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2075" lvl="0" indent="-92075">
              <a:buClr>
                <a:srgbClr val="002060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Skala działalności </a:t>
            </a:r>
            <a:endParaRPr lang="pl-PL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Google Shape;94;g3d4841e86a9_0_542">
            <a:extLst>
              <a:ext uri="{FF2B5EF4-FFF2-40B4-BE49-F238E27FC236}">
                <a16:creationId xmlns:a16="http://schemas.microsoft.com/office/drawing/2014/main" id="{79973C9B-85A5-5016-010F-4832A5412A0C}"/>
              </a:ext>
            </a:extLst>
          </p:cNvPr>
          <p:cNvSpPr txBox="1"/>
          <p:nvPr/>
        </p:nvSpPr>
        <p:spPr>
          <a:xfrm>
            <a:off x="5088618" y="2638242"/>
            <a:ext cx="365519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Local</a:t>
            </a:r>
            <a:r>
              <a:rPr lang="pl-PL" sz="2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 </a:t>
            </a:r>
            <a:br>
              <a:rPr lang="pl-PL" sz="2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</a:br>
            <a:r>
              <a:rPr lang="pl-PL" sz="2400" b="1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Content</a:t>
            </a:r>
            <a:endParaRPr sz="2400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Lato"/>
            </a:endParaRPr>
          </a:p>
        </p:txBody>
      </p:sp>
      <p:sp>
        <p:nvSpPr>
          <p:cNvPr id="10" name="Google Shape;94;g3d4841e86a9_0_542">
            <a:extLst>
              <a:ext uri="{FF2B5EF4-FFF2-40B4-BE49-F238E27FC236}">
                <a16:creationId xmlns:a16="http://schemas.microsoft.com/office/drawing/2014/main" id="{0AA1CCE0-76B4-D101-0D9E-D79AE04C1927}"/>
              </a:ext>
            </a:extLst>
          </p:cNvPr>
          <p:cNvSpPr txBox="1"/>
          <p:nvPr/>
        </p:nvSpPr>
        <p:spPr>
          <a:xfrm>
            <a:off x="5088618" y="3608114"/>
            <a:ext cx="365519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Patriotyzm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Synergia  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Miejsca pracy 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Transfer technologii </a:t>
            </a:r>
          </a:p>
          <a:p>
            <a:pPr marL="92075" lvl="0" indent="-92075">
              <a:buClr>
                <a:schemeClr val="bg1"/>
              </a:buClr>
              <a:buSzPct val="100000"/>
              <a:buFont typeface="Open Sans" pitchFamily="2" charset="0"/>
              <a:buChar char="•"/>
            </a:pPr>
            <a:endParaRPr lang="pl-PL" sz="1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Lato"/>
            </a:endParaRPr>
          </a:p>
        </p:txBody>
      </p:sp>
      <p:sp>
        <p:nvSpPr>
          <p:cNvPr id="11" name="Google Shape;94;g3d4841e86a9_0_542">
            <a:extLst>
              <a:ext uri="{FF2B5EF4-FFF2-40B4-BE49-F238E27FC236}">
                <a16:creationId xmlns:a16="http://schemas.microsoft.com/office/drawing/2014/main" id="{E38A2140-98EC-BD10-ED58-215070BA2FAA}"/>
              </a:ext>
            </a:extLst>
          </p:cNvPr>
          <p:cNvSpPr txBox="1"/>
          <p:nvPr/>
        </p:nvSpPr>
        <p:spPr>
          <a:xfrm>
            <a:off x="8587951" y="2647480"/>
            <a:ext cx="219408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Sektor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Lato"/>
              </a:rPr>
              <a:t>prywatny</a:t>
            </a:r>
            <a:endParaRPr sz="24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  <a:sym typeface="Lato"/>
            </a:endParaRPr>
          </a:p>
        </p:txBody>
      </p:sp>
      <p:sp>
        <p:nvSpPr>
          <p:cNvPr id="12" name="Google Shape;94;g3d4841e86a9_0_542">
            <a:extLst>
              <a:ext uri="{FF2B5EF4-FFF2-40B4-BE49-F238E27FC236}">
                <a16:creationId xmlns:a16="http://schemas.microsoft.com/office/drawing/2014/main" id="{A6895EC7-F691-33BD-A84B-918A6BB19F8B}"/>
              </a:ext>
            </a:extLst>
          </p:cNvPr>
          <p:cNvSpPr txBox="1"/>
          <p:nvPr/>
        </p:nvSpPr>
        <p:spPr>
          <a:xfrm>
            <a:off x="8604842" y="3607720"/>
            <a:ext cx="2517682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Dobrowolność</a:t>
            </a:r>
          </a:p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Dbanie o lokalną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społeczność</a:t>
            </a:r>
          </a:p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Partnerstwo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  publiczno-prywatne</a:t>
            </a:r>
          </a:p>
          <a:p>
            <a:pPr marL="92075" lvl="0" indent="-92075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Lato"/>
              </a:rPr>
              <a:t>Innowacyjność </a:t>
            </a:r>
          </a:p>
        </p:txBody>
      </p:sp>
    </p:spTree>
    <p:extLst>
      <p:ext uri="{BB962C8B-B14F-4D97-AF65-F5344CB8AC3E}">
        <p14:creationId xmlns:p14="http://schemas.microsoft.com/office/powerpoint/2010/main" val="186730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2958E64-FFDD-D59B-1C4B-E20D599B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5;g3d48526cfa1_1_88">
            <a:extLst>
              <a:ext uri="{FF2B5EF4-FFF2-40B4-BE49-F238E27FC236}">
                <a16:creationId xmlns:a16="http://schemas.microsoft.com/office/drawing/2014/main" id="{93C56FFC-3B74-9720-E526-1B584C93921B}"/>
              </a:ext>
            </a:extLst>
          </p:cNvPr>
          <p:cNvSpPr/>
          <p:nvPr/>
        </p:nvSpPr>
        <p:spPr>
          <a:xfrm>
            <a:off x="2608236" y="1606566"/>
            <a:ext cx="22131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Kodeks Dobrych Praktyk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– podpis Premia RP</a:t>
            </a:r>
          </a:p>
        </p:txBody>
      </p:sp>
      <p:sp>
        <p:nvSpPr>
          <p:cNvPr id="7" name="Google Shape;175;g3d48526cfa1_0_52">
            <a:extLst>
              <a:ext uri="{FF2B5EF4-FFF2-40B4-BE49-F238E27FC236}">
                <a16:creationId xmlns:a16="http://schemas.microsoft.com/office/drawing/2014/main" id="{7E6463E1-F77A-1A50-7663-BAEE2FFFEF2E}"/>
              </a:ext>
            </a:extLst>
          </p:cNvPr>
          <p:cNvSpPr/>
          <p:nvPr/>
        </p:nvSpPr>
        <p:spPr>
          <a:xfrm>
            <a:off x="2084703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0" name="Google Shape;275;g3d48526cfa1_1_88">
            <a:extLst>
              <a:ext uri="{FF2B5EF4-FFF2-40B4-BE49-F238E27FC236}">
                <a16:creationId xmlns:a16="http://schemas.microsoft.com/office/drawing/2014/main" id="{A56333C5-3C93-E07F-B00A-07C68BE97B12}"/>
              </a:ext>
            </a:extLst>
          </p:cNvPr>
          <p:cNvSpPr/>
          <p:nvPr/>
        </p:nvSpPr>
        <p:spPr>
          <a:xfrm>
            <a:off x="6979068" y="1634274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1" name="Google Shape;174;g3d48526cfa1_0_52">
            <a:extLst>
              <a:ext uri="{FF2B5EF4-FFF2-40B4-BE49-F238E27FC236}">
                <a16:creationId xmlns:a16="http://schemas.microsoft.com/office/drawing/2014/main" id="{DE4745DE-D851-3F02-6D59-41CD3DED3758}"/>
              </a:ext>
            </a:extLst>
          </p:cNvPr>
          <p:cNvSpPr/>
          <p:nvPr/>
        </p:nvSpPr>
        <p:spPr>
          <a:xfrm>
            <a:off x="6470525" y="187912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2" name="Google Shape;175;g3d48526cfa1_0_52">
            <a:extLst>
              <a:ext uri="{FF2B5EF4-FFF2-40B4-BE49-F238E27FC236}">
                <a16:creationId xmlns:a16="http://schemas.microsoft.com/office/drawing/2014/main" id="{C76CA809-3282-908E-0A74-8E37BDA67A0C}"/>
              </a:ext>
            </a:extLst>
          </p:cNvPr>
          <p:cNvSpPr/>
          <p:nvPr/>
        </p:nvSpPr>
        <p:spPr>
          <a:xfrm>
            <a:off x="6470525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5" name="Google Shape;275;g3d48526cfa1_1_88">
            <a:extLst>
              <a:ext uri="{FF2B5EF4-FFF2-40B4-BE49-F238E27FC236}">
                <a16:creationId xmlns:a16="http://schemas.microsoft.com/office/drawing/2014/main" id="{8ABED708-8ADE-8E7C-D2A2-DB45E6F11971}"/>
              </a:ext>
            </a:extLst>
          </p:cNvPr>
          <p:cNvSpPr/>
          <p:nvPr/>
        </p:nvSpPr>
        <p:spPr>
          <a:xfrm>
            <a:off x="2608236" y="3115001"/>
            <a:ext cx="28227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Pełnomocnicy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ds.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local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content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w największych spółkach z udziałem SP </a:t>
            </a:r>
          </a:p>
        </p:txBody>
      </p:sp>
      <p:sp>
        <p:nvSpPr>
          <p:cNvPr id="17" name="Google Shape;175;g3d48526cfa1_0_52">
            <a:extLst>
              <a:ext uri="{FF2B5EF4-FFF2-40B4-BE49-F238E27FC236}">
                <a16:creationId xmlns:a16="http://schemas.microsoft.com/office/drawing/2014/main" id="{E94687CE-DB3F-5DEF-2B89-8E0951C48CFA}"/>
              </a:ext>
            </a:extLst>
          </p:cNvPr>
          <p:cNvSpPr/>
          <p:nvPr/>
        </p:nvSpPr>
        <p:spPr>
          <a:xfrm>
            <a:off x="2099693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0" name="Google Shape;275;g3d48526cfa1_1_88">
            <a:extLst>
              <a:ext uri="{FF2B5EF4-FFF2-40B4-BE49-F238E27FC236}">
                <a16:creationId xmlns:a16="http://schemas.microsoft.com/office/drawing/2014/main" id="{B3553336-A8E8-1FD3-9FEB-4BF07119A6C3}"/>
              </a:ext>
            </a:extLst>
          </p:cNvPr>
          <p:cNvSpPr/>
          <p:nvPr/>
        </p:nvSpPr>
        <p:spPr>
          <a:xfrm>
            <a:off x="6979068" y="3115001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Webinaria, wykłady i seminaria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dla potencjalnych dostawców</a:t>
            </a:r>
          </a:p>
        </p:txBody>
      </p:sp>
      <p:sp>
        <p:nvSpPr>
          <p:cNvPr id="21" name="Google Shape;174;g3d48526cfa1_0_52">
            <a:extLst>
              <a:ext uri="{FF2B5EF4-FFF2-40B4-BE49-F238E27FC236}">
                <a16:creationId xmlns:a16="http://schemas.microsoft.com/office/drawing/2014/main" id="{8C3777ED-D518-E754-35B0-3AB3B7EBA11B}"/>
              </a:ext>
            </a:extLst>
          </p:cNvPr>
          <p:cNvSpPr/>
          <p:nvPr/>
        </p:nvSpPr>
        <p:spPr>
          <a:xfrm>
            <a:off x="6470525" y="3387564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2" name="Google Shape;175;g3d48526cfa1_0_52">
            <a:extLst>
              <a:ext uri="{FF2B5EF4-FFF2-40B4-BE49-F238E27FC236}">
                <a16:creationId xmlns:a16="http://schemas.microsoft.com/office/drawing/2014/main" id="{47C7A997-66EF-9420-D9FB-C4A4C96233B9}"/>
              </a:ext>
            </a:extLst>
          </p:cNvPr>
          <p:cNvSpPr/>
          <p:nvPr/>
        </p:nvSpPr>
        <p:spPr>
          <a:xfrm>
            <a:off x="6470525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5" name="Google Shape;275;g3d48526cfa1_1_88">
            <a:extLst>
              <a:ext uri="{FF2B5EF4-FFF2-40B4-BE49-F238E27FC236}">
                <a16:creationId xmlns:a16="http://schemas.microsoft.com/office/drawing/2014/main" id="{974B4A73-2F8E-72C7-FFBD-AA259ACFE466}"/>
              </a:ext>
            </a:extLst>
          </p:cNvPr>
          <p:cNvSpPr/>
          <p:nvPr/>
        </p:nvSpPr>
        <p:spPr>
          <a:xfrm>
            <a:off x="2597962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Spotkania z interesariuszami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, nieustający dialog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z przedsiębiorcami </a:t>
            </a:r>
          </a:p>
        </p:txBody>
      </p:sp>
      <p:sp>
        <p:nvSpPr>
          <p:cNvPr id="27" name="Google Shape;175;g3d48526cfa1_0_52">
            <a:extLst>
              <a:ext uri="{FF2B5EF4-FFF2-40B4-BE49-F238E27FC236}">
                <a16:creationId xmlns:a16="http://schemas.microsoft.com/office/drawing/2014/main" id="{2717FAA3-B818-0300-370A-F6FF204D1C33}"/>
              </a:ext>
            </a:extLst>
          </p:cNvPr>
          <p:cNvSpPr/>
          <p:nvPr/>
        </p:nvSpPr>
        <p:spPr>
          <a:xfrm>
            <a:off x="2099693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0" name="Google Shape;275;g3d48526cfa1_1_88">
            <a:extLst>
              <a:ext uri="{FF2B5EF4-FFF2-40B4-BE49-F238E27FC236}">
                <a16:creationId xmlns:a16="http://schemas.microsoft.com/office/drawing/2014/main" id="{BDAE631C-16E0-B982-DFC3-3C85EA4BABE4}"/>
              </a:ext>
            </a:extLst>
          </p:cNvPr>
          <p:cNvSpPr/>
          <p:nvPr/>
        </p:nvSpPr>
        <p:spPr>
          <a:xfrm>
            <a:off x="6979068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System otwarty. </a:t>
            </a:r>
            <a:b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Doskonalenie przyjętych rozwiązań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local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content</a:t>
            </a:r>
            <a:endParaRPr lang="pl-PL" sz="1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32" name="Google Shape;175;g3d48526cfa1_0_52">
            <a:extLst>
              <a:ext uri="{FF2B5EF4-FFF2-40B4-BE49-F238E27FC236}">
                <a16:creationId xmlns:a16="http://schemas.microsoft.com/office/drawing/2014/main" id="{1CFC0ED6-E097-1745-5B01-E1E15A8C669C}"/>
              </a:ext>
            </a:extLst>
          </p:cNvPr>
          <p:cNvSpPr/>
          <p:nvPr/>
        </p:nvSpPr>
        <p:spPr>
          <a:xfrm>
            <a:off x="6470525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3" name="Google Shape;477;p5">
            <a:extLst>
              <a:ext uri="{FF2B5EF4-FFF2-40B4-BE49-F238E27FC236}">
                <a16:creationId xmlns:a16="http://schemas.microsoft.com/office/drawing/2014/main" id="{F3AE4512-D053-5DB5-2EB4-0C1D0B5CC93D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 dalej z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?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40BCE8-FA90-47CD-99B8-1EE748A1D29B}"/>
              </a:ext>
            </a:extLst>
          </p:cNvPr>
          <p:cNvSpPr txBox="1"/>
          <p:nvPr/>
        </p:nvSpPr>
        <p:spPr>
          <a:xfrm>
            <a:off x="6989325" y="1721499"/>
            <a:ext cx="354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Dni Dostawców i stoisko </a:t>
            </a:r>
            <a:r>
              <a:rPr lang="pl-PL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local</a:t>
            </a: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content</a:t>
            </a:r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na największych wydarzeniach ekonomicznych </a:t>
            </a:r>
          </a:p>
        </p:txBody>
      </p:sp>
    </p:spTree>
    <p:extLst>
      <p:ext uri="{BB962C8B-B14F-4D97-AF65-F5344CB8AC3E}">
        <p14:creationId xmlns:p14="http://schemas.microsoft.com/office/powerpoint/2010/main" val="288920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479EEDCC-D113-99E4-4C79-FAC150C0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7;p5">
            <a:extLst>
              <a:ext uri="{FF2B5EF4-FFF2-40B4-BE49-F238E27FC236}">
                <a16:creationId xmlns:a16="http://schemas.microsoft.com/office/drawing/2014/main" id="{D985D33D-0364-16CC-0191-EDA674D3AC94}"/>
              </a:ext>
            </a:extLst>
          </p:cNvPr>
          <p:cNvSpPr txBox="1"/>
          <p:nvPr/>
        </p:nvSpPr>
        <p:spPr>
          <a:xfrm>
            <a:off x="820041" y="490780"/>
            <a:ext cx="92068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Tworzymy </a:t>
            </a:r>
            <a:r>
              <a:rPr lang="pl-PL" sz="36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Local</a:t>
            </a:r>
            <a:r>
              <a:rPr lang="pl-PL" sz="3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Content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0C22DE9A-1CEC-BCF4-CBCD-DE35CAED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800" y="1571310"/>
            <a:ext cx="1328616" cy="746421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CE1246A5-954C-3AAB-6F10-0C1B81AB9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5468" y="3059337"/>
            <a:ext cx="1227711" cy="671696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608736D9-1534-89D8-D9B8-2A8EB9B0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2042" y="1699252"/>
            <a:ext cx="1574563" cy="49053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4A30BC33-8C98-F7AD-B962-3F07AEF509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1667" y="1579766"/>
            <a:ext cx="1333378" cy="729508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7A731579-519F-1B91-20EE-B0B9E5D23A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85851" y="1739620"/>
            <a:ext cx="1067282" cy="40980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38D736F1-43AC-D93C-BECB-0B859442E6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24764" y="4581649"/>
            <a:ext cx="1549119" cy="586452"/>
          </a:xfrm>
          <a:prstGeom prst="rect">
            <a:avLst/>
          </a:prstGeom>
        </p:spPr>
      </p:pic>
      <p:pic>
        <p:nvPicPr>
          <p:cNvPr id="30" name="Grafika 29">
            <a:extLst>
              <a:ext uri="{FF2B5EF4-FFF2-40B4-BE49-F238E27FC236}">
                <a16:creationId xmlns:a16="http://schemas.microsoft.com/office/drawing/2014/main" id="{E4DAAD3B-3296-DD1F-8D05-723E1A81E8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28502" y="4410192"/>
            <a:ext cx="1759709" cy="873950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E12997F0-1EE5-C914-7413-468FE50866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34814" y="4671002"/>
            <a:ext cx="978589" cy="407745"/>
          </a:xfrm>
          <a:prstGeom prst="rect">
            <a:avLst/>
          </a:prstGeom>
        </p:spPr>
      </p:pic>
      <p:pic>
        <p:nvPicPr>
          <p:cNvPr id="34" name="Grafika 33">
            <a:extLst>
              <a:ext uri="{FF2B5EF4-FFF2-40B4-BE49-F238E27FC236}">
                <a16:creationId xmlns:a16="http://schemas.microsoft.com/office/drawing/2014/main" id="{2EDC8394-79F0-71BB-9908-6858F0A256B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6763" y="4730198"/>
            <a:ext cx="1646691" cy="289355"/>
          </a:xfrm>
          <a:prstGeom prst="rect">
            <a:avLst/>
          </a:prstGeom>
        </p:spPr>
      </p:pic>
      <p:pic>
        <p:nvPicPr>
          <p:cNvPr id="40" name="Grafika 39">
            <a:extLst>
              <a:ext uri="{FF2B5EF4-FFF2-40B4-BE49-F238E27FC236}">
                <a16:creationId xmlns:a16="http://schemas.microsoft.com/office/drawing/2014/main" id="{5093BC0A-73E7-7317-2D37-A8F220F687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28413" y="3242146"/>
            <a:ext cx="2128429" cy="306079"/>
          </a:xfrm>
          <a:prstGeom prst="rect">
            <a:avLst/>
          </a:prstGeom>
        </p:spPr>
      </p:pic>
      <p:pic>
        <p:nvPicPr>
          <p:cNvPr id="44" name="Grafika 43">
            <a:extLst>
              <a:ext uri="{FF2B5EF4-FFF2-40B4-BE49-F238E27FC236}">
                <a16:creationId xmlns:a16="http://schemas.microsoft.com/office/drawing/2014/main" id="{0A295FEF-FCD6-F392-5E24-44A793349F8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39514" y="3242146"/>
            <a:ext cx="1759956" cy="306079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519DD6A3-0DDB-95AE-D1CC-22E4C96B937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47049" y="3005672"/>
            <a:ext cx="1506119" cy="779027"/>
          </a:xfrm>
          <a:prstGeom prst="rect">
            <a:avLst/>
          </a:prstGeom>
        </p:spPr>
      </p:pic>
      <p:pic>
        <p:nvPicPr>
          <p:cNvPr id="48" name="Grafika 47">
            <a:extLst>
              <a:ext uri="{FF2B5EF4-FFF2-40B4-BE49-F238E27FC236}">
                <a16:creationId xmlns:a16="http://schemas.microsoft.com/office/drawing/2014/main" id="{1BC34B60-77F3-EAA2-D66E-F54E05CE26B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471673" y="1598847"/>
            <a:ext cx="691346" cy="691346"/>
          </a:xfrm>
          <a:prstGeom prst="rect">
            <a:avLst/>
          </a:prstGeom>
        </p:spPr>
      </p:pic>
      <p:pic>
        <p:nvPicPr>
          <p:cNvPr id="50" name="Grafika 49">
            <a:extLst>
              <a:ext uri="{FF2B5EF4-FFF2-40B4-BE49-F238E27FC236}">
                <a16:creationId xmlns:a16="http://schemas.microsoft.com/office/drawing/2014/main" id="{90967113-75E1-4A8E-962D-9012D2630DF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19211" y="3223614"/>
            <a:ext cx="1378290" cy="343143"/>
          </a:xfrm>
          <a:prstGeom prst="rect">
            <a:avLst/>
          </a:prstGeom>
        </p:spPr>
      </p:pic>
      <p:pic>
        <p:nvPicPr>
          <p:cNvPr id="52" name="Grafika 51">
            <a:extLst>
              <a:ext uri="{FF2B5EF4-FFF2-40B4-BE49-F238E27FC236}">
                <a16:creationId xmlns:a16="http://schemas.microsoft.com/office/drawing/2014/main" id="{B1D2F87C-EC64-DDB7-E9B5-F1739CCAB91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337744" y="4410234"/>
            <a:ext cx="1000766" cy="929283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DEEBF9B3-16E6-B9E6-CD60-8FE9C91534E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783578" y="1717654"/>
            <a:ext cx="1082589" cy="45373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7F87232F-86D6-D3BE-F6F6-5730F09D0FC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944459" y="4481675"/>
            <a:ext cx="760826" cy="7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0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185D5AB4-1401-C407-369F-90DDF486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">
            <a:extLst>
              <a:ext uri="{FF2B5EF4-FFF2-40B4-BE49-F238E27FC236}">
                <a16:creationId xmlns:a16="http://schemas.microsoft.com/office/drawing/2014/main" id="{236E148A-469B-B046-2834-5513D4F4E5BD}"/>
              </a:ext>
            </a:extLst>
          </p:cNvPr>
          <p:cNvSpPr txBox="1"/>
          <p:nvPr/>
        </p:nvSpPr>
        <p:spPr>
          <a:xfrm>
            <a:off x="906292" y="6143268"/>
            <a:ext cx="76384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0" i="0" u="none" strike="noStrike" cap="none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Toruń/Łysomice, 9.04.2026 r.</a:t>
            </a:r>
            <a:endParaRPr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Google Shape;613;p13">
            <a:extLst>
              <a:ext uri="{FF2B5EF4-FFF2-40B4-BE49-F238E27FC236}">
                <a16:creationId xmlns:a16="http://schemas.microsoft.com/office/drawing/2014/main" id="{BFD50F92-29B7-AA5B-94F5-67EFF5F6B97F}"/>
              </a:ext>
            </a:extLst>
          </p:cNvPr>
          <p:cNvSpPr txBox="1"/>
          <p:nvPr/>
        </p:nvSpPr>
        <p:spPr>
          <a:xfrm>
            <a:off x="820041" y="2939244"/>
            <a:ext cx="108273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dirty="0">
                <a:solidFill>
                  <a:schemeClr val="bg1"/>
                </a:solidFill>
                <a:latin typeface="Aptos Black" panose="020B0004020202020204" pitchFamily="34" charset="0"/>
                <a:ea typeface="Open Sans"/>
                <a:cs typeface="Open Sans"/>
                <a:sym typeface="Open Sans"/>
              </a:rPr>
              <a:t>Dziękujemy</a:t>
            </a:r>
            <a:endParaRPr sz="10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pic>
        <p:nvPicPr>
          <p:cNvPr id="3" name="Google Shape;619;p13">
            <a:extLst>
              <a:ext uri="{FF2B5EF4-FFF2-40B4-BE49-F238E27FC236}">
                <a16:creationId xmlns:a16="http://schemas.microsoft.com/office/drawing/2014/main" id="{3AA587B0-EE50-2A37-4693-002C899157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3456" y="-548343"/>
            <a:ext cx="9570426" cy="851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E822B889-8649-5920-A118-0C9498F28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97" y="480059"/>
            <a:ext cx="2546322" cy="7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4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6630721E-FBFB-35B6-97E7-A635A0E0A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">
            <a:extLst>
              <a:ext uri="{FF2B5EF4-FFF2-40B4-BE49-F238E27FC236}">
                <a16:creationId xmlns:a16="http://schemas.microsoft.com/office/drawing/2014/main" id="{D870C6DB-43FC-F5F3-829E-A6DA14702E09}"/>
              </a:ext>
            </a:extLst>
          </p:cNvPr>
          <p:cNvSpPr txBox="1"/>
          <p:nvPr/>
        </p:nvSpPr>
        <p:spPr>
          <a:xfrm>
            <a:off x="756456" y="6124874"/>
            <a:ext cx="34903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>
                <a:solidFill>
                  <a:schemeClr val="bg1"/>
                </a:solidFill>
                <a:latin typeface="+mj-lt"/>
                <a:ea typeface="Open Sans" pitchFamily="2" charset="0"/>
                <a:cs typeface="Open Sans" pitchFamily="2" charset="0"/>
                <a:sym typeface="Open Sans"/>
              </a:rPr>
              <a:t>Ostaszewo</a:t>
            </a:r>
            <a:r>
              <a:rPr lang="pl-PL" sz="1800" b="0" i="0" u="none" strike="noStrike" cap="none" dirty="0">
                <a:solidFill>
                  <a:schemeClr val="bg1"/>
                </a:solidFill>
                <a:latin typeface="+mj-lt"/>
                <a:ea typeface="Open Sans" pitchFamily="2" charset="0"/>
                <a:cs typeface="Open Sans" pitchFamily="2" charset="0"/>
                <a:sym typeface="Open Sans"/>
              </a:rPr>
              <a:t>/Łysomice, 9.04.2026 r.</a:t>
            </a:r>
            <a:endParaRPr sz="1600" dirty="0">
              <a:solidFill>
                <a:schemeClr val="bg1"/>
              </a:solidFill>
              <a:latin typeface="+mj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Google Shape;122;g3d48526cfa1_1_317">
            <a:extLst>
              <a:ext uri="{FF2B5EF4-FFF2-40B4-BE49-F238E27FC236}">
                <a16:creationId xmlns:a16="http://schemas.microsoft.com/office/drawing/2014/main" id="{2C0F56B7-E1CB-42EB-9693-7F50E86759A8}"/>
              </a:ext>
            </a:extLst>
          </p:cNvPr>
          <p:cNvSpPr txBox="1"/>
          <p:nvPr/>
        </p:nvSpPr>
        <p:spPr>
          <a:xfrm>
            <a:off x="867293" y="433572"/>
            <a:ext cx="8376042" cy="47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endParaRPr sz="3600" b="1" dirty="0">
              <a:solidFill>
                <a:schemeClr val="bg1"/>
              </a:solidFill>
              <a:latin typeface="Aptos Black" panose="020B0004020202020204" pitchFamily="34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" name="Google Shape;122;g3d48526cfa1_1_317">
            <a:extLst>
              <a:ext uri="{FF2B5EF4-FFF2-40B4-BE49-F238E27FC236}">
                <a16:creationId xmlns:a16="http://schemas.microsoft.com/office/drawing/2014/main" id="{747A46BA-EA0A-4F05-1181-ED4E208A9FA5}"/>
              </a:ext>
            </a:extLst>
          </p:cNvPr>
          <p:cNvSpPr txBox="1"/>
          <p:nvPr/>
        </p:nvSpPr>
        <p:spPr>
          <a:xfrm>
            <a:off x="804146" y="2792042"/>
            <a:ext cx="9601366" cy="54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  <a:t>Promujemy lokalność.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8D8F0"/>
              </a:buClr>
              <a:buSzPts val="1400"/>
              <a:buFont typeface="Calibri"/>
              <a:buNone/>
            </a:pPr>
            <a: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  <a:t>Rozwijamy kompetencje. </a:t>
            </a:r>
            <a:b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3200" b="1" dirty="0">
                <a:solidFill>
                  <a:schemeClr val="bg1"/>
                </a:solidFill>
                <a:latin typeface="Aptos Black" panose="020B0004020202020204" pitchFamily="34" charset="0"/>
                <a:ea typeface="Open Sans" pitchFamily="2" charset="0"/>
                <a:cs typeface="Open Sans" pitchFamily="2" charset="0"/>
                <a:sym typeface="Calibri"/>
              </a:rPr>
              <a:t>Budujemy silną polską gospodarkę.</a:t>
            </a:r>
            <a:endParaRPr sz="3600" b="1" dirty="0">
              <a:solidFill>
                <a:schemeClr val="bg1"/>
              </a:solidFill>
              <a:latin typeface="Aptos Black" panose="020B0004020202020204" pitchFamily="34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pic>
        <p:nvPicPr>
          <p:cNvPr id="5" name="Obraz 4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EFD72457-FE85-A26E-D7D0-53B496BB1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97" y="480059"/>
            <a:ext cx="2546322" cy="7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2958E64-FFDD-D59B-1C4B-E20D599B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5;g3d48526cfa1_1_88">
            <a:extLst>
              <a:ext uri="{FF2B5EF4-FFF2-40B4-BE49-F238E27FC236}">
                <a16:creationId xmlns:a16="http://schemas.microsoft.com/office/drawing/2014/main" id="{93C56FFC-3B74-9720-E526-1B584C93921B}"/>
              </a:ext>
            </a:extLst>
          </p:cNvPr>
          <p:cNvSpPr/>
          <p:nvPr/>
        </p:nvSpPr>
        <p:spPr>
          <a:xfrm>
            <a:off x="2608236" y="1606566"/>
            <a:ext cx="22131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Najlepsze praktyki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z krajów UE, zgodne z regulacjami UE  </a:t>
            </a:r>
            <a:endParaRPr sz="1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7" name="Google Shape;175;g3d48526cfa1_0_52">
            <a:extLst>
              <a:ext uri="{FF2B5EF4-FFF2-40B4-BE49-F238E27FC236}">
                <a16:creationId xmlns:a16="http://schemas.microsoft.com/office/drawing/2014/main" id="{7E6463E1-F77A-1A50-7663-BAEE2FFFEF2E}"/>
              </a:ext>
            </a:extLst>
          </p:cNvPr>
          <p:cNvSpPr/>
          <p:nvPr/>
        </p:nvSpPr>
        <p:spPr>
          <a:xfrm>
            <a:off x="2084703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0" name="Google Shape;275;g3d48526cfa1_1_88">
            <a:extLst>
              <a:ext uri="{FF2B5EF4-FFF2-40B4-BE49-F238E27FC236}">
                <a16:creationId xmlns:a16="http://schemas.microsoft.com/office/drawing/2014/main" id="{A56333C5-3C93-E07F-B00A-07C68BE97B12}"/>
              </a:ext>
            </a:extLst>
          </p:cNvPr>
          <p:cNvSpPr/>
          <p:nvPr/>
        </p:nvSpPr>
        <p:spPr>
          <a:xfrm>
            <a:off x="6979068" y="1634274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1" name="Google Shape;174;g3d48526cfa1_0_52">
            <a:extLst>
              <a:ext uri="{FF2B5EF4-FFF2-40B4-BE49-F238E27FC236}">
                <a16:creationId xmlns:a16="http://schemas.microsoft.com/office/drawing/2014/main" id="{DE4745DE-D851-3F02-6D59-41CD3DED3758}"/>
              </a:ext>
            </a:extLst>
          </p:cNvPr>
          <p:cNvSpPr/>
          <p:nvPr/>
        </p:nvSpPr>
        <p:spPr>
          <a:xfrm>
            <a:off x="6470525" y="187912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2" name="Google Shape;175;g3d48526cfa1_0_52">
            <a:extLst>
              <a:ext uri="{FF2B5EF4-FFF2-40B4-BE49-F238E27FC236}">
                <a16:creationId xmlns:a16="http://schemas.microsoft.com/office/drawing/2014/main" id="{C76CA809-3282-908E-0A74-8E37BDA67A0C}"/>
              </a:ext>
            </a:extLst>
          </p:cNvPr>
          <p:cNvSpPr/>
          <p:nvPr/>
        </p:nvSpPr>
        <p:spPr>
          <a:xfrm>
            <a:off x="6470525" y="1879128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15" name="Google Shape;275;g3d48526cfa1_1_88">
            <a:extLst>
              <a:ext uri="{FF2B5EF4-FFF2-40B4-BE49-F238E27FC236}">
                <a16:creationId xmlns:a16="http://schemas.microsoft.com/office/drawing/2014/main" id="{8ABED708-8ADE-8E7C-D2A2-DB45E6F11971}"/>
              </a:ext>
            </a:extLst>
          </p:cNvPr>
          <p:cNvSpPr/>
          <p:nvPr/>
        </p:nvSpPr>
        <p:spPr>
          <a:xfrm>
            <a:off x="2608236" y="3115001"/>
            <a:ext cx="28227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Bezpieczeństwo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 pogarszającej się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sytuacji geopolitycznej</a:t>
            </a:r>
          </a:p>
        </p:txBody>
      </p:sp>
      <p:sp>
        <p:nvSpPr>
          <p:cNvPr id="17" name="Google Shape;175;g3d48526cfa1_0_52">
            <a:extLst>
              <a:ext uri="{FF2B5EF4-FFF2-40B4-BE49-F238E27FC236}">
                <a16:creationId xmlns:a16="http://schemas.microsoft.com/office/drawing/2014/main" id="{E94687CE-DB3F-5DEF-2B89-8E0951C48CFA}"/>
              </a:ext>
            </a:extLst>
          </p:cNvPr>
          <p:cNvSpPr/>
          <p:nvPr/>
        </p:nvSpPr>
        <p:spPr>
          <a:xfrm>
            <a:off x="2099693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0" name="Google Shape;275;g3d48526cfa1_1_88">
            <a:extLst>
              <a:ext uri="{FF2B5EF4-FFF2-40B4-BE49-F238E27FC236}">
                <a16:creationId xmlns:a16="http://schemas.microsoft.com/office/drawing/2014/main" id="{B3553336-A8E8-1FD3-9FEB-4BF07119A6C3}"/>
              </a:ext>
            </a:extLst>
          </p:cNvPr>
          <p:cNvSpPr/>
          <p:nvPr/>
        </p:nvSpPr>
        <p:spPr>
          <a:xfrm>
            <a:off x="6979068" y="3115001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Nikogo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 nie dyskryminujemy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– promujemy uczciwość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i odporność naszej gospodarki </a:t>
            </a:r>
          </a:p>
        </p:txBody>
      </p:sp>
      <p:sp>
        <p:nvSpPr>
          <p:cNvPr id="21" name="Google Shape;174;g3d48526cfa1_0_52">
            <a:extLst>
              <a:ext uri="{FF2B5EF4-FFF2-40B4-BE49-F238E27FC236}">
                <a16:creationId xmlns:a16="http://schemas.microsoft.com/office/drawing/2014/main" id="{8C3777ED-D518-E754-35B0-3AB3B7EBA11B}"/>
              </a:ext>
            </a:extLst>
          </p:cNvPr>
          <p:cNvSpPr/>
          <p:nvPr/>
        </p:nvSpPr>
        <p:spPr>
          <a:xfrm>
            <a:off x="6470525" y="3387564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2" name="Google Shape;175;g3d48526cfa1_0_52">
            <a:extLst>
              <a:ext uri="{FF2B5EF4-FFF2-40B4-BE49-F238E27FC236}">
                <a16:creationId xmlns:a16="http://schemas.microsoft.com/office/drawing/2014/main" id="{47C7A997-66EF-9420-D9FB-C4A4C96233B9}"/>
              </a:ext>
            </a:extLst>
          </p:cNvPr>
          <p:cNvSpPr/>
          <p:nvPr/>
        </p:nvSpPr>
        <p:spPr>
          <a:xfrm>
            <a:off x="6470525" y="3387563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25" name="Google Shape;275;g3d48526cfa1_1_88">
            <a:extLst>
              <a:ext uri="{FF2B5EF4-FFF2-40B4-BE49-F238E27FC236}">
                <a16:creationId xmlns:a16="http://schemas.microsoft.com/office/drawing/2014/main" id="{974B4A73-2F8E-72C7-FFBD-AA259ACFE466}"/>
              </a:ext>
            </a:extLst>
          </p:cNvPr>
          <p:cNvSpPr/>
          <p:nvPr/>
        </p:nvSpPr>
        <p:spPr>
          <a:xfrm>
            <a:off x="2608236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Pieniądze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, które zostają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 Polsce zwiększają </a:t>
            </a:r>
            <a:b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</a:b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wzrost gospodarczy. </a:t>
            </a:r>
          </a:p>
        </p:txBody>
      </p:sp>
      <p:sp>
        <p:nvSpPr>
          <p:cNvPr id="27" name="Google Shape;175;g3d48526cfa1_0_52">
            <a:extLst>
              <a:ext uri="{FF2B5EF4-FFF2-40B4-BE49-F238E27FC236}">
                <a16:creationId xmlns:a16="http://schemas.microsoft.com/office/drawing/2014/main" id="{2717FAA3-B818-0300-370A-F6FF204D1C33}"/>
              </a:ext>
            </a:extLst>
          </p:cNvPr>
          <p:cNvSpPr/>
          <p:nvPr/>
        </p:nvSpPr>
        <p:spPr>
          <a:xfrm>
            <a:off x="2099693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0" name="Google Shape;275;g3d48526cfa1_1_88">
            <a:extLst>
              <a:ext uri="{FF2B5EF4-FFF2-40B4-BE49-F238E27FC236}">
                <a16:creationId xmlns:a16="http://schemas.microsoft.com/office/drawing/2014/main" id="{BDAE631C-16E0-B982-DFC3-3C85EA4BABE4}"/>
              </a:ext>
            </a:extLst>
          </p:cNvPr>
          <p:cNvSpPr/>
          <p:nvPr/>
        </p:nvSpPr>
        <p:spPr>
          <a:xfrm>
            <a:off x="6979068" y="4624252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r>
              <a:rPr lang="pl-PL" sz="16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Podejście systemowe i Dobre Praktyki </a:t>
            </a:r>
            <a:r>
              <a: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dla spółek z udziałem Skarbu Państwa </a:t>
            </a:r>
          </a:p>
        </p:txBody>
      </p:sp>
      <p:sp>
        <p:nvSpPr>
          <p:cNvPr id="32" name="Google Shape;175;g3d48526cfa1_0_52">
            <a:extLst>
              <a:ext uri="{FF2B5EF4-FFF2-40B4-BE49-F238E27FC236}">
                <a16:creationId xmlns:a16="http://schemas.microsoft.com/office/drawing/2014/main" id="{1CFC0ED6-E097-1745-5B01-E1E15A8C669C}"/>
              </a:ext>
            </a:extLst>
          </p:cNvPr>
          <p:cNvSpPr/>
          <p:nvPr/>
        </p:nvSpPr>
        <p:spPr>
          <a:xfrm>
            <a:off x="6470525" y="4896814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r>
              <a:rPr lang="pl-PL"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*</a:t>
            </a:r>
            <a:endParaRPr sz="8800" dirty="0">
              <a:solidFill>
                <a:schemeClr val="accent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  <a:sym typeface="Calibri"/>
            </a:endParaRPr>
          </a:p>
        </p:txBody>
      </p:sp>
      <p:sp>
        <p:nvSpPr>
          <p:cNvPr id="33" name="Google Shape;477;p5">
            <a:extLst>
              <a:ext uri="{FF2B5EF4-FFF2-40B4-BE49-F238E27FC236}">
                <a16:creationId xmlns:a16="http://schemas.microsoft.com/office/drawing/2014/main" id="{F3AE4512-D053-5DB5-2EB4-0C1D0B5CC93D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wspiera gospodarkę  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40BCE8-FA90-47CD-99B8-1EE748A1D29B}"/>
              </a:ext>
            </a:extLst>
          </p:cNvPr>
          <p:cNvSpPr txBox="1"/>
          <p:nvPr/>
        </p:nvSpPr>
        <p:spPr>
          <a:xfrm>
            <a:off x="6989325" y="1721499"/>
            <a:ext cx="354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20 gospodarka świata </a:t>
            </a:r>
            <a:b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– koniec transformacji, </a:t>
            </a:r>
            <a:b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współpraca na naszych zasadach</a:t>
            </a:r>
          </a:p>
        </p:txBody>
      </p:sp>
    </p:spTree>
    <p:extLst>
      <p:ext uri="{BB962C8B-B14F-4D97-AF65-F5344CB8AC3E}">
        <p14:creationId xmlns:p14="http://schemas.microsoft.com/office/powerpoint/2010/main" val="99117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C88EA6FA-D226-68ED-6D76-97B080CC7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48526cfa1_0_52">
            <a:extLst>
              <a:ext uri="{FF2B5EF4-FFF2-40B4-BE49-F238E27FC236}">
                <a16:creationId xmlns:a16="http://schemas.microsoft.com/office/drawing/2014/main" id="{BA411E51-5153-4437-37A9-6564C41B137E}"/>
              </a:ext>
            </a:extLst>
          </p:cNvPr>
          <p:cNvSpPr/>
          <p:nvPr/>
        </p:nvSpPr>
        <p:spPr>
          <a:xfrm>
            <a:off x="957202" y="3178160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45" name="Google Shape;175;g3d48526cfa1_0_52">
            <a:extLst>
              <a:ext uri="{FF2B5EF4-FFF2-40B4-BE49-F238E27FC236}">
                <a16:creationId xmlns:a16="http://schemas.microsoft.com/office/drawing/2014/main" id="{75D0FCB7-2795-27AD-FC13-4C41FEB2147C}"/>
              </a:ext>
            </a:extLst>
          </p:cNvPr>
          <p:cNvSpPr/>
          <p:nvPr/>
        </p:nvSpPr>
        <p:spPr>
          <a:xfrm>
            <a:off x="8231762" y="3178159"/>
            <a:ext cx="368976" cy="36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A1F44"/>
              </a:buClr>
              <a:buSzPts val="1400"/>
              <a:buFont typeface="Calibri"/>
              <a:buNone/>
            </a:pPr>
            <a:endParaRPr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6" name="Google Shape;477;p5">
            <a:extLst>
              <a:ext uri="{FF2B5EF4-FFF2-40B4-BE49-F238E27FC236}">
                <a16:creationId xmlns:a16="http://schemas.microsoft.com/office/drawing/2014/main" id="{75050F97-A2F3-FECE-2005-8A2D42712B83}"/>
              </a:ext>
            </a:extLst>
          </p:cNvPr>
          <p:cNvSpPr txBox="1"/>
          <p:nvPr/>
        </p:nvSpPr>
        <p:spPr>
          <a:xfrm>
            <a:off x="820041" y="451204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 co chodzi w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?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C81F91E-73A7-ED5A-0470-06EB6E12B69D}"/>
              </a:ext>
            </a:extLst>
          </p:cNvPr>
          <p:cNvGrpSpPr/>
          <p:nvPr/>
        </p:nvGrpSpPr>
        <p:grpSpPr>
          <a:xfrm>
            <a:off x="8732141" y="2570226"/>
            <a:ext cx="2641600" cy="2641600"/>
            <a:chOff x="7841673" y="1035939"/>
            <a:chExt cx="2641600" cy="2641600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94A006C6-5ADD-605D-65AF-749F785E1A8F}"/>
                </a:ext>
              </a:extLst>
            </p:cNvPr>
            <p:cNvSpPr/>
            <p:nvPr/>
          </p:nvSpPr>
          <p:spPr>
            <a:xfrm>
              <a:off x="7841673" y="1035939"/>
              <a:ext cx="2641600" cy="2641600"/>
            </a:xfrm>
            <a:prstGeom prst="ellipse">
              <a:avLst/>
            </a:prstGeom>
            <a:noFill/>
            <a:ln w="298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97B3531F-3E89-7F2B-1968-4A5FB422EABD}"/>
                </a:ext>
              </a:extLst>
            </p:cNvPr>
            <p:cNvSpPr/>
            <p:nvPr/>
          </p:nvSpPr>
          <p:spPr>
            <a:xfrm>
              <a:off x="8454145" y="1660615"/>
              <a:ext cx="1416656" cy="1416656"/>
            </a:xfrm>
            <a:prstGeom prst="ellipse">
              <a:avLst/>
            </a:prstGeom>
            <a:noFill/>
            <a:ln w="298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Google Shape;176;g3d48526cfa1_0_52">
            <a:extLst>
              <a:ext uri="{FF2B5EF4-FFF2-40B4-BE49-F238E27FC236}">
                <a16:creationId xmlns:a16="http://schemas.microsoft.com/office/drawing/2014/main" id="{DD45E87A-7BA8-A034-2D82-B9D4A17D7795}"/>
              </a:ext>
            </a:extLst>
          </p:cNvPr>
          <p:cNvSpPr/>
          <p:nvPr/>
        </p:nvSpPr>
        <p:spPr>
          <a:xfrm>
            <a:off x="818259" y="2452735"/>
            <a:ext cx="5889472" cy="79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500"/>
              </a:lnSpc>
              <a:buClr>
                <a:srgbClr val="FFFFFF"/>
              </a:buClr>
              <a:buSzPts val="1361"/>
            </a:pPr>
            <a:r>
              <a:rPr lang="pl-PL" sz="2400" b="1" dirty="0">
                <a:solidFill>
                  <a:schemeClr val="accent2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Cel: </a:t>
            </a:r>
            <a:r>
              <a:rPr lang="pl-PL" sz="2400" b="1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wydatki publiczne i firm kołem zamachowym polskiej gospodarki:</a:t>
            </a:r>
          </a:p>
        </p:txBody>
      </p:sp>
      <p:sp>
        <p:nvSpPr>
          <p:cNvPr id="25" name="Google Shape;177;g3d48526cfa1_0_52">
            <a:extLst>
              <a:ext uri="{FF2B5EF4-FFF2-40B4-BE49-F238E27FC236}">
                <a16:creationId xmlns:a16="http://schemas.microsoft.com/office/drawing/2014/main" id="{B474E7C6-CC54-0E09-7E66-29980C49F245}"/>
              </a:ext>
            </a:extLst>
          </p:cNvPr>
          <p:cNvSpPr/>
          <p:nvPr/>
        </p:nvSpPr>
        <p:spPr>
          <a:xfrm>
            <a:off x="818259" y="3345973"/>
            <a:ext cx="6974882" cy="144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więcej jakościowych miejsc pracy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rozwój kompetencji: większa wydajność, wyższe wynagrodzenia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większe bezpieczeństwo gospodarcze, odporność na zakłócenia dostaw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większe PKB i dobrobyt społeczny</a:t>
            </a:r>
          </a:p>
          <a:p>
            <a:pPr marL="180975" lvl="0" indent="-180975">
              <a:lnSpc>
                <a:spcPct val="120000"/>
              </a:lnSpc>
              <a:buClr>
                <a:srgbClr val="2E3E55"/>
              </a:buClr>
              <a:buSzPct val="100000"/>
              <a:buFont typeface="Aptos" panose="020B00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rPr>
              <a:t>niższy deficyt i dług bez kosztownych wyrzeczeń</a:t>
            </a:r>
          </a:p>
        </p:txBody>
      </p:sp>
    </p:spTree>
    <p:extLst>
      <p:ext uri="{BB962C8B-B14F-4D97-AF65-F5344CB8AC3E}">
        <p14:creationId xmlns:p14="http://schemas.microsoft.com/office/powerpoint/2010/main" val="289575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4C26-98DC-89EF-0A28-03B0FD8B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7;p5">
            <a:extLst>
              <a:ext uri="{FF2B5EF4-FFF2-40B4-BE49-F238E27FC236}">
                <a16:creationId xmlns:a16="http://schemas.microsoft.com/office/drawing/2014/main" id="{49209B11-3518-E79E-1350-96EF37B71E99}"/>
              </a:ext>
            </a:extLst>
          </p:cNvPr>
          <p:cNvSpPr txBox="1"/>
          <p:nvPr/>
        </p:nvSpPr>
        <p:spPr>
          <a:xfrm>
            <a:off x="820041" y="459027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Dlaczego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jest ważny? 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5F01A497-49DA-21FC-1CAE-41A4F371D12C}"/>
              </a:ext>
            </a:extLst>
          </p:cNvPr>
          <p:cNvSpPr/>
          <p:nvPr/>
        </p:nvSpPr>
        <p:spPr>
          <a:xfrm>
            <a:off x="4068896" y="1504487"/>
            <a:ext cx="3834583" cy="3834583"/>
          </a:xfrm>
          <a:prstGeom prst="ellipse">
            <a:avLst/>
          </a:prstGeom>
          <a:solidFill>
            <a:srgbClr val="F7F7F7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Google Shape;478;p5">
            <a:extLst>
              <a:ext uri="{FF2B5EF4-FFF2-40B4-BE49-F238E27FC236}">
                <a16:creationId xmlns:a16="http://schemas.microsoft.com/office/drawing/2014/main" id="{3D7ACE17-BA3C-E320-8A75-A4A354B06809}"/>
              </a:ext>
            </a:extLst>
          </p:cNvPr>
          <p:cNvSpPr txBox="1"/>
          <p:nvPr/>
        </p:nvSpPr>
        <p:spPr>
          <a:xfrm>
            <a:off x="4161115" y="2062299"/>
            <a:ext cx="3592822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000" b="1" dirty="0">
                <a:solidFill>
                  <a:srgbClr val="FF0028"/>
                </a:solidFill>
                <a:latin typeface="Open Sans"/>
                <a:ea typeface="Open Sans"/>
                <a:cs typeface="Open Sans"/>
                <a:sym typeface="Open Sans"/>
              </a:rPr>
              <a:t>Dekada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000" b="1" dirty="0">
                <a:solidFill>
                  <a:srgbClr val="FF0028"/>
                </a:solidFill>
                <a:latin typeface="Open Sans"/>
                <a:ea typeface="Open Sans"/>
                <a:cs typeface="Open Sans"/>
                <a:sym typeface="Open Sans"/>
              </a:rPr>
              <a:t>wielkich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000" b="1" dirty="0">
                <a:solidFill>
                  <a:srgbClr val="FF0028"/>
                </a:solidFill>
                <a:latin typeface="Open Sans"/>
                <a:ea typeface="Open Sans"/>
                <a:cs typeface="Open Sans"/>
                <a:sym typeface="Open Sans"/>
              </a:rPr>
              <a:t> inwestycji </a:t>
            </a:r>
            <a:endParaRPr sz="5000" b="1" dirty="0">
              <a:solidFill>
                <a:srgbClr val="FF0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38AEBDE7-6811-9368-D4EF-F6254D6210AB}"/>
              </a:ext>
            </a:extLst>
          </p:cNvPr>
          <p:cNvGrpSpPr/>
          <p:nvPr/>
        </p:nvGrpSpPr>
        <p:grpSpPr>
          <a:xfrm>
            <a:off x="977546" y="3189384"/>
            <a:ext cx="2888840" cy="1051576"/>
            <a:chOff x="977546" y="3189384"/>
            <a:chExt cx="2888840" cy="1051576"/>
          </a:xfrm>
        </p:grpSpPr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FD6451E7-214E-FBFB-F43A-305732CC1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7546" y="3189384"/>
              <a:ext cx="1051576" cy="1051576"/>
            </a:xfrm>
            <a:prstGeom prst="rect">
              <a:avLst/>
            </a:prstGeom>
          </p:spPr>
        </p:pic>
        <p:sp>
          <p:nvSpPr>
            <p:cNvPr id="28" name="Google Shape;482;p5">
              <a:extLst>
                <a:ext uri="{FF2B5EF4-FFF2-40B4-BE49-F238E27FC236}">
                  <a16:creationId xmlns:a16="http://schemas.microsoft.com/office/drawing/2014/main" id="{7A06F244-C9CF-209B-60F5-8D08836E8515}"/>
                </a:ext>
              </a:extLst>
            </p:cNvPr>
            <p:cNvSpPr txBox="1"/>
            <p:nvPr/>
          </p:nvSpPr>
          <p:spPr>
            <a:xfrm>
              <a:off x="1876716" y="3461106"/>
              <a:ext cx="1989670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Infrastruktura drogowa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0E206F08-8C65-6985-072D-F49E652AA410}"/>
              </a:ext>
            </a:extLst>
          </p:cNvPr>
          <p:cNvGrpSpPr/>
          <p:nvPr/>
        </p:nvGrpSpPr>
        <p:grpSpPr>
          <a:xfrm>
            <a:off x="8082596" y="4753973"/>
            <a:ext cx="2823808" cy="992617"/>
            <a:chOff x="7753586" y="4753973"/>
            <a:chExt cx="2823808" cy="992617"/>
          </a:xfrm>
        </p:grpSpPr>
        <p:sp>
          <p:nvSpPr>
            <p:cNvPr id="43" name="Google Shape;482;p5">
              <a:extLst>
                <a:ext uri="{FF2B5EF4-FFF2-40B4-BE49-F238E27FC236}">
                  <a16:creationId xmlns:a16="http://schemas.microsoft.com/office/drawing/2014/main" id="{EB65EA6D-9AAC-CB92-0C62-4E20A933326A}"/>
                </a:ext>
              </a:extLst>
            </p:cNvPr>
            <p:cNvSpPr txBox="1"/>
            <p:nvPr/>
          </p:nvSpPr>
          <p:spPr>
            <a:xfrm>
              <a:off x="8587724" y="5039987"/>
              <a:ext cx="198967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Energetyka</a:t>
              </a:r>
              <a:endPara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9" name="Grafika 8">
              <a:extLst>
                <a:ext uri="{FF2B5EF4-FFF2-40B4-BE49-F238E27FC236}">
                  <a16:creationId xmlns:a16="http://schemas.microsoft.com/office/drawing/2014/main" id="{61F254ED-4ACB-DF57-3971-C9B11D082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3586" y="4753973"/>
              <a:ext cx="992617" cy="992617"/>
            </a:xfrm>
            <a:prstGeom prst="rect">
              <a:avLst/>
            </a:prstGeom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A84DC519-9D2A-203C-CB8B-FE67D6CFE72D}"/>
              </a:ext>
            </a:extLst>
          </p:cNvPr>
          <p:cNvGrpSpPr/>
          <p:nvPr/>
        </p:nvGrpSpPr>
        <p:grpSpPr>
          <a:xfrm>
            <a:off x="1350928" y="1654679"/>
            <a:ext cx="2853887" cy="1051576"/>
            <a:chOff x="1350928" y="1654679"/>
            <a:chExt cx="2853887" cy="1051576"/>
          </a:xfrm>
        </p:grpSpPr>
        <p:sp>
          <p:nvSpPr>
            <p:cNvPr id="25" name="Google Shape;482;p5">
              <a:extLst>
                <a:ext uri="{FF2B5EF4-FFF2-40B4-BE49-F238E27FC236}">
                  <a16:creationId xmlns:a16="http://schemas.microsoft.com/office/drawing/2014/main" id="{7FCB4F01-0E2E-BF4C-1482-F3C14648C7CE}"/>
                </a:ext>
              </a:extLst>
            </p:cNvPr>
            <p:cNvSpPr txBox="1"/>
            <p:nvPr/>
          </p:nvSpPr>
          <p:spPr>
            <a:xfrm>
              <a:off x="2215145" y="1983388"/>
              <a:ext cx="1989670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Przemysł zbrojeniowy</a:t>
              </a:r>
            </a:p>
          </p:txBody>
        </p:sp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DF0C6476-2D43-0497-50BC-7A731618B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50928" y="1654679"/>
              <a:ext cx="1051576" cy="1051576"/>
            </a:xfrm>
            <a:prstGeom prst="rect">
              <a:avLst/>
            </a:prstGeom>
          </p:spPr>
        </p:pic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58695062-A71F-F2E8-D526-DE23DCD3B1C2}"/>
              </a:ext>
            </a:extLst>
          </p:cNvPr>
          <p:cNvGrpSpPr/>
          <p:nvPr/>
        </p:nvGrpSpPr>
        <p:grpSpPr>
          <a:xfrm>
            <a:off x="8387096" y="1654583"/>
            <a:ext cx="2171263" cy="992616"/>
            <a:chOff x="8058086" y="1654583"/>
            <a:chExt cx="2171263" cy="992616"/>
          </a:xfrm>
        </p:grpSpPr>
        <p:sp>
          <p:nvSpPr>
            <p:cNvPr id="37" name="Google Shape;482;p5">
              <a:extLst>
                <a:ext uri="{FF2B5EF4-FFF2-40B4-BE49-F238E27FC236}">
                  <a16:creationId xmlns:a16="http://schemas.microsoft.com/office/drawing/2014/main" id="{F69CF154-0661-5977-1712-02F9A3145B21}"/>
                </a:ext>
              </a:extLst>
            </p:cNvPr>
            <p:cNvSpPr txBox="1"/>
            <p:nvPr/>
          </p:nvSpPr>
          <p:spPr>
            <a:xfrm>
              <a:off x="8948713" y="1938888"/>
              <a:ext cx="1280636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Porty morskie </a:t>
              </a:r>
            </a:p>
          </p:txBody>
        </p:sp>
        <p:pic>
          <p:nvPicPr>
            <p:cNvPr id="17" name="Grafika 16">
              <a:extLst>
                <a:ext uri="{FF2B5EF4-FFF2-40B4-BE49-F238E27FC236}">
                  <a16:creationId xmlns:a16="http://schemas.microsoft.com/office/drawing/2014/main" id="{ACBCC833-5399-2828-7A3C-E34DEFE89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58086" y="1654583"/>
              <a:ext cx="992616" cy="992616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41A92AF-DCAD-56A6-FD05-191F738D1A1E}"/>
              </a:ext>
            </a:extLst>
          </p:cNvPr>
          <p:cNvGrpSpPr/>
          <p:nvPr/>
        </p:nvGrpSpPr>
        <p:grpSpPr>
          <a:xfrm>
            <a:off x="9075213" y="3244460"/>
            <a:ext cx="2324549" cy="992616"/>
            <a:chOff x="8325399" y="3244460"/>
            <a:chExt cx="2324549" cy="992616"/>
          </a:xfrm>
        </p:grpSpPr>
        <p:sp>
          <p:nvSpPr>
            <p:cNvPr id="40" name="Google Shape;482;p5">
              <a:extLst>
                <a:ext uri="{FF2B5EF4-FFF2-40B4-BE49-F238E27FC236}">
                  <a16:creationId xmlns:a16="http://schemas.microsoft.com/office/drawing/2014/main" id="{47936203-9AA6-D537-E396-1D861544A8FB}"/>
                </a:ext>
              </a:extLst>
            </p:cNvPr>
            <p:cNvSpPr txBox="1"/>
            <p:nvPr/>
          </p:nvSpPr>
          <p:spPr>
            <a:xfrm>
              <a:off x="9320449" y="3584827"/>
              <a:ext cx="1329499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Porty lotnicze</a:t>
              </a:r>
            </a:p>
          </p:txBody>
        </p:sp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E2BE8B40-204B-8514-8186-3B33BB5ED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25399" y="3244460"/>
              <a:ext cx="992616" cy="992616"/>
            </a:xfrm>
            <a:prstGeom prst="rect">
              <a:avLst/>
            </a:prstGeom>
          </p:spPr>
        </p:pic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61F52E3D-ACF0-373A-8A5A-466EA10E4F17}"/>
              </a:ext>
            </a:extLst>
          </p:cNvPr>
          <p:cNvGrpSpPr/>
          <p:nvPr/>
        </p:nvGrpSpPr>
        <p:grpSpPr>
          <a:xfrm>
            <a:off x="1445479" y="4741812"/>
            <a:ext cx="2859698" cy="957024"/>
            <a:chOff x="1445479" y="4741812"/>
            <a:chExt cx="2859698" cy="957024"/>
          </a:xfrm>
        </p:grpSpPr>
        <p:sp>
          <p:nvSpPr>
            <p:cNvPr id="31" name="Google Shape;482;p5">
              <a:extLst>
                <a:ext uri="{FF2B5EF4-FFF2-40B4-BE49-F238E27FC236}">
                  <a16:creationId xmlns:a16="http://schemas.microsoft.com/office/drawing/2014/main" id="{96729389-B1E6-62EE-9EF1-7C3262659C9B}"/>
                </a:ext>
              </a:extLst>
            </p:cNvPr>
            <p:cNvSpPr txBox="1"/>
            <p:nvPr/>
          </p:nvSpPr>
          <p:spPr>
            <a:xfrm>
              <a:off x="2315507" y="4998950"/>
              <a:ext cx="1989670" cy="502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Infrastruktura kolejowa</a:t>
              </a:r>
            </a:p>
          </p:txBody>
        </p:sp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C131EF13-D316-46DE-B203-79D4B2A49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45479" y="4741812"/>
              <a:ext cx="957024" cy="957024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D1F31AF9-80B9-ACCA-10C8-D0260E715239}"/>
              </a:ext>
            </a:extLst>
          </p:cNvPr>
          <p:cNvGrpSpPr/>
          <p:nvPr/>
        </p:nvGrpSpPr>
        <p:grpSpPr>
          <a:xfrm>
            <a:off x="4974647" y="5501611"/>
            <a:ext cx="2905439" cy="1076466"/>
            <a:chOff x="4507687" y="5113036"/>
            <a:chExt cx="2905439" cy="1076466"/>
          </a:xfrm>
        </p:grpSpPr>
        <p:sp>
          <p:nvSpPr>
            <p:cNvPr id="34" name="Google Shape;482;p5">
              <a:extLst>
                <a:ext uri="{FF2B5EF4-FFF2-40B4-BE49-F238E27FC236}">
                  <a16:creationId xmlns:a16="http://schemas.microsoft.com/office/drawing/2014/main" id="{BB981CB0-358E-167B-3DBD-6552444F194B}"/>
                </a:ext>
              </a:extLst>
            </p:cNvPr>
            <p:cNvSpPr txBox="1"/>
            <p:nvPr/>
          </p:nvSpPr>
          <p:spPr>
            <a:xfrm>
              <a:off x="5423456" y="5411221"/>
              <a:ext cx="198967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Lato"/>
                </a:rPr>
                <a:t>Cyfryzacja</a:t>
              </a:r>
            </a:p>
          </p:txBody>
        </p:sp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C78D625A-6147-CDD2-D2CA-A5F6936C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07687" y="5113036"/>
              <a:ext cx="1076466" cy="1076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6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92958E64-FFDD-D59B-1C4B-E20D599B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FA2685C7-F2B0-4A4E-83F5-DB7AEAD7D939}"/>
              </a:ext>
            </a:extLst>
          </p:cNvPr>
          <p:cNvGrpSpPr/>
          <p:nvPr/>
        </p:nvGrpSpPr>
        <p:grpSpPr>
          <a:xfrm>
            <a:off x="1432342" y="1829713"/>
            <a:ext cx="3567994" cy="1293860"/>
            <a:chOff x="2084703" y="1634274"/>
            <a:chExt cx="3567994" cy="1293860"/>
          </a:xfrm>
        </p:grpSpPr>
        <p:sp>
          <p:nvSpPr>
            <p:cNvPr id="5" name="Google Shape;275;g3d48526cfa1_1_88">
              <a:extLst>
                <a:ext uri="{FF2B5EF4-FFF2-40B4-BE49-F238E27FC236}">
                  <a16:creationId xmlns:a16="http://schemas.microsoft.com/office/drawing/2014/main" id="{93C56FFC-3B74-9720-E526-1B584C93921B}"/>
                </a:ext>
              </a:extLst>
            </p:cNvPr>
            <p:cNvSpPr/>
            <p:nvPr/>
          </p:nvSpPr>
          <p:spPr>
            <a:xfrm>
              <a:off x="2593246" y="1634274"/>
              <a:ext cx="3059451" cy="1293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Sprzedaż rafinerii Lotos </a:t>
              </a:r>
              <a:b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– zmniejszenie udziału lokalnych rafinerii w polskim rynku z 100% do 65% </a:t>
              </a:r>
              <a:endParaRPr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7" name="Google Shape;175;g3d48526cfa1_0_52">
              <a:extLst>
                <a:ext uri="{FF2B5EF4-FFF2-40B4-BE49-F238E27FC236}">
                  <a16:creationId xmlns:a16="http://schemas.microsoft.com/office/drawing/2014/main" id="{7E6463E1-F77A-1A50-7663-BAEE2FFFEF2E}"/>
                </a:ext>
              </a:extLst>
            </p:cNvPr>
            <p:cNvSpPr/>
            <p:nvPr/>
          </p:nvSpPr>
          <p:spPr>
            <a:xfrm>
              <a:off x="2084703" y="2096716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sp>
        <p:nvSpPr>
          <p:cNvPr id="10" name="Google Shape;275;g3d48526cfa1_1_88">
            <a:extLst>
              <a:ext uri="{FF2B5EF4-FFF2-40B4-BE49-F238E27FC236}">
                <a16:creationId xmlns:a16="http://schemas.microsoft.com/office/drawing/2014/main" id="{A56333C5-3C93-E07F-B00A-07C68BE97B12}"/>
              </a:ext>
            </a:extLst>
          </p:cNvPr>
          <p:cNvSpPr/>
          <p:nvPr/>
        </p:nvSpPr>
        <p:spPr>
          <a:xfrm>
            <a:off x="6979068" y="1634274"/>
            <a:ext cx="3410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+mn-lt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1" name="Google Shape;174;g3d48526cfa1_0_52">
            <a:extLst>
              <a:ext uri="{FF2B5EF4-FFF2-40B4-BE49-F238E27FC236}">
                <a16:creationId xmlns:a16="http://schemas.microsoft.com/office/drawing/2014/main" id="{DE4745DE-D851-3F02-6D59-41CD3DED3758}"/>
              </a:ext>
            </a:extLst>
          </p:cNvPr>
          <p:cNvSpPr/>
          <p:nvPr/>
        </p:nvSpPr>
        <p:spPr>
          <a:xfrm>
            <a:off x="6470525" y="1879129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15" name="Google Shape;275;g3d48526cfa1_1_88">
            <a:extLst>
              <a:ext uri="{FF2B5EF4-FFF2-40B4-BE49-F238E27FC236}">
                <a16:creationId xmlns:a16="http://schemas.microsoft.com/office/drawing/2014/main" id="{8ABED708-8ADE-8E7C-D2A2-DB45E6F11971}"/>
              </a:ext>
            </a:extLst>
          </p:cNvPr>
          <p:cNvSpPr/>
          <p:nvPr/>
        </p:nvSpPr>
        <p:spPr>
          <a:xfrm>
            <a:off x="2608236" y="3115001"/>
            <a:ext cx="2822746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E3E55"/>
              </a:buClr>
              <a:buSzPts val="1200"/>
              <a:buFont typeface="Calibri"/>
              <a:buNone/>
            </a:pPr>
            <a:endParaRPr lang="pl-PL" sz="16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sp>
        <p:nvSpPr>
          <p:cNvPr id="21" name="Google Shape;174;g3d48526cfa1_0_52">
            <a:extLst>
              <a:ext uri="{FF2B5EF4-FFF2-40B4-BE49-F238E27FC236}">
                <a16:creationId xmlns:a16="http://schemas.microsoft.com/office/drawing/2014/main" id="{8C3777ED-D518-E754-35B0-3AB3B7EBA11B}"/>
              </a:ext>
            </a:extLst>
          </p:cNvPr>
          <p:cNvSpPr/>
          <p:nvPr/>
        </p:nvSpPr>
        <p:spPr>
          <a:xfrm>
            <a:off x="6470525" y="3387564"/>
            <a:ext cx="368976" cy="368976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Calibri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A26CA8E-A895-4913-B6F4-52221DADD8C2}"/>
              </a:ext>
            </a:extLst>
          </p:cNvPr>
          <p:cNvGrpSpPr/>
          <p:nvPr/>
        </p:nvGrpSpPr>
        <p:grpSpPr>
          <a:xfrm>
            <a:off x="6426281" y="3255106"/>
            <a:ext cx="4515697" cy="944283"/>
            <a:chOff x="6426281" y="3115000"/>
            <a:chExt cx="4515697" cy="944283"/>
          </a:xfrm>
        </p:grpSpPr>
        <p:sp>
          <p:nvSpPr>
            <p:cNvPr id="20" name="Google Shape;275;g3d48526cfa1_1_88">
              <a:extLst>
                <a:ext uri="{FF2B5EF4-FFF2-40B4-BE49-F238E27FC236}">
                  <a16:creationId xmlns:a16="http://schemas.microsoft.com/office/drawing/2014/main" id="{B3553336-A8E8-1FD3-9FEB-4BF07119A6C3}"/>
                </a:ext>
              </a:extLst>
            </p:cNvPr>
            <p:cNvSpPr/>
            <p:nvPr/>
          </p:nvSpPr>
          <p:spPr>
            <a:xfrm>
              <a:off x="6979068" y="3115000"/>
              <a:ext cx="3962910" cy="944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Zakupy sprzętu wojskowego za granicą 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– duży niewykorzystany potencjał Grupy PGZ</a:t>
              </a:r>
            </a:p>
          </p:txBody>
        </p:sp>
        <p:sp>
          <p:nvSpPr>
            <p:cNvPr id="22" name="Google Shape;175;g3d48526cfa1_0_52">
              <a:extLst>
                <a:ext uri="{FF2B5EF4-FFF2-40B4-BE49-F238E27FC236}">
                  <a16:creationId xmlns:a16="http://schemas.microsoft.com/office/drawing/2014/main" id="{47C7A997-66EF-9420-D9FB-C4A4C96233B9}"/>
                </a:ext>
              </a:extLst>
            </p:cNvPr>
            <p:cNvSpPr/>
            <p:nvPr/>
          </p:nvSpPr>
          <p:spPr>
            <a:xfrm>
              <a:off x="6426281" y="3402653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9A652148-5433-47D6-90F1-C9F7D8C19617}"/>
              </a:ext>
            </a:extLst>
          </p:cNvPr>
          <p:cNvGrpSpPr/>
          <p:nvPr/>
        </p:nvGrpSpPr>
        <p:grpSpPr>
          <a:xfrm>
            <a:off x="1447332" y="4819691"/>
            <a:ext cx="3858655" cy="859500"/>
            <a:chOff x="2099693" y="4624252"/>
            <a:chExt cx="3996307" cy="859500"/>
          </a:xfrm>
        </p:grpSpPr>
        <p:sp>
          <p:nvSpPr>
            <p:cNvPr id="25" name="Google Shape;275;g3d48526cfa1_1_88">
              <a:extLst>
                <a:ext uri="{FF2B5EF4-FFF2-40B4-BE49-F238E27FC236}">
                  <a16:creationId xmlns:a16="http://schemas.microsoft.com/office/drawing/2014/main" id="{974B4A73-2F8E-72C7-FFBD-AA259ACFE466}"/>
                </a:ext>
              </a:extLst>
            </p:cNvPr>
            <p:cNvSpPr/>
            <p:nvPr/>
          </p:nvSpPr>
          <p:spPr>
            <a:xfrm>
              <a:off x="2608236" y="4624252"/>
              <a:ext cx="3487764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Zagraniczne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</a:t>
              </a: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konsorcjum inwestorem strategicznym CPK </a:t>
              </a:r>
              <a:endParaRPr lang="pl-PL" sz="16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Calibri"/>
              </a:endParaRPr>
            </a:p>
          </p:txBody>
        </p:sp>
        <p:sp>
          <p:nvSpPr>
            <p:cNvPr id="27" name="Google Shape;175;g3d48526cfa1_0_52">
              <a:extLst>
                <a:ext uri="{FF2B5EF4-FFF2-40B4-BE49-F238E27FC236}">
                  <a16:creationId xmlns:a16="http://schemas.microsoft.com/office/drawing/2014/main" id="{2717FAA3-B818-0300-370A-F6FF204D1C33}"/>
                </a:ext>
              </a:extLst>
            </p:cNvPr>
            <p:cNvSpPr/>
            <p:nvPr/>
          </p:nvSpPr>
          <p:spPr>
            <a:xfrm>
              <a:off x="2099693" y="4869514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746EDF5-C9FC-4FFC-B218-FB497FB35B3C}"/>
              </a:ext>
            </a:extLst>
          </p:cNvPr>
          <p:cNvGrpSpPr/>
          <p:nvPr/>
        </p:nvGrpSpPr>
        <p:grpSpPr>
          <a:xfrm>
            <a:off x="6426281" y="4819691"/>
            <a:ext cx="4428531" cy="859500"/>
            <a:chOff x="6426281" y="4624252"/>
            <a:chExt cx="4428531" cy="859500"/>
          </a:xfrm>
        </p:grpSpPr>
        <p:sp>
          <p:nvSpPr>
            <p:cNvPr id="30" name="Google Shape;275;g3d48526cfa1_1_88">
              <a:extLst>
                <a:ext uri="{FF2B5EF4-FFF2-40B4-BE49-F238E27FC236}">
                  <a16:creationId xmlns:a16="http://schemas.microsoft.com/office/drawing/2014/main" id="{BDAE631C-16E0-B982-DFC3-3C85EA4BABE4}"/>
                </a:ext>
              </a:extLst>
            </p:cNvPr>
            <p:cNvSpPr/>
            <p:nvPr/>
          </p:nvSpPr>
          <p:spPr>
            <a:xfrm>
              <a:off x="6979067" y="4624252"/>
              <a:ext cx="3875745" cy="8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2E3E55"/>
                </a:buClr>
                <a:buSzPts val="1200"/>
                <a:buFont typeface="Calibri"/>
                <a:buNone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Zagraniczni wykonawcy  wielkich projektów chemicznych 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– </a:t>
              </a:r>
              <a:r>
                <a:rPr lang="pl-PL" sz="1600" dirty="0" err="1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Polyolefins</a:t>
              </a: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 Grupy Azoty oraz Olefiny Orlenu     </a:t>
              </a:r>
            </a:p>
          </p:txBody>
        </p:sp>
        <p:sp>
          <p:nvSpPr>
            <p:cNvPr id="32" name="Google Shape;175;g3d48526cfa1_0_52">
              <a:extLst>
                <a:ext uri="{FF2B5EF4-FFF2-40B4-BE49-F238E27FC236}">
                  <a16:creationId xmlns:a16="http://schemas.microsoft.com/office/drawing/2014/main" id="{1CFC0ED6-E097-1745-5B01-E1E15A8C669C}"/>
                </a:ext>
              </a:extLst>
            </p:cNvPr>
            <p:cNvSpPr/>
            <p:nvPr/>
          </p:nvSpPr>
          <p:spPr>
            <a:xfrm>
              <a:off x="6426281" y="4869514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</p:grpSp>
      <p:sp>
        <p:nvSpPr>
          <p:cNvPr id="33" name="Google Shape;477;p5">
            <a:extLst>
              <a:ext uri="{FF2B5EF4-FFF2-40B4-BE49-F238E27FC236}">
                <a16:creationId xmlns:a16="http://schemas.microsoft.com/office/drawing/2014/main" id="{F3AE4512-D053-5DB5-2EB4-0C1D0B5CC93D}"/>
              </a:ext>
            </a:extLst>
          </p:cNvPr>
          <p:cNvSpPr txBox="1"/>
          <p:nvPr/>
        </p:nvSpPr>
        <p:spPr>
          <a:xfrm>
            <a:off x="820041" y="461561"/>
            <a:ext cx="103582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Brak „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” i niewykorzystane szanse jego budowania w latach 2015-2023 </a:t>
            </a:r>
            <a:endParaRPr lang="pl-PL" sz="32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C0AE5514-772A-4853-9D0B-0F17100983BD}"/>
              </a:ext>
            </a:extLst>
          </p:cNvPr>
          <p:cNvGrpSpPr/>
          <p:nvPr/>
        </p:nvGrpSpPr>
        <p:grpSpPr>
          <a:xfrm>
            <a:off x="6426281" y="1829713"/>
            <a:ext cx="4103054" cy="1077218"/>
            <a:chOff x="6426281" y="1721499"/>
            <a:chExt cx="4103054" cy="1077218"/>
          </a:xfrm>
        </p:grpSpPr>
        <p:sp>
          <p:nvSpPr>
            <p:cNvPr id="12" name="Google Shape;175;g3d48526cfa1_0_52">
              <a:extLst>
                <a:ext uri="{FF2B5EF4-FFF2-40B4-BE49-F238E27FC236}">
                  <a16:creationId xmlns:a16="http://schemas.microsoft.com/office/drawing/2014/main" id="{C76CA809-3282-908E-0A74-8E37BDA67A0C}"/>
                </a:ext>
              </a:extLst>
            </p:cNvPr>
            <p:cNvSpPr/>
            <p:nvPr/>
          </p:nvSpPr>
          <p:spPr>
            <a:xfrm>
              <a:off x="6426281" y="2075620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id="{8840BCE8-FA90-47CD-99B8-1EE748A1D29B}"/>
                </a:ext>
              </a:extLst>
            </p:cNvPr>
            <p:cNvSpPr txBox="1"/>
            <p:nvPr/>
          </p:nvSpPr>
          <p:spPr>
            <a:xfrm>
              <a:off x="6989325" y="1721499"/>
              <a:ext cx="35400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Morska energetyka wiatrowa </a:t>
              </a:r>
              <a:br>
                <a:rPr lang="pl-PL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</a:b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–</a:t>
              </a:r>
              <a:r>
                <a:rPr lang="pl-PL" sz="16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brak rozwoju własnych kompetencji na starcie projektu </a:t>
              </a:r>
              <a:b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</a:b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– kilka procent </a:t>
              </a:r>
              <a:r>
                <a:rPr lang="pl-PL" sz="1600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local</a:t>
              </a:r>
              <a:r>
                <a:rPr lang="pl-PL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 </a:t>
              </a:r>
              <a:r>
                <a:rPr lang="pl-PL" sz="1600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content</a:t>
              </a:r>
              <a:endParaRPr lang="pl-PL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EDEA54B0-BE85-424C-A781-600277E88F78}"/>
              </a:ext>
            </a:extLst>
          </p:cNvPr>
          <p:cNvGrpSpPr/>
          <p:nvPr/>
        </p:nvGrpSpPr>
        <p:grpSpPr>
          <a:xfrm>
            <a:off x="1447332" y="3255106"/>
            <a:ext cx="3470856" cy="1077218"/>
            <a:chOff x="2099693" y="3059667"/>
            <a:chExt cx="3470856" cy="1077218"/>
          </a:xfrm>
        </p:grpSpPr>
        <p:sp>
          <p:nvSpPr>
            <p:cNvPr id="17" name="Google Shape;175;g3d48526cfa1_0_52">
              <a:extLst>
                <a:ext uri="{FF2B5EF4-FFF2-40B4-BE49-F238E27FC236}">
                  <a16:creationId xmlns:a16="http://schemas.microsoft.com/office/drawing/2014/main" id="{E94687CE-DB3F-5DEF-2B89-8E0951C48CFA}"/>
                </a:ext>
              </a:extLst>
            </p:cNvPr>
            <p:cNvSpPr/>
            <p:nvPr/>
          </p:nvSpPr>
          <p:spPr>
            <a:xfrm>
              <a:off x="2099693" y="3413788"/>
              <a:ext cx="368976" cy="368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A1F44"/>
                </a:buClr>
                <a:buSzPts val="1400"/>
                <a:buFont typeface="Calibri"/>
                <a:buNone/>
              </a:pPr>
              <a:r>
                <a:rPr lang="pl-PL" sz="8800" dirty="0">
                  <a:solidFill>
                    <a:schemeClr val="accent2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Calibri"/>
                </a:rPr>
                <a:t>*</a:t>
              </a:r>
              <a:endParaRPr sz="8800" dirty="0">
                <a:solidFill>
                  <a:schemeClr val="accent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endParaRPr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772385A-4D20-4B63-B6DA-1F32AF201185}"/>
                </a:ext>
              </a:extLst>
            </p:cNvPr>
            <p:cNvSpPr/>
            <p:nvPr/>
          </p:nvSpPr>
          <p:spPr>
            <a:xfrm>
              <a:off x="2681555" y="3059667"/>
              <a:ext cx="288899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2E3E55"/>
                </a:buClr>
                <a:buSzPts val="1200"/>
              </a:pPr>
              <a: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Brak procesu technologicznego </a:t>
              </a:r>
              <a:br>
                <a:rPr lang="pl-PL" sz="1600" b="1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</a:br>
              <a:r>
                <a:rPr lang="pl-PL" sz="1600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Calibri"/>
                </a:rPr>
                <a:t>m.in. dla krajowej produkcji amunicji 155 mm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63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1;g3d48526cfa1_0_52">
            <a:extLst>
              <a:ext uri="{FF2B5EF4-FFF2-40B4-BE49-F238E27FC236}">
                <a16:creationId xmlns:a16="http://schemas.microsoft.com/office/drawing/2014/main" id="{D765CF46-1010-436F-864C-ABE8B3FF7999}"/>
              </a:ext>
            </a:extLst>
          </p:cNvPr>
          <p:cNvSpPr/>
          <p:nvPr/>
        </p:nvSpPr>
        <p:spPr>
          <a:xfrm>
            <a:off x="820041" y="1519302"/>
            <a:ext cx="10551918" cy="6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„Wartość towarów lub usług wyprodukowanych </a:t>
            </a:r>
            <a:b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</a:br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  <a:sym typeface="Calibri"/>
              </a:rPr>
              <a:t>lub świadczonych przez podmiot krajowy”</a:t>
            </a:r>
          </a:p>
        </p:txBody>
      </p:sp>
      <p:sp>
        <p:nvSpPr>
          <p:cNvPr id="15" name="Google Shape;477;p5">
            <a:extLst>
              <a:ext uri="{FF2B5EF4-FFF2-40B4-BE49-F238E27FC236}">
                <a16:creationId xmlns:a16="http://schemas.microsoft.com/office/drawing/2014/main" id="{C64A8BDD-6E00-4AFB-AEAF-BD5D05544FAA}"/>
              </a:ext>
            </a:extLst>
          </p:cNvPr>
          <p:cNvSpPr txBox="1"/>
          <p:nvPr/>
        </p:nvSpPr>
        <p:spPr>
          <a:xfrm>
            <a:off x="820041" y="451204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Definicja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content</a:t>
            </a:r>
            <a:endParaRPr lang="pl-PL" sz="3200" b="1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6DE93ED7-0FDB-4C33-BF66-9648BC86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09" y="158286"/>
            <a:ext cx="3400998" cy="1283877"/>
          </a:xfrm>
          <a:prstGeom prst="rect">
            <a:avLst/>
          </a:prstGeom>
        </p:spPr>
      </p:pic>
      <p:sp>
        <p:nvSpPr>
          <p:cNvPr id="5" name="Google Shape;171;g3d48526cfa1_0_52">
            <a:extLst>
              <a:ext uri="{FF2B5EF4-FFF2-40B4-BE49-F238E27FC236}">
                <a16:creationId xmlns:a16="http://schemas.microsoft.com/office/drawing/2014/main" id="{FA8A2AE0-B829-4D75-AE0F-0EAA1AA87630}"/>
              </a:ext>
            </a:extLst>
          </p:cNvPr>
          <p:cNvSpPr/>
          <p:nvPr/>
        </p:nvSpPr>
        <p:spPr>
          <a:xfrm>
            <a:off x="820041" y="4959016"/>
            <a:ext cx="10551918" cy="6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l-PL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AEAE295-2A74-4FFB-B807-A030D8FE336F}"/>
              </a:ext>
            </a:extLst>
          </p:cNvPr>
          <p:cNvSpPr txBox="1"/>
          <p:nvPr/>
        </p:nvSpPr>
        <p:spPr>
          <a:xfrm>
            <a:off x="820039" y="2504526"/>
            <a:ext cx="106131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Oznacza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 najwięcej towarów produkowanych przez podmioty krajowe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 najwięcej usług świadczonych przez podmioty krajowe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jak najwięcej inwestowanych pieniędzy zostaje w Polsce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  <a:p>
            <a:r>
              <a:rPr lang="pl-PL" sz="22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Jednocześnie: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szanujemy porządek prawny UE, w tym wspieramy program „</a:t>
            </a:r>
            <a:r>
              <a:rPr lang="pl-PL" sz="22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Buy</a:t>
            </a: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 </a:t>
            </a:r>
            <a:r>
              <a:rPr lang="pl-PL" sz="22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European</a:t>
            </a: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nie stosujemy protekcjonizmu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utrwalamy dobre relacje z naszymi sojusznikami i możemy reagować </a:t>
            </a:r>
            <a:b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</a:br>
            <a:r>
              <a:rPr lang="pl-PL" sz="22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na działania państw nieprzyjaznych  </a:t>
            </a:r>
            <a:endParaRPr lang="pl-PL" sz="22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14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7;p5">
            <a:extLst>
              <a:ext uri="{FF2B5EF4-FFF2-40B4-BE49-F238E27FC236}">
                <a16:creationId xmlns:a16="http://schemas.microsoft.com/office/drawing/2014/main" id="{A8497C77-2B40-4157-A15A-1C5ACDDC9293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Przykłady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w UE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CBB969-F549-4BC1-99FD-1533D8402357}"/>
              </a:ext>
            </a:extLst>
          </p:cNvPr>
          <p:cNvSpPr txBox="1"/>
          <p:nvPr/>
        </p:nvSpPr>
        <p:spPr>
          <a:xfrm>
            <a:off x="5614285" y="1860773"/>
            <a:ext cx="38941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Francja: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Kryteria śladu węglowego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Zatrudnienie lokalne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Krótkie łańcuchy dostaw</a:t>
            </a:r>
          </a:p>
          <a:p>
            <a:endParaRPr lang="pl-PL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pl-PL" sz="1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Zapis: 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„Oferta oceniana będzie </a:t>
            </a:r>
            <a:b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 podstawie emisji CO₂ związanej </a:t>
            </a:r>
            <a:b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 transportem (max 20 pkt) oraz udziału osób zatrudnionych na obszarze realizacji zamówienia (min. 30%)”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5615CC93-DCFE-4915-B207-7796C1FB4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192" y="1569716"/>
            <a:ext cx="3775186" cy="37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7;p5">
            <a:extLst>
              <a:ext uri="{FF2B5EF4-FFF2-40B4-BE49-F238E27FC236}">
                <a16:creationId xmlns:a16="http://schemas.microsoft.com/office/drawing/2014/main" id="{A8497C77-2B40-4157-A15A-1C5ACDDC9293}"/>
              </a:ext>
            </a:extLst>
          </p:cNvPr>
          <p:cNvSpPr txBox="1"/>
          <p:nvPr/>
        </p:nvSpPr>
        <p:spPr>
          <a:xfrm>
            <a:off x="820041" y="461561"/>
            <a:ext cx="9206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Przykłady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local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</a:t>
            </a:r>
            <a:r>
              <a:rPr lang="pl-PL" sz="3200" b="1" dirty="0" err="1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content</a:t>
            </a:r>
            <a:r>
              <a:rPr lang="pl-PL" sz="3200" b="1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 w UE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1637822-B697-41D0-A6D7-498BF2A7A49C}"/>
              </a:ext>
            </a:extLst>
          </p:cNvPr>
          <p:cNvSpPr txBox="1"/>
          <p:nvPr/>
        </p:nvSpPr>
        <p:spPr>
          <a:xfrm>
            <a:off x="5614285" y="1881555"/>
            <a:ext cx="39400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Open Sans ExtraBold" panose="020B0604020202020204" charset="0"/>
                <a:ea typeface="Open Sans ExtraBold" panose="020B0604020202020204" charset="0"/>
                <a:cs typeface="Open Sans ExtraBold" panose="020B0604020202020204" charset="0"/>
              </a:rPr>
              <a:t>Włochy: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Udział podwykonawców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Doświadczenie regionalne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Kryteria społeczne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pl-PL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pl-PL" sz="1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Zapis: </a:t>
            </a:r>
            <a:r>
              <a:rPr lang="pl-PL" sz="1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„Wykonawca zapewni udział podwykonawców w zakresie min. 30% wartości zamówienia oraz wykaże doświadczenie w realizacji usług w regionie”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7BA78ECB-9383-4291-9D48-36D22534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5474" y="1577426"/>
            <a:ext cx="3270028" cy="37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23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60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924</Words>
  <Application>Microsoft Office PowerPoint</Application>
  <PresentationFormat>Panoramiczny</PresentationFormat>
  <Paragraphs>189</Paragraphs>
  <Slides>17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Open Sans</vt:lpstr>
      <vt:lpstr>Aptos</vt:lpstr>
      <vt:lpstr>Lato</vt:lpstr>
      <vt:lpstr>Calibri</vt:lpstr>
      <vt:lpstr>Open Sans Light</vt:lpstr>
      <vt:lpstr>Arial</vt:lpstr>
      <vt:lpstr>Aptos Black</vt:lpstr>
      <vt:lpstr>Open Sans ExtraBold</vt:lpstr>
      <vt:lpstr>Aptos Display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Jurecka Ewa</dc:creator>
  <cp:lastModifiedBy>Socha Aleksandra</cp:lastModifiedBy>
  <cp:revision>102</cp:revision>
  <cp:lastPrinted>2026-04-08T16:47:30Z</cp:lastPrinted>
  <dcterms:created xsi:type="dcterms:W3CDTF">2025-06-03T11:42:53Z</dcterms:created>
  <dcterms:modified xsi:type="dcterms:W3CDTF">2026-04-09T08:37:35Z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e9c0e5-84e2-48d7-a421-724a2e1bece0_Enabled">
    <vt:lpwstr>true</vt:lpwstr>
  </property>
  <property fmtid="{D5CDD505-2E9C-101B-9397-08002B2CF9AE}" pid="3" name="MSIP_Label_d8e9c0e5-84e2-48d7-a421-724a2e1bece0_SetDate">
    <vt:lpwstr>2026-04-03T15:18:35Z</vt:lpwstr>
  </property>
  <property fmtid="{D5CDD505-2E9C-101B-9397-08002B2CF9AE}" pid="4" name="MSIP_Label_d8e9c0e5-84e2-48d7-a421-724a2e1bece0_Method">
    <vt:lpwstr>Standard</vt:lpwstr>
  </property>
  <property fmtid="{D5CDD505-2E9C-101B-9397-08002B2CF9AE}" pid="5" name="MSIP_Label_d8e9c0e5-84e2-48d7-a421-724a2e1bece0_Name">
    <vt:lpwstr>Bez znaku wodnego</vt:lpwstr>
  </property>
  <property fmtid="{D5CDD505-2E9C-101B-9397-08002B2CF9AE}" pid="6" name="MSIP_Label_d8e9c0e5-84e2-48d7-a421-724a2e1bece0_SiteId">
    <vt:lpwstr>d98cb713-da43-4185-b297-37a20ad7c9cd</vt:lpwstr>
  </property>
  <property fmtid="{D5CDD505-2E9C-101B-9397-08002B2CF9AE}" pid="7" name="MSIP_Label_d8e9c0e5-84e2-48d7-a421-724a2e1bece0_ActionId">
    <vt:lpwstr>c32fd2b4-2b15-42d4-b088-e9d62b1f36b1</vt:lpwstr>
  </property>
  <property fmtid="{D5CDD505-2E9C-101B-9397-08002B2CF9AE}" pid="8" name="MSIP_Label_d8e9c0e5-84e2-48d7-a421-724a2e1bece0_ContentBits">
    <vt:lpwstr>0</vt:lpwstr>
  </property>
  <property fmtid="{D5CDD505-2E9C-101B-9397-08002B2CF9AE}" pid="9" name="MSIP_Label_d8e9c0e5-84e2-48d7-a421-724a2e1bece0_Tag">
    <vt:lpwstr>10, 3, 0, 1</vt:lpwstr>
  </property>
  <property fmtid="{D5CDD505-2E9C-101B-9397-08002B2CF9AE}" pid="10" name="MSIP_Label_66b5d990-821a-4d41-b503-280f184b2126_Enabled">
    <vt:lpwstr>true</vt:lpwstr>
  </property>
  <property fmtid="{D5CDD505-2E9C-101B-9397-08002B2CF9AE}" pid="11" name="MSIP_Label_66b5d990-821a-4d41-b503-280f184b2126_SetDate">
    <vt:lpwstr>2026-04-07T11:47:58Z</vt:lpwstr>
  </property>
  <property fmtid="{D5CDD505-2E9C-101B-9397-08002B2CF9AE}" pid="12" name="MSIP_Label_66b5d990-821a-4d41-b503-280f184b2126_Method">
    <vt:lpwstr>Privileged</vt:lpwstr>
  </property>
  <property fmtid="{D5CDD505-2E9C-101B-9397-08002B2CF9AE}" pid="13" name="MSIP_Label_66b5d990-821a-4d41-b503-280f184b2126_Name">
    <vt:lpwstr>ALL-Publiczne</vt:lpwstr>
  </property>
  <property fmtid="{D5CDD505-2E9C-101B-9397-08002B2CF9AE}" pid="14" name="MSIP_Label_66b5d990-821a-4d41-b503-280f184b2126_SiteId">
    <vt:lpwstr>e9895a11-04dc-4848-aa12-7fca9faefb60</vt:lpwstr>
  </property>
  <property fmtid="{D5CDD505-2E9C-101B-9397-08002B2CF9AE}" pid="15" name="MSIP_Label_66b5d990-821a-4d41-b503-280f184b2126_ActionId">
    <vt:lpwstr>84158dbc-b421-49a8-afb7-339eb46fbf4d</vt:lpwstr>
  </property>
  <property fmtid="{D5CDD505-2E9C-101B-9397-08002B2CF9AE}" pid="16" name="MSIP_Label_66b5d990-821a-4d41-b503-280f184b2126_ContentBits">
    <vt:lpwstr>0</vt:lpwstr>
  </property>
  <property fmtid="{D5CDD505-2E9C-101B-9397-08002B2CF9AE}" pid="17" name="MSIP_Label_66b5d990-821a-4d41-b503-280f184b2126_Tag">
    <vt:lpwstr>10, 0, 1, 1</vt:lpwstr>
  </property>
</Properties>
</file>