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8" r:id="rId1"/>
  </p:sldMasterIdLst>
  <p:notesMasterIdLst>
    <p:notesMasterId r:id="rId29"/>
  </p:notesMasterIdLst>
  <p:sldIdLst>
    <p:sldId id="450" r:id="rId2"/>
    <p:sldId id="506" r:id="rId3"/>
    <p:sldId id="500" r:id="rId4"/>
    <p:sldId id="501" r:id="rId5"/>
    <p:sldId id="502" r:id="rId6"/>
    <p:sldId id="504" r:id="rId7"/>
    <p:sldId id="478" r:id="rId8"/>
    <p:sldId id="503" r:id="rId9"/>
    <p:sldId id="479" r:id="rId10"/>
    <p:sldId id="480" r:id="rId11"/>
    <p:sldId id="481" r:id="rId12"/>
    <p:sldId id="482" r:id="rId13"/>
    <p:sldId id="483" r:id="rId14"/>
    <p:sldId id="484" r:id="rId15"/>
    <p:sldId id="485" r:id="rId16"/>
    <p:sldId id="486" r:id="rId17"/>
    <p:sldId id="487" r:id="rId18"/>
    <p:sldId id="488" r:id="rId19"/>
    <p:sldId id="489" r:id="rId20"/>
    <p:sldId id="490" r:id="rId21"/>
    <p:sldId id="492" r:id="rId22"/>
    <p:sldId id="494" r:id="rId23"/>
    <p:sldId id="495" r:id="rId24"/>
    <p:sldId id="496" r:id="rId25"/>
    <p:sldId id="505" r:id="rId26"/>
    <p:sldId id="472" r:id="rId27"/>
    <p:sldId id="471" r:id="rId2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E9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Styl pośredni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33" d="100"/>
        <a:sy n="33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09A5D0-96F2-48CB-BC55-BE44ACE6466C}" type="datetimeFigureOut">
              <a:rPr lang="pl-PL" smtClean="0"/>
              <a:pPr/>
              <a:t>2016-06-14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51E89F-DB85-40D6-9250-145E54BD44B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00716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928494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27474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01621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27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7405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262B1-9034-4446-96DA-AB081E135855}" type="datetime1">
              <a:rPr lang="pl-PL" smtClean="0"/>
              <a:pPr/>
              <a:t>2016-06-14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Prostokąt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CB8BA-9A7F-4745-BAAF-634F02797926}" type="datetime1">
              <a:rPr lang="pl-PL" smtClean="0"/>
              <a:pPr/>
              <a:t>2016-06-14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Prostokąt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70C48-9844-463C-BF92-9898AF26ADB5}" type="datetime1">
              <a:rPr lang="pl-PL" smtClean="0"/>
              <a:pPr/>
              <a:t>2016-06-14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ytuł, zawartość i 2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daty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514EC91-0C6A-4C0F-8F59-FBC4E44C071D}" type="datetime1">
              <a:rPr lang="pl-PL" altLang="pl-PL" smtClean="0"/>
              <a:pPr/>
              <a:t>2016-06-14</a:t>
            </a:fld>
            <a:endParaRPr lang="pl-PL" altLang="pl-PL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DFBDD2E-0A89-4F6F-B71E-D6B8232A855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18113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CE715-773A-4645-91E5-A19CF24039F8}" type="datetime1">
              <a:rPr lang="pl-PL" smtClean="0"/>
              <a:pPr/>
              <a:t>2016-06-14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2DF66-CC3E-4345-A033-8889B00AD358}" type="datetime1">
              <a:rPr lang="pl-PL" smtClean="0"/>
              <a:pPr/>
              <a:t>2016-06-14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7BA0A-2E53-42F0-91C2-72C51273766E}" type="datetime1">
              <a:rPr lang="pl-PL" smtClean="0"/>
              <a:pPr/>
              <a:t>2016-06-14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EEDA6-7455-460B-A7C5-B64500075FA9}" type="datetime1">
              <a:rPr lang="pl-PL" smtClean="0"/>
              <a:pPr/>
              <a:t>2016-06-14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8D18-35FF-4199-9397-FAD64E71CB21}" type="datetime1">
              <a:rPr lang="pl-PL" smtClean="0"/>
              <a:pPr/>
              <a:t>2016-06-14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E76A0-DA6A-455D-B3B7-2BFE7DC48108}" type="datetime1">
              <a:rPr lang="pl-PL" smtClean="0"/>
              <a:pPr/>
              <a:t>2016-06-14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9E40C-A826-44D2-AAAA-1FA3CD1B0891}" type="datetime1">
              <a:rPr lang="pl-PL" smtClean="0"/>
              <a:pPr/>
              <a:t>2016-06-14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2" name="Prostokąt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6BD04E77-D390-4F8D-BB20-1A715EC0E04D}" type="datetime1">
              <a:rPr lang="pl-PL" smtClean="0"/>
              <a:pPr/>
              <a:t>2016-06-14</a:t>
            </a:fld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Prostokąt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616A705-3644-404D-A38B-2FDD57A42C3E}" type="datetime1">
              <a:rPr lang="pl-PL" smtClean="0"/>
              <a:pPr/>
              <a:t>2016-06-14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  <p:sldLayoutId id="2147483840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884" y="2492896"/>
            <a:ext cx="9144000" cy="1080120"/>
          </a:xfrm>
        </p:spPr>
        <p:txBody>
          <a:bodyPr anchor="ctr">
            <a:normAutofit fontScale="90000"/>
          </a:bodyPr>
          <a:lstStyle/>
          <a:p>
            <a:pPr algn="ctr">
              <a:tabLst>
                <a:tab pos="2333625" algn="l"/>
              </a:tabLst>
            </a:pPr>
            <a:r>
              <a:rPr lang="pl-PL" altLang="pl-PL" sz="3200" b="1" dirty="0" smtClean="0">
                <a:latin typeface="Arial Black" panose="020B0A04020102020204" pitchFamily="34" charset="0"/>
              </a:rPr>
              <a:t>TEMAT 2: </a:t>
            </a: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3200" b="1" dirty="0" smtClean="0"/>
              <a:t>Jednostki Operacyjno – Techniczne </a:t>
            </a:r>
            <a:br>
              <a:rPr lang="pl-PL" altLang="pl-PL" sz="3200" b="1" dirty="0" smtClean="0"/>
            </a:br>
            <a:r>
              <a:rPr lang="pl-PL" altLang="pl-PL" sz="3200" dirty="0" smtClean="0"/>
              <a:t>Ochotniczych Straży Pożarnych </a:t>
            </a:r>
            <a:endParaRPr lang="pl-PL" altLang="pl-PL" sz="3200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436097" y="5301208"/>
            <a:ext cx="3707904" cy="770998"/>
          </a:xfrm>
        </p:spPr>
        <p:txBody>
          <a:bodyPr/>
          <a:lstStyle/>
          <a:p>
            <a:r>
              <a:rPr lang="pl-PL" altLang="pl-PL" sz="1600" b="1" i="1" dirty="0" smtClean="0"/>
              <a:t>autorzy:   	Paweł Wołoszyn</a:t>
            </a:r>
          </a:p>
          <a:p>
            <a:r>
              <a:rPr lang="pl-PL" altLang="pl-PL" sz="3200" dirty="0" smtClean="0"/>
              <a:t>	</a:t>
            </a:r>
            <a:r>
              <a:rPr lang="pl-PL" altLang="pl-PL" sz="1600" b="1" i="1" dirty="0" smtClean="0"/>
              <a:t>Robert  Garczewski </a:t>
            </a:r>
            <a:endParaRPr lang="pl-PL" altLang="pl-PL" sz="3200" b="1" i="1" dirty="0"/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16" y="152494"/>
            <a:ext cx="1368152" cy="1557001"/>
          </a:xfrm>
          <a:prstGeom prst="rect">
            <a:avLst/>
          </a:prstGeom>
        </p:spPr>
      </p:pic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2025948" y="404769"/>
            <a:ext cx="6984776" cy="936104"/>
          </a:xfrm>
          <a:prstGeom prst="rect">
            <a:avLst/>
          </a:prstGeom>
        </p:spPr>
        <p:txBody>
          <a:bodyPr vert="horz" lIns="91440" tIns="0" rIns="45720" bIns="0" rtlCol="0" anchor="ctr">
            <a:normAutofit fontScale="925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700" b="1" kern="1200">
                <a:solidFill>
                  <a:schemeClr val="accent1">
                    <a:satMod val="150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tabLst>
                <a:tab pos="2333625" algn="l"/>
              </a:tabLst>
            </a:pPr>
            <a:r>
              <a:rPr lang="pl-PL" altLang="pl-PL" sz="3600" dirty="0" smtClean="0"/>
              <a:t>    SZKOLENIE  NACZELNIKÓW  OSP</a:t>
            </a:r>
            <a:endParaRPr lang="pl-PL" altLang="pl-PL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484784"/>
            <a:ext cx="8929718" cy="5112567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l-PL" sz="3600" b="1" dirty="0" smtClean="0"/>
              <a:t>	</a:t>
            </a:r>
          </a:p>
          <a:p>
            <a:pPr algn="just">
              <a:buNone/>
            </a:pPr>
            <a:r>
              <a:rPr lang="pl-PL" sz="3600" b="1" dirty="0" smtClean="0"/>
              <a:t>	</a:t>
            </a:r>
            <a:r>
              <a:rPr lang="pl-PL" sz="2800" b="1" dirty="0" smtClean="0"/>
              <a:t>Kategoryzacja JOT pozwoli także na ocenę zabezpieczenia terenu (gminy, powiatu) przez aktualnie działające OSP oraz niezbędnych potrzeb dot. ilości i wyposażenia OSP w stosunku do potencjalnych zadań tych jednostek przy przewidywanym maksymalnym zagrożeniu</a:t>
            </a:r>
            <a:endParaRPr lang="pl-PL" sz="3600" b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10</a:t>
            </a:fld>
            <a:endParaRPr lang="pl-PL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61937"/>
            <a:ext cx="988324" cy="1124744"/>
          </a:xfrm>
          <a:prstGeom prst="rect">
            <a:avLst/>
          </a:prstGeom>
        </p:spPr>
      </p:pic>
      <p:sp>
        <p:nvSpPr>
          <p:cNvPr id="8" name="pole tekstowe 7"/>
          <p:cNvSpPr txBox="1"/>
          <p:nvPr/>
        </p:nvSpPr>
        <p:spPr>
          <a:xfrm>
            <a:off x="2195736" y="485718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 smtClean="0">
                <a:solidFill>
                  <a:srgbClr val="FFC000"/>
                </a:solidFill>
              </a:rPr>
              <a:t>Kategoryzacja JOT OSP</a:t>
            </a:r>
            <a:endParaRPr lang="pl-PL" sz="28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14282" y="1556792"/>
            <a:ext cx="8715436" cy="4968552"/>
          </a:xfrm>
        </p:spPr>
        <p:txBody>
          <a:bodyPr/>
          <a:lstStyle/>
          <a:p>
            <a:pPr algn="just">
              <a:buNone/>
            </a:pPr>
            <a:r>
              <a:rPr lang="pl-PL" sz="3600" b="1" dirty="0" smtClean="0"/>
              <a:t>	</a:t>
            </a:r>
          </a:p>
          <a:p>
            <a:pPr algn="just">
              <a:buNone/>
            </a:pPr>
            <a:r>
              <a:rPr lang="pl-PL" sz="3600" b="1" dirty="0" smtClean="0"/>
              <a:t>	</a:t>
            </a:r>
            <a:r>
              <a:rPr lang="pl-PL" sz="2800" b="1" dirty="0" smtClean="0"/>
              <a:t>Umożliwi to przyjęcie w planach ratowniczych określonego szczebla (gminy, powiatu) docelowej kategorii JOT w poszczególnych OSP i działanie mające na celu faktyczne uzyskanie tej kategorii.</a:t>
            </a:r>
            <a:br>
              <a:rPr lang="pl-PL" sz="2800" b="1" dirty="0" smtClean="0"/>
            </a:br>
            <a:endParaRPr lang="pl-PL" sz="2800" b="1" dirty="0" smtClean="0"/>
          </a:p>
          <a:p>
            <a:pPr algn="just">
              <a:buNone/>
            </a:pPr>
            <a:r>
              <a:rPr lang="pl-PL" sz="2800" b="1" dirty="0" smtClean="0"/>
              <a:t>	Wytyczne dotyczą Ochotniczych Straży Pożarnych zrzeszonych w Związku OSP RP.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11</a:t>
            </a:fld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67653"/>
            <a:ext cx="1008112" cy="1147264"/>
          </a:xfrm>
          <a:prstGeom prst="rect">
            <a:avLst/>
          </a:prstGeom>
        </p:spPr>
      </p:pic>
      <p:sp>
        <p:nvSpPr>
          <p:cNvPr id="7" name="pole tekstowe 6"/>
          <p:cNvSpPr txBox="1"/>
          <p:nvPr/>
        </p:nvSpPr>
        <p:spPr>
          <a:xfrm>
            <a:off x="2195736" y="485718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 smtClean="0">
                <a:solidFill>
                  <a:srgbClr val="FFC000"/>
                </a:solidFill>
              </a:rPr>
              <a:t>Kategoryzacja JOT OSP</a:t>
            </a:r>
            <a:endParaRPr lang="pl-PL" sz="28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14282" y="1556792"/>
            <a:ext cx="8715436" cy="4968551"/>
          </a:xfrm>
        </p:spPr>
        <p:txBody>
          <a:bodyPr>
            <a:normAutofit fontScale="92500"/>
          </a:bodyPr>
          <a:lstStyle/>
          <a:p>
            <a:pPr lvl="0" algn="just"/>
            <a:r>
              <a:rPr lang="pl-PL" sz="3500" b="1" dirty="0" smtClean="0"/>
              <a:t>czas dysponowania </a:t>
            </a:r>
            <a:r>
              <a:rPr lang="pl-PL" sz="2600" b="1" dirty="0" smtClean="0"/>
              <a:t>– czas ustalony w gminnym lub powiatowym planie ratowniczym liczony w minutach od zadysponowania do wyjazdu zadysponowanych załóg.</a:t>
            </a:r>
            <a:br>
              <a:rPr lang="pl-PL" sz="2600" b="1" dirty="0" smtClean="0"/>
            </a:br>
            <a:endParaRPr lang="pl-PL" sz="2600" b="1" dirty="0" smtClean="0"/>
          </a:p>
          <a:p>
            <a:pPr lvl="0" algn="just"/>
            <a:r>
              <a:rPr lang="pl-PL" sz="3500" b="1" dirty="0" smtClean="0"/>
              <a:t>działania zabezpieczające </a:t>
            </a:r>
            <a:r>
              <a:rPr lang="pl-PL" sz="2600" b="1" dirty="0" smtClean="0"/>
              <a:t>– czynności nie związane bezpośrednio z działaniami ratowniczymi likwidującymi skutek zdarzenia lecz uprzedzające zdarzenie lub ograniczające pośrednio jego skutki np. monitorowanie terenu, oznakowanie i oświetlenie terenu zagrożonego, poszukiwanie osób zaginionych, informowanie ludności itp., a także różne formy ochrony ludności i pomocy humanitarnej.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12</a:t>
            </a:fld>
            <a:endParaRPr lang="pl-PL"/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23854"/>
            <a:ext cx="1008112" cy="1147264"/>
          </a:xfrm>
          <a:prstGeom prst="rect">
            <a:avLst/>
          </a:prstGeom>
        </p:spPr>
      </p:pic>
      <p:sp>
        <p:nvSpPr>
          <p:cNvPr id="7" name="pole tekstowe 6"/>
          <p:cNvSpPr txBox="1"/>
          <p:nvPr/>
        </p:nvSpPr>
        <p:spPr>
          <a:xfrm>
            <a:off x="2195736" y="485718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 smtClean="0">
                <a:solidFill>
                  <a:srgbClr val="FFC000"/>
                </a:solidFill>
              </a:rPr>
              <a:t>Kategoryzacja JOT OSP</a:t>
            </a:r>
            <a:endParaRPr lang="pl-PL" sz="28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373216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pl-PL" sz="2400" b="1" dirty="0" smtClean="0"/>
              <a:t>własny teren chroniony – teren, na którym JOT zobowiązana jest podjąć działania z dyspozycji własnej lub uprawnionego ośrodka dyspozycyjnego</a:t>
            </a:r>
          </a:p>
          <a:p>
            <a:pPr lvl="0"/>
            <a:endParaRPr lang="pl-PL" sz="2400" b="1" dirty="0" smtClean="0"/>
          </a:p>
          <a:p>
            <a:pPr lvl="0"/>
            <a:r>
              <a:rPr lang="pl-PL" sz="2400" b="1" dirty="0" smtClean="0"/>
              <a:t>sekcja – zespół członków czynnych OSP powołanych do JOT liczący 10 osób</a:t>
            </a:r>
          </a:p>
          <a:p>
            <a:pPr lvl="0"/>
            <a:endParaRPr lang="pl-PL" sz="2400" b="1" dirty="0" smtClean="0"/>
          </a:p>
          <a:p>
            <a:pPr lvl="0"/>
            <a:r>
              <a:rPr lang="pl-PL" sz="2400" b="1" dirty="0" smtClean="0"/>
              <a:t>pluton – pododdział składający się z 2-3 sekcji</a:t>
            </a:r>
          </a:p>
          <a:p>
            <a:pPr lvl="0"/>
            <a:endParaRPr lang="pl-PL" sz="2400" b="1" dirty="0" smtClean="0"/>
          </a:p>
          <a:p>
            <a:pPr lvl="0"/>
            <a:r>
              <a:rPr lang="pl-PL" sz="2400" b="1" dirty="0" smtClean="0"/>
              <a:t>załoga – normatywna obsada osobowa samochodu (pojazdu, środka transportu)</a:t>
            </a:r>
          </a:p>
          <a:p>
            <a:pPr lvl="0"/>
            <a:endParaRPr lang="pl-PL" sz="2400" b="1" dirty="0" smtClean="0"/>
          </a:p>
          <a:p>
            <a:pPr lvl="0"/>
            <a:r>
              <a:rPr lang="pl-PL" sz="2400" b="1" dirty="0" smtClean="0"/>
              <a:t>ratownik OSP – członek OSP powołany do JOT posiadający niezbędne wyszkolenie oraz badania lekarskie, a także ubezpieczenie od następstw nieszczęśliwych wypadków w czasie wykonywania zadań statutowych.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13</a:t>
            </a:fld>
            <a:endParaRPr lang="pl-PL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6632"/>
            <a:ext cx="1051598" cy="1196752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2195736" y="485718"/>
            <a:ext cx="4176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 smtClean="0">
                <a:solidFill>
                  <a:srgbClr val="FFC000"/>
                </a:solidFill>
              </a:rPr>
              <a:t>Kategoryzacja JOT OSP</a:t>
            </a:r>
            <a:endParaRPr lang="pl-PL" sz="28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628800"/>
            <a:ext cx="8929718" cy="5229200"/>
          </a:xfrm>
        </p:spPr>
        <p:txBody>
          <a:bodyPr>
            <a:normAutofit/>
          </a:bodyPr>
          <a:lstStyle/>
          <a:p>
            <a:r>
              <a:rPr lang="pl-PL" sz="2000" b="1" dirty="0" smtClean="0"/>
              <a:t>Kategoria I – JOT zdolna do podjęcia w czasie </a:t>
            </a:r>
            <a:br>
              <a:rPr lang="pl-PL" sz="2000" b="1" dirty="0" smtClean="0"/>
            </a:br>
            <a:r>
              <a:rPr lang="pl-PL" sz="2000" b="1" dirty="0" smtClean="0"/>
              <a:t>dysponowania do 5 min.  n/w działań:</a:t>
            </a:r>
            <a:br>
              <a:rPr lang="pl-PL" sz="2000" b="1" dirty="0" smtClean="0"/>
            </a:br>
            <a:endParaRPr lang="pl-PL" sz="2000" b="1" dirty="0" smtClean="0"/>
          </a:p>
          <a:p>
            <a:pPr lvl="1">
              <a:buClrTx/>
            </a:pPr>
            <a:r>
              <a:rPr lang="pl-PL" sz="2000" b="1" dirty="0" smtClean="0"/>
              <a:t>działania ratownicze w czasie pożarów</a:t>
            </a:r>
          </a:p>
          <a:p>
            <a:pPr lvl="1">
              <a:buClrTx/>
            </a:pPr>
            <a:r>
              <a:rPr lang="pl-PL" sz="2000" b="1" dirty="0" smtClean="0"/>
              <a:t>działania ratownicze w czasie katastrof, wypadków i awarii technicznych, szczególnie komunikacyjnych</a:t>
            </a:r>
          </a:p>
          <a:p>
            <a:pPr lvl="1">
              <a:buClrTx/>
            </a:pPr>
            <a:r>
              <a:rPr lang="pl-PL" sz="2000" b="1" dirty="0" smtClean="0"/>
              <a:t>działania ratownicze w czasie jednego z n/w zagrożeń:</a:t>
            </a:r>
          </a:p>
          <a:p>
            <a:pPr lvl="2">
              <a:buClrTx/>
            </a:pPr>
            <a:r>
              <a:rPr lang="pl-PL" sz="2000" b="1" dirty="0" smtClean="0"/>
              <a:t>zagrożenia powodziowego i wodnego</a:t>
            </a:r>
          </a:p>
          <a:p>
            <a:pPr lvl="2">
              <a:buClrTx/>
            </a:pPr>
            <a:r>
              <a:rPr lang="pl-PL" sz="2000" b="1" dirty="0" smtClean="0"/>
              <a:t>zagrożenia chemicznego i ekologicznego</a:t>
            </a:r>
          </a:p>
          <a:p>
            <a:pPr lvl="1">
              <a:buClrTx/>
            </a:pPr>
            <a:r>
              <a:rPr lang="pl-PL" sz="2000" b="1" dirty="0" smtClean="0"/>
              <a:t>udzielenie zgodnie z obowiązującymi procedurami pierwszej </a:t>
            </a:r>
            <a:br>
              <a:rPr lang="pl-PL" sz="2000" b="1" dirty="0" smtClean="0"/>
            </a:br>
            <a:r>
              <a:rPr lang="pl-PL" sz="2000" b="1" dirty="0" smtClean="0"/>
              <a:t>pomocy medycznej</a:t>
            </a:r>
          </a:p>
          <a:p>
            <a:pPr lvl="1">
              <a:buClrTx/>
            </a:pPr>
            <a:r>
              <a:rPr lang="pl-PL" sz="2000" b="1" dirty="0" smtClean="0"/>
              <a:t>działania zabezpieczające w czasie innych działań ratowniczych</a:t>
            </a:r>
            <a:br>
              <a:rPr lang="pl-PL" sz="2000" b="1" dirty="0" smtClean="0"/>
            </a:br>
            <a:endParaRPr lang="pl-PL" sz="2000" b="1" dirty="0" smtClean="0"/>
          </a:p>
          <a:p>
            <a:r>
              <a:rPr lang="pl-PL" sz="2000" b="1" dirty="0" smtClean="0"/>
              <a:t>JOT w sile plutonu z własnym obszarem chronionym </a:t>
            </a:r>
            <a:br>
              <a:rPr lang="pl-PL" sz="2000" b="1" dirty="0" smtClean="0"/>
            </a:br>
            <a:r>
              <a:rPr lang="pl-PL" sz="2000" b="1" dirty="0" smtClean="0"/>
              <a:t>obejmującym teren powiatu</a:t>
            </a:r>
            <a:r>
              <a:rPr lang="pl-PL" sz="2000" dirty="0" smtClean="0"/>
              <a:t>.</a:t>
            </a:r>
            <a:endParaRPr lang="pl-PL" sz="20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14</a:t>
            </a:fld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1008112" cy="1147264"/>
          </a:xfrm>
          <a:prstGeom prst="rect">
            <a:avLst/>
          </a:prstGeom>
        </p:spPr>
      </p:pic>
      <p:sp>
        <p:nvSpPr>
          <p:cNvPr id="7" name="pole tekstowe 6"/>
          <p:cNvSpPr txBox="1"/>
          <p:nvPr/>
        </p:nvSpPr>
        <p:spPr>
          <a:xfrm>
            <a:off x="2195736" y="485718"/>
            <a:ext cx="38884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 smtClean="0">
                <a:solidFill>
                  <a:srgbClr val="FFC000"/>
                </a:solidFill>
              </a:rPr>
              <a:t>Kategoryzacja JOT OSP</a:t>
            </a:r>
            <a:endParaRPr lang="pl-PL" sz="28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184575"/>
          </a:xfrm>
        </p:spPr>
        <p:txBody>
          <a:bodyPr>
            <a:normAutofit/>
          </a:bodyPr>
          <a:lstStyle/>
          <a:p>
            <a:r>
              <a:rPr lang="pl-PL" sz="2600" b="1" dirty="0" smtClean="0"/>
              <a:t>Kategoria II – JOT zdolna do podjęcia w czasie dysponowania do 5 min. n/w działań:</a:t>
            </a:r>
          </a:p>
          <a:p>
            <a:pPr>
              <a:buNone/>
            </a:pPr>
            <a:endParaRPr lang="pl-PL" sz="2600" b="1" dirty="0" smtClean="0"/>
          </a:p>
          <a:p>
            <a:pPr>
              <a:buClrTx/>
            </a:pPr>
            <a:r>
              <a:rPr lang="pl-PL" sz="2600" b="1" dirty="0" smtClean="0"/>
              <a:t>działania ratownicze w czasie pożarów</a:t>
            </a:r>
          </a:p>
          <a:p>
            <a:pPr>
              <a:buClrTx/>
            </a:pPr>
            <a:r>
              <a:rPr lang="pl-PL" sz="2600" b="1" dirty="0" smtClean="0"/>
              <a:t>działania ratownicze w czasie katastrof, wypadków i awarii technicznych, szczególnie komunikacyjnych</a:t>
            </a:r>
          </a:p>
          <a:p>
            <a:pPr lvl="0">
              <a:buClrTx/>
            </a:pPr>
            <a:r>
              <a:rPr lang="pl-PL" sz="2600" b="1" dirty="0" smtClean="0"/>
              <a:t>udzielanie zgodnie z obowiązującymi procedurami pierwszej pomocy medycznej</a:t>
            </a:r>
          </a:p>
          <a:p>
            <a:pPr lvl="0">
              <a:buClrTx/>
            </a:pPr>
            <a:r>
              <a:rPr lang="pl-PL" sz="2600" b="1" dirty="0" smtClean="0"/>
              <a:t>działania zabezpieczające w czasie innych działań ratowniczych</a:t>
            </a:r>
          </a:p>
          <a:p>
            <a:pPr>
              <a:buClrTx/>
            </a:pPr>
            <a:r>
              <a:rPr lang="pl-PL" sz="2600" b="1" dirty="0" smtClean="0"/>
              <a:t>JOT w sile plutonu z własnym obszarem chronionym obejmującym teren powiatu.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15</a:t>
            </a:fld>
            <a:endParaRPr lang="pl-PL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1008112" cy="1147264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2195736" y="485718"/>
            <a:ext cx="4032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 smtClean="0">
                <a:solidFill>
                  <a:srgbClr val="FFC000"/>
                </a:solidFill>
              </a:rPr>
              <a:t>Kategoryzacja JOT OSP</a:t>
            </a:r>
            <a:endParaRPr lang="pl-PL" sz="28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5040560"/>
          </a:xfrm>
        </p:spPr>
        <p:txBody>
          <a:bodyPr>
            <a:normAutofit/>
          </a:bodyPr>
          <a:lstStyle/>
          <a:p>
            <a:r>
              <a:rPr lang="pl-PL" sz="2400" b="1" dirty="0" smtClean="0"/>
              <a:t>Kategoria III – JOT zdolna do podjęcia w czasie dysponowania do 5 min. n/w działań:</a:t>
            </a:r>
          </a:p>
          <a:p>
            <a:endParaRPr lang="pl-PL" sz="2400" b="1" dirty="0" smtClean="0"/>
          </a:p>
          <a:p>
            <a:pPr lvl="0">
              <a:buClrTx/>
            </a:pPr>
            <a:r>
              <a:rPr lang="pl-PL" sz="2400" b="1" dirty="0" smtClean="0"/>
              <a:t>działania ratownicze w czasie pożarów</a:t>
            </a:r>
          </a:p>
          <a:p>
            <a:pPr lvl="0">
              <a:buClrTx/>
            </a:pPr>
            <a:r>
              <a:rPr lang="pl-PL" sz="2400" b="1" dirty="0" smtClean="0"/>
              <a:t>udzielanie zgodnie z obowiązującymi procedurami pierwszej pomocy medycznej</a:t>
            </a:r>
          </a:p>
          <a:p>
            <a:pPr lvl="0">
              <a:buClrTx/>
            </a:pPr>
            <a:r>
              <a:rPr lang="pl-PL" sz="2400" b="1" dirty="0" smtClean="0"/>
              <a:t>czynności zabezpieczające w czasie innych działań ratowniczych</a:t>
            </a:r>
          </a:p>
          <a:p>
            <a:pPr>
              <a:buClrTx/>
            </a:pPr>
            <a:r>
              <a:rPr lang="pl-PL" sz="2400" b="1" dirty="0" smtClean="0"/>
              <a:t>JOT w sile sekcji z własnym obszarem chronionym obejmującym teren gminy</a:t>
            </a:r>
            <a:endParaRPr lang="pl-PL" sz="2400" b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16</a:t>
            </a:fld>
            <a:endParaRPr lang="pl-PL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73614"/>
            <a:ext cx="1080120" cy="1229211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2195736" y="485718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 smtClean="0">
                <a:solidFill>
                  <a:srgbClr val="FFC000"/>
                </a:solidFill>
              </a:rPr>
              <a:t>Kategoryzacja JOT OSP</a:t>
            </a:r>
            <a:endParaRPr lang="pl-PL" sz="28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184576"/>
          </a:xfrm>
        </p:spPr>
        <p:txBody>
          <a:bodyPr>
            <a:normAutofit/>
          </a:bodyPr>
          <a:lstStyle/>
          <a:p>
            <a:endParaRPr lang="pl-PL" dirty="0" smtClean="0"/>
          </a:p>
          <a:p>
            <a:r>
              <a:rPr lang="pl-PL" sz="2600" b="1" dirty="0" smtClean="0"/>
              <a:t>Kategoria IV – JOT w OSP lokalnego działania zdolna do podjęcia w czasie dysponowania do 10 min. ograniczonych działań ratowniczych w czasie pożarów oraz ograniczonych działań zabezpieczających.</a:t>
            </a:r>
            <a:br>
              <a:rPr lang="pl-PL" sz="2600" b="1" dirty="0" smtClean="0"/>
            </a:br>
            <a:endParaRPr lang="pl-PL" sz="2600" b="1" dirty="0" smtClean="0"/>
          </a:p>
          <a:p>
            <a:pPr>
              <a:buNone/>
            </a:pPr>
            <a:r>
              <a:rPr lang="pl-PL" sz="2600" b="1" dirty="0" smtClean="0"/>
              <a:t>	JOT w sile sekcji z własnym obszarem chronionym obejmującym teren miejscowości będącej siedzibą OSP.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17</a:t>
            </a:fld>
            <a:endParaRPr lang="pl-PL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63621"/>
            <a:ext cx="1080120" cy="1229211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2195736" y="485718"/>
            <a:ext cx="4032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 smtClean="0">
                <a:solidFill>
                  <a:srgbClr val="FFC000"/>
                </a:solidFill>
              </a:rPr>
              <a:t>Kategoryzacja JOT OSP</a:t>
            </a:r>
            <a:endParaRPr lang="pl-PL" sz="28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5040560"/>
          </a:xfrm>
        </p:spPr>
        <p:txBody>
          <a:bodyPr/>
          <a:lstStyle/>
          <a:p>
            <a:pPr>
              <a:buNone/>
            </a:pPr>
            <a:r>
              <a:rPr lang="pl-PL" dirty="0" smtClean="0"/>
              <a:t> </a:t>
            </a:r>
          </a:p>
          <a:p>
            <a:r>
              <a:rPr lang="pl-PL" b="1" dirty="0" smtClean="0"/>
              <a:t>JOT specjalistyczna – przygotowana do specjalistycznych działań ratowniczych i zabezpieczających w czasie klęsk żywiołowych, katastrof, awarii i innych zagrożeń.</a:t>
            </a:r>
            <a:endParaRPr lang="pl-PL" b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18</a:t>
            </a:fld>
            <a:endParaRPr lang="pl-PL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73614"/>
            <a:ext cx="1080120" cy="1229211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2195736" y="485718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 smtClean="0">
                <a:solidFill>
                  <a:srgbClr val="FFC000"/>
                </a:solidFill>
              </a:rPr>
              <a:t>Kategoryzacja JOT OSP</a:t>
            </a:r>
            <a:endParaRPr lang="pl-PL" sz="28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1520" y="-171400"/>
            <a:ext cx="9900592" cy="1651584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> </a:t>
            </a:r>
            <a:br>
              <a:rPr lang="pl-PL" dirty="0" smtClean="0"/>
            </a:br>
            <a:r>
              <a:rPr lang="pl-PL" u="sng" dirty="0" smtClean="0"/>
              <a:t>Wymogi organizacyjno-techniczne poszczególnych kategorii JOT</a:t>
            </a:r>
            <a:r>
              <a:rPr lang="pl-PL" dirty="0" smtClean="0"/>
              <a:t>.</a:t>
            </a:r>
            <a:br>
              <a:rPr lang="pl-PL" dirty="0" smtClean="0"/>
            </a:br>
            <a:endParaRPr lang="pl-PL" dirty="0"/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idx="1"/>
          </p:nvPr>
        </p:nvGraphicFramePr>
        <p:xfrm>
          <a:off x="-5278" y="1412776"/>
          <a:ext cx="9113782" cy="544522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00814"/>
                <a:gridCol w="864096"/>
                <a:gridCol w="1224136"/>
                <a:gridCol w="1512168"/>
                <a:gridCol w="1512168"/>
                <a:gridCol w="1152128"/>
                <a:gridCol w="1440160"/>
                <a:gridCol w="1008112"/>
              </a:tblGrid>
              <a:tr h="1374014"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Lp.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Kategoria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Zakres działań-rodzaj ratownictwa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Stan osobowy JOT- </a:t>
                      </a:r>
                    </a:p>
                    <a:p>
                      <a:r>
                        <a:rPr kumimoji="0" lang="pl-PL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 tym dowódcy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Normatywne wyposażenie </a:t>
                      </a:r>
                      <a:br>
                        <a:rPr kumimoji="0" lang="pl-PL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pl-PL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 środki transportu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Normatyw wyszkolenia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Normatyw</a:t>
                      </a:r>
                      <a:r>
                        <a:rPr kumimoji="0" lang="pl-PL" sz="12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pl-PL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łączności </a:t>
                      </a:r>
                      <a:br>
                        <a:rPr kumimoji="0" lang="pl-PL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pl-PL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kumimoji="0" lang="pl-PL" sz="12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pl-PL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alarmowania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Uwagi</a:t>
                      </a:r>
                      <a:endParaRPr lang="pl-PL" sz="1200" dirty="0"/>
                    </a:p>
                  </a:txBody>
                  <a:tcPr/>
                </a:tc>
              </a:tr>
              <a:tr h="4071210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 smtClean="0"/>
                        <a:t>1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 smtClean="0"/>
                        <a:t>I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pl-PL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1) działania ratownicze podczas pożarów</a:t>
                      </a:r>
                    </a:p>
                    <a:p>
                      <a:pPr algn="l"/>
                      <a:r>
                        <a:rPr kumimoji="0" lang="pl-PL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2) ratownictwo techniczne </a:t>
                      </a:r>
                    </a:p>
                    <a:p>
                      <a:pPr algn="l"/>
                      <a:r>
                        <a:rPr kumimoji="0" lang="pl-PL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 komunikacyjne</a:t>
                      </a:r>
                    </a:p>
                    <a:p>
                      <a:pPr algn="l"/>
                      <a:r>
                        <a:rPr kumimoji="0" lang="pl-PL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3) ratownictwo medyczne</a:t>
                      </a:r>
                    </a:p>
                    <a:p>
                      <a:pPr algn="l"/>
                      <a:r>
                        <a:rPr kumimoji="0" lang="pl-PL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4) minimum jeden </a:t>
                      </a:r>
                    </a:p>
                    <a:p>
                      <a:pPr algn="l"/>
                      <a:r>
                        <a:rPr kumimoji="0" lang="pl-PL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 pozostałych rodzajów ratownictwa</a:t>
                      </a:r>
                    </a:p>
                    <a:p>
                      <a:pPr algn="l"/>
                      <a:r>
                        <a:rPr kumimoji="0" lang="pl-PL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5) działania zabezpieczające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 ratowników OSP </a:t>
                      </a:r>
                      <a:br>
                        <a:rPr kumimoji="0" lang="pl-PL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pl-PL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 tym: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kumimoji="0" lang="pl-PL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naczelnik i </a:t>
                      </a:r>
                      <a:br>
                        <a:rPr kumimoji="0" lang="pl-PL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pl-PL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z-ca</a:t>
                      </a:r>
                      <a:r>
                        <a:rPr kumimoji="0" lang="pl-PL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pl-PL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naczelnika</a:t>
                      </a:r>
                    </a:p>
                    <a:p>
                      <a:r>
                        <a:rPr kumimoji="0" lang="pl-PL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d-ca plutonu</a:t>
                      </a:r>
                    </a:p>
                    <a:p>
                      <a:r>
                        <a:rPr kumimoji="0" lang="pl-PL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- 3 </a:t>
                      </a:r>
                      <a:r>
                        <a:rPr kumimoji="0" lang="pl-PL" sz="1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d-ców</a:t>
                      </a:r>
                      <a:r>
                        <a:rPr kumimoji="0" lang="pl-PL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pl-PL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sekcji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 szt. środków transportu, </a:t>
                      </a:r>
                      <a:br>
                        <a:rPr kumimoji="0" lang="pl-PL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pl-PL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 tym:</a:t>
                      </a:r>
                    </a:p>
                    <a:p>
                      <a:r>
                        <a:rPr kumimoji="0" lang="pl-PL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- 1 ciężki samochód gaśniczy</a:t>
                      </a:r>
                    </a:p>
                    <a:p>
                      <a:r>
                        <a:rPr kumimoji="0" lang="pl-PL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- 1 średni samochód gaśniczy</a:t>
                      </a:r>
                    </a:p>
                    <a:p>
                      <a:r>
                        <a:rPr kumimoji="0" lang="pl-PL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- 1 średni lub lekki samochód ratowniczo-gaśniczy</a:t>
                      </a:r>
                    </a:p>
                    <a:p>
                      <a:r>
                        <a:rPr kumimoji="0" lang="pl-PL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- 1 inny środek transportu (przyczepa, środek pływający, itp.)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- 6 dowódców</a:t>
                      </a:r>
                    </a:p>
                    <a:p>
                      <a:r>
                        <a:rPr kumimoji="0" lang="pl-PL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- 6 kierowców-operatorów</a:t>
                      </a:r>
                    </a:p>
                    <a:p>
                      <a:r>
                        <a:rPr kumimoji="0" lang="pl-PL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- 6 ratowników medycznych</a:t>
                      </a:r>
                    </a:p>
                    <a:p>
                      <a:r>
                        <a:rPr kumimoji="0" lang="pl-PL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wszyscy wyszkolenie podstawowe  ratownika OSP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gminne centrum reagowania lub punkt alarmowo-dyspozycyjny</a:t>
                      </a:r>
                    </a:p>
                    <a:p>
                      <a:r>
                        <a:rPr kumimoji="0" lang="pl-PL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radiowy system alarmowania DSP</a:t>
                      </a:r>
                    </a:p>
                    <a:p>
                      <a:r>
                        <a:rPr kumimoji="0" lang="pl-PL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- 4 radiostacje samochodowe</a:t>
                      </a:r>
                    </a:p>
                    <a:p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OSP powinna być włączona do KSR</a:t>
                      </a:r>
                    </a:p>
                    <a:p>
                      <a:r>
                        <a:rPr kumimoji="0" lang="pl-PL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pl-PL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JOT powinna być  włączona do </a:t>
                      </a:r>
                      <a:r>
                        <a:rPr kumimoji="0" lang="pl-PL" sz="12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odwodu wojewódz-kiego</a:t>
                      </a:r>
                      <a:endParaRPr lang="pl-PL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19</a:t>
            </a:fld>
            <a:endParaRPr lang="pl-PL"/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78146" cy="13407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MATERIAŁ NAUCZANIA</a:t>
            </a:r>
            <a:endParaRPr lang="pl-PL" altLang="pl-PL" sz="36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10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597391" y="1820300"/>
            <a:ext cx="8295089" cy="4633035"/>
          </a:xfrm>
        </p:spPr>
        <p:txBody>
          <a:bodyPr>
            <a:normAutofit/>
          </a:bodyPr>
          <a:lstStyle/>
          <a:p>
            <a:r>
              <a:rPr lang="pl-PL" dirty="0"/>
              <a:t>Cel, zasady powoływania i funkcjonowania JOT </a:t>
            </a:r>
            <a:r>
              <a:rPr lang="pl-PL" dirty="0" smtClean="0"/>
              <a:t>OSP;</a:t>
            </a:r>
          </a:p>
          <a:p>
            <a:r>
              <a:rPr lang="pl-PL" dirty="0" smtClean="0"/>
              <a:t> </a:t>
            </a:r>
            <a:r>
              <a:rPr lang="pl-PL" dirty="0"/>
              <a:t>Zadania i zakres działania JOT </a:t>
            </a:r>
            <a:r>
              <a:rPr lang="pl-PL" dirty="0" smtClean="0"/>
              <a:t>OSP;</a:t>
            </a:r>
          </a:p>
          <a:p>
            <a:r>
              <a:rPr lang="pl-PL" dirty="0" smtClean="0"/>
              <a:t>Kategoryzacja </a:t>
            </a:r>
            <a:r>
              <a:rPr lang="pl-PL" dirty="0"/>
              <a:t>JOT </a:t>
            </a:r>
            <a:r>
              <a:rPr lang="pl-PL" dirty="0" smtClean="0"/>
              <a:t>OSP;</a:t>
            </a:r>
          </a:p>
          <a:p>
            <a:r>
              <a:rPr lang="pl-PL" dirty="0" smtClean="0"/>
              <a:t>Obowiązki </a:t>
            </a:r>
            <a:r>
              <a:rPr lang="pl-PL" dirty="0"/>
              <a:t>i uprawnienia Naczelnika/Z-</a:t>
            </a:r>
            <a:r>
              <a:rPr lang="pl-PL" dirty="0" err="1"/>
              <a:t>cy</a:t>
            </a:r>
            <a:r>
              <a:rPr lang="pl-PL" dirty="0"/>
              <a:t> Naczelnika JOT OSP.</a:t>
            </a:r>
          </a:p>
          <a:p>
            <a:endParaRPr lang="pl-PL" dirty="0" smtClean="0"/>
          </a:p>
          <a:p>
            <a:pPr marL="118872" indent="0" algn="r">
              <a:buNone/>
            </a:pPr>
            <a:r>
              <a:rPr lang="pl-PL" dirty="0" smtClean="0"/>
              <a:t>Czas: 1T</a:t>
            </a:r>
            <a:endParaRPr lang="pl-PL" dirty="0"/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411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endParaRPr lang="pl-PL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</p:nvPr>
        </p:nvGraphicFramePr>
        <p:xfrm>
          <a:off x="0" y="1196751"/>
          <a:ext cx="9144000" cy="710192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67544"/>
                <a:gridCol w="1008112"/>
                <a:gridCol w="1728192"/>
                <a:gridCol w="1296144"/>
                <a:gridCol w="1224136"/>
                <a:gridCol w="1224136"/>
                <a:gridCol w="1296144"/>
                <a:gridCol w="899592"/>
              </a:tblGrid>
              <a:tr h="800864"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Lp.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Kategoria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400" kern="1200" dirty="0" smtClean="0"/>
                        <a:t>Zakres działań-</a:t>
                      </a:r>
                    </a:p>
                    <a:p>
                      <a:r>
                        <a:rPr kumimoji="0" lang="pl-PL" sz="1400" kern="1200" dirty="0" smtClean="0"/>
                        <a:t>rodzaj ratownictwa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400" kern="1200" dirty="0" smtClean="0"/>
                        <a:t>Stan osobowy JOT- w tym dowódcy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400" kern="1200" dirty="0" smtClean="0"/>
                        <a:t>Normatywne wyposażenie w środki transportu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400" kern="1200" dirty="0" smtClean="0"/>
                        <a:t>Normatyw wyszkolenia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400" kern="1200" dirty="0" smtClean="0"/>
                        <a:t>Normatyw łączności i alarmowania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400" kern="1200" dirty="0" smtClean="0"/>
                        <a:t>Uwagi</a:t>
                      </a:r>
                      <a:endParaRPr lang="pl-PL" sz="1400" dirty="0"/>
                    </a:p>
                  </a:txBody>
                  <a:tcPr/>
                </a:tc>
              </a:tr>
              <a:tr h="2226651"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2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II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400" kern="1200" dirty="0" smtClean="0"/>
                        <a:t>1) działania ratownicze podczas pożarów</a:t>
                      </a:r>
                    </a:p>
                    <a:p>
                      <a:r>
                        <a:rPr kumimoji="0" lang="pl-PL" sz="1400" kern="1200" dirty="0" smtClean="0"/>
                        <a:t>2) ratownictwo techniczne i komunikacyjne</a:t>
                      </a:r>
                    </a:p>
                    <a:p>
                      <a:r>
                        <a:rPr kumimoji="0" lang="pl-PL" sz="1400" kern="1200" dirty="0" smtClean="0"/>
                        <a:t>3) ratownictwo medyczne</a:t>
                      </a:r>
                    </a:p>
                    <a:p>
                      <a:r>
                        <a:rPr kumimoji="0" lang="pl-PL" sz="1400" kern="1200" dirty="0" smtClean="0"/>
                        <a:t>4) działania zabezpieczające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400" kern="1200" dirty="0" smtClean="0"/>
                        <a:t>20 ratowników OSP w tym: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kumimoji="0" lang="pl-PL" sz="1400" kern="1200" dirty="0" smtClean="0"/>
                        <a:t>naczelnik 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kumimoji="0" lang="pl-PL" sz="1400" kern="1200" dirty="0" smtClean="0"/>
                        <a:t>i zastępca naczelnika</a:t>
                      </a:r>
                    </a:p>
                    <a:p>
                      <a:r>
                        <a:rPr kumimoji="0" lang="pl-PL" sz="1400" kern="1200" dirty="0" smtClean="0"/>
                        <a:t>- d-ca plutonu</a:t>
                      </a:r>
                    </a:p>
                    <a:p>
                      <a:r>
                        <a:rPr kumimoji="0" lang="pl-PL" sz="1400" kern="1200" dirty="0" smtClean="0"/>
                        <a:t>- 2 </a:t>
                      </a:r>
                      <a:r>
                        <a:rPr kumimoji="0" lang="pl-PL" sz="1400" kern="1200" dirty="0" err="1" smtClean="0"/>
                        <a:t>d-ców</a:t>
                      </a:r>
                      <a:r>
                        <a:rPr kumimoji="0" lang="pl-PL" sz="1400" kern="1200" dirty="0" smtClean="0"/>
                        <a:t> sekcji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400" kern="1200" dirty="0" smtClean="0"/>
                        <a:t>2 szt. środków transportu,</a:t>
                      </a:r>
                      <a:br>
                        <a:rPr kumimoji="0" lang="pl-PL" sz="1400" kern="1200" dirty="0" smtClean="0"/>
                      </a:br>
                      <a:r>
                        <a:rPr kumimoji="0" lang="pl-PL" sz="1400" kern="1200" dirty="0" smtClean="0"/>
                        <a:t> w tym:</a:t>
                      </a:r>
                    </a:p>
                    <a:p>
                      <a:r>
                        <a:rPr kumimoji="0" lang="pl-PL" sz="1400" kern="1200" dirty="0" smtClean="0"/>
                        <a:t>- 1 ciężki  lub średni samochód gaśniczy</a:t>
                      </a:r>
                    </a:p>
                    <a:p>
                      <a:r>
                        <a:rPr kumimoji="0" lang="pl-PL" sz="1400" kern="1200" dirty="0" smtClean="0"/>
                        <a:t>- 1 lekki samochód ratowniczo-gaśniczy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400" kern="1200" dirty="0" smtClean="0"/>
                        <a:t>- 5 dowódców</a:t>
                      </a:r>
                    </a:p>
                    <a:p>
                      <a:r>
                        <a:rPr kumimoji="0" lang="pl-PL" sz="1400" kern="1200" dirty="0" smtClean="0"/>
                        <a:t>- 4 kierowców-operatorów</a:t>
                      </a:r>
                    </a:p>
                    <a:p>
                      <a:r>
                        <a:rPr kumimoji="0" lang="pl-PL" sz="1400" kern="1200" dirty="0" smtClean="0"/>
                        <a:t>- 4 ratowników medycznych</a:t>
                      </a:r>
                    </a:p>
                    <a:p>
                      <a:r>
                        <a:rPr kumimoji="0" lang="pl-PL" sz="1400" kern="1200" dirty="0" smtClean="0"/>
                        <a:t>- wszyscy wyszkolenie podstawowe ratownika OSP</a:t>
                      </a:r>
                      <a:endParaRPr lang="pl-PL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r>
                        <a:rPr kumimoji="0" lang="pl-PL" sz="1400" kern="1200" dirty="0" smtClean="0"/>
                        <a:t>- punkt alarmowo-dyspozycyjny</a:t>
                      </a:r>
                    </a:p>
                    <a:p>
                      <a:r>
                        <a:rPr kumimoji="0" lang="pl-PL" sz="1400" kern="1200" dirty="0" smtClean="0"/>
                        <a:t>- radiowy system alarmowania DSP</a:t>
                      </a:r>
                    </a:p>
                    <a:p>
                      <a:r>
                        <a:rPr kumimoji="0" lang="pl-PL" sz="1400" kern="1200" dirty="0" smtClean="0"/>
                        <a:t>- 2 radiostacje samochodowe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400" kern="1200" dirty="0" smtClean="0"/>
                        <a:t>OSP powinna być  włączona do KSR</a:t>
                      </a:r>
                      <a:endParaRPr lang="pl-PL" sz="1400" dirty="0"/>
                    </a:p>
                  </a:txBody>
                  <a:tcPr/>
                </a:tc>
              </a:tr>
              <a:tr h="3505288"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3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III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1) działania ratownicze podczas pożarów</a:t>
                      </a:r>
                    </a:p>
                    <a:p>
                      <a:r>
                        <a:rPr kumimoji="0" lang="pl-PL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2) ratownictwo medyczne</a:t>
                      </a:r>
                    </a:p>
                    <a:p>
                      <a:r>
                        <a:rPr kumimoji="0" lang="pl-PL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3) działania zabezpieczające</a:t>
                      </a:r>
                      <a:endParaRPr lang="pl-PL" sz="1400" dirty="0" smtClean="0"/>
                    </a:p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 ratowników OSP w tym:</a:t>
                      </a:r>
                    </a:p>
                    <a:p>
                      <a:r>
                        <a:rPr kumimoji="0" lang="pl-PL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naczelnik i z-ca naczelnika</a:t>
                      </a:r>
                    </a:p>
                    <a:p>
                      <a:r>
                        <a:rPr kumimoji="0" lang="pl-PL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- 1 d-ca sekcji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 średni samochód ratowniczo-gaśniczy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- 3 dowódców</a:t>
                      </a:r>
                    </a:p>
                    <a:p>
                      <a:r>
                        <a:rPr kumimoji="0" lang="pl-PL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- 2 kierowców-operatorów</a:t>
                      </a:r>
                    </a:p>
                    <a:p>
                      <a:r>
                        <a:rPr kumimoji="0" lang="pl-PL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- 2 ratowników medycznych</a:t>
                      </a:r>
                    </a:p>
                    <a:p>
                      <a:r>
                        <a:rPr kumimoji="0" lang="pl-PL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wszyscy wyszkolenie podstawowe ratownika OSP</a:t>
                      </a:r>
                      <a:endParaRPr lang="pl-PL" sz="1400" dirty="0" smtClean="0"/>
                    </a:p>
                    <a:p>
                      <a:endParaRPr lang="pl-PL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- 1 radiostacja samochodowa</a:t>
                      </a:r>
                      <a:endParaRPr lang="pl-PL" sz="1400" dirty="0" smtClean="0"/>
                    </a:p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-</a:t>
                      </a:r>
                      <a:endParaRPr lang="pl-PL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20</a:t>
            </a:fld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0"/>
            <a:ext cx="1008112" cy="11472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</p:nvPr>
        </p:nvGraphicFramePr>
        <p:xfrm>
          <a:off x="0" y="1412776"/>
          <a:ext cx="9144000" cy="544522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67544"/>
                <a:gridCol w="1008112"/>
                <a:gridCol w="1872208"/>
                <a:gridCol w="1224136"/>
                <a:gridCol w="1224136"/>
                <a:gridCol w="1296144"/>
                <a:gridCol w="1368152"/>
                <a:gridCol w="683568"/>
              </a:tblGrid>
              <a:tr h="987027"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Lp.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Kategoria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Zakres działań-rodzaj ratownictwa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Stan osobowy JOT- w tym dowódcy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Normatywne wyposażenie w środki transportu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Normatyw wyszkolenia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Normatyw łączności i alarmowania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Uwagi</a:t>
                      </a:r>
                      <a:endParaRPr lang="pl-PL" sz="1400" dirty="0"/>
                    </a:p>
                  </a:txBody>
                  <a:tcPr/>
                </a:tc>
              </a:tr>
              <a:tr h="2232248"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4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IV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1) działania ratownicze podczas pożarów</a:t>
                      </a:r>
                    </a:p>
                    <a:p>
                      <a:r>
                        <a:rPr kumimoji="0" lang="pl-PL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2) działania zabezpieczające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 ratowników OSP w tym:</a:t>
                      </a:r>
                    </a:p>
                    <a:p>
                      <a:r>
                        <a:rPr kumimoji="0" lang="pl-PL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naczelnik i z-ca naczelnika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- 1 lekki samochód gaśniczy lub doraźny środek transportu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- 2 dowódców</a:t>
                      </a:r>
                    </a:p>
                    <a:p>
                      <a:r>
                        <a:rPr kumimoji="0" lang="pl-PL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- 2 kierowców-operatorów (jeżeli OSP posiada samochód)</a:t>
                      </a:r>
                    </a:p>
                    <a:p>
                      <a:r>
                        <a:rPr kumimoji="0" lang="pl-PL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wszyscy wyszkolenie podstawowe ratownika OSP</a:t>
                      </a:r>
                    </a:p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- 1 radiostacja samochodowa na samochód gaśniczy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-</a:t>
                      </a:r>
                      <a:endParaRPr lang="pl-PL" sz="1400" dirty="0"/>
                    </a:p>
                  </a:txBody>
                  <a:tcPr/>
                </a:tc>
              </a:tr>
              <a:tr h="2019797"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5</a:t>
                      </a:r>
                      <a:endParaRPr lang="pl-PL" sz="1400" dirty="0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JOT specjalistyczna</a:t>
                      </a:r>
                      <a:r>
                        <a:rPr kumimoji="0"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- wymogi organizacyjno-techniczne ustalane indywidualnie dla każdej jednostki.</a:t>
                      </a:r>
                      <a:endParaRPr lang="pl-PL" dirty="0" smtClean="0"/>
                    </a:p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21</a:t>
            </a:fld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0"/>
            <a:ext cx="1178146" cy="13407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85720" y="1484784"/>
            <a:ext cx="8429684" cy="5040560"/>
          </a:xfrm>
        </p:spPr>
        <p:txBody>
          <a:bodyPr/>
          <a:lstStyle/>
          <a:p>
            <a:pPr algn="just">
              <a:buNone/>
            </a:pPr>
            <a:r>
              <a:rPr lang="pl-PL" sz="3600" b="1" dirty="0" smtClean="0"/>
              <a:t>	</a:t>
            </a:r>
          </a:p>
          <a:p>
            <a:pPr algn="just">
              <a:buNone/>
            </a:pPr>
            <a:r>
              <a:rPr lang="pl-PL" sz="3600" b="1" dirty="0" smtClean="0"/>
              <a:t>	</a:t>
            </a:r>
            <a:r>
              <a:rPr lang="pl-PL" sz="2800" b="1" dirty="0" smtClean="0"/>
              <a:t>W zależności od potrzeb miejscowych JOT </a:t>
            </a:r>
            <a:br>
              <a:rPr lang="pl-PL" sz="2800" b="1" dirty="0" smtClean="0"/>
            </a:br>
            <a:r>
              <a:rPr lang="pl-PL" sz="2800" b="1" dirty="0" smtClean="0"/>
              <a:t>I kat. może być wyposażona dodatkowo w samochody (środki transportu) specjalne np. drabinę mechaniczną lub podnośnik, statek ratowniczy, itp., a także inny specjalistyczny sprzęt ratowniczy.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22</a:t>
            </a:fld>
            <a:endParaRPr lang="pl-PL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116632"/>
            <a:ext cx="1106128" cy="1258809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2195736" y="485718"/>
            <a:ext cx="4032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 smtClean="0">
                <a:solidFill>
                  <a:srgbClr val="FFC000"/>
                </a:solidFill>
              </a:rPr>
              <a:t>Kategoryzacja JOT OSP</a:t>
            </a:r>
            <a:endParaRPr lang="pl-PL" sz="28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412777"/>
            <a:ext cx="9144000" cy="5184575"/>
          </a:xfrm>
        </p:spPr>
        <p:txBody>
          <a:bodyPr>
            <a:normAutofit/>
          </a:bodyPr>
          <a:lstStyle/>
          <a:p>
            <a:pPr lvl="1">
              <a:buClrTx/>
            </a:pPr>
            <a:r>
              <a:rPr lang="pl-PL" sz="2400" b="1" dirty="0" smtClean="0"/>
              <a:t>aktualna i planowana kategoria JOT ustalana jest w gminnym i powiatowym planie ratowniczym;</a:t>
            </a:r>
          </a:p>
          <a:p>
            <a:pPr lvl="1">
              <a:buClrTx/>
            </a:pPr>
            <a:r>
              <a:rPr lang="pl-PL" sz="2400" b="1" dirty="0" smtClean="0"/>
              <a:t>kategoria JOT może stanowić (być równoznaczna) kategorię OSP;</a:t>
            </a:r>
          </a:p>
          <a:p>
            <a:pPr lvl="1">
              <a:buClrTx/>
            </a:pPr>
            <a:r>
              <a:rPr lang="pl-PL" sz="2400" b="1" dirty="0" smtClean="0"/>
              <a:t>JOT I </a:t>
            </a:r>
            <a:r>
              <a:rPr lang="pl-PL" sz="2400" b="1" dirty="0" err="1" smtClean="0"/>
              <a:t>i</a:t>
            </a:r>
            <a:r>
              <a:rPr lang="pl-PL" sz="2400" b="1" dirty="0" smtClean="0"/>
              <a:t> II kategorii mają priorytet w zabezpieczeniu finansowym;</a:t>
            </a:r>
          </a:p>
          <a:p>
            <a:pPr lvl="1">
              <a:buClrTx/>
            </a:pPr>
            <a:r>
              <a:rPr lang="pl-PL" sz="2400" b="1" dirty="0" smtClean="0"/>
              <a:t>członkowie czynni OSP powołani do JOT powinni być wyposażeni w środki ochrony osobistej indywidualnej;</a:t>
            </a:r>
          </a:p>
          <a:p>
            <a:pPr lvl="1">
              <a:buClrTx/>
            </a:pPr>
            <a:r>
              <a:rPr lang="pl-PL" sz="2400" b="1" dirty="0" smtClean="0"/>
              <a:t>członkowie czynni OSP powołani do JOT noszą na umundurowaniu bojowym oznaczenie kategorii JOT</a:t>
            </a:r>
            <a:endParaRPr lang="pl-PL" sz="2400" b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23</a:t>
            </a:fld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87570"/>
            <a:ext cx="1080120" cy="1229211"/>
          </a:xfrm>
          <a:prstGeom prst="rect">
            <a:avLst/>
          </a:prstGeom>
        </p:spPr>
      </p:pic>
      <p:sp>
        <p:nvSpPr>
          <p:cNvPr id="7" name="pole tekstowe 6"/>
          <p:cNvSpPr txBox="1"/>
          <p:nvPr/>
        </p:nvSpPr>
        <p:spPr>
          <a:xfrm>
            <a:off x="2195736" y="485718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 smtClean="0">
                <a:solidFill>
                  <a:srgbClr val="FFC000"/>
                </a:solidFill>
              </a:rPr>
              <a:t>Kategoryzacja JOT OSP</a:t>
            </a:r>
            <a:endParaRPr lang="pl-PL" sz="28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184575"/>
          </a:xfrm>
        </p:spPr>
        <p:txBody>
          <a:bodyPr>
            <a:normAutofit/>
          </a:bodyPr>
          <a:lstStyle/>
          <a:p>
            <a:pPr lvl="1">
              <a:buClrTx/>
            </a:pPr>
            <a:endParaRPr lang="pl-PL" sz="2400" b="1" dirty="0" smtClean="0"/>
          </a:p>
          <a:p>
            <a:pPr lvl="1">
              <a:buClrTx/>
              <a:buFont typeface="Wingdings" pitchFamily="2" charset="2"/>
              <a:buChar char=""/>
            </a:pPr>
            <a:r>
              <a:rPr lang="pl-PL" sz="2400" b="1" dirty="0" smtClean="0"/>
              <a:t>członkowie czynni OSP powołani do JOT powinni posiadać odpowiedni stan zdrowia oraz obowiązujące przeszkolenie z zakresu BHP;</a:t>
            </a:r>
          </a:p>
          <a:p>
            <a:pPr lvl="1">
              <a:buClrTx/>
              <a:buNone/>
            </a:pPr>
            <a:endParaRPr lang="pl-PL" sz="2400" b="1" dirty="0" smtClean="0"/>
          </a:p>
          <a:p>
            <a:pPr lvl="1">
              <a:buClrTx/>
            </a:pPr>
            <a:r>
              <a:rPr lang="pl-PL" sz="2400" b="1" dirty="0" smtClean="0"/>
              <a:t>naczelnicy, </a:t>
            </a:r>
            <a:r>
              <a:rPr lang="pl-PL" sz="2400" b="1" dirty="0" err="1" smtClean="0"/>
              <a:t>d-cy</a:t>
            </a:r>
            <a:r>
              <a:rPr lang="pl-PL" sz="2400" b="1" dirty="0" smtClean="0"/>
              <a:t> plutonów i sekcji powinni posiadać uzupełniające przeszkolenie dowódcze a ratownicy OSP obsługujący urządzenia techniczne (agregaty, motopompy, aparaty ochrony dróg oddechowych, urządzenia łączności i przetwarzania danych, itp.) przeszkolenie uprawniające do bezpiecznego posługiwania się tym sprzętem;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24</a:t>
            </a:fld>
            <a:endParaRPr lang="pl-PL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92044"/>
            <a:ext cx="1026147" cy="1167788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2195736" y="485718"/>
            <a:ext cx="38884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 smtClean="0">
                <a:solidFill>
                  <a:srgbClr val="FFC000"/>
                </a:solidFill>
              </a:rPr>
              <a:t>Kategoryzacja JOT OSP</a:t>
            </a:r>
            <a:endParaRPr lang="pl-PL" sz="28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25</a:t>
            </a:fld>
            <a:endParaRPr lang="pl-PL"/>
          </a:p>
        </p:txBody>
      </p:sp>
      <p:sp>
        <p:nvSpPr>
          <p:cNvPr id="3" name="pole tekstowe 2"/>
          <p:cNvSpPr txBox="1"/>
          <p:nvPr/>
        </p:nvSpPr>
        <p:spPr>
          <a:xfrm>
            <a:off x="285720" y="1785926"/>
            <a:ext cx="850112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SzPct val="90000"/>
              <a:buFont typeface="Wingdings" pitchFamily="2" charset="2"/>
              <a:buChar char="§"/>
            </a:pPr>
            <a:r>
              <a:rPr lang="pl-PL" sz="2400" b="1" dirty="0" smtClean="0"/>
              <a:t>	normatywne wyposażenie JOT w sprzęt i urządzenia (poza ustalonymi w niniejszych wytycznych) ustalane jest na podstawie: normatywnego wyposażenia posiadanych samochodów i innych środków transportu oraz normatywu wyposażenia w sprzęt JOT i środki ochrony indywidualnej ratowników OSP ustalone w odrębnych opracowaniach</a:t>
            </a:r>
            <a:br>
              <a:rPr lang="pl-PL" sz="2400" b="1" dirty="0" smtClean="0"/>
            </a:br>
            <a:endParaRPr lang="pl-PL" sz="2400" b="1" dirty="0" smtClean="0"/>
          </a:p>
          <a:p>
            <a:pPr lvl="1">
              <a:buFont typeface="Wingdings" pitchFamily="2" charset="2"/>
              <a:buChar char="§"/>
            </a:pPr>
            <a:r>
              <a:rPr lang="pl-PL" sz="2400" b="1" dirty="0" smtClean="0"/>
              <a:t> 	w działaniach ratowniczych i zabezpieczających załogi JOT postępują zgodnie z ustalonymi standardami i procedurami</a:t>
            </a:r>
            <a:r>
              <a:rPr lang="pl-PL" sz="2400" dirty="0" smtClean="0"/>
              <a:t>.</a:t>
            </a:r>
          </a:p>
          <a:p>
            <a:endParaRPr lang="pl-PL" sz="24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29598"/>
            <a:ext cx="1037101" cy="1180254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2195736" y="485718"/>
            <a:ext cx="38884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 smtClean="0">
                <a:solidFill>
                  <a:srgbClr val="FFC000"/>
                </a:solidFill>
              </a:rPr>
              <a:t>Kategoryzacja JOT OSP</a:t>
            </a:r>
            <a:endParaRPr lang="pl-PL" sz="28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r>
              <a:rPr lang="pl-PL" altLang="pl-PL" sz="2800" b="1" dirty="0" smtClean="0"/>
              <a:t>BIBLIOGRAFIA</a:t>
            </a:r>
            <a:endParaRPr lang="pl-PL" altLang="pl-PL" sz="28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26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467544" y="1832845"/>
            <a:ext cx="8216267" cy="1308123"/>
          </a:xfrm>
        </p:spPr>
        <p:txBody>
          <a:bodyPr>
            <a:normAutofit fontScale="55000" lnSpcReduction="20000"/>
          </a:bodyPr>
          <a:lstStyle/>
          <a:p>
            <a:r>
              <a:rPr lang="pl-PL" dirty="0" smtClean="0"/>
              <a:t>Uchwała nr 95/18/2004 Prezydium Zarządu Głównego Związku Ochotniczych Straży Pożarnych Rzeczypospolitej Polskiej z dnia 16 grudnia 2004 r. w sprawie kategoryzacji jednostek operacyjno-technicznych ochotniczych straży pożarnych i wzorcowego regulaminu organizacyjnego tych jednostek.</a:t>
            </a:r>
          </a:p>
          <a:p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5940152" y="5157192"/>
            <a:ext cx="3088352" cy="360040"/>
          </a:xfrm>
        </p:spPr>
        <p:txBody>
          <a:bodyPr>
            <a:normAutofit fontScale="32500" lnSpcReduction="20000"/>
          </a:bodyPr>
          <a:lstStyle/>
          <a:p>
            <a:pPr marL="118872" indent="0">
              <a:buNone/>
            </a:pPr>
            <a:r>
              <a:rPr lang="pl-PL" dirty="0" smtClean="0">
                <a:solidFill>
                  <a:schemeClr val="bg1"/>
                </a:solidFill>
              </a:rPr>
              <a:t>Pobrano 18.02.20016 z www.os-psp.olsztyn.pl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16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6092552" y="5309592"/>
            <a:ext cx="3088352" cy="360040"/>
          </a:xfrm>
        </p:spPr>
        <p:txBody>
          <a:bodyPr>
            <a:normAutofit fontScale="32500" lnSpcReduction="20000"/>
          </a:bodyPr>
          <a:lstStyle/>
          <a:p>
            <a:pPr marL="118872" indent="0">
              <a:buNone/>
            </a:pPr>
            <a:r>
              <a:rPr lang="pl-PL" dirty="0" smtClean="0">
                <a:solidFill>
                  <a:schemeClr val="bg1"/>
                </a:solidFill>
              </a:rPr>
              <a:t>Pobrano 18.02.20016 z www.os-psp.olsztyn.pl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394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39" y="250031"/>
            <a:ext cx="7362847" cy="874713"/>
          </a:xfrm>
        </p:spPr>
        <p:txBody>
          <a:bodyPr>
            <a:normAutofit fontScale="90000"/>
          </a:bodyPr>
          <a:lstStyle/>
          <a:p>
            <a:r>
              <a:rPr lang="pl-PL" altLang="pl-PL" sz="2800" b="1" dirty="0" smtClean="0"/>
              <a:t>INDEKS MATERIAŁÓW POBRANYCH Z INTERNETU</a:t>
            </a:r>
            <a:endParaRPr lang="pl-PL" altLang="pl-PL" sz="28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27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107504" y="1832845"/>
            <a:ext cx="8921000" cy="4188443"/>
          </a:xfrm>
        </p:spPr>
        <p:txBody>
          <a:bodyPr/>
          <a:lstStyle/>
          <a:p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Zdjęcie 1: Pobrano 18.02.2016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z www.os-psp.olsztyn.pl</a:t>
            </a:r>
          </a:p>
          <a:p>
            <a:endParaRPr lang="pl-PL" dirty="0"/>
          </a:p>
        </p:txBody>
      </p:sp>
      <p:sp>
        <p:nvSpPr>
          <p:cNvPr id="13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5940152" y="5157192"/>
            <a:ext cx="3088352" cy="360040"/>
          </a:xfrm>
        </p:spPr>
        <p:txBody>
          <a:bodyPr>
            <a:normAutofit fontScale="32500" lnSpcReduction="20000"/>
          </a:bodyPr>
          <a:lstStyle/>
          <a:p>
            <a:pPr marL="118872" indent="0">
              <a:buNone/>
            </a:pPr>
            <a:r>
              <a:rPr lang="pl-PL" dirty="0" smtClean="0">
                <a:solidFill>
                  <a:schemeClr val="bg1"/>
                </a:solidFill>
              </a:rPr>
              <a:t>Pobrano 18.02.20016 z www.os-psp.olsztyn.pl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16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6092552" y="5309592"/>
            <a:ext cx="3088352" cy="360040"/>
          </a:xfrm>
        </p:spPr>
        <p:txBody>
          <a:bodyPr>
            <a:normAutofit fontScale="32500" lnSpcReduction="20000"/>
          </a:bodyPr>
          <a:lstStyle/>
          <a:p>
            <a:pPr marL="118872" indent="0">
              <a:buNone/>
            </a:pPr>
            <a:r>
              <a:rPr lang="pl-PL" dirty="0" smtClean="0">
                <a:solidFill>
                  <a:schemeClr val="bg1"/>
                </a:solidFill>
              </a:rPr>
              <a:t>Pobrano 18.02.20016 z www.os-psp.olsztyn.pl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585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03648" y="96459"/>
            <a:ext cx="7167680" cy="1252728"/>
          </a:xfrm>
        </p:spPr>
        <p:txBody>
          <a:bodyPr>
            <a:normAutofit/>
          </a:bodyPr>
          <a:lstStyle/>
          <a:p>
            <a:pPr algn="ctr"/>
            <a:r>
              <a:rPr lang="pl-PL" sz="2800" dirty="0" smtClean="0"/>
              <a:t>Cel, zasady powoływania i funkcjonowania</a:t>
            </a:r>
            <a:br>
              <a:rPr lang="pl-PL" sz="2800" dirty="0" smtClean="0"/>
            </a:br>
            <a:r>
              <a:rPr lang="pl-PL" sz="2800" dirty="0" smtClean="0"/>
              <a:t> JOT OSP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1644" y="1205922"/>
            <a:ext cx="8429684" cy="5112567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l-PL" sz="3600" b="1" dirty="0" smtClean="0"/>
              <a:t>	</a:t>
            </a:r>
          </a:p>
          <a:p>
            <a:pPr algn="just">
              <a:buNone/>
            </a:pPr>
            <a:r>
              <a:rPr lang="pl-PL" sz="3600" b="1" dirty="0" smtClean="0"/>
              <a:t>	Przez Jednostkę operacyjno-techniczną ochotniczej straży pożarnej zwanej dalej JOT należy rozumieć powołany spośród członków czynnych pododdział strażaków ratowników OSP przeznaczony do działań ratowniczych.</a:t>
            </a:r>
            <a:endParaRPr lang="pl-PL" sz="3600" b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3</a:t>
            </a:fld>
            <a:endParaRPr lang="pl-PL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85720" y="1484784"/>
            <a:ext cx="8429684" cy="5112567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pl-PL" b="1" dirty="0" smtClean="0"/>
              <a:t>	Skład osobowy JOT powinien być dobrany spośród członków czynnych OSP posiadających odpowiednie predyspozycje psychiczne i fizyczne oraz spełniających wymogi stawiane strażakom ratownikom OSP.</a:t>
            </a:r>
          </a:p>
          <a:p>
            <a:pPr algn="just">
              <a:buNone/>
            </a:pPr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b="1" dirty="0" smtClean="0"/>
              <a:t>Przed powołaniem do JOT naczelnik OSP przeprowadza indywidualne rozmowy z kandydatami, zapoznaje ich z obowiązkami i uprawnieniami.</a:t>
            </a:r>
          </a:p>
          <a:p>
            <a:pPr algn="just">
              <a:buNone/>
            </a:pPr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b="1" dirty="0" smtClean="0"/>
              <a:t>Po skompletowaniu listy kandydatów naczelnik przedstawia ją zarządowi OSP, który podejmuje uchwałę powołującą JOT odpowiedniej kategorii.</a:t>
            </a:r>
            <a:endParaRPr lang="pl-PL" b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4</a:t>
            </a:fld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632" y="261408"/>
            <a:ext cx="936104" cy="1065316"/>
          </a:xfrm>
          <a:prstGeom prst="rect">
            <a:avLst/>
          </a:prstGeom>
        </p:spPr>
      </p:pic>
      <p:sp>
        <p:nvSpPr>
          <p:cNvPr id="7" name="Tytuł 1"/>
          <p:cNvSpPr>
            <a:spLocks noGrp="1"/>
          </p:cNvSpPr>
          <p:nvPr>
            <p:ph type="title"/>
          </p:nvPr>
        </p:nvSpPr>
        <p:spPr>
          <a:xfrm>
            <a:off x="914400" y="261408"/>
            <a:ext cx="8229600" cy="1252728"/>
          </a:xfrm>
        </p:spPr>
        <p:txBody>
          <a:bodyPr>
            <a:normAutofit/>
          </a:bodyPr>
          <a:lstStyle/>
          <a:p>
            <a:pPr algn="ctr"/>
            <a:r>
              <a:rPr lang="pl-PL" sz="2800" dirty="0" smtClean="0"/>
              <a:t>Cel, zasady powoływania i funkcjonowania</a:t>
            </a:r>
            <a:br>
              <a:rPr lang="pl-PL" sz="2800" dirty="0" smtClean="0"/>
            </a:br>
            <a:r>
              <a:rPr lang="pl-PL" sz="2800" dirty="0" smtClean="0"/>
              <a:t> JOT OSP</a:t>
            </a:r>
            <a:endParaRPr lang="pl-P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14282" y="1484784"/>
            <a:ext cx="8572560" cy="5184575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pl-PL" sz="4000" b="1" dirty="0" smtClean="0"/>
              <a:t>	</a:t>
            </a:r>
            <a:r>
              <a:rPr lang="pl-PL" sz="3600" b="1" dirty="0" smtClean="0"/>
              <a:t>Zarząd OSP na podstawie statutu OSP powołuje na wniosek naczelnika jednostkę operacyjno-techniczną i ustala dla niej regulamin organizacyjny. </a:t>
            </a:r>
          </a:p>
          <a:p>
            <a:pPr algn="just">
              <a:buNone/>
            </a:pPr>
            <a:endParaRPr lang="pl-PL" sz="3600" b="1" dirty="0" smtClean="0"/>
          </a:p>
          <a:p>
            <a:pPr algn="just">
              <a:buNone/>
            </a:pPr>
            <a:r>
              <a:rPr lang="pl-PL" sz="3600" b="1" dirty="0" smtClean="0"/>
              <a:t>	Podjęta przez zarząd uchwała w tym przedmiocie jest wewnętrznym aktem prawnym obowiązującym w danej OSP</a:t>
            </a:r>
            <a:endParaRPr lang="pl-PL" sz="3600" b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5</a:t>
            </a:fld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6632"/>
            <a:ext cx="1046260" cy="1190677"/>
          </a:xfrm>
          <a:prstGeom prst="rect">
            <a:avLst/>
          </a:prstGeom>
        </p:spPr>
      </p:pic>
      <p:sp>
        <p:nvSpPr>
          <p:cNvPr id="7" name="Tytuł 1"/>
          <p:cNvSpPr>
            <a:spLocks noGrp="1"/>
          </p:cNvSpPr>
          <p:nvPr>
            <p:ph type="title"/>
          </p:nvPr>
        </p:nvSpPr>
        <p:spPr>
          <a:xfrm>
            <a:off x="774650" y="250392"/>
            <a:ext cx="8229600" cy="1252728"/>
          </a:xfrm>
        </p:spPr>
        <p:txBody>
          <a:bodyPr>
            <a:normAutofit/>
          </a:bodyPr>
          <a:lstStyle/>
          <a:p>
            <a:pPr algn="ctr"/>
            <a:r>
              <a:rPr lang="pl-PL" sz="2800" dirty="0" smtClean="0"/>
              <a:t>Cel, zasady powoływania i funkcjonowania</a:t>
            </a:r>
            <a:br>
              <a:rPr lang="pl-PL" sz="2800" dirty="0" smtClean="0"/>
            </a:br>
            <a:r>
              <a:rPr lang="pl-PL" sz="2800" dirty="0" smtClean="0"/>
              <a:t> JOT OSP</a:t>
            </a:r>
            <a:endParaRPr lang="pl-P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184575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pl-PL" b="1" dirty="0" smtClean="0"/>
              <a:t>	JOT kieruje jednoosobowo naczelnik OSP przy pomocy dowódców niższego szczebla: </a:t>
            </a:r>
            <a:r>
              <a:rPr lang="pl-PL" b="1" dirty="0" err="1" smtClean="0"/>
              <a:t>z-cy</a:t>
            </a:r>
            <a:r>
              <a:rPr lang="pl-PL" b="1" dirty="0" smtClean="0"/>
              <a:t> naczelnika, dowódcy plutonu, dowódcy sekcji. </a:t>
            </a:r>
          </a:p>
          <a:p>
            <a:pPr>
              <a:buNone/>
            </a:pPr>
            <a:r>
              <a:rPr lang="pl-PL" b="1" dirty="0" smtClean="0"/>
              <a:t>	</a:t>
            </a:r>
          </a:p>
          <a:p>
            <a:pPr>
              <a:buNone/>
            </a:pPr>
            <a:r>
              <a:rPr lang="pl-PL" b="1" dirty="0" smtClean="0"/>
              <a:t>	W czasie akcji ratowniczych naczelnik dowodzi działaniami JOT przy pomocy dowódców zastępu.</a:t>
            </a:r>
          </a:p>
          <a:p>
            <a:pPr>
              <a:buNone/>
            </a:pPr>
            <a:r>
              <a:rPr lang="pl-PL" b="1" dirty="0" smtClean="0"/>
              <a:t>	</a:t>
            </a:r>
          </a:p>
          <a:p>
            <a:pPr>
              <a:buNone/>
            </a:pPr>
            <a:r>
              <a:rPr lang="pl-PL" b="1" dirty="0" smtClean="0"/>
              <a:t>	Naczelnik OSP ponosi odpowiedzialność statutową za: przygotowanie do działań, gotowość  bojową i sprawność JOT, a także zapewnienie bezpieczeństwa strażaków ratowników OSP.</a:t>
            </a:r>
            <a:endParaRPr lang="pl-PL" b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6</a:t>
            </a:fld>
            <a:endParaRPr lang="pl-PL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16632"/>
            <a:ext cx="1046260" cy="1190677"/>
          </a:xfrm>
          <a:prstGeom prst="rect">
            <a:avLst/>
          </a:prstGeom>
        </p:spPr>
      </p:pic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904125" y="232056"/>
            <a:ext cx="8229600" cy="1252728"/>
          </a:xfrm>
        </p:spPr>
        <p:txBody>
          <a:bodyPr>
            <a:normAutofit/>
          </a:bodyPr>
          <a:lstStyle/>
          <a:p>
            <a:pPr algn="ctr"/>
            <a:r>
              <a:rPr lang="pl-PL" sz="2800" dirty="0" smtClean="0"/>
              <a:t>Cel, zasady powoływania i funkcjonowania</a:t>
            </a:r>
            <a:br>
              <a:rPr lang="pl-PL" sz="2800" dirty="0" smtClean="0"/>
            </a:br>
            <a:r>
              <a:rPr lang="pl-PL" sz="2800" dirty="0" smtClean="0"/>
              <a:t> JOT OSP</a:t>
            </a:r>
            <a:endParaRPr lang="pl-P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518457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b="1" dirty="0" smtClean="0"/>
              <a:t>	</a:t>
            </a:r>
          </a:p>
          <a:p>
            <a:pPr>
              <a:buNone/>
            </a:pPr>
            <a:r>
              <a:rPr lang="pl-PL" b="1" dirty="0" smtClean="0"/>
              <a:t>	Do prowadzenia działań ratowniczych każda OSP powinna mieć wyłoniony oddział ratowniczy określany w statucie jako </a:t>
            </a:r>
          </a:p>
          <a:p>
            <a:pPr>
              <a:buNone/>
            </a:pPr>
            <a:endParaRPr lang="pl-PL" b="1" dirty="0" smtClean="0"/>
          </a:p>
          <a:p>
            <a:pPr>
              <a:buNone/>
            </a:pPr>
            <a:r>
              <a:rPr lang="pl-PL" b="1" dirty="0" smtClean="0"/>
              <a:t>	JEDNOSTKA OPERACYJNO TECHNICZNA – </a:t>
            </a:r>
            <a:r>
              <a:rPr lang="pl-PL" b="1" dirty="0" smtClean="0"/>
              <a:t>JOT</a:t>
            </a:r>
            <a:endParaRPr lang="pl-PL" sz="4400" b="1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7</a:t>
            </a:fld>
            <a:endParaRPr lang="pl-PL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0"/>
            <a:ext cx="1178146" cy="1340768"/>
          </a:xfrm>
          <a:prstGeom prst="rect">
            <a:avLst/>
          </a:prstGeom>
        </p:spPr>
      </p:pic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1645690" y="96459"/>
            <a:ext cx="7987558" cy="1252728"/>
          </a:xfrm>
        </p:spPr>
        <p:txBody>
          <a:bodyPr>
            <a:normAutofit/>
          </a:bodyPr>
          <a:lstStyle/>
          <a:p>
            <a:r>
              <a:rPr lang="pl-PL" sz="2400" dirty="0"/>
              <a:t> </a:t>
            </a:r>
            <a:r>
              <a:rPr lang="pl-PL" sz="2400" dirty="0" smtClean="0"/>
              <a:t>    </a:t>
            </a:r>
            <a:r>
              <a:rPr lang="pl-PL" sz="2800" dirty="0" smtClean="0"/>
              <a:t>Zadania i zakres działania  JOT OSP</a:t>
            </a:r>
            <a:endParaRPr lang="pl-P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40511" y="1129723"/>
            <a:ext cx="8229600" cy="1252728"/>
          </a:xfrm>
        </p:spPr>
        <p:txBody>
          <a:bodyPr>
            <a:normAutofit/>
          </a:bodyPr>
          <a:lstStyle/>
          <a:p>
            <a:r>
              <a:rPr lang="pl-PL" sz="2800" dirty="0" smtClean="0">
                <a:solidFill>
                  <a:srgbClr val="FF0000"/>
                </a:solidFill>
              </a:rPr>
              <a:t>Regulamin JOT określa:</a:t>
            </a:r>
            <a:endParaRPr lang="pl-PL" sz="28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14282" y="2204864"/>
            <a:ext cx="8572560" cy="4392487"/>
          </a:xfrm>
        </p:spPr>
        <p:txBody>
          <a:bodyPr>
            <a:normAutofit lnSpcReduction="10000"/>
          </a:bodyPr>
          <a:lstStyle/>
          <a:p>
            <a:r>
              <a:rPr lang="pl-PL" sz="2800" b="1" dirty="0" smtClean="0"/>
              <a:t>Cel oraz zasady powołania i funkcjonowania JOT</a:t>
            </a:r>
          </a:p>
          <a:p>
            <a:pPr>
              <a:buNone/>
            </a:pPr>
            <a:endParaRPr lang="pl-PL" sz="2800" b="1" dirty="0" smtClean="0"/>
          </a:p>
          <a:p>
            <a:r>
              <a:rPr lang="pl-PL" sz="2800" b="1" dirty="0" smtClean="0"/>
              <a:t>Zakres działań JOT i jej zadania</a:t>
            </a:r>
          </a:p>
          <a:p>
            <a:pPr>
              <a:buNone/>
            </a:pPr>
            <a:endParaRPr lang="pl-PL" sz="2800" b="1" dirty="0" smtClean="0"/>
          </a:p>
          <a:p>
            <a:r>
              <a:rPr lang="pl-PL" sz="2800" b="1" dirty="0" smtClean="0"/>
              <a:t>kierowanie (dowodzenie) JOT – uprawnienia, obowiązki i odpowiedzialność dowódców</a:t>
            </a:r>
          </a:p>
          <a:p>
            <a:pPr>
              <a:buNone/>
            </a:pPr>
            <a:endParaRPr lang="pl-PL" sz="2800" b="1" dirty="0" smtClean="0"/>
          </a:p>
          <a:p>
            <a:r>
              <a:rPr lang="pl-PL" sz="2800" b="1" dirty="0" smtClean="0"/>
              <a:t>Obowiązki, uprawnienia i odpowiedzialność strażaków ratowników OSP powołanych do JOT oraz stawianie im wymagań</a:t>
            </a:r>
            <a:endParaRPr lang="pl-PL" sz="2800" b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8</a:t>
            </a:fld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6632"/>
            <a:ext cx="1046260" cy="1190677"/>
          </a:xfrm>
          <a:prstGeom prst="rect">
            <a:avLst/>
          </a:prstGeom>
        </p:spPr>
      </p:pic>
      <p:sp>
        <p:nvSpPr>
          <p:cNvPr id="7" name="Tytuł 1"/>
          <p:cNvSpPr txBox="1">
            <a:spLocks/>
          </p:cNvSpPr>
          <p:nvPr/>
        </p:nvSpPr>
        <p:spPr>
          <a:xfrm>
            <a:off x="1624008" y="96459"/>
            <a:ext cx="8009239" cy="1252728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satMod val="150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pl-PL" sz="2800" dirty="0" smtClean="0"/>
              <a:t>Zadania i zakres działania  JOT OSP</a:t>
            </a:r>
            <a:endParaRPr lang="pl-P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85720" y="1556792"/>
            <a:ext cx="8429684" cy="504056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l-PL" sz="3600" b="1" dirty="0" smtClean="0"/>
              <a:t>	</a:t>
            </a:r>
          </a:p>
          <a:p>
            <a:pPr algn="just">
              <a:buNone/>
            </a:pPr>
            <a:endParaRPr lang="pl-PL" sz="3600" b="1" dirty="0" smtClean="0"/>
          </a:p>
          <a:p>
            <a:pPr algn="just">
              <a:buNone/>
            </a:pPr>
            <a:r>
              <a:rPr lang="pl-PL" sz="3600" b="1" dirty="0" smtClean="0"/>
              <a:t>	</a:t>
            </a:r>
            <a:r>
              <a:rPr lang="pl-PL" sz="2800" b="1" dirty="0" smtClean="0"/>
              <a:t>Celem wytycznych jest racjonalna kategoryzacja (klasyfikacja) Jednostek Operacyjno-Technicznych OSP umożliwiająca szybkie określenie ich wartości bojowej tj. możliwości skutecznego podejmowania działań ratowniczych</a:t>
            </a:r>
            <a:endParaRPr lang="pl-PL" sz="3600" b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9</a:t>
            </a:fld>
            <a:endParaRPr lang="pl-PL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8640"/>
            <a:ext cx="1008112" cy="1147264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2195736" y="485718"/>
            <a:ext cx="4176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 smtClean="0">
                <a:solidFill>
                  <a:srgbClr val="FFC000"/>
                </a:solidFill>
              </a:rPr>
              <a:t>Kategoryzacja JOT OSP</a:t>
            </a:r>
            <a:endParaRPr lang="pl-PL" sz="28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ł">
  <a:themeElements>
    <a:clrScheme name="Moduł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ł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ł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2065</TotalTime>
  <Words>988</Words>
  <Application>Microsoft Office PowerPoint</Application>
  <PresentationFormat>Pokaz na ekranie (4:3)</PresentationFormat>
  <Paragraphs>258</Paragraphs>
  <Slides>27</Slides>
  <Notes>4</Notes>
  <HiddenSlides>0</HiddenSlides>
  <MMClips>0</MMClips>
  <ScaleCrop>false</ScaleCrop>
  <HeadingPairs>
    <vt:vector size="6" baseType="variant">
      <vt:variant>
        <vt:lpstr>Używane czcionki</vt:lpstr>
      </vt:variant>
      <vt:variant>
        <vt:i4>8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27</vt:i4>
      </vt:variant>
    </vt:vector>
  </HeadingPairs>
  <TitlesOfParts>
    <vt:vector size="36" baseType="lpstr">
      <vt:lpstr>Arial</vt:lpstr>
      <vt:lpstr>Arial Black</vt:lpstr>
      <vt:lpstr>Calibri</vt:lpstr>
      <vt:lpstr>Corbel</vt:lpstr>
      <vt:lpstr>Times New Roman</vt:lpstr>
      <vt:lpstr>Wingdings</vt:lpstr>
      <vt:lpstr>Wingdings 2</vt:lpstr>
      <vt:lpstr>Wingdings 3</vt:lpstr>
      <vt:lpstr>Moduł</vt:lpstr>
      <vt:lpstr>TEMAT 2:  Jednostki Operacyjno – Techniczne  Ochotniczych Straży Pożarnych </vt:lpstr>
      <vt:lpstr>MATERIAŁ NAUCZANIA</vt:lpstr>
      <vt:lpstr>Cel, zasady powoływania i funkcjonowania  JOT OSP</vt:lpstr>
      <vt:lpstr>Cel, zasady powoływania i funkcjonowania  JOT OSP</vt:lpstr>
      <vt:lpstr>Cel, zasady powoływania i funkcjonowania  JOT OSP</vt:lpstr>
      <vt:lpstr>Cel, zasady powoływania i funkcjonowania  JOT OSP</vt:lpstr>
      <vt:lpstr>     Zadania i zakres działania  JOT OSP</vt:lpstr>
      <vt:lpstr>Regulamin JOT określa: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  Wymogi organizacyjno-techniczne poszczególnych kategorii JOT.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BIBLIOGRAFIA</vt:lpstr>
      <vt:lpstr>INDEKS MATERIAŁÓW POBRANYCH Z INTERNETU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godles</dc:creator>
  <cp:lastModifiedBy>Marek E</cp:lastModifiedBy>
  <cp:revision>243</cp:revision>
  <dcterms:created xsi:type="dcterms:W3CDTF">2014-03-01T12:20:49Z</dcterms:created>
  <dcterms:modified xsi:type="dcterms:W3CDTF">2016-06-14T08:53:30Z</dcterms:modified>
</cp:coreProperties>
</file>