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32"/>
  </p:notesMasterIdLst>
  <p:sldIdLst>
    <p:sldId id="287" r:id="rId2"/>
    <p:sldId id="288" r:id="rId3"/>
    <p:sldId id="257" r:id="rId4"/>
    <p:sldId id="258" r:id="rId5"/>
    <p:sldId id="280" r:id="rId6"/>
    <p:sldId id="281" r:id="rId7"/>
    <p:sldId id="282" r:id="rId8"/>
    <p:sldId id="283" r:id="rId9"/>
    <p:sldId id="259" r:id="rId10"/>
    <p:sldId id="260" r:id="rId11"/>
    <p:sldId id="261" r:id="rId12"/>
    <p:sldId id="278" r:id="rId13"/>
    <p:sldId id="279" r:id="rId14"/>
    <p:sldId id="272" r:id="rId15"/>
    <p:sldId id="273" r:id="rId16"/>
    <p:sldId id="262" r:id="rId17"/>
    <p:sldId id="263" r:id="rId18"/>
    <p:sldId id="275" r:id="rId19"/>
    <p:sldId id="276" r:id="rId20"/>
    <p:sldId id="264" r:id="rId21"/>
    <p:sldId id="265" r:id="rId22"/>
    <p:sldId id="266" r:id="rId23"/>
    <p:sldId id="267" r:id="rId24"/>
    <p:sldId id="271" r:id="rId25"/>
    <p:sldId id="270" r:id="rId26"/>
    <p:sldId id="291" r:id="rId27"/>
    <p:sldId id="292" r:id="rId28"/>
    <p:sldId id="293" r:id="rId29"/>
    <p:sldId id="294" r:id="rId30"/>
    <p:sldId id="277" r:id="rId31"/>
  </p:sldIdLst>
  <p:sldSz cx="9144000" cy="6858000" type="screen4x3"/>
  <p:notesSz cx="6858000" cy="9144000"/>
  <p:defaultTextStyle>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2DDB8-BCF0-4058-96A9-B5408D078B5D}" type="datetimeFigureOut">
              <a:rPr lang="pl-PL" smtClean="0"/>
              <a:pPr/>
              <a:t>2016-11-15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73C4D-DA90-4E4F-989E-6FEFBDB57100}" type="slidenum">
              <a:rPr lang="pl-PL" smtClean="0"/>
              <a:pPr/>
              <a:t>‹#›</a:t>
            </a:fld>
            <a:endParaRPr lang="pl-PL"/>
          </a:p>
        </p:txBody>
      </p:sp>
    </p:spTree>
    <p:extLst>
      <p:ext uri="{BB962C8B-B14F-4D97-AF65-F5344CB8AC3E}">
        <p14:creationId xmlns:p14="http://schemas.microsoft.com/office/powerpoint/2010/main" val="19593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lt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pPr marL="0" marR="0" lvl="0" indent="0" algn="r" rtl="0">
                <a:spcBef>
                  <a:spcPts val="0"/>
                </a:spcBef>
                <a:buSzPct val="25000"/>
                <a:buNone/>
              </a:p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3692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152489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B9F296B-42DB-4786-BD0B-5F46225B9695}" type="slidenum">
              <a:rPr lang="pl-PL" smtClean="0"/>
              <a:pPr/>
              <a:t>‹#›</a:t>
            </a:fld>
            <a:endParaRPr lang="pl-P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F4B8EB3-C5AA-48E8-B63B-718331B98227}"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0719F5D-56E3-4870-8917-B0624B59084B}"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endParaRPr 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E45C3453-8B9D-4D05-A733-558539742705}" type="slidenum">
              <a:rPr lang="pl-PL"/>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57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a:xfrm>
            <a:off x="457200" y="6245225"/>
            <a:ext cx="2133600" cy="476250"/>
          </a:xfrm>
        </p:spPr>
        <p:txBody>
          <a:bodyPr/>
          <a:lstStyle>
            <a:lvl1pPr>
              <a:defRPr/>
            </a:lvl1pPr>
          </a:lstStyle>
          <a:p>
            <a:endParaRPr lang="pl-PL"/>
          </a:p>
        </p:txBody>
      </p:sp>
      <p:sp>
        <p:nvSpPr>
          <p:cNvPr id="8" name="Symbol zastępczy stopki 7"/>
          <p:cNvSpPr>
            <a:spLocks noGrp="1"/>
          </p:cNvSpPr>
          <p:nvPr>
            <p:ph type="ftr" sz="quarter" idx="11"/>
          </p:nvPr>
        </p:nvSpPr>
        <p:spPr>
          <a:xfrm>
            <a:off x="3124200" y="6245225"/>
            <a:ext cx="2895600" cy="476250"/>
          </a:xfrm>
        </p:spPr>
        <p:txBody>
          <a:bodyPr/>
          <a:lstStyle>
            <a:lvl1pPr>
              <a:defRPr/>
            </a:lvl1pPr>
          </a:lstStyle>
          <a:p>
            <a:endParaRPr lang="pl-PL"/>
          </a:p>
        </p:txBody>
      </p:sp>
      <p:sp>
        <p:nvSpPr>
          <p:cNvPr id="9" name="Symbol zastępczy numeru slajdu 8"/>
          <p:cNvSpPr>
            <a:spLocks noGrp="1"/>
          </p:cNvSpPr>
          <p:nvPr>
            <p:ph type="sldNum" sz="quarter" idx="12"/>
          </p:nvPr>
        </p:nvSpPr>
        <p:spPr>
          <a:xfrm>
            <a:off x="6553200" y="6245225"/>
            <a:ext cx="2133600" cy="476250"/>
          </a:xfrm>
        </p:spPr>
        <p:txBody>
          <a:bodyPr/>
          <a:lstStyle>
            <a:lvl1pPr>
              <a:defRPr/>
            </a:lvl1pPr>
          </a:lstStyle>
          <a:p>
            <a:fld id="{885FA7A4-D68E-42CF-BF20-1B0C27C0947D}"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0D3E98-9BB6-4E5D-A5F1-346918AF227F}" type="slidenum">
              <a:rPr lang="pl-PL" smtClean="0"/>
              <a:pPr/>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137DFE0-71A7-4D39-AFA3-F8AA8A081823}"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F2161DB-8C97-4BD7-A8E0-9459C7A893DF}" type="slidenum">
              <a:rPr lang="pl-PL" smtClean="0"/>
              <a:pPr/>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C70346F-A964-4B64-B568-0B8E530D2EB8}" type="slidenum">
              <a:rPr lang="pl-PL" smtClean="0"/>
              <a:pPr/>
              <a:t>‹#›</a:t>
            </a:fld>
            <a:endParaRPr lang="pl-PL"/>
          </a:p>
        </p:txBody>
      </p:sp>
      <p:sp>
        <p:nvSpPr>
          <p:cNvPr id="10" name="Title 9"/>
          <p:cNvSpPr>
            <a:spLocks noGrp="1"/>
          </p:cNvSpPr>
          <p:nvPr>
            <p:ph type="title"/>
          </p:nvPr>
        </p:nvSpPr>
        <p:spPr/>
        <p:txBody>
          <a:body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E416FD0-988F-4A9C-ABFD-43C7FD2214B9}"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5B4E021-6F02-4888-8AA1-1D83AAAD1F99}"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l-PL" smtClean="0"/>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701696D-852E-4E1E-B3BC-CE7D5E12C08E}"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55FE3F7-F5ED-4EA8-A189-99A9BBD4F556}" type="slidenum">
              <a:rPr lang="pl-PL" smtClean="0"/>
              <a:pPr/>
              <a:t>‹#›</a:t>
            </a:fld>
            <a:endParaRPr lang="pl-P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pl-P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l-P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37198D2-FFBC-4F7A-8DE1-595DCA0B5C4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p:nvSpPr>
          <p:cNvPr id="118" name="Shape 118"/>
          <p:cNvSpPr txBox="1">
            <a:spLocks noGrp="1"/>
          </p:cNvSpPr>
          <p:nvPr>
            <p:ph type="subTitle" idx="1"/>
          </p:nvPr>
        </p:nvSpPr>
        <p:spPr>
          <a:xfrm>
            <a:off x="5284275" y="5445224"/>
            <a:ext cx="3707903" cy="336129"/>
          </a:xfrm>
          <a:prstGeom prst="rect">
            <a:avLst/>
          </a:prstGeom>
          <a:noFill/>
          <a:ln>
            <a:noFill/>
          </a:ln>
        </p:spPr>
        <p:txBody>
          <a:bodyPr lIns="118850" tIns="0" rIns="45700" bIns="0" anchor="b" anchorCtr="0">
            <a:noAutofit/>
          </a:bodyPr>
          <a:lstStyle/>
          <a:p>
            <a:pPr marL="0" marR="0" lvl="0" indent="0" algn="l" rtl="0">
              <a:spcBef>
                <a:spcPts val="0"/>
              </a:spcBef>
              <a:buClr>
                <a:schemeClr val="accent1"/>
              </a:buClr>
              <a:buSzPct val="25000"/>
              <a:buFont typeface="Noto Sans Symbols"/>
              <a:buNone/>
            </a:pPr>
            <a:endParaRPr sz="2400" b="0" i="0" u="none" strike="noStrike" cap="none" dirty="0">
              <a:solidFill>
                <a:srgbClr val="FFFFFF"/>
              </a:solidFill>
              <a:latin typeface="Calibri"/>
              <a:ea typeface="Calibri"/>
              <a:cs typeface="Calibri"/>
              <a:sym typeface="Calibri"/>
            </a:endParaRPr>
          </a:p>
        </p:txBody>
      </p:sp>
      <p:sp>
        <p:nvSpPr>
          <p:cNvPr id="117" name="Shape 117"/>
          <p:cNvSpPr txBox="1">
            <a:spLocks noGrp="1"/>
          </p:cNvSpPr>
          <p:nvPr>
            <p:ph type="ctrTitle"/>
          </p:nvPr>
        </p:nvSpPr>
        <p:spPr>
          <a:xfrm>
            <a:off x="0" y="1772816"/>
            <a:ext cx="9161883" cy="1080120"/>
          </a:xfrm>
          <a:prstGeom prst="rect">
            <a:avLst/>
          </a:prstGeom>
          <a:noFill/>
          <a:ln>
            <a:noFill/>
          </a:ln>
        </p:spPr>
        <p:txBody>
          <a:bodyPr lIns="91425" tIns="0" rIns="45700" bIns="0" anchor="ctr" anchorCtr="0">
            <a:noAutofit/>
          </a:bodyPr>
          <a:lstStyle/>
          <a:p>
            <a:pPr marL="0" marR="0" lvl="0" indent="0" algn="ctr" rtl="0">
              <a:spcBef>
                <a:spcPts val="0"/>
              </a:spcBef>
              <a:buClr>
                <a:srgbClr val="FFC700"/>
              </a:buClr>
              <a:buSzPct val="25000"/>
              <a:buFont typeface="Arial Black"/>
              <a:buNone/>
            </a:pPr>
            <a:r>
              <a:rPr lang="pl-PL" sz="2880" b="1" i="0" u="none" strike="noStrike" cap="none" dirty="0" smtClean="0">
                <a:solidFill>
                  <a:srgbClr val="FFC700"/>
                </a:solidFill>
                <a:latin typeface="Arial Black"/>
                <a:ea typeface="Arial Black"/>
                <a:cs typeface="Arial Black"/>
                <a:sym typeface="Arial Black"/>
              </a:rPr>
              <a:t/>
            </a:r>
            <a:br>
              <a:rPr lang="pl-PL" sz="2880" b="1" i="0" u="none" strike="noStrike" cap="none" dirty="0" smtClean="0">
                <a:solidFill>
                  <a:srgbClr val="FFC700"/>
                </a:solidFill>
                <a:latin typeface="Arial Black"/>
                <a:ea typeface="Arial Black"/>
                <a:cs typeface="Arial Black"/>
                <a:sym typeface="Arial Black"/>
              </a:rPr>
            </a:br>
            <a:endParaRPr lang="pl-PL" sz="2880" b="1" i="0" u="none" strike="noStrike" cap="none" dirty="0">
              <a:solidFill>
                <a:srgbClr val="FFC700"/>
              </a:solidFill>
              <a:latin typeface="Arial Black" pitchFamily="34" charset="0"/>
              <a:ea typeface="Arial Black"/>
              <a:cs typeface="Arial Black"/>
              <a:sym typeface="Arial Black"/>
            </a:endParaRPr>
          </a:p>
          <a:p>
            <a:pPr lvl="0" algn="ctr">
              <a:buSzPct val="25000"/>
            </a:pPr>
            <a:r>
              <a:rPr lang="pl-PL" sz="2880" dirty="0">
                <a:latin typeface="Arial Black" pitchFamily="34" charset="0"/>
              </a:rPr>
              <a:t> </a:t>
            </a:r>
            <a:r>
              <a:rPr lang="pl-PL" sz="4000" dirty="0">
                <a:latin typeface="Arial Black" pitchFamily="34" charset="0"/>
              </a:rPr>
              <a:t>Służba </a:t>
            </a:r>
            <a:r>
              <a:rPr lang="pl-PL" sz="4000" dirty="0" smtClean="0">
                <a:latin typeface="Arial Black" pitchFamily="34" charset="0"/>
              </a:rPr>
              <a:t>wewnętrzna - musztra</a:t>
            </a:r>
            <a:r>
              <a:rPr lang="pl-PL" sz="2880" b="1" i="0" u="none" strike="noStrike" cap="none" dirty="0">
                <a:solidFill>
                  <a:srgbClr val="FFC700"/>
                </a:solidFill>
                <a:latin typeface="Calibri"/>
                <a:ea typeface="Calibri"/>
                <a:cs typeface="Calibri"/>
                <a:sym typeface="Calibri"/>
              </a:rPr>
              <a:t/>
            </a:r>
            <a:br>
              <a:rPr lang="pl-PL" sz="2880" b="1" i="0" u="none" strike="noStrike" cap="none" dirty="0">
                <a:solidFill>
                  <a:srgbClr val="FFC700"/>
                </a:solidFill>
                <a:latin typeface="Calibri"/>
                <a:ea typeface="Calibri"/>
                <a:cs typeface="Calibri"/>
                <a:sym typeface="Calibri"/>
              </a:rPr>
            </a:br>
            <a:endParaRPr lang="pl-PL" sz="2880" b="1" i="0" u="none" strike="noStrike" cap="none" dirty="0">
              <a:solidFill>
                <a:srgbClr val="FFC700"/>
              </a:solidFill>
              <a:latin typeface="Calibri"/>
              <a:ea typeface="Calibri"/>
              <a:cs typeface="Calibri"/>
              <a:sym typeface="Calibri"/>
            </a:endParaRPr>
          </a:p>
        </p:txBody>
      </p:sp>
      <p:sp>
        <p:nvSpPr>
          <p:cNvPr id="120" name="Shape 120"/>
          <p:cNvSpPr txBox="1"/>
          <p:nvPr/>
        </p:nvSpPr>
        <p:spPr>
          <a:xfrm>
            <a:off x="539552" y="404768"/>
            <a:ext cx="6984776" cy="936103"/>
          </a:xfrm>
          <a:prstGeom prst="rect">
            <a:avLst/>
          </a:prstGeom>
          <a:noFill/>
          <a:ln>
            <a:noFill/>
          </a:ln>
        </p:spPr>
        <p:txBody>
          <a:bodyPr lIns="91425" tIns="0" rIns="45700" bIns="0" anchor="ctr" anchorCtr="0">
            <a:noAutofit/>
          </a:bodyPr>
          <a:lstStyle/>
          <a:p>
            <a:pPr lvl="0" algn="ctr">
              <a:spcBef>
                <a:spcPts val="0"/>
              </a:spcBef>
              <a:buClr>
                <a:srgbClr val="FFC700"/>
              </a:buClr>
              <a:buSzPct val="25000"/>
            </a:pPr>
            <a:r>
              <a:rPr lang="pl-PL" sz="3330" b="1" dirty="0">
                <a:solidFill>
                  <a:srgbClr val="FFC700"/>
                </a:solidFill>
                <a:latin typeface="Calibri"/>
                <a:ea typeface="Calibri"/>
                <a:cs typeface="Calibri"/>
                <a:sym typeface="Calibri"/>
              </a:rPr>
              <a:t> </a:t>
            </a:r>
            <a:r>
              <a:rPr lang="pl-PL" sz="3330" b="1" dirty="0">
                <a:solidFill>
                  <a:srgbClr val="FF0000"/>
                </a:solidFill>
                <a:latin typeface="Calibri"/>
                <a:ea typeface="Calibri"/>
                <a:cs typeface="Calibri"/>
                <a:sym typeface="Calibri"/>
              </a:rPr>
              <a:t>SZKOLENIE  PODSTAWOWE </a:t>
            </a:r>
            <a:br>
              <a:rPr lang="pl-PL" sz="3330" b="1" dirty="0">
                <a:solidFill>
                  <a:srgbClr val="FF0000"/>
                </a:solidFill>
                <a:latin typeface="Calibri"/>
                <a:ea typeface="Calibri"/>
                <a:cs typeface="Calibri"/>
                <a:sym typeface="Calibri"/>
              </a:rPr>
            </a:br>
            <a:r>
              <a:rPr lang="pl-PL" sz="3330" b="1" dirty="0">
                <a:solidFill>
                  <a:srgbClr val="FF0000"/>
                </a:solidFill>
                <a:latin typeface="Calibri"/>
                <a:ea typeface="Calibri"/>
                <a:cs typeface="Calibri"/>
                <a:sym typeface="Calibri"/>
              </a:rPr>
              <a:t>STRAŻAKÓW RATOWNIKÓW OSP</a:t>
            </a:r>
            <a:endParaRPr lang="pl-PL" sz="3330" b="1" i="0" u="none" strike="noStrike" cap="none" dirty="0">
              <a:solidFill>
                <a:srgbClr val="FF0000"/>
              </a:solidFill>
              <a:latin typeface="Calibri"/>
              <a:ea typeface="Calibri"/>
              <a:cs typeface="Calibri"/>
              <a:sym typeface="Calibri"/>
            </a:endParaRPr>
          </a:p>
        </p:txBody>
      </p:sp>
      <p:pic>
        <p:nvPicPr>
          <p:cNvPr id="6" name="Picture 5" descr="CRW_5436"/>
          <p:cNvPicPr>
            <a:picLocks noChangeAspect="1" noChangeArrowheads="1"/>
          </p:cNvPicPr>
          <p:nvPr/>
        </p:nvPicPr>
        <p:blipFill>
          <a:blip r:embed="rId3" cstate="print"/>
          <a:srcRect l="5457" t="19273" r="1987" b="5006"/>
          <a:stretch>
            <a:fillRect/>
          </a:stretch>
        </p:blipFill>
        <p:spPr bwMode="auto">
          <a:xfrm>
            <a:off x="1187625" y="3095164"/>
            <a:ext cx="6336704" cy="3457788"/>
          </a:xfrm>
          <a:prstGeom prst="rect">
            <a:avLst/>
          </a:prstGeom>
          <a:noFill/>
        </p:spPr>
      </p:pic>
    </p:spTree>
    <p:extLst>
      <p:ext uri="{BB962C8B-B14F-4D97-AF65-F5344CB8AC3E}">
        <p14:creationId xmlns:p14="http://schemas.microsoft.com/office/powerpoint/2010/main" val="40002797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sz="quarter"/>
          </p:nvPr>
        </p:nvSpPr>
        <p:spPr>
          <a:xfrm>
            <a:off x="457200" y="274638"/>
            <a:ext cx="8229600" cy="633412"/>
          </a:xfrm>
        </p:spPr>
        <p:txBody>
          <a:bodyPr/>
          <a:lstStyle/>
          <a:p>
            <a:pPr algn="ctr">
              <a:buNone/>
            </a:pPr>
            <a:r>
              <a:rPr lang="pl-PL" sz="2800" b="1" dirty="0"/>
              <a:t>Rodzaje Umundurowania</a:t>
            </a:r>
          </a:p>
        </p:txBody>
      </p:sp>
      <p:pic>
        <p:nvPicPr>
          <p:cNvPr id="12298" name="Picture 10" descr="rys4"/>
          <p:cNvPicPr>
            <a:picLocks noGrp="1" noChangeAspect="1" noChangeArrowheads="1"/>
          </p:cNvPicPr>
          <p:nvPr>
            <p:ph sz="quarter" idx="2"/>
          </p:nvPr>
        </p:nvPicPr>
        <p:blipFill>
          <a:blip r:embed="rId2"/>
          <a:srcRect/>
          <a:stretch>
            <a:fillRect/>
          </a:stretch>
        </p:blipFill>
        <p:spPr>
          <a:xfrm>
            <a:off x="5364163" y="1556791"/>
            <a:ext cx="1238328" cy="3310483"/>
          </a:xfrm>
          <a:noFill/>
          <a:ln/>
        </p:spPr>
      </p:pic>
      <p:sp>
        <p:nvSpPr>
          <p:cNvPr id="12295" name="Rectangle 7"/>
          <p:cNvSpPr>
            <a:spLocks noGrp="1" noChangeArrowheads="1"/>
          </p:cNvSpPr>
          <p:nvPr>
            <p:ph sz="quarter" idx="3"/>
          </p:nvPr>
        </p:nvSpPr>
        <p:spPr>
          <a:xfrm>
            <a:off x="1042988" y="4941888"/>
            <a:ext cx="3324225" cy="1079500"/>
          </a:xfrm>
        </p:spPr>
        <p:txBody>
          <a:bodyPr/>
          <a:lstStyle/>
          <a:p>
            <a:pPr marL="0" indent="0" algn="ctr">
              <a:buFontTx/>
              <a:buNone/>
            </a:pPr>
            <a:r>
              <a:rPr lang="pl-PL" sz="2400"/>
              <a:t>Wzór ubioru galowego damskiego</a:t>
            </a:r>
          </a:p>
        </p:txBody>
      </p:sp>
      <p:sp>
        <p:nvSpPr>
          <p:cNvPr id="12296" name="Rectangle 8"/>
          <p:cNvSpPr>
            <a:spLocks noGrp="1" noChangeArrowheads="1"/>
          </p:cNvSpPr>
          <p:nvPr>
            <p:ph sz="quarter" idx="4"/>
          </p:nvPr>
        </p:nvSpPr>
        <p:spPr>
          <a:xfrm>
            <a:off x="4427538" y="4941888"/>
            <a:ext cx="3452812" cy="896937"/>
          </a:xfrm>
        </p:spPr>
        <p:txBody>
          <a:bodyPr/>
          <a:lstStyle/>
          <a:p>
            <a:pPr algn="ctr">
              <a:buFontTx/>
              <a:buNone/>
            </a:pPr>
            <a:r>
              <a:rPr lang="pl-PL" sz="2400"/>
              <a:t>Wzór ubioru letniego</a:t>
            </a:r>
          </a:p>
        </p:txBody>
      </p:sp>
      <p:pic>
        <p:nvPicPr>
          <p:cNvPr id="8" name="Symbol zastępczy zawartości 3"/>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930945" y="1600200"/>
            <a:ext cx="3091109" cy="290037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sz="quarter"/>
          </p:nvPr>
        </p:nvSpPr>
        <p:spPr>
          <a:xfrm>
            <a:off x="457200" y="274638"/>
            <a:ext cx="8229600" cy="633412"/>
          </a:xfrm>
        </p:spPr>
        <p:txBody>
          <a:bodyPr/>
          <a:lstStyle/>
          <a:p>
            <a:pPr algn="ctr">
              <a:buNone/>
            </a:pPr>
            <a:r>
              <a:rPr lang="pl-PL" sz="2800" b="1" dirty="0"/>
              <a:t>Rodzaje Umundurowania</a:t>
            </a:r>
          </a:p>
        </p:txBody>
      </p:sp>
      <p:pic>
        <p:nvPicPr>
          <p:cNvPr id="14345" name="Picture 9" descr="rys8"/>
          <p:cNvPicPr>
            <a:picLocks noGrp="1" noChangeAspect="1" noChangeArrowheads="1"/>
          </p:cNvPicPr>
          <p:nvPr>
            <p:ph sz="quarter" idx="1"/>
          </p:nvPr>
        </p:nvPicPr>
        <p:blipFill>
          <a:blip r:embed="rId2" cstate="print"/>
          <a:stretch>
            <a:fillRect/>
          </a:stretch>
        </p:blipFill>
        <p:spPr>
          <a:xfrm>
            <a:off x="1475656" y="1700808"/>
            <a:ext cx="1266431" cy="2908921"/>
          </a:xfrm>
          <a:noFill/>
          <a:ln/>
        </p:spPr>
      </p:pic>
      <p:pic>
        <p:nvPicPr>
          <p:cNvPr id="14346" name="Picture 10" descr="rys9"/>
          <p:cNvPicPr>
            <a:picLocks noGrp="1" noChangeAspect="1" noChangeArrowheads="1"/>
          </p:cNvPicPr>
          <p:nvPr>
            <p:ph sz="quarter" idx="2"/>
          </p:nvPr>
        </p:nvPicPr>
        <p:blipFill>
          <a:blip r:embed="rId3"/>
          <a:srcRect/>
          <a:stretch>
            <a:fillRect/>
          </a:stretch>
        </p:blipFill>
        <p:spPr>
          <a:xfrm>
            <a:off x="5292080" y="1698705"/>
            <a:ext cx="1954858" cy="3240008"/>
          </a:xfrm>
          <a:noFill/>
          <a:ln/>
        </p:spPr>
      </p:pic>
      <p:sp>
        <p:nvSpPr>
          <p:cNvPr id="14343" name="Rectangle 7"/>
          <p:cNvSpPr>
            <a:spLocks noGrp="1" noChangeArrowheads="1"/>
          </p:cNvSpPr>
          <p:nvPr>
            <p:ph sz="quarter" idx="3"/>
          </p:nvPr>
        </p:nvSpPr>
        <p:spPr>
          <a:xfrm>
            <a:off x="611188" y="4868863"/>
            <a:ext cx="3744912" cy="896937"/>
          </a:xfrm>
        </p:spPr>
        <p:txBody>
          <a:bodyPr/>
          <a:lstStyle/>
          <a:p>
            <a:pPr marL="0" indent="0" algn="ctr">
              <a:buFontTx/>
              <a:buNone/>
            </a:pPr>
            <a:r>
              <a:rPr lang="pl-PL" sz="2400"/>
              <a:t>Wzór ubrania ochronnego i specjalnego</a:t>
            </a:r>
          </a:p>
        </p:txBody>
      </p:sp>
      <p:sp>
        <p:nvSpPr>
          <p:cNvPr id="14344" name="Rectangle 8"/>
          <p:cNvSpPr>
            <a:spLocks noGrp="1" noChangeArrowheads="1"/>
          </p:cNvSpPr>
          <p:nvPr>
            <p:ph sz="quarter" idx="4"/>
          </p:nvPr>
        </p:nvSpPr>
        <p:spPr>
          <a:xfrm>
            <a:off x="4500563" y="4868863"/>
            <a:ext cx="3092450" cy="896937"/>
          </a:xfrm>
        </p:spPr>
        <p:txBody>
          <a:bodyPr/>
          <a:lstStyle/>
          <a:p>
            <a:pPr marL="0" indent="0" algn="ctr">
              <a:buFontTx/>
              <a:buNone/>
            </a:pPr>
            <a:r>
              <a:rPr lang="pl-PL" sz="2400"/>
              <a:t>Wzór ubrania koszarowego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sz="quarter"/>
          </p:nvPr>
        </p:nvSpPr>
        <p:spPr>
          <a:xfrm>
            <a:off x="755576" y="103122"/>
            <a:ext cx="8229600" cy="1143000"/>
          </a:xfrm>
        </p:spPr>
        <p:txBody>
          <a:bodyPr>
            <a:normAutofit/>
          </a:bodyPr>
          <a:lstStyle/>
          <a:p>
            <a:pPr algn="ctr">
              <a:buNone/>
            </a:pPr>
            <a:r>
              <a:rPr lang="pl-PL" sz="3200" b="1" dirty="0" smtClean="0"/>
              <a:t>Zasady noszenia odznaczeń i medali </a:t>
            </a:r>
            <a:endParaRPr lang="pl-PL" sz="3200" b="1" dirty="0"/>
          </a:p>
        </p:txBody>
      </p:sp>
      <p:sp>
        <p:nvSpPr>
          <p:cNvPr id="7" name="Prostokąt 6"/>
          <p:cNvSpPr/>
          <p:nvPr/>
        </p:nvSpPr>
        <p:spPr>
          <a:xfrm>
            <a:off x="214282" y="1412776"/>
            <a:ext cx="8929718" cy="5016758"/>
          </a:xfrm>
          <a:prstGeom prst="rect">
            <a:avLst/>
          </a:prstGeom>
        </p:spPr>
        <p:txBody>
          <a:bodyPr wrap="square">
            <a:spAutoFit/>
          </a:bodyPr>
          <a:lstStyle/>
          <a:p>
            <a:r>
              <a:rPr lang="pl-PL" sz="1600" b="1" dirty="0" smtClean="0"/>
              <a:t>ZASADY NOSZENIA ODZNAK, ODZNACZEŃ I MEDALI:</a:t>
            </a:r>
            <a:endParaRPr lang="pl-PL" sz="1600" dirty="0" smtClean="0"/>
          </a:p>
          <a:p>
            <a:r>
              <a:rPr lang="pl-PL" sz="1600" b="1" dirty="0" smtClean="0"/>
              <a:t>Złoty Znak Związku</a:t>
            </a:r>
            <a:r>
              <a:rPr lang="pl-PL" sz="1600" dirty="0" smtClean="0"/>
              <a:t> umieszczony powinien być na wstędze pod kołnierzem koszuli, tak aby byt widoczny 1 cm poniżej węzła krawata, a nie wpięty do munduru.</a:t>
            </a:r>
          </a:p>
          <a:p>
            <a:r>
              <a:rPr lang="pl-PL" sz="1600" b="1" dirty="0" smtClean="0"/>
              <a:t>Odznaka "Strażak Wzorowy"</a:t>
            </a:r>
            <a:r>
              <a:rPr lang="pl-PL" sz="1600" dirty="0" smtClean="0"/>
              <a:t> powinna być wpięta bezpośrednio na środku górnej prawej kieszeni munduru, między klapą a wszyciem dolnym kieszeni. </a:t>
            </a:r>
          </a:p>
          <a:p>
            <a:r>
              <a:rPr lang="pl-PL" sz="1600" b="1" dirty="0" smtClean="0"/>
              <a:t>Odznaka "Za wysługę lat"</a:t>
            </a:r>
            <a:r>
              <a:rPr lang="pl-PL" sz="1600" dirty="0" smtClean="0"/>
              <a:t> ma być noszona po środku prawej strony klapy górnej kieszeni munduru, między guzikiem a krajem klapy patrząc z przodu. </a:t>
            </a:r>
          </a:p>
          <a:p>
            <a:r>
              <a:rPr lang="pl-PL" sz="1600" b="1" dirty="0" smtClean="0"/>
              <a:t>Odznaczenia</a:t>
            </a:r>
            <a:r>
              <a:rPr lang="pl-PL" sz="1600" dirty="0" smtClean="0"/>
              <a:t> (ordery, krzyże zasługi), </a:t>
            </a:r>
            <a:r>
              <a:rPr lang="pl-PL" sz="1600" b="1" dirty="0" smtClean="0"/>
              <a:t>odznaki</a:t>
            </a:r>
            <a:r>
              <a:rPr lang="pl-PL" sz="1600" dirty="0" smtClean="0"/>
              <a:t> (np. medale za zasługi dla pożarnictwa) itp. powinny być przypięte 5,5 cm ponad górną krawędzią klapy lewej kieszeni munduru, stosując zasadę symetrii, nosząc tylko klasę najwyższą dla danego odznaczenia lub odznaki. </a:t>
            </a:r>
          </a:p>
          <a:p>
            <a:r>
              <a:rPr lang="pl-PL" sz="1600" b="1" dirty="0" smtClean="0"/>
              <a:t>Baretki</a:t>
            </a:r>
            <a:r>
              <a:rPr lang="pl-PL" sz="1600" dirty="0" smtClean="0"/>
              <a:t> odznaczeń i odznak powinny być wszyte bezpośrednio przy krawędzi lewej klapy kieszeni górnej munduru, stosując zasadę symetrii i nosząc baretki tylko najwyższej klasy odznaczenia lub odznaki. </a:t>
            </a:r>
          </a:p>
          <a:p>
            <a:r>
              <a:rPr lang="pl-PL" sz="1600" dirty="0" smtClean="0"/>
              <a:t>Na klapach i pagonach mundurów oraz koszul należy nosić tylko emblematy związkowe i to prawidłowo wszyte oraz rozmieszczone, nie nosić dodatkowo emblematów PSP i innych. </a:t>
            </a:r>
          </a:p>
          <a:p>
            <a:r>
              <a:rPr lang="pl-PL" sz="1600" dirty="0" smtClean="0"/>
              <a:t>Do </a:t>
            </a:r>
            <a:r>
              <a:rPr lang="pl-PL" sz="1600" b="1" dirty="0" smtClean="0"/>
              <a:t>czapek rogatywek</a:t>
            </a:r>
            <a:r>
              <a:rPr lang="pl-PL" sz="1600" dirty="0" smtClean="0"/>
              <a:t> nie powinny być przypięte orzełki PSP, Wojska Polskiego, Służby Więziennej itp. Nie należy nosić przy czapkach rogatywkach złotych galonów, pasków białych, srebrnych, metalowych pasków lub złotych okuć. Czapki rogatywki powinny odpowiadać dystynkcjom noszonym na kołnierzach umundurowania lub przy klapie lewej kieszeni munduru lub białej koszuli. Wyeliminowane powinny być z umundurowania strażaków ochotników sznury oraz czapki PSP. </a:t>
            </a:r>
            <a:br>
              <a:rPr lang="pl-PL" sz="1600" dirty="0" smtClean="0"/>
            </a:br>
            <a:endParaRPr lang="pl-PL"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sp.palecznica.pl/zdjecia/Regulamin/mundur_strazacki.jpg"/>
          <p:cNvPicPr>
            <a:picLocks noChangeAspect="1" noChangeArrowheads="1"/>
          </p:cNvPicPr>
          <p:nvPr/>
        </p:nvPicPr>
        <p:blipFill>
          <a:blip r:embed="rId2"/>
          <a:srcRect/>
          <a:stretch>
            <a:fillRect/>
          </a:stretch>
        </p:blipFill>
        <p:spPr bwMode="auto">
          <a:xfrm>
            <a:off x="1500166" y="857232"/>
            <a:ext cx="6086475" cy="5810251"/>
          </a:xfrm>
          <a:prstGeom prst="rect">
            <a:avLst/>
          </a:prstGeom>
          <a:noFill/>
        </p:spPr>
      </p:pic>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800" b="1" dirty="0" smtClean="0">
                <a:latin typeface="+mj-lt"/>
                <a:ea typeface="+mj-ea"/>
                <a:cs typeface="+mj-cs"/>
              </a:rPr>
              <a:t>Prawidłowe rozmieszczenie medali i odznaczeń</a:t>
            </a:r>
            <a:endParaRPr kumimoji="0" lang="pl-PL"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13"/>
          </p:nvPr>
        </p:nvSpPr>
        <p:spPr>
          <a:xfrm>
            <a:off x="468313" y="1341438"/>
            <a:ext cx="8229600" cy="4945082"/>
          </a:xfrm>
        </p:spPr>
        <p:txBody>
          <a:bodyPr>
            <a:normAutofit/>
          </a:bodyPr>
          <a:lstStyle/>
          <a:p>
            <a:pPr algn="ctr">
              <a:buFontTx/>
              <a:buNone/>
            </a:pPr>
            <a:r>
              <a:rPr lang="pl-PL" sz="2400" b="1" dirty="0"/>
              <a:t>Strażak w mundurze powinien być zawsze ubrany zgodnie z regulaminem umundurowania</a:t>
            </a:r>
          </a:p>
          <a:p>
            <a:pPr>
              <a:buFontTx/>
              <a:buNone/>
            </a:pPr>
            <a:endParaRPr lang="pl-PL" sz="2400" b="1" dirty="0">
              <a:latin typeface="Times New Roman" pitchFamily="18" charset="0"/>
            </a:endParaRPr>
          </a:p>
          <a:p>
            <a:pPr>
              <a:buFontTx/>
              <a:buNone/>
            </a:pPr>
            <a:r>
              <a:rPr lang="pl-PL" sz="2400" u="sng" dirty="0"/>
              <a:t>Strażakom OSP nie wolno nosić:</a:t>
            </a:r>
          </a:p>
          <a:p>
            <a:pPr>
              <a:buNone/>
            </a:pPr>
            <a:r>
              <a:rPr lang="pl-PL" sz="2400" dirty="0" smtClean="0"/>
              <a:t>- części </a:t>
            </a:r>
            <a:r>
              <a:rPr lang="pl-PL" sz="2400" dirty="0"/>
              <a:t>umundurowania w połączeniu z ubiorem cywilnym,</a:t>
            </a:r>
          </a:p>
          <a:p>
            <a:pPr>
              <a:buNone/>
            </a:pPr>
            <a:r>
              <a:rPr lang="pl-PL" sz="2400" dirty="0" smtClean="0"/>
              <a:t>- odzieży </a:t>
            </a:r>
            <a:r>
              <a:rPr lang="pl-PL" sz="2400" dirty="0"/>
              <a:t>specjalnej w miejscach publicznych, o ile nie wynika to z obowiązków służbowych,</a:t>
            </a:r>
          </a:p>
          <a:p>
            <a:pPr>
              <a:buNone/>
            </a:pPr>
            <a:r>
              <a:rPr lang="pl-PL" sz="2400" dirty="0" smtClean="0"/>
              <a:t>- przedmiotów </a:t>
            </a:r>
            <a:r>
              <a:rPr lang="pl-PL" sz="2400" dirty="0"/>
              <a:t>wypychających kieszenie munduru,</a:t>
            </a:r>
          </a:p>
          <a:p>
            <a:pPr>
              <a:buNone/>
            </a:pPr>
            <a:r>
              <a:rPr lang="pl-PL" sz="2400" dirty="0" smtClean="0"/>
              <a:t>- innych </a:t>
            </a:r>
            <a:r>
              <a:rPr lang="pl-PL" sz="2400" dirty="0"/>
              <a:t>przedmiotów niż przewiduje dany ubiór.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50900"/>
          </a:xfrm>
        </p:spPr>
        <p:txBody>
          <a:bodyPr/>
          <a:lstStyle/>
          <a:p>
            <a:pPr marL="0" indent="0" algn="ctr">
              <a:buNone/>
            </a:pPr>
            <a:endParaRPr lang="pl-PL" sz="2800" b="1" dirty="0"/>
          </a:p>
        </p:txBody>
      </p:sp>
      <p:sp>
        <p:nvSpPr>
          <p:cNvPr id="37891" name="Rectangle 3"/>
          <p:cNvSpPr>
            <a:spLocks noGrp="1" noChangeArrowheads="1"/>
          </p:cNvSpPr>
          <p:nvPr>
            <p:ph sz="quarter" idx="13"/>
          </p:nvPr>
        </p:nvSpPr>
        <p:spPr>
          <a:xfrm>
            <a:off x="827088" y="428604"/>
            <a:ext cx="7416800" cy="5572164"/>
          </a:xfrm>
        </p:spPr>
        <p:txBody>
          <a:bodyPr>
            <a:noAutofit/>
          </a:bodyPr>
          <a:lstStyle/>
          <a:p>
            <a:pPr>
              <a:buNone/>
            </a:pPr>
            <a:r>
              <a:rPr lang="pl-PL" sz="2800" dirty="0" smtClean="0"/>
              <a:t> - Użytkowane </a:t>
            </a:r>
            <a:r>
              <a:rPr lang="pl-PL" sz="2800" dirty="0"/>
              <a:t>przedmioty umundurowania powinny być czyste, należycie dopasowane i odprasowane.</a:t>
            </a:r>
          </a:p>
          <a:p>
            <a:pPr>
              <a:buNone/>
            </a:pPr>
            <a:r>
              <a:rPr lang="pl-PL" sz="2800" dirty="0" smtClean="0"/>
              <a:t> - Strażak </a:t>
            </a:r>
            <a:r>
              <a:rPr lang="pl-PL" sz="2800" dirty="0"/>
              <a:t>OSP występujący na zewnątrz jednostki w mundurze dba o estetyczne opakowanie niesionych paczek. </a:t>
            </a:r>
          </a:p>
          <a:p>
            <a:pPr>
              <a:buNone/>
            </a:pPr>
            <a:r>
              <a:rPr lang="pl-PL" sz="2800" dirty="0" smtClean="0"/>
              <a:t>- Strażak </a:t>
            </a:r>
            <a:r>
              <a:rPr lang="pl-PL" sz="2800" dirty="0"/>
              <a:t>OSP nie może nosić torebek damskich, siatek i innych tego rodzaju przedmiotów oraz trzymać rąk w kieszeniach. </a:t>
            </a:r>
          </a:p>
          <a:p>
            <a:pPr>
              <a:buNone/>
            </a:pPr>
            <a:r>
              <a:rPr lang="pl-PL" sz="2800" dirty="0" smtClean="0"/>
              <a:t>- Strażak </a:t>
            </a:r>
            <a:r>
              <a:rPr lang="pl-PL" sz="2800" dirty="0"/>
              <a:t>OSP idąc ulicą nie może jeść, pić, palić, czytać, rozmawiać przez telefon</a:t>
            </a:r>
            <a:r>
              <a:rPr lang="pl-PL" sz="2800" dirty="0">
                <a:latin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quarter" idx="13"/>
          </p:nvPr>
        </p:nvSpPr>
        <p:spPr>
          <a:xfrm>
            <a:off x="900113" y="714356"/>
            <a:ext cx="7559675" cy="5072097"/>
          </a:xfrm>
        </p:spPr>
        <p:txBody>
          <a:bodyPr>
            <a:normAutofit/>
          </a:bodyPr>
          <a:lstStyle/>
          <a:p>
            <a:pPr marL="0" indent="0">
              <a:buFontTx/>
              <a:buNone/>
            </a:pPr>
            <a:r>
              <a:rPr lang="pl-PL" sz="2400" u="sng" dirty="0"/>
              <a:t>Alarm</a:t>
            </a:r>
            <a:r>
              <a:rPr lang="pl-PL" sz="2400" dirty="0"/>
              <a:t> jest to umówiony sygnał świetlny lub dźwiękowy (również przekazany drogą telefoniczną lub przez gońca) w celu natychmiastowego i zorganizowanego podjęcia określonego działania.</a:t>
            </a:r>
          </a:p>
          <a:p>
            <a:pPr marL="0" indent="0">
              <a:buFontTx/>
              <a:buNone/>
            </a:pPr>
            <a:endParaRPr lang="pl-PL" sz="2400" b="1" dirty="0"/>
          </a:p>
          <a:p>
            <a:pPr marL="0" indent="0">
              <a:buFontTx/>
              <a:buNone/>
            </a:pPr>
            <a:r>
              <a:rPr lang="pl-PL" sz="2400" u="sng" dirty="0"/>
              <a:t>Rozróżnia się alarmy:</a:t>
            </a:r>
          </a:p>
          <a:p>
            <a:pPr marL="0" indent="0">
              <a:buNone/>
            </a:pPr>
            <a:r>
              <a:rPr lang="pl-PL" sz="2400" dirty="0" smtClean="0"/>
              <a:t> - bojowy </a:t>
            </a:r>
            <a:r>
              <a:rPr lang="pl-PL" sz="2400" dirty="0"/>
              <a:t>- nakazujący podjęcie działań ratowniczych,</a:t>
            </a:r>
          </a:p>
          <a:p>
            <a:pPr marL="0" indent="0">
              <a:buNone/>
            </a:pPr>
            <a:r>
              <a:rPr lang="pl-PL" sz="2400" dirty="0" smtClean="0"/>
              <a:t> - ćwiczebny </a:t>
            </a:r>
            <a:r>
              <a:rPr lang="pl-PL" sz="2400" dirty="0"/>
              <a:t>- zarządzany w celach szkoleniowych oraz kontrolnych.</a:t>
            </a:r>
            <a:r>
              <a:rPr lang="pl-PL" sz="2400" dirty="0">
                <a:latin typeface="Times New Roman"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quarter" idx="13"/>
          </p:nvPr>
        </p:nvSpPr>
        <p:spPr>
          <a:xfrm>
            <a:off x="611188" y="692697"/>
            <a:ext cx="8229600" cy="5256583"/>
          </a:xfrm>
        </p:spPr>
        <p:txBody>
          <a:bodyPr>
            <a:normAutofit lnSpcReduction="10000"/>
          </a:bodyPr>
          <a:lstStyle/>
          <a:p>
            <a:pPr>
              <a:lnSpc>
                <a:spcPct val="90000"/>
              </a:lnSpc>
              <a:buFontTx/>
              <a:buNone/>
            </a:pPr>
            <a:r>
              <a:rPr lang="pl-PL" sz="4000" b="1" dirty="0">
                <a:latin typeface="Times New Roman" pitchFamily="18" charset="0"/>
              </a:rPr>
              <a:t> </a:t>
            </a:r>
            <a:r>
              <a:rPr lang="pl-PL" sz="4000" b="1" dirty="0">
                <a:solidFill>
                  <a:schemeClr val="accent1">
                    <a:lumMod val="60000"/>
                    <a:lumOff val="40000"/>
                  </a:schemeClr>
                </a:solidFill>
                <a:latin typeface="Arial" charset="0"/>
              </a:rPr>
              <a:t>Zadania Funkcyjnych </a:t>
            </a:r>
            <a:r>
              <a:rPr lang="pl-PL" sz="4000" b="1" dirty="0" smtClean="0">
                <a:solidFill>
                  <a:schemeClr val="accent1">
                    <a:lumMod val="60000"/>
                    <a:lumOff val="40000"/>
                  </a:schemeClr>
                </a:solidFill>
                <a:latin typeface="Arial" charset="0"/>
              </a:rPr>
              <a:t>OSP</a:t>
            </a:r>
          </a:p>
          <a:p>
            <a:pPr>
              <a:lnSpc>
                <a:spcPct val="90000"/>
              </a:lnSpc>
              <a:buFontTx/>
              <a:buNone/>
            </a:pPr>
            <a:r>
              <a:rPr lang="pl-PL" sz="4000" b="1" dirty="0" smtClean="0">
                <a:latin typeface="Times New Roman" pitchFamily="18" charset="0"/>
              </a:rPr>
              <a:t> </a:t>
            </a:r>
            <a:r>
              <a:rPr lang="pl-PL" sz="2400" u="sng" dirty="0">
                <a:solidFill>
                  <a:schemeClr val="bg2">
                    <a:lumMod val="50000"/>
                  </a:schemeClr>
                </a:solidFill>
              </a:rPr>
              <a:t>Do obowiązków naczelnika należy:</a:t>
            </a:r>
            <a:r>
              <a:rPr lang="pl-PL" sz="2400" dirty="0"/>
              <a:t/>
            </a:r>
            <a:br>
              <a:rPr lang="pl-PL" sz="2400" dirty="0"/>
            </a:br>
            <a:endParaRPr lang="pl-PL" sz="2400" dirty="0"/>
          </a:p>
          <a:p>
            <a:pPr>
              <a:lnSpc>
                <a:spcPct val="90000"/>
              </a:lnSpc>
              <a:buFontTx/>
              <a:buNone/>
            </a:pPr>
            <a:r>
              <a:rPr lang="pl-PL" sz="2400" dirty="0"/>
              <a:t>	1) wnioskowanie do zarządu OSP o wyznaczenie członków OSP do wykonania zadań ratowniczych,</a:t>
            </a:r>
            <a:br>
              <a:rPr lang="pl-PL" sz="2400" dirty="0"/>
            </a:br>
            <a:endParaRPr lang="pl-PL" sz="2400" dirty="0"/>
          </a:p>
          <a:p>
            <a:pPr>
              <a:lnSpc>
                <a:spcPct val="90000"/>
              </a:lnSpc>
              <a:buFontTx/>
              <a:buNone/>
            </a:pPr>
            <a:r>
              <a:rPr lang="pl-PL" sz="2400" dirty="0"/>
              <a:t>	2) organizowanie i prowadzenie podstawowego szkolenia ratowniczego członków OSP, drużyny młodzieżowej i kobiecej,</a:t>
            </a:r>
            <a:br>
              <a:rPr lang="pl-PL" sz="2400" dirty="0"/>
            </a:br>
            <a:endParaRPr lang="pl-PL" sz="2400" dirty="0"/>
          </a:p>
          <a:p>
            <a:pPr>
              <a:lnSpc>
                <a:spcPct val="90000"/>
              </a:lnSpc>
              <a:buFontTx/>
              <a:buNone/>
            </a:pPr>
            <a:r>
              <a:rPr lang="pl-PL" sz="2400" dirty="0"/>
              <a:t>	3) czuwanie </a:t>
            </a:r>
            <a:r>
              <a:rPr lang="pl-PL" sz="2400" dirty="0" smtClean="0"/>
              <a:t>nad </a:t>
            </a:r>
            <a:r>
              <a:rPr lang="pl-PL" sz="2400" dirty="0"/>
              <a:t>przestrzeganiem dyscypliny organizacyjnej przez członków OSP,</a:t>
            </a:r>
            <a:br>
              <a:rPr lang="pl-PL" sz="2400" dirty="0"/>
            </a:br>
            <a:endParaRPr lang="pl-PL"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971550" y="1052513"/>
            <a:ext cx="7653338" cy="4743450"/>
          </a:xfrm>
        </p:spPr>
        <p:txBody>
          <a:bodyPr>
            <a:normAutofit fontScale="90000"/>
          </a:bodyPr>
          <a:lstStyle/>
          <a:p>
            <a:pPr marL="0" indent="0" algn="l">
              <a:buNone/>
            </a:pPr>
            <a:r>
              <a:rPr lang="pl-PL" sz="2400" dirty="0">
                <a:solidFill>
                  <a:schemeClr val="tx1"/>
                </a:solidFill>
                <a:latin typeface="Times New Roman" pitchFamily="18" charset="0"/>
              </a:rPr>
              <a:t/>
            </a:r>
            <a:br>
              <a:rPr lang="pl-PL" sz="2400" dirty="0">
                <a:solidFill>
                  <a:schemeClr val="tx1"/>
                </a:solidFill>
                <a:latin typeface="Times New Roman" pitchFamily="18" charset="0"/>
              </a:rPr>
            </a:br>
            <a:r>
              <a:rPr lang="pl-PL" sz="2400" dirty="0">
                <a:solidFill>
                  <a:schemeClr val="tx1"/>
                </a:solidFill>
                <a:latin typeface="Times New Roman" pitchFamily="18" charset="0"/>
              </a:rPr>
              <a:t/>
            </a:r>
            <a:br>
              <a:rPr lang="pl-PL" sz="2400" dirty="0">
                <a:solidFill>
                  <a:schemeClr val="tx1"/>
                </a:solidFill>
                <a:latin typeface="Times New Roman" pitchFamily="18" charset="0"/>
              </a:rPr>
            </a:br>
            <a:r>
              <a:rPr lang="pl-PL" sz="2400" dirty="0">
                <a:solidFill>
                  <a:schemeClr val="tx1"/>
                </a:solidFill>
              </a:rPr>
              <a:t>4) kierowanie realizacją zadań w zakresie ochrony przeciwpożarowej,</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5) kierowanie działaniami ratowniczymi prowadzonymi siłami OSP,</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6) dysponowanie sprzętem ratowniczym OSP i nadzór nad jego sprawnością,</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7) opracowywanie opinii i wniosków w sprawie stanu ochrony przeciwpożarowej miejscowości będącej </a:t>
            </a:r>
            <a:r>
              <a:rPr lang="pl-PL" sz="2400" dirty="0" err="1">
                <a:solidFill>
                  <a:schemeClr val="tx1"/>
                </a:solidFill>
              </a:rPr>
              <a:t>będącej</a:t>
            </a:r>
            <a:r>
              <a:rPr lang="pl-PL" sz="2400" dirty="0">
                <a:solidFill>
                  <a:schemeClr val="tx1"/>
                </a:solidFill>
              </a:rPr>
              <a:t> siedzibą OSP oraz dotyczących wyposażenia ratowniczego OSP.</a:t>
            </a:r>
            <a:br>
              <a:rPr lang="pl-PL" sz="2400" dirty="0">
                <a:solidFill>
                  <a:schemeClr val="tx1"/>
                </a:solidFill>
              </a:rPr>
            </a:br>
            <a:endParaRPr lang="pl-PL" sz="24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ChangeArrowheads="1"/>
          </p:cNvSpPr>
          <p:nvPr/>
        </p:nvSpPr>
        <p:spPr bwMode="auto">
          <a:xfrm>
            <a:off x="395536" y="1052736"/>
            <a:ext cx="8137525" cy="4893647"/>
          </a:xfrm>
          <a:prstGeom prst="rect">
            <a:avLst/>
          </a:prstGeom>
          <a:noFill/>
          <a:ln w="9525">
            <a:noFill/>
            <a:miter lim="800000"/>
            <a:headEnd/>
            <a:tailEnd/>
          </a:ln>
          <a:effectLst/>
        </p:spPr>
        <p:txBody>
          <a:bodyPr>
            <a:spAutoFit/>
          </a:bodyPr>
          <a:lstStyle/>
          <a:p>
            <a:pPr defTabSz="355600"/>
            <a:r>
              <a:rPr lang="pl-PL" u="sng" dirty="0">
                <a:latin typeface="Arial" charset="0"/>
              </a:rPr>
              <a:t>Zadania dowódcy plutonu i dowódcy sekcji w ramach przydzielonego pododdziału:</a:t>
            </a:r>
          </a:p>
          <a:p>
            <a:pPr defTabSz="355600"/>
            <a:endParaRPr lang="pl-PL" u="sng" dirty="0">
              <a:latin typeface="Arial" charset="0"/>
            </a:endParaRPr>
          </a:p>
          <a:p>
            <a:pPr defTabSz="355600"/>
            <a:r>
              <a:rPr lang="pl-PL" dirty="0" smtClean="0">
                <a:latin typeface="Arial" charset="0"/>
              </a:rPr>
              <a:t>- kierowanie </a:t>
            </a:r>
            <a:r>
              <a:rPr lang="pl-PL" dirty="0">
                <a:latin typeface="Arial" charset="0"/>
              </a:rPr>
              <a:t>podległymi pododdziałami,</a:t>
            </a:r>
          </a:p>
          <a:p>
            <a:pPr defTabSz="355600"/>
            <a:r>
              <a:rPr lang="pl-PL" dirty="0" smtClean="0">
                <a:latin typeface="Arial" charset="0"/>
              </a:rPr>
              <a:t>- ustalanie załóg  </a:t>
            </a:r>
            <a:r>
              <a:rPr lang="pl-PL" dirty="0">
                <a:latin typeface="Arial" charset="0"/>
              </a:rPr>
              <a:t>obsługujących przydzielony sprzęt,</a:t>
            </a:r>
          </a:p>
          <a:p>
            <a:pPr defTabSz="355600"/>
            <a:r>
              <a:rPr lang="pl-PL" dirty="0" smtClean="0">
                <a:latin typeface="Arial" charset="0"/>
              </a:rPr>
              <a:t>- </a:t>
            </a:r>
            <a:r>
              <a:rPr lang="pl-PL" dirty="0">
                <a:latin typeface="Arial" charset="0"/>
              </a:rPr>
              <a:t>dowodzenie załogami JOT w czasie działań 	 		 	</a:t>
            </a:r>
          </a:p>
          <a:p>
            <a:pPr defTabSz="355600"/>
            <a:r>
              <a:rPr lang="pl-PL" dirty="0">
                <a:latin typeface="Arial" charset="0"/>
              </a:rPr>
              <a:t>	  ratowniczych i zabezpieczających,</a:t>
            </a:r>
          </a:p>
          <a:p>
            <a:pPr defTabSz="355600"/>
            <a:r>
              <a:rPr lang="pl-PL" dirty="0" smtClean="0">
                <a:latin typeface="Arial" charset="0"/>
              </a:rPr>
              <a:t>-   </a:t>
            </a:r>
            <a:r>
              <a:rPr lang="pl-PL" dirty="0">
                <a:latin typeface="Arial" charset="0"/>
              </a:rPr>
              <a:t>współdziałanie na przydzielonym odcinku działań z 	 		  innymi służbami,</a:t>
            </a:r>
          </a:p>
          <a:p>
            <a:pPr defTabSz="355600"/>
            <a:r>
              <a:rPr lang="pl-PL" dirty="0" smtClean="0">
                <a:latin typeface="Arial" charset="0"/>
              </a:rPr>
              <a:t>-   </a:t>
            </a:r>
            <a:r>
              <a:rPr lang="pl-PL" dirty="0">
                <a:latin typeface="Arial" charset="0"/>
              </a:rPr>
              <a:t>prowadzenie szkolenia zgodnie z wewnętrznymi 	   		</a:t>
            </a:r>
          </a:p>
          <a:p>
            <a:pPr defTabSz="355600"/>
            <a:r>
              <a:rPr lang="pl-PL" dirty="0">
                <a:latin typeface="Arial" charset="0"/>
              </a:rPr>
              <a:t>	 ustaleniami,</a:t>
            </a:r>
          </a:p>
          <a:p>
            <a:pPr defTabSz="355600"/>
            <a:r>
              <a:rPr lang="pl-PL" dirty="0" smtClean="0">
                <a:latin typeface="Arial" charset="0"/>
              </a:rPr>
              <a:t>-   </a:t>
            </a:r>
            <a:r>
              <a:rPr lang="pl-PL" dirty="0">
                <a:latin typeface="Arial" charset="0"/>
              </a:rPr>
              <a:t>nadzorowanie sprawności oraz prawidłowej  	  </a:t>
            </a:r>
          </a:p>
          <a:p>
            <a:pPr defTabSz="355600"/>
            <a:r>
              <a:rPr lang="pl-PL" dirty="0">
                <a:latin typeface="Arial" charset="0"/>
              </a:rPr>
              <a:t>     eksploatacji 	i konserwacji sprzętu,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marL="0" indent="0" algn="ctr">
              <a:buNone/>
            </a:pPr>
            <a:r>
              <a:rPr lang="pl-PL" sz="3600" dirty="0" smtClean="0"/>
              <a:t>MATERIAŁ NAUCZANIA</a:t>
            </a:r>
            <a:endParaRPr lang="pl-PL" altLang="pl-PL" sz="3600" b="1" dirty="0"/>
          </a:p>
        </p:txBody>
      </p:sp>
      <p:sp>
        <p:nvSpPr>
          <p:cNvPr id="10" name="Symbol zastępczy zawartości 1"/>
          <p:cNvSpPr>
            <a:spLocks noGrp="1"/>
          </p:cNvSpPr>
          <p:nvPr>
            <p:ph sz="half" idx="1"/>
          </p:nvPr>
        </p:nvSpPr>
        <p:spPr>
          <a:xfrm>
            <a:off x="597391" y="1820301"/>
            <a:ext cx="8295089" cy="4200988"/>
          </a:xfrm>
        </p:spPr>
        <p:txBody>
          <a:bodyPr>
            <a:normAutofit/>
          </a:bodyPr>
          <a:lstStyle/>
          <a:p>
            <a:pPr>
              <a:buNone/>
            </a:pPr>
            <a:r>
              <a:rPr lang="pl-PL" dirty="0" smtClean="0">
                <a:solidFill>
                  <a:srgbClr val="FF0000"/>
                </a:solidFill>
              </a:rPr>
              <a:t>- Funkcyjni </a:t>
            </a:r>
            <a:r>
              <a:rPr lang="pl-PL" dirty="0">
                <a:solidFill>
                  <a:srgbClr val="FF0000"/>
                </a:solidFill>
              </a:rPr>
              <a:t>OSP i ich </a:t>
            </a:r>
            <a:r>
              <a:rPr lang="pl-PL" dirty="0" smtClean="0">
                <a:solidFill>
                  <a:srgbClr val="FF0000"/>
                </a:solidFill>
              </a:rPr>
              <a:t>dystynkcje</a:t>
            </a:r>
          </a:p>
          <a:p>
            <a:pPr>
              <a:buNone/>
            </a:pPr>
            <a:r>
              <a:rPr lang="pl-PL" dirty="0" smtClean="0">
                <a:solidFill>
                  <a:srgbClr val="FF0000"/>
                </a:solidFill>
              </a:rPr>
              <a:t>- Zasady </a:t>
            </a:r>
            <a:r>
              <a:rPr lang="pl-PL" dirty="0">
                <a:solidFill>
                  <a:srgbClr val="FF0000"/>
                </a:solidFill>
              </a:rPr>
              <a:t>noszenia umundurowania </a:t>
            </a:r>
            <a:r>
              <a:rPr lang="pl-PL" dirty="0" smtClean="0">
                <a:solidFill>
                  <a:srgbClr val="FF0000"/>
                </a:solidFill>
              </a:rPr>
              <a:t/>
            </a:r>
            <a:br>
              <a:rPr lang="pl-PL" dirty="0" smtClean="0">
                <a:solidFill>
                  <a:srgbClr val="FF0000"/>
                </a:solidFill>
              </a:rPr>
            </a:br>
            <a:r>
              <a:rPr lang="pl-PL" dirty="0" smtClean="0">
                <a:solidFill>
                  <a:srgbClr val="FF0000"/>
                </a:solidFill>
              </a:rPr>
              <a:t>i </a:t>
            </a:r>
            <a:r>
              <a:rPr lang="pl-PL" dirty="0">
                <a:solidFill>
                  <a:srgbClr val="FF0000"/>
                </a:solidFill>
              </a:rPr>
              <a:t>zachowania się </a:t>
            </a:r>
            <a:r>
              <a:rPr lang="pl-PL" dirty="0" smtClean="0">
                <a:solidFill>
                  <a:srgbClr val="FF0000"/>
                </a:solidFill>
              </a:rPr>
              <a:t>w mundurze</a:t>
            </a:r>
          </a:p>
          <a:p>
            <a:pPr>
              <a:buNone/>
            </a:pPr>
            <a:r>
              <a:rPr lang="pl-PL" dirty="0" smtClean="0">
                <a:solidFill>
                  <a:srgbClr val="FF0000"/>
                </a:solidFill>
              </a:rPr>
              <a:t>- Musztra </a:t>
            </a:r>
            <a:r>
              <a:rPr lang="pl-PL" dirty="0">
                <a:solidFill>
                  <a:srgbClr val="FF0000"/>
                </a:solidFill>
              </a:rPr>
              <a:t>indywidualna i </a:t>
            </a:r>
            <a:r>
              <a:rPr lang="pl-PL" dirty="0" smtClean="0">
                <a:solidFill>
                  <a:srgbClr val="FF0000"/>
                </a:solidFill>
              </a:rPr>
              <a:t>zespołowa</a:t>
            </a:r>
          </a:p>
          <a:p>
            <a:pPr>
              <a:buFontTx/>
              <a:buChar char="-"/>
            </a:pPr>
            <a:r>
              <a:rPr lang="pl-PL" dirty="0" smtClean="0">
                <a:solidFill>
                  <a:srgbClr val="FF0000"/>
                </a:solidFill>
              </a:rPr>
              <a:t>Zasady </a:t>
            </a:r>
            <a:r>
              <a:rPr lang="pl-PL" dirty="0">
                <a:solidFill>
                  <a:srgbClr val="FF0000"/>
                </a:solidFill>
              </a:rPr>
              <a:t>wykonywania </a:t>
            </a:r>
            <a:r>
              <a:rPr lang="pl-PL" dirty="0" smtClean="0">
                <a:solidFill>
                  <a:srgbClr val="FF0000"/>
                </a:solidFill>
              </a:rPr>
              <a:t>rozkazów</a:t>
            </a:r>
          </a:p>
          <a:p>
            <a:pPr>
              <a:buFontTx/>
              <a:buChar char="-"/>
            </a:pPr>
            <a:r>
              <a:rPr lang="pl-PL" dirty="0" smtClean="0">
                <a:solidFill>
                  <a:srgbClr val="FF0000"/>
                </a:solidFill>
              </a:rPr>
              <a:t>Chwyty sztandarem</a:t>
            </a:r>
          </a:p>
          <a:p>
            <a:pPr marL="45720" indent="0">
              <a:buNone/>
            </a:pPr>
            <a:endParaRPr lang="pl-PL" dirty="0"/>
          </a:p>
          <a:p>
            <a:endParaRPr lang="pl-PL" dirty="0"/>
          </a:p>
          <a:p>
            <a:endParaRPr lang="pl-PL" dirty="0" smtClean="0"/>
          </a:p>
          <a:p>
            <a:endParaRPr lang="pl-PL" dirty="0">
              <a:latin typeface="Arial" panose="020B0604020202020204" pitchFamily="34" charset="0"/>
              <a:cs typeface="Arial" panose="020B0604020202020204" pitchFamily="34" charset="0"/>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pic>
        <p:nvPicPr>
          <p:cNvPr id="6" name="Picture 5" descr="DSCF0989"/>
          <p:cNvPicPr>
            <a:picLocks noChangeAspect="1" noChangeArrowheads="1"/>
          </p:cNvPicPr>
          <p:nvPr/>
        </p:nvPicPr>
        <p:blipFill>
          <a:blip r:embed="rId3" cstate="print"/>
          <a:srcRect t="28221" b="12006"/>
          <a:stretch>
            <a:fillRect/>
          </a:stretch>
        </p:blipFill>
        <p:spPr bwMode="auto">
          <a:xfrm>
            <a:off x="3714744" y="4286256"/>
            <a:ext cx="4968552" cy="2227386"/>
          </a:xfrm>
          <a:prstGeom prst="rect">
            <a:avLst/>
          </a:prstGeom>
          <a:noFill/>
        </p:spPr>
      </p:pic>
    </p:spTree>
    <p:extLst>
      <p:ext uri="{BB962C8B-B14F-4D97-AF65-F5344CB8AC3E}">
        <p14:creationId xmlns:p14="http://schemas.microsoft.com/office/powerpoint/2010/main" val="112793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1975"/>
          </a:xfrm>
        </p:spPr>
        <p:txBody>
          <a:bodyPr/>
          <a:lstStyle/>
          <a:p>
            <a:pPr marL="0" indent="0" algn="ctr">
              <a:buNone/>
            </a:pPr>
            <a:endParaRPr lang="pl-PL" sz="2800" b="1" dirty="0"/>
          </a:p>
        </p:txBody>
      </p:sp>
      <p:sp>
        <p:nvSpPr>
          <p:cNvPr id="18435" name="Rectangle 3"/>
          <p:cNvSpPr>
            <a:spLocks noGrp="1" noChangeArrowheads="1"/>
          </p:cNvSpPr>
          <p:nvPr>
            <p:ph sz="quarter" idx="13"/>
          </p:nvPr>
        </p:nvSpPr>
        <p:spPr>
          <a:xfrm>
            <a:off x="611560" y="1412776"/>
            <a:ext cx="8002587" cy="5073650"/>
          </a:xfrm>
        </p:spPr>
        <p:txBody>
          <a:bodyPr>
            <a:normAutofit/>
          </a:bodyPr>
          <a:lstStyle/>
          <a:p>
            <a:pPr>
              <a:lnSpc>
                <a:spcPct val="90000"/>
              </a:lnSpc>
              <a:buNone/>
            </a:pPr>
            <a:r>
              <a:rPr lang="pl-PL" sz="2400" dirty="0" smtClean="0"/>
              <a:t>- </a:t>
            </a:r>
            <a:r>
              <a:rPr lang="pl-PL" sz="2800" dirty="0" smtClean="0"/>
              <a:t>utrzymanie </a:t>
            </a:r>
            <a:r>
              <a:rPr lang="pl-PL" sz="2800" dirty="0"/>
              <a:t>dyscypliny oraz dbanie o właściwą atmosferę i koleżeństwo,</a:t>
            </a:r>
          </a:p>
          <a:p>
            <a:pPr>
              <a:lnSpc>
                <a:spcPct val="90000"/>
              </a:lnSpc>
              <a:buNone/>
            </a:pPr>
            <a:r>
              <a:rPr lang="pl-PL" sz="2800" dirty="0" smtClean="0"/>
              <a:t>- informowanie </a:t>
            </a:r>
            <a:r>
              <a:rPr lang="pl-PL" sz="2800" dirty="0"/>
              <a:t>naczelnika OSP o brakach i niedociągnięciach i wnioskowanie sposobu ich usunięcia,</a:t>
            </a:r>
          </a:p>
          <a:p>
            <a:pPr>
              <a:lnSpc>
                <a:spcPct val="90000"/>
              </a:lnSpc>
              <a:buNone/>
            </a:pPr>
            <a:r>
              <a:rPr lang="pl-PL" sz="2800" dirty="0" smtClean="0"/>
              <a:t>- nadzorowanie</a:t>
            </a:r>
            <a:r>
              <a:rPr lang="pl-PL" sz="2800" dirty="0"/>
              <a:t>, utrzymania porządku i czystości na terenie i w obiektach przydzielonych podległemu pododdziałowi ,</a:t>
            </a:r>
          </a:p>
          <a:p>
            <a:pPr>
              <a:lnSpc>
                <a:spcPct val="90000"/>
              </a:lnSpc>
              <a:buNone/>
            </a:pPr>
            <a:r>
              <a:rPr lang="pl-PL" sz="2800" dirty="0" smtClean="0"/>
              <a:t>- prowadzenie </a:t>
            </a:r>
            <a:r>
              <a:rPr lang="pl-PL" sz="2800" dirty="0"/>
              <a:t>niezbędnej dokumentacji ustalonej przez naczelnika OSP.</a:t>
            </a:r>
          </a:p>
          <a:p>
            <a:pPr>
              <a:lnSpc>
                <a:spcPct val="90000"/>
              </a:lnSpc>
              <a:buFontTx/>
              <a:buNone/>
            </a:pPr>
            <a:endParaRPr lang="pl-PL"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1975"/>
          </a:xfrm>
        </p:spPr>
        <p:txBody>
          <a:bodyPr/>
          <a:lstStyle/>
          <a:p>
            <a:pPr marL="0" indent="0" algn="ctr">
              <a:buNone/>
            </a:pPr>
            <a:endParaRPr lang="pl-PL" sz="2800" b="1" dirty="0"/>
          </a:p>
        </p:txBody>
      </p:sp>
      <p:sp>
        <p:nvSpPr>
          <p:cNvPr id="19459" name="Rectangle 3"/>
          <p:cNvSpPr>
            <a:spLocks noGrp="1" noChangeArrowheads="1"/>
          </p:cNvSpPr>
          <p:nvPr>
            <p:ph sz="quarter" idx="13"/>
          </p:nvPr>
        </p:nvSpPr>
        <p:spPr>
          <a:xfrm>
            <a:off x="395536" y="1556792"/>
            <a:ext cx="8229600" cy="5000625"/>
          </a:xfrm>
        </p:spPr>
        <p:txBody>
          <a:bodyPr/>
          <a:lstStyle/>
          <a:p>
            <a:pPr>
              <a:lnSpc>
                <a:spcPct val="80000"/>
              </a:lnSpc>
              <a:buFontTx/>
              <a:buNone/>
            </a:pPr>
            <a:r>
              <a:rPr lang="pl-PL" sz="2400" u="sng" dirty="0"/>
              <a:t>Zadania ratowników OSP:</a:t>
            </a:r>
          </a:p>
          <a:p>
            <a:pPr>
              <a:lnSpc>
                <a:spcPct val="80000"/>
              </a:lnSpc>
              <a:buNone/>
            </a:pPr>
            <a:r>
              <a:rPr lang="pl-PL" sz="2400" dirty="0" smtClean="0"/>
              <a:t>- wykonywać </a:t>
            </a:r>
            <a:r>
              <a:rPr lang="pl-PL" sz="2400" dirty="0"/>
              <a:t>rozkazy i polecenia dowódców oraz przestrzegać wymaganej dyscypliny,</a:t>
            </a:r>
          </a:p>
          <a:p>
            <a:pPr>
              <a:lnSpc>
                <a:spcPct val="80000"/>
              </a:lnSpc>
              <a:buNone/>
            </a:pPr>
            <a:r>
              <a:rPr lang="pl-PL" sz="2400" dirty="0" smtClean="0"/>
              <a:t>- przybyć </a:t>
            </a:r>
            <a:r>
              <a:rPr lang="pl-PL" sz="2400" dirty="0"/>
              <a:t>niezwłocznie do wyznaczonego miejsca na zarządzony alarm,</a:t>
            </a:r>
          </a:p>
          <a:p>
            <a:pPr>
              <a:lnSpc>
                <a:spcPct val="80000"/>
              </a:lnSpc>
              <a:buNone/>
            </a:pPr>
            <a:r>
              <a:rPr lang="pl-PL" sz="2400" dirty="0" smtClean="0"/>
              <a:t>- sprawdzić </a:t>
            </a:r>
            <a:r>
              <a:rPr lang="pl-PL" sz="2400" dirty="0"/>
              <a:t>sprzęt i wyposażenie przydzielone do obsługi,</a:t>
            </a:r>
          </a:p>
          <a:p>
            <a:pPr>
              <a:lnSpc>
                <a:spcPct val="80000"/>
              </a:lnSpc>
              <a:buNone/>
            </a:pPr>
            <a:r>
              <a:rPr lang="pl-PL" sz="2400" dirty="0" smtClean="0"/>
              <a:t>- uzyskać </a:t>
            </a:r>
            <a:r>
              <a:rPr lang="pl-PL" sz="2400" dirty="0"/>
              <a:t>niezbędne wyszkolenie,</a:t>
            </a:r>
          </a:p>
          <a:p>
            <a:pPr>
              <a:lnSpc>
                <a:spcPct val="80000"/>
              </a:lnSpc>
              <a:buNone/>
            </a:pPr>
            <a:r>
              <a:rPr lang="pl-PL" sz="2400" dirty="0" smtClean="0"/>
              <a:t>- przestrzegać </a:t>
            </a:r>
            <a:r>
              <a:rPr lang="pl-PL" sz="2400" dirty="0"/>
              <a:t>zasad i przepisów BHP,</a:t>
            </a:r>
          </a:p>
          <a:p>
            <a:pPr>
              <a:lnSpc>
                <a:spcPct val="80000"/>
              </a:lnSpc>
              <a:buNone/>
            </a:pPr>
            <a:r>
              <a:rPr lang="pl-PL" sz="2400" dirty="0" smtClean="0"/>
              <a:t>- poddać </a:t>
            </a:r>
            <a:r>
              <a:rPr lang="pl-PL" sz="2400" dirty="0"/>
              <a:t>się badaniom lekarskim,</a:t>
            </a:r>
          </a:p>
          <a:p>
            <a:pPr>
              <a:lnSpc>
                <a:spcPct val="80000"/>
              </a:lnSpc>
              <a:buNone/>
            </a:pPr>
            <a:r>
              <a:rPr lang="pl-PL" sz="2400" dirty="0" smtClean="0"/>
              <a:t>- dbać </a:t>
            </a:r>
            <a:r>
              <a:rPr lang="pl-PL" sz="2400" dirty="0"/>
              <a:t>o powierzony sprzęt i wyposażenie oraz mienie OSP,</a:t>
            </a:r>
          </a:p>
          <a:p>
            <a:pPr>
              <a:lnSpc>
                <a:spcPct val="80000"/>
              </a:lnSpc>
              <a:buNone/>
            </a:pPr>
            <a:r>
              <a:rPr lang="pl-PL" sz="2400" dirty="0" smtClean="0"/>
              <a:t>- dbać </a:t>
            </a:r>
            <a:r>
              <a:rPr lang="pl-PL" sz="2400" dirty="0"/>
              <a:t>o dobre imię OSP oraz wykazywać się koleżeństwem i zrozumieniem wobec kolegów.</a:t>
            </a:r>
            <a:endParaRPr lang="pl-PL"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8"/>
          <p:cNvSpPr>
            <a:spLocks noGrp="1" noChangeArrowheads="1"/>
          </p:cNvSpPr>
          <p:nvPr>
            <p:ph type="title"/>
          </p:nvPr>
        </p:nvSpPr>
        <p:spPr>
          <a:xfrm>
            <a:off x="457200" y="274638"/>
            <a:ext cx="8229600" cy="561975"/>
          </a:xfrm>
        </p:spPr>
        <p:txBody>
          <a:bodyPr/>
          <a:lstStyle/>
          <a:p>
            <a:pPr marL="0" indent="0" algn="ctr">
              <a:buNone/>
            </a:pPr>
            <a:r>
              <a:rPr lang="pl-PL" sz="2800" b="1" dirty="0">
                <a:solidFill>
                  <a:schemeClr val="bg2">
                    <a:lumMod val="50000"/>
                  </a:schemeClr>
                </a:solidFill>
              </a:rPr>
              <a:t>Musztra Indywidualna i Zbiorowa</a:t>
            </a:r>
          </a:p>
        </p:txBody>
      </p:sp>
      <p:pic>
        <p:nvPicPr>
          <p:cNvPr id="20492" name="Picture 12"/>
          <p:cNvPicPr>
            <a:picLocks noGrp="1" noChangeAspect="1" noChangeArrowheads="1"/>
          </p:cNvPicPr>
          <p:nvPr>
            <p:ph sz="half" idx="1"/>
          </p:nvPr>
        </p:nvPicPr>
        <p:blipFill>
          <a:blip r:embed="rId2"/>
          <a:srcRect/>
          <a:stretch>
            <a:fillRect/>
          </a:stretch>
        </p:blipFill>
        <p:spPr>
          <a:xfrm>
            <a:off x="971600" y="1484784"/>
            <a:ext cx="3168650" cy="4525962"/>
          </a:xfrm>
          <a:noFill/>
          <a:ln/>
        </p:spPr>
      </p:pic>
      <p:sp>
        <p:nvSpPr>
          <p:cNvPr id="20490" name="Rectangle 10"/>
          <p:cNvSpPr>
            <a:spLocks noGrp="1" noChangeArrowheads="1"/>
          </p:cNvSpPr>
          <p:nvPr>
            <p:ph sz="quarter" idx="2"/>
          </p:nvPr>
        </p:nvSpPr>
        <p:spPr>
          <a:xfrm>
            <a:off x="4283968" y="1556792"/>
            <a:ext cx="3816350" cy="2185987"/>
          </a:xfrm>
        </p:spPr>
        <p:txBody>
          <a:bodyPr>
            <a:normAutofit fontScale="92500" lnSpcReduction="10000"/>
          </a:bodyPr>
          <a:lstStyle/>
          <a:p>
            <a:pPr>
              <a:buFontTx/>
              <a:buNone/>
            </a:pPr>
            <a:r>
              <a:rPr lang="pl-PL" sz="2400" dirty="0">
                <a:latin typeface="Times New Roman" pitchFamily="18" charset="0"/>
              </a:rPr>
              <a:t>    </a:t>
            </a:r>
            <a:r>
              <a:rPr lang="pl-PL" sz="2400" u="sng" dirty="0"/>
              <a:t>Postawa zasadnicza</a:t>
            </a:r>
            <a:r>
              <a:rPr lang="pl-PL" sz="2400" dirty="0"/>
              <a:t> - </a:t>
            </a:r>
          </a:p>
          <a:p>
            <a:pPr>
              <a:buFontTx/>
              <a:buNone/>
            </a:pPr>
            <a:r>
              <a:rPr lang="pl-PL" sz="2400" dirty="0"/>
              <a:t>    to pozycja przyjmowana przez strażaków do wykonania nakazanych czynności lub do wystąpień służbowych</a:t>
            </a:r>
            <a:r>
              <a:rPr lang="pl-PL" sz="2400" dirty="0">
                <a:latin typeface="Times New Roman" pitchFamily="18" charset="0"/>
              </a:rPr>
              <a:t>.</a:t>
            </a:r>
            <a:r>
              <a:rPr lang="pl-PL" sz="1600" dirty="0"/>
              <a:t> </a:t>
            </a:r>
          </a:p>
        </p:txBody>
      </p:sp>
      <p:sp>
        <p:nvSpPr>
          <p:cNvPr id="20491" name="Rectangle 11"/>
          <p:cNvSpPr>
            <a:spLocks noGrp="1" noChangeArrowheads="1"/>
          </p:cNvSpPr>
          <p:nvPr>
            <p:ph sz="quarter" idx="3"/>
          </p:nvPr>
        </p:nvSpPr>
        <p:spPr>
          <a:xfrm>
            <a:off x="4643438" y="3860800"/>
            <a:ext cx="3384550" cy="785813"/>
          </a:xfrm>
        </p:spPr>
        <p:txBody>
          <a:bodyPr>
            <a:normAutofit fontScale="55000" lnSpcReduction="20000"/>
          </a:bodyPr>
          <a:lstStyle/>
          <a:p>
            <a:pPr>
              <a:buFontTx/>
              <a:buNone/>
            </a:pPr>
            <a:r>
              <a:rPr lang="pl-PL" sz="2400"/>
              <a:t>Strażak w postawie zasadniczej. </a:t>
            </a:r>
          </a:p>
          <a:p>
            <a:pPr>
              <a:buFontTx/>
              <a:buNone/>
            </a:pPr>
            <a:r>
              <a:rPr lang="pl-PL" sz="2400"/>
              <a:t>Widok: a) z przodu;  </a:t>
            </a:r>
          </a:p>
          <a:p>
            <a:pPr>
              <a:buFontTx/>
              <a:buNone/>
            </a:pPr>
            <a:r>
              <a:rPr lang="pl-PL" sz="2400"/>
              <a:t>             b) z boku</a:t>
            </a:r>
            <a:r>
              <a:rPr lang="pl-PL" sz="2400">
                <a:latin typeface="Times New Roman" pitchFamily="18" charset="0"/>
              </a:rPr>
              <a:t>.</a:t>
            </a:r>
            <a:r>
              <a:rPr lang="pl-PL" sz="240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74638"/>
            <a:ext cx="8229600" cy="633412"/>
          </a:xfrm>
        </p:spPr>
        <p:txBody>
          <a:bodyPr/>
          <a:lstStyle/>
          <a:p>
            <a:pPr marL="0" indent="0" algn="ctr">
              <a:buNone/>
            </a:pPr>
            <a:r>
              <a:rPr lang="pl-PL" sz="2800" b="1" dirty="0"/>
              <a:t>Musztra Indywidualna i Zbiorowa c.d.</a:t>
            </a:r>
          </a:p>
        </p:txBody>
      </p:sp>
      <p:pic>
        <p:nvPicPr>
          <p:cNvPr id="23560" name="Picture 8"/>
          <p:cNvPicPr>
            <a:picLocks noGrp="1" noChangeAspect="1" noChangeArrowheads="1"/>
          </p:cNvPicPr>
          <p:nvPr>
            <p:ph sz="half" idx="1"/>
          </p:nvPr>
        </p:nvPicPr>
        <p:blipFill>
          <a:blip r:embed="rId2"/>
          <a:stretch>
            <a:fillRect/>
          </a:stretch>
        </p:blipFill>
        <p:spPr>
          <a:xfrm>
            <a:off x="1914595" y="2629521"/>
            <a:ext cx="1123810" cy="2467320"/>
          </a:xfrm>
          <a:noFill/>
          <a:ln/>
        </p:spPr>
      </p:pic>
      <p:sp>
        <p:nvSpPr>
          <p:cNvPr id="23558" name="Rectangle 6"/>
          <p:cNvSpPr>
            <a:spLocks noGrp="1" noChangeArrowheads="1"/>
          </p:cNvSpPr>
          <p:nvPr>
            <p:ph sz="quarter" idx="2"/>
          </p:nvPr>
        </p:nvSpPr>
        <p:spPr>
          <a:xfrm>
            <a:off x="3923928" y="1628800"/>
            <a:ext cx="4681538" cy="2185988"/>
          </a:xfrm>
        </p:spPr>
        <p:txBody>
          <a:bodyPr>
            <a:normAutofit fontScale="92500" lnSpcReduction="20000"/>
          </a:bodyPr>
          <a:lstStyle/>
          <a:p>
            <a:pPr>
              <a:buFontTx/>
              <a:buNone/>
            </a:pPr>
            <a:r>
              <a:rPr lang="pl-PL" sz="2400" dirty="0">
                <a:latin typeface="Times New Roman" pitchFamily="18" charset="0"/>
              </a:rPr>
              <a:t>	</a:t>
            </a:r>
            <a:r>
              <a:rPr lang="pl-PL" sz="2400" u="sng" dirty="0"/>
              <a:t>Postawa swobodna</a:t>
            </a:r>
            <a:r>
              <a:rPr lang="pl-PL" sz="2400" dirty="0"/>
              <a:t> - </a:t>
            </a:r>
          </a:p>
          <a:p>
            <a:pPr>
              <a:buFontTx/>
              <a:buNone/>
            </a:pPr>
            <a:r>
              <a:rPr lang="pl-PL" sz="2400" dirty="0"/>
              <a:t>	to pozycja umożliwiająca strażakowi częściowy odpoczynek podczas wykonywania regulaminowych czynności, wystąpień służbowych oraz uroczystości.</a:t>
            </a:r>
            <a:r>
              <a:rPr lang="pl-PL" sz="2400" dirty="0">
                <a:latin typeface="Times New Roman" pitchFamily="18" charset="0"/>
              </a:rPr>
              <a:t> </a:t>
            </a:r>
          </a:p>
        </p:txBody>
      </p:sp>
      <p:sp>
        <p:nvSpPr>
          <p:cNvPr id="23559" name="Rectangle 7"/>
          <p:cNvSpPr>
            <a:spLocks noGrp="1" noChangeArrowheads="1"/>
          </p:cNvSpPr>
          <p:nvPr>
            <p:ph sz="quarter" idx="3"/>
          </p:nvPr>
        </p:nvSpPr>
        <p:spPr>
          <a:xfrm>
            <a:off x="3924300" y="4508500"/>
            <a:ext cx="3462338" cy="504825"/>
          </a:xfrm>
        </p:spPr>
        <p:txBody>
          <a:bodyPr>
            <a:normAutofit fontScale="70000" lnSpcReduction="20000"/>
          </a:bodyPr>
          <a:lstStyle/>
          <a:p>
            <a:pPr>
              <a:buFontTx/>
              <a:buNone/>
            </a:pPr>
            <a:r>
              <a:rPr lang="pl-PL" sz="2400"/>
              <a:t>    Strażak w postawie swobodnej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sz="quarter"/>
          </p:nvPr>
        </p:nvSpPr>
        <p:spPr>
          <a:xfrm>
            <a:off x="457200" y="274638"/>
            <a:ext cx="8229600" cy="1282154"/>
          </a:xfrm>
        </p:spPr>
        <p:txBody>
          <a:bodyPr/>
          <a:lstStyle/>
          <a:p>
            <a:pPr marL="0" indent="0" algn="ctr">
              <a:buNone/>
            </a:pPr>
            <a:r>
              <a:rPr lang="pl-PL" sz="2800" b="1" dirty="0"/>
              <a:t>Musztra Indywidualna i Zbiorowa c.d.</a:t>
            </a:r>
          </a:p>
        </p:txBody>
      </p:sp>
      <p:pic>
        <p:nvPicPr>
          <p:cNvPr id="34825" name="Picture 9"/>
          <p:cNvPicPr>
            <a:picLocks noGrp="1" noChangeAspect="1" noChangeArrowheads="1"/>
          </p:cNvPicPr>
          <p:nvPr>
            <p:ph sz="quarter" idx="1"/>
          </p:nvPr>
        </p:nvPicPr>
        <p:blipFill>
          <a:blip r:embed="rId2" cstate="print"/>
          <a:srcRect/>
          <a:stretch>
            <a:fillRect/>
          </a:stretch>
        </p:blipFill>
        <p:spPr>
          <a:xfrm>
            <a:off x="468313" y="1989138"/>
            <a:ext cx="3827462" cy="2025650"/>
          </a:xfrm>
          <a:noFill/>
          <a:ln/>
        </p:spPr>
      </p:pic>
      <p:pic>
        <p:nvPicPr>
          <p:cNvPr id="34826" name="Picture 10"/>
          <p:cNvPicPr>
            <a:picLocks noGrp="1" noChangeAspect="1" noChangeArrowheads="1"/>
          </p:cNvPicPr>
          <p:nvPr>
            <p:ph sz="quarter" idx="2"/>
          </p:nvPr>
        </p:nvPicPr>
        <p:blipFill>
          <a:blip r:embed="rId3" cstate="print"/>
          <a:stretch>
            <a:fillRect/>
          </a:stretch>
        </p:blipFill>
        <p:spPr>
          <a:xfrm>
            <a:off x="4718071" y="1654053"/>
            <a:ext cx="3898857" cy="2078282"/>
          </a:xfrm>
          <a:noFill/>
          <a:ln/>
        </p:spPr>
      </p:pic>
      <p:sp>
        <p:nvSpPr>
          <p:cNvPr id="34823" name="Rectangle 7"/>
          <p:cNvSpPr>
            <a:spLocks noGrp="1" noChangeArrowheads="1"/>
          </p:cNvSpPr>
          <p:nvPr>
            <p:ph sz="quarter" idx="3"/>
          </p:nvPr>
        </p:nvSpPr>
        <p:spPr>
          <a:xfrm>
            <a:off x="468313" y="4292600"/>
            <a:ext cx="4038600" cy="1617663"/>
          </a:xfrm>
        </p:spPr>
        <p:txBody>
          <a:bodyPr/>
          <a:lstStyle/>
          <a:p>
            <a:pPr marL="0" indent="0" algn="ctr">
              <a:buFontTx/>
              <a:buNone/>
            </a:pPr>
            <a:r>
              <a:rPr lang="pl-PL" sz="2400"/>
              <a:t>Układ stóp w czasie wykonywania </a:t>
            </a:r>
          </a:p>
          <a:p>
            <a:pPr marL="0" indent="0" algn="ctr">
              <a:buFontTx/>
              <a:buNone/>
            </a:pPr>
            <a:r>
              <a:rPr lang="pl-PL" sz="2400"/>
              <a:t>zwrotów w prawo</a:t>
            </a:r>
          </a:p>
        </p:txBody>
      </p:sp>
      <p:sp>
        <p:nvSpPr>
          <p:cNvPr id="34824" name="Rectangle 8"/>
          <p:cNvSpPr>
            <a:spLocks noGrp="1" noChangeArrowheads="1"/>
          </p:cNvSpPr>
          <p:nvPr>
            <p:ph sz="quarter" idx="4"/>
          </p:nvPr>
        </p:nvSpPr>
        <p:spPr>
          <a:xfrm>
            <a:off x="4643438" y="4292600"/>
            <a:ext cx="4038600" cy="1617663"/>
          </a:xfrm>
        </p:spPr>
        <p:txBody>
          <a:bodyPr/>
          <a:lstStyle/>
          <a:p>
            <a:pPr marL="0" indent="0" algn="ctr">
              <a:buFontTx/>
              <a:buNone/>
            </a:pPr>
            <a:r>
              <a:rPr lang="pl-PL" sz="2400"/>
              <a:t>Układ stóp w czasie wykonywania </a:t>
            </a:r>
          </a:p>
          <a:p>
            <a:pPr marL="0" indent="0" algn="ctr">
              <a:buFontTx/>
              <a:buNone/>
            </a:pPr>
            <a:r>
              <a:rPr lang="pl-PL" sz="2400"/>
              <a:t>zwrotu w tył</a:t>
            </a:r>
          </a:p>
          <a:p>
            <a:pPr marL="0" indent="0"/>
            <a:endParaRPr lang="pl-PL"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pPr marL="0" indent="0" algn="ctr">
              <a:buNone/>
            </a:pPr>
            <a:r>
              <a:rPr lang="pl-PL" sz="2800" b="1" dirty="0"/>
              <a:t>Musztra Indywidualna i Zbiorowa c.d.</a:t>
            </a:r>
          </a:p>
        </p:txBody>
      </p:sp>
      <p:pic>
        <p:nvPicPr>
          <p:cNvPr id="31752" name="Picture 8"/>
          <p:cNvPicPr>
            <a:picLocks noGrp="1" noChangeAspect="1" noChangeArrowheads="1"/>
          </p:cNvPicPr>
          <p:nvPr>
            <p:ph sz="half" idx="1"/>
          </p:nvPr>
        </p:nvPicPr>
        <p:blipFill>
          <a:blip r:embed="rId2"/>
          <a:srcRect/>
          <a:stretch>
            <a:fillRect/>
          </a:stretch>
        </p:blipFill>
        <p:spPr>
          <a:xfrm>
            <a:off x="1403648" y="1484784"/>
            <a:ext cx="1949450" cy="4264025"/>
          </a:xfrm>
          <a:noFill/>
          <a:ln/>
        </p:spPr>
      </p:pic>
      <p:sp>
        <p:nvSpPr>
          <p:cNvPr id="31750" name="Rectangle 6"/>
          <p:cNvSpPr>
            <a:spLocks noGrp="1" noChangeArrowheads="1"/>
          </p:cNvSpPr>
          <p:nvPr>
            <p:ph sz="quarter" idx="2"/>
          </p:nvPr>
        </p:nvSpPr>
        <p:spPr>
          <a:xfrm>
            <a:off x="3563938" y="1916113"/>
            <a:ext cx="5400675" cy="1870075"/>
          </a:xfrm>
        </p:spPr>
        <p:txBody>
          <a:bodyPr/>
          <a:lstStyle/>
          <a:p>
            <a:pPr>
              <a:buFontTx/>
              <a:buNone/>
            </a:pPr>
            <a:r>
              <a:rPr lang="pl-PL" sz="2400"/>
              <a:t>    Strażacy oddają honory w nakryciu i bez nakrycia głowy - zarówno w miejscu, jak i w marszu</a:t>
            </a:r>
          </a:p>
        </p:txBody>
      </p:sp>
      <p:sp>
        <p:nvSpPr>
          <p:cNvPr id="31751" name="Rectangle 7"/>
          <p:cNvSpPr>
            <a:spLocks noGrp="1" noChangeArrowheads="1"/>
          </p:cNvSpPr>
          <p:nvPr>
            <p:ph sz="quarter" idx="3"/>
          </p:nvPr>
        </p:nvSpPr>
        <p:spPr>
          <a:xfrm>
            <a:off x="3708400" y="4724400"/>
            <a:ext cx="4608513" cy="498475"/>
          </a:xfrm>
        </p:spPr>
        <p:txBody>
          <a:bodyPr>
            <a:normAutofit/>
          </a:bodyPr>
          <a:lstStyle/>
          <a:p>
            <a:pPr>
              <a:buFontTx/>
              <a:buNone/>
            </a:pPr>
            <a:r>
              <a:rPr lang="pl-PL" sz="1600" b="1">
                <a:latin typeface="Times New Roman" pitchFamily="18" charset="0"/>
              </a:rPr>
              <a:t>    </a:t>
            </a:r>
            <a:r>
              <a:rPr lang="pl-PL" sz="2400"/>
              <a:t>Strażak salutujący w miejscu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260648"/>
            <a:ext cx="8640960" cy="6370975"/>
          </a:xfrm>
          <a:prstGeom prst="rect">
            <a:avLst/>
          </a:prstGeom>
        </p:spPr>
        <p:txBody>
          <a:bodyPr wrap="square">
            <a:spAutoFit/>
          </a:bodyPr>
          <a:lstStyle/>
          <a:p>
            <a:pPr algn="just">
              <a:buNone/>
            </a:pPr>
            <a:r>
              <a:rPr lang="pl-PL" b="1" i="1" dirty="0">
                <a:cs typeface="Times New Roman" pitchFamily="18" charset="0"/>
              </a:rPr>
              <a:t>Marsz</a:t>
            </a:r>
            <a:r>
              <a:rPr lang="pl-PL" i="1" dirty="0">
                <a:cs typeface="Times New Roman" pitchFamily="18" charset="0"/>
              </a:rPr>
              <a:t> </a:t>
            </a:r>
            <a:r>
              <a:rPr lang="pl-PL" dirty="0">
                <a:cs typeface="Times New Roman" pitchFamily="18" charset="0"/>
              </a:rPr>
              <a:t>rozpoczyna się z postawy zasadniczej lewą nogą. Wykonuje się go krokiem defiladowym lub zwykłym, natomiast marsz w miejscu — tylko krokiem zwykłym. Marsz poprzedza komenda np.: „</a:t>
            </a:r>
            <a:r>
              <a:rPr lang="pl-PL" b="1" dirty="0">
                <a:cs typeface="Times New Roman" pitchFamily="18" charset="0"/>
              </a:rPr>
              <a:t>Pododdział, kierunek na wprost</a:t>
            </a:r>
            <a:r>
              <a:rPr lang="pl-PL" dirty="0">
                <a:cs typeface="Times New Roman" pitchFamily="18" charset="0"/>
              </a:rPr>
              <a:t> (w lewo, w prawo, w tył na lewo, w tył na prawo, w lewo w skos, w prawo w skos)</a:t>
            </a:r>
            <a:r>
              <a:rPr lang="pl-PL" b="1" dirty="0">
                <a:cs typeface="Times New Roman" pitchFamily="18" charset="0"/>
              </a:rPr>
              <a:t> — MARSZ"</a:t>
            </a:r>
            <a:r>
              <a:rPr lang="pl-PL" dirty="0">
                <a:cs typeface="Times New Roman" pitchFamily="18" charset="0"/>
              </a:rPr>
              <a:t> lub</a:t>
            </a:r>
            <a:r>
              <a:rPr lang="pl-PL" b="1" dirty="0">
                <a:cs typeface="Times New Roman" pitchFamily="18" charset="0"/>
              </a:rPr>
              <a:t> „Pododdział, za mną - MARSZ".</a:t>
            </a:r>
            <a:r>
              <a:rPr lang="pl-PL" dirty="0">
                <a:cs typeface="Times New Roman" pitchFamily="18" charset="0"/>
              </a:rPr>
              <a:t> </a:t>
            </a:r>
          </a:p>
          <a:p>
            <a:pPr algn="just">
              <a:buNone/>
            </a:pPr>
            <a:r>
              <a:rPr lang="pl-PL" dirty="0">
                <a:cs typeface="Times New Roman" pitchFamily="18" charset="0"/>
              </a:rPr>
              <a:t>	Po każdej komendzie pierwsze trzy kroki wykonuje się krokiem defiladowym na wprost </a:t>
            </a:r>
            <a:r>
              <a:rPr lang="pl-PL" dirty="0" smtClean="0">
                <a:cs typeface="Times New Roman" pitchFamily="18" charset="0"/>
              </a:rPr>
              <a:t>(</a:t>
            </a:r>
            <a:r>
              <a:rPr lang="pl-PL" dirty="0">
                <a:cs typeface="Times New Roman" pitchFamily="18" charset="0"/>
              </a:rPr>
              <a:t>z wyjątkiem marszu w miejscu).</a:t>
            </a:r>
          </a:p>
          <a:p>
            <a:pPr algn="just">
              <a:buNone/>
            </a:pPr>
            <a:r>
              <a:rPr lang="pl-PL" b="1" i="1" dirty="0" smtClean="0">
                <a:cs typeface="Times New Roman" pitchFamily="18" charset="0"/>
              </a:rPr>
              <a:t>Krok </a:t>
            </a:r>
            <a:r>
              <a:rPr lang="pl-PL" b="1" i="1" dirty="0">
                <a:cs typeface="Times New Roman" pitchFamily="18" charset="0"/>
              </a:rPr>
              <a:t>defiladowy</a:t>
            </a:r>
            <a:r>
              <a:rPr lang="pl-PL" i="1" dirty="0">
                <a:cs typeface="Times New Roman" pitchFamily="18" charset="0"/>
              </a:rPr>
              <a:t> </a:t>
            </a:r>
            <a:r>
              <a:rPr lang="pl-PL" dirty="0" smtClean="0">
                <a:cs typeface="Times New Roman" pitchFamily="18" charset="0"/>
              </a:rPr>
              <a:t> </a:t>
            </a:r>
            <a:r>
              <a:rPr lang="pl-PL" dirty="0">
                <a:cs typeface="Times New Roman" pitchFamily="18" charset="0"/>
              </a:rPr>
              <a:t>stosuje się: </a:t>
            </a:r>
          </a:p>
          <a:p>
            <a:pPr algn="just">
              <a:buNone/>
            </a:pPr>
            <a:r>
              <a:rPr lang="pl-PL" dirty="0" smtClean="0">
                <a:cs typeface="Times New Roman" pitchFamily="18" charset="0"/>
              </a:rPr>
              <a:t>a</a:t>
            </a:r>
            <a:r>
              <a:rPr lang="pl-PL" dirty="0">
                <a:cs typeface="Times New Roman" pitchFamily="18" charset="0"/>
              </a:rPr>
              <a:t>) rozpoczynając marsz (pierwsze trzy kroki); </a:t>
            </a:r>
          </a:p>
          <a:p>
            <a:pPr algn="just">
              <a:buNone/>
            </a:pPr>
            <a:r>
              <a:rPr lang="pl-PL" dirty="0" smtClean="0">
                <a:cs typeface="Times New Roman" pitchFamily="18" charset="0"/>
              </a:rPr>
              <a:t>b</a:t>
            </a:r>
            <a:r>
              <a:rPr lang="pl-PL" dirty="0">
                <a:cs typeface="Times New Roman" pitchFamily="18" charset="0"/>
              </a:rPr>
              <a:t>) w marszu po komendzie</a:t>
            </a:r>
            <a:r>
              <a:rPr lang="pl-PL" b="1" dirty="0">
                <a:cs typeface="Times New Roman" pitchFamily="18" charset="0"/>
              </a:rPr>
              <a:t> „BACZNOŚĆ"; </a:t>
            </a:r>
          </a:p>
          <a:p>
            <a:pPr algn="just">
              <a:buNone/>
            </a:pPr>
            <a:r>
              <a:rPr lang="pl-PL" dirty="0" smtClean="0">
                <a:cs typeface="Times New Roman" pitchFamily="18" charset="0"/>
              </a:rPr>
              <a:t>c</a:t>
            </a:r>
            <a:r>
              <a:rPr lang="pl-PL" dirty="0">
                <a:cs typeface="Times New Roman" pitchFamily="18" charset="0"/>
              </a:rPr>
              <a:t>) w marszu po zapowiedzi komendy dotyczącej zatrzymania się ;</a:t>
            </a:r>
          </a:p>
          <a:p>
            <a:pPr algn="just">
              <a:buNone/>
            </a:pPr>
            <a:r>
              <a:rPr lang="pl-PL" dirty="0" smtClean="0">
                <a:cs typeface="Times New Roman" pitchFamily="18" charset="0"/>
              </a:rPr>
              <a:t>d</a:t>
            </a:r>
            <a:r>
              <a:rPr lang="pl-PL" dirty="0">
                <a:cs typeface="Times New Roman" pitchFamily="18" charset="0"/>
              </a:rPr>
              <a:t>) w czasie występowania z (wstępowania do) szyku.</a:t>
            </a:r>
          </a:p>
          <a:p>
            <a:pPr algn="just">
              <a:buNone/>
            </a:pPr>
            <a:r>
              <a:rPr lang="pl-PL" dirty="0">
                <a:cs typeface="Times New Roman" pitchFamily="18" charset="0"/>
              </a:rPr>
              <a:t>	Funkcjonariusz, rozpoczynając marsz krokiem defiladowym, podnosi stopę na wysokość około 10 cm i stawia ją sprężyście z lekkim przybiciem. Tułów ma wyprostowany, pierś podaną do przodu, wzrok skierowany na wprost.</a:t>
            </a:r>
          </a:p>
        </p:txBody>
      </p:sp>
    </p:spTree>
    <p:extLst>
      <p:ext uri="{BB962C8B-B14F-4D97-AF65-F5344CB8AC3E}">
        <p14:creationId xmlns:p14="http://schemas.microsoft.com/office/powerpoint/2010/main" val="2982034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83567" y="620688"/>
            <a:ext cx="3117651" cy="2808312"/>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4644008" y="836712"/>
            <a:ext cx="3096344" cy="3229045"/>
          </a:xfrm>
          <a:prstGeom prst="rect">
            <a:avLst/>
          </a:prstGeom>
          <a:noFill/>
          <a:ln w="9525">
            <a:noFill/>
            <a:miter lim="800000"/>
            <a:headEnd/>
            <a:tailEnd/>
          </a:ln>
        </p:spPr>
      </p:pic>
      <p:sp>
        <p:nvSpPr>
          <p:cNvPr id="4" name="Prostokąt 3"/>
          <p:cNvSpPr/>
          <p:nvPr/>
        </p:nvSpPr>
        <p:spPr>
          <a:xfrm>
            <a:off x="4283968" y="4167663"/>
            <a:ext cx="3600400" cy="830997"/>
          </a:xfrm>
          <a:prstGeom prst="rect">
            <a:avLst/>
          </a:prstGeom>
        </p:spPr>
        <p:txBody>
          <a:bodyPr wrap="square">
            <a:spAutoFit/>
          </a:bodyPr>
          <a:lstStyle/>
          <a:p>
            <a:pPr algn="just">
              <a:buNone/>
            </a:pPr>
            <a:r>
              <a:rPr lang="pl-PL" dirty="0" smtClean="0">
                <a:cs typeface="Times New Roman" pitchFamily="18" charset="0"/>
              </a:rPr>
              <a:t>Funkcjonariusz </a:t>
            </a:r>
            <a:r>
              <a:rPr lang="pl-PL" dirty="0">
                <a:cs typeface="Times New Roman" pitchFamily="18" charset="0"/>
              </a:rPr>
              <a:t>podczas marszu w miejscu. </a:t>
            </a:r>
          </a:p>
        </p:txBody>
      </p:sp>
      <p:sp>
        <p:nvSpPr>
          <p:cNvPr id="5" name="Prostokąt 4"/>
          <p:cNvSpPr/>
          <p:nvPr/>
        </p:nvSpPr>
        <p:spPr>
          <a:xfrm>
            <a:off x="683568" y="3429000"/>
            <a:ext cx="2646040" cy="1569660"/>
          </a:xfrm>
          <a:prstGeom prst="rect">
            <a:avLst/>
          </a:prstGeom>
        </p:spPr>
        <p:txBody>
          <a:bodyPr wrap="square">
            <a:spAutoFit/>
          </a:bodyPr>
          <a:lstStyle/>
          <a:p>
            <a:pPr algn="just">
              <a:buNone/>
            </a:pPr>
            <a:r>
              <a:rPr lang="pl-PL" dirty="0" smtClean="0">
                <a:cs typeface="Times New Roman" pitchFamily="18" charset="0"/>
              </a:rPr>
              <a:t>Funkcjonariusz  </a:t>
            </a:r>
            <a:r>
              <a:rPr lang="pl-PL" dirty="0">
                <a:cs typeface="Times New Roman" pitchFamily="18" charset="0"/>
              </a:rPr>
              <a:t>podczas marszu krokiem defiladowym</a:t>
            </a:r>
            <a:r>
              <a:rPr lang="pl-PL" dirty="0" smtClean="0">
                <a:cs typeface="Times New Roman" pitchFamily="18" charset="0"/>
              </a:rPr>
              <a:t>.</a:t>
            </a:r>
            <a:endParaRPr lang="pl-PL" dirty="0">
              <a:cs typeface="Times New Roman" pitchFamily="18" charset="0"/>
            </a:endParaRPr>
          </a:p>
        </p:txBody>
      </p:sp>
    </p:spTree>
    <p:extLst>
      <p:ext uri="{BB962C8B-B14F-4D97-AF65-F5344CB8AC3E}">
        <p14:creationId xmlns:p14="http://schemas.microsoft.com/office/powerpoint/2010/main" val="815359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755576" y="980728"/>
            <a:ext cx="1759053" cy="2592288"/>
          </a:xfrm>
          <a:prstGeom prst="rect">
            <a:avLst/>
          </a:prstGeom>
          <a:noFill/>
          <a:ln w="9525">
            <a:noFill/>
            <a:miter lim="800000"/>
            <a:headEnd/>
            <a:tailEnd/>
          </a:ln>
        </p:spPr>
      </p:pic>
      <p:pic>
        <p:nvPicPr>
          <p:cNvPr id="3" name="Picture 5"/>
          <p:cNvPicPr>
            <a:picLocks noChangeAspect="1" noChangeArrowheads="1"/>
          </p:cNvPicPr>
          <p:nvPr/>
        </p:nvPicPr>
        <p:blipFill>
          <a:blip r:embed="rId3" cstate="print"/>
          <a:srcRect/>
          <a:stretch>
            <a:fillRect/>
          </a:stretch>
        </p:blipFill>
        <p:spPr bwMode="auto">
          <a:xfrm>
            <a:off x="2890492" y="980728"/>
            <a:ext cx="2010035" cy="2592288"/>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5796136" y="1196752"/>
            <a:ext cx="2752636" cy="2592288"/>
          </a:xfrm>
          <a:prstGeom prst="rect">
            <a:avLst/>
          </a:prstGeom>
          <a:noFill/>
          <a:ln w="9525">
            <a:noFill/>
            <a:miter lim="800000"/>
            <a:headEnd/>
            <a:tailEnd/>
          </a:ln>
        </p:spPr>
      </p:pic>
      <p:sp>
        <p:nvSpPr>
          <p:cNvPr id="5" name="pole tekstowe 4"/>
          <p:cNvSpPr txBox="1"/>
          <p:nvPr/>
        </p:nvSpPr>
        <p:spPr>
          <a:xfrm>
            <a:off x="899592" y="332656"/>
            <a:ext cx="7649180" cy="584775"/>
          </a:xfrm>
          <a:prstGeom prst="rect">
            <a:avLst/>
          </a:prstGeom>
          <a:noFill/>
        </p:spPr>
        <p:txBody>
          <a:bodyPr wrap="square" rtlCol="0">
            <a:spAutoFit/>
          </a:bodyPr>
          <a:lstStyle/>
          <a:p>
            <a:r>
              <a:rPr lang="pl-PL" sz="3200" b="1" dirty="0" smtClean="0"/>
              <a:t>Chwyty sztandarem</a:t>
            </a:r>
            <a:endParaRPr lang="pl-PL" sz="3200" b="1" dirty="0"/>
          </a:p>
        </p:txBody>
      </p:sp>
      <p:sp>
        <p:nvSpPr>
          <p:cNvPr id="6" name="Prostokąt 5"/>
          <p:cNvSpPr/>
          <p:nvPr/>
        </p:nvSpPr>
        <p:spPr>
          <a:xfrm>
            <a:off x="683568" y="4005064"/>
            <a:ext cx="1944216" cy="1569660"/>
          </a:xfrm>
          <a:prstGeom prst="rect">
            <a:avLst/>
          </a:prstGeom>
        </p:spPr>
        <p:txBody>
          <a:bodyPr wrap="square">
            <a:spAutoFit/>
          </a:bodyPr>
          <a:lstStyle/>
          <a:p>
            <a:pPr algn="just">
              <a:buNone/>
            </a:pPr>
            <a:r>
              <a:rPr lang="pl-PL" dirty="0" smtClean="0">
                <a:cs typeface="Times New Roman" pitchFamily="18" charset="0"/>
              </a:rPr>
              <a:t>Sztandarowy ze sztandarem w postawie </a:t>
            </a:r>
            <a:r>
              <a:rPr lang="pl-PL" dirty="0">
                <a:cs typeface="Times New Roman" pitchFamily="18" charset="0"/>
              </a:rPr>
              <a:t>zasadniczej</a:t>
            </a:r>
            <a:r>
              <a:rPr lang="pl-PL" dirty="0" smtClean="0">
                <a:cs typeface="Times New Roman" pitchFamily="18" charset="0"/>
              </a:rPr>
              <a:t>.</a:t>
            </a:r>
            <a:endParaRPr lang="pl-PL" dirty="0">
              <a:cs typeface="Times New Roman" pitchFamily="18" charset="0"/>
            </a:endParaRPr>
          </a:p>
        </p:txBody>
      </p:sp>
      <p:sp>
        <p:nvSpPr>
          <p:cNvPr id="7" name="Prostokąt 6"/>
          <p:cNvSpPr/>
          <p:nvPr/>
        </p:nvSpPr>
        <p:spPr>
          <a:xfrm>
            <a:off x="2907268" y="3974496"/>
            <a:ext cx="2096780" cy="1569660"/>
          </a:xfrm>
          <a:prstGeom prst="rect">
            <a:avLst/>
          </a:prstGeom>
        </p:spPr>
        <p:txBody>
          <a:bodyPr wrap="square">
            <a:spAutoFit/>
          </a:bodyPr>
          <a:lstStyle/>
          <a:p>
            <a:pPr algn="just">
              <a:buNone/>
            </a:pPr>
            <a:r>
              <a:rPr lang="pl-PL" dirty="0" smtClean="0">
                <a:cs typeface="Times New Roman" pitchFamily="18" charset="0"/>
              </a:rPr>
              <a:t>Sztandarowy </a:t>
            </a:r>
            <a:r>
              <a:rPr lang="pl-PL" dirty="0">
                <a:cs typeface="Times New Roman" pitchFamily="18" charset="0"/>
              </a:rPr>
              <a:t>ze sztandarem w postawie </a:t>
            </a:r>
            <a:r>
              <a:rPr lang="pl-PL" dirty="0" smtClean="0">
                <a:cs typeface="Times New Roman" pitchFamily="18" charset="0"/>
              </a:rPr>
              <a:t>      „ </a:t>
            </a:r>
            <a:r>
              <a:rPr lang="pl-PL" dirty="0">
                <a:cs typeface="Times New Roman" pitchFamily="18" charset="0"/>
              </a:rPr>
              <a:t>prezentuj</a:t>
            </a:r>
            <a:r>
              <a:rPr lang="pl-PL" dirty="0" smtClean="0">
                <a:cs typeface="Times New Roman" pitchFamily="18" charset="0"/>
              </a:rPr>
              <a:t>”.</a:t>
            </a:r>
            <a:endParaRPr lang="pl-PL" dirty="0">
              <a:cs typeface="Times New Roman" pitchFamily="18" charset="0"/>
            </a:endParaRPr>
          </a:p>
        </p:txBody>
      </p:sp>
      <p:sp>
        <p:nvSpPr>
          <p:cNvPr id="8" name="Prostokąt 7"/>
          <p:cNvSpPr/>
          <p:nvPr/>
        </p:nvSpPr>
        <p:spPr>
          <a:xfrm>
            <a:off x="6065458" y="4077072"/>
            <a:ext cx="2213992" cy="1569660"/>
          </a:xfrm>
          <a:prstGeom prst="rect">
            <a:avLst/>
          </a:prstGeom>
        </p:spPr>
        <p:txBody>
          <a:bodyPr wrap="square">
            <a:spAutoFit/>
          </a:bodyPr>
          <a:lstStyle/>
          <a:p>
            <a:pPr algn="just">
              <a:buNone/>
            </a:pPr>
            <a:r>
              <a:rPr lang="pl-PL" dirty="0" smtClean="0">
                <a:cs typeface="Times New Roman" pitchFamily="18" charset="0"/>
              </a:rPr>
              <a:t>Sztandarowy </a:t>
            </a:r>
            <a:r>
              <a:rPr lang="pl-PL" dirty="0">
                <a:cs typeface="Times New Roman" pitchFamily="18" charset="0"/>
              </a:rPr>
              <a:t>ze sztandarem </a:t>
            </a:r>
            <a:endParaRPr lang="pl-PL" dirty="0" smtClean="0">
              <a:cs typeface="Times New Roman" pitchFamily="18" charset="0"/>
            </a:endParaRPr>
          </a:p>
          <a:p>
            <a:pPr algn="just">
              <a:buNone/>
            </a:pPr>
            <a:r>
              <a:rPr lang="pl-PL" smtClean="0">
                <a:cs typeface="Times New Roman" pitchFamily="18" charset="0"/>
              </a:rPr>
              <a:t>w </a:t>
            </a:r>
            <a:r>
              <a:rPr lang="pl-PL">
                <a:cs typeface="Times New Roman" pitchFamily="18" charset="0"/>
              </a:rPr>
              <a:t>postawie </a:t>
            </a:r>
            <a:endParaRPr lang="pl-PL" smtClean="0">
              <a:cs typeface="Times New Roman" pitchFamily="18" charset="0"/>
            </a:endParaRPr>
          </a:p>
          <a:p>
            <a:pPr algn="just">
              <a:buNone/>
            </a:pPr>
            <a:r>
              <a:rPr lang="pl-PL" smtClean="0">
                <a:cs typeface="Times New Roman" pitchFamily="18" charset="0"/>
              </a:rPr>
              <a:t>„</a:t>
            </a:r>
            <a:r>
              <a:rPr lang="pl-PL" dirty="0">
                <a:cs typeface="Times New Roman" pitchFamily="18" charset="0"/>
              </a:rPr>
              <a:t>na ramię”.</a:t>
            </a:r>
          </a:p>
        </p:txBody>
      </p:sp>
    </p:spTree>
    <p:extLst>
      <p:ext uri="{BB962C8B-B14F-4D97-AF65-F5344CB8AC3E}">
        <p14:creationId xmlns:p14="http://schemas.microsoft.com/office/powerpoint/2010/main" val="3103131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43608" y="1510900"/>
            <a:ext cx="2376264" cy="2246503"/>
          </a:xfrm>
          <a:prstGeom prst="rect">
            <a:avLst/>
          </a:prstGeom>
          <a:noFill/>
          <a:ln w="9525">
            <a:noFill/>
            <a:miter lim="800000"/>
            <a:headEnd/>
            <a:tailEnd/>
          </a:ln>
        </p:spPr>
      </p:pic>
      <p:sp>
        <p:nvSpPr>
          <p:cNvPr id="4" name="pole tekstowe 3"/>
          <p:cNvSpPr txBox="1"/>
          <p:nvPr/>
        </p:nvSpPr>
        <p:spPr>
          <a:xfrm>
            <a:off x="971600" y="692696"/>
            <a:ext cx="5184576" cy="461665"/>
          </a:xfrm>
          <a:prstGeom prst="rect">
            <a:avLst/>
          </a:prstGeom>
          <a:noFill/>
        </p:spPr>
        <p:txBody>
          <a:bodyPr wrap="square" rtlCol="0">
            <a:spAutoFit/>
          </a:bodyPr>
          <a:lstStyle/>
          <a:p>
            <a:r>
              <a:rPr lang="pl-PL" b="1" dirty="0" smtClean="0"/>
              <a:t>Chwyty sztandarem</a:t>
            </a:r>
            <a:endParaRPr lang="pl-PL" b="1" dirty="0"/>
          </a:p>
        </p:txBody>
      </p:sp>
      <p:sp>
        <p:nvSpPr>
          <p:cNvPr id="5" name="Prostokąt 4"/>
          <p:cNvSpPr/>
          <p:nvPr/>
        </p:nvSpPr>
        <p:spPr>
          <a:xfrm>
            <a:off x="1133872" y="4221088"/>
            <a:ext cx="6606480" cy="830997"/>
          </a:xfrm>
          <a:prstGeom prst="rect">
            <a:avLst/>
          </a:prstGeom>
        </p:spPr>
        <p:txBody>
          <a:bodyPr wrap="square">
            <a:spAutoFit/>
          </a:bodyPr>
          <a:lstStyle/>
          <a:p>
            <a:r>
              <a:rPr lang="pl-PL" dirty="0">
                <a:cs typeface="Times New Roman" pitchFamily="18" charset="0"/>
              </a:rPr>
              <a:t>Sztandarowy salutujący sztandarem w miejscu przez pochylenie</a:t>
            </a:r>
            <a:endParaRPr lang="pl-PL" dirty="0"/>
          </a:p>
        </p:txBody>
      </p:sp>
    </p:spTree>
    <p:extLst>
      <p:ext uri="{BB962C8B-B14F-4D97-AF65-F5344CB8AC3E}">
        <p14:creationId xmlns:p14="http://schemas.microsoft.com/office/powerpoint/2010/main" val="3603845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274638"/>
            <a:ext cx="8229600" cy="633412"/>
          </a:xfrm>
        </p:spPr>
        <p:txBody>
          <a:bodyPr/>
          <a:lstStyle/>
          <a:p>
            <a:pPr algn="ctr">
              <a:buNone/>
            </a:pPr>
            <a:r>
              <a:rPr lang="pl-PL" sz="2800" b="1" dirty="0"/>
              <a:t>Dystynkcje Funkcyjnych OSP</a:t>
            </a:r>
          </a:p>
        </p:txBody>
      </p:sp>
      <p:pic>
        <p:nvPicPr>
          <p:cNvPr id="3079" name="Picture 7" descr="Rysunek2"/>
          <p:cNvPicPr>
            <a:picLocks noGrp="1" noChangeAspect="1" noChangeArrowheads="1"/>
          </p:cNvPicPr>
          <p:nvPr>
            <p:ph sz="quarter" idx="13"/>
          </p:nvPr>
        </p:nvPicPr>
        <p:blipFill>
          <a:blip r:embed="rId2" cstate="print"/>
          <a:stretch>
            <a:fillRect/>
          </a:stretch>
        </p:blipFill>
        <p:spPr>
          <a:xfrm>
            <a:off x="5076056" y="1628800"/>
            <a:ext cx="3205332" cy="3475037"/>
          </a:xfrm>
          <a:noFill/>
          <a:ln/>
        </p:spPr>
      </p:pic>
      <p:sp>
        <p:nvSpPr>
          <p:cNvPr id="3077" name="Rectangle 5"/>
          <p:cNvSpPr>
            <a:spLocks noGrp="1" noChangeArrowheads="1"/>
          </p:cNvSpPr>
          <p:nvPr>
            <p:ph sz="quarter" idx="14"/>
          </p:nvPr>
        </p:nvSpPr>
        <p:spPr>
          <a:xfrm>
            <a:off x="250825" y="1700213"/>
            <a:ext cx="4392613" cy="2952750"/>
          </a:xfrm>
        </p:spPr>
        <p:txBody>
          <a:bodyPr/>
          <a:lstStyle/>
          <a:p>
            <a:pPr algn="just">
              <a:buFontTx/>
              <a:buNone/>
            </a:pPr>
            <a:r>
              <a:rPr lang="pl-PL" sz="3600">
                <a:latin typeface="Times New Roman" pitchFamily="18" charset="0"/>
              </a:rPr>
              <a:t>   </a:t>
            </a:r>
            <a:r>
              <a:rPr lang="pl-PL" sz="2400"/>
              <a:t>Członkowie OSP i funkcyjni oddziałów ZOSP RP noszą na kołnierzach mundurów bądź lewej kieszeni koszuli letniej dystynkcje pełnionych funkcji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989629" y="1700808"/>
            <a:ext cx="7921625" cy="4103737"/>
          </a:xfrm>
        </p:spPr>
        <p:txBody>
          <a:bodyPr>
            <a:normAutofit/>
          </a:bodyPr>
          <a:lstStyle/>
          <a:p>
            <a:pPr marL="357188" indent="0" algn="ctr" defTabSz="182563">
              <a:buNone/>
            </a:pPr>
            <a:r>
              <a:rPr lang="pl-PL" dirty="0" smtClean="0"/>
              <a:t/>
            </a:r>
            <a:br>
              <a:rPr lang="pl-PL" dirty="0" smtClean="0"/>
            </a:br>
            <a:r>
              <a:rPr lang="pl-PL" dirty="0"/>
              <a:t/>
            </a:r>
            <a:br>
              <a:rPr lang="pl-PL" dirty="0"/>
            </a:br>
            <a:r>
              <a:rPr lang="pl-PL" dirty="0" smtClean="0"/>
              <a:t>KONIEC</a:t>
            </a:r>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marL="0" indent="0" algn="ctr">
              <a:buNone/>
            </a:pPr>
            <a:r>
              <a:rPr lang="pl-PL" sz="2800" b="1" dirty="0"/>
              <a:t>Dystynkcje Funkcyjnych OSP</a:t>
            </a:r>
          </a:p>
        </p:txBody>
      </p:sp>
      <p:pic>
        <p:nvPicPr>
          <p:cNvPr id="7172" name="Picture 4" descr="dystynkcje OSP"/>
          <p:cNvPicPr>
            <a:picLocks noGrp="1" noChangeAspect="1" noChangeArrowheads="1"/>
          </p:cNvPicPr>
          <p:nvPr>
            <p:ph sz="quarter" idx="13"/>
          </p:nvPr>
        </p:nvPicPr>
        <p:blipFill>
          <a:blip r:embed="rId2" cstate="print"/>
          <a:stretch>
            <a:fillRect/>
          </a:stretch>
        </p:blipFill>
        <p:spPr>
          <a:xfrm>
            <a:off x="2934305" y="731838"/>
            <a:ext cx="2818189" cy="3475037"/>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buNone/>
            </a:pPr>
            <a:r>
              <a:rPr lang="pl-PL" sz="2800" b="1" dirty="0"/>
              <a:t>Dystynkcje Funkcyjnych OSP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95497"/>
            <a:ext cx="6727079" cy="501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533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buNone/>
            </a:pPr>
            <a:r>
              <a:rPr lang="pl-PL" sz="2800" b="1" dirty="0" smtClean="0"/>
              <a:t>Dystynkcje </a:t>
            </a:r>
            <a:r>
              <a:rPr lang="pl-PL" sz="2800" b="1" dirty="0"/>
              <a:t>Funkcyjnych OSP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47736"/>
            <a:ext cx="8626773"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23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buNone/>
            </a:pPr>
            <a:r>
              <a:rPr lang="pl-PL" sz="2800" b="1" dirty="0"/>
              <a:t>Dystynkcje Funkcyjnych OSP</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18131"/>
            <a:ext cx="4867183"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05064"/>
            <a:ext cx="4327451" cy="194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806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buNone/>
            </a:pPr>
            <a:r>
              <a:rPr lang="pl-PL" sz="2800" b="1" dirty="0"/>
              <a:t>Dystynkcje Funkcyjnych OSP</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16" y="1532038"/>
            <a:ext cx="5549800" cy="508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812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sz="quarter"/>
          </p:nvPr>
        </p:nvSpPr>
        <p:spPr>
          <a:xfrm>
            <a:off x="457200" y="274638"/>
            <a:ext cx="8229600" cy="561975"/>
          </a:xfrm>
        </p:spPr>
        <p:txBody>
          <a:bodyPr/>
          <a:lstStyle/>
          <a:p>
            <a:pPr algn="ctr">
              <a:buNone/>
            </a:pPr>
            <a:r>
              <a:rPr lang="pl-PL" sz="2800" b="1" dirty="0"/>
              <a:t>Rodzaje Umundurowania</a:t>
            </a:r>
          </a:p>
        </p:txBody>
      </p:sp>
      <p:pic>
        <p:nvPicPr>
          <p:cNvPr id="9228" name="Picture 12" descr="rys2"/>
          <p:cNvPicPr>
            <a:picLocks noGrp="1" noChangeAspect="1" noChangeArrowheads="1"/>
          </p:cNvPicPr>
          <p:nvPr>
            <p:ph sz="quarter" idx="2"/>
          </p:nvPr>
        </p:nvPicPr>
        <p:blipFill>
          <a:blip r:embed="rId2"/>
          <a:srcRect/>
          <a:stretch>
            <a:fillRect/>
          </a:stretch>
        </p:blipFill>
        <p:spPr>
          <a:xfrm>
            <a:off x="5652120" y="1556792"/>
            <a:ext cx="1230313" cy="3668712"/>
          </a:xfrm>
          <a:noFill/>
          <a:ln/>
        </p:spPr>
      </p:pic>
      <p:sp>
        <p:nvSpPr>
          <p:cNvPr id="9225" name="Rectangle 9"/>
          <p:cNvSpPr>
            <a:spLocks noGrp="1" noChangeArrowheads="1"/>
          </p:cNvSpPr>
          <p:nvPr>
            <p:ph sz="quarter" idx="3"/>
          </p:nvPr>
        </p:nvSpPr>
        <p:spPr>
          <a:xfrm>
            <a:off x="684213" y="5157788"/>
            <a:ext cx="3455987" cy="1041400"/>
          </a:xfrm>
        </p:spPr>
        <p:txBody>
          <a:bodyPr>
            <a:normAutofit fontScale="92500" lnSpcReduction="10000"/>
          </a:bodyPr>
          <a:lstStyle/>
          <a:p>
            <a:pPr marL="0" indent="0" algn="ctr">
              <a:buFontTx/>
              <a:buNone/>
            </a:pPr>
            <a:r>
              <a:rPr lang="pl-PL" sz="2400"/>
              <a:t>Wzór kurtki zimowej do munduru wyjściowego i galowego</a:t>
            </a:r>
          </a:p>
        </p:txBody>
      </p:sp>
      <p:sp>
        <p:nvSpPr>
          <p:cNvPr id="9226" name="Rectangle 10"/>
          <p:cNvSpPr>
            <a:spLocks noGrp="1" noChangeArrowheads="1"/>
          </p:cNvSpPr>
          <p:nvPr>
            <p:ph sz="quarter" idx="4"/>
          </p:nvPr>
        </p:nvSpPr>
        <p:spPr>
          <a:xfrm>
            <a:off x="4500563" y="5157788"/>
            <a:ext cx="3384550" cy="968375"/>
          </a:xfrm>
        </p:spPr>
        <p:txBody>
          <a:bodyPr/>
          <a:lstStyle/>
          <a:p>
            <a:pPr algn="ctr">
              <a:buFontTx/>
              <a:buNone/>
            </a:pPr>
            <a:r>
              <a:rPr lang="pl-PL" sz="2400"/>
              <a:t>Wzór ubioru galowego męskiego</a:t>
            </a:r>
          </a:p>
        </p:txBody>
      </p:sp>
      <p:pic>
        <p:nvPicPr>
          <p:cNvPr id="9" name="Symbol zastępczy zawartości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57290" y="1285860"/>
            <a:ext cx="2857520" cy="3500462"/>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TotalTime>
  <Words>912</Words>
  <Application>Microsoft Office PowerPoint</Application>
  <PresentationFormat>Pokaz na ekranie (4:3)</PresentationFormat>
  <Paragraphs>122</Paragraphs>
  <Slides>30</Slides>
  <Notes>2</Notes>
  <HiddenSlides>0</HiddenSlides>
  <MMClips>0</MMClips>
  <ScaleCrop>false</ScaleCrop>
  <HeadingPairs>
    <vt:vector size="4" baseType="variant">
      <vt:variant>
        <vt:lpstr>Motyw</vt:lpstr>
      </vt:variant>
      <vt:variant>
        <vt:i4>1</vt:i4>
      </vt:variant>
      <vt:variant>
        <vt:lpstr>Tytuły slajdów</vt:lpstr>
      </vt:variant>
      <vt:variant>
        <vt:i4>30</vt:i4>
      </vt:variant>
    </vt:vector>
  </HeadingPairs>
  <TitlesOfParts>
    <vt:vector size="31" baseType="lpstr">
      <vt:lpstr>Aerodynamiczny</vt:lpstr>
      <vt:lpstr>   Służba wewnętrzna - musztra </vt:lpstr>
      <vt:lpstr>MATERIAŁ NAUCZANIA</vt:lpstr>
      <vt:lpstr>Dystynkcje Funkcyjnych OSP</vt:lpstr>
      <vt:lpstr>Dystynkcje Funkcyjnych OSP</vt:lpstr>
      <vt:lpstr>Dystynkcje Funkcyjnych OSP</vt:lpstr>
      <vt:lpstr>Dystynkcje Funkcyjnych OSP</vt:lpstr>
      <vt:lpstr>Dystynkcje Funkcyjnych OSP</vt:lpstr>
      <vt:lpstr>Dystynkcje Funkcyjnych OSP</vt:lpstr>
      <vt:lpstr>Rodzaje Umundurowania</vt:lpstr>
      <vt:lpstr>Rodzaje Umundurowania</vt:lpstr>
      <vt:lpstr>Rodzaje Umundurowania</vt:lpstr>
      <vt:lpstr>Zasady noszenia odznaczeń i medali </vt:lpstr>
      <vt:lpstr>Prezentacja programu PowerPoint</vt:lpstr>
      <vt:lpstr>Prezentacja programu PowerPoint</vt:lpstr>
      <vt:lpstr>Prezentacja programu PowerPoint</vt:lpstr>
      <vt:lpstr>Prezentacja programu PowerPoint</vt:lpstr>
      <vt:lpstr>Prezentacja programu PowerPoint</vt:lpstr>
      <vt:lpstr>  4) kierowanie realizacją zadań w zakresie ochrony przeciwpożarowej,  5) kierowanie działaniami ratowniczymi prowadzonymi siłami OSP,  6) dysponowanie sprzętem ratowniczym OSP i nadzór nad jego sprawnością,  7) opracowywanie opinii i wniosków w sprawie stanu ochrony przeciwpożarowej miejscowości będącej będącej siedzibą OSP oraz dotyczących wyposażenia ratowniczego OSP. </vt:lpstr>
      <vt:lpstr>Prezentacja programu PowerPoint</vt:lpstr>
      <vt:lpstr>Prezentacja programu PowerPoint</vt:lpstr>
      <vt:lpstr>Prezentacja programu PowerPoint</vt:lpstr>
      <vt:lpstr>Musztra Indywidualna i Zbiorowa</vt:lpstr>
      <vt:lpstr>Musztra Indywidualna i Zbiorowa c.d.</vt:lpstr>
      <vt:lpstr>Musztra Indywidualna i Zbiorowa c.d.</vt:lpstr>
      <vt:lpstr>Musztra Indywidualna i Zbiorowa c.d.</vt:lpstr>
      <vt:lpstr>Prezentacja programu PowerPoint</vt:lpstr>
      <vt:lpstr>Prezentacja programu PowerPoint</vt:lpstr>
      <vt:lpstr>Prezentacja programu PowerPoint</vt:lpstr>
      <vt:lpstr>Prezentacja programu PowerPoint</vt:lpstr>
      <vt:lpstr>  KONIEC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SZKOLENIE  STRAŻAKÓW RATOWNIKÓW OSP - CZ. I   TEMAT 1: Służba wewnętrzna. Musztra.</dc:title>
  <dc:creator>lazajr</dc:creator>
  <cp:lastModifiedBy>Admin</cp:lastModifiedBy>
  <cp:revision>56</cp:revision>
  <dcterms:created xsi:type="dcterms:W3CDTF">2007-02-28T17:55:54Z</dcterms:created>
  <dcterms:modified xsi:type="dcterms:W3CDTF">2016-11-15T06:43:25Z</dcterms:modified>
</cp:coreProperties>
</file>