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41"/>
  </p:notesMasterIdLst>
  <p:sldIdLst>
    <p:sldId id="544" r:id="rId2"/>
    <p:sldId id="492" r:id="rId3"/>
    <p:sldId id="520" r:id="rId4"/>
    <p:sldId id="548" r:id="rId5"/>
    <p:sldId id="549" r:id="rId6"/>
    <p:sldId id="550" r:id="rId7"/>
    <p:sldId id="551" r:id="rId8"/>
    <p:sldId id="585" r:id="rId9"/>
    <p:sldId id="552" r:id="rId10"/>
    <p:sldId id="586" r:id="rId11"/>
    <p:sldId id="587" r:id="rId12"/>
    <p:sldId id="553" r:id="rId13"/>
    <p:sldId id="588" r:id="rId14"/>
    <p:sldId id="554" r:id="rId15"/>
    <p:sldId id="555" r:id="rId16"/>
    <p:sldId id="556" r:id="rId17"/>
    <p:sldId id="557" r:id="rId18"/>
    <p:sldId id="558" r:id="rId19"/>
    <p:sldId id="589" r:id="rId20"/>
    <p:sldId id="590" r:id="rId21"/>
    <p:sldId id="559" r:id="rId22"/>
    <p:sldId id="591" r:id="rId23"/>
    <p:sldId id="592" r:id="rId24"/>
    <p:sldId id="560" r:id="rId25"/>
    <p:sldId id="561" r:id="rId26"/>
    <p:sldId id="562" r:id="rId27"/>
    <p:sldId id="593" r:id="rId28"/>
    <p:sldId id="563" r:id="rId29"/>
    <p:sldId id="564" r:id="rId30"/>
    <p:sldId id="565" r:id="rId31"/>
    <p:sldId id="566" r:id="rId32"/>
    <p:sldId id="567" r:id="rId33"/>
    <p:sldId id="594" r:id="rId34"/>
    <p:sldId id="595" r:id="rId35"/>
    <p:sldId id="568" r:id="rId36"/>
    <p:sldId id="596" r:id="rId37"/>
    <p:sldId id="597" r:id="rId38"/>
    <p:sldId id="472" r:id="rId39"/>
    <p:sldId id="471" r:id="rId4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2016-06-07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</a:t>
            </a:fld>
            <a:endParaRPr lang="pl-PL" sz="12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70578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19375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17340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02281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88880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91977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21522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95920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43951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36652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190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72972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56951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54154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31312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11439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08574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14981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40299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24720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205865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4317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00044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23317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40749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95768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074055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290655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541081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016210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405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9250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65430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00152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12274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69593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5770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62B1-9034-4446-96DA-AB081E135855}" type="datetime1">
              <a:rPr lang="pl-PL" smtClean="0"/>
              <a:t>2016-06-07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B8BA-9A7F-4745-BAAF-634F02797926}" type="datetime1">
              <a:rPr lang="pl-PL" smtClean="0"/>
              <a:t>2016-06-07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70C48-9844-463C-BF92-9898AF26ADB5}" type="datetime1">
              <a:rPr lang="pl-PL" smtClean="0"/>
              <a:t>2016-06-07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t>2016-06-07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E715-773A-4645-91E5-A19CF24039F8}" type="datetime1">
              <a:rPr lang="pl-PL" smtClean="0"/>
              <a:t>2016-06-07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2DF66-CC3E-4345-A033-8889B00AD358}" type="datetime1">
              <a:rPr lang="pl-PL" smtClean="0"/>
              <a:t>2016-06-07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BA0A-2E53-42F0-91C2-72C51273766E}" type="datetime1">
              <a:rPr lang="pl-PL" smtClean="0"/>
              <a:t>2016-06-07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EDA6-7455-460B-A7C5-B64500075FA9}" type="datetime1">
              <a:rPr lang="pl-PL" smtClean="0"/>
              <a:t>2016-06-07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8D18-35FF-4199-9397-FAD64E71CB21}" type="datetime1">
              <a:rPr lang="pl-PL" smtClean="0"/>
              <a:t>2016-06-07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E76A0-DA6A-455D-B3B7-2BFE7DC48108}" type="datetime1">
              <a:rPr lang="pl-PL" smtClean="0"/>
              <a:t>2016-06-07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E40C-A826-44D2-AAAA-1FA3CD1B0891}" type="datetime1">
              <a:rPr lang="pl-PL" smtClean="0"/>
              <a:t>2016-06-07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BD04E77-D390-4F8D-BB20-1A715EC0E04D}" type="datetime1">
              <a:rPr lang="pl-PL" smtClean="0"/>
              <a:t>2016-06-07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616A705-3644-404D-A38B-2FDD57A42C3E}" type="datetime1">
              <a:rPr lang="pl-PL" smtClean="0"/>
              <a:t>2016-06-07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spcBef>
                <a:spcPts val="0"/>
              </a:spcBef>
              <a:buClr>
                <a:srgbClr val="FFC700"/>
              </a:buClr>
              <a:buSzPct val="25000"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 smtClean="0">
                <a:latin typeface="Arial Black"/>
                <a:ea typeface="Arial Black"/>
                <a:cs typeface="Arial Black"/>
                <a:sym typeface="Arial Black"/>
              </a:rPr>
              <a:t>28</a:t>
            </a: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Metody uwalniania osób poszkodowanych </a:t>
            </a:r>
            <a:r>
              <a:rPr lang="pl-PL" altLang="pl-PL" sz="2800" dirty="0" smtClean="0"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</a:rPr>
            </a:br>
            <a:r>
              <a:rPr lang="pl-PL" altLang="pl-PL" sz="2800" dirty="0" smtClean="0">
                <a:latin typeface="Arial" panose="020B0604020202020204" pitchFamily="34" charset="0"/>
              </a:rPr>
              <a:t>z </a:t>
            </a:r>
            <a:r>
              <a:rPr lang="pl-PL" altLang="pl-PL" sz="2800" dirty="0">
                <a:latin typeface="Arial" panose="020B0604020202020204" pitchFamily="34" charset="0"/>
              </a:rPr>
              <a:t>samochodów osobowych, ciężarowych </a:t>
            </a:r>
            <a:r>
              <a:rPr lang="pl-PL" altLang="pl-PL" sz="2800" dirty="0" smtClean="0"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</a:rPr>
            </a:br>
            <a:r>
              <a:rPr lang="pl-PL" altLang="pl-PL" sz="2800" dirty="0" smtClean="0">
                <a:latin typeface="Arial" panose="020B0604020202020204" pitchFamily="34" charset="0"/>
              </a:rPr>
              <a:t>oraz </a:t>
            </a:r>
            <a:r>
              <a:rPr lang="pl-PL" altLang="pl-PL" sz="2800" dirty="0">
                <a:latin typeface="Arial" panose="020B0604020202020204" pitchFamily="34" charset="0"/>
              </a:rPr>
              <a:t>autobusów</a:t>
            </a: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600" b="1" i="1" u="none" strike="noStrike" cap="none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Autor: Bogdan </a:t>
            </a:r>
            <a:r>
              <a:rPr lang="pl-PL" sz="1600" b="1" i="1" u="none" strike="noStrike" cap="none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Grzymowicz</a:t>
            </a:r>
            <a:endParaRPr lang="pl-PL" sz="20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333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   SZKOLENIE  </a:t>
            </a:r>
            <a:r>
              <a:rPr lang="pl-PL" sz="3330" b="1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PODSTAWOWE</a:t>
            </a:r>
            <a:r>
              <a:rPr lang="pl-PL" sz="333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lang="pl-PL" sz="333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139800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82439" y="1435747"/>
            <a:ext cx="8546609" cy="1590905"/>
          </a:xfrm>
        </p:spPr>
        <p:txBody>
          <a:bodyPr>
            <a:noAutofit/>
          </a:bodyPr>
          <a:lstStyle/>
          <a:p>
            <a:r>
              <a:rPr lang="pl-PL" altLang="pl-PL" sz="2800" dirty="0">
                <a:latin typeface="Arial" panose="020B0604020202020204" pitchFamily="34" charset="0"/>
              </a:rPr>
              <a:t>Wkładamy rozpieracz w </a:t>
            </a:r>
            <a:r>
              <a:rPr lang="pl-PL" altLang="pl-PL" sz="2800" dirty="0" smtClean="0">
                <a:latin typeface="Arial" panose="020B0604020202020204" pitchFamily="34" charset="0"/>
              </a:rPr>
              <a:t>szparę;</a:t>
            </a:r>
            <a:endParaRPr lang="pl-PL" altLang="pl-PL" sz="1800" dirty="0">
              <a:latin typeface="Arial" panose="020B0604020202020204" pitchFamily="34" charset="0"/>
            </a:endParaRPr>
          </a:p>
          <a:p>
            <a:r>
              <a:rPr lang="pl-PL" altLang="pl-PL" sz="2800" dirty="0">
                <a:latin typeface="Arial" panose="020B0604020202020204" pitchFamily="34" charset="0"/>
              </a:rPr>
              <a:t>Rozpieramy do momentu wyrwania drzwi z bolca </a:t>
            </a:r>
            <a:r>
              <a:rPr lang="pl-PL" altLang="pl-PL" sz="2800" dirty="0" smtClean="0">
                <a:latin typeface="Arial" panose="020B0604020202020204" pitchFamily="34" charset="0"/>
              </a:rPr>
              <a:t>zamka;</a:t>
            </a:r>
            <a:endParaRPr lang="pl-PL" altLang="pl-PL" sz="2800" dirty="0">
              <a:latin typeface="Arial" panose="020B0604020202020204" pitchFamily="34" charset="0"/>
            </a:endParaRPr>
          </a:p>
          <a:p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" name="Picture 4" descr="IMG_056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873450"/>
            <a:ext cx="6057287" cy="3867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ole tekstowe 11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36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475656" y="1435747"/>
            <a:ext cx="7353392" cy="159090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pl-PL" altLang="pl-PL" sz="2800" dirty="0">
                <a:latin typeface="Arial" panose="020B0604020202020204" pitchFamily="34" charset="0"/>
              </a:rPr>
              <a:t>Otwieramy drzwi na </a:t>
            </a:r>
            <a:r>
              <a:rPr lang="pl-PL" altLang="pl-PL" sz="2800" dirty="0" smtClean="0">
                <a:latin typeface="Arial" panose="020B0604020202020204" pitchFamily="34" charset="0"/>
              </a:rPr>
              <a:t>zewnątrz;</a:t>
            </a:r>
            <a:endParaRPr lang="pl-PL" altLang="pl-PL" sz="18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pl-PL" altLang="pl-PL" sz="2800" dirty="0">
                <a:latin typeface="Arial" panose="020B0604020202020204" pitchFamily="34" charset="0"/>
              </a:rPr>
              <a:t>Odcinamy lub zabezpieczamy linką</a:t>
            </a:r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9" name="Picture 6" descr="IMG_057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681" y="2348880"/>
            <a:ext cx="6788665" cy="436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ole tekstowe 11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51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82438" y="1630160"/>
            <a:ext cx="8754057" cy="187084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pl-PL" altLang="pl-PL" sz="2800" dirty="0" smtClean="0">
                <a:latin typeface="Arial" panose="020B0604020202020204" pitchFamily="34" charset="0"/>
              </a:rPr>
              <a:t>Usuwamy </a:t>
            </a:r>
            <a:r>
              <a:rPr lang="pl-PL" altLang="pl-PL" sz="2800" dirty="0">
                <a:latin typeface="Arial" panose="020B0604020202020204" pitchFamily="34" charset="0"/>
              </a:rPr>
              <a:t>drzwi przednie.</a:t>
            </a:r>
          </a:p>
          <a:p>
            <a:pPr>
              <a:lnSpc>
                <a:spcPct val="80000"/>
              </a:lnSpc>
            </a:pPr>
            <a:endParaRPr lang="pl-PL" altLang="pl-PL" sz="1800" dirty="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pl-PL" altLang="pl-PL" sz="2800" dirty="0">
                <a:latin typeface="Arial" panose="020B0604020202020204" pitchFamily="34" charset="0"/>
              </a:rPr>
              <a:t>Jeden ratownik trzyma drzwi tylnie, drugi obcina nożycami słupek B przy dachu i progu</a:t>
            </a:r>
            <a:r>
              <a:rPr lang="pl-PL" altLang="pl-PL" sz="2800" dirty="0" smtClean="0">
                <a:latin typeface="Arial" panose="020B0604020202020204" pitchFamily="34" charset="0"/>
              </a:rPr>
              <a:t>.</a:t>
            </a:r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4" descr="IMG_056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422" y="3118520"/>
            <a:ext cx="5787923" cy="3622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83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82438" y="1630160"/>
            <a:ext cx="8754057" cy="187084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altLang="pl-PL" sz="2800" dirty="0">
                <a:latin typeface="Arial" panose="020B0604020202020204" pitchFamily="34" charset="0"/>
              </a:rPr>
              <a:t>Ewakuacja przez usunięty bok nadwozia.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" name="Picture 4" descr="IMG_056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011" y="2348880"/>
            <a:ext cx="6703392" cy="4065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66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91" y="1858910"/>
            <a:ext cx="4427694" cy="4921068"/>
          </a:xfrm>
        </p:spPr>
        <p:txBody>
          <a:bodyPr>
            <a:normAutofit lnSpcReduction="10000"/>
          </a:bodyPr>
          <a:lstStyle/>
          <a:p>
            <a:r>
              <a:rPr lang="pl-PL" altLang="pl-PL" dirty="0">
                <a:latin typeface="Arial" panose="020B0604020202020204" pitchFamily="34" charset="0"/>
              </a:rPr>
              <a:t>Całkowite odcięcie </a:t>
            </a:r>
            <a:r>
              <a:rPr lang="pl-PL" altLang="pl-PL" dirty="0" smtClean="0">
                <a:latin typeface="Arial" panose="020B0604020202020204" pitchFamily="34" charset="0"/>
              </a:rPr>
              <a:t>dachu;</a:t>
            </a:r>
            <a:endParaRPr lang="pl-PL" altLang="pl-PL" sz="2000" dirty="0">
              <a:latin typeface="Arial" panose="020B0604020202020204" pitchFamily="34" charset="0"/>
            </a:endParaRPr>
          </a:p>
          <a:p>
            <a:r>
              <a:rPr lang="pl-PL" altLang="pl-PL" dirty="0">
                <a:latin typeface="Arial" panose="020B0604020202020204" pitchFamily="34" charset="0"/>
              </a:rPr>
              <a:t>Odgięcie dachu do </a:t>
            </a:r>
            <a:r>
              <a:rPr lang="pl-PL" altLang="pl-PL" dirty="0" smtClean="0">
                <a:latin typeface="Arial" panose="020B0604020202020204" pitchFamily="34" charset="0"/>
              </a:rPr>
              <a:t>przodu;</a:t>
            </a:r>
            <a:endParaRPr lang="pl-PL" altLang="pl-PL" sz="2000" dirty="0">
              <a:latin typeface="Arial" panose="020B0604020202020204" pitchFamily="34" charset="0"/>
            </a:endParaRPr>
          </a:p>
          <a:p>
            <a:r>
              <a:rPr lang="pl-PL" altLang="pl-PL" dirty="0">
                <a:latin typeface="Arial" panose="020B0604020202020204" pitchFamily="34" charset="0"/>
              </a:rPr>
              <a:t>Odgięcie dachu do </a:t>
            </a:r>
            <a:r>
              <a:rPr lang="pl-PL" altLang="pl-PL" dirty="0" smtClean="0">
                <a:latin typeface="Arial" panose="020B0604020202020204" pitchFamily="34" charset="0"/>
              </a:rPr>
              <a:t>tyłu;</a:t>
            </a:r>
            <a:endParaRPr lang="pl-PL" altLang="pl-PL" sz="2000" dirty="0">
              <a:latin typeface="Arial" panose="020B0604020202020204" pitchFamily="34" charset="0"/>
            </a:endParaRPr>
          </a:p>
          <a:p>
            <a:r>
              <a:rPr lang="pl-PL" altLang="pl-PL" dirty="0">
                <a:latin typeface="Arial" panose="020B0604020202020204" pitchFamily="34" charset="0"/>
              </a:rPr>
              <a:t>Odgięcie części </a:t>
            </a:r>
            <a:r>
              <a:rPr lang="pl-PL" altLang="pl-PL" dirty="0" smtClean="0">
                <a:latin typeface="Arial" panose="020B0604020202020204" pitchFamily="34" charset="0"/>
              </a:rPr>
              <a:t>dachu;</a:t>
            </a:r>
            <a:endParaRPr lang="pl-PL" altLang="pl-PL" sz="2000" dirty="0">
              <a:latin typeface="Arial" panose="020B0604020202020204" pitchFamily="34" charset="0"/>
            </a:endParaRPr>
          </a:p>
          <a:p>
            <a:r>
              <a:rPr lang="pl-PL" altLang="pl-PL" dirty="0">
                <a:latin typeface="Arial" panose="020B0604020202020204" pitchFamily="34" charset="0"/>
              </a:rPr>
              <a:t>Odgięcie dachu na bok.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4" descr="IMG_059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5" y="2125254"/>
            <a:ext cx="4502966" cy="3592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26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" name="Picture 4" descr="otwierDachu_nabo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06" y="1565997"/>
            <a:ext cx="7928830" cy="5221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63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4" descr="IMG_059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88840"/>
            <a:ext cx="7380312" cy="474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86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959634" y="1240767"/>
            <a:ext cx="6912768" cy="792088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solidFill>
                  <a:srgbClr val="FF0000"/>
                </a:solidFill>
                <a:latin typeface="Arial" panose="020B0604020202020204" pitchFamily="34" charset="0"/>
              </a:rPr>
              <a:t>Zabezpieczenie odciętego dachu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4" descr="IMG_059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38" t="2772" r="738" b="4362"/>
          <a:stretch/>
        </p:blipFill>
        <p:spPr bwMode="auto">
          <a:xfrm>
            <a:off x="556235" y="1984689"/>
            <a:ext cx="8003293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40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-900608" y="1263047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solidFill>
                  <a:srgbClr val="FF0000"/>
                </a:solidFill>
                <a:latin typeface="Arial" panose="020B0604020202020204" pitchFamily="34" charset="0"/>
              </a:rPr>
              <a:t>Unoszenie deski rozdzielczej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32390" y="2290554"/>
            <a:ext cx="2771799" cy="4921068"/>
          </a:xfrm>
        </p:spPr>
        <p:txBody>
          <a:bodyPr>
            <a:normAutofit/>
          </a:bodyPr>
          <a:lstStyle/>
          <a:p>
            <a:r>
              <a:rPr lang="pl-PL" altLang="pl-PL" sz="2800" dirty="0">
                <a:latin typeface="Arial" panose="020B0604020202020204" pitchFamily="34" charset="0"/>
              </a:rPr>
              <a:t>Wykonujemy dwa głębokie nacięcia słupka A</a:t>
            </a:r>
            <a:r>
              <a:rPr lang="pl-PL" altLang="pl-PL" sz="2800" dirty="0" smtClean="0">
                <a:latin typeface="Arial" panose="020B0604020202020204" pitchFamily="34" charset="0"/>
              </a:rPr>
              <a:t>.</a:t>
            </a:r>
            <a:endParaRPr lang="pl-PL" altLang="pl-PL" sz="2800" dirty="0">
              <a:latin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4" descr="IMG_058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60"/>
          <a:stretch/>
        </p:blipFill>
        <p:spPr bwMode="auto">
          <a:xfrm>
            <a:off x="3265403" y="2290554"/>
            <a:ext cx="5566632" cy="436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07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79512" y="2420888"/>
            <a:ext cx="2843807" cy="492106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Rozpieraczem odchylamy naciętą część na zewnątrz. 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" name="Picture 4" descr="IMG_058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81"/>
          <a:stretch/>
        </p:blipFill>
        <p:spPr bwMode="auto">
          <a:xfrm>
            <a:off x="3516724" y="2564904"/>
            <a:ext cx="5326743" cy="3961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-900608" y="1263047"/>
            <a:ext cx="7488832" cy="1162745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800" dirty="0" smtClean="0">
                <a:solidFill>
                  <a:srgbClr val="FF0000"/>
                </a:solidFill>
                <a:latin typeface="Arial" panose="020B0604020202020204" pitchFamily="34" charset="0"/>
              </a:rPr>
              <a:t>     Unoszenie deski rozdzielczej</a:t>
            </a:r>
            <a:endParaRPr lang="pl-PL" altLang="pl-PL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79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r>
              <a:rPr lang="pl-PL" dirty="0"/>
              <a:t>Sposoby torowania dostępu do osób poszkodowanych w wypadkach w zależności od typu </a:t>
            </a:r>
            <a:r>
              <a:rPr lang="pl-PL" dirty="0" smtClean="0"/>
              <a:t>pojazdu;</a:t>
            </a:r>
          </a:p>
          <a:p>
            <a:r>
              <a:rPr lang="pl-PL" dirty="0" smtClean="0"/>
              <a:t>Techniki </a:t>
            </a:r>
            <a:r>
              <a:rPr lang="pl-PL" dirty="0"/>
              <a:t>pracy sprzętem </a:t>
            </a:r>
            <a:r>
              <a:rPr lang="pl-PL" dirty="0" smtClean="0"/>
              <a:t>ratowniczym;</a:t>
            </a:r>
          </a:p>
          <a:p>
            <a:r>
              <a:rPr lang="pl-PL" dirty="0" smtClean="0"/>
              <a:t>Karty </a:t>
            </a:r>
            <a:r>
              <a:rPr lang="pl-PL" dirty="0"/>
              <a:t>ratownicze pojazdu.</a:t>
            </a:r>
          </a:p>
          <a:p>
            <a:endParaRPr lang="pl-PL" dirty="0"/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2T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4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19728" y="2420888"/>
            <a:ext cx="2915815" cy="492106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W powstałą przestrzeń wkładamy końcówki rozpieracza opierając jedną z nich na </a:t>
            </a:r>
            <a:r>
              <a:rPr lang="pl-PL" altLang="pl-PL" sz="2400" dirty="0" smtClean="0">
                <a:latin typeface="Arial" panose="020B0604020202020204" pitchFamily="34" charset="0"/>
              </a:rPr>
              <a:t>progu;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Rozpoczynamy unoszenie deski w górę.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9" name="Picture 4" descr="IMG_059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8" r="5028"/>
          <a:stretch/>
        </p:blipFill>
        <p:spPr bwMode="auto">
          <a:xfrm>
            <a:off x="3019116" y="2564904"/>
            <a:ext cx="5832648" cy="3758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ole tekstowe 11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-900608" y="1263047"/>
            <a:ext cx="7488832" cy="1162745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800" dirty="0" smtClean="0">
                <a:solidFill>
                  <a:srgbClr val="FF0000"/>
                </a:solidFill>
                <a:latin typeface="Arial" panose="020B0604020202020204" pitchFamily="34" charset="0"/>
              </a:rPr>
              <a:t>     Unoszenie deski rozdzielczej</a:t>
            </a:r>
            <a:endParaRPr lang="pl-PL" altLang="pl-PL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82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108519" y="1820300"/>
            <a:ext cx="2808311" cy="4921068"/>
          </a:xfrm>
        </p:spPr>
        <p:txBody>
          <a:bodyPr>
            <a:normAutofit/>
          </a:bodyPr>
          <a:lstStyle/>
          <a:p>
            <a:r>
              <a:rPr lang="pl-PL" altLang="pl-PL" sz="2800" dirty="0">
                <a:latin typeface="Arial" panose="020B0604020202020204" pitchFamily="34" charset="0"/>
              </a:rPr>
              <a:t>Wzmacniamy dodatkowo próg klinem pod słupkiem. </a:t>
            </a:r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5" descr="IMG_057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367" y="1988840"/>
            <a:ext cx="6172474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58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108519" y="1820300"/>
            <a:ext cx="2592287" cy="4921068"/>
          </a:xfrm>
        </p:spPr>
        <p:txBody>
          <a:bodyPr>
            <a:normAutofit/>
          </a:bodyPr>
          <a:lstStyle/>
          <a:p>
            <a:r>
              <a:rPr lang="pl-PL" altLang="pl-PL" sz="2400" dirty="0">
                <a:latin typeface="Arial" panose="020B0604020202020204" pitchFamily="34" charset="0"/>
              </a:rPr>
              <a:t>Przecinamy próg przed słupkiem A w celu osłabienia sztywnej klatki nadwozia.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" name="Picture 4" descr="IMG_058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0" t="9149" r="12165" b="-9149"/>
          <a:stretch/>
        </p:blipFill>
        <p:spPr bwMode="auto">
          <a:xfrm>
            <a:off x="2663162" y="2006938"/>
            <a:ext cx="6254370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68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-396552" y="1301855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400" dirty="0">
                <a:solidFill>
                  <a:srgbClr val="FF0000"/>
                </a:solidFill>
                <a:latin typeface="Arial" panose="020B0604020202020204" pitchFamily="34" charset="0"/>
              </a:rPr>
              <a:t>Odginanie na zewnątrz deski rozdzielczej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108519" y="2329362"/>
            <a:ext cx="3042632" cy="492106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altLang="pl-PL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Wstaw</a:t>
            </a:r>
            <a:r>
              <a:rPr lang="pl-PL" altLang="pl-PL" sz="2800" dirty="0">
                <a:solidFill>
                  <a:srgbClr val="000000"/>
                </a:solidFill>
                <a:latin typeface="Arial" panose="020B0604020202020204" pitchFamily="34" charset="0"/>
              </a:rPr>
              <a:t>iamy</a:t>
            </a:r>
            <a:r>
              <a:rPr lang="pl-PL" altLang="pl-PL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wspornik rozpieracza  </a:t>
            </a:r>
            <a:r>
              <a:rPr lang="pl-PL" altLang="pl-PL" sz="2800" dirty="0" smtClean="0">
                <a:solidFill>
                  <a:srgbClr val="000000"/>
                </a:solidFill>
                <a:latin typeface="Arial" panose="020B0604020202020204" pitchFamily="34" charset="0"/>
              </a:rPr>
              <a:t>cylindrycznego;</a:t>
            </a:r>
            <a:endParaRPr lang="pl-PL" altLang="pl-PL" sz="1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pl-PL" altLang="pl-PL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Wstawi</a:t>
            </a:r>
            <a:r>
              <a:rPr lang="pl-PL" altLang="pl-PL" sz="2800" dirty="0">
                <a:solidFill>
                  <a:srgbClr val="000000"/>
                </a:solidFill>
                <a:latin typeface="Arial" panose="020B0604020202020204" pitchFamily="34" charset="0"/>
              </a:rPr>
              <a:t>amy</a:t>
            </a:r>
            <a:r>
              <a:rPr lang="pl-PL" altLang="pl-PL" sz="2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rozpieracz i </a:t>
            </a:r>
            <a:r>
              <a:rPr lang="pl-PL" altLang="pl-PL" sz="2800" dirty="0">
                <a:solidFill>
                  <a:srgbClr val="000000"/>
                </a:solidFill>
                <a:latin typeface="Arial" panose="020B0604020202020204" pitchFamily="34" charset="0"/>
              </a:rPr>
              <a:t> rozpieramy.</a:t>
            </a:r>
            <a:endParaRPr lang="pl-PL" altLang="pl-PL" sz="2800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9" name="Picture 4" descr="IMG_058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113" y="2726087"/>
            <a:ext cx="5915865" cy="3961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15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7121" y="1955775"/>
            <a:ext cx="3456384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solidFill>
                  <a:srgbClr val="FF0000"/>
                </a:solidFill>
                <a:latin typeface="Arial" panose="020B0604020202020204" pitchFamily="34" charset="0"/>
              </a:rPr>
              <a:t>Wycinanie oparcia fotela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4" descr="wypadek Radojewo2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341" y="1636811"/>
            <a:ext cx="5098486" cy="508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7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24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79512" y="1636811"/>
            <a:ext cx="4118625" cy="4921068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  <a:buNone/>
            </a:pPr>
            <a:r>
              <a:rPr lang="pl-PL" altLang="pl-PL" b="1" dirty="0" smtClean="0">
                <a:latin typeface="Arial" panose="020B0604020202020204" pitchFamily="34" charset="0"/>
              </a:rPr>
              <a:t>   Metoda </a:t>
            </a:r>
            <a:r>
              <a:rPr lang="pl-PL" altLang="pl-PL" b="1" dirty="0">
                <a:latin typeface="Arial" panose="020B0604020202020204" pitchFamily="34" charset="0"/>
              </a:rPr>
              <a:t>dotarcia do poszkodowanego będzie uzależniona od:</a:t>
            </a:r>
          </a:p>
          <a:p>
            <a:pPr>
              <a:lnSpc>
                <a:spcPct val="90000"/>
              </a:lnSpc>
              <a:buNone/>
            </a:pPr>
            <a:endParaRPr lang="pl-PL" altLang="pl-PL" sz="1800" b="1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pl-PL" altLang="pl-PL" dirty="0">
                <a:latin typeface="Arial" panose="020B0604020202020204" pitchFamily="34" charset="0"/>
              </a:rPr>
              <a:t>umiejscowienia ofiar w pojeździe</a:t>
            </a:r>
            <a:r>
              <a:rPr lang="pl-PL" altLang="pl-PL" dirty="0" smtClean="0">
                <a:latin typeface="Arial" panose="020B0604020202020204" pitchFamily="34" charset="0"/>
              </a:rPr>
              <a:t>,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pl-PL" altLang="pl-PL" dirty="0">
                <a:latin typeface="Arial" panose="020B0604020202020204" pitchFamily="34" charset="0"/>
              </a:rPr>
              <a:t>stanu pojazdu</a:t>
            </a:r>
            <a:r>
              <a:rPr lang="pl-PL" altLang="pl-PL" dirty="0" smtClean="0">
                <a:latin typeface="Arial" panose="020B0604020202020204" pitchFamily="34" charset="0"/>
              </a:rPr>
              <a:t>,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pl-PL" altLang="pl-PL" dirty="0">
                <a:latin typeface="Arial" panose="020B0604020202020204" pitchFamily="34" charset="0"/>
              </a:rPr>
              <a:t>rodzaju zablokowania</a:t>
            </a:r>
            <a:r>
              <a:rPr lang="pl-PL" altLang="pl-PL" dirty="0" smtClean="0">
                <a:latin typeface="Arial" panose="020B0604020202020204" pitchFamily="34" charset="0"/>
              </a:rPr>
              <a:t>,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pl-PL" altLang="pl-PL" dirty="0">
                <a:latin typeface="Arial" panose="020B0604020202020204" pitchFamily="34" charset="0"/>
              </a:rPr>
              <a:t>stanu medycznego ofiary.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5" descr="IMG_055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070" y="1858910"/>
            <a:ext cx="4301394" cy="3966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46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151073" cy="4921068"/>
          </a:xfrm>
        </p:spPr>
        <p:txBody>
          <a:bodyPr>
            <a:normAutofit/>
          </a:bodyPr>
          <a:lstStyle/>
          <a:p>
            <a:r>
              <a:rPr lang="pl-PL" altLang="pl-PL" dirty="0" smtClean="0">
                <a:solidFill>
                  <a:srgbClr val="000000"/>
                </a:solidFill>
                <a:latin typeface="Arial" panose="020B0604020202020204" pitchFamily="34" charset="0"/>
              </a:rPr>
              <a:t>Dojście z tyłu, gdy </a:t>
            </a:r>
            <a:r>
              <a:rPr lang="pl-PL" altLang="pl-PL" dirty="0">
                <a:solidFill>
                  <a:srgbClr val="000000"/>
                </a:solidFill>
                <a:latin typeface="Arial" panose="020B0604020202020204" pitchFamily="34" charset="0"/>
              </a:rPr>
              <a:t>pojazd leży na dachu</a:t>
            </a:r>
            <a:r>
              <a:rPr lang="pl-PL" altLang="pl-PL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4" descr="T5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445" y="2546035"/>
            <a:ext cx="7118140" cy="4185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61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88071" y="1622854"/>
            <a:ext cx="8151073" cy="492106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altLang="pl-PL" dirty="0" smtClean="0">
                <a:solidFill>
                  <a:srgbClr val="000000"/>
                </a:solidFill>
                <a:latin typeface="Arial" panose="020B0604020202020204" pitchFamily="34" charset="0"/>
              </a:rPr>
              <a:t>Dojście przez tył pojazdu, gdy </a:t>
            </a:r>
            <a:r>
              <a:rPr lang="pl-PL" altLang="pl-PL" dirty="0">
                <a:solidFill>
                  <a:srgbClr val="000000"/>
                </a:solidFill>
                <a:latin typeface="Arial" panose="020B0604020202020204" pitchFamily="34" charset="0"/>
              </a:rPr>
              <a:t>pojazd stoi na kołach.</a:t>
            </a:r>
            <a:endParaRPr lang="pl-PL" altLang="pl-PL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" name="Picture 4" descr="ewak_tyłe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57790"/>
            <a:ext cx="6768752" cy="4083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ole tekstowe 11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4" descr="ewakucja_przezdzrw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636811"/>
            <a:ext cx="5688632" cy="499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2506" y="1340768"/>
            <a:ext cx="3507405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solidFill>
                  <a:srgbClr val="FF0000"/>
                </a:solidFill>
                <a:latin typeface="Arial" panose="020B0604020202020204" pitchFamily="34" charset="0"/>
              </a:rPr>
              <a:t>Dojście przez drzwi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68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3389" y="250031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Techniki pracy sprzętem ratowniczym</a:t>
            </a:r>
            <a:endParaRPr lang="pl-PL" alt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936" y="1636811"/>
            <a:ext cx="8988773" cy="4921068"/>
          </a:xfrm>
        </p:spPr>
        <p:txBody>
          <a:bodyPr>
            <a:normAutofit/>
          </a:bodyPr>
          <a:lstStyle/>
          <a:p>
            <a:r>
              <a:rPr lang="pl-PL" altLang="pl-PL" dirty="0"/>
              <a:t>Usunięcie drzwi </a:t>
            </a:r>
            <a:r>
              <a:rPr lang="pl-PL" altLang="pl-PL" dirty="0" smtClean="0"/>
              <a:t>przednich;</a:t>
            </a:r>
          </a:p>
          <a:p>
            <a:r>
              <a:rPr lang="pl-PL" altLang="pl-PL" dirty="0" smtClean="0"/>
              <a:t>Usunięcie </a:t>
            </a:r>
            <a:r>
              <a:rPr lang="pl-PL" altLang="pl-PL" dirty="0"/>
              <a:t>tapicerki na słupku C w celu ujawnienia ewentualnych generatorów </a:t>
            </a:r>
            <a:r>
              <a:rPr lang="pl-PL" altLang="pl-PL" dirty="0" smtClean="0"/>
              <a:t>gazu;</a:t>
            </a:r>
          </a:p>
          <a:p>
            <a:r>
              <a:rPr lang="pl-PL" altLang="pl-PL" dirty="0" smtClean="0"/>
              <a:t>Przecięcie </a:t>
            </a:r>
            <a:r>
              <a:rPr lang="pl-PL" altLang="pl-PL" dirty="0"/>
              <a:t>słupka C </a:t>
            </a:r>
            <a:br>
              <a:rPr lang="pl-PL" altLang="pl-PL" dirty="0"/>
            </a:br>
            <a:r>
              <a:rPr lang="pl-PL" altLang="pl-PL" dirty="0"/>
              <a:t>pod dachem </a:t>
            </a:r>
            <a:r>
              <a:rPr lang="pl-PL" altLang="pl-PL" dirty="0" smtClean="0"/>
              <a:t>auta.</a:t>
            </a:r>
            <a:endParaRPr lang="pl-PL" alt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" name="Picture 2" descr="C:\Users\53121\Desktop\Zdjęcia holmatro\DSC_03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263" y="3356992"/>
            <a:ext cx="5121750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487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250031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Oznaczenie słupków </a:t>
            </a:r>
            <a:r>
              <a:rPr lang="pl-PL" altLang="pl-PL" sz="2800" dirty="0" smtClean="0"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</a:rPr>
            </a:br>
            <a:r>
              <a:rPr lang="pl-PL" altLang="pl-PL" sz="2800" dirty="0" smtClean="0">
                <a:latin typeface="Arial" panose="020B0604020202020204" pitchFamily="34" charset="0"/>
              </a:rPr>
              <a:t>w </a:t>
            </a:r>
            <a:r>
              <a:rPr lang="pl-PL" altLang="pl-PL" sz="2800" dirty="0">
                <a:latin typeface="Arial" panose="020B0604020202020204" pitchFamily="34" charset="0"/>
              </a:rPr>
              <a:t>samochodzie osobowym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" name="Picture 4" descr="clip_image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02386"/>
            <a:ext cx="8529623" cy="489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93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250031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>
                <a:latin typeface="Arial" panose="020B0604020202020204" pitchFamily="34" charset="0"/>
              </a:rPr>
              <a:t>Technik pracy sprzętem ratowniczym</a:t>
            </a:r>
            <a:endParaRPr lang="pl-PL" altLang="pl-PL" sz="2800" dirty="0">
              <a:latin typeface="Arial" panose="020B060402020202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3326537" cy="4921068"/>
          </a:xfrm>
        </p:spPr>
        <p:txBody>
          <a:bodyPr>
            <a:normAutofit/>
          </a:bodyPr>
          <a:lstStyle/>
          <a:p>
            <a:r>
              <a:rPr lang="pl-PL" altLang="pl-PL" sz="2400" dirty="0"/>
              <a:t>Przecięcie pionowe poszycia nadwozia w otworze po szybie bocznej</a:t>
            </a:r>
          </a:p>
          <a:p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altLang="pl-PL" sz="2400" dirty="0" smtClean="0"/>
              <a:t>Przecięcie </a:t>
            </a:r>
            <a:r>
              <a:rPr lang="pl-PL" altLang="pl-PL" sz="2400" dirty="0"/>
              <a:t>słupka C na progiem</a:t>
            </a:r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3" descr="C:\Users\53121\Desktop\Zdjęcia holmatro\DSC_03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926" y="1587421"/>
            <a:ext cx="4065663" cy="2287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C:\Users\53121\Desktop\Zdjęcia holmatro\DSC_034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926" y="4259765"/>
            <a:ext cx="4065663" cy="2286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179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250031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>
                <a:latin typeface="Arial" panose="020B0604020202020204" pitchFamily="34" charset="0"/>
              </a:rPr>
              <a:t>Techniki pracy sprzętem ratowniczym</a:t>
            </a:r>
            <a:endParaRPr lang="pl-PL" altLang="pl-PL" sz="2800" dirty="0">
              <a:latin typeface="Arial" panose="020B060402020202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439105" cy="852086"/>
          </a:xfrm>
        </p:spPr>
        <p:txBody>
          <a:bodyPr>
            <a:normAutofit/>
          </a:bodyPr>
          <a:lstStyle/>
          <a:p>
            <a:r>
              <a:rPr lang="pl-PL" altLang="pl-PL" dirty="0"/>
              <a:t>Odgięcie boku pojazdu do </a:t>
            </a:r>
            <a:r>
              <a:rPr lang="pl-PL" altLang="pl-PL" dirty="0" smtClean="0"/>
              <a:t>podłoża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2" descr="C:\Users\53121\Desktop\Zdjęcia holmatro\DSC_03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855875"/>
            <a:ext cx="6590749" cy="3706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604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27932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Samochody ciężarowe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6070476"/>
            <a:ext cx="8151073" cy="819472"/>
          </a:xfrm>
        </p:spPr>
        <p:txBody>
          <a:bodyPr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pl-PL" altLang="pl-PL" dirty="0">
                <a:latin typeface="Arial" panose="020B0604020202020204" pitchFamily="34" charset="0"/>
              </a:rPr>
              <a:t>Oznaczenie słupków kabin ciężarowych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4" descr="IMG_319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042" y="1484784"/>
            <a:ext cx="5010821" cy="4513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258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27932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Samochody ciężarowe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6070476"/>
            <a:ext cx="8151073" cy="819472"/>
          </a:xfrm>
        </p:spPr>
        <p:txBody>
          <a:bodyPr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pl-PL" altLang="pl-PL" dirty="0">
                <a:latin typeface="Arial" panose="020B0604020202020204" pitchFamily="34" charset="0"/>
              </a:rPr>
              <a:t>Usuwanie drzwi od strony zawiasów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" name="Picture 8" descr="T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636810"/>
            <a:ext cx="5907056" cy="4433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879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27932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Samochody ciężarowe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72507" y="1772816"/>
            <a:ext cx="4587525" cy="4829100"/>
          </a:xfrm>
        </p:spPr>
        <p:txBody>
          <a:bodyPr>
            <a:normAutofit fontScale="70000" lnSpcReduction="20000"/>
          </a:bodyPr>
          <a:lstStyle/>
          <a:p>
            <a:pPr marL="4763" indent="-4763">
              <a:lnSpc>
                <a:spcPct val="120000"/>
              </a:lnSpc>
              <a:buNone/>
              <a:tabLst>
                <a:tab pos="376238" algn="l"/>
              </a:tabLst>
            </a:pPr>
            <a:r>
              <a:rPr lang="pl-PL" altLang="pl-PL" b="1" dirty="0">
                <a:latin typeface="Arial" panose="020B0604020202020204" pitchFamily="34" charset="0"/>
              </a:rPr>
              <a:t>W sytuacji gdy ofiary są zablokowane przez elementy wnętrza kabiny takie jak kierownica, deska rozdzielcza i pedały należy: </a:t>
            </a:r>
          </a:p>
          <a:p>
            <a:pPr marL="4763" indent="-4763">
              <a:lnSpc>
                <a:spcPct val="120000"/>
              </a:lnSpc>
              <a:buNone/>
              <a:tabLst>
                <a:tab pos="376238" algn="l"/>
              </a:tabLst>
            </a:pPr>
            <a:endParaRPr lang="pl-PL" altLang="pl-PL" sz="1800" b="1" dirty="0">
              <a:latin typeface="Arial" panose="020B0604020202020204" pitchFamily="34" charset="0"/>
            </a:endParaRPr>
          </a:p>
          <a:p>
            <a:pPr marL="457200" indent="-457200">
              <a:lnSpc>
                <a:spcPct val="120000"/>
              </a:lnSpc>
              <a:tabLst>
                <a:tab pos="376238" algn="l"/>
              </a:tabLst>
            </a:pPr>
            <a:r>
              <a:rPr lang="pl-PL" altLang="pl-PL" sz="2800" dirty="0">
                <a:latin typeface="Arial" panose="020B0604020202020204" pitchFamily="34" charset="0"/>
              </a:rPr>
              <a:t> </a:t>
            </a:r>
            <a:r>
              <a:rPr lang="pl-PL" altLang="pl-PL" dirty="0">
                <a:latin typeface="Arial" panose="020B0604020202020204" pitchFamily="34" charset="0"/>
              </a:rPr>
              <a:t>przesunąć siedzenie lub oparcie do tyłu,</a:t>
            </a:r>
          </a:p>
          <a:p>
            <a:pPr marL="457200" indent="-457200">
              <a:lnSpc>
                <a:spcPct val="120000"/>
              </a:lnSpc>
              <a:tabLst>
                <a:tab pos="376238" algn="l"/>
              </a:tabLst>
            </a:pPr>
            <a:r>
              <a:rPr lang="pl-PL" altLang="pl-PL" dirty="0">
                <a:latin typeface="Arial" panose="020B0604020202020204" pitchFamily="34" charset="0"/>
              </a:rPr>
              <a:t> przesunąć regulowaną kierownice, by nie uciskała,</a:t>
            </a:r>
          </a:p>
          <a:p>
            <a:pPr marL="457200" indent="-457200">
              <a:lnSpc>
                <a:spcPct val="120000"/>
              </a:lnSpc>
              <a:tabLst>
                <a:tab pos="376238" algn="l"/>
              </a:tabLst>
            </a:pPr>
            <a:r>
              <a:rPr lang="pl-PL" altLang="pl-PL" dirty="0">
                <a:latin typeface="Arial" panose="020B0604020202020204" pitchFamily="34" charset="0"/>
              </a:rPr>
              <a:t> wyciąć kierownicę,</a:t>
            </a:r>
          </a:p>
          <a:p>
            <a:pPr marL="457200" indent="-457200">
              <a:lnSpc>
                <a:spcPct val="120000"/>
              </a:lnSpc>
              <a:tabLst>
                <a:tab pos="376238" algn="l"/>
              </a:tabLst>
            </a:pPr>
            <a:r>
              <a:rPr lang="pl-PL" altLang="pl-PL" dirty="0">
                <a:latin typeface="Arial" panose="020B0604020202020204" pitchFamily="34" charset="0"/>
              </a:rPr>
              <a:t> wyciąć oparcie,</a:t>
            </a:r>
          </a:p>
          <a:p>
            <a:pPr marL="457200" indent="-457200">
              <a:lnSpc>
                <a:spcPct val="120000"/>
              </a:lnSpc>
              <a:tabLst>
                <a:tab pos="376238" algn="l"/>
              </a:tabLst>
            </a:pPr>
            <a:r>
              <a:rPr lang="pl-PL" altLang="pl-PL" dirty="0">
                <a:latin typeface="Arial" panose="020B0604020202020204" pitchFamily="34" charset="0"/>
              </a:rPr>
              <a:t> odginać przód samochodu z deską rozdzielczą</a:t>
            </a:r>
          </a:p>
          <a:p>
            <a:pPr marL="4763" indent="-4763">
              <a:buNone/>
              <a:tabLst>
                <a:tab pos="376238" algn="l"/>
              </a:tabLst>
            </a:pPr>
            <a:endParaRPr lang="pl-PL" altLang="pl-PL" dirty="0">
              <a:latin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9" name="Picture 3" descr="T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420888"/>
            <a:ext cx="3684036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67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250031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Autobusy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" y="1820300"/>
            <a:ext cx="4139952" cy="492106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pl-PL" altLang="pl-PL" b="1" dirty="0" smtClean="0">
                <a:latin typeface="Arial" panose="020B0604020202020204" pitchFamily="34" charset="0"/>
              </a:rPr>
              <a:t>   Wyprowadzanie </a:t>
            </a:r>
            <a:r>
              <a:rPr lang="pl-PL" altLang="pl-PL" b="1" dirty="0">
                <a:latin typeface="Arial" panose="020B0604020202020204" pitchFamily="34" charset="0"/>
              </a:rPr>
              <a:t>poszkodowanych przez:</a:t>
            </a:r>
          </a:p>
          <a:p>
            <a:pPr>
              <a:lnSpc>
                <a:spcPct val="80000"/>
              </a:lnSpc>
            </a:pPr>
            <a:endParaRPr lang="pl-PL" altLang="pl-PL" b="1" dirty="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pl-PL" altLang="pl-PL" dirty="0">
                <a:latin typeface="Arial" panose="020B0604020202020204" pitchFamily="34" charset="0"/>
              </a:rPr>
              <a:t>drzwi</a:t>
            </a:r>
            <a:r>
              <a:rPr lang="pl-PL" altLang="pl-PL" dirty="0" smtClean="0">
                <a:latin typeface="Arial" panose="020B0604020202020204" pitchFamily="34" charset="0"/>
              </a:rPr>
              <a:t>,</a:t>
            </a:r>
            <a:endParaRPr lang="pl-PL" altLang="pl-PL" dirty="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pl-PL" altLang="pl-PL" dirty="0">
                <a:latin typeface="Arial" panose="020B0604020202020204" pitchFamily="34" charset="0"/>
              </a:rPr>
              <a:t>otwory okienne</a:t>
            </a:r>
            <a:r>
              <a:rPr lang="pl-PL" altLang="pl-PL" dirty="0" smtClean="0">
                <a:latin typeface="Arial" panose="020B0604020202020204" pitchFamily="34" charset="0"/>
              </a:rPr>
              <a:t>,</a:t>
            </a:r>
            <a:endParaRPr lang="pl-PL" altLang="pl-PL" dirty="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pl-PL" altLang="pl-PL" dirty="0">
                <a:latin typeface="Arial" panose="020B0604020202020204" pitchFamily="34" charset="0"/>
              </a:rPr>
              <a:t>wyjścia w dachu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4" descr="T3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876782"/>
            <a:ext cx="4895779" cy="407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228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36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2"/>
          <a:srcRect l="24012" t="36560" r="23540" b="8840"/>
          <a:stretch/>
        </p:blipFill>
        <p:spPr>
          <a:xfrm>
            <a:off x="457200" y="1700808"/>
            <a:ext cx="7992888" cy="468052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1619672" y="548680"/>
            <a:ext cx="4933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Karty ratownicze pojazdu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05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37</a:t>
            </a:fld>
            <a:endParaRPr lang="pl-PL" alt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2"/>
          <a:srcRect l="32045" t="9680" r="30628" b="7999"/>
          <a:stretch/>
        </p:blipFill>
        <p:spPr>
          <a:xfrm>
            <a:off x="251520" y="1613971"/>
            <a:ext cx="4105320" cy="5092675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3"/>
          <a:srcRect l="32518" t="9681" r="31573" b="8000"/>
          <a:stretch/>
        </p:blipFill>
        <p:spPr>
          <a:xfrm>
            <a:off x="4788024" y="1613971"/>
            <a:ext cx="4009666" cy="5170358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0" name="pole tekstowe 9"/>
          <p:cNvSpPr txBox="1"/>
          <p:nvPr/>
        </p:nvSpPr>
        <p:spPr>
          <a:xfrm>
            <a:off x="1619672" y="548680"/>
            <a:ext cx="4933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Karty ratownicze pojazdu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03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MATERIAŁY ŹRÓDŁOWE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67544" y="1832845"/>
            <a:ext cx="8216267" cy="2185987"/>
          </a:xfrm>
        </p:spPr>
        <p:txBody>
          <a:bodyPr>
            <a:normAutofit fontScale="92500" lnSpcReduction="20000"/>
          </a:bodyPr>
          <a:lstStyle/>
          <a:p>
            <a:r>
              <a:rPr lang="pl-PL" altLang="pl-PL" dirty="0">
                <a:latin typeface="Arial" panose="020B0604020202020204" pitchFamily="34" charset="0"/>
              </a:rPr>
              <a:t>Procedury medyczne w PSP</a:t>
            </a:r>
          </a:p>
          <a:p>
            <a:r>
              <a:rPr lang="pl-PL" altLang="pl-PL" dirty="0">
                <a:latin typeface="Arial" panose="020B0604020202020204" pitchFamily="34" charset="0"/>
              </a:rPr>
              <a:t>Podręcznik „</a:t>
            </a:r>
            <a:r>
              <a:rPr lang="pl-PL" altLang="pl-PL" dirty="0">
                <a:latin typeface="Arial" panose="020B0604020202020204" pitchFamily="34" charset="0"/>
                <a:cs typeface="Arial" panose="020B0604020202020204" pitchFamily="34" charset="0"/>
              </a:rPr>
              <a:t>Szkolenie z zakresu ratownictwa technicznego dla Strażaków Ratowników OSP”</a:t>
            </a:r>
            <a:r>
              <a:rPr lang="pl-PL" altLang="pl-PL" b="1" dirty="0"/>
              <a:t>, </a:t>
            </a:r>
            <a:r>
              <a:rPr lang="pl-PL" altLang="pl-PL" dirty="0">
                <a:latin typeface="Arial" panose="020B0604020202020204" pitchFamily="34" charset="0"/>
              </a:rPr>
              <a:t>CNBOP 2009</a:t>
            </a:r>
          </a:p>
          <a:p>
            <a:r>
              <a:rPr lang="pl-PL" altLang="pl-PL" dirty="0">
                <a:latin typeface="Arial" panose="020B0604020202020204" pitchFamily="34" charset="0"/>
              </a:rPr>
              <a:t>Materiały własne</a:t>
            </a:r>
          </a:p>
          <a:p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9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39" y="250031"/>
            <a:ext cx="7362847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b="1" dirty="0" smtClean="0"/>
              <a:t>Wykorzystano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4188443"/>
          </a:xfrm>
        </p:spPr>
        <p:txBody>
          <a:bodyPr/>
          <a:lstStyle/>
          <a:p>
            <a:pPr>
              <a:buNone/>
            </a:pPr>
            <a:r>
              <a:rPr lang="pl-PL" altLang="pl-PL" sz="2400" dirty="0"/>
              <a:t> </a:t>
            </a:r>
            <a:r>
              <a:rPr lang="pl-PL" altLang="pl-PL" sz="2400" dirty="0">
                <a:latin typeface="Arial" panose="020B0604020202020204" pitchFamily="34" charset="0"/>
              </a:rPr>
              <a:t>Zdjęcia:</a:t>
            </a:r>
          </a:p>
          <a:p>
            <a:r>
              <a:rPr lang="pl-PL" altLang="pl-PL" sz="2400" dirty="0">
                <a:latin typeface="Arial" panose="020B0604020202020204" pitchFamily="34" charset="0"/>
              </a:rPr>
              <a:t>www.mercedes-benz.com</a:t>
            </a:r>
          </a:p>
          <a:p>
            <a:r>
              <a:rPr lang="pl-PL" altLang="pl-PL" sz="2400" dirty="0">
                <a:latin typeface="Arial" panose="020B0604020202020204" pitchFamily="34" charset="0"/>
              </a:rPr>
              <a:t>www.holmatro.com</a:t>
            </a:r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8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-684584" y="1147183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solidFill>
                  <a:srgbClr val="FF0000"/>
                </a:solidFill>
              </a:rPr>
              <a:t>Usuwanie drzwi przednich</a:t>
            </a:r>
            <a:endParaRPr lang="pl-PL" altLang="pl-PL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439105" cy="1896732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Uprzedzić </a:t>
            </a:r>
            <a:r>
              <a:rPr lang="pl-PL" altLang="pl-PL" sz="2800" dirty="0"/>
              <a:t>ratownika wewnątrz pojazdu o zamiarze zbijania szyby i usuwanie </a:t>
            </a:r>
            <a:r>
              <a:rPr lang="pl-PL" altLang="pl-PL" sz="2800" dirty="0" smtClean="0"/>
              <a:t>drzwi</a:t>
            </a:r>
          </a:p>
          <a:p>
            <a:r>
              <a:rPr lang="pl-PL" altLang="pl-PL" sz="2800" dirty="0" smtClean="0"/>
              <a:t>Okrycie poszkodowanego</a:t>
            </a:r>
          </a:p>
          <a:p>
            <a:r>
              <a:rPr lang="pl-PL" altLang="pl-PL" sz="2800" dirty="0" smtClean="0"/>
              <a:t>Zbicie </a:t>
            </a:r>
            <a:r>
              <a:rPr lang="pl-PL" altLang="pl-PL" sz="2800" dirty="0"/>
              <a:t>szyby w przednich drzwiach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Picture 2" descr="C:\Users\53121\Desktop\Zdjęcia holmatro\DSC_03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80677"/>
            <a:ext cx="5355681" cy="3013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5724128" y="405916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Blip>
                <a:blip r:embed="rId5"/>
              </a:buBlip>
            </a:pPr>
            <a:r>
              <a:rPr lang="pl-PL" altLang="pl-PL" dirty="0">
                <a:latin typeface="Arial" panose="020B0604020202020204" pitchFamily="34" charset="0"/>
              </a:rPr>
              <a:t>Szyby laminowane.</a:t>
            </a:r>
          </a:p>
          <a:p>
            <a:pPr>
              <a:buBlip>
                <a:blip r:embed="rId5"/>
              </a:buBlip>
            </a:pPr>
            <a:endParaRPr lang="pl-PL" altLang="pl-PL" dirty="0">
              <a:latin typeface="Arial" panose="020B0604020202020204" pitchFamily="34" charset="0"/>
            </a:endParaRPr>
          </a:p>
          <a:p>
            <a:pPr>
              <a:buBlip>
                <a:blip r:embed="rId5"/>
              </a:buBlip>
            </a:pPr>
            <a:r>
              <a:rPr lang="pl-PL" altLang="pl-PL" dirty="0">
                <a:latin typeface="Arial" panose="020B0604020202020204" pitchFamily="34" charset="0"/>
              </a:rPr>
              <a:t>Szyby hartowane.</a:t>
            </a:r>
          </a:p>
          <a:p>
            <a:pPr>
              <a:buBlip>
                <a:blip r:embed="rId5"/>
              </a:buBlip>
            </a:pPr>
            <a:endParaRPr lang="pl-PL" altLang="pl-PL" dirty="0">
              <a:latin typeface="Arial" panose="020B0604020202020204" pitchFamily="34" charset="0"/>
            </a:endParaRPr>
          </a:p>
          <a:p>
            <a:pPr>
              <a:buBlip>
                <a:blip r:embed="rId5"/>
              </a:buBlip>
            </a:pPr>
            <a:r>
              <a:rPr lang="pl-PL" altLang="pl-PL" dirty="0">
                <a:latin typeface="Arial" panose="020B0604020202020204" pitchFamily="34" charset="0"/>
              </a:rPr>
              <a:t>Szyby z tworzywa sztucznego.</a:t>
            </a:r>
          </a:p>
          <a:p>
            <a:pPr>
              <a:buBlip>
                <a:blip r:embed="rId5"/>
              </a:buBlip>
            </a:pPr>
            <a:endParaRPr lang="pl-PL" altLang="pl-PL" dirty="0">
              <a:latin typeface="Arial" panose="020B0604020202020204" pitchFamily="34" charset="0"/>
            </a:endParaRPr>
          </a:p>
          <a:p>
            <a:pPr>
              <a:buBlip>
                <a:blip r:embed="rId5"/>
              </a:buBlip>
            </a:pPr>
            <a:r>
              <a:rPr lang="pl-PL" altLang="pl-PL" dirty="0">
                <a:latin typeface="Arial" panose="020B0604020202020204" pitchFamily="34" charset="0"/>
              </a:rPr>
              <a:t>Szyby pancerne.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16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4" name="Picture 4" descr="IMG_055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4002224" cy="3348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 descr="IMG_057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35562"/>
            <a:ext cx="4002224" cy="3002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 descr="IMG_056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13" y="113702"/>
            <a:ext cx="4405559" cy="3306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7" descr="IMG_055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12" y="3771149"/>
            <a:ext cx="4405560" cy="296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445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67544" y="2154598"/>
            <a:ext cx="3904826" cy="4921068"/>
          </a:xfrm>
        </p:spPr>
        <p:txBody>
          <a:bodyPr>
            <a:normAutofit fontScale="70000" lnSpcReduction="20000"/>
          </a:bodyPr>
          <a:lstStyle/>
          <a:p>
            <a:r>
              <a:rPr lang="pl-PL" altLang="pl-PL" dirty="0" smtClean="0"/>
              <a:t>Ściśnięcie </a:t>
            </a:r>
            <a:r>
              <a:rPr lang="pl-PL" altLang="pl-PL" dirty="0"/>
              <a:t>błotnika przedniego od strony kierowcy w celu uzyskania dojścia </a:t>
            </a:r>
            <a:r>
              <a:rPr lang="pl-PL" altLang="pl-PL" dirty="0" smtClean="0"/>
              <a:t>do zawiasów</a:t>
            </a:r>
          </a:p>
          <a:p>
            <a:endParaRPr lang="pl-PL" altLang="pl-PL" dirty="0"/>
          </a:p>
          <a:p>
            <a:endParaRPr lang="pl-PL" altLang="pl-PL" dirty="0" smtClean="0"/>
          </a:p>
          <a:p>
            <a:endParaRPr lang="pl-PL" altLang="pl-PL" dirty="0"/>
          </a:p>
          <a:p>
            <a:r>
              <a:rPr lang="pl-PL" altLang="pl-PL" dirty="0"/>
              <a:t>Wykonanie dostępu do zamka drzwi </a:t>
            </a:r>
            <a:r>
              <a:rPr lang="pl-PL" altLang="pl-PL" dirty="0" smtClean="0"/>
              <a:t>poprzez ściśnięcie </a:t>
            </a:r>
            <a:r>
              <a:rPr lang="pl-PL" altLang="pl-PL" dirty="0"/>
              <a:t>drzwi </a:t>
            </a:r>
            <a:br>
              <a:rPr lang="pl-PL" altLang="pl-PL" dirty="0"/>
            </a:br>
            <a:r>
              <a:rPr lang="pl-PL" altLang="pl-PL" dirty="0" smtClean="0"/>
              <a:t>kierowcy</a:t>
            </a:r>
            <a:r>
              <a:rPr lang="pl-PL" altLang="pl-PL" dirty="0"/>
              <a:t/>
            </a:r>
            <a:br>
              <a:rPr lang="pl-PL" altLang="pl-PL" dirty="0"/>
            </a:br>
            <a:r>
              <a:rPr lang="pl-PL" altLang="pl-PL" dirty="0"/>
              <a:t/>
            </a:r>
            <a:br>
              <a:rPr lang="pl-PL" altLang="pl-PL" dirty="0"/>
            </a:br>
            <a:r>
              <a:rPr lang="pl-PL" altLang="pl-PL" dirty="0"/>
              <a:t/>
            </a:r>
            <a:br>
              <a:rPr lang="pl-PL" altLang="pl-PL" dirty="0"/>
            </a:br>
            <a:r>
              <a:rPr lang="pl-PL" altLang="pl-PL" dirty="0"/>
              <a:t/>
            </a:r>
            <a:br>
              <a:rPr lang="pl-PL" altLang="pl-PL" dirty="0"/>
            </a:br>
            <a:r>
              <a:rPr lang="pl-PL" altLang="pl-PL" dirty="0"/>
              <a:t/>
            </a:r>
            <a:br>
              <a:rPr lang="pl-PL" altLang="pl-PL" dirty="0"/>
            </a:br>
            <a:endParaRPr lang="pl-PL" alt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" name="Picture 2" descr="C:\Users\53121\Desktop\Zdjęcia holmatro\DSC_03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228" y="1858910"/>
            <a:ext cx="3787899" cy="2131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C:\Users\53121\Desktop\Zdjęcia holmatro\DSC_033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998" y="4201598"/>
            <a:ext cx="3741135" cy="210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-900608" y="1127091"/>
            <a:ext cx="7488832" cy="1162745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solidFill>
                  <a:srgbClr val="FF0000"/>
                </a:solidFill>
              </a:rPr>
              <a:t>Usuwanie drzwi przednich</a:t>
            </a:r>
            <a:endParaRPr lang="pl-PL" altLang="pl-PL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15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2578958"/>
            <a:ext cx="2915816" cy="2650241"/>
          </a:xfrm>
        </p:spPr>
        <p:txBody>
          <a:bodyPr>
            <a:normAutofit/>
          </a:bodyPr>
          <a:lstStyle/>
          <a:p>
            <a:r>
              <a:rPr lang="pl-PL" altLang="pl-PL" sz="2800" b="1" dirty="0">
                <a:latin typeface="Arial" panose="020B0604020202020204" pitchFamily="34" charset="0"/>
              </a:rPr>
              <a:t>Przykładowe powiększanie szczeliny dojścia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9" name="Picture 4" descr="IMG_0558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79"/>
          <a:stretch/>
        </p:blipFill>
        <p:spPr bwMode="auto">
          <a:xfrm>
            <a:off x="2997103" y="2154597"/>
            <a:ext cx="5834933" cy="4467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ole tekstowe 11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7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31564" y="1445645"/>
            <a:ext cx="8367097" cy="852086"/>
          </a:xfrm>
        </p:spPr>
        <p:txBody>
          <a:bodyPr>
            <a:normAutofit fontScale="85000" lnSpcReduction="10000"/>
          </a:bodyPr>
          <a:lstStyle/>
          <a:p>
            <a:r>
              <a:rPr lang="pl-PL" altLang="pl-PL" b="1" dirty="0">
                <a:latin typeface="Arial" panose="020B0604020202020204" pitchFamily="34" charset="0"/>
              </a:rPr>
              <a:t>Przykładowe powiększanie szczeliny dojścia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8" name="Picture 5" descr="IMG_055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24507"/>
            <a:ext cx="7308304" cy="4812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91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82439" y="1435747"/>
            <a:ext cx="8546609" cy="1590905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pl-PL" altLang="pl-PL" dirty="0">
                <a:latin typeface="Arial" panose="020B0604020202020204" pitchFamily="34" charset="0"/>
              </a:rPr>
              <a:t>Odginamy drzwi na zewnątrz tak, by wypadły z bolca zamka lub pomagamy sobie rozpieraczem.</a:t>
            </a:r>
          </a:p>
          <a:p>
            <a:pPr>
              <a:lnSpc>
                <a:spcPct val="80000"/>
              </a:lnSpc>
            </a:pPr>
            <a:endParaRPr lang="pl-PL" altLang="pl-PL" sz="2000" dirty="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pl-PL" altLang="pl-PL" dirty="0">
                <a:latin typeface="Arial" panose="020B0604020202020204" pitchFamily="34" charset="0"/>
              </a:rPr>
              <a:t>Pamiętajmy, by został wyrwany lub ucięty ogranicznik otwarcia drzwi znajdujący się między zawiasami.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2" name="Picture 4" descr="IMG_055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489" y="2873450"/>
            <a:ext cx="5981360" cy="366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769300" y="297395"/>
            <a:ext cx="5293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Sposoby torowania dostępu do osób poszkodowanych</a:t>
            </a:r>
            <a:endParaRPr lang="pl-PL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6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2461</TotalTime>
  <Words>813</Words>
  <Application>Microsoft Office PowerPoint</Application>
  <PresentationFormat>Pokaz na ekranie (4:3)</PresentationFormat>
  <Paragraphs>214</Paragraphs>
  <Slides>39</Slides>
  <Notes>37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39</vt:i4>
      </vt:variant>
    </vt:vector>
  </HeadingPairs>
  <TitlesOfParts>
    <vt:vector size="49" baseType="lpstr">
      <vt:lpstr>Arial</vt:lpstr>
      <vt:lpstr>Arial Black</vt:lpstr>
      <vt:lpstr>Calibri</vt:lpstr>
      <vt:lpstr>Corbel</vt:lpstr>
      <vt:lpstr>Noto Sans Symbols</vt:lpstr>
      <vt:lpstr>Times New Roman</vt:lpstr>
      <vt:lpstr>Wingdings</vt:lpstr>
      <vt:lpstr>Wingdings 2</vt:lpstr>
      <vt:lpstr>Wingdings 3</vt:lpstr>
      <vt:lpstr>Moduł</vt:lpstr>
      <vt:lpstr>TEMAT 28:  Metody uwalniania osób poszkodowanych  z samochodów osobowych, ciężarowych  oraz autobusów</vt:lpstr>
      <vt:lpstr>MATERIAŁ NAUCZANIA</vt:lpstr>
      <vt:lpstr>Oznaczenie słupków  w samochodzie osobowym</vt:lpstr>
      <vt:lpstr>Usuwanie drzwi przednich</vt:lpstr>
      <vt:lpstr>Prezentacja programu PowerPoint</vt:lpstr>
      <vt:lpstr>Usuwanie drzwi przednich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Zabezpieczenie odciętego dachu</vt:lpstr>
      <vt:lpstr>Unoszenie deski rozdzielczej</vt:lpstr>
      <vt:lpstr>Prezentacja programu PowerPoint</vt:lpstr>
      <vt:lpstr>Prezentacja programu PowerPoint</vt:lpstr>
      <vt:lpstr>Prezentacja programu PowerPoint</vt:lpstr>
      <vt:lpstr>Prezentacja programu PowerPoint</vt:lpstr>
      <vt:lpstr>Odginanie na zewnątrz deski rozdzielczej</vt:lpstr>
      <vt:lpstr>Wycinanie oparcia fotela</vt:lpstr>
      <vt:lpstr>Prezentacja programu PowerPoint</vt:lpstr>
      <vt:lpstr>Prezentacja programu PowerPoint</vt:lpstr>
      <vt:lpstr>Prezentacja programu PowerPoint</vt:lpstr>
      <vt:lpstr>Dojście przez drzwi</vt:lpstr>
      <vt:lpstr>Techniki pracy sprzętem ratowniczym</vt:lpstr>
      <vt:lpstr>Technik pracy sprzętem ratowniczym</vt:lpstr>
      <vt:lpstr>Techniki pracy sprzętem ratowniczym</vt:lpstr>
      <vt:lpstr>Samochody ciężarowe</vt:lpstr>
      <vt:lpstr>Samochody ciężarowe</vt:lpstr>
      <vt:lpstr>Samochody ciężarowe</vt:lpstr>
      <vt:lpstr>Autobusy</vt:lpstr>
      <vt:lpstr>Prezentacja programu PowerPoint</vt:lpstr>
      <vt:lpstr>Prezentacja programu PowerPoint</vt:lpstr>
      <vt:lpstr>MATERIAŁY ŹRÓDŁOWE</vt:lpstr>
      <vt:lpstr>Wykorzystano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Marek E</cp:lastModifiedBy>
  <cp:revision>280</cp:revision>
  <dcterms:created xsi:type="dcterms:W3CDTF">2014-03-01T12:20:49Z</dcterms:created>
  <dcterms:modified xsi:type="dcterms:W3CDTF">2016-06-07T08:26:07Z</dcterms:modified>
</cp:coreProperties>
</file>